
<file path=[Content_Types].xml><?xml version="1.0" encoding="utf-8"?>
<Types xmlns="http://schemas.openxmlformats.org/package/2006/content-types">
  <Default Extension="fntdata" ContentType="application/x-fontdata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embeddedFontLst>
    <p:embeddedFont>
      <p:font typeface="IBM Plex Serif" panose="02060503050406000203" pitchFamily="18" charset="0"/>
      <p:regular r:id="rId20"/>
      <p:bold r:id="rId21"/>
      <p:italic r:id="rId22"/>
      <p:boldItalic r:id="rId23"/>
    </p:embeddedFont>
    <p:embeddedFont>
      <p:font typeface="Source Sans 3 ExtraLight"/>
      <p:regular r:id="rId24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4610"/>
  </p:normalViewPr>
  <p:slideViewPr>
    <p:cSldViewPr snapToGrid="0" snapToObjects="1">
      <p:cViewPr varScale="1">
        <p:scale>
          <a:sx n="63" d="100"/>
          <a:sy n="63" d="100"/>
        </p:scale>
        <p:origin x="67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6825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DC2B744-1F5D-C043-301E-FDD5B51129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A55DFE12-9F2D-5C02-CB4E-F751FE8F5D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5EBCF58-121B-07D5-A815-26D8F07A5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1A86961-DCD7-4645-629C-CA20538B31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186BD3A4-947F-334B-D97A-4F9F3DD187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28552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68D0380-950D-0EB3-F821-03F4508FB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5035F00-FD85-51C4-43B5-7F049F590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91B2DB4-D29F-9C6A-5999-72150C15B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B74DC32-465E-F753-963C-7B7C968501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4EBFEF8-E4F3-D916-581F-219CD8410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55085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99207A4-E570-9A26-41C4-3ABA7F385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C78DFE1-769D-C827-9998-F44CEA38FC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E1AAB41-3DDB-1920-EDE7-45768C2B8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EB322CD-8F7B-88BA-A2A3-A3A458215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033F1C7-D3F0-2A37-B94E-239E844774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174634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03A0752-9F6C-2508-AE2B-3F7A7EF36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D9CC9D8-3C56-F907-B56A-E5B8589E5D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B0C444C7-103E-FD3F-090E-FDB5759D2C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F217FCF-2142-E0CA-6C18-6C95D4342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664D8E9F-253E-1D82-97A9-15CA65474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D77128A-737C-CA38-3862-20CEA44F6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3292081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0C56D1A-FB16-5E31-A106-DCF02DAC97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1AB02E7C-260D-60C5-FCCA-DFC01F1420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72BAA659-ACC6-6F45-429A-9678890E78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213D315E-F577-54BA-0BC7-11B2F9E497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B3699DE7-3CB8-893F-47F6-D80F369F8B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DB0DFB00-0D40-DE77-E458-EEAD8647A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BE3B62EA-C11C-ED4C-E412-13015E94D6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0B67572-C038-B8EE-3F4A-66F2EB5BC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907959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B9ACFB3-6E7C-10C3-4227-DCC235908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CDEFDC94-EB77-1206-3206-1B33F78EA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7AFB27BA-C6C4-956D-BB12-8D4F16B5C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DDD0AACD-7B23-7A5E-6C34-7DCB44F64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62499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7E546190-2158-46F8-6A32-12FE189EC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AD3512C2-3838-72C2-51DD-8E9040126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56007A5F-B186-54C0-5D19-2284F293A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17751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4B735BD-C3BB-8927-3AF4-94F9438CB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2616762-3893-E59B-CB9B-C02C1AA3B6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270AA56D-7451-C3C5-6D51-B2650A4541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628E855-990E-30E6-3512-97221C46C6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47DA99E-7FBF-A00D-442B-2D8D7E789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451B805B-BFA9-DDA6-CEEA-6ADEA1A0E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86919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97BD84F-84C9-AF27-1A59-8346212BD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1BB0A76F-B479-8050-2AD7-B9A011F11B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0E0EFA31-6C28-3C82-9363-FE2CAD862A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0E00E6CE-098C-0ED3-86A0-E120929DD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50CC86E-6091-D81E-FA00-BF21FA580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3DE2F81-7731-1152-9792-87A036E1A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08534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8F311DD4-0674-E844-9E12-5F2805D47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0F851AA-3284-5ED7-C023-2D29A38989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41C3777-D1E7-BA80-B662-AF007330B3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0D95CC9-AF53-F0AA-FD40-F3E2CCEC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BD1B16D-B121-595D-C223-CB5F9D1248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033416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710C1838-1DC8-7579-5F22-B30187479B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D670889-BEC7-D29F-E1AC-BF218674A2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115CB33-44D0-A76C-3FF3-EEA9A801C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3578635D-6139-9A84-B3F9-9BCA80355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941DB96-ECF2-C664-F90E-E7B4E08A6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0533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F6C56813-2AEB-CC25-B5BE-39156AC4A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ED5FFF8B-ED7D-4F9C-5CD8-CC3E43D1D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31D59E3-C823-D4DA-54BF-4D8DB9BF0F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EDBEE3-4AC2-F046-910D-39992CB67F1C}" type="datetimeFigureOut">
              <a:rPr kumimoji="1" lang="zh-CN" altLang="en-US" smtClean="0"/>
              <a:t>2026/8/8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9AC1EF5F-1486-06C8-051E-7B825CAD54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5B6A3C8D-E9F0-A63A-F26B-7851D262D8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20602D-AD6A-214B-ACCA-D81B2D28FAA5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13459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agram.com/reel/DZZpk34orMn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hyperlink" Target="https://www.booking.com/hotel/rs/balkan-home-kalna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artments.com/rent-market-trends/hull-ma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hyperlink" Target="https://www.youtube.com/watch?v=uFcwWN-YK4c&amp;vl=en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northwoodbeverleyandhullestateandlettingagents/posts/-the-rental-market-is-gradually-moving-towards-greater-balance-but-demand-for-qu/1025871773536437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hyperlink" Target="https://rabbu.com/airbnb-data/hull-ma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mes.com/hull-ma/homes-for-rent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hyperlink" Target="https://ownerdirect.com/all/usa/massachusetts/hull/summer-rentals" TargetMode="Externa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ltralets.co.uk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hyperlink" Target="https://www.facebook.com/groups/hullhappenings/posts/2671098456424920/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acebook.com/LetsRentHull/videos/%EF%B8%8F-thinking-of-moving-this-summersummer-is-one-of-the-busiest-times-of-year-for-r/27673587092303828/" TargetMode="External"/><Relationship Id="rId5" Type="http://schemas.openxmlformats.org/officeDocument/2006/relationships/hyperlink" Target="https://www.theblueground.com/m/furnished-apartments/hull-gbr" TargetMode="Externa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hyperlink" Target="https://www.rentcafe.com/average-rent-market-trends/us/ma/hull/" TargetMode="External"/><Relationship Id="rId4" Type="http://schemas.openxmlformats.org/officeDocument/2006/relationships/hyperlink" Target="https://www.apartments.com/rent-market-trends/hull-ma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nvesthull.co.uk/business-support/event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acebook.com/hullbid/videos/hullbid-awards-2026-finalists-announcement-the-spotlight-is-officially-on-and-it/4303014369945326/" TargetMode="Externa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hyperlink" Target="https://funding.idoxopen4community.co.uk/hull" TargetMode="External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nstagram.com/p/DblDOJ0tLtF/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Relationship Id="rId9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investhull.co.uk/business-support/grants-and-fund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jpg"/><Relationship Id="rId5" Type="http://schemas.openxmlformats.org/officeDocument/2006/relationships/image" Target="../media/image21.png"/><Relationship Id="rId4" Type="http://schemas.openxmlformats.org/officeDocument/2006/relationships/hyperlink" Target="https://datapile.co/funding-news/hull-company-11453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apartments.com/rent-market-trends/hull-ma/" TargetMode="External"/><Relationship Id="rId5" Type="http://schemas.openxmlformats.org/officeDocument/2006/relationships/image" Target="../media/image24.png"/><Relationship Id="rId4" Type="http://schemas.openxmlformats.org/officeDocument/2006/relationships/hyperlink" Target="https://www.zillow.com/rental-manager/market-trends/hull-ma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nnbloomberg.ca/video/shows/the-street/2026/05/08/space-becomes-the-next-investment-frontier-hull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5.jpg"/><Relationship Id="rId4" Type="http://schemas.openxmlformats.org/officeDocument/2006/relationships/hyperlink" Target="https://www.niaimpactcapital.com/kristin-hull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finance.yahoo.com/news/rentredi-survey-shows-rental-investors-115000968.html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hyperlink" Target="https://www.catalystcp.com/build-to-rent-investment-opportunities-2026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rbn.com/investor-relations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hyperlink" Target="https://www.northernoil.com/investor-relations/investor-overview/default.aspx" TargetMode="Externa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-248960" y="-266157"/>
            <a:ext cx="12689919" cy="7390313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3" name="Text 1"/>
          <p:cNvSpPr/>
          <p:nvPr/>
        </p:nvSpPr>
        <p:spPr>
          <a:xfrm rot="2700000">
            <a:off x="11582400" y="-609600"/>
            <a:ext cx="1219200" cy="1219200"/>
          </a:xfrm>
          <a:prstGeom prst="rect">
            <a:avLst/>
          </a:prstGeom>
          <a:solidFill>
            <a:srgbClr val="FFFFFF">
              <a:alpha val="50000"/>
            </a:srgbClr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2047875" y="-619125"/>
            <a:ext cx="8096250" cy="8096250"/>
          </a:xfrm>
          <a:prstGeom prst="roundRect">
            <a:avLst>
              <a:gd name="adj" fmla="val 112941"/>
            </a:avLst>
          </a:prstGeom>
          <a:noFill/>
          <a:ln w="19050">
            <a:solidFill>
              <a:srgbClr val="D1D5DB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4143375" y="1360140"/>
            <a:ext cx="4023360" cy="21031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440"/>
              </a:lnSpc>
              <a:buNone/>
            </a:pPr>
            <a:r>
              <a:rPr lang="en-US" sz="1100" b="1" kern="0" spc="480" dirty="0">
                <a:solidFill>
                  <a:srgbClr val="2E9CA5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RESIDENTIAL INVESTMENT STRATEGY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97919" y="1770608"/>
            <a:ext cx="11393424" cy="8595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ctr">
              <a:lnSpc>
                <a:spcPts val="6150"/>
              </a:lnSpc>
              <a:buNone/>
            </a:pPr>
            <a:r>
              <a:rPr lang="en-US" sz="6150" b="1" kern="0" spc="-130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ELBETITCA REAL ESTATE LTD</a:t>
            </a:r>
            <a:endParaRPr lang="en-US" sz="615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2625923"/>
            <a:ext cx="11137392" cy="143560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ctr">
              <a:lnSpc>
                <a:spcPts val="5610"/>
              </a:lnSpc>
              <a:buNone/>
            </a:pPr>
            <a:r>
              <a:rPr lang="en-US" sz="5100" b="1" kern="0" spc="-11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A UNIQUE PROPERTY RENTAL VISION</a:t>
            </a:r>
            <a:endParaRPr lang="en-US" sz="51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3886619" y="4947121"/>
            <a:ext cx="1929384" cy="192024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r">
              <a:lnSpc>
                <a:spcPts val="1260"/>
              </a:lnSpc>
              <a:buNone/>
            </a:pPr>
            <a:r>
              <a:rPr lang="en-US" sz="1100" b="1" kern="0" spc="120" dirty="0">
                <a:solidFill>
                  <a:srgbClr val="2E9CA5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STRATEGIC LEAD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3886200" y="5146179"/>
            <a:ext cx="1947672" cy="32004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r">
              <a:lnSpc>
                <a:spcPts val="2250"/>
              </a:lnSpc>
              <a:buNone/>
            </a:pPr>
            <a:r>
              <a:rPr lang="en-US" sz="150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Development Board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6162675" y="4999434"/>
            <a:ext cx="19050" cy="381000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6562725" y="4999433"/>
            <a:ext cx="1773936" cy="139711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Autofit/>
          </a:bodyPr>
          <a:lstStyle/>
          <a:p>
            <a:pPr marL="0" indent="0" algn="l">
              <a:lnSpc>
                <a:spcPts val="1260"/>
              </a:lnSpc>
              <a:buNone/>
            </a:pPr>
            <a:r>
              <a:rPr lang="en-US" sz="1100" b="1" kern="0" spc="120" dirty="0">
                <a:solidFill>
                  <a:srgbClr val="2E9CA5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TARGET MARKET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562725" y="5146179"/>
            <a:ext cx="1792224" cy="32004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50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Hull Urban Sector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4024313" y="5812929"/>
            <a:ext cx="3557586" cy="3085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ctr">
              <a:lnSpc>
                <a:spcPts val="1125"/>
              </a:lnSpc>
              <a:buNone/>
            </a:pPr>
            <a:r>
              <a:rPr lang="en-US" sz="1100" b="1" kern="0" spc="3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CONFIDENTIAL PROPETY VIEW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491288" y="5855791"/>
            <a:ext cx="57150" cy="571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6491288" y="5855791"/>
            <a:ext cx="100584" cy="9144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6700838" y="5812929"/>
            <a:ext cx="1527048" cy="1737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125"/>
              </a:lnSpc>
              <a:buNone/>
            </a:pPr>
            <a:endParaRPr lang="en-US" sz="7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/>
          <p:cNvSpPr/>
          <p:nvPr/>
        </p:nvSpPr>
        <p:spPr>
          <a:xfrm>
            <a:off x="4889623" y="742188"/>
            <a:ext cx="5998464" cy="182880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360" dirty="0">
                <a:solidFill>
                  <a:srgbClr val="00B05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NAVIGATION</a:t>
            </a:r>
            <a:r>
              <a:rPr lang="en-US" sz="1200" b="1" kern="0" spc="360" dirty="0">
                <a:solidFill>
                  <a:srgbClr val="5B3CC4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: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53891" y="1333500"/>
            <a:ext cx="11027664" cy="6309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ctr">
              <a:lnSpc>
                <a:spcPts val="4500"/>
              </a:lnSpc>
              <a:buNone/>
            </a:pPr>
            <a:r>
              <a:rPr lang="en-US" sz="4500" b="1" kern="0" spc="-23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TABLE OF CONTENTS</a:t>
            </a:r>
            <a:endParaRPr lang="en-US" sz="4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914400" y="24384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104974" y="2362200"/>
            <a:ext cx="1033272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01. TITLE SLIDE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400800" y="24384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590407" y="2362200"/>
            <a:ext cx="2596896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09. TARGETED MARKETING STRATEGIES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14400" y="28575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1103040" y="2781300"/>
            <a:ext cx="2048256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02. BUSINESS PLAN OVERVIEW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400800" y="28575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6593235" y="2781300"/>
            <a:ext cx="3118104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10. FUNDING REQUIREMENTS AND ALLOCATION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14400" y="32766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4"/>
          <p:cNvSpPr/>
          <p:nvPr/>
        </p:nvSpPr>
        <p:spPr>
          <a:xfrm>
            <a:off x="1103040" y="3200400"/>
            <a:ext cx="1618488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03. TABLE OF CONTENTS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0" y="32766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6590407" y="3200400"/>
            <a:ext cx="2103120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11. STARTUP AND FIXING COSTS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914400" y="36957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1103040" y="3619500"/>
            <a:ext cx="1307592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04. INTRODUCTION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6400800" y="36957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6590407" y="3619500"/>
            <a:ext cx="1700784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12. VARIABLE COST TABLE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914400" y="41148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4" name="Text 22"/>
          <p:cNvSpPr/>
          <p:nvPr/>
        </p:nvSpPr>
        <p:spPr>
          <a:xfrm>
            <a:off x="1104007" y="4038600"/>
            <a:ext cx="2487168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05. OVERVIEW OF THE BUSINESS IDEA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6400800" y="41148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6590407" y="4038600"/>
            <a:ext cx="2121408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13. INVESTMENT CAPITAL TABLE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5"/>
          <p:cNvSpPr/>
          <p:nvPr/>
        </p:nvSpPr>
        <p:spPr>
          <a:xfrm>
            <a:off x="914400" y="45339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8" name="Text 26"/>
          <p:cNvSpPr/>
          <p:nvPr/>
        </p:nvSpPr>
        <p:spPr>
          <a:xfrm>
            <a:off x="1103040" y="4457700"/>
            <a:ext cx="3346704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06. LEGAL FORMAT AND MANAGEMENT STRUCTURE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7"/>
          <p:cNvSpPr/>
          <p:nvPr/>
        </p:nvSpPr>
        <p:spPr>
          <a:xfrm>
            <a:off x="6400800" y="45339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8"/>
          <p:cNvSpPr/>
          <p:nvPr/>
        </p:nvSpPr>
        <p:spPr>
          <a:xfrm>
            <a:off x="6593235" y="4457700"/>
            <a:ext cx="1124712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14. CONCLUSION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9"/>
          <p:cNvSpPr/>
          <p:nvPr/>
        </p:nvSpPr>
        <p:spPr>
          <a:xfrm>
            <a:off x="914400" y="49530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2" name="Text 30"/>
          <p:cNvSpPr/>
          <p:nvPr/>
        </p:nvSpPr>
        <p:spPr>
          <a:xfrm>
            <a:off x="1105867" y="4876800"/>
            <a:ext cx="1746504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07. MARKETING STRATEGY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31"/>
          <p:cNvSpPr/>
          <p:nvPr/>
        </p:nvSpPr>
        <p:spPr>
          <a:xfrm>
            <a:off x="6400800" y="49530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2"/>
          <p:cNvSpPr/>
          <p:nvPr/>
        </p:nvSpPr>
        <p:spPr>
          <a:xfrm>
            <a:off x="6590407" y="4876800"/>
            <a:ext cx="1051560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15. QUESTIONS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33"/>
          <p:cNvSpPr/>
          <p:nvPr/>
        </p:nvSpPr>
        <p:spPr>
          <a:xfrm>
            <a:off x="914400" y="5372100"/>
            <a:ext cx="76200" cy="7620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6" name="Text 34"/>
          <p:cNvSpPr/>
          <p:nvPr/>
        </p:nvSpPr>
        <p:spPr>
          <a:xfrm>
            <a:off x="1106835" y="5295900"/>
            <a:ext cx="1399032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08. PESTEL ANALYSIS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 35"/>
          <p:cNvSpPr/>
          <p:nvPr/>
        </p:nvSpPr>
        <p:spPr>
          <a:xfrm>
            <a:off x="10515600" y="5181600"/>
            <a:ext cx="2438400" cy="2438400"/>
          </a:xfrm>
          <a:prstGeom prst="roundRect">
            <a:avLst>
              <a:gd name="adj" fmla="val 100000"/>
            </a:avLst>
          </a:prstGeom>
          <a:solidFill>
            <a:srgbClr val="2E9CA5">
              <a:alpha val="10000"/>
            </a:srgbClr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9" name="Text 37"/>
          <p:cNvSpPr/>
          <p:nvPr/>
        </p:nvSpPr>
        <p:spPr>
          <a:xfrm>
            <a:off x="1143967" y="409575"/>
            <a:ext cx="185623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31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ETNOLIVING  HULL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3"/>
          <p:cNvSpPr/>
          <p:nvPr/>
        </p:nvSpPr>
        <p:spPr>
          <a:xfrm>
            <a:off x="6146750" y="457200"/>
            <a:ext cx="5431536" cy="219456"/>
          </a:xfrm>
          <a:prstGeom prst="rect">
            <a:avLst/>
          </a:prstGeom>
          <a:noFill/>
          <a:ln/>
        </p:spPr>
        <p:txBody>
          <a:bodyPr vert="horz" wrap="none" lIns="1143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410" dirty="0">
                <a:solidFill>
                  <a:srgbClr val="00B05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TITLE SLIDE:</a:t>
            </a:r>
            <a:endParaRPr lang="en-US" sz="12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840313" y="876300"/>
            <a:ext cx="5852160" cy="6309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4500" b="1" kern="0" spc="-230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ETHNOLIVING</a:t>
            </a:r>
            <a:endParaRPr lang="en-US" sz="4500" dirty="0"/>
          </a:p>
        </p:txBody>
      </p:sp>
      <p:sp>
        <p:nvSpPr>
          <p:cNvPr id="7" name="Text 5"/>
          <p:cNvSpPr/>
          <p:nvPr/>
        </p:nvSpPr>
        <p:spPr>
          <a:xfrm>
            <a:off x="5841950" y="1524000"/>
            <a:ext cx="4315968" cy="6309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4500" b="1" kern="0" spc="-230" dirty="0">
                <a:solidFill>
                  <a:srgbClr val="00B050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HULL PROJECT</a:t>
            </a:r>
            <a:endParaRPr lang="en-US" sz="4500" dirty="0">
              <a:solidFill>
                <a:srgbClr val="00B050"/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5840313" y="2476500"/>
            <a:ext cx="5733288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ctr">
            <a:norm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1100" b="1" kern="0" spc="180" dirty="0">
                <a:solidFill>
                  <a:srgbClr val="00B05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UNIQUE CONCEPT :</a:t>
            </a:r>
            <a:endParaRPr lang="en-US" sz="11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049899" y="2709195"/>
            <a:ext cx="5751576" cy="34747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438"/>
              </a:lnSpc>
              <a:buNone/>
            </a:pPr>
            <a:r>
              <a:rPr lang="en-US" sz="1200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EthnoLiving Hull: Authentic Bulgarian Interiors for Modern UK Living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841950" y="3395662"/>
            <a:ext cx="5486384" cy="1459705"/>
          </a:xfrm>
          <a:prstGeom prst="roundRect">
            <a:avLst>
              <a:gd name="adj" fmla="val 17112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6108650" y="3621881"/>
            <a:ext cx="5029200" cy="4389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050" i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"</a:t>
            </a: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A Business Plan Presentation by Polina Ivanova.</a:t>
            </a:r>
            <a:b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</a:b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Enterprise and Entrepreneurship</a:t>
            </a:r>
            <a:b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</a:b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(LCLM4006_LON)</a:t>
            </a:r>
            <a:b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</a:b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 Defining a unique property rental vision through cultural authenticity."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992939" y="4855369"/>
            <a:ext cx="996696" cy="24688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938"/>
              </a:lnSpc>
              <a:buNone/>
            </a:pPr>
            <a:endParaRPr lang="en-US" sz="750" dirty="0"/>
          </a:p>
        </p:txBody>
      </p:sp>
      <p:sp>
        <p:nvSpPr>
          <p:cNvPr id="22" name="Text 20"/>
          <p:cNvSpPr/>
          <p:nvPr/>
        </p:nvSpPr>
        <p:spPr>
          <a:xfrm>
            <a:off x="5841876" y="2095500"/>
            <a:ext cx="1536192" cy="1097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4500"/>
              </a:lnSpc>
              <a:buNone/>
            </a:pPr>
            <a:endParaRPr lang="en-US" sz="4500" dirty="0"/>
          </a:p>
        </p:txBody>
      </p:sp>
      <p:sp>
        <p:nvSpPr>
          <p:cNvPr id="23" name="Text 21"/>
          <p:cNvSpPr/>
          <p:nvPr/>
        </p:nvSpPr>
        <p:spPr>
          <a:xfrm>
            <a:off x="381000" y="221456"/>
            <a:ext cx="4317950" cy="47625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 w="9525">
            <a:solidFill>
              <a:srgbClr val="E5E7EB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24" name="Image 0" descr="image.png"/>
          <p:cNvPicPr>
            <a:picLocks noChangeAspect="1"/>
          </p:cNvPicPr>
          <p:nvPr/>
        </p:nvPicPr>
        <p:blipFill>
          <a:blip r:embed="rId4"/>
          <a:srcRect r="49059"/>
          <a:stretch/>
        </p:blipFill>
        <p:spPr>
          <a:xfrm>
            <a:off x="390525" y="230981"/>
            <a:ext cx="4295775" cy="4743450"/>
          </a:xfrm>
          <a:prstGeom prst="rect">
            <a:avLst/>
          </a:prstGeom>
        </p:spPr>
      </p:pic>
      <p:sp>
        <p:nvSpPr>
          <p:cNvPr id="25" name="Text 22"/>
          <p:cNvSpPr/>
          <p:nvPr/>
        </p:nvSpPr>
        <p:spPr>
          <a:xfrm>
            <a:off x="609600" y="481012"/>
            <a:ext cx="381000" cy="38100"/>
          </a:xfrm>
          <a:prstGeom prst="rect">
            <a:avLst/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6" name="Text 23"/>
          <p:cNvSpPr/>
          <p:nvPr/>
        </p:nvSpPr>
        <p:spPr>
          <a:xfrm>
            <a:off x="1143967" y="423863"/>
            <a:ext cx="1737360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900" b="1" kern="0" spc="27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BUSINESS PROPOSAL</a:t>
            </a:r>
            <a:endParaRPr lang="en-US" sz="900" dirty="0"/>
          </a:p>
        </p:txBody>
      </p:sp>
      <p:sp>
        <p:nvSpPr>
          <p:cNvPr id="31" name="Text 28"/>
          <p:cNvSpPr/>
          <p:nvPr/>
        </p:nvSpPr>
        <p:spPr>
          <a:xfrm>
            <a:off x="3270200" y="559594"/>
            <a:ext cx="118872" cy="1097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800"/>
              </a:lnSpc>
              <a:buNone/>
            </a:pPr>
            <a:endParaRPr lang="en-US" sz="1200" dirty="0"/>
          </a:p>
        </p:txBody>
      </p:sp>
      <p:sp>
        <p:nvSpPr>
          <p:cNvPr id="32" name="Text 29"/>
          <p:cNvSpPr/>
          <p:nvPr/>
        </p:nvSpPr>
        <p:spPr>
          <a:xfrm>
            <a:off x="3422600" y="526256"/>
            <a:ext cx="960120" cy="1737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125"/>
              </a:lnSpc>
              <a:buNone/>
            </a:pPr>
            <a:endParaRPr lang="en-US" sz="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9525" y="83185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5043488" y="1309688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5041630" y="130968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ctr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5195888" y="1219200"/>
            <a:ext cx="6556248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410" dirty="0">
                <a:solidFill>
                  <a:srgbClr val="00B05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PROPERTY VISION</a:t>
            </a:r>
            <a:endParaRPr lang="en-US" sz="11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98443" y="1562100"/>
            <a:ext cx="11338560" cy="6309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ctr">
              <a:lnSpc>
                <a:spcPts val="4500"/>
              </a:lnSpc>
              <a:buNone/>
            </a:pPr>
            <a:r>
              <a:rPr lang="en-US" sz="4500" b="1" kern="0" spc="-230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BUSINESS </a:t>
            </a:r>
            <a:r>
              <a:rPr lang="en-US" sz="4500" b="1" kern="0" spc="-230" dirty="0">
                <a:solidFill>
                  <a:srgbClr val="00B050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PLAN OVERVIEW</a:t>
            </a:r>
            <a:endParaRPr lang="en-US" sz="4500" dirty="0">
              <a:solidFill>
                <a:srgbClr val="00B050"/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555147" y="2573242"/>
            <a:ext cx="5257800" cy="3602831"/>
          </a:xfrm>
          <a:prstGeom prst="roundRect">
            <a:avLst>
              <a:gd name="adj" fmla="val 4230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Shape 6"/>
          <p:cNvSpPr/>
          <p:nvPr/>
        </p:nvSpPr>
        <p:spPr>
          <a:xfrm>
            <a:off x="609600" y="2590800"/>
            <a:ext cx="0" cy="3602831"/>
          </a:xfrm>
          <a:prstGeom prst="line">
            <a:avLst/>
          </a:prstGeom>
          <a:noFill/>
          <a:ln w="76200">
            <a:solidFill>
              <a:srgbClr val="2E9C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9" name="Image 0" descr="ima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66800" y="3171825"/>
            <a:ext cx="257175" cy="30480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501140" y="3257169"/>
            <a:ext cx="185623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200" dirty="0">
                <a:solidFill>
                  <a:srgbClr val="00B05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MISSION &amp; MARKET</a:t>
            </a:r>
            <a:endParaRPr lang="en-US" sz="11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066800" y="3705225"/>
            <a:ext cx="4581144" cy="38404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Blending Balkan Aesthetics</a:t>
            </a:r>
            <a:endParaRPr lang="en-US" sz="22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1066800" y="4277916"/>
            <a:ext cx="4453128" cy="64922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05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EthnoLiving Hull aims to blend authentic </a:t>
            </a:r>
            <a:r>
              <a:rPr lang="en-US" sz="1050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Balkan aesthetics with the local rental market by January t 2027</a:t>
            </a:r>
            <a:r>
              <a:rPr lang="en-US" sz="105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 We lead  unique cultural design to provide non-standard living experiences in the UK.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1066800" y="5222081"/>
            <a:ext cx="57150" cy="571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1">
            <a:hlinkClick r:id="rId4"/>
          </p:cNvPr>
          <p:cNvSpPr/>
          <p:nvPr/>
        </p:nvSpPr>
        <p:spPr>
          <a:xfrm>
            <a:off x="1200150" y="5155406"/>
            <a:ext cx="267919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Targeting young families and creative artists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1066800" y="5488781"/>
            <a:ext cx="57150" cy="571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3"/>
          <p:cNvSpPr/>
          <p:nvPr/>
        </p:nvSpPr>
        <p:spPr>
          <a:xfrm>
            <a:off x="1123950" y="5422106"/>
            <a:ext cx="4489704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Niche Demographics Integration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6324600" y="2590800"/>
            <a:ext cx="5257800" cy="3602831"/>
          </a:xfrm>
          <a:prstGeom prst="roundRect">
            <a:avLst>
              <a:gd name="adj" fmla="val 4230"/>
            </a:avLst>
          </a:prstGeom>
          <a:solidFill>
            <a:srgbClr val="1A1A1A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8" name="Image 1" descr="image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705600" y="2971800"/>
            <a:ext cx="257175" cy="304800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7115175" y="3028950"/>
            <a:ext cx="1737360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200" dirty="0">
                <a:solidFill>
                  <a:srgbClr val="FFFF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SERVICE PACKAGE</a:t>
            </a:r>
            <a:endParaRPr lang="en-US" sz="105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6"/>
          <p:cNvSpPr/>
          <p:nvPr/>
        </p:nvSpPr>
        <p:spPr>
          <a:xfrm>
            <a:off x="6705600" y="3505200"/>
            <a:ext cx="4663440" cy="38404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2250" b="1" dirty="0">
                <a:solidFill>
                  <a:srgbClr val="FFFF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Premium Management Vision</a:t>
            </a:r>
            <a:endParaRPr lang="en-US" sz="225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7"/>
          <p:cNvSpPr/>
          <p:nvPr/>
        </p:nvSpPr>
        <p:spPr>
          <a:xfrm>
            <a:off x="6705600" y="4077891"/>
            <a:ext cx="4535424" cy="64922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100" dirty="0">
                <a:solidFill>
                  <a:srgbClr val="FFFF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Our vision includes a comprehensive service package designed to ensure property longevity and tenant satisfaction. We provide end-to-end management for unique residential assets.</a:t>
            </a:r>
            <a:endParaRPr lang="en-US" sz="11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8"/>
          <p:cNvSpPr/>
          <p:nvPr/>
        </p:nvSpPr>
        <p:spPr>
          <a:xfrm>
            <a:off x="6705600" y="5107781"/>
            <a:ext cx="4495800" cy="704850"/>
          </a:xfrm>
          <a:prstGeom prst="roundRect">
            <a:avLst>
              <a:gd name="adj" fmla="val 16216"/>
            </a:avLst>
          </a:prstGeom>
          <a:solidFill>
            <a:srgbClr val="1F2937"/>
          </a:solidFill>
          <a:ln w="9525">
            <a:solidFill>
              <a:srgbClr val="374151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3" name="Text 19"/>
          <p:cNvSpPr/>
          <p:nvPr/>
        </p:nvSpPr>
        <p:spPr>
          <a:xfrm>
            <a:off x="6867525" y="5269706"/>
            <a:ext cx="4206240" cy="3840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i="1" dirty="0">
                <a:solidFill>
                  <a:srgbClr val="2E9CA5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"</a:t>
            </a:r>
            <a:r>
              <a:rPr lang="en-US" sz="1100" i="1" dirty="0">
                <a:solidFill>
                  <a:srgbClr val="FFFF00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Featuring professional maintenance, landscape engineering, and integrated cleaning to maintain premium property standards."</a:t>
            </a:r>
            <a:endParaRPr lang="en-US" sz="1100" dirty="0">
              <a:solidFill>
                <a:srgbClr val="FFFF00"/>
              </a:solidFill>
            </a:endParaRPr>
          </a:p>
        </p:txBody>
      </p:sp>
      <p:sp>
        <p:nvSpPr>
          <p:cNvPr id="25" name="Text 21"/>
          <p:cNvSpPr/>
          <p:nvPr/>
        </p:nvSpPr>
        <p:spPr>
          <a:xfrm>
            <a:off x="1144935" y="428625"/>
            <a:ext cx="203911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31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STRATEGIC :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-135890"/>
            <a:ext cx="12348210" cy="697357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547688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54768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762000" y="457200"/>
            <a:ext cx="5897880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410" dirty="0"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PRESENTATION OVERVIEW</a:t>
            </a:r>
            <a:endParaRPr lang="en-US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7963" y="800100"/>
            <a:ext cx="6044184" cy="103327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4500" b="1" kern="0" spc="-23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TABLE OF 
</a:t>
            </a:r>
            <a:r>
              <a:rPr lang="en-US" sz="4500" b="1" kern="0" spc="-230" dirty="0">
                <a:solidFill>
                  <a:srgbClr val="00B05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CONTENTS</a:t>
            </a:r>
            <a:endParaRPr lang="en-US" sz="4500" dirty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71500" y="2266950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7"/>
          <p:cNvSpPr/>
          <p:nvPr/>
        </p:nvSpPr>
        <p:spPr>
          <a:xfrm>
            <a:off x="857250" y="2209800"/>
            <a:ext cx="539496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1</a:t>
            </a:r>
            <a:r>
              <a:rPr lang="en-US" sz="11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. Introduction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71500" y="2686050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857250" y="2628900"/>
            <a:ext cx="539496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50" b="1" u="sng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2. </a:t>
            </a:r>
            <a:r>
              <a:rPr lang="en-US" sz="1100" b="1" u="sng" dirty="0"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Business Idea &amp; Market Analysis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571500" y="3105150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5" name="Text 13"/>
          <p:cNvSpPr/>
          <p:nvPr/>
        </p:nvSpPr>
        <p:spPr>
          <a:xfrm>
            <a:off x="857250" y="3048000"/>
            <a:ext cx="539496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3. </a:t>
            </a:r>
            <a:r>
              <a:rPr lang="en-US" sz="11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Legal &amp; Management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571500" y="3524250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Text 16"/>
          <p:cNvSpPr/>
          <p:nvPr/>
        </p:nvSpPr>
        <p:spPr>
          <a:xfrm>
            <a:off x="857250" y="3467100"/>
            <a:ext cx="539496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4</a:t>
            </a:r>
            <a:r>
              <a:rPr lang="en-US" sz="110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. </a:t>
            </a:r>
            <a:r>
              <a:rPr lang="en-US" sz="11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Marketing Strategy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571500" y="3943350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1" name="Text 19"/>
          <p:cNvSpPr/>
          <p:nvPr/>
        </p:nvSpPr>
        <p:spPr>
          <a:xfrm>
            <a:off x="857250" y="3886200"/>
            <a:ext cx="539496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5</a:t>
            </a:r>
            <a:r>
              <a:rPr lang="en-US" sz="135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. </a:t>
            </a:r>
            <a:r>
              <a:rPr lang="en-US" sz="11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PESTEL Analysis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71500" y="4362450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4" name="Text 22"/>
          <p:cNvSpPr/>
          <p:nvPr/>
        </p:nvSpPr>
        <p:spPr>
          <a:xfrm>
            <a:off x="857250" y="4305300"/>
            <a:ext cx="539496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50" b="1" u="sng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6. </a:t>
            </a:r>
            <a:r>
              <a:rPr lang="en-US" sz="1100" b="1" u="sng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Financial Requirements &amp; Costs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4"/>
          <p:cNvSpPr/>
          <p:nvPr/>
        </p:nvSpPr>
        <p:spPr>
          <a:xfrm>
            <a:off x="571500" y="4781550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7" name="Text 25"/>
          <p:cNvSpPr/>
          <p:nvPr/>
        </p:nvSpPr>
        <p:spPr>
          <a:xfrm>
            <a:off x="857250" y="4724400"/>
            <a:ext cx="539496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5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7. </a:t>
            </a:r>
            <a:r>
              <a:rPr lang="en-US" sz="11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Conclusion &amp; Questions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6"/>
          <p:cNvSpPr/>
          <p:nvPr/>
        </p:nvSpPr>
        <p:spPr>
          <a:xfrm>
            <a:off x="7492901" y="114300"/>
            <a:ext cx="4317950" cy="4762500"/>
          </a:xfrm>
          <a:prstGeom prst="roundRect">
            <a:avLst>
              <a:gd name="adj" fmla="val 3529"/>
            </a:avLst>
          </a:prstGeom>
          <a:solidFill>
            <a:srgbClr val="D1D5DB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29" name="Image 0" descr="image.png"/>
          <p:cNvPicPr>
            <a:picLocks noChangeAspect="1"/>
          </p:cNvPicPr>
          <p:nvPr/>
        </p:nvPicPr>
        <p:blipFill>
          <a:blip r:embed="rId5"/>
          <a:srcRect b="26416"/>
          <a:stretch/>
        </p:blipFill>
        <p:spPr>
          <a:xfrm>
            <a:off x="7492901" y="114300"/>
            <a:ext cx="4314825" cy="4762500"/>
          </a:xfrm>
          <a:prstGeom prst="rect">
            <a:avLst/>
          </a:prstGeom>
        </p:spPr>
      </p:pic>
      <p:sp>
        <p:nvSpPr>
          <p:cNvPr id="30" name="Text 27"/>
          <p:cNvSpPr/>
          <p:nvPr/>
        </p:nvSpPr>
        <p:spPr>
          <a:xfrm>
            <a:off x="7873901" y="3236119"/>
            <a:ext cx="2743200" cy="1259681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1" name="Shape 28"/>
          <p:cNvSpPr/>
          <p:nvPr/>
        </p:nvSpPr>
        <p:spPr>
          <a:xfrm>
            <a:off x="7873901" y="3236119"/>
            <a:ext cx="0" cy="1259681"/>
          </a:xfrm>
          <a:prstGeom prst="line">
            <a:avLst/>
          </a:prstGeom>
          <a:noFill/>
          <a:ln w="38100">
            <a:solidFill>
              <a:srgbClr val="2E9C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2" name="Text 29"/>
          <p:cNvSpPr/>
          <p:nvPr/>
        </p:nvSpPr>
        <p:spPr>
          <a:xfrm>
            <a:off x="8216801" y="3542109"/>
            <a:ext cx="2130552" cy="64922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050" b="1" i="1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"</a:t>
            </a:r>
            <a:r>
              <a:rPr lang="en-US" sz="1200" b="1" i="1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A unique property rental vision combining culture and modern living in Hull, MA."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31"/>
          <p:cNvSpPr/>
          <p:nvPr/>
        </p:nvSpPr>
        <p:spPr>
          <a:xfrm rot="10800000" flipV="1">
            <a:off x="1143967" y="209169"/>
            <a:ext cx="185623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31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ETHNOLIVING HULL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1366838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136683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762000" y="1276350"/>
            <a:ext cx="6409944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STRATEGIC OVERVIEW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9600" y="1617315"/>
            <a:ext cx="6528816" cy="8961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3510"/>
              </a:lnSpc>
              <a:buNone/>
            </a:pPr>
            <a:r>
              <a:rPr lang="en-US" sz="3900" b="1" kern="0" spc="-20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ETHNOLIVING HULL: </a:t>
            </a:r>
            <a:r>
              <a:rPr lang="en-US" sz="3900" b="1" kern="0" spc="-200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
</a:t>
            </a:r>
            <a:r>
              <a:rPr lang="en-US" sz="3900" b="1" kern="0" spc="-2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A UNIQUE VISION</a:t>
            </a:r>
            <a:endParaRPr lang="en-US" sz="39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876300" y="2967930"/>
            <a:ext cx="5257800" cy="5029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As of August 2026, the Hull rental market is approaching a balance, yet high demand persists for quality, unique living spaces</a:t>
            </a: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09600" y="3901380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914400" y="3844230"/>
            <a:ext cx="5340096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Market Gap Analysis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914400" y="4110930"/>
            <a:ext cx="5321808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100" dirty="0">
                <a:solidFill>
                  <a:srgbClr val="C00000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NON-STANDARD LIVING</a:t>
            </a:r>
            <a:endParaRPr lang="en-US" sz="1100" dirty="0">
              <a:solidFill>
                <a:srgbClr val="C00000"/>
              </a:solidFill>
            </a:endParaRPr>
          </a:p>
        </p:txBody>
      </p:sp>
      <p:sp>
        <p:nvSpPr>
          <p:cNvPr id="12" name="Text 10"/>
          <p:cNvSpPr/>
          <p:nvPr/>
        </p:nvSpPr>
        <p:spPr>
          <a:xfrm>
            <a:off x="914400" y="4337149"/>
            <a:ext cx="5221224" cy="4389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u="sng" dirty="0">
                <a:solidFill>
                  <a:srgbClr val="1A1A1A">
                    <a:alpha val="80000"/>
                  </a:srgbClr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EthnoLiving Hull addresses the gap for "non-standard" homes by blending cultural authenticity with premium management</a:t>
            </a:r>
            <a:r>
              <a:rPr lang="en-US" sz="1200" dirty="0">
                <a:solidFill>
                  <a:srgbClr val="1A1A1A">
                    <a:alpha val="80000"/>
                  </a:srgbClr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5134868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914400" y="5077718"/>
            <a:ext cx="5340096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Authentic Design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14400" y="5344418"/>
            <a:ext cx="5321808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10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BULGARIAN INSPIRATION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914400" y="5570637"/>
            <a:ext cx="5221224" cy="4389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>
                <a:solidFill>
                  <a:srgbClr val="1A1A1A">
                    <a:alpha val="80000"/>
                  </a:srgbClr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We offer young families and artists character-rich properties featuring Bulgarian-inspired interiors and professional maintenance.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7010400" y="1276350"/>
            <a:ext cx="4572000" cy="49530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8" name="Image 0" descr="image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010400" y="1276350"/>
            <a:ext cx="4572000" cy="4953000"/>
          </a:xfrm>
          <a:prstGeom prst="rect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outerShdw blurRad="50800" dist="38100" algn="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20" name="Text 17"/>
          <p:cNvSpPr/>
          <p:nvPr/>
        </p:nvSpPr>
        <p:spPr>
          <a:xfrm>
            <a:off x="1142107" y="428625"/>
            <a:ext cx="2304288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31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MARKET INTRODUCTION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20320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1309688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130968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762000" y="1219200"/>
            <a:ext cx="6281928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VISION OVERVIEW</a:t>
            </a:r>
            <a:endParaRPr lang="en-US" sz="105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7963" y="1560909"/>
            <a:ext cx="6428232" cy="12801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5016"/>
              </a:lnSpc>
              <a:buNone/>
            </a:pPr>
            <a:r>
              <a:rPr lang="en-US" sz="4560" b="1" kern="0" spc="-10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BUSINESS</a:t>
            </a:r>
            <a:r>
              <a:rPr lang="en-US" sz="4560" b="1" kern="0" spc="-100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 
</a:t>
            </a:r>
            <a:r>
              <a:rPr lang="en-US" sz="4560" b="1" kern="0" spc="-1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STRATEGY IDEA</a:t>
            </a:r>
            <a:endParaRPr lang="en-US" sz="456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7188101" y="2185988"/>
            <a:ext cx="0" cy="650081"/>
          </a:xfrm>
          <a:prstGeom prst="line">
            <a:avLst/>
          </a:prstGeom>
          <a:noFill/>
          <a:ln w="19050">
            <a:solidFill>
              <a:srgbClr val="2E9C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7513513" y="2187178"/>
            <a:ext cx="4105656" cy="64922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EthnoLiving Hull introduces a specialized rental vision, merging the high demand for coastal living in Massachusetts with authentic Bulgarian aesthetic traditions to serve a niche creative demographic.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09600" y="3445669"/>
            <a:ext cx="3352800" cy="2931319"/>
          </a:xfrm>
          <a:prstGeom prst="roundRect">
            <a:avLst>
              <a:gd name="adj" fmla="val 5199"/>
            </a:avLst>
          </a:prstGeom>
          <a:solidFill>
            <a:srgbClr val="FFFFFF"/>
          </a:solidFill>
          <a:ln w="9525">
            <a:solidFill>
              <a:srgbClr val="E5E7EB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923925" y="3759994"/>
            <a:ext cx="281635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2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MARKET ANALYSIS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23925" y="4102894"/>
            <a:ext cx="2843784" cy="3383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The Hull Market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804291" y="4441222"/>
            <a:ext cx="2836672" cy="967883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100" u="sng" dirty="0">
                <a:solidFill>
                  <a:srgbClr val="4B5563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High demand for affordable, characterful housing. Ethon Living Hull offers unique, Bulgarian-inspired rentals in high-demand Hull, MA, targeting artists/families</a:t>
            </a:r>
            <a:r>
              <a:rPr lang="en-US" sz="1100" dirty="0">
                <a:solidFill>
                  <a:srgbClr val="4B5563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23925" y="5655469"/>
            <a:ext cx="786384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dirty="0">
                <a:solidFill>
                  <a:srgbClr val="2E9CA5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Opportunity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Image 0" descr="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733550" y="5684044"/>
            <a:ext cx="133350" cy="133350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4419600" y="3445669"/>
            <a:ext cx="3352800" cy="2931319"/>
          </a:xfrm>
          <a:prstGeom prst="roundRect">
            <a:avLst>
              <a:gd name="adj" fmla="val 5199"/>
            </a:avLst>
          </a:prstGeom>
          <a:solidFill>
            <a:srgbClr val="000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14"/>
          <p:cNvSpPr/>
          <p:nvPr/>
        </p:nvSpPr>
        <p:spPr>
          <a:xfrm>
            <a:off x="4724400" y="3750469"/>
            <a:ext cx="2834640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200" dirty="0">
                <a:solidFill>
                  <a:srgbClr val="FFFF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INTERIOR DESIGN</a:t>
            </a:r>
            <a:endParaRPr lang="en-US" sz="11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4724400" y="4093369"/>
            <a:ext cx="2862072" cy="3383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Bulgarian Styling</a:t>
            </a:r>
            <a:endParaRPr lang="en-US" sz="1800" dirty="0"/>
          </a:p>
        </p:txBody>
      </p:sp>
      <p:sp>
        <p:nvSpPr>
          <p:cNvPr id="19" name="Text 16"/>
          <p:cNvSpPr/>
          <p:nvPr/>
        </p:nvSpPr>
        <p:spPr>
          <a:xfrm>
            <a:off x="4724400" y="4550569"/>
            <a:ext cx="2779776" cy="8686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100" u="sng" dirty="0">
                <a:solidFill>
                  <a:srgbClr val="FFFF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Unique use of natural wood, traditional textiles, and stone creating a warm, artistic vibe. EthnoLiving Hull offers unique, Bulgarian-inspired summer rentals</a:t>
            </a:r>
            <a:r>
              <a:rPr lang="en-US" sz="1100" dirty="0">
                <a:solidFill>
                  <a:srgbClr val="FFFF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</a:t>
            </a:r>
            <a:endParaRPr lang="en-US" sz="11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4724400" y="5645943"/>
            <a:ext cx="975360" cy="226219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dirty="0">
                <a:solidFill>
                  <a:srgbClr val="FFFF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Aesthetic</a:t>
            </a:r>
            <a:endParaRPr lang="en-US" sz="11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Image 1" descr="image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5343525" y="5674519"/>
            <a:ext cx="133350" cy="133350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8229600" y="3445669"/>
            <a:ext cx="3352800" cy="2931319"/>
          </a:xfrm>
          <a:prstGeom prst="roundRect">
            <a:avLst>
              <a:gd name="adj" fmla="val 5199"/>
            </a:avLst>
          </a:prstGeom>
          <a:solidFill>
            <a:srgbClr val="FFFFFF"/>
          </a:solidFill>
          <a:ln w="9525">
            <a:solidFill>
              <a:srgbClr val="E5E7EB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3" name="Text 19"/>
          <p:cNvSpPr/>
          <p:nvPr/>
        </p:nvSpPr>
        <p:spPr>
          <a:xfrm>
            <a:off x="8543925" y="3750469"/>
            <a:ext cx="2816352" cy="228981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2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USER PROFILE</a:t>
            </a:r>
            <a:endParaRPr lang="en-US" sz="11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0"/>
          <p:cNvSpPr/>
          <p:nvPr/>
        </p:nvSpPr>
        <p:spPr>
          <a:xfrm>
            <a:off x="8543925" y="4102894"/>
            <a:ext cx="2843784" cy="3383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Target Tenants</a:t>
            </a:r>
            <a:endParaRPr lang="en-US" sz="1800" dirty="0"/>
          </a:p>
        </p:txBody>
      </p:sp>
      <p:sp>
        <p:nvSpPr>
          <p:cNvPr id="25" name="Text 21"/>
          <p:cNvSpPr/>
          <p:nvPr/>
        </p:nvSpPr>
        <p:spPr>
          <a:xfrm>
            <a:off x="8543925" y="4558903"/>
            <a:ext cx="2761488" cy="108813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100" dirty="0">
                <a:solidFill>
                  <a:srgbClr val="C00000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Strategic focus on artists and young families who seek non-standard, inspiring environments that foster creativity and communal warmth through traditional craftsmanship and materials.</a:t>
            </a:r>
            <a:endParaRPr lang="en-US" sz="1100" dirty="0">
              <a:solidFill>
                <a:srgbClr val="C00000"/>
              </a:solidFill>
            </a:endParaRPr>
          </a:p>
        </p:txBody>
      </p:sp>
      <p:sp>
        <p:nvSpPr>
          <p:cNvPr id="26" name="Text 22"/>
          <p:cNvSpPr/>
          <p:nvPr/>
        </p:nvSpPr>
        <p:spPr>
          <a:xfrm>
            <a:off x="8543925" y="5872163"/>
            <a:ext cx="905256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dirty="0">
                <a:solidFill>
                  <a:srgbClr val="2E9CA5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Demographic</a:t>
            </a:r>
            <a:r>
              <a:rPr lang="en-US" sz="1050" b="1" dirty="0">
                <a:solidFill>
                  <a:srgbClr val="2E9CA5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s</a:t>
            </a:r>
            <a:endParaRPr lang="en-US" sz="1050" dirty="0"/>
          </a:p>
        </p:txBody>
      </p:sp>
      <p:pic>
        <p:nvPicPr>
          <p:cNvPr id="27" name="Image 2" descr="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467850" y="5900738"/>
            <a:ext cx="133350" cy="133350"/>
          </a:xfrm>
          <a:prstGeom prst="rect">
            <a:avLst/>
          </a:prstGeom>
        </p:spPr>
      </p:pic>
      <p:sp>
        <p:nvSpPr>
          <p:cNvPr id="29" name="Text 24"/>
          <p:cNvSpPr/>
          <p:nvPr/>
        </p:nvSpPr>
        <p:spPr>
          <a:xfrm>
            <a:off x="1143000" y="428625"/>
            <a:ext cx="1819656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31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MARKET </a:t>
            </a:r>
            <a:r>
              <a:rPr lang="en-US" sz="1200" b="1" kern="0" spc="31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STRATEGY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27305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4" name="Text 2"/>
          <p:cNvSpPr/>
          <p:nvPr/>
        </p:nvSpPr>
        <p:spPr>
          <a:xfrm>
            <a:off x="1144935" y="428625"/>
            <a:ext cx="2523744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31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PROPERTY RENTAL VISION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2233166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609600" y="2233166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762000" y="2142679"/>
            <a:ext cx="5093208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OPERATIONS</a:t>
            </a:r>
            <a:endParaRPr lang="en-US" sz="11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2483644"/>
            <a:ext cx="5221224" cy="101498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3960"/>
              </a:lnSpc>
              <a:buNone/>
            </a:pPr>
            <a:r>
              <a:rPr lang="en-US" sz="3600" b="1" kern="0" spc="-18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LEGAL FORMAT AND </a:t>
            </a:r>
            <a:r>
              <a:rPr lang="en-US" sz="3600" b="1" kern="0" spc="-180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
</a:t>
            </a:r>
            <a:r>
              <a:rPr lang="en-US" sz="2700" b="1" kern="0" spc="-18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MANAGEMENT STRUCTURE</a:t>
            </a:r>
            <a:endParaRPr lang="en-US" sz="36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609600" y="4029521"/>
            <a:ext cx="2438400" cy="0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609600" y="3805047"/>
            <a:ext cx="2523744" cy="17399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100" b="1" kern="0" spc="4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CORPORATE STATUS</a:t>
            </a:r>
            <a:endParaRPr lang="en-US" sz="11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108103"/>
            <a:ext cx="2478024" cy="4389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100" u="sng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Registered as a Private Limited Company (Ltd) in the HULL  UK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3276600" y="4029521"/>
            <a:ext cx="2438400" cy="0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3276600" y="3796159"/>
            <a:ext cx="2523744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100" b="1" kern="0" spc="4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KEY LEADERSHIP</a:t>
            </a:r>
            <a:endParaRPr lang="en-US" sz="11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Image 0" descr="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276600" y="4143821"/>
            <a:ext cx="114300" cy="133350"/>
          </a:xfrm>
          <a:prstGeom prst="rect">
            <a:avLst/>
          </a:prstGeom>
        </p:spPr>
      </p:pic>
      <p:sp>
        <p:nvSpPr>
          <p:cNvPr id="17" name="Text 14">
            <a:hlinkClick r:id="rId5"/>
          </p:cNvPr>
          <p:cNvSpPr/>
          <p:nvPr/>
        </p:nvSpPr>
        <p:spPr>
          <a:xfrm>
            <a:off x="3467100" y="4110484"/>
            <a:ext cx="1143000" cy="22860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75"/>
              </a:lnSpc>
              <a:buNone/>
            </a:pPr>
            <a:r>
              <a:rPr lang="en-US" sz="1200" u="sng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Director &amp; Manager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Image 1" descr="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3276600" y="4381946"/>
            <a:ext cx="114300" cy="133350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3390900" y="4348609"/>
            <a:ext cx="2404872" cy="228600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75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Maintenance &amp; Creative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6"/>
          <p:cNvSpPr/>
          <p:nvPr/>
        </p:nvSpPr>
        <p:spPr>
          <a:xfrm>
            <a:off x="609600" y="4853434"/>
            <a:ext cx="4267200" cy="909638"/>
          </a:xfrm>
          <a:prstGeom prst="roundRect">
            <a:avLst>
              <a:gd name="adj" fmla="val 12565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1" name="Shape 17"/>
          <p:cNvSpPr/>
          <p:nvPr/>
        </p:nvSpPr>
        <p:spPr>
          <a:xfrm>
            <a:off x="609600" y="4858196"/>
            <a:ext cx="4267200" cy="0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Shape 18"/>
          <p:cNvSpPr/>
          <p:nvPr/>
        </p:nvSpPr>
        <p:spPr>
          <a:xfrm>
            <a:off x="4876800" y="4853434"/>
            <a:ext cx="0" cy="909638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19"/>
          <p:cNvSpPr/>
          <p:nvPr/>
        </p:nvSpPr>
        <p:spPr>
          <a:xfrm>
            <a:off x="609600" y="5758309"/>
            <a:ext cx="4267200" cy="0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0"/>
          <p:cNvSpPr/>
          <p:nvPr/>
        </p:nvSpPr>
        <p:spPr>
          <a:xfrm>
            <a:off x="609600" y="4853434"/>
            <a:ext cx="0" cy="909638"/>
          </a:xfrm>
          <a:prstGeom prst="line">
            <a:avLst/>
          </a:prstGeom>
          <a:noFill/>
          <a:ln w="38100">
            <a:solidFill>
              <a:srgbClr val="5B3CC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1"/>
          <p:cNvSpPr/>
          <p:nvPr/>
        </p:nvSpPr>
        <p:spPr>
          <a:xfrm>
            <a:off x="876300" y="5089178"/>
            <a:ext cx="3803904" cy="4389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050" i="1" dirty="0">
                <a:solidFill>
                  <a:srgbClr val="1F2937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"</a:t>
            </a:r>
            <a:r>
              <a:rPr lang="en-US" sz="1200" i="1" dirty="0">
                <a:solidFill>
                  <a:srgbClr val="1F2937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We maintain strict compliance with all UK rental regulations and safety standards to protect our tenants and investors."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2"/>
          <p:cNvSpPr/>
          <p:nvPr/>
        </p:nvSpPr>
        <p:spPr>
          <a:xfrm>
            <a:off x="7010400" y="1852612"/>
            <a:ext cx="4572000" cy="3238500"/>
          </a:xfrm>
          <a:prstGeom prst="roundRect">
            <a:avLst>
              <a:gd name="adj" fmla="val 4706"/>
            </a:avLst>
          </a:prstGeom>
          <a:solidFill>
            <a:srgbClr val="1A1A1A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27" name="Image 2" descr="image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7010400" y="1852612"/>
            <a:ext cx="4572000" cy="3200400"/>
          </a:xfrm>
          <a:prstGeom prst="rect">
            <a:avLst/>
          </a:prstGeom>
        </p:spPr>
      </p:pic>
      <p:sp>
        <p:nvSpPr>
          <p:cNvPr id="28" name="Shape 23"/>
          <p:cNvSpPr/>
          <p:nvPr/>
        </p:nvSpPr>
        <p:spPr>
          <a:xfrm>
            <a:off x="7010400" y="5072063"/>
            <a:ext cx="4572000" cy="0"/>
          </a:xfrm>
          <a:prstGeom prst="line">
            <a:avLst/>
          </a:prstGeom>
          <a:noFill/>
          <a:ln w="38100">
            <a:solidFill>
              <a:srgbClr val="2E9C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4"/>
          <p:cNvSpPr/>
          <p:nvPr/>
        </p:nvSpPr>
        <p:spPr>
          <a:xfrm>
            <a:off x="7010400" y="5319713"/>
            <a:ext cx="2209800" cy="733425"/>
          </a:xfrm>
          <a:prstGeom prst="roundRect">
            <a:avLst>
              <a:gd name="adj" fmla="val 15584"/>
            </a:avLst>
          </a:prstGeom>
          <a:solidFill>
            <a:srgbClr val="FFFFFF"/>
          </a:solidFill>
          <a:ln w="9525">
            <a:solidFill>
              <a:srgbClr val="E5E7EB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0" name="Text 25"/>
          <p:cNvSpPr/>
          <p:nvPr/>
        </p:nvSpPr>
        <p:spPr>
          <a:xfrm>
            <a:off x="7172325" y="5481638"/>
            <a:ext cx="1956816" cy="1737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125"/>
              </a:lnSpc>
              <a:buNone/>
            </a:pPr>
            <a:r>
              <a:rPr lang="en-US" sz="1100" b="1" kern="0" spc="70" dirty="0">
                <a:solidFill>
                  <a:srgbClr val="92D05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ENTITY</a:t>
            </a:r>
            <a:endParaRPr lang="en-US" sz="1100" dirty="0">
              <a:solidFill>
                <a:srgbClr val="92D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6"/>
          <p:cNvSpPr/>
          <p:nvPr/>
        </p:nvSpPr>
        <p:spPr>
          <a:xfrm>
            <a:off x="7172325" y="5662613"/>
            <a:ext cx="1965960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C00000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Private Ltd</a:t>
            </a:r>
            <a:endParaRPr lang="en-US" sz="1200" dirty="0">
              <a:solidFill>
                <a:srgbClr val="C00000"/>
              </a:solidFill>
            </a:endParaRPr>
          </a:p>
        </p:txBody>
      </p:sp>
      <p:sp>
        <p:nvSpPr>
          <p:cNvPr id="32" name="Text 27"/>
          <p:cNvSpPr/>
          <p:nvPr/>
        </p:nvSpPr>
        <p:spPr>
          <a:xfrm>
            <a:off x="9372600" y="5319713"/>
            <a:ext cx="2209800" cy="733425"/>
          </a:xfrm>
          <a:prstGeom prst="roundRect">
            <a:avLst>
              <a:gd name="adj" fmla="val 15584"/>
            </a:avLst>
          </a:prstGeom>
          <a:solidFill>
            <a:srgbClr val="FFFFFF"/>
          </a:solidFill>
          <a:ln w="9525">
            <a:solidFill>
              <a:srgbClr val="E5E7EB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3" name="Text 28"/>
          <p:cNvSpPr/>
          <p:nvPr/>
        </p:nvSpPr>
        <p:spPr>
          <a:xfrm>
            <a:off x="9534525" y="5481638"/>
            <a:ext cx="1956816" cy="1737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125"/>
              </a:lnSpc>
              <a:buNone/>
            </a:pPr>
            <a:r>
              <a:rPr lang="en-US" sz="1200" b="1" kern="0" spc="7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MARKET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29"/>
          <p:cNvSpPr/>
          <p:nvPr/>
        </p:nvSpPr>
        <p:spPr>
          <a:xfrm>
            <a:off x="9534525" y="5662613"/>
            <a:ext cx="1965960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UK Real Estate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20320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1143967" y="638175"/>
            <a:ext cx="299923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31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ETHNOLIVING HULL PORTFOLIO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609600" y="170973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795338" y="1619250"/>
            <a:ext cx="4151376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STRATEGY PHASE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07963" y="2038350"/>
            <a:ext cx="4370832" cy="103327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4500" b="1" kern="0" spc="-23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MARKETING 
</a:t>
            </a:r>
            <a:r>
              <a:rPr lang="en-US" sz="4500" b="1" kern="0" spc="-23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STRATEGY</a:t>
            </a:r>
            <a:endParaRPr lang="en-US" sz="45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3524250"/>
            <a:ext cx="533400" cy="533400"/>
          </a:xfrm>
          <a:prstGeom prst="roundRect">
            <a:avLst>
              <a:gd name="adj" fmla="val 28571"/>
            </a:avLst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1" name="Image 0" descr="ima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800100" y="3657600"/>
            <a:ext cx="152400" cy="266700"/>
          </a:xfrm>
          <a:prstGeom prst="rect">
            <a:avLst/>
          </a:prstGeom>
        </p:spPr>
      </p:pic>
      <p:sp>
        <p:nvSpPr>
          <p:cNvPr id="12" name="Text 9"/>
          <p:cNvSpPr/>
          <p:nvPr/>
        </p:nvSpPr>
        <p:spPr>
          <a:xfrm>
            <a:off x="1369963" y="3581400"/>
            <a:ext cx="1792224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100" b="1" kern="0" spc="90" dirty="0">
                <a:solidFill>
                  <a:schemeClr val="tx1">
                    <a:lumMod val="85000"/>
                    <a:lumOff val="15000"/>
                  </a:schemeClr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DIGITAL CHANNEL</a:t>
            </a:r>
            <a:endParaRPr lang="en-US" sz="11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3" name="Text 10"/>
          <p:cNvSpPr/>
          <p:nvPr/>
        </p:nvSpPr>
        <p:spPr>
          <a:xfrm>
            <a:off x="1369963" y="3733800"/>
            <a:ext cx="1810512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kern="0" spc="-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Multi-platform Presence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609600" y="4362450"/>
            <a:ext cx="533400" cy="533400"/>
          </a:xfrm>
          <a:prstGeom prst="roundRect">
            <a:avLst>
              <a:gd name="adj" fmla="val 28571"/>
            </a:avLst>
          </a:prstGeom>
          <a:solidFill>
            <a:srgbClr val="000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5" name="Image 1" descr="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766763" y="4495800"/>
            <a:ext cx="219075" cy="266700"/>
          </a:xfrm>
          <a:prstGeom prst="rect">
            <a:avLst/>
          </a:prstGeom>
        </p:spPr>
      </p:pic>
      <p:sp>
        <p:nvSpPr>
          <p:cNvPr id="16" name="Text 12"/>
          <p:cNvSpPr/>
          <p:nvPr/>
        </p:nvSpPr>
        <p:spPr>
          <a:xfrm>
            <a:off x="1371600" y="4419600"/>
            <a:ext cx="1664208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9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COMMUNITY ENGAGEMENT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3"/>
          <p:cNvSpPr/>
          <p:nvPr/>
        </p:nvSpPr>
        <p:spPr>
          <a:xfrm>
            <a:off x="1371600" y="4572000"/>
            <a:ext cx="1682496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350" b="1" kern="0" spc="-4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Local Cultural Hubs</a:t>
            </a:r>
            <a:endParaRPr lang="en-US" sz="1350" dirty="0"/>
          </a:p>
        </p:txBody>
      </p:sp>
      <p:sp>
        <p:nvSpPr>
          <p:cNvPr id="18" name="Text 14"/>
          <p:cNvSpPr/>
          <p:nvPr/>
        </p:nvSpPr>
        <p:spPr>
          <a:xfrm>
            <a:off x="5437063" y="1619250"/>
            <a:ext cx="6318504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ctr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kern="0" spc="3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MARKET APPROACH 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5"/>
          <p:cNvSpPr/>
          <p:nvPr/>
        </p:nvSpPr>
        <p:spPr>
          <a:xfrm>
            <a:off x="8132638" y="1747838"/>
            <a:ext cx="3566160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2100"/>
              </a:lnSpc>
              <a:buNone/>
            </a:pPr>
            <a:endParaRPr lang="en-US" sz="1500" dirty="0"/>
          </a:p>
        </p:txBody>
      </p:sp>
      <p:sp>
        <p:nvSpPr>
          <p:cNvPr id="20" name="Text 16"/>
          <p:cNvSpPr/>
          <p:nvPr/>
        </p:nvSpPr>
        <p:spPr>
          <a:xfrm>
            <a:off x="5437063" y="2113359"/>
            <a:ext cx="6190488" cy="8412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94"/>
              </a:lnSpc>
              <a:buNone/>
            </a:pPr>
            <a:r>
              <a:rPr lang="en-US" sz="1200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EthnoLiving Hull adopts a </a:t>
            </a:r>
            <a:r>
              <a:rPr lang="en-US" sz="1200" u="sng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multi-channel digital strategy and local community engagement</a:t>
            </a:r>
            <a:r>
              <a:rPr lang="en-US" sz="1200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 We partner with art galleries and cultural centers to offer rentals that are true works of art, peaking during </a:t>
            </a:r>
            <a:r>
              <a:rPr lang="en-US" sz="1200" u="sng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busy summer cycles</a:t>
            </a:r>
            <a:r>
              <a:rPr lang="en-US" sz="1200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7"/>
          <p:cNvSpPr/>
          <p:nvPr/>
        </p:nvSpPr>
        <p:spPr>
          <a:xfrm>
            <a:off x="5435501" y="3331369"/>
            <a:ext cx="6146750" cy="990600"/>
          </a:xfrm>
          <a:prstGeom prst="roundRect">
            <a:avLst>
              <a:gd name="adj" fmla="val 23077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2" name="Shape 18"/>
          <p:cNvSpPr/>
          <p:nvPr/>
        </p:nvSpPr>
        <p:spPr>
          <a:xfrm>
            <a:off x="5435501" y="3331369"/>
            <a:ext cx="0" cy="990600"/>
          </a:xfrm>
          <a:prstGeom prst="line">
            <a:avLst/>
          </a:prstGeom>
          <a:noFill/>
          <a:ln w="76200">
            <a:solidFill>
              <a:srgbClr val="5B3CC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19"/>
          <p:cNvSpPr/>
          <p:nvPr/>
        </p:nvSpPr>
        <p:spPr>
          <a:xfrm>
            <a:off x="5818063" y="3636169"/>
            <a:ext cx="5504688" cy="3840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i="1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"</a:t>
            </a: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Value Proposition: A rental home that is a work of art, merging lifestyle with the vibrant cultural soul of Hull."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0"/>
          <p:cNvSpPr/>
          <p:nvPr/>
        </p:nvSpPr>
        <p:spPr>
          <a:xfrm>
            <a:off x="5435501" y="5291138"/>
            <a:ext cx="6146750" cy="0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1"/>
          <p:cNvSpPr/>
          <p:nvPr/>
        </p:nvSpPr>
        <p:spPr>
          <a:xfrm>
            <a:off x="5437584" y="5753100"/>
            <a:ext cx="1856232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100" b="1" kern="0" spc="9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DIGITAL REACH</a:t>
            </a:r>
            <a:endParaRPr lang="en-US" sz="11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2"/>
          <p:cNvSpPr/>
          <p:nvPr/>
        </p:nvSpPr>
        <p:spPr>
          <a:xfrm>
            <a:off x="5437584" y="5981700"/>
            <a:ext cx="1883664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Omni-Channe</a:t>
            </a:r>
            <a:r>
              <a:rPr lang="en-US" sz="1500" b="1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l</a:t>
            </a:r>
            <a:endParaRPr lang="en-US" sz="1500" dirty="0"/>
          </a:p>
        </p:txBody>
      </p:sp>
      <p:sp>
        <p:nvSpPr>
          <p:cNvPr id="27" name="Text 23"/>
          <p:cNvSpPr/>
          <p:nvPr/>
        </p:nvSpPr>
        <p:spPr>
          <a:xfrm>
            <a:off x="7613452" y="5753100"/>
            <a:ext cx="1856232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9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TARGET SEASON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4"/>
          <p:cNvSpPr/>
          <p:nvPr/>
        </p:nvSpPr>
        <p:spPr>
          <a:xfrm>
            <a:off x="7613452" y="5981700"/>
            <a:ext cx="1883664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Peak Summer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5"/>
          <p:cNvSpPr/>
          <p:nvPr/>
        </p:nvSpPr>
        <p:spPr>
          <a:xfrm>
            <a:off x="9789319" y="5753100"/>
            <a:ext cx="1856232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9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ART INTEGRATION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6"/>
          <p:cNvSpPr/>
          <p:nvPr/>
        </p:nvSpPr>
        <p:spPr>
          <a:xfrm>
            <a:off x="11105852" y="5981700"/>
            <a:ext cx="539496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500" b="1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100%</a:t>
            </a:r>
            <a:endParaRPr lang="en-US" sz="1500" dirty="0"/>
          </a:p>
        </p:txBody>
      </p:sp>
      <p:sp>
        <p:nvSpPr>
          <p:cNvPr id="31" name="Text 27"/>
          <p:cNvSpPr/>
          <p:nvPr/>
        </p:nvSpPr>
        <p:spPr>
          <a:xfrm>
            <a:off x="9787235" y="6076950"/>
            <a:ext cx="1166217" cy="76200"/>
          </a:xfrm>
          <a:prstGeom prst="roundRect">
            <a:avLst>
              <a:gd name="adj" fmla="val 100000"/>
            </a:avLst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537222"/>
            <a:ext cx="4610100" cy="4114800"/>
          </a:xfrm>
          <a:prstGeom prst="roundRect">
            <a:avLst>
              <a:gd name="adj" fmla="val 5556"/>
            </a:avLst>
          </a:prstGeom>
          <a:noFill/>
          <a:ln w="9525">
            <a:solidFill>
              <a:srgbClr val="2E9CA5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0" y="0"/>
            <a:ext cx="12192000" cy="7265194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1309688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3"/>
          <p:cNvSpPr/>
          <p:nvPr/>
        </p:nvSpPr>
        <p:spPr>
          <a:xfrm>
            <a:off x="609600" y="130968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762000" y="1219200"/>
            <a:ext cx="11073384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FRAMEWORK REVIEW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1562100"/>
            <a:ext cx="11338560" cy="5669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4500" b="1" kern="0" spc="-23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PESTEL </a:t>
            </a:r>
            <a:r>
              <a:rPr lang="en-US" sz="4500" b="1" kern="0" spc="-23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ANALYSIS</a:t>
            </a:r>
            <a:endParaRPr lang="en-US" sz="45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09600" y="2689622"/>
            <a:ext cx="4305300" cy="38100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9" name="Image 0" descr="ima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09600" y="2689622"/>
            <a:ext cx="4305300" cy="381000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372100" y="2533650"/>
            <a:ext cx="6373368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1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STRATEGIC UK MARKET OUTLOOK</a:t>
            </a:r>
            <a:endParaRPr lang="en-US" sz="11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5372100" y="2838450"/>
            <a:ext cx="3044952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4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POLITICAL &amp; LEGAL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5372100" y="3027759"/>
            <a:ext cx="2990088" cy="47548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just">
              <a:lnSpc>
                <a:spcPts val="1219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Stability of UK rental laws and housing regulations. Ensuring tenant rights and safety certifications (Gas, Electric, EPC).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8629650" y="2838450"/>
            <a:ext cx="3044952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4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ECONOMIC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8629650" y="3026569"/>
            <a:ext cx="2990088" cy="32004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just">
              <a:lnSpc>
                <a:spcPts val="1219"/>
              </a:lnSpc>
              <a:buNone/>
            </a:pPr>
            <a:r>
              <a:rPr lang="en-US" sz="1200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Rising demand in Hull driven by cost-of-living trends and interest rate impacts</a:t>
            </a: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 on rental markets.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5372100" y="3645694"/>
            <a:ext cx="3044952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4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SOCIAL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5372100" y="3835003"/>
            <a:ext cx="2990088" cy="47548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just">
              <a:lnSpc>
                <a:spcPts val="1219"/>
              </a:lnSpc>
              <a:buNone/>
            </a:pPr>
            <a:r>
              <a:rPr lang="en-US" sz="1200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Growing "home-as-sanctuary" trend favoring Bulgarian aesthetics and unique interior designs</a:t>
            </a: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 in local residential spaces</a:t>
            </a:r>
            <a:r>
              <a:rPr lang="en-US" sz="120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.</a:t>
            </a:r>
            <a:endParaRPr lang="en-US" sz="1200" dirty="0"/>
          </a:p>
        </p:txBody>
      </p:sp>
      <p:sp>
        <p:nvSpPr>
          <p:cNvPr id="17" name="Text 14"/>
          <p:cNvSpPr/>
          <p:nvPr/>
        </p:nvSpPr>
        <p:spPr>
          <a:xfrm>
            <a:off x="8629650" y="3645694"/>
            <a:ext cx="3044952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4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TECH &amp; ENVIRONMENT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8629650" y="3835003"/>
            <a:ext cx="2990088" cy="47548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just">
              <a:lnSpc>
                <a:spcPts val="1219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Smart home integration, sustainable landscape engineering, and eco-friendly cleaning via digital management tools.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6"/>
          <p:cNvSpPr/>
          <p:nvPr/>
        </p:nvSpPr>
        <p:spPr>
          <a:xfrm>
            <a:off x="5372100" y="4533900"/>
            <a:ext cx="6210300" cy="0"/>
          </a:xfrm>
          <a:prstGeom prst="line">
            <a:avLst/>
          </a:prstGeom>
          <a:noFill/>
          <a:ln w="9525">
            <a:solidFill>
              <a:srgbClr val="D1D5D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5372100" y="4767263"/>
            <a:ext cx="3072384" cy="3383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Compliance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5372100" y="5110163"/>
            <a:ext cx="3044952" cy="1737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125"/>
              </a:lnSpc>
              <a:buNone/>
            </a:pPr>
            <a:r>
              <a:rPr lang="en-US" sz="1200" b="1" kern="0" spc="70" dirty="0">
                <a:solidFill>
                  <a:srgbClr val="C00000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100% SAFETY CERTIFIED</a:t>
            </a:r>
            <a:endParaRPr lang="en-US" sz="1200" dirty="0">
              <a:solidFill>
                <a:srgbClr val="C00000"/>
              </a:solidFill>
            </a:endParaRPr>
          </a:p>
        </p:txBody>
      </p:sp>
      <p:sp>
        <p:nvSpPr>
          <p:cNvPr id="22" name="Text 19"/>
          <p:cNvSpPr/>
          <p:nvPr/>
        </p:nvSpPr>
        <p:spPr>
          <a:xfrm>
            <a:off x="8629650" y="4767263"/>
            <a:ext cx="3072384" cy="3383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8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Digital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0"/>
          <p:cNvSpPr/>
          <p:nvPr/>
        </p:nvSpPr>
        <p:spPr>
          <a:xfrm>
            <a:off x="8629650" y="5110163"/>
            <a:ext cx="3044952" cy="1737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125"/>
              </a:lnSpc>
              <a:buNone/>
            </a:pPr>
            <a:r>
              <a:rPr lang="en-US" sz="1200" b="1" kern="0" spc="7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INTEGRATED MANAGEMENT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2"/>
          <p:cNvSpPr/>
          <p:nvPr/>
        </p:nvSpPr>
        <p:spPr>
          <a:xfrm>
            <a:off x="5638800" y="5597128"/>
            <a:ext cx="5980176" cy="40233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84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EthnoLiving Hull aligns unique Bulgarian design with UK regulatory standards to meet the rising demand for high-quality, eco-friendly rental housing.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3"/>
          <p:cNvSpPr/>
          <p:nvPr/>
        </p:nvSpPr>
        <p:spPr>
          <a:xfrm>
            <a:off x="5372100" y="6265069"/>
            <a:ext cx="1948904" cy="390525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7" name="Text 24"/>
          <p:cNvSpPr/>
          <p:nvPr/>
        </p:nvSpPr>
        <p:spPr>
          <a:xfrm>
            <a:off x="5370240" y="6265069"/>
            <a:ext cx="1984248" cy="393192"/>
          </a:xfrm>
          <a:prstGeom prst="rect">
            <a:avLst/>
          </a:prstGeom>
          <a:noFill/>
          <a:ln/>
        </p:spPr>
        <p:txBody>
          <a:bodyPr vert="horz" wrap="square" lIns="304800" tIns="114300" rIns="304800" bIns="11430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900" b="1" kern="0" spc="90" dirty="0">
                <a:solidFill>
                  <a:srgbClr val="FFFFFF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VIEW HULL VISION </a:t>
            </a:r>
            <a:endParaRPr lang="en-US" sz="900" dirty="0"/>
          </a:p>
        </p:txBody>
      </p:sp>
      <p:pic>
        <p:nvPicPr>
          <p:cNvPr id="28" name="Image 1" descr="image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6899970" y="6379369"/>
            <a:ext cx="114300" cy="114300"/>
          </a:xfrm>
          <a:prstGeom prst="rect">
            <a:avLst/>
          </a:prstGeom>
        </p:spPr>
      </p:pic>
      <p:sp>
        <p:nvSpPr>
          <p:cNvPr id="32" name="Text 28"/>
          <p:cNvSpPr/>
          <p:nvPr/>
        </p:nvSpPr>
        <p:spPr>
          <a:xfrm>
            <a:off x="1066801" y="381000"/>
            <a:ext cx="3545840" cy="285750"/>
          </a:xfrm>
          <a:prstGeom prst="rect">
            <a:avLst/>
          </a:prstGeom>
          <a:noFill/>
          <a:ln/>
        </p:spPr>
        <p:txBody>
          <a:bodyPr vert="horz" wrap="square" lIns="152400" tIns="38100" rIns="152400" bIns="3810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1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ETHNOLIVING STRATEGIC OUTLOOK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1595438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159543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762000" y="1504950"/>
            <a:ext cx="4078224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STRATEGIC GROWTH</a:t>
            </a:r>
            <a:endParaRPr lang="en-US" sz="11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9600" y="1849636"/>
            <a:ext cx="4233672" cy="82296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3240"/>
              </a:lnSpc>
              <a:buNone/>
            </a:pPr>
            <a:r>
              <a:rPr lang="en-US" sz="3600" b="1" kern="0" spc="-18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TARGETED 
</a:t>
            </a:r>
            <a:r>
              <a:rPr lang="en-US" sz="3600" b="1" kern="0" spc="-18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MARKETING</a:t>
            </a:r>
            <a:endParaRPr lang="en-US" sz="36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876300" y="3050381"/>
            <a:ext cx="3895344" cy="8412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2194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Focusing on specialized demographics to foster a vibrant community through tailored property features and creative engagement.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10567" y="4344591"/>
            <a:ext cx="1929384" cy="502920"/>
          </a:xfrm>
          <a:prstGeom prst="rect">
            <a:avLst/>
          </a:prstGeom>
          <a:noFill/>
          <a:ln/>
        </p:spPr>
        <p:txBody>
          <a:bodyPr vert="horz" wrap="square" lIns="381000" tIns="152400" rIns="381000" bIns="152400" rtlCol="0" anchor="t"/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5029200" y="1495425"/>
            <a:ext cx="6400800" cy="1933575"/>
          </a:xfrm>
          <a:prstGeom prst="roundRect">
            <a:avLst>
              <a:gd name="adj" fmla="val 7882"/>
            </a:avLst>
          </a:prstGeom>
          <a:solidFill>
            <a:srgbClr val="FFFFFF"/>
          </a:solidFill>
          <a:ln w="9525">
            <a:solidFill>
              <a:srgbClr val="FFFFFF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10"/>
          <p:cNvSpPr/>
          <p:nvPr/>
        </p:nvSpPr>
        <p:spPr>
          <a:xfrm>
            <a:off x="5495925" y="1819275"/>
            <a:ext cx="5934456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kern="0" spc="13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YOUNG FAMILIES &amp; COMMUNITY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495925" y="2200275"/>
            <a:ext cx="5815584" cy="4572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Prioritizing safety and functional living. We provide garden spaces for play and a complimentary first-year cleaning service to ease the transition for new residents.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5495925" y="2814638"/>
            <a:ext cx="5772150" cy="0"/>
          </a:xfrm>
          <a:prstGeom prst="line">
            <a:avLst/>
          </a:prstGeom>
          <a:noFill/>
          <a:ln w="9525">
            <a:solidFill>
              <a:srgbClr val="F3F4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>
            <a:hlinkClick r:id="rId3"/>
          </p:cNvPr>
          <p:cNvSpPr/>
          <p:nvPr/>
        </p:nvSpPr>
        <p:spPr>
          <a:xfrm>
            <a:off x="5497860" y="2943225"/>
            <a:ext cx="3328416" cy="16459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u="sng" kern="0" spc="4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LAUNCH TARGETED PROMOTIONAL EVENTS IN January 2027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181600" y="3819525"/>
            <a:ext cx="3086100" cy="180975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F3F4F6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15"/>
          <p:cNvSpPr/>
          <p:nvPr/>
        </p:nvSpPr>
        <p:spPr>
          <a:xfrm>
            <a:off x="5419725" y="4057650"/>
            <a:ext cx="304800" cy="304800"/>
          </a:xfrm>
          <a:prstGeom prst="roundRect">
            <a:avLst>
              <a:gd name="adj" fmla="val 100000"/>
            </a:avLst>
          </a:prstGeom>
          <a:solidFill>
            <a:srgbClr val="2E9CA5">
              <a:alpha val="10000"/>
            </a:srgbClr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8" name="Image 0" descr="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5495925" y="4133850"/>
            <a:ext cx="152400" cy="152400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5840313" y="4076700"/>
            <a:ext cx="896112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kern="0" spc="6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ARTISTS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5419725" y="4476750"/>
            <a:ext cx="2651760" cy="91440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Showcasing properties with abundant natural light, inspiring Bulgarian aesthetics, and versatile studio-like atmospheres for creators.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8"/>
          <p:cNvSpPr/>
          <p:nvPr/>
        </p:nvSpPr>
        <p:spPr>
          <a:xfrm>
            <a:off x="8496300" y="3819525"/>
            <a:ext cx="3086100" cy="180975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9525">
            <a:solidFill>
              <a:srgbClr val="F3F4F6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2" name="Text 19"/>
          <p:cNvSpPr/>
          <p:nvPr/>
        </p:nvSpPr>
        <p:spPr>
          <a:xfrm>
            <a:off x="8734425" y="4057650"/>
            <a:ext cx="304800" cy="304800"/>
          </a:xfrm>
          <a:prstGeom prst="roundRect">
            <a:avLst>
              <a:gd name="adj" fmla="val 100000"/>
            </a:avLst>
          </a:prstGeom>
          <a:solidFill>
            <a:srgbClr val="5B3CC4">
              <a:alpha val="10000"/>
            </a:srgbClr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23" name="Image 1" descr="image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8820150" y="4133850"/>
            <a:ext cx="133350" cy="152400"/>
          </a:xfrm>
          <a:prstGeom prst="rect">
            <a:avLst/>
          </a:prstGeom>
        </p:spPr>
      </p:pic>
      <p:sp>
        <p:nvSpPr>
          <p:cNvPr id="24" name="Text 20"/>
          <p:cNvSpPr/>
          <p:nvPr/>
        </p:nvSpPr>
        <p:spPr>
          <a:xfrm>
            <a:off x="9155013" y="4076700"/>
            <a:ext cx="86868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kern="0" spc="6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DIGITAL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1">
            <a:hlinkClick r:id="rId6"/>
          </p:cNvPr>
          <p:cNvSpPr/>
          <p:nvPr/>
        </p:nvSpPr>
        <p:spPr>
          <a:xfrm>
            <a:off x="8734425" y="4486275"/>
            <a:ext cx="2615184" cy="65836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Leveraging Instagram and Pinterest-worthy showcases to highlight our unique rental vision.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23"/>
          <p:cNvSpPr/>
          <p:nvPr/>
        </p:nvSpPr>
        <p:spPr>
          <a:xfrm>
            <a:off x="1143967" y="428625"/>
            <a:ext cx="185623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31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ETHNOLIVING HULL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1143967" y="428625"/>
            <a:ext cx="185623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31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ETHNOLIVING HULL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403503" y="1295400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5401645" y="1295400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ctr">
              <a:lnSpc>
                <a:spcPts val="1575"/>
              </a:lnSpc>
              <a:buNone/>
            </a:pP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5555903" y="1200150"/>
            <a:ext cx="6181344" cy="228600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75"/>
              </a:lnSpc>
              <a:buNone/>
            </a:pPr>
            <a:r>
              <a:rPr lang="en-US" sz="12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PHASE ONE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98586" y="1516335"/>
            <a:ext cx="11329416" cy="62179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ctr">
              <a:lnSpc>
                <a:spcPts val="4455"/>
              </a:lnSpc>
              <a:buNone/>
            </a:pPr>
            <a:r>
              <a:rPr lang="en-US" sz="4050" b="1" kern="0" spc="-9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FUNDING </a:t>
            </a:r>
            <a:r>
              <a:rPr lang="en-US" sz="4050" b="1" kern="0" spc="-9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REQUIREMENTS</a:t>
            </a:r>
            <a:endParaRPr lang="en-US" sz="405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499396" y="2232571"/>
            <a:ext cx="1124712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Total Goal: </a:t>
            </a:r>
            <a:r>
              <a:rPr lang="en-US" sz="1200" b="1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£500,000 (Target: January 2027</a:t>
            </a:r>
            <a:r>
              <a:rPr lang="en-US" sz="1200" b="1" u="sng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09600" y="2880271"/>
            <a:ext cx="2571750" cy="3619500"/>
          </a:xfrm>
          <a:prstGeom prst="roundRect">
            <a:avLst>
              <a:gd name="adj" fmla="val 5926"/>
            </a:avLst>
          </a:prstGeom>
          <a:solidFill>
            <a:schemeClr val="bg2">
              <a:lumMod val="90000"/>
            </a:schemeClr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Shape 11"/>
          <p:cNvSpPr/>
          <p:nvPr/>
        </p:nvSpPr>
        <p:spPr>
          <a:xfrm>
            <a:off x="609600" y="2899321"/>
            <a:ext cx="2571750" cy="0"/>
          </a:xfrm>
          <a:prstGeom prst="line">
            <a:avLst/>
          </a:prstGeom>
          <a:noFill/>
          <a:ln w="38100">
            <a:solidFill>
              <a:srgbClr val="2E9C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4" name="Image 0" descr="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14400" y="3223171"/>
            <a:ext cx="238125" cy="266700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914400" y="3670846"/>
            <a:ext cx="2048256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12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40% ALLOCATION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914400" y="4051846"/>
            <a:ext cx="2057400" cy="2743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75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Property Assets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914400" y="4442371"/>
            <a:ext cx="2002536" cy="85953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688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Primary capital reserved for property acquisition and long-term leasing agreements within the Hull sector.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3409950" y="2880271"/>
            <a:ext cx="2571750" cy="3619500"/>
          </a:xfrm>
          <a:prstGeom prst="roundRect">
            <a:avLst>
              <a:gd name="adj" fmla="val 5926"/>
            </a:avLst>
          </a:prstGeom>
          <a:solidFill>
            <a:schemeClr val="accent6">
              <a:lumMod val="75000"/>
            </a:schemeClr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9" name="Shape 16"/>
          <p:cNvSpPr/>
          <p:nvPr/>
        </p:nvSpPr>
        <p:spPr>
          <a:xfrm>
            <a:off x="3409950" y="2899321"/>
            <a:ext cx="2571750" cy="0"/>
          </a:xfrm>
          <a:prstGeom prst="line">
            <a:avLst/>
          </a:prstGeom>
          <a:noFill/>
          <a:ln w="38100">
            <a:solidFill>
              <a:srgbClr val="5B3CC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0" name="Image 1" descr="image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3714750" y="3223171"/>
            <a:ext cx="190500" cy="266700"/>
          </a:xfrm>
          <a:prstGeom prst="rect">
            <a:avLst/>
          </a:prstGeom>
        </p:spPr>
      </p:pic>
      <p:sp>
        <p:nvSpPr>
          <p:cNvPr id="21" name="Text 17"/>
          <p:cNvSpPr/>
          <p:nvPr/>
        </p:nvSpPr>
        <p:spPr>
          <a:xfrm>
            <a:off x="3716685" y="3670846"/>
            <a:ext cx="1664208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12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30% ALLOCATION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Image 2" descr="image.png">
            <a:hlinkClick r:id="rId6"/>
          </p:cNvPr>
          <p:cNvPicPr>
            <a:picLocks noChangeAspect="1"/>
          </p:cNvPicPr>
          <p:nvPr/>
        </p:nvPicPr>
        <p:blipFill>
          <a:blip r:embed="rId7"/>
          <a:srcRect/>
          <a:stretch/>
        </p:blipFill>
        <p:spPr>
          <a:xfrm>
            <a:off x="5524500" y="3223171"/>
            <a:ext cx="152400" cy="152400"/>
          </a:xfrm>
          <a:prstGeom prst="rect">
            <a:avLst/>
          </a:prstGeom>
        </p:spPr>
      </p:pic>
      <p:sp>
        <p:nvSpPr>
          <p:cNvPr id="23" name="Text 18"/>
          <p:cNvSpPr/>
          <p:nvPr/>
        </p:nvSpPr>
        <p:spPr>
          <a:xfrm>
            <a:off x="3714750" y="4051846"/>
            <a:ext cx="2057400" cy="2743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75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Bulgarian Design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19"/>
          <p:cNvSpPr/>
          <p:nvPr/>
        </p:nvSpPr>
        <p:spPr>
          <a:xfrm>
            <a:off x="3714750" y="4442371"/>
            <a:ext cx="2002536" cy="85953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688"/>
              </a:lnSpc>
              <a:buNone/>
            </a:pPr>
            <a:r>
              <a:rPr lang="en-US" sz="1200" dirty="0">
                <a:solidFill>
                  <a:srgbClr val="9CA3AF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Funding dedicated to high-end renovation and cultural design integration for unique living spaces.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0"/>
          <p:cNvSpPr/>
          <p:nvPr/>
        </p:nvSpPr>
        <p:spPr>
          <a:xfrm>
            <a:off x="6210300" y="2880271"/>
            <a:ext cx="2571750" cy="3619500"/>
          </a:xfrm>
          <a:prstGeom prst="roundRect">
            <a:avLst>
              <a:gd name="adj" fmla="val 5926"/>
            </a:avLst>
          </a:prstGeom>
          <a:solidFill>
            <a:schemeClr val="accent4">
              <a:lumMod val="20000"/>
              <a:lumOff val="80000"/>
            </a:schemeClr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6" name="Shape 21"/>
          <p:cNvSpPr/>
          <p:nvPr/>
        </p:nvSpPr>
        <p:spPr>
          <a:xfrm>
            <a:off x="6210300" y="2899321"/>
            <a:ext cx="2571750" cy="0"/>
          </a:xfrm>
          <a:prstGeom prst="line">
            <a:avLst/>
          </a:prstGeom>
          <a:noFill/>
          <a:ln w="38100">
            <a:solidFill>
              <a:srgbClr val="2E9CA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27" name="Image 3" descr="image.png"/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6515100" y="3223171"/>
            <a:ext cx="238125" cy="266700"/>
          </a:xfrm>
          <a:prstGeom prst="rect">
            <a:avLst/>
          </a:prstGeom>
        </p:spPr>
      </p:pic>
      <p:sp>
        <p:nvSpPr>
          <p:cNvPr id="28" name="Text 22"/>
          <p:cNvSpPr/>
          <p:nvPr/>
        </p:nvSpPr>
        <p:spPr>
          <a:xfrm>
            <a:off x="6515100" y="3670846"/>
            <a:ext cx="2048256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12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20% ALLOCATION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 23"/>
          <p:cNvSpPr/>
          <p:nvPr/>
        </p:nvSpPr>
        <p:spPr>
          <a:xfrm>
            <a:off x="6515100" y="3993838"/>
            <a:ext cx="2057400" cy="3323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75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Operations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 24"/>
          <p:cNvSpPr/>
          <p:nvPr/>
        </p:nvSpPr>
        <p:spPr>
          <a:xfrm>
            <a:off x="6515100" y="4439989"/>
            <a:ext cx="2002536" cy="107899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688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Operational reserves to ensure seamless management, maintenance, and administrative efficiency at launch.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5"/>
          <p:cNvSpPr/>
          <p:nvPr/>
        </p:nvSpPr>
        <p:spPr>
          <a:xfrm>
            <a:off x="9010650" y="2880271"/>
            <a:ext cx="2571750" cy="3619500"/>
          </a:xfrm>
          <a:prstGeom prst="roundRect">
            <a:avLst>
              <a:gd name="adj" fmla="val 5926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32" name="Image 4" descr="image.png"/>
          <p:cNvPicPr>
            <a:picLocks noChangeAspect="1"/>
          </p:cNvPicPr>
          <p:nvPr/>
        </p:nvPicPr>
        <p:blipFill>
          <a:blip r:embed="rId9"/>
          <a:srcRect/>
          <a:stretch/>
        </p:blipFill>
        <p:spPr>
          <a:xfrm>
            <a:off x="9315450" y="3185071"/>
            <a:ext cx="219075" cy="266700"/>
          </a:xfrm>
          <a:prstGeom prst="rect">
            <a:avLst/>
          </a:prstGeom>
        </p:spPr>
      </p:pic>
      <p:sp>
        <p:nvSpPr>
          <p:cNvPr id="33" name="Text 26"/>
          <p:cNvSpPr/>
          <p:nvPr/>
        </p:nvSpPr>
        <p:spPr>
          <a:xfrm>
            <a:off x="9315450" y="3632746"/>
            <a:ext cx="2048256" cy="26517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00"/>
              </a:lnSpc>
              <a:buNone/>
            </a:pPr>
            <a:r>
              <a:rPr lang="en-US" sz="1200" b="1" kern="0" spc="12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10% MARKETING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27"/>
          <p:cNvSpPr/>
          <p:nvPr/>
        </p:nvSpPr>
        <p:spPr>
          <a:xfrm>
            <a:off x="9315450" y="4013746"/>
            <a:ext cx="2057400" cy="2743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875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Capital Sources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28"/>
          <p:cNvSpPr/>
          <p:nvPr/>
        </p:nvSpPr>
        <p:spPr>
          <a:xfrm>
            <a:off x="9315450" y="4404271"/>
            <a:ext cx="2002536" cy="859536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688"/>
              </a:lnSpc>
              <a:buNone/>
            </a:pPr>
            <a:r>
              <a:rPr lang="en-US" sz="1200" dirty="0">
                <a:solidFill>
                  <a:srgbClr val="FFFFFF">
                    <a:alpha val="90000"/>
                  </a:srgbClr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Launch supported by Targeted Marketing (10%) and funded via Private Investment and Business Loans.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72720" y="109538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5841950" y="542925"/>
            <a:ext cx="304800" cy="19050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5841950" y="542925"/>
            <a:ext cx="347472" cy="54864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6146750" y="457200"/>
            <a:ext cx="5431536" cy="219456"/>
          </a:xfrm>
          <a:prstGeom prst="rect">
            <a:avLst/>
          </a:prstGeom>
          <a:noFill/>
          <a:ln/>
        </p:spPr>
        <p:txBody>
          <a:bodyPr vert="horz" wrap="none" lIns="1143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FINANCIAL PLAN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5840313" y="876300"/>
            <a:ext cx="5852160" cy="5669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4500" b="1" kern="0" spc="-23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STARTUP AND</a:t>
            </a:r>
            <a:endParaRPr lang="en-US" sz="4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5841950" y="1466850"/>
            <a:ext cx="4069080" cy="5669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4500" b="1" kern="0" spc="-23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FIXING COSTS</a:t>
            </a:r>
            <a:endParaRPr lang="en-US" sz="45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5840313" y="2362199"/>
            <a:ext cx="2701305" cy="293657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ctr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180" dirty="0">
                <a:solidFill>
                  <a:srgbClr val="6B728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INITIAL CAPITAL REQUIREMENTS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8539460" y="2433638"/>
            <a:ext cx="2890391" cy="9525"/>
          </a:xfrm>
          <a:prstGeom prst="rect">
            <a:avLst/>
          </a:prstGeom>
          <a:solidFill>
            <a:srgbClr val="D1D5DB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8541618" y="2433638"/>
            <a:ext cx="298094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5840313" y="2667000"/>
            <a:ext cx="5632704" cy="5029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Launch expenses cover legal fees, licensing, and office setup, supported by </a:t>
            </a:r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InvestHull grants</a:t>
            </a: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 A fixed renovation budget ensures artistic quality and scalability per unit.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5840313" y="3467100"/>
            <a:ext cx="5733288" cy="18288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ctr">
            <a:norm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1200" b="1" kern="0" spc="180" dirty="0">
                <a:solidFill>
                  <a:srgbClr val="6B728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PROJECT IMPLEMENTATION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8078539" y="3538538"/>
            <a:ext cx="3351312" cy="9525"/>
          </a:xfrm>
          <a:prstGeom prst="rect">
            <a:avLst/>
          </a:prstGeom>
          <a:solidFill>
            <a:srgbClr val="D1D5DB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8077795" y="3538538"/>
            <a:ext cx="3456432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200"/>
              </a:lnSpc>
              <a:buNone/>
            </a:pP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5840313" y="3771900"/>
            <a:ext cx="5632704" cy="5029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Fixing costs are driven by sourcing authentic Bulgarian materials and craftsman labor, aiming for a </a:t>
            </a:r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January</a:t>
            </a:r>
            <a:r>
              <a:rPr lang="en-US" sz="1200" b="1" u="sng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2027 completion</a:t>
            </a:r>
            <a:r>
              <a:rPr lang="en-US" sz="120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5841950" y="4572000"/>
            <a:ext cx="5486400" cy="890588"/>
          </a:xfrm>
          <a:prstGeom prst="roundRect">
            <a:avLst>
              <a:gd name="adj" fmla="val 17112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Text 16"/>
          <p:cNvSpPr/>
          <p:nvPr/>
        </p:nvSpPr>
        <p:spPr>
          <a:xfrm>
            <a:off x="6108650" y="4798219"/>
            <a:ext cx="5029200" cy="4389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"This strategic roadmap outlines the legal framework and material logistics required to deliver a unique property rental vision in Hull through 2026."</a:t>
            </a:r>
            <a:endParaRPr lang="en-US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5841950" y="5843588"/>
            <a:ext cx="2421285" cy="461963"/>
          </a:xfrm>
          <a:prstGeom prst="roundRect">
            <a:avLst>
              <a:gd name="adj" fmla="val 100000"/>
            </a:avLst>
          </a:prstGeom>
          <a:ln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5842918" y="5841206"/>
            <a:ext cx="2450592" cy="475488"/>
          </a:xfrm>
          <a:prstGeom prst="rect">
            <a:avLst/>
          </a:prstGeom>
          <a:noFill/>
          <a:ln/>
        </p:spPr>
        <p:txBody>
          <a:bodyPr vert="horz" wrap="square" lIns="381000" tIns="152400" rIns="381000" bIns="152400" rtlCol="0" anchor="t"/>
          <a:lstStyle/>
          <a:p>
            <a:pPr marL="0" indent="0" algn="l">
              <a:lnSpc>
                <a:spcPts val="1238"/>
              </a:lnSpc>
              <a:buNone/>
            </a:pPr>
            <a:r>
              <a:rPr lang="en-US" sz="1100" b="1" kern="0" spc="160" dirty="0">
                <a:solidFill>
                  <a:srgbClr val="FFFFFF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VIEW BUDGET DETAILS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Image 0" descr="image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766000" y="5995988"/>
            <a:ext cx="114300" cy="104775"/>
          </a:xfrm>
          <a:prstGeom prst="rect">
            <a:avLst/>
          </a:prstGeom>
        </p:spPr>
      </p:pic>
      <p:sp>
        <p:nvSpPr>
          <p:cNvPr id="27" name="Text 24"/>
          <p:cNvSpPr/>
          <p:nvPr/>
        </p:nvSpPr>
        <p:spPr>
          <a:xfrm>
            <a:off x="5843513" y="1981200"/>
            <a:ext cx="1453896" cy="1097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4050"/>
              </a:lnSpc>
              <a:buNone/>
            </a:pPr>
            <a:endParaRPr lang="en-US" sz="4500" dirty="0"/>
          </a:p>
        </p:txBody>
      </p:sp>
      <p:sp>
        <p:nvSpPr>
          <p:cNvPr id="28" name="Text 25"/>
          <p:cNvSpPr/>
          <p:nvPr/>
        </p:nvSpPr>
        <p:spPr>
          <a:xfrm>
            <a:off x="381000" y="962025"/>
            <a:ext cx="4317950" cy="4762500"/>
          </a:xfrm>
          <a:prstGeom prst="roundRect">
            <a:avLst>
              <a:gd name="adj" fmla="val 3529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29" name="Image 1" descr="image.png"/>
          <p:cNvPicPr>
            <a:picLocks noChangeAspect="1"/>
          </p:cNvPicPr>
          <p:nvPr/>
        </p:nvPicPr>
        <p:blipFill>
          <a:blip r:embed="rId6"/>
          <a:srcRect r="32050"/>
          <a:stretch/>
        </p:blipFill>
        <p:spPr>
          <a:xfrm>
            <a:off x="381000" y="962025"/>
            <a:ext cx="4314825" cy="4762500"/>
          </a:xfrm>
          <a:prstGeom prst="rect">
            <a:avLst/>
          </a:prstGeom>
        </p:spPr>
      </p:pic>
      <p:sp>
        <p:nvSpPr>
          <p:cNvPr id="36" name="Text 32"/>
          <p:cNvSpPr/>
          <p:nvPr/>
        </p:nvSpPr>
        <p:spPr>
          <a:xfrm>
            <a:off x="3394025" y="1290638"/>
            <a:ext cx="118872" cy="1097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800"/>
              </a:lnSpc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4825305" y="1309688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4823448" y="130968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ctr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4977705" y="1219200"/>
            <a:ext cx="6775704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OPERATIONAL BUDGET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498443" y="1562100"/>
            <a:ext cx="11338560" cy="63093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ctr">
              <a:lnSpc>
                <a:spcPts val="4500"/>
              </a:lnSpc>
              <a:buNone/>
            </a:pPr>
            <a:r>
              <a:rPr lang="en-US" sz="4500" b="1" kern="0" spc="-23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VARIABLE </a:t>
            </a:r>
            <a:r>
              <a:rPr lang="en-US" sz="4500" b="1" kern="0" spc="-23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COST TABLE</a:t>
            </a:r>
            <a:endParaRPr lang="en-US" sz="45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2590800"/>
            <a:ext cx="5257800" cy="3602831"/>
          </a:xfrm>
          <a:prstGeom prst="roundRect">
            <a:avLst>
              <a:gd name="adj" fmla="val 4230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9" name="Image 0" descr="image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066800" y="3171825"/>
            <a:ext cx="228600" cy="30480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447800" y="3228975"/>
            <a:ext cx="171907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2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SITE OPERATIONS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066800" y="3705225"/>
            <a:ext cx="4581144" cy="38404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Labor and Engineering Wages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1066800" y="4277916"/>
            <a:ext cx="4453128" cy="64922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Monthly maintenance and landscape engineering wages support our non-standard properties. Costs are optimized based on </a:t>
            </a:r>
            <a:r>
              <a:rPr lang="en-US" sz="1200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Hull rental trends</a:t>
            </a: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 to ensure competitive yet sustainable property upkeep.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1066800" y="5222081"/>
            <a:ext cx="57150" cy="571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1"/>
          <p:cNvSpPr/>
          <p:nvPr/>
        </p:nvSpPr>
        <p:spPr>
          <a:xfrm>
            <a:off x="1123950" y="5155406"/>
            <a:ext cx="4489704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Monthly Maintenance Wages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1066800" y="5488781"/>
            <a:ext cx="57150" cy="571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6" name="Text 13"/>
          <p:cNvSpPr/>
          <p:nvPr/>
        </p:nvSpPr>
        <p:spPr>
          <a:xfrm>
            <a:off x="1123950" y="5422106"/>
            <a:ext cx="4489704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Landscape Engineering Fees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4"/>
          <p:cNvSpPr/>
          <p:nvPr/>
        </p:nvSpPr>
        <p:spPr>
          <a:xfrm>
            <a:off x="6324600" y="2590800"/>
            <a:ext cx="5257800" cy="3602831"/>
          </a:xfrm>
          <a:prstGeom prst="roundRect">
            <a:avLst>
              <a:gd name="adj" fmla="val 4230"/>
            </a:avLst>
          </a:prstGeom>
          <a:solidFill>
            <a:srgbClr val="1A1A1A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8" name="Image 1" descr="image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6705600" y="2971800"/>
            <a:ext cx="228600" cy="304800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7088535" y="3028950"/>
            <a:ext cx="2185416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kern="0" spc="2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SERVICE MANAGEMENT</a:t>
            </a:r>
            <a:endParaRPr lang="en-US" sz="11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6"/>
          <p:cNvSpPr/>
          <p:nvPr/>
        </p:nvSpPr>
        <p:spPr>
          <a:xfrm>
            <a:off x="6705600" y="3505200"/>
            <a:ext cx="4663440" cy="38404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200" b="1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Promotion and Utility Scaling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7"/>
          <p:cNvSpPr/>
          <p:nvPr/>
        </p:nvSpPr>
        <p:spPr>
          <a:xfrm>
            <a:off x="6705600" y="4077891"/>
            <a:ext cx="4535424" cy="64922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>
                <a:solidFill>
                  <a:srgbClr val="D1D5DB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First-year cleaning promotions and marketing spend are strategically allocated. Utility management is dynamic, adapting to </a:t>
            </a:r>
            <a:r>
              <a:rPr lang="en-US" sz="1200" u="sng" dirty="0">
                <a:solidFill>
                  <a:srgbClr val="D1D5DB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August 2026 market data</a:t>
            </a:r>
            <a:r>
              <a:rPr lang="en-US" sz="1200" dirty="0">
                <a:solidFill>
                  <a:srgbClr val="D1D5DB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 to maintain peak efficiency.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8"/>
          <p:cNvSpPr/>
          <p:nvPr/>
        </p:nvSpPr>
        <p:spPr>
          <a:xfrm>
            <a:off x="6705600" y="5107781"/>
            <a:ext cx="4495800" cy="704850"/>
          </a:xfrm>
          <a:prstGeom prst="roundRect">
            <a:avLst>
              <a:gd name="adj" fmla="val 16216"/>
            </a:avLst>
          </a:prstGeom>
          <a:solidFill>
            <a:srgbClr val="262626"/>
          </a:solidFill>
          <a:ln w="9525">
            <a:solidFill>
              <a:srgbClr val="D1D5DB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3" name="Text 19"/>
          <p:cNvSpPr/>
          <p:nvPr/>
        </p:nvSpPr>
        <p:spPr>
          <a:xfrm>
            <a:off x="6867525" y="5269706"/>
            <a:ext cx="4206240" cy="3840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i="1" dirty="0">
                <a:solidFill>
                  <a:srgbClr val="2E9CA5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"</a:t>
            </a:r>
            <a:r>
              <a:rPr lang="en-US" sz="1200" i="1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Variable costs are balanced to reflect seasonal market fluctuations while ensuring premium service delivery for unique rentals."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1"/>
          <p:cNvSpPr/>
          <p:nvPr/>
        </p:nvSpPr>
        <p:spPr>
          <a:xfrm>
            <a:off x="1143000" y="428625"/>
            <a:ext cx="2249424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31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PROPERTY VISION 2026</a:t>
            </a:r>
            <a:endParaRPr lang="en-US" sz="1050" dirty="0"/>
          </a:p>
        </p:txBody>
      </p:sp>
      <p:sp>
        <p:nvSpPr>
          <p:cNvPr id="27" name="Text 23"/>
          <p:cNvSpPr/>
          <p:nvPr/>
        </p:nvSpPr>
        <p:spPr>
          <a:xfrm>
            <a:off x="9904065" y="381000"/>
            <a:ext cx="1709928" cy="292608"/>
          </a:xfrm>
          <a:prstGeom prst="rect">
            <a:avLst/>
          </a:prstGeom>
          <a:noFill/>
          <a:ln/>
        </p:spPr>
        <p:txBody>
          <a:bodyPr vert="horz" wrap="square" lIns="152400" tIns="38100" rIns="152400" bIns="3810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10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ETHNOLIVING HULL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-1142107" y="0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654844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654844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762000" y="564356"/>
            <a:ext cx="5897880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410" dirty="0">
                <a:solidFill>
                  <a:srgbClr val="5B3CC4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PART THREE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607963" y="907256"/>
            <a:ext cx="6044184" cy="103327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4050"/>
              </a:lnSpc>
              <a:buNone/>
            </a:pPr>
            <a:r>
              <a:rPr lang="en-US" sz="4500" b="1" kern="0" spc="-23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INVESTMENT </a:t>
            </a:r>
            <a:r>
              <a:rPr lang="en-US" sz="4500" b="1" kern="0" spc="-230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
</a:t>
            </a:r>
            <a:r>
              <a:rPr lang="en-US" sz="4500" b="1" kern="0" spc="-23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CAPITAL TABLE</a:t>
            </a:r>
            <a:endParaRPr lang="en-US" sz="45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2314575"/>
            <a:ext cx="5522976" cy="4389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Our funding structure secures </a:t>
            </a:r>
            <a:r>
              <a:rPr lang="en-US" sz="1200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EthnoLiving Hull as a premier investment frontier</a:t>
            </a:r>
            <a:r>
              <a:rPr lang="en-US" sz="1200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 We offer a detailed breakdown of initial capital contributions alongside equity distribution plans.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71500" y="3093244"/>
            <a:ext cx="95250" cy="95250"/>
          </a:xfrm>
          <a:prstGeom prst="roundRect">
            <a:avLst>
              <a:gd name="adj" fmla="val 100000"/>
            </a:avLst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857250" y="3055144"/>
            <a:ext cx="539496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Capital &amp; Equity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857250" y="3359944"/>
            <a:ext cx="5276088" cy="3840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Detailed breakdown of capital contributions and equity distribution for potential investors and partners.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71500" y="4007644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857250" y="3969544"/>
            <a:ext cx="5394960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u="sng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ROI Projections (2026-2029)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857250" y="4274344"/>
            <a:ext cx="5276088" cy="38404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Forecasted strong yields for the first 3 years by blending traditional rental models with artisan design value.</a:t>
            </a: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7492901" y="0"/>
            <a:ext cx="4317950" cy="4762500"/>
          </a:xfrm>
          <a:prstGeom prst="roundRect">
            <a:avLst>
              <a:gd name="adj" fmla="val 3529"/>
            </a:avLst>
          </a:prstGeom>
          <a:solidFill>
            <a:srgbClr val="1A1A1A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7" name="Image 0" descr="image.png"/>
          <p:cNvPicPr>
            <a:picLocks noChangeAspect="1"/>
          </p:cNvPicPr>
          <p:nvPr/>
        </p:nvPicPr>
        <p:blipFill>
          <a:blip r:embed="rId5"/>
          <a:srcRect r="49224"/>
          <a:stretch/>
        </p:blipFill>
        <p:spPr>
          <a:xfrm>
            <a:off x="7492901" y="0"/>
            <a:ext cx="4314825" cy="4762500"/>
          </a:xfrm>
          <a:prstGeom prst="rect">
            <a:avLst/>
          </a:prstGeom>
        </p:spPr>
      </p:pic>
      <p:sp>
        <p:nvSpPr>
          <p:cNvPr id="18" name="Text 15"/>
          <p:cNvSpPr/>
          <p:nvPr/>
        </p:nvSpPr>
        <p:spPr>
          <a:xfrm>
            <a:off x="7873901" y="2905125"/>
            <a:ext cx="2743200" cy="1476375"/>
          </a:xfrm>
          <a:prstGeom prst="rect">
            <a:avLst/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0" name="Text 17"/>
          <p:cNvSpPr/>
          <p:nvPr/>
        </p:nvSpPr>
        <p:spPr>
          <a:xfrm>
            <a:off x="8216801" y="3209925"/>
            <a:ext cx="2130552" cy="8686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b="1" i="1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"Focusing on the next investment frontier through strategic capital allocation and unique property vision."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9"/>
          <p:cNvSpPr/>
          <p:nvPr/>
        </p:nvSpPr>
        <p:spPr>
          <a:xfrm>
            <a:off x="1142107" y="428625"/>
            <a:ext cx="2249424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31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INVESTMENT STRATEGY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C000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3" name="Text 1"/>
          <p:cNvSpPr/>
          <p:nvPr/>
        </p:nvSpPr>
        <p:spPr>
          <a:xfrm>
            <a:off x="609600" y="1366838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136683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762000" y="1276350"/>
            <a:ext cx="6409944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SUMMARY VISION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9600" y="1617315"/>
            <a:ext cx="6528816" cy="8961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3510"/>
              </a:lnSpc>
              <a:buNone/>
            </a:pPr>
            <a:r>
              <a:rPr lang="en-US" sz="3900" b="1" kern="0" spc="-20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ELBETITCA </a:t>
            </a:r>
          </a:p>
          <a:p>
            <a:pPr marL="0" indent="0" algn="l">
              <a:lnSpc>
                <a:spcPts val="3510"/>
              </a:lnSpc>
              <a:buNone/>
            </a:pPr>
            <a:r>
              <a:rPr lang="en-US" sz="3900" b="1" kern="0" spc="-20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REAL-ESTATE LTD </a:t>
            </a:r>
            <a:r>
              <a:rPr lang="en-US" sz="3900" b="1" kern="0" spc="-200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
</a:t>
            </a:r>
            <a:r>
              <a:rPr lang="en-US" sz="3900" b="1" kern="0" spc="-2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HULL CONCLUSION</a:t>
            </a:r>
            <a:endParaRPr lang="en-US" sz="39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876300" y="2967930"/>
            <a:ext cx="5257800" cy="50292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u="sng" dirty="0">
                <a:solidFill>
                  <a:srgbClr val="1A1A1A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EthnoLiving Hull redefines rentals by blending yield stability with unique Bulgarian aesthetics.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09600" y="3901380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914400" y="3844230"/>
            <a:ext cx="5340096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Expansion Strategy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14400" y="4110930"/>
            <a:ext cx="5321808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10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2027 BUILD-TO-RENT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914400" y="4337149"/>
            <a:ext cx="5221224" cy="4389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u="sng" dirty="0">
                <a:solidFill>
                  <a:srgbClr val="1A1A1A">
                    <a:alpha val="80000"/>
                  </a:srgbClr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Our vision targets significant expansion in the 2027 build-to-rent sector</a:t>
            </a:r>
            <a:r>
              <a:rPr lang="en-US" sz="1200" dirty="0">
                <a:solidFill>
                  <a:srgbClr val="1A1A1A">
                    <a:alpha val="80000"/>
                  </a:srgbClr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 through non-standard housing models.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5134868"/>
            <a:ext cx="95250" cy="95250"/>
          </a:xfrm>
          <a:prstGeom prst="roundRect">
            <a:avLst>
              <a:gd name="adj" fmla="val 100000"/>
            </a:avLst>
          </a:prstGeom>
          <a:solidFill>
            <a:srgbClr val="2E9CA5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914400" y="5077718"/>
            <a:ext cx="5340096" cy="301752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Investment Invitation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14400" y="5344418"/>
            <a:ext cx="5321808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10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SCALING THE MODEL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914400" y="5570637"/>
            <a:ext cx="5221224" cy="438912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>
                <a:solidFill>
                  <a:srgbClr val="1A1A1A">
                    <a:alpha val="80000"/>
                  </a:srgbClr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Recap of EthnoLiving’s unique position in the Hull market. Join us in scaling this cultural-interior rental concept.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7010400" y="1276350"/>
            <a:ext cx="4572000" cy="49530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18" name="Image 0" descr="image.png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7010400" y="1276350"/>
            <a:ext cx="4572000" cy="4953000"/>
          </a:xfrm>
          <a:prstGeom prst="rect">
            <a:avLst/>
          </a:prstGeom>
        </p:spPr>
      </p:pic>
      <p:sp>
        <p:nvSpPr>
          <p:cNvPr id="20" name="Text 17"/>
          <p:cNvSpPr/>
          <p:nvPr/>
        </p:nvSpPr>
        <p:spPr>
          <a:xfrm>
            <a:off x="1143967" y="428625"/>
            <a:ext cx="1929384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31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STRATEGIC GROWTH</a:t>
            </a:r>
            <a:endParaRPr lang="en-US" sz="1050" dirty="0"/>
          </a:p>
        </p:txBody>
      </p:sp>
      <p:sp>
        <p:nvSpPr>
          <p:cNvPr id="22" name="Text 19"/>
          <p:cNvSpPr/>
          <p:nvPr/>
        </p:nvSpPr>
        <p:spPr>
          <a:xfrm>
            <a:off x="10408890" y="381000"/>
            <a:ext cx="1207008" cy="292608"/>
          </a:xfrm>
          <a:prstGeom prst="rect">
            <a:avLst/>
          </a:prstGeom>
          <a:noFill/>
          <a:ln/>
        </p:spPr>
        <p:txBody>
          <a:bodyPr vert="horz" wrap="square" lIns="152400" tIns="38100" rIns="152400" bIns="38100" rtlCol="0" anchor="t"/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DBDCB8E6-5C59-0677-9B16-C9E8D0D6BBE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10400" y="1295018"/>
            <a:ext cx="4605498" cy="4934331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609600" y="1309688"/>
            <a:ext cx="152400" cy="9525"/>
          </a:xfrm>
          <a:prstGeom prst="rect">
            <a:avLst/>
          </a:prstGeom>
          <a:solidFill>
            <a:srgbClr val="5B3CC4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2"/>
          <p:cNvSpPr/>
          <p:nvPr/>
        </p:nvSpPr>
        <p:spPr>
          <a:xfrm>
            <a:off x="609600" y="1309688"/>
            <a:ext cx="192024" cy="45720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 fontScale="25000" lnSpcReduction="20000"/>
          </a:bodyPr>
          <a:lstStyle/>
          <a:p>
            <a:pPr marL="0" indent="0" algn="l">
              <a:lnSpc>
                <a:spcPts val="1500"/>
              </a:lnSpc>
              <a:buNone/>
            </a:pPr>
            <a:endParaRPr lang="en-US" sz="1050" dirty="0"/>
          </a:p>
        </p:txBody>
      </p:sp>
      <p:sp>
        <p:nvSpPr>
          <p:cNvPr id="5" name="Text 3"/>
          <p:cNvSpPr/>
          <p:nvPr/>
        </p:nvSpPr>
        <p:spPr>
          <a:xfrm>
            <a:off x="762000" y="1219200"/>
            <a:ext cx="6281928" cy="219456"/>
          </a:xfrm>
          <a:prstGeom prst="rect">
            <a:avLst/>
          </a:prstGeom>
          <a:noFill/>
          <a:ln/>
        </p:spPr>
        <p:txBody>
          <a:bodyPr vert="horz" wrap="none" lIns="76200" tIns="0" rIns="0" bIns="0" rtlCol="0" anchor="ctr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410" dirty="0">
                <a:solidFill>
                  <a:srgbClr val="C00000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CONCLUSION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7963" y="1561802"/>
            <a:ext cx="6437376" cy="1161288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4536"/>
              </a:lnSpc>
              <a:buNone/>
            </a:pPr>
            <a:r>
              <a:rPr lang="en-US" sz="5040" b="1" kern="0" spc="-260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INVESTOR </a:t>
            </a:r>
            <a:r>
              <a:rPr lang="en-US" sz="5040" b="1" kern="0" spc="-260" dirty="0">
                <a:solidFill>
                  <a:srgbClr val="1A1A1A"/>
                </a:solidFill>
                <a:latin typeface="IBM Plex Serif" pitchFamily="34" charset="0"/>
                <a:ea typeface="IBM Plex Serif" pitchFamily="34" charset="-122"/>
                <a:cs typeface="IBM Plex Serif" pitchFamily="34" charset="-120"/>
              </a:rPr>
              <a:t>
</a:t>
            </a:r>
            <a:r>
              <a:rPr lang="en-US" sz="5040" b="1" kern="0" spc="-26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QUESTIONS</a:t>
            </a:r>
            <a:endParaRPr lang="en-US" sz="504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513513" y="2065139"/>
            <a:ext cx="4105656" cy="64922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 err="1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Elbetitca</a:t>
            </a:r>
            <a:r>
              <a:rPr lang="en-US" sz="1200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 LTD invite your questions regarding the EthnoLiving Hull rental vision and our </a:t>
            </a:r>
            <a:r>
              <a:rPr lang="en-US" sz="1200" u="sng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August 2027 outlook</a:t>
            </a:r>
            <a:r>
              <a:rPr lang="en-US" sz="1200" dirty="0">
                <a:solidFill>
                  <a:srgbClr val="374151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 Your partnership is central to our future expansion.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09600" y="3323630"/>
            <a:ext cx="3352800" cy="2790825"/>
          </a:xfrm>
          <a:prstGeom prst="roundRect">
            <a:avLst>
              <a:gd name="adj" fmla="val 5461"/>
            </a:avLst>
          </a:prstGeom>
          <a:solidFill>
            <a:srgbClr val="FFFFFF"/>
          </a:solidFill>
          <a:ln w="9525">
            <a:solidFill>
              <a:srgbClr val="D1D5DB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8"/>
          <p:cNvSpPr/>
          <p:nvPr/>
        </p:nvSpPr>
        <p:spPr>
          <a:xfrm>
            <a:off x="923925" y="3637955"/>
            <a:ext cx="281635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2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OPEN FLOOR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23925" y="3980855"/>
            <a:ext cx="2843784" cy="3383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Investor Inquiries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923925" y="4438055"/>
            <a:ext cx="2761488" cy="8686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Please feel free to address any specific concerns regarding market positioning, property management, or local rental demand in the Hull region.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923925" y="5609630"/>
            <a:ext cx="557784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100" b="1" dirty="0">
                <a:solidFill>
                  <a:srgbClr val="2E9CA5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Ask Now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Image 0" descr="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 flipV="1">
            <a:off x="1504950" y="5545336"/>
            <a:ext cx="701802" cy="361938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4419600" y="3323630"/>
            <a:ext cx="3352800" cy="2790825"/>
          </a:xfrm>
          <a:prstGeom prst="roundRect">
            <a:avLst>
              <a:gd name="adj" fmla="val 5461"/>
            </a:avLst>
          </a:prstGeom>
          <a:solidFill>
            <a:srgbClr val="1A1A1A"/>
          </a:solidFill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7" name="Text 14"/>
          <p:cNvSpPr/>
          <p:nvPr/>
        </p:nvSpPr>
        <p:spPr>
          <a:xfrm>
            <a:off x="4724400" y="3628430"/>
            <a:ext cx="2834640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2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CONTACT INFO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5"/>
          <p:cNvSpPr/>
          <p:nvPr/>
        </p:nvSpPr>
        <p:spPr>
          <a:xfrm>
            <a:off x="4724400" y="3971330"/>
            <a:ext cx="2862072" cy="3383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Next Steps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4724400" y="4429720"/>
            <a:ext cx="2779776" cy="649224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>
                <a:solidFill>
                  <a:srgbClr val="9CA3AF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For partnership inquiries, reach our </a:t>
            </a:r>
            <a:r>
              <a:rPr lang="en-US" sz="1200" u="sng" dirty="0">
                <a:solidFill>
                  <a:srgbClr val="9CA3AF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Investor Relations team</a:t>
            </a:r>
            <a:r>
              <a:rPr lang="en-US" sz="1200" dirty="0">
                <a:solidFill>
                  <a:srgbClr val="9CA3AF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. We are ready to discuss detailed fiscal projections.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7"/>
          <p:cNvSpPr/>
          <p:nvPr/>
        </p:nvSpPr>
        <p:spPr>
          <a:xfrm>
            <a:off x="4724400" y="5383411"/>
            <a:ext cx="53035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dirty="0">
                <a:solidFill>
                  <a:srgbClr val="5B3CC4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Connect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Image 1" descr="image.png"/>
          <p:cNvPicPr>
            <a:picLocks noChangeAspect="1"/>
          </p:cNvPicPr>
          <p:nvPr/>
        </p:nvPicPr>
        <p:blipFill>
          <a:blip r:embed="rId6"/>
          <a:srcRect/>
          <a:stretch/>
        </p:blipFill>
        <p:spPr>
          <a:xfrm>
            <a:off x="5286374" y="5411985"/>
            <a:ext cx="530351" cy="530351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8229600" y="3323630"/>
            <a:ext cx="3352800" cy="2790825"/>
          </a:xfrm>
          <a:prstGeom prst="roundRect">
            <a:avLst>
              <a:gd name="adj" fmla="val 5461"/>
            </a:avLst>
          </a:prstGeom>
          <a:solidFill>
            <a:srgbClr val="FFFFFF"/>
          </a:solidFill>
          <a:ln w="9525">
            <a:solidFill>
              <a:srgbClr val="D1D5DB"/>
            </a:solidFill>
          </a:ln>
        </p:spPr>
        <p:txBody>
          <a:bodyPr wrap="square" rtlCol="0" anchor="ctr"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23" name="Text 19"/>
          <p:cNvSpPr/>
          <p:nvPr/>
        </p:nvSpPr>
        <p:spPr>
          <a:xfrm>
            <a:off x="8543925" y="3637955"/>
            <a:ext cx="281635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kern="0" spc="200" dirty="0">
                <a:solidFill>
                  <a:srgbClr val="C00000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APPRECIATION</a:t>
            </a:r>
            <a:endParaRPr lang="en-US" sz="1200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0"/>
          <p:cNvSpPr/>
          <p:nvPr/>
        </p:nvSpPr>
        <p:spPr>
          <a:xfrm>
            <a:off x="8543925" y="3980855"/>
            <a:ext cx="2843784" cy="338328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200" b="1" dirty="0">
                <a:solidFill>
                  <a:srgbClr val="1A1A1A"/>
                </a:solidFill>
                <a:latin typeface="Arial" panose="020B0604020202020204" pitchFamily="34" charset="0"/>
                <a:ea typeface="IBM Plex Serif" pitchFamily="34" charset="-122"/>
                <a:cs typeface="Arial" panose="020B0604020202020204" pitchFamily="34" charset="0"/>
              </a:rPr>
              <a:t>Final Consideration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1"/>
          <p:cNvSpPr/>
          <p:nvPr/>
        </p:nvSpPr>
        <p:spPr>
          <a:xfrm>
            <a:off x="8543925" y="4438055"/>
            <a:ext cx="2761488" cy="868680"/>
          </a:xfrm>
          <a:prstGeom prst="rect">
            <a:avLst/>
          </a:prstGeom>
          <a:noFill/>
          <a:ln/>
        </p:spPr>
        <p:txBody>
          <a:bodyPr vert="horz" wrap="square" lIns="0" tIns="0" rIns="0" bIns="0" rtlCol="0" anchor="t"/>
          <a:lstStyle/>
          <a:p>
            <a:pPr marL="0" indent="0" algn="l">
              <a:lnSpc>
                <a:spcPts val="1706"/>
              </a:lnSpc>
              <a:buNone/>
            </a:pPr>
            <a:r>
              <a:rPr lang="en-US" sz="1200" dirty="0">
                <a:solidFill>
                  <a:srgbClr val="4B5563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Thank you for your time and connection. We look forward to a successful collaboration as we redefine the property rental landscape in 2027.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22"/>
          <p:cNvSpPr/>
          <p:nvPr/>
        </p:nvSpPr>
        <p:spPr>
          <a:xfrm>
            <a:off x="8398933" y="5609629"/>
            <a:ext cx="803360" cy="219457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200" b="1" dirty="0">
                <a:solidFill>
                  <a:srgbClr val="2E9CA5"/>
                </a:solidFill>
                <a:latin typeface="Arial" panose="020B0604020202020204" pitchFamily="34" charset="0"/>
                <a:ea typeface="Source Sans 3 ExtraLight" pitchFamily="34" charset="-122"/>
                <a:cs typeface="Arial" panose="020B0604020202020204" pitchFamily="34" charset="0"/>
              </a:rPr>
              <a:t>Resources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Image 2" descr="image.png"/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9325735" y="5638205"/>
            <a:ext cx="190882" cy="190882"/>
          </a:xfrm>
          <a:prstGeom prst="rect">
            <a:avLst/>
          </a:prstGeom>
        </p:spPr>
      </p:pic>
      <p:sp>
        <p:nvSpPr>
          <p:cNvPr id="29" name="Text 24"/>
          <p:cNvSpPr/>
          <p:nvPr/>
        </p:nvSpPr>
        <p:spPr>
          <a:xfrm>
            <a:off x="1144935" y="428625"/>
            <a:ext cx="1993392" cy="219456"/>
          </a:xfrm>
          <a:prstGeom prst="rect">
            <a:avLst/>
          </a:prstGeom>
          <a:noFill/>
          <a:ln/>
        </p:spPr>
        <p:txBody>
          <a:bodyPr vert="horz" wrap="none" lIns="0" tIns="0" rIns="0" bIns="0" rtlCol="0" anchor="t">
            <a:norm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1050" b="1" kern="0" spc="310" dirty="0">
                <a:solidFill>
                  <a:srgbClr val="1A1A1A"/>
                </a:solidFill>
                <a:latin typeface="Source Sans 3 ExtraLight" pitchFamily="34" charset="0"/>
                <a:ea typeface="Source Sans 3 ExtraLight" pitchFamily="34" charset="-122"/>
                <a:cs typeface="Source Sans 3 ExtraLight" pitchFamily="34" charset="-120"/>
              </a:rPr>
              <a:t>INVESTOR DIALOGUE</a:t>
            </a:r>
            <a:endParaRPr lang="en-US" sz="10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1051</TotalTime>
  <Words>1463</Words>
  <Application>Microsoft Office PowerPoint</Application>
  <PresentationFormat>Widescreen</PresentationFormat>
  <Paragraphs>232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 Light</vt:lpstr>
      <vt:lpstr>Source Sans 3 ExtraLight</vt:lpstr>
      <vt:lpstr>IBM Plex Serif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百度文库 v1.0.0</dc:creator>
  <cp:lastModifiedBy>P Ivanova</cp:lastModifiedBy>
  <cp:revision>29</cp:revision>
  <dcterms:created xsi:type="dcterms:W3CDTF">2026-08-07T08:28:28Z</dcterms:created>
  <dcterms:modified xsi:type="dcterms:W3CDTF">2026-08-08T08:39:31Z</dcterms:modified>
</cp:coreProperties>
</file>