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71" autoAdjust="0"/>
    <p:restoredTop sz="88203" autoAdjust="0"/>
  </p:normalViewPr>
  <p:slideViewPr>
    <p:cSldViewPr snapToGrid="0">
      <p:cViewPr varScale="1">
        <p:scale>
          <a:sx n="81" d="100"/>
          <a:sy n="81" d="100"/>
        </p:scale>
        <p:origin x="82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BEA96-CA58-4E94-952A-57F4E0D2FB93}" type="datetimeFigureOut">
              <a:rPr lang="en-US" smtClean="0"/>
              <a:t>5/18/2023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3DB17-2763-41CF-9E57-B907FFADAF2B}" type="slidenum">
              <a:rPr lang="en-US" smtClean="0"/>
              <a:t>‹#›</a:t>
            </a:fld>
            <a:endParaRPr lang="en-US"/>
          </a:p>
        </p:txBody>
      </p:sp>
    </p:spTree>
    <p:extLst>
      <p:ext uri="{BB962C8B-B14F-4D97-AF65-F5344CB8AC3E}">
        <p14:creationId xmlns:p14="http://schemas.microsoft.com/office/powerpoint/2010/main" val="421991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renowned hotel corporation with a varied portfolio of brands noted for outstanding guest service is Marriott International. The St. Regis is one of these names, chosen for its finesse, sophistication, and attentive services. This presentation aims to introduce the St. Regis Hotel brand, highlight the hotel's key demographic, and highlight the outstanding guest services it provides.</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2</a:t>
            </a:fld>
            <a:endParaRPr lang="en-US"/>
          </a:p>
        </p:txBody>
      </p:sp>
    </p:spTree>
    <p:extLst>
      <p:ext uri="{BB962C8B-B14F-4D97-AF65-F5344CB8AC3E}">
        <p14:creationId xmlns:p14="http://schemas.microsoft.com/office/powerpoint/2010/main" val="2806517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John Jacob Astor IV created The St. Regis New York as a haven for </a:t>
            </a:r>
            <a:r>
              <a:rPr lang="en-US" dirty="0" err="1" smtClean="0"/>
              <a:t>savouring</a:t>
            </a:r>
            <a:r>
              <a:rPr lang="en-US" dirty="0" smtClean="0"/>
              <a:t> passions and interacting with powerful people. The St. Regis name today stands for innovation and an unrelenting dedication to first-rate service.</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3</a:t>
            </a:fld>
            <a:endParaRPr lang="en-US"/>
          </a:p>
        </p:txBody>
      </p:sp>
    </p:spTree>
    <p:extLst>
      <p:ext uri="{BB962C8B-B14F-4D97-AF65-F5344CB8AC3E}">
        <p14:creationId xmlns:p14="http://schemas.microsoft.com/office/powerpoint/2010/main" val="3945204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 Regis Hotel primarily serves discerning guests looking for </a:t>
            </a:r>
            <a:r>
              <a:rPr lang="en-US" dirty="0" err="1" smtClean="0"/>
              <a:t>individualised</a:t>
            </a:r>
            <a:r>
              <a:rPr lang="en-US" dirty="0" smtClean="0"/>
              <a:t> attention, particularly wealthy people who value upscale amenities. It draws CEOs, company owners, celebrities, and influencers who value discretion and top-notch service.</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4</a:t>
            </a:fld>
            <a:endParaRPr lang="en-US"/>
          </a:p>
        </p:txBody>
      </p:sp>
    </p:spTree>
    <p:extLst>
      <p:ext uri="{BB962C8B-B14F-4D97-AF65-F5344CB8AC3E}">
        <p14:creationId xmlns:p14="http://schemas.microsoft.com/office/powerpoint/2010/main" val="2846473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 Regis Hotel provides upscale lodging services abroad while adjusting to shifting client demands. The company teaches polo as an intriguing activity and encourages community through its "Family Tradition </a:t>
            </a:r>
            <a:r>
              <a:rPr lang="en-US" dirty="0" err="1" smtClean="0"/>
              <a:t>Programme</a:t>
            </a:r>
            <a:r>
              <a:rPr lang="en-US" dirty="0" smtClean="0"/>
              <a:t>." The hotel's services are focused on helping guests find peace, and its opulent architecture, distinctive suites, and artistic collection ooze understated sophistication.</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5</a:t>
            </a:fld>
            <a:endParaRPr lang="en-US"/>
          </a:p>
        </p:txBody>
      </p:sp>
    </p:spTree>
    <p:extLst>
      <p:ext uri="{BB962C8B-B14F-4D97-AF65-F5344CB8AC3E}">
        <p14:creationId xmlns:p14="http://schemas.microsoft.com/office/powerpoint/2010/main" val="2397658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 Regis Hotel puts an emphasis on environmental sustainability by using less energy and garbage. Leading eco-tourism and sustainable design are two areas where The St. Regis Maldives </a:t>
            </a:r>
            <a:r>
              <a:rPr lang="en-US" dirty="0" err="1" smtClean="0"/>
              <a:t>Vommuli</a:t>
            </a:r>
            <a:r>
              <a:rPr lang="en-US" dirty="0" smtClean="0"/>
              <a:t> Resort excels. </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6</a:t>
            </a:fld>
            <a:endParaRPr lang="en-US"/>
          </a:p>
        </p:txBody>
      </p:sp>
    </p:spTree>
    <p:extLst>
      <p:ext uri="{BB962C8B-B14F-4D97-AF65-F5344CB8AC3E}">
        <p14:creationId xmlns:p14="http://schemas.microsoft.com/office/powerpoint/2010/main" val="1741349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St. Regis Hotel is renowned for personalized attention and exceptional service. Dedicated butlers, unique rituals like sabrage, signature cocktails, and captivating scents create unforgettable experiences for guests.</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7</a:t>
            </a:fld>
            <a:endParaRPr lang="en-US"/>
          </a:p>
        </p:txBody>
      </p:sp>
    </p:spTree>
    <p:extLst>
      <p:ext uri="{BB962C8B-B14F-4D97-AF65-F5344CB8AC3E}">
        <p14:creationId xmlns:p14="http://schemas.microsoft.com/office/powerpoint/2010/main" val="3914123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 Regis Hotel offers </a:t>
            </a:r>
            <a:r>
              <a:rPr lang="en-US" dirty="0" err="1" smtClean="0"/>
              <a:t>individualised</a:t>
            </a:r>
            <a:r>
              <a:rPr lang="en-US" dirty="0" smtClean="0"/>
              <a:t> concierge services to assist guests with dining arrangements, travel arrangements, and special occasions. The company offers a variety of dining options, including private dining and Michelin-starred restaurants. </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8</a:t>
            </a:fld>
            <a:endParaRPr lang="en-US"/>
          </a:p>
        </p:txBody>
      </p:sp>
    </p:spTree>
    <p:extLst>
      <p:ext uri="{BB962C8B-B14F-4D97-AF65-F5344CB8AC3E}">
        <p14:creationId xmlns:p14="http://schemas.microsoft.com/office/powerpoint/2010/main" val="3943838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St. Regis Hotel's hospitality begins upon guests' arrival, offering personalized butler service, welcome notes, unpacking assistance, and luggage storage. The hotel also provides spa services and exceptional amenities like high-speed internet and complimentary in-room coffee.</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9</a:t>
            </a:fld>
            <a:endParaRPr lang="en-US"/>
          </a:p>
        </p:txBody>
      </p:sp>
    </p:spTree>
    <p:extLst>
      <p:ext uri="{BB962C8B-B14F-4D97-AF65-F5344CB8AC3E}">
        <p14:creationId xmlns:p14="http://schemas.microsoft.com/office/powerpoint/2010/main" val="3295765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St. Regis Hotel excels in meeting the needs of family travelers, offering exceptional meet and greet services, babysitting, roll-away beds, strollers, and a children's club. They also provide private dining options for guests.</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10</a:t>
            </a:fld>
            <a:endParaRPr lang="en-US"/>
          </a:p>
        </p:txBody>
      </p:sp>
    </p:spTree>
    <p:extLst>
      <p:ext uri="{BB962C8B-B14F-4D97-AF65-F5344CB8AC3E}">
        <p14:creationId xmlns:p14="http://schemas.microsoft.com/office/powerpoint/2010/main" val="810775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With its long history and dedication to providing top-notch service, the St. Regis Hotel continues to be a pioneer in upscale hospitality, delivering superior service and </a:t>
            </a:r>
            <a:r>
              <a:rPr lang="en-US" dirty="0" err="1" smtClean="0"/>
              <a:t>individualised</a:t>
            </a:r>
            <a:r>
              <a:rPr lang="en-US" dirty="0" smtClean="0"/>
              <a:t> attention to discerning guests to help them have an amazing stay.</a:t>
            </a:r>
            <a:endParaRPr lang="en-US" dirty="0"/>
          </a:p>
        </p:txBody>
      </p:sp>
      <p:sp>
        <p:nvSpPr>
          <p:cNvPr id="4" name="Slide Number Placeholder 3"/>
          <p:cNvSpPr>
            <a:spLocks noGrp="1"/>
          </p:cNvSpPr>
          <p:nvPr>
            <p:ph type="sldNum" sz="quarter" idx="10"/>
          </p:nvPr>
        </p:nvSpPr>
        <p:spPr/>
        <p:txBody>
          <a:bodyPr/>
          <a:lstStyle/>
          <a:p>
            <a:fld id="{9723DB17-2763-41CF-9E57-B907FFADAF2B}" type="slidenum">
              <a:rPr lang="en-US" smtClean="0"/>
              <a:t>11</a:t>
            </a:fld>
            <a:endParaRPr lang="en-US"/>
          </a:p>
        </p:txBody>
      </p:sp>
    </p:spTree>
    <p:extLst>
      <p:ext uri="{BB962C8B-B14F-4D97-AF65-F5344CB8AC3E}">
        <p14:creationId xmlns:p14="http://schemas.microsoft.com/office/powerpoint/2010/main" val="11659379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5/18/2023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5/18/2023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ooking.com/hotel/it/stregisgrandroma.html?ssne=Rome&amp;ssne_untouched=Rome&amp;highlighted_hotels=8096" TargetMode="External"/><Relationship Id="rId7" Type="http://schemas.openxmlformats.org/officeDocument/2006/relationships/hyperlink" Target="https://www.vogue.com/article/timothee-chalamet-venice-film-festival-tourist-mode"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hyperlink" Target="https://st-regis.marriott.com/culture/butler-service/" TargetMode="External"/><Relationship Id="rId5" Type="http://schemas.openxmlformats.org/officeDocument/2006/relationships/hyperlink" Target="https://www.insider.com/original-bloody-mary-st-regis-new-york-city-2020-2" TargetMode="External"/><Relationship Id="rId4" Type="http://schemas.openxmlformats.org/officeDocument/2006/relationships/hyperlink" Target="https://www.freemalaysiatoday.com/category/nation/2022/11/23/ismail-arrives-at-st-regis-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600" b="1" dirty="0">
                <a:solidFill>
                  <a:srgbClr val="000000"/>
                </a:solidFill>
                <a:latin typeface="Times New Roman" panose="02020603050405020304" pitchFamily="18" charset="0"/>
                <a:ea typeface="Calibri" panose="020F0502020204030204" pitchFamily="34" charset="0"/>
              </a:rPr>
              <a:t>The Role &amp; Importance of Hospitality &amp; Guest Services within the Hotel Industry</a:t>
            </a:r>
            <a:endParaRPr lang="en-US" sz="3600" dirty="0"/>
          </a:p>
        </p:txBody>
      </p:sp>
      <p:sp>
        <p:nvSpPr>
          <p:cNvPr id="3" name="Subtitle 2"/>
          <p:cNvSpPr>
            <a:spLocks noGrp="1"/>
          </p:cNvSpPr>
          <p:nvPr>
            <p:ph type="subTitle" idx="1"/>
          </p:nvPr>
        </p:nvSpPr>
        <p:spPr/>
        <p:txBody>
          <a:bodyPr>
            <a:normAutofit fontScale="70000" lnSpcReduction="20000"/>
          </a:bodyPr>
          <a:lstStyle/>
          <a:p>
            <a:r>
              <a:rPr lang="en-US" dirty="0"/>
              <a:t>Module Code: BMIH4003</a:t>
            </a:r>
          </a:p>
          <a:p>
            <a:r>
              <a:rPr lang="en-US" dirty="0"/>
              <a:t>Module Name: Hospitality &amp; Guest </a:t>
            </a:r>
            <a:r>
              <a:rPr lang="en-US" dirty="0" smtClean="0"/>
              <a:t>Services</a:t>
            </a:r>
          </a:p>
          <a:p>
            <a:r>
              <a:rPr lang="en-US" dirty="0"/>
              <a:t>Student Name: </a:t>
            </a:r>
            <a:r>
              <a:rPr lang="en-US" dirty="0" err="1"/>
              <a:t>Mindruta</a:t>
            </a:r>
            <a:r>
              <a:rPr lang="en-US" dirty="0"/>
              <a:t> </a:t>
            </a:r>
            <a:r>
              <a:rPr lang="en-US" dirty="0" err="1"/>
              <a:t>Persida</a:t>
            </a:r>
            <a:r>
              <a:rPr lang="en-US" dirty="0"/>
              <a:t> </a:t>
            </a:r>
            <a:r>
              <a:rPr lang="en-US" dirty="0" err="1"/>
              <a:t>Ciurar</a:t>
            </a:r>
            <a:endParaRPr lang="en-US" dirty="0" smtClean="0"/>
          </a:p>
          <a:p>
            <a:r>
              <a:rPr lang="en-US" dirty="0" smtClean="0"/>
              <a:t>Student ID:2209781</a:t>
            </a:r>
            <a:endParaRPr lang="en-US" dirty="0"/>
          </a:p>
          <a:p>
            <a:endParaRPr lang="en-US" dirty="0"/>
          </a:p>
        </p:txBody>
      </p:sp>
    </p:spTree>
    <p:extLst>
      <p:ext uri="{BB962C8B-B14F-4D97-AF65-F5344CB8AC3E}">
        <p14:creationId xmlns:p14="http://schemas.microsoft.com/office/powerpoint/2010/main" val="332532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1295401" y="2556932"/>
            <a:ext cx="6610642" cy="3318936"/>
          </a:xfrm>
        </p:spPr>
        <p:txBody>
          <a:bodyPr>
            <a:normAutofit fontScale="92500" lnSpcReduction="10000"/>
          </a:bodyPr>
          <a:lstStyle/>
          <a:p>
            <a:pPr lvl="0"/>
            <a:r>
              <a:rPr lang="en-US" dirty="0"/>
              <a:t>Hotel Company: Marriott International, a well-known international hotel chain renowned for its outstanding guest service and broad array of brand names.</a:t>
            </a:r>
          </a:p>
          <a:p>
            <a:pPr lvl="0"/>
            <a:r>
              <a:rPr lang="en-US" dirty="0"/>
              <a:t>Chosen Hotel Brand: The St. Regis is the hotel brand that was chosen because of its elegance, sophistication, and </a:t>
            </a:r>
            <a:r>
              <a:rPr lang="en-US" dirty="0" err="1"/>
              <a:t>personalised</a:t>
            </a:r>
            <a:r>
              <a:rPr lang="en-US" dirty="0"/>
              <a:t> services</a:t>
            </a:r>
          </a:p>
          <a:p>
            <a:pPr lvl="0"/>
            <a:r>
              <a:rPr lang="en-US" dirty="0"/>
              <a:t>Goal: Introduce the St. Regis Hotel brand, pinpoint its primary customers, and showcase the hotel's guest services</a:t>
            </a:r>
            <a:r>
              <a:rPr lang="en-US" dirty="0" smtClean="0"/>
              <a:t>.</a:t>
            </a:r>
            <a:endParaRPr lang="en-US" dirty="0"/>
          </a:p>
        </p:txBody>
      </p:sp>
      <p:pic>
        <p:nvPicPr>
          <p:cNvPr id="5" name="Picture 4"/>
          <p:cNvPicPr>
            <a:picLocks noChangeAspect="1"/>
          </p:cNvPicPr>
          <p:nvPr/>
        </p:nvPicPr>
        <p:blipFill>
          <a:blip r:embed="rId4"/>
          <a:stretch>
            <a:fillRect/>
          </a:stretch>
        </p:blipFill>
        <p:spPr>
          <a:xfrm>
            <a:off x="7906043" y="2855461"/>
            <a:ext cx="3511355" cy="2440524"/>
          </a:xfrm>
          <a:prstGeom prst="rect">
            <a:avLst/>
          </a:prstGeom>
        </p:spPr>
      </p:pic>
    </p:spTree>
    <p:extLst>
      <p:ext uri="{BB962C8B-B14F-4D97-AF65-F5344CB8AC3E}">
        <p14:creationId xmlns:p14="http://schemas.microsoft.com/office/powerpoint/2010/main" val="2143567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27294" y="1007661"/>
            <a:ext cx="9601196" cy="1303867"/>
          </a:xfrm>
        </p:spPr>
        <p:txBody>
          <a:bodyPr/>
          <a:lstStyle/>
          <a:p>
            <a:r>
              <a:rPr lang="en-US" b="1" dirty="0"/>
              <a:t>Overview of St. Regis</a:t>
            </a:r>
            <a:endParaRPr lang="en-US" dirty="0"/>
          </a:p>
        </p:txBody>
      </p:sp>
      <p:sp>
        <p:nvSpPr>
          <p:cNvPr id="3" name="Content Placeholder 2"/>
          <p:cNvSpPr>
            <a:spLocks noGrp="1"/>
          </p:cNvSpPr>
          <p:nvPr>
            <p:ph idx="1"/>
          </p:nvPr>
        </p:nvSpPr>
        <p:spPr>
          <a:xfrm>
            <a:off x="1295401" y="2556932"/>
            <a:ext cx="6610642" cy="3318936"/>
          </a:xfrm>
        </p:spPr>
        <p:txBody>
          <a:bodyPr>
            <a:normAutofit fontScale="85000" lnSpcReduction="20000"/>
          </a:bodyPr>
          <a:lstStyle/>
          <a:p>
            <a:pPr lvl="0"/>
            <a:r>
              <a:rPr lang="en-US" dirty="0"/>
              <a:t>John Jacob Astor IV established The St. Regis New York as a sanctuary for indulging passions and connecting with influential individuals.</a:t>
            </a:r>
          </a:p>
          <a:p>
            <a:pPr lvl="0"/>
            <a:r>
              <a:rPr lang="en-US" dirty="0"/>
              <a:t>Over a century later, the St. Regis brand continues to epitomize innovation and unwavering commitment to impeccable service</a:t>
            </a:r>
          </a:p>
          <a:p>
            <a:pPr lvl="0"/>
            <a:r>
              <a:rPr lang="en-US" dirty="0"/>
              <a:t>In September 2016, Marriott International acquired the renowned St. Regis chain as part of its acquisition of Starwood Hotels &amp; Resorts Worldwide.</a:t>
            </a:r>
          </a:p>
          <a:p>
            <a:pPr lvl="0"/>
            <a:r>
              <a:rPr lang="en-US" dirty="0"/>
              <a:t>St. Regis now offers guests with hospitality experiences at over 40 hotels and resorts worldwide (St Regis 2023a).</a:t>
            </a:r>
          </a:p>
        </p:txBody>
      </p:sp>
      <p:pic>
        <p:nvPicPr>
          <p:cNvPr id="4" name="Picture 3"/>
          <p:cNvPicPr>
            <a:picLocks noChangeAspect="1"/>
          </p:cNvPicPr>
          <p:nvPr/>
        </p:nvPicPr>
        <p:blipFill>
          <a:blip r:embed="rId4"/>
          <a:stretch>
            <a:fillRect/>
          </a:stretch>
        </p:blipFill>
        <p:spPr>
          <a:xfrm>
            <a:off x="8342141" y="478300"/>
            <a:ext cx="3388921" cy="5922499"/>
          </a:xfrm>
          <a:prstGeom prst="rect">
            <a:avLst/>
          </a:prstGeom>
        </p:spPr>
      </p:pic>
    </p:spTree>
    <p:extLst>
      <p:ext uri="{BB962C8B-B14F-4D97-AF65-F5344CB8AC3E}">
        <p14:creationId xmlns:p14="http://schemas.microsoft.com/office/powerpoint/2010/main" val="4257742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2722" y="951390"/>
            <a:ext cx="9601196" cy="1303867"/>
          </a:xfrm>
        </p:spPr>
        <p:txBody>
          <a:bodyPr/>
          <a:lstStyle/>
          <a:p>
            <a:r>
              <a:rPr lang="en-US" b="1" dirty="0"/>
              <a:t>Main Consumers of St. Regis</a:t>
            </a:r>
            <a:endParaRPr lang="en-US" dirty="0"/>
          </a:p>
        </p:txBody>
      </p:sp>
      <p:sp>
        <p:nvSpPr>
          <p:cNvPr id="3" name="Content Placeholder 2"/>
          <p:cNvSpPr>
            <a:spLocks noGrp="1"/>
          </p:cNvSpPr>
          <p:nvPr>
            <p:ph idx="1"/>
          </p:nvPr>
        </p:nvSpPr>
        <p:spPr>
          <a:xfrm>
            <a:off x="704557" y="2556932"/>
            <a:ext cx="7913073" cy="3576582"/>
          </a:xfrm>
        </p:spPr>
        <p:txBody>
          <a:bodyPr>
            <a:normAutofit fontScale="70000" lnSpcReduction="20000"/>
          </a:bodyPr>
          <a:lstStyle/>
          <a:p>
            <a:pPr lvl="0"/>
            <a:r>
              <a:rPr lang="en-US" dirty="0"/>
              <a:t>Discerning Travelers: St. Regis primarily caters to discerning travelers who seek the pinnacle of personalized service.</a:t>
            </a:r>
          </a:p>
          <a:p>
            <a:pPr lvl="0"/>
            <a:r>
              <a:rPr lang="en-US" dirty="0"/>
              <a:t>Affluent Individuals: The brand appeals to affluent individuals who appreciate and can afford exclusive amenities offered by St. Regis.</a:t>
            </a:r>
          </a:p>
          <a:p>
            <a:pPr lvl="0"/>
            <a:r>
              <a:rPr lang="en-US" dirty="0"/>
              <a:t>Business Executives and Entrepreneurs: The brand attracts business executives and entrepreneurs who desire a refined atmosphere for their stays.</a:t>
            </a:r>
          </a:p>
          <a:p>
            <a:pPr lvl="0"/>
            <a:r>
              <a:rPr lang="en-US" dirty="0"/>
              <a:t>Celebrities and Influencers: The allure of St. Regis extends to celebrities and influencers who value privacy and exceptional service during their travels.</a:t>
            </a:r>
          </a:p>
          <a:p>
            <a:pPr lvl="0"/>
            <a:r>
              <a:rPr lang="en-US" dirty="0"/>
              <a:t>At St. Regis Venice, </a:t>
            </a:r>
            <a:r>
              <a:rPr lang="en-US" dirty="0" err="1"/>
              <a:t>Timothee</a:t>
            </a:r>
            <a:r>
              <a:rPr lang="en-US" dirty="0"/>
              <a:t> </a:t>
            </a:r>
            <a:r>
              <a:rPr lang="en-US" dirty="0" err="1"/>
              <a:t>Chalamet</a:t>
            </a:r>
            <a:r>
              <a:rPr lang="en-US" dirty="0"/>
              <a:t> savored canal-side cocktail (Vogue 2022). </a:t>
            </a:r>
          </a:p>
          <a:p>
            <a:pPr lvl="0"/>
            <a:r>
              <a:rPr lang="en-US" dirty="0"/>
              <a:t>High-Profile Guests: St. Regis often welcomes high-profile guests, including diplomats, dignitaries, and notable personalities.</a:t>
            </a:r>
          </a:p>
          <a:p>
            <a:pPr lvl="0"/>
            <a:r>
              <a:rPr lang="en-US" dirty="0"/>
              <a:t>Prime Minister Ismail </a:t>
            </a:r>
            <a:r>
              <a:rPr lang="en-US" dirty="0" err="1"/>
              <a:t>Sabri</a:t>
            </a:r>
            <a:r>
              <a:rPr lang="en-US" dirty="0"/>
              <a:t> </a:t>
            </a:r>
            <a:r>
              <a:rPr lang="en-US" dirty="0" err="1"/>
              <a:t>Yaakob</a:t>
            </a:r>
            <a:r>
              <a:rPr lang="en-US" dirty="0"/>
              <a:t> of Malaysia arrived at St. Regis hotel for PN meeting.</a:t>
            </a:r>
          </a:p>
        </p:txBody>
      </p:sp>
      <p:pic>
        <p:nvPicPr>
          <p:cNvPr id="5" name="Picture 4"/>
          <p:cNvPicPr>
            <a:picLocks noChangeAspect="1"/>
          </p:cNvPicPr>
          <p:nvPr/>
        </p:nvPicPr>
        <p:blipFill>
          <a:blip r:embed="rId4"/>
          <a:stretch>
            <a:fillRect/>
          </a:stretch>
        </p:blipFill>
        <p:spPr>
          <a:xfrm>
            <a:off x="9433556" y="720878"/>
            <a:ext cx="2076450" cy="2078593"/>
          </a:xfrm>
          <a:prstGeom prst="rect">
            <a:avLst/>
          </a:prstGeom>
        </p:spPr>
      </p:pic>
      <p:pic>
        <p:nvPicPr>
          <p:cNvPr id="6" name="Picture 5"/>
          <p:cNvPicPr>
            <a:picLocks noChangeAspect="1"/>
          </p:cNvPicPr>
          <p:nvPr/>
        </p:nvPicPr>
        <p:blipFill>
          <a:blip r:embed="rId5"/>
          <a:stretch>
            <a:fillRect/>
          </a:stretch>
        </p:blipFill>
        <p:spPr>
          <a:xfrm>
            <a:off x="8495567" y="4587339"/>
            <a:ext cx="3219450" cy="1847850"/>
          </a:xfrm>
          <a:prstGeom prst="rect">
            <a:avLst/>
          </a:prstGeom>
        </p:spPr>
      </p:pic>
      <p:pic>
        <p:nvPicPr>
          <p:cNvPr id="7" name="Picture 6"/>
          <p:cNvPicPr>
            <a:picLocks noChangeAspect="1"/>
          </p:cNvPicPr>
          <p:nvPr/>
        </p:nvPicPr>
        <p:blipFill>
          <a:blip r:embed="rId6"/>
          <a:stretch>
            <a:fillRect/>
          </a:stretch>
        </p:blipFill>
        <p:spPr>
          <a:xfrm>
            <a:off x="8974085" y="2799471"/>
            <a:ext cx="1989002" cy="1755307"/>
          </a:xfrm>
          <a:prstGeom prst="rect">
            <a:avLst/>
          </a:prstGeom>
        </p:spPr>
      </p:pic>
    </p:spTree>
    <p:extLst>
      <p:ext uri="{BB962C8B-B14F-4D97-AF65-F5344CB8AC3E}">
        <p14:creationId xmlns:p14="http://schemas.microsoft.com/office/powerpoint/2010/main" val="1084126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fontScale="90000"/>
          </a:bodyPr>
          <a:lstStyle/>
          <a:p>
            <a:r>
              <a:rPr lang="en-US" b="1" dirty="0"/>
              <a:t>Nature, Scope and Role of Guest Services and Facilities</a:t>
            </a:r>
            <a:endParaRPr lang="en-US" dirty="0"/>
          </a:p>
        </p:txBody>
      </p:sp>
      <p:sp>
        <p:nvSpPr>
          <p:cNvPr id="3" name="Content Placeholder 2"/>
          <p:cNvSpPr>
            <a:spLocks noGrp="1"/>
          </p:cNvSpPr>
          <p:nvPr>
            <p:ph idx="1"/>
          </p:nvPr>
        </p:nvSpPr>
        <p:spPr>
          <a:xfrm>
            <a:off x="704557" y="2556932"/>
            <a:ext cx="7913073" cy="3576582"/>
          </a:xfrm>
        </p:spPr>
        <p:txBody>
          <a:bodyPr>
            <a:normAutofit fontScale="85000" lnSpcReduction="10000"/>
          </a:bodyPr>
          <a:lstStyle/>
          <a:p>
            <a:pPr lvl="0"/>
            <a:r>
              <a:rPr lang="en-US" dirty="0"/>
              <a:t>The hotel provides with high-end accommodation services to the guests.</a:t>
            </a:r>
          </a:p>
          <a:p>
            <a:pPr lvl="0"/>
            <a:r>
              <a:rPr lang="en-US" dirty="0"/>
              <a:t>The brand has global presence to cater to changing consumer needs.</a:t>
            </a:r>
          </a:p>
          <a:p>
            <a:pPr lvl="0"/>
            <a:r>
              <a:rPr lang="en-US" dirty="0"/>
              <a:t>The hotel launched a “Family Tradition Program” to celebrate togetherness within the destination (</a:t>
            </a:r>
            <a:r>
              <a:rPr lang="en-US" dirty="0" err="1"/>
              <a:t>Razli</a:t>
            </a:r>
            <a:r>
              <a:rPr lang="en-US" dirty="0"/>
              <a:t> </a:t>
            </a:r>
            <a:r>
              <a:rPr lang="en-US" i="1" dirty="0"/>
              <a:t>et al.,</a:t>
            </a:r>
            <a:r>
              <a:rPr lang="en-US" dirty="0"/>
              <a:t> 2022).</a:t>
            </a:r>
          </a:p>
          <a:p>
            <a:pPr lvl="0"/>
            <a:r>
              <a:rPr lang="en-US" dirty="0"/>
              <a:t>For guests, St. Regis diversified its scope and launched Polo as the most fascinating sports. </a:t>
            </a:r>
          </a:p>
          <a:p>
            <a:pPr lvl="0"/>
            <a:r>
              <a:rPr lang="en-US" dirty="0"/>
              <a:t>The nature of services is ensured to deliver soothing serenity to the travelers.</a:t>
            </a:r>
          </a:p>
          <a:p>
            <a:pPr lvl="0"/>
            <a:r>
              <a:rPr lang="en-US" dirty="0"/>
              <a:t>The luxury design, signature suites and artful collection reflects simple sophistication.</a:t>
            </a:r>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Picture 7"/>
          <p:cNvPicPr>
            <a:picLocks noChangeAspect="1"/>
          </p:cNvPicPr>
          <p:nvPr/>
        </p:nvPicPr>
        <p:blipFill>
          <a:blip r:embed="rId4"/>
          <a:stretch>
            <a:fillRect/>
          </a:stretch>
        </p:blipFill>
        <p:spPr>
          <a:xfrm>
            <a:off x="8764172" y="2430323"/>
            <a:ext cx="2716823" cy="1596170"/>
          </a:xfrm>
          <a:prstGeom prst="rect">
            <a:avLst/>
          </a:prstGeom>
        </p:spPr>
      </p:pic>
      <p:pic>
        <p:nvPicPr>
          <p:cNvPr id="9" name="Picture 8"/>
          <p:cNvPicPr>
            <a:picLocks noChangeAspect="1"/>
          </p:cNvPicPr>
          <p:nvPr/>
        </p:nvPicPr>
        <p:blipFill>
          <a:blip r:embed="rId5"/>
          <a:stretch>
            <a:fillRect/>
          </a:stretch>
        </p:blipFill>
        <p:spPr>
          <a:xfrm>
            <a:off x="8764172" y="4201558"/>
            <a:ext cx="2716822" cy="2014463"/>
          </a:xfrm>
          <a:prstGeom prst="rect">
            <a:avLst/>
          </a:prstGeom>
        </p:spPr>
      </p:pic>
    </p:spTree>
    <p:extLst>
      <p:ext uri="{BB962C8B-B14F-4D97-AF65-F5344CB8AC3E}">
        <p14:creationId xmlns:p14="http://schemas.microsoft.com/office/powerpoint/2010/main" val="2970595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fontScale="90000"/>
          </a:bodyPr>
          <a:lstStyle/>
          <a:p>
            <a:r>
              <a:rPr lang="en-US" b="1" dirty="0"/>
              <a:t>Nature, Scope and Role of Guest Services and Facilities</a:t>
            </a:r>
            <a:endParaRPr lang="en-US" dirty="0"/>
          </a:p>
        </p:txBody>
      </p:sp>
      <p:sp>
        <p:nvSpPr>
          <p:cNvPr id="3" name="Content Placeholder 2"/>
          <p:cNvSpPr>
            <a:spLocks noGrp="1"/>
          </p:cNvSpPr>
          <p:nvPr>
            <p:ph idx="1"/>
          </p:nvPr>
        </p:nvSpPr>
        <p:spPr>
          <a:xfrm>
            <a:off x="704557" y="2556932"/>
            <a:ext cx="6703784" cy="3576582"/>
          </a:xfrm>
        </p:spPr>
        <p:txBody>
          <a:bodyPr>
            <a:normAutofit fontScale="70000" lnSpcReduction="20000"/>
          </a:bodyPr>
          <a:lstStyle/>
          <a:p>
            <a:pPr lvl="0"/>
            <a:r>
              <a:rPr lang="en-US" dirty="0"/>
              <a:t>The Hotel also focus on environmental sustainability by reducing waste and energy usage.</a:t>
            </a:r>
          </a:p>
          <a:p>
            <a:pPr lvl="0"/>
            <a:r>
              <a:rPr lang="en-US" dirty="0"/>
              <a:t>The St. Regis Maldives </a:t>
            </a:r>
            <a:r>
              <a:rPr lang="en-US" dirty="0" err="1"/>
              <a:t>Vommuli</a:t>
            </a:r>
            <a:r>
              <a:rPr lang="en-US" dirty="0"/>
              <a:t> Resort pioneers sustainable design and eco-tourism practices, setting regional benchmarks.</a:t>
            </a:r>
          </a:p>
          <a:p>
            <a:pPr lvl="0"/>
            <a:r>
              <a:rPr lang="en-US" dirty="0"/>
              <a:t>For St. Regis UK Hotel, the per night charge for double room is 97.93-pound sterling</a:t>
            </a:r>
          </a:p>
          <a:p>
            <a:pPr lvl="0"/>
            <a:r>
              <a:rPr lang="en-US" dirty="0"/>
              <a:t>For St. Regis Hotel, Rome, 1418.30 euro for a night for double king room (Bookings.com 2023).</a:t>
            </a:r>
          </a:p>
          <a:p>
            <a:pPr lvl="0"/>
            <a:r>
              <a:rPr lang="en-US" dirty="0"/>
              <a:t>Each of its hotel have spacious rooms, opulent furnishing, breathtaking views and high-end amenities.</a:t>
            </a:r>
          </a:p>
          <a:p>
            <a:pPr lvl="0"/>
            <a:r>
              <a:rPr lang="en-US" dirty="0"/>
              <a:t>The famous amenities include, relaxing treatment room, fitness centers, state-of-the-art facilities and luxurious spas (</a:t>
            </a:r>
            <a:r>
              <a:rPr lang="en-US" dirty="0" err="1"/>
              <a:t>Andreawan</a:t>
            </a:r>
            <a:r>
              <a:rPr lang="en-US" dirty="0"/>
              <a:t> </a:t>
            </a:r>
            <a:r>
              <a:rPr lang="en-US" i="1" dirty="0"/>
              <a:t>et al.,</a:t>
            </a:r>
            <a:r>
              <a:rPr lang="en-US" dirty="0"/>
              <a:t> 2022).</a:t>
            </a:r>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p:cNvPicPr>
            <a:picLocks noChangeAspect="1"/>
          </p:cNvPicPr>
          <p:nvPr/>
        </p:nvPicPr>
        <p:blipFill>
          <a:blip r:embed="rId4"/>
          <a:stretch>
            <a:fillRect/>
          </a:stretch>
        </p:blipFill>
        <p:spPr>
          <a:xfrm>
            <a:off x="9715992" y="4345223"/>
            <a:ext cx="1585150" cy="1466035"/>
          </a:xfrm>
          <a:prstGeom prst="rect">
            <a:avLst/>
          </a:prstGeom>
        </p:spPr>
      </p:pic>
      <p:pic>
        <p:nvPicPr>
          <p:cNvPr id="7" name="Picture 6"/>
          <p:cNvPicPr>
            <a:picLocks noChangeAspect="1"/>
          </p:cNvPicPr>
          <p:nvPr/>
        </p:nvPicPr>
        <p:blipFill>
          <a:blip r:embed="rId5"/>
          <a:stretch>
            <a:fillRect/>
          </a:stretch>
        </p:blipFill>
        <p:spPr>
          <a:xfrm>
            <a:off x="7913400" y="2631422"/>
            <a:ext cx="3118978" cy="1448597"/>
          </a:xfrm>
          <a:prstGeom prst="rect">
            <a:avLst/>
          </a:prstGeom>
        </p:spPr>
      </p:pic>
      <p:pic>
        <p:nvPicPr>
          <p:cNvPr id="10" name="Picture 9"/>
          <p:cNvPicPr>
            <a:picLocks noChangeAspect="1"/>
          </p:cNvPicPr>
          <p:nvPr/>
        </p:nvPicPr>
        <p:blipFill>
          <a:blip r:embed="rId6"/>
          <a:stretch>
            <a:fillRect/>
          </a:stretch>
        </p:blipFill>
        <p:spPr>
          <a:xfrm>
            <a:off x="7408341" y="4456185"/>
            <a:ext cx="2064548" cy="1244109"/>
          </a:xfrm>
          <a:prstGeom prst="rect">
            <a:avLst/>
          </a:prstGeom>
        </p:spPr>
      </p:pic>
    </p:spTree>
    <p:extLst>
      <p:ext uri="{BB962C8B-B14F-4D97-AF65-F5344CB8AC3E}">
        <p14:creationId xmlns:p14="http://schemas.microsoft.com/office/powerpoint/2010/main" val="1764102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fontScale="90000"/>
          </a:bodyPr>
          <a:lstStyle/>
          <a:p>
            <a:r>
              <a:rPr lang="en-US" b="1" dirty="0"/>
              <a:t>Role and Function of Guest Services</a:t>
            </a:r>
            <a:endParaRPr lang="en-US" dirty="0"/>
          </a:p>
        </p:txBody>
      </p:sp>
      <p:sp>
        <p:nvSpPr>
          <p:cNvPr id="3" name="Content Placeholder 2"/>
          <p:cNvSpPr>
            <a:spLocks noGrp="1"/>
          </p:cNvSpPr>
          <p:nvPr>
            <p:ph idx="1"/>
          </p:nvPr>
        </p:nvSpPr>
        <p:spPr>
          <a:xfrm>
            <a:off x="690488" y="2388120"/>
            <a:ext cx="7693855" cy="3914206"/>
          </a:xfrm>
        </p:spPr>
        <p:txBody>
          <a:bodyPr>
            <a:normAutofit fontScale="85000" lnSpcReduction="20000"/>
          </a:bodyPr>
          <a:lstStyle/>
          <a:p>
            <a:pPr lvl="0"/>
            <a:r>
              <a:rPr lang="en-US" dirty="0"/>
              <a:t>St. Regis Hotel are centered around personalized attention to the guests.</a:t>
            </a:r>
          </a:p>
          <a:p>
            <a:pPr lvl="0"/>
            <a:r>
              <a:rPr lang="en-US" dirty="0"/>
              <a:t>The hotel offers unparalleled personalized butler service.</a:t>
            </a:r>
          </a:p>
          <a:p>
            <a:pPr lvl="0"/>
            <a:r>
              <a:rPr lang="en-US" dirty="0"/>
              <a:t>Each guest is provided with a dedicated butler to meet their needs and preferences.</a:t>
            </a:r>
          </a:p>
          <a:p>
            <a:pPr lvl="0"/>
            <a:r>
              <a:rPr lang="en-US" dirty="0"/>
              <a:t>A customer reviewed that, Butler, Glenda, ensured to take care of all details and provided with a relaxing experience.</a:t>
            </a:r>
          </a:p>
          <a:p>
            <a:pPr lvl="0"/>
            <a:r>
              <a:rPr lang="en-US" dirty="0"/>
              <a:t>To further indulge guest, the hotel launched an evening ritual series with the art of sabrage. </a:t>
            </a:r>
          </a:p>
          <a:p>
            <a:pPr lvl="0"/>
            <a:r>
              <a:rPr lang="en-US" dirty="0"/>
              <a:t>A popular cocktail, Bloody Mary, at St. Regis is marked as a signature cocktail with each destination following distinctive recipes (Insider 2020). </a:t>
            </a:r>
          </a:p>
          <a:p>
            <a:pPr lvl="0"/>
            <a:r>
              <a:rPr lang="en-US" dirty="0"/>
              <a:t>To further mesmerize the guest, Carlos Huber, popular scent designer created a timeless allure for St. Regis. </a:t>
            </a:r>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4"/>
          <a:stretch>
            <a:fillRect/>
          </a:stretch>
        </p:blipFill>
        <p:spPr>
          <a:xfrm>
            <a:off x="8384344" y="2388120"/>
            <a:ext cx="3094894" cy="1762125"/>
          </a:xfrm>
          <a:prstGeom prst="rect">
            <a:avLst/>
          </a:prstGeom>
        </p:spPr>
      </p:pic>
    </p:spTree>
    <p:extLst>
      <p:ext uri="{BB962C8B-B14F-4D97-AF65-F5344CB8AC3E}">
        <p14:creationId xmlns:p14="http://schemas.microsoft.com/office/powerpoint/2010/main" val="3954419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fontScale="90000"/>
          </a:bodyPr>
          <a:lstStyle/>
          <a:p>
            <a:r>
              <a:rPr lang="en-US" b="1" dirty="0"/>
              <a:t>Role and Function of Guest Services</a:t>
            </a:r>
            <a:endParaRPr lang="en-US" dirty="0"/>
          </a:p>
        </p:txBody>
      </p:sp>
      <p:sp>
        <p:nvSpPr>
          <p:cNvPr id="3" name="Content Placeholder 2"/>
          <p:cNvSpPr>
            <a:spLocks noGrp="1"/>
          </p:cNvSpPr>
          <p:nvPr>
            <p:ph idx="1"/>
          </p:nvPr>
        </p:nvSpPr>
        <p:spPr>
          <a:xfrm>
            <a:off x="690488" y="2388120"/>
            <a:ext cx="7693855" cy="3914206"/>
          </a:xfrm>
        </p:spPr>
        <p:txBody>
          <a:bodyPr>
            <a:normAutofit lnSpcReduction="10000"/>
          </a:bodyPr>
          <a:lstStyle/>
          <a:p>
            <a:pPr lvl="0"/>
            <a:r>
              <a:rPr lang="en-US" dirty="0"/>
              <a:t>The Hotel also offers personalized concierge assistance.</a:t>
            </a:r>
          </a:p>
          <a:p>
            <a:pPr lvl="0"/>
            <a:r>
              <a:rPr lang="en-US" dirty="0"/>
              <a:t>The team assist guest with making restaurant reservation, arranging transportation and organize special events.</a:t>
            </a:r>
          </a:p>
          <a:p>
            <a:pPr lvl="0"/>
            <a:r>
              <a:rPr lang="en-US" dirty="0"/>
              <a:t>The brand dining experience also range from Michelin-starred restaurants to intimate private dining experiences.</a:t>
            </a:r>
          </a:p>
          <a:p>
            <a:pPr lvl="0"/>
            <a:r>
              <a:rPr lang="en-US" dirty="0"/>
              <a:t>The culinary team also crafts innovative menus using locally sourced ingredients.</a:t>
            </a:r>
          </a:p>
          <a:p>
            <a:pPr lvl="0"/>
            <a:r>
              <a:rPr lang="en-US" dirty="0"/>
              <a:t>At St. Regis Bali Resort, a dedicated chef prepares personalized seafood at private beach resort. </a:t>
            </a:r>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4"/>
          <a:stretch>
            <a:fillRect/>
          </a:stretch>
        </p:blipFill>
        <p:spPr>
          <a:xfrm>
            <a:off x="10347958" y="1254066"/>
            <a:ext cx="1249736" cy="2046287"/>
          </a:xfrm>
          <a:prstGeom prst="rect">
            <a:avLst/>
          </a:prstGeom>
        </p:spPr>
      </p:pic>
      <p:pic>
        <p:nvPicPr>
          <p:cNvPr id="6" name="Picture 5"/>
          <p:cNvPicPr>
            <a:picLocks noChangeAspect="1"/>
          </p:cNvPicPr>
          <p:nvPr/>
        </p:nvPicPr>
        <p:blipFill>
          <a:blip r:embed="rId5"/>
          <a:stretch>
            <a:fillRect/>
          </a:stretch>
        </p:blipFill>
        <p:spPr>
          <a:xfrm>
            <a:off x="8384343" y="3406004"/>
            <a:ext cx="2999894" cy="1878438"/>
          </a:xfrm>
          <a:prstGeom prst="rect">
            <a:avLst/>
          </a:prstGeom>
        </p:spPr>
      </p:pic>
    </p:spTree>
    <p:extLst>
      <p:ext uri="{BB962C8B-B14F-4D97-AF65-F5344CB8AC3E}">
        <p14:creationId xmlns:p14="http://schemas.microsoft.com/office/powerpoint/2010/main" val="2215039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fontScale="90000"/>
          </a:bodyPr>
          <a:lstStyle/>
          <a:p>
            <a:r>
              <a:rPr lang="en-US" b="1" dirty="0"/>
              <a:t>Importance of Hospitality and Meet/Exceed Guest Expectations</a:t>
            </a:r>
            <a:endParaRPr lang="en-US" dirty="0"/>
          </a:p>
        </p:txBody>
      </p:sp>
      <p:sp>
        <p:nvSpPr>
          <p:cNvPr id="3" name="Content Placeholder 2"/>
          <p:cNvSpPr>
            <a:spLocks noGrp="1"/>
          </p:cNvSpPr>
          <p:nvPr>
            <p:ph idx="1"/>
          </p:nvPr>
        </p:nvSpPr>
        <p:spPr>
          <a:xfrm>
            <a:off x="690488" y="2388120"/>
            <a:ext cx="7693855" cy="3914206"/>
          </a:xfrm>
        </p:spPr>
        <p:txBody>
          <a:bodyPr>
            <a:normAutofit fontScale="92500" lnSpcReduction="10000"/>
          </a:bodyPr>
          <a:lstStyle/>
          <a:p>
            <a:pPr lvl="0"/>
            <a:r>
              <a:rPr lang="en-US" dirty="0"/>
              <a:t>When guests enter the hotel, hospitality begins for St. Regis.</a:t>
            </a:r>
          </a:p>
          <a:p>
            <a:pPr lvl="0"/>
            <a:r>
              <a:rPr lang="en-US" dirty="0"/>
              <a:t>Each guest is offered with Butler service which helps yield personalized services.</a:t>
            </a:r>
          </a:p>
          <a:p>
            <a:pPr lvl="0"/>
            <a:r>
              <a:rPr lang="en-US" dirty="0"/>
              <a:t>The butlers offer a welcome note to the guests.</a:t>
            </a:r>
          </a:p>
          <a:p>
            <a:pPr lvl="0"/>
            <a:r>
              <a:rPr lang="en-US" dirty="0"/>
              <a:t>They also take care of unpacking and luggage storage (St. Regis 203b).</a:t>
            </a:r>
          </a:p>
          <a:p>
            <a:pPr lvl="0"/>
            <a:r>
              <a:rPr lang="en-US" dirty="0"/>
              <a:t>The hotel also offers spa services providing a sensorial escape.</a:t>
            </a:r>
          </a:p>
          <a:p>
            <a:pPr lvl="0"/>
            <a:r>
              <a:rPr lang="en-US" dirty="0"/>
              <a:t>Guests are also provided with high-speed internet, flat screen TVs, complimentary in-room coffee and other exceptional services (</a:t>
            </a:r>
            <a:r>
              <a:rPr lang="en-US" dirty="0" err="1"/>
              <a:t>Putri</a:t>
            </a:r>
            <a:r>
              <a:rPr lang="en-US" dirty="0"/>
              <a:t> </a:t>
            </a:r>
            <a:r>
              <a:rPr lang="en-US" i="1" dirty="0"/>
              <a:t>et al.,</a:t>
            </a:r>
            <a:r>
              <a:rPr lang="en-US" dirty="0"/>
              <a:t> 2021). </a:t>
            </a:r>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4"/>
          <a:stretch>
            <a:fillRect/>
          </a:stretch>
        </p:blipFill>
        <p:spPr>
          <a:xfrm>
            <a:off x="8612121" y="2388121"/>
            <a:ext cx="2758045" cy="2042212"/>
          </a:xfrm>
          <a:prstGeom prst="rect">
            <a:avLst/>
          </a:prstGeom>
        </p:spPr>
      </p:pic>
      <p:pic>
        <p:nvPicPr>
          <p:cNvPr id="6" name="Picture 5"/>
          <p:cNvPicPr>
            <a:picLocks noChangeAspect="1"/>
          </p:cNvPicPr>
          <p:nvPr/>
        </p:nvPicPr>
        <p:blipFill>
          <a:blip r:embed="rId5"/>
          <a:stretch>
            <a:fillRect/>
          </a:stretch>
        </p:blipFill>
        <p:spPr>
          <a:xfrm>
            <a:off x="8548863" y="4563197"/>
            <a:ext cx="2821303" cy="1830495"/>
          </a:xfrm>
          <a:prstGeom prst="rect">
            <a:avLst/>
          </a:prstGeom>
        </p:spPr>
      </p:pic>
    </p:spTree>
    <p:extLst>
      <p:ext uri="{BB962C8B-B14F-4D97-AF65-F5344CB8AC3E}">
        <p14:creationId xmlns:p14="http://schemas.microsoft.com/office/powerpoint/2010/main" val="4231642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fontScale="90000"/>
          </a:bodyPr>
          <a:lstStyle/>
          <a:p>
            <a:r>
              <a:rPr lang="en-US" b="1" dirty="0"/>
              <a:t>Importance of Hospitality and Meet/Exceed Guest Expectations</a:t>
            </a:r>
            <a:endParaRPr lang="en-US" dirty="0"/>
          </a:p>
        </p:txBody>
      </p:sp>
      <p:sp>
        <p:nvSpPr>
          <p:cNvPr id="3" name="Content Placeholder 2"/>
          <p:cNvSpPr>
            <a:spLocks noGrp="1"/>
          </p:cNvSpPr>
          <p:nvPr>
            <p:ph idx="1"/>
          </p:nvPr>
        </p:nvSpPr>
        <p:spPr>
          <a:xfrm>
            <a:off x="690488" y="2388120"/>
            <a:ext cx="7693855" cy="3914206"/>
          </a:xfrm>
        </p:spPr>
        <p:txBody>
          <a:bodyPr>
            <a:normAutofit fontScale="92500" lnSpcReduction="20000"/>
          </a:bodyPr>
          <a:lstStyle/>
          <a:p>
            <a:pPr lvl="0"/>
            <a:r>
              <a:rPr lang="en-US" dirty="0"/>
              <a:t>For family travelers, St. Regis meet and greet is exceptional</a:t>
            </a:r>
          </a:p>
          <a:p>
            <a:pPr lvl="0"/>
            <a:r>
              <a:rPr lang="en-US" dirty="0"/>
              <a:t>The hotel also maintains babysitting services for the convenience of the guests. </a:t>
            </a:r>
          </a:p>
          <a:p>
            <a:pPr lvl="0"/>
            <a:r>
              <a:rPr lang="en-US" dirty="0"/>
              <a:t>They provide with roll-away beds, strollers, diapers and baby wipes.</a:t>
            </a:r>
          </a:p>
          <a:p>
            <a:pPr lvl="0"/>
            <a:r>
              <a:rPr lang="en-US" dirty="0"/>
              <a:t>A children’s club is also maintained to indulge kids into thoughtful activities.</a:t>
            </a:r>
          </a:p>
          <a:p>
            <a:pPr lvl="0"/>
            <a:r>
              <a:rPr lang="en-US" dirty="0"/>
              <a:t>The hotel also offers private dining which is available in-room (Grill </a:t>
            </a:r>
            <a:r>
              <a:rPr lang="en-US" i="1" dirty="0"/>
              <a:t>et al.,</a:t>
            </a:r>
            <a:r>
              <a:rPr lang="en-US" dirty="0"/>
              <a:t> 2021).</a:t>
            </a:r>
          </a:p>
          <a:p>
            <a:pPr lvl="0"/>
            <a:r>
              <a:rPr lang="en-US" dirty="0"/>
              <a:t>The hotel extends all efforts to cater to the needs of all-age group consumers. </a:t>
            </a:r>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4"/>
          <a:stretch>
            <a:fillRect/>
          </a:stretch>
        </p:blipFill>
        <p:spPr>
          <a:xfrm>
            <a:off x="8266394" y="2388120"/>
            <a:ext cx="3069764" cy="1674723"/>
          </a:xfrm>
          <a:prstGeom prst="rect">
            <a:avLst/>
          </a:prstGeom>
        </p:spPr>
      </p:pic>
      <p:pic>
        <p:nvPicPr>
          <p:cNvPr id="6" name="Picture 5"/>
          <p:cNvPicPr>
            <a:picLocks noChangeAspect="1"/>
          </p:cNvPicPr>
          <p:nvPr/>
        </p:nvPicPr>
        <p:blipFill>
          <a:blip r:embed="rId5"/>
          <a:stretch>
            <a:fillRect/>
          </a:stretch>
        </p:blipFill>
        <p:spPr>
          <a:xfrm>
            <a:off x="8605620" y="4195706"/>
            <a:ext cx="2509260" cy="2478445"/>
          </a:xfrm>
          <a:prstGeom prst="rect">
            <a:avLst/>
          </a:prstGeom>
        </p:spPr>
      </p:pic>
    </p:spTree>
    <p:extLst>
      <p:ext uri="{BB962C8B-B14F-4D97-AF65-F5344CB8AC3E}">
        <p14:creationId xmlns:p14="http://schemas.microsoft.com/office/powerpoint/2010/main" val="2541355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a:bodyPr>
          <a:lstStyle/>
          <a:p>
            <a:r>
              <a:rPr lang="en-US" b="1" dirty="0" smtClean="0"/>
              <a:t>Conclusion</a:t>
            </a:r>
            <a:endParaRPr lang="en-US" dirty="0"/>
          </a:p>
        </p:txBody>
      </p:sp>
      <p:sp>
        <p:nvSpPr>
          <p:cNvPr id="3" name="Content Placeholder 2"/>
          <p:cNvSpPr>
            <a:spLocks noGrp="1"/>
          </p:cNvSpPr>
          <p:nvPr>
            <p:ph idx="1"/>
          </p:nvPr>
        </p:nvSpPr>
        <p:spPr>
          <a:xfrm>
            <a:off x="690488" y="2388120"/>
            <a:ext cx="10939135" cy="3914206"/>
          </a:xfrm>
        </p:spPr>
        <p:txBody>
          <a:bodyPr>
            <a:normAutofit/>
          </a:bodyPr>
          <a:lstStyle/>
          <a:p>
            <a:pPr lvl="0"/>
            <a:r>
              <a:rPr lang="en-US" sz="2000" dirty="0"/>
              <a:t>With its long history and reputation for excellent service, the St. Regis Hotel is still a front-runner in the premium hospitality sector.</a:t>
            </a:r>
          </a:p>
          <a:p>
            <a:pPr lvl="0"/>
            <a:r>
              <a:rPr lang="en-US" sz="2000" dirty="0"/>
              <a:t>The Hotel stands out for the </a:t>
            </a:r>
            <a:r>
              <a:rPr lang="en-US" sz="2000" dirty="0" err="1"/>
              <a:t>individualised</a:t>
            </a:r>
            <a:r>
              <a:rPr lang="en-US" sz="2000" dirty="0"/>
              <a:t> attention and extraordinary guest services it offers</a:t>
            </a:r>
          </a:p>
          <a:p>
            <a:pPr lvl="0"/>
            <a:r>
              <a:rPr lang="en-US" sz="2000" dirty="0"/>
              <a:t>This helps foster lifelong memories for its discerning guests.</a:t>
            </a:r>
          </a:p>
          <a:p>
            <a:pPr lvl="0"/>
            <a:r>
              <a:rPr lang="en-US" sz="2000" dirty="0"/>
              <a:t>The Hotel constantly provides outstanding hospitality pays close attention to every little thing.</a:t>
            </a:r>
          </a:p>
          <a:p>
            <a:pPr marL="0" indent="0">
              <a:buNone/>
            </a:pPr>
            <a:endParaRPr lang="en-US" dirty="0"/>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4"/>
          <a:stretch>
            <a:fillRect/>
          </a:stretch>
        </p:blipFill>
        <p:spPr>
          <a:xfrm>
            <a:off x="3908719" y="4505265"/>
            <a:ext cx="4535170" cy="1797061"/>
          </a:xfrm>
          <a:prstGeom prst="rect">
            <a:avLst/>
          </a:prstGeom>
        </p:spPr>
      </p:pic>
    </p:spTree>
    <p:extLst>
      <p:ext uri="{BB962C8B-B14F-4D97-AF65-F5344CB8AC3E}">
        <p14:creationId xmlns:p14="http://schemas.microsoft.com/office/powerpoint/2010/main" val="805812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Rectangle 6"/>
          <p:cNvSpPr/>
          <p:nvPr/>
        </p:nvSpPr>
        <p:spPr>
          <a:xfrm>
            <a:off x="3869303" y="2967335"/>
            <a:ext cx="4453399"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THANK YOU</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006052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44042" y="951390"/>
            <a:ext cx="8664525" cy="1303867"/>
          </a:xfrm>
        </p:spPr>
        <p:txBody>
          <a:bodyPr>
            <a:normAutofit/>
          </a:bodyPr>
          <a:lstStyle/>
          <a:p>
            <a:r>
              <a:rPr lang="en-US" b="1" dirty="0" smtClean="0"/>
              <a:t>References</a:t>
            </a:r>
            <a:endParaRPr lang="en-US" dirty="0"/>
          </a:p>
        </p:txBody>
      </p:sp>
      <p:sp>
        <p:nvSpPr>
          <p:cNvPr id="3" name="Content Placeholder 2"/>
          <p:cNvSpPr>
            <a:spLocks noGrp="1"/>
          </p:cNvSpPr>
          <p:nvPr>
            <p:ph idx="1"/>
          </p:nvPr>
        </p:nvSpPr>
        <p:spPr>
          <a:xfrm>
            <a:off x="690488" y="2388120"/>
            <a:ext cx="10939135" cy="3914206"/>
          </a:xfrm>
        </p:spPr>
        <p:txBody>
          <a:bodyPr>
            <a:normAutofit fontScale="47500" lnSpcReduction="20000"/>
          </a:bodyPr>
          <a:lstStyle/>
          <a:p>
            <a:pPr marL="0" indent="0">
              <a:buNone/>
            </a:pPr>
            <a:endParaRPr lang="en-US" dirty="0"/>
          </a:p>
          <a:p>
            <a:r>
              <a:rPr lang="en-US" dirty="0" err="1"/>
              <a:t>Andreawan</a:t>
            </a:r>
            <a:r>
              <a:rPr lang="en-US" dirty="0"/>
              <a:t>, I.P.B., </a:t>
            </a:r>
            <a:r>
              <a:rPr lang="en-US" dirty="0" err="1"/>
              <a:t>Triyuni</a:t>
            </a:r>
            <a:r>
              <a:rPr lang="en-US" dirty="0"/>
              <a:t>, N.N. and </a:t>
            </a:r>
            <a:r>
              <a:rPr lang="en-US" dirty="0" err="1"/>
              <a:t>Astawa</a:t>
            </a:r>
            <a:r>
              <a:rPr lang="en-US" dirty="0"/>
              <a:t>, I.K., 2022. Training Program Influence in Enhancing Employee’s Performance at F&amp;B Service the St. Regis Bali Resort. </a:t>
            </a:r>
            <a:r>
              <a:rPr lang="en-US" i="1" dirty="0" err="1"/>
              <a:t>Jurnal</a:t>
            </a:r>
            <a:r>
              <a:rPr lang="en-US" i="1" dirty="0"/>
              <a:t> </a:t>
            </a:r>
            <a:r>
              <a:rPr lang="en-US" i="1" dirty="0" err="1"/>
              <a:t>Bisnis</a:t>
            </a:r>
            <a:r>
              <a:rPr lang="en-US" i="1" dirty="0"/>
              <a:t> </a:t>
            </a:r>
            <a:r>
              <a:rPr lang="en-US" i="1" dirty="0" err="1"/>
              <a:t>dan</a:t>
            </a:r>
            <a:r>
              <a:rPr lang="en-US" i="1" dirty="0"/>
              <a:t> </a:t>
            </a:r>
            <a:r>
              <a:rPr lang="en-US" i="1" dirty="0" err="1"/>
              <a:t>Kewirausahaan</a:t>
            </a:r>
            <a:r>
              <a:rPr lang="en-US" dirty="0"/>
              <a:t>, </a:t>
            </a:r>
            <a:r>
              <a:rPr lang="en-US" i="1" dirty="0"/>
              <a:t>18</a:t>
            </a:r>
            <a:r>
              <a:rPr lang="en-US" dirty="0"/>
              <a:t>(1), pp.29-39.</a:t>
            </a:r>
          </a:p>
          <a:p>
            <a:r>
              <a:rPr lang="en-US" dirty="0"/>
              <a:t>Bookings.com 2023. The St. Regis Rome. [Online] Available at </a:t>
            </a:r>
            <a:r>
              <a:rPr lang="en-US" u="sng" dirty="0">
                <a:hlinkClick r:id="rId3"/>
              </a:rPr>
              <a:t>https://www.booking.com/hotel/it/stregisgrandroma.html?ssne=Rome&amp;ssne_untouched=Rome&amp;highlighted_hotels=8096</a:t>
            </a:r>
            <a:r>
              <a:rPr lang="en-US" dirty="0"/>
              <a:t> [Accessed on 16 May 2023].</a:t>
            </a:r>
          </a:p>
          <a:p>
            <a:r>
              <a:rPr lang="en-US" dirty="0" err="1"/>
              <a:t>Ganesan</a:t>
            </a:r>
            <a:r>
              <a:rPr lang="en-US" dirty="0"/>
              <a:t> R.R. 2022. Ismail arrives at St Regis hotel amid talk of PN meeting. [Online] Available at </a:t>
            </a:r>
            <a:r>
              <a:rPr lang="en-US" u="sng" dirty="0">
                <a:hlinkClick r:id="rId4"/>
              </a:rPr>
              <a:t>https://www.freemalaysiatoday.com/category/nation/2022/11/23/ismail-arrives-at-st-regis-hotel/</a:t>
            </a:r>
            <a:r>
              <a:rPr lang="en-US" dirty="0"/>
              <a:t> [Accessed on 16 May 2023].</a:t>
            </a:r>
          </a:p>
          <a:p>
            <a:r>
              <a:rPr lang="en-US" dirty="0"/>
              <a:t>Grill, C.M., Hotels, C. and Kitchens, C., 2021. Operations Management in the Hospitality Industry. </a:t>
            </a:r>
            <a:r>
              <a:rPr lang="en-US" i="1" dirty="0"/>
              <a:t>Artificial intelligence (AI)</a:t>
            </a:r>
            <a:r>
              <a:rPr lang="en-US" dirty="0"/>
              <a:t>, </a:t>
            </a:r>
            <a:r>
              <a:rPr lang="en-US" i="1" dirty="0"/>
              <a:t>62</a:t>
            </a:r>
            <a:r>
              <a:rPr lang="en-US" dirty="0"/>
              <a:t>, p.120.</a:t>
            </a:r>
          </a:p>
          <a:p>
            <a:r>
              <a:rPr lang="en-US" dirty="0"/>
              <a:t>Insider 2020. I tried the Bloody Mary at its supposed birthplace. [Online] Available at </a:t>
            </a:r>
            <a:r>
              <a:rPr lang="en-US" u="sng" dirty="0">
                <a:hlinkClick r:id="rId5"/>
              </a:rPr>
              <a:t>https://www.insider.com/original-bloody-mary-st-regis-new-york-city-2020-2</a:t>
            </a:r>
            <a:r>
              <a:rPr lang="en-US" dirty="0"/>
              <a:t> [Accessed on 16 May 2023].</a:t>
            </a:r>
          </a:p>
          <a:p>
            <a:r>
              <a:rPr lang="en-US" dirty="0" err="1"/>
              <a:t>Putri</a:t>
            </a:r>
            <a:r>
              <a:rPr lang="en-US" dirty="0"/>
              <a:t>, N.L.A., </a:t>
            </a:r>
            <a:r>
              <a:rPr lang="en-US" dirty="0" err="1"/>
              <a:t>Wendri</a:t>
            </a:r>
            <a:r>
              <a:rPr lang="en-US" dirty="0"/>
              <a:t>, I.G.M. and </a:t>
            </a:r>
            <a:r>
              <a:rPr lang="en-US" dirty="0" err="1"/>
              <a:t>Rejeki</a:t>
            </a:r>
            <a:r>
              <a:rPr lang="en-US" dirty="0"/>
              <a:t>, I.N.M., 2021. Service Quality Of Room Attendant and Guest Satisfaction at The St. Regis Bali Resort. </a:t>
            </a:r>
            <a:r>
              <a:rPr lang="en-US" i="1" dirty="0" err="1"/>
              <a:t>Jurnal</a:t>
            </a:r>
            <a:r>
              <a:rPr lang="en-US" i="1" dirty="0"/>
              <a:t> </a:t>
            </a:r>
            <a:r>
              <a:rPr lang="en-US" i="1" dirty="0" err="1"/>
              <a:t>Sains</a:t>
            </a:r>
            <a:r>
              <a:rPr lang="en-US" i="1" dirty="0"/>
              <a:t> </a:t>
            </a:r>
            <a:r>
              <a:rPr lang="en-US" i="1" dirty="0" err="1"/>
              <a:t>Terapan</a:t>
            </a:r>
            <a:r>
              <a:rPr lang="en-US" i="1" dirty="0"/>
              <a:t> </a:t>
            </a:r>
            <a:r>
              <a:rPr lang="en-US" i="1" dirty="0" err="1"/>
              <a:t>Pariwisata</a:t>
            </a:r>
            <a:r>
              <a:rPr lang="en-US" dirty="0"/>
              <a:t>, </a:t>
            </a:r>
            <a:r>
              <a:rPr lang="en-US" i="1" dirty="0"/>
              <a:t>6</a:t>
            </a:r>
            <a:r>
              <a:rPr lang="en-US" dirty="0"/>
              <a:t>(2), pp.77-83.</a:t>
            </a:r>
          </a:p>
          <a:p>
            <a:r>
              <a:rPr lang="en-US" dirty="0" err="1"/>
              <a:t>Razli</a:t>
            </a:r>
            <a:r>
              <a:rPr lang="en-US" dirty="0"/>
              <a:t>, I.A., Ismail, M.N.I., Shah, S.D.H.S.A. and Ismail, H., 2022. AN ETNOGRAPHY EXAMINATION OF TRIPADVISOR REVIEWS: A CASE STUDY OF THE ST REGIS HOTEL KUALA LUMPUR. </a:t>
            </a:r>
            <a:r>
              <a:rPr lang="en-US" i="1" dirty="0"/>
              <a:t>BIMP-EAGA Journal for Sustainable Tourism Development</a:t>
            </a:r>
            <a:r>
              <a:rPr lang="en-US" dirty="0"/>
              <a:t>, </a:t>
            </a:r>
            <a:r>
              <a:rPr lang="en-US" i="1" dirty="0"/>
              <a:t>11</a:t>
            </a:r>
            <a:r>
              <a:rPr lang="en-US" dirty="0"/>
              <a:t>(1), pp.69-84.</a:t>
            </a:r>
          </a:p>
          <a:p>
            <a:r>
              <a:rPr lang="en-US" dirty="0"/>
              <a:t>St. Regis 2023. History and Heritage. [Online] Available at https://st-regis.marriott.com/culture/history-heritage/ [Accessed on 16 May 2023].</a:t>
            </a:r>
          </a:p>
          <a:p>
            <a:r>
              <a:rPr lang="en-US" dirty="0"/>
              <a:t>St. Regis 2023b. Butler Service. [Online] Available at </a:t>
            </a:r>
            <a:r>
              <a:rPr lang="en-US" u="sng" dirty="0">
                <a:hlinkClick r:id="rId6"/>
              </a:rPr>
              <a:t>https://st-regis.marriott.com/culture/butler-service/</a:t>
            </a:r>
            <a:r>
              <a:rPr lang="en-US" dirty="0"/>
              <a:t> [Accessed on 16 May 2023].</a:t>
            </a:r>
          </a:p>
          <a:p>
            <a:r>
              <a:rPr lang="en-US" dirty="0"/>
              <a:t>Vogue 2022. Please Enjoy </a:t>
            </a:r>
            <a:r>
              <a:rPr lang="en-US" dirty="0" err="1"/>
              <a:t>Timothée</a:t>
            </a:r>
            <a:r>
              <a:rPr lang="en-US" dirty="0"/>
              <a:t> </a:t>
            </a:r>
            <a:r>
              <a:rPr lang="en-US" dirty="0" err="1"/>
              <a:t>Chalamet</a:t>
            </a:r>
            <a:r>
              <a:rPr lang="en-US" dirty="0"/>
              <a:t> in Tourist Mode in Venice. [Online] Available at </a:t>
            </a:r>
            <a:r>
              <a:rPr lang="en-US" u="sng" dirty="0">
                <a:hlinkClick r:id="rId7"/>
              </a:rPr>
              <a:t>https://www.vogue.com/article/timothee-chalamet-venice-film-festival-tourist-mode</a:t>
            </a:r>
            <a:r>
              <a:rPr lang="en-US" dirty="0"/>
              <a:t> [Accessed on 16 May 2023].</a:t>
            </a:r>
          </a:p>
          <a:p>
            <a:pPr marL="0" indent="0">
              <a:buNone/>
            </a:pPr>
            <a:endParaRPr lang="en-US" dirty="0"/>
          </a:p>
        </p:txBody>
      </p:sp>
      <p:sp>
        <p:nvSpPr>
          <p:cNvPr id="4" name="AutoShape 2" descr="7 Traditions To Bring Your Family Closer - Goodn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76734888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50</TotalTime>
  <Words>1506</Words>
  <Application>Microsoft Office PowerPoint</Application>
  <PresentationFormat>Widescreen</PresentationFormat>
  <Paragraphs>102</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Garamond</vt:lpstr>
      <vt:lpstr>Times New Roman</vt:lpstr>
      <vt:lpstr>Organic</vt:lpstr>
      <vt:lpstr>The Role &amp; Importance of Hospitality &amp; Guest Services within the Hotel Industry</vt:lpstr>
      <vt:lpstr>Introduction</vt:lpstr>
      <vt:lpstr>Overview of St. Regis</vt:lpstr>
      <vt:lpstr>Main Consumers of St. Regis</vt:lpstr>
      <vt:lpstr>Nature, Scope and Role of Guest Services and Facilities</vt:lpstr>
      <vt:lpstr>Nature, Scope and Role of Guest Services and Facilities</vt:lpstr>
      <vt:lpstr>Role and Function of Guest Services</vt:lpstr>
      <vt:lpstr>Role and Function of Guest Services</vt:lpstr>
      <vt:lpstr>Importance of Hospitality and Meet/Exceed Guest Expectations</vt:lpstr>
      <vt:lpstr>Importance of Hospitality and Meet/Exceed Guest Expectations</vt:lpstr>
      <vt:lpstr>Conclusion</vt:lpstr>
      <vt:lpstr>PowerPoint Presentation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&amp; Importance of Hospitality &amp; Guest Services within the Hotel Industry</dc:title>
  <dc:creator>LENOVO</dc:creator>
  <cp:lastModifiedBy>Aneela Jabeen</cp:lastModifiedBy>
  <cp:revision>10</cp:revision>
  <dcterms:created xsi:type="dcterms:W3CDTF">2023-05-16T12:58:42Z</dcterms:created>
  <dcterms:modified xsi:type="dcterms:W3CDTF">2023-05-18T16:10:37Z</dcterms:modified>
</cp:coreProperties>
</file>