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5"/>
  </p:notesMasterIdLst>
  <p:handoutMasterIdLst>
    <p:handoutMasterId r:id="rId66"/>
  </p:handoutMasterIdLst>
  <p:sldIdLst>
    <p:sldId id="256" r:id="rId2"/>
    <p:sldId id="257" r:id="rId3"/>
    <p:sldId id="258" r:id="rId4"/>
    <p:sldId id="259" r:id="rId5"/>
    <p:sldId id="260" r:id="rId6"/>
    <p:sldId id="365" r:id="rId7"/>
    <p:sldId id="366" r:id="rId8"/>
    <p:sldId id="367" r:id="rId9"/>
    <p:sldId id="368" r:id="rId10"/>
    <p:sldId id="369" r:id="rId11"/>
    <p:sldId id="370" r:id="rId12"/>
    <p:sldId id="371" r:id="rId13"/>
    <p:sldId id="372" r:id="rId14"/>
    <p:sldId id="373" r:id="rId15"/>
    <p:sldId id="374" r:id="rId16"/>
    <p:sldId id="375" r:id="rId17"/>
    <p:sldId id="376" r:id="rId18"/>
    <p:sldId id="377" r:id="rId19"/>
    <p:sldId id="378" r:id="rId20"/>
    <p:sldId id="379" r:id="rId21"/>
    <p:sldId id="380" r:id="rId22"/>
    <p:sldId id="381" r:id="rId23"/>
    <p:sldId id="382" r:id="rId24"/>
    <p:sldId id="383" r:id="rId25"/>
    <p:sldId id="384" r:id="rId26"/>
    <p:sldId id="385" r:id="rId27"/>
    <p:sldId id="386" r:id="rId28"/>
    <p:sldId id="387" r:id="rId29"/>
    <p:sldId id="388" r:id="rId30"/>
    <p:sldId id="301" r:id="rId31"/>
    <p:sldId id="302" r:id="rId32"/>
    <p:sldId id="303" r:id="rId33"/>
    <p:sldId id="304" r:id="rId34"/>
    <p:sldId id="305" r:id="rId35"/>
    <p:sldId id="306" r:id="rId36"/>
    <p:sldId id="307" r:id="rId37"/>
    <p:sldId id="308" r:id="rId38"/>
    <p:sldId id="313" r:id="rId39"/>
    <p:sldId id="350" r:id="rId40"/>
    <p:sldId id="351" r:id="rId41"/>
    <p:sldId id="352" r:id="rId42"/>
    <p:sldId id="324" r:id="rId43"/>
    <p:sldId id="353" r:id="rId44"/>
    <p:sldId id="354" r:id="rId45"/>
    <p:sldId id="355" r:id="rId46"/>
    <p:sldId id="356" r:id="rId47"/>
    <p:sldId id="357" r:id="rId48"/>
    <p:sldId id="339" r:id="rId49"/>
    <p:sldId id="358" r:id="rId50"/>
    <p:sldId id="359" r:id="rId51"/>
    <p:sldId id="360" r:id="rId52"/>
    <p:sldId id="363" r:id="rId53"/>
    <p:sldId id="315" r:id="rId54"/>
    <p:sldId id="333" r:id="rId55"/>
    <p:sldId id="342" r:id="rId56"/>
    <p:sldId id="343" r:id="rId57"/>
    <p:sldId id="348" r:id="rId58"/>
    <p:sldId id="314" r:id="rId59"/>
    <p:sldId id="310" r:id="rId60"/>
    <p:sldId id="349" r:id="rId61"/>
    <p:sldId id="311" r:id="rId62"/>
    <p:sldId id="312" r:id="rId63"/>
    <p:sldId id="364" r:id="rId6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notes" clrMode="gray"/>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4ABD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4284" autoAdjust="0"/>
  </p:normalViewPr>
  <p:slideViewPr>
    <p:cSldViewPr>
      <p:cViewPr varScale="1">
        <p:scale>
          <a:sx n="66" d="100"/>
          <a:sy n="66" d="100"/>
        </p:scale>
        <p:origin x="624"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14/11/2016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BDE3265-6175-AE4D-AE66-EB8739FD8FC6}" type="datetimeFigureOut">
              <a:rPr lang="en-US" smtClean="0"/>
              <a:t>11/14/2016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9C5E4A6-7B1B-B349-9119-F8C4EEFEB5C8}" type="slidenum">
              <a:rPr lang="en-US" smtClean="0"/>
              <a:t>‹#›</a:t>
            </a:fld>
            <a:endParaRPr lang="en-US"/>
          </a:p>
        </p:txBody>
      </p:sp>
    </p:spTree>
    <p:extLst>
      <p:ext uri="{BB962C8B-B14F-4D97-AF65-F5344CB8AC3E}">
        <p14:creationId xmlns:p14="http://schemas.microsoft.com/office/powerpoint/2010/main" val="519330184"/>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63491"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pPr>
              <a:spcBef>
                <a:spcPct val="0"/>
              </a:spcBef>
            </a:pPr>
            <a:endParaRPr lang="en-GB">
              <a:latin typeface="Calibri" charset="0"/>
            </a:endParaRPr>
          </a:p>
        </p:txBody>
      </p:sp>
      <p:sp>
        <p:nvSpPr>
          <p:cNvPr id="63492"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a:solidFill>
                  <a:schemeClr val="tx1"/>
                </a:solidFill>
                <a:latin typeface="Calibri" charset="0"/>
                <a:ea typeface="ＭＳ Ｐゴシック" charset="0"/>
              </a:defRPr>
            </a:lvl1pPr>
            <a:lvl2pPr marL="742950" indent="-285750">
              <a:defRPr>
                <a:solidFill>
                  <a:schemeClr val="tx1"/>
                </a:solidFill>
                <a:latin typeface="Calibri" charset="0"/>
                <a:ea typeface="ＭＳ Ｐゴシック" charset="0"/>
              </a:defRPr>
            </a:lvl2pPr>
            <a:lvl3pPr marL="1143000" indent="-228600">
              <a:defRPr>
                <a:solidFill>
                  <a:schemeClr val="tx1"/>
                </a:solidFill>
                <a:latin typeface="Calibri" charset="0"/>
                <a:ea typeface="ＭＳ Ｐゴシック" charset="0"/>
              </a:defRPr>
            </a:lvl3pPr>
            <a:lvl4pPr marL="1600200" indent="-228600">
              <a:defRPr>
                <a:solidFill>
                  <a:schemeClr val="tx1"/>
                </a:solidFill>
                <a:latin typeface="Calibri" charset="0"/>
                <a:ea typeface="ＭＳ Ｐゴシック" charset="0"/>
              </a:defRPr>
            </a:lvl4pPr>
            <a:lvl5pPr marL="2057400" indent="-228600">
              <a:defRPr>
                <a:solidFill>
                  <a:schemeClr val="tx1"/>
                </a:solidFill>
                <a:latin typeface="Calibri" charset="0"/>
                <a:ea typeface="ＭＳ Ｐゴシック" charset="0"/>
              </a:defRPr>
            </a:lvl5pPr>
            <a:lvl6pPr marL="2514600" indent="-228600" fontAlgn="base">
              <a:spcBef>
                <a:spcPct val="0"/>
              </a:spcBef>
              <a:spcAft>
                <a:spcPct val="0"/>
              </a:spcAft>
              <a:defRPr>
                <a:solidFill>
                  <a:schemeClr val="tx1"/>
                </a:solidFill>
                <a:latin typeface="Calibri" charset="0"/>
                <a:ea typeface="ＭＳ Ｐゴシック" charset="0"/>
              </a:defRPr>
            </a:lvl6pPr>
            <a:lvl7pPr marL="2971800" indent="-228600" fontAlgn="base">
              <a:spcBef>
                <a:spcPct val="0"/>
              </a:spcBef>
              <a:spcAft>
                <a:spcPct val="0"/>
              </a:spcAft>
              <a:defRPr>
                <a:solidFill>
                  <a:schemeClr val="tx1"/>
                </a:solidFill>
                <a:latin typeface="Calibri" charset="0"/>
                <a:ea typeface="ＭＳ Ｐゴシック" charset="0"/>
              </a:defRPr>
            </a:lvl7pPr>
            <a:lvl8pPr marL="3429000" indent="-228600" fontAlgn="base">
              <a:spcBef>
                <a:spcPct val="0"/>
              </a:spcBef>
              <a:spcAft>
                <a:spcPct val="0"/>
              </a:spcAft>
              <a:defRPr>
                <a:solidFill>
                  <a:schemeClr val="tx1"/>
                </a:solidFill>
                <a:latin typeface="Calibri" charset="0"/>
                <a:ea typeface="ＭＳ Ｐゴシック" charset="0"/>
              </a:defRPr>
            </a:lvl8pPr>
            <a:lvl9pPr marL="3886200" indent="-228600" fontAlgn="base">
              <a:spcBef>
                <a:spcPct val="0"/>
              </a:spcBef>
              <a:spcAft>
                <a:spcPct val="0"/>
              </a:spcAft>
              <a:defRPr>
                <a:solidFill>
                  <a:schemeClr val="tx1"/>
                </a:solidFill>
                <a:latin typeface="Calibri" charset="0"/>
                <a:ea typeface="ＭＳ Ｐゴシック" charset="0"/>
              </a:defRPr>
            </a:lvl9pPr>
          </a:lstStyle>
          <a:p>
            <a:fld id="{07874132-F328-AC4F-B8BD-5F60C7771B31}" type="slidenum">
              <a:rPr lang="en-GB"/>
              <a:pPr/>
              <a:t>1</a:t>
            </a:fld>
            <a:endParaRPr lang="en-GB"/>
          </a:p>
        </p:txBody>
      </p:sp>
    </p:spTree>
    <p:extLst>
      <p:ext uri="{BB962C8B-B14F-4D97-AF65-F5344CB8AC3E}">
        <p14:creationId xmlns:p14="http://schemas.microsoft.com/office/powerpoint/2010/main" val="33043030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64515"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pPr>
              <a:spcBef>
                <a:spcPct val="0"/>
              </a:spcBef>
            </a:pPr>
            <a:endParaRPr lang="en-GB">
              <a:latin typeface="Calibri" charset="0"/>
            </a:endParaRPr>
          </a:p>
        </p:txBody>
      </p:sp>
      <p:sp>
        <p:nvSpPr>
          <p:cNvPr id="64516"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a:solidFill>
                  <a:schemeClr val="tx1"/>
                </a:solidFill>
                <a:latin typeface="Calibri" charset="0"/>
                <a:ea typeface="ＭＳ Ｐゴシック" charset="0"/>
              </a:defRPr>
            </a:lvl1pPr>
            <a:lvl2pPr marL="742950" indent="-285750">
              <a:defRPr>
                <a:solidFill>
                  <a:schemeClr val="tx1"/>
                </a:solidFill>
                <a:latin typeface="Calibri" charset="0"/>
                <a:ea typeface="ＭＳ Ｐゴシック" charset="0"/>
              </a:defRPr>
            </a:lvl2pPr>
            <a:lvl3pPr marL="1143000" indent="-228600">
              <a:defRPr>
                <a:solidFill>
                  <a:schemeClr val="tx1"/>
                </a:solidFill>
                <a:latin typeface="Calibri" charset="0"/>
                <a:ea typeface="ＭＳ Ｐゴシック" charset="0"/>
              </a:defRPr>
            </a:lvl3pPr>
            <a:lvl4pPr marL="1600200" indent="-228600">
              <a:defRPr>
                <a:solidFill>
                  <a:schemeClr val="tx1"/>
                </a:solidFill>
                <a:latin typeface="Calibri" charset="0"/>
                <a:ea typeface="ＭＳ Ｐゴシック" charset="0"/>
              </a:defRPr>
            </a:lvl4pPr>
            <a:lvl5pPr marL="2057400" indent="-228600">
              <a:defRPr>
                <a:solidFill>
                  <a:schemeClr val="tx1"/>
                </a:solidFill>
                <a:latin typeface="Calibri" charset="0"/>
                <a:ea typeface="ＭＳ Ｐゴシック" charset="0"/>
              </a:defRPr>
            </a:lvl5pPr>
            <a:lvl6pPr marL="2514600" indent="-228600" fontAlgn="base">
              <a:spcBef>
                <a:spcPct val="0"/>
              </a:spcBef>
              <a:spcAft>
                <a:spcPct val="0"/>
              </a:spcAft>
              <a:defRPr>
                <a:solidFill>
                  <a:schemeClr val="tx1"/>
                </a:solidFill>
                <a:latin typeface="Calibri" charset="0"/>
                <a:ea typeface="ＭＳ Ｐゴシック" charset="0"/>
              </a:defRPr>
            </a:lvl6pPr>
            <a:lvl7pPr marL="2971800" indent="-228600" fontAlgn="base">
              <a:spcBef>
                <a:spcPct val="0"/>
              </a:spcBef>
              <a:spcAft>
                <a:spcPct val="0"/>
              </a:spcAft>
              <a:defRPr>
                <a:solidFill>
                  <a:schemeClr val="tx1"/>
                </a:solidFill>
                <a:latin typeface="Calibri" charset="0"/>
                <a:ea typeface="ＭＳ Ｐゴシック" charset="0"/>
              </a:defRPr>
            </a:lvl7pPr>
            <a:lvl8pPr marL="3429000" indent="-228600" fontAlgn="base">
              <a:spcBef>
                <a:spcPct val="0"/>
              </a:spcBef>
              <a:spcAft>
                <a:spcPct val="0"/>
              </a:spcAft>
              <a:defRPr>
                <a:solidFill>
                  <a:schemeClr val="tx1"/>
                </a:solidFill>
                <a:latin typeface="Calibri" charset="0"/>
                <a:ea typeface="ＭＳ Ｐゴシック" charset="0"/>
              </a:defRPr>
            </a:lvl8pPr>
            <a:lvl9pPr marL="3886200" indent="-228600" fontAlgn="base">
              <a:spcBef>
                <a:spcPct val="0"/>
              </a:spcBef>
              <a:spcAft>
                <a:spcPct val="0"/>
              </a:spcAft>
              <a:defRPr>
                <a:solidFill>
                  <a:schemeClr val="tx1"/>
                </a:solidFill>
                <a:latin typeface="Calibri" charset="0"/>
                <a:ea typeface="ＭＳ Ｐゴシック" charset="0"/>
              </a:defRPr>
            </a:lvl9pPr>
          </a:lstStyle>
          <a:p>
            <a:fld id="{29E64A2A-C24E-6A49-91A7-C97EF862B5B9}" type="slidenum">
              <a:rPr lang="en-GB"/>
              <a:pPr/>
              <a:t>2</a:t>
            </a:fld>
            <a:endParaRPr lang="en-GB"/>
          </a:p>
        </p:txBody>
      </p:sp>
    </p:spTree>
    <p:extLst>
      <p:ext uri="{BB962C8B-B14F-4D97-AF65-F5344CB8AC3E}">
        <p14:creationId xmlns:p14="http://schemas.microsoft.com/office/powerpoint/2010/main" val="11884245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65539"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pPr>
              <a:spcBef>
                <a:spcPct val="0"/>
              </a:spcBef>
            </a:pPr>
            <a:endParaRPr lang="en-GB">
              <a:latin typeface="Calibri" charset="0"/>
            </a:endParaRPr>
          </a:p>
        </p:txBody>
      </p:sp>
      <p:sp>
        <p:nvSpPr>
          <p:cNvPr id="65540"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a:solidFill>
                  <a:schemeClr val="tx1"/>
                </a:solidFill>
                <a:latin typeface="Calibri" charset="0"/>
                <a:ea typeface="ＭＳ Ｐゴシック" charset="0"/>
              </a:defRPr>
            </a:lvl1pPr>
            <a:lvl2pPr marL="742950" indent="-285750">
              <a:defRPr>
                <a:solidFill>
                  <a:schemeClr val="tx1"/>
                </a:solidFill>
                <a:latin typeface="Calibri" charset="0"/>
                <a:ea typeface="ＭＳ Ｐゴシック" charset="0"/>
              </a:defRPr>
            </a:lvl2pPr>
            <a:lvl3pPr marL="1143000" indent="-228600">
              <a:defRPr>
                <a:solidFill>
                  <a:schemeClr val="tx1"/>
                </a:solidFill>
                <a:latin typeface="Calibri" charset="0"/>
                <a:ea typeface="ＭＳ Ｐゴシック" charset="0"/>
              </a:defRPr>
            </a:lvl3pPr>
            <a:lvl4pPr marL="1600200" indent="-228600">
              <a:defRPr>
                <a:solidFill>
                  <a:schemeClr val="tx1"/>
                </a:solidFill>
                <a:latin typeface="Calibri" charset="0"/>
                <a:ea typeface="ＭＳ Ｐゴシック" charset="0"/>
              </a:defRPr>
            </a:lvl4pPr>
            <a:lvl5pPr marL="2057400" indent="-228600">
              <a:defRPr>
                <a:solidFill>
                  <a:schemeClr val="tx1"/>
                </a:solidFill>
                <a:latin typeface="Calibri" charset="0"/>
                <a:ea typeface="ＭＳ Ｐゴシック" charset="0"/>
              </a:defRPr>
            </a:lvl5pPr>
            <a:lvl6pPr marL="2514600" indent="-228600" fontAlgn="base">
              <a:spcBef>
                <a:spcPct val="0"/>
              </a:spcBef>
              <a:spcAft>
                <a:spcPct val="0"/>
              </a:spcAft>
              <a:defRPr>
                <a:solidFill>
                  <a:schemeClr val="tx1"/>
                </a:solidFill>
                <a:latin typeface="Calibri" charset="0"/>
                <a:ea typeface="ＭＳ Ｐゴシック" charset="0"/>
              </a:defRPr>
            </a:lvl6pPr>
            <a:lvl7pPr marL="2971800" indent="-228600" fontAlgn="base">
              <a:spcBef>
                <a:spcPct val="0"/>
              </a:spcBef>
              <a:spcAft>
                <a:spcPct val="0"/>
              </a:spcAft>
              <a:defRPr>
                <a:solidFill>
                  <a:schemeClr val="tx1"/>
                </a:solidFill>
                <a:latin typeface="Calibri" charset="0"/>
                <a:ea typeface="ＭＳ Ｐゴシック" charset="0"/>
              </a:defRPr>
            </a:lvl7pPr>
            <a:lvl8pPr marL="3429000" indent="-228600" fontAlgn="base">
              <a:spcBef>
                <a:spcPct val="0"/>
              </a:spcBef>
              <a:spcAft>
                <a:spcPct val="0"/>
              </a:spcAft>
              <a:defRPr>
                <a:solidFill>
                  <a:schemeClr val="tx1"/>
                </a:solidFill>
                <a:latin typeface="Calibri" charset="0"/>
                <a:ea typeface="ＭＳ Ｐゴシック" charset="0"/>
              </a:defRPr>
            </a:lvl8pPr>
            <a:lvl9pPr marL="3886200" indent="-228600" fontAlgn="base">
              <a:spcBef>
                <a:spcPct val="0"/>
              </a:spcBef>
              <a:spcAft>
                <a:spcPct val="0"/>
              </a:spcAft>
              <a:defRPr>
                <a:solidFill>
                  <a:schemeClr val="tx1"/>
                </a:solidFill>
                <a:latin typeface="Calibri" charset="0"/>
                <a:ea typeface="ＭＳ Ｐゴシック" charset="0"/>
              </a:defRPr>
            </a:lvl9pPr>
          </a:lstStyle>
          <a:p>
            <a:fld id="{130ABB13-A9D2-EC40-8888-AF2A141BF8B8}" type="slidenum">
              <a:rPr lang="en-GB"/>
              <a:pPr/>
              <a:t>3</a:t>
            </a:fld>
            <a:endParaRPr lang="en-GB"/>
          </a:p>
        </p:txBody>
      </p:sp>
    </p:spTree>
    <p:extLst>
      <p:ext uri="{BB962C8B-B14F-4D97-AF65-F5344CB8AC3E}">
        <p14:creationId xmlns:p14="http://schemas.microsoft.com/office/powerpoint/2010/main" val="15583583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66563"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pPr>
              <a:spcBef>
                <a:spcPct val="0"/>
              </a:spcBef>
            </a:pPr>
            <a:endParaRPr lang="en-GB">
              <a:latin typeface="Calibri" charset="0"/>
            </a:endParaRPr>
          </a:p>
        </p:txBody>
      </p:sp>
      <p:sp>
        <p:nvSpPr>
          <p:cNvPr id="66564"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a:solidFill>
                  <a:schemeClr val="tx1"/>
                </a:solidFill>
                <a:latin typeface="Calibri" charset="0"/>
                <a:ea typeface="ＭＳ Ｐゴシック" charset="0"/>
              </a:defRPr>
            </a:lvl1pPr>
            <a:lvl2pPr marL="742950" indent="-285750">
              <a:defRPr>
                <a:solidFill>
                  <a:schemeClr val="tx1"/>
                </a:solidFill>
                <a:latin typeface="Calibri" charset="0"/>
                <a:ea typeface="ＭＳ Ｐゴシック" charset="0"/>
              </a:defRPr>
            </a:lvl2pPr>
            <a:lvl3pPr marL="1143000" indent="-228600">
              <a:defRPr>
                <a:solidFill>
                  <a:schemeClr val="tx1"/>
                </a:solidFill>
                <a:latin typeface="Calibri" charset="0"/>
                <a:ea typeface="ＭＳ Ｐゴシック" charset="0"/>
              </a:defRPr>
            </a:lvl3pPr>
            <a:lvl4pPr marL="1600200" indent="-228600">
              <a:defRPr>
                <a:solidFill>
                  <a:schemeClr val="tx1"/>
                </a:solidFill>
                <a:latin typeface="Calibri" charset="0"/>
                <a:ea typeface="ＭＳ Ｐゴシック" charset="0"/>
              </a:defRPr>
            </a:lvl4pPr>
            <a:lvl5pPr marL="2057400" indent="-228600">
              <a:defRPr>
                <a:solidFill>
                  <a:schemeClr val="tx1"/>
                </a:solidFill>
                <a:latin typeface="Calibri" charset="0"/>
                <a:ea typeface="ＭＳ Ｐゴシック" charset="0"/>
              </a:defRPr>
            </a:lvl5pPr>
            <a:lvl6pPr marL="2514600" indent="-228600" fontAlgn="base">
              <a:spcBef>
                <a:spcPct val="0"/>
              </a:spcBef>
              <a:spcAft>
                <a:spcPct val="0"/>
              </a:spcAft>
              <a:defRPr>
                <a:solidFill>
                  <a:schemeClr val="tx1"/>
                </a:solidFill>
                <a:latin typeface="Calibri" charset="0"/>
                <a:ea typeface="ＭＳ Ｐゴシック" charset="0"/>
              </a:defRPr>
            </a:lvl6pPr>
            <a:lvl7pPr marL="2971800" indent="-228600" fontAlgn="base">
              <a:spcBef>
                <a:spcPct val="0"/>
              </a:spcBef>
              <a:spcAft>
                <a:spcPct val="0"/>
              </a:spcAft>
              <a:defRPr>
                <a:solidFill>
                  <a:schemeClr val="tx1"/>
                </a:solidFill>
                <a:latin typeface="Calibri" charset="0"/>
                <a:ea typeface="ＭＳ Ｐゴシック" charset="0"/>
              </a:defRPr>
            </a:lvl7pPr>
            <a:lvl8pPr marL="3429000" indent="-228600" fontAlgn="base">
              <a:spcBef>
                <a:spcPct val="0"/>
              </a:spcBef>
              <a:spcAft>
                <a:spcPct val="0"/>
              </a:spcAft>
              <a:defRPr>
                <a:solidFill>
                  <a:schemeClr val="tx1"/>
                </a:solidFill>
                <a:latin typeface="Calibri" charset="0"/>
                <a:ea typeface="ＭＳ Ｐゴシック" charset="0"/>
              </a:defRPr>
            </a:lvl8pPr>
            <a:lvl9pPr marL="3886200" indent="-228600" fontAlgn="base">
              <a:spcBef>
                <a:spcPct val="0"/>
              </a:spcBef>
              <a:spcAft>
                <a:spcPct val="0"/>
              </a:spcAft>
              <a:defRPr>
                <a:solidFill>
                  <a:schemeClr val="tx1"/>
                </a:solidFill>
                <a:latin typeface="Calibri" charset="0"/>
                <a:ea typeface="ＭＳ Ｐゴシック" charset="0"/>
              </a:defRPr>
            </a:lvl9pPr>
          </a:lstStyle>
          <a:p>
            <a:fld id="{D275AFEB-FB2B-9143-A55F-F7F9FA4E5BA4}" type="slidenum">
              <a:rPr lang="en-GB"/>
              <a:pPr/>
              <a:t>4</a:t>
            </a:fld>
            <a:endParaRPr lang="en-GB"/>
          </a:p>
        </p:txBody>
      </p:sp>
    </p:spTree>
    <p:extLst>
      <p:ext uri="{BB962C8B-B14F-4D97-AF65-F5344CB8AC3E}">
        <p14:creationId xmlns:p14="http://schemas.microsoft.com/office/powerpoint/2010/main" val="11949756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67587"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pPr>
              <a:spcBef>
                <a:spcPct val="0"/>
              </a:spcBef>
            </a:pPr>
            <a:endParaRPr lang="en-GB">
              <a:latin typeface="Calibri" charset="0"/>
            </a:endParaRPr>
          </a:p>
        </p:txBody>
      </p:sp>
      <p:sp>
        <p:nvSpPr>
          <p:cNvPr id="67588"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a:solidFill>
                  <a:schemeClr val="tx1"/>
                </a:solidFill>
                <a:latin typeface="Calibri" charset="0"/>
                <a:ea typeface="ＭＳ Ｐゴシック" charset="0"/>
              </a:defRPr>
            </a:lvl1pPr>
            <a:lvl2pPr marL="742950" indent="-285750">
              <a:defRPr>
                <a:solidFill>
                  <a:schemeClr val="tx1"/>
                </a:solidFill>
                <a:latin typeface="Calibri" charset="0"/>
                <a:ea typeface="ＭＳ Ｐゴシック" charset="0"/>
              </a:defRPr>
            </a:lvl2pPr>
            <a:lvl3pPr marL="1143000" indent="-228600">
              <a:defRPr>
                <a:solidFill>
                  <a:schemeClr val="tx1"/>
                </a:solidFill>
                <a:latin typeface="Calibri" charset="0"/>
                <a:ea typeface="ＭＳ Ｐゴシック" charset="0"/>
              </a:defRPr>
            </a:lvl3pPr>
            <a:lvl4pPr marL="1600200" indent="-228600">
              <a:defRPr>
                <a:solidFill>
                  <a:schemeClr val="tx1"/>
                </a:solidFill>
                <a:latin typeface="Calibri" charset="0"/>
                <a:ea typeface="ＭＳ Ｐゴシック" charset="0"/>
              </a:defRPr>
            </a:lvl4pPr>
            <a:lvl5pPr marL="2057400" indent="-228600">
              <a:defRPr>
                <a:solidFill>
                  <a:schemeClr val="tx1"/>
                </a:solidFill>
                <a:latin typeface="Calibri" charset="0"/>
                <a:ea typeface="ＭＳ Ｐゴシック" charset="0"/>
              </a:defRPr>
            </a:lvl5pPr>
            <a:lvl6pPr marL="2514600" indent="-228600" fontAlgn="base">
              <a:spcBef>
                <a:spcPct val="0"/>
              </a:spcBef>
              <a:spcAft>
                <a:spcPct val="0"/>
              </a:spcAft>
              <a:defRPr>
                <a:solidFill>
                  <a:schemeClr val="tx1"/>
                </a:solidFill>
                <a:latin typeface="Calibri" charset="0"/>
                <a:ea typeface="ＭＳ Ｐゴシック" charset="0"/>
              </a:defRPr>
            </a:lvl6pPr>
            <a:lvl7pPr marL="2971800" indent="-228600" fontAlgn="base">
              <a:spcBef>
                <a:spcPct val="0"/>
              </a:spcBef>
              <a:spcAft>
                <a:spcPct val="0"/>
              </a:spcAft>
              <a:defRPr>
                <a:solidFill>
                  <a:schemeClr val="tx1"/>
                </a:solidFill>
                <a:latin typeface="Calibri" charset="0"/>
                <a:ea typeface="ＭＳ Ｐゴシック" charset="0"/>
              </a:defRPr>
            </a:lvl7pPr>
            <a:lvl8pPr marL="3429000" indent="-228600" fontAlgn="base">
              <a:spcBef>
                <a:spcPct val="0"/>
              </a:spcBef>
              <a:spcAft>
                <a:spcPct val="0"/>
              </a:spcAft>
              <a:defRPr>
                <a:solidFill>
                  <a:schemeClr val="tx1"/>
                </a:solidFill>
                <a:latin typeface="Calibri" charset="0"/>
                <a:ea typeface="ＭＳ Ｐゴシック" charset="0"/>
              </a:defRPr>
            </a:lvl8pPr>
            <a:lvl9pPr marL="3886200" indent="-228600" fontAlgn="base">
              <a:spcBef>
                <a:spcPct val="0"/>
              </a:spcBef>
              <a:spcAft>
                <a:spcPct val="0"/>
              </a:spcAft>
              <a:defRPr>
                <a:solidFill>
                  <a:schemeClr val="tx1"/>
                </a:solidFill>
                <a:latin typeface="Calibri" charset="0"/>
                <a:ea typeface="ＭＳ Ｐゴシック" charset="0"/>
              </a:defRPr>
            </a:lvl9pPr>
          </a:lstStyle>
          <a:p>
            <a:fld id="{6A3FE6C0-15A5-944A-9CE7-D17C9760EB2A}" type="slidenum">
              <a:rPr lang="en-GB"/>
              <a:pPr/>
              <a:t>5</a:t>
            </a:fld>
            <a:endParaRPr lang="en-GB"/>
          </a:p>
        </p:txBody>
      </p:sp>
    </p:spTree>
    <p:extLst>
      <p:ext uri="{BB962C8B-B14F-4D97-AF65-F5344CB8AC3E}">
        <p14:creationId xmlns:p14="http://schemas.microsoft.com/office/powerpoint/2010/main" val="30334893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20688" y="4211960"/>
            <a:ext cx="5486400" cy="4114800"/>
          </a:xfrm>
        </p:spPr>
        <p:txBody>
          <a:bodyPr/>
          <a:lstStyle/>
          <a:p>
            <a:endParaRPr lang="en-GB" dirty="0" smtClean="0"/>
          </a:p>
        </p:txBody>
      </p:sp>
      <p:sp>
        <p:nvSpPr>
          <p:cNvPr id="4" name="Slide Number Placeholder 3"/>
          <p:cNvSpPr>
            <a:spLocks noGrp="1"/>
          </p:cNvSpPr>
          <p:nvPr>
            <p:ph type="sldNum" sz="quarter" idx="10"/>
          </p:nvPr>
        </p:nvSpPr>
        <p:spPr/>
        <p:txBody>
          <a:bodyPr/>
          <a:lstStyle/>
          <a:p>
            <a:fld id="{F940731C-79FE-42FE-86EC-52188402A4DB}" type="slidenum">
              <a:rPr lang="en-US" smtClean="0"/>
              <a:pPr/>
              <a:t>6</a:t>
            </a:fld>
            <a:endParaRPr lang="en-US"/>
          </a:p>
        </p:txBody>
      </p:sp>
    </p:spTree>
    <p:extLst>
      <p:ext uri="{BB962C8B-B14F-4D97-AF65-F5344CB8AC3E}">
        <p14:creationId xmlns:p14="http://schemas.microsoft.com/office/powerpoint/2010/main" val="13397377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940731C-79FE-42FE-86EC-52188402A4DB}" type="slidenum">
              <a:rPr lang="en-US" smtClean="0"/>
              <a:pPr/>
              <a:t>7</a:t>
            </a:fld>
            <a:endParaRPr lang="en-US"/>
          </a:p>
        </p:txBody>
      </p:sp>
    </p:spTree>
    <p:extLst>
      <p:ext uri="{BB962C8B-B14F-4D97-AF65-F5344CB8AC3E}">
        <p14:creationId xmlns:p14="http://schemas.microsoft.com/office/powerpoint/2010/main" val="35241961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940731C-79FE-42FE-86EC-52188402A4DB}" type="slidenum">
              <a:rPr lang="en-US" smtClean="0"/>
              <a:pPr/>
              <a:t>8</a:t>
            </a:fld>
            <a:endParaRPr lang="en-US"/>
          </a:p>
        </p:txBody>
      </p:sp>
    </p:spTree>
    <p:extLst>
      <p:ext uri="{BB962C8B-B14F-4D97-AF65-F5344CB8AC3E}">
        <p14:creationId xmlns:p14="http://schemas.microsoft.com/office/powerpoint/2010/main" val="38144818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940731C-79FE-42FE-86EC-52188402A4DB}" type="slidenum">
              <a:rPr lang="en-US" smtClean="0"/>
              <a:pPr/>
              <a:t>9</a:t>
            </a:fld>
            <a:endParaRPr lang="en-US"/>
          </a:p>
        </p:txBody>
      </p:sp>
    </p:spTree>
    <p:extLst>
      <p:ext uri="{BB962C8B-B14F-4D97-AF65-F5344CB8AC3E}">
        <p14:creationId xmlns:p14="http://schemas.microsoft.com/office/powerpoint/2010/main" val="35025384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940731C-79FE-42FE-86EC-52188402A4DB}" type="slidenum">
              <a:rPr lang="en-US" smtClean="0"/>
              <a:pPr/>
              <a:t>10</a:t>
            </a:fld>
            <a:endParaRPr lang="en-US"/>
          </a:p>
        </p:txBody>
      </p:sp>
    </p:spTree>
    <p:extLst>
      <p:ext uri="{BB962C8B-B14F-4D97-AF65-F5344CB8AC3E}">
        <p14:creationId xmlns:p14="http://schemas.microsoft.com/office/powerpoint/2010/main" val="14861067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940731C-79FE-42FE-86EC-52188402A4DB}" type="slidenum">
              <a:rPr lang="en-US" smtClean="0"/>
              <a:pPr/>
              <a:t>11</a:t>
            </a:fld>
            <a:endParaRPr lang="en-US"/>
          </a:p>
        </p:txBody>
      </p:sp>
    </p:spTree>
    <p:extLst>
      <p:ext uri="{BB962C8B-B14F-4D97-AF65-F5344CB8AC3E}">
        <p14:creationId xmlns:p14="http://schemas.microsoft.com/office/powerpoint/2010/main" val="2421861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most straightforward.</a:t>
            </a:r>
          </a:p>
          <a:p>
            <a:r>
              <a:rPr lang="en-GB" dirty="0" smtClean="0"/>
              <a:t>Our reference list appears at the end of your submission</a:t>
            </a:r>
            <a:endParaRPr lang="en-US" dirty="0"/>
          </a:p>
        </p:txBody>
      </p:sp>
      <p:sp>
        <p:nvSpPr>
          <p:cNvPr id="4" name="Slide Number Placeholder 3"/>
          <p:cNvSpPr>
            <a:spLocks noGrp="1"/>
          </p:cNvSpPr>
          <p:nvPr>
            <p:ph type="sldNum" sz="quarter" idx="10"/>
          </p:nvPr>
        </p:nvSpPr>
        <p:spPr/>
        <p:txBody>
          <a:bodyPr/>
          <a:lstStyle/>
          <a:p>
            <a:fld id="{F940731C-79FE-42FE-86EC-52188402A4DB}" type="slidenum">
              <a:rPr lang="en-US" smtClean="0"/>
              <a:pPr/>
              <a:t>12</a:t>
            </a:fld>
            <a:endParaRPr lang="en-US"/>
          </a:p>
        </p:txBody>
      </p:sp>
    </p:spTree>
    <p:extLst>
      <p:ext uri="{BB962C8B-B14F-4D97-AF65-F5344CB8AC3E}">
        <p14:creationId xmlns:p14="http://schemas.microsoft.com/office/powerpoint/2010/main" val="24838673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little more complex but the same format still applies</a:t>
            </a:r>
            <a:endParaRPr lang="en-US" dirty="0"/>
          </a:p>
        </p:txBody>
      </p:sp>
      <p:sp>
        <p:nvSpPr>
          <p:cNvPr id="4" name="Slide Number Placeholder 3"/>
          <p:cNvSpPr>
            <a:spLocks noGrp="1"/>
          </p:cNvSpPr>
          <p:nvPr>
            <p:ph type="sldNum" sz="quarter" idx="10"/>
          </p:nvPr>
        </p:nvSpPr>
        <p:spPr/>
        <p:txBody>
          <a:bodyPr/>
          <a:lstStyle/>
          <a:p>
            <a:fld id="{F940731C-79FE-42FE-86EC-52188402A4DB}" type="slidenum">
              <a:rPr lang="en-US" smtClean="0"/>
              <a:pPr/>
              <a:t>13</a:t>
            </a:fld>
            <a:endParaRPr lang="en-US"/>
          </a:p>
        </p:txBody>
      </p:sp>
    </p:spTree>
    <p:extLst>
      <p:ext uri="{BB962C8B-B14F-4D97-AF65-F5344CB8AC3E}">
        <p14:creationId xmlns:p14="http://schemas.microsoft.com/office/powerpoint/2010/main" val="39403868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Just checking everyone’s awake – the quotation is as fictional as one of Austen’s novels!</a:t>
            </a:r>
          </a:p>
          <a:p>
            <a:r>
              <a:rPr lang="en-GB" dirty="0" smtClean="0"/>
              <a:t>Ephemeral – hence the date.</a:t>
            </a:r>
          </a:p>
          <a:p>
            <a:r>
              <a:rPr lang="en-GB" dirty="0" smtClean="0"/>
              <a:t>Avoid commercial sites </a:t>
            </a:r>
            <a:r>
              <a:rPr lang="en-GB" dirty="0" err="1" smtClean="0"/>
              <a:t>BusinessBalls</a:t>
            </a:r>
            <a:r>
              <a:rPr lang="en-GB" dirty="0" smtClean="0"/>
              <a:t> </a:t>
            </a:r>
            <a:r>
              <a:rPr lang="en-GB" dirty="0" err="1" smtClean="0"/>
              <a:t>etc</a:t>
            </a:r>
            <a:r>
              <a:rPr lang="en-GB" dirty="0" smtClean="0"/>
              <a:t> – always seek out the primary source</a:t>
            </a:r>
            <a:endParaRPr lang="en-US" dirty="0"/>
          </a:p>
        </p:txBody>
      </p:sp>
      <p:sp>
        <p:nvSpPr>
          <p:cNvPr id="4" name="Slide Number Placeholder 3"/>
          <p:cNvSpPr>
            <a:spLocks noGrp="1"/>
          </p:cNvSpPr>
          <p:nvPr>
            <p:ph type="sldNum" sz="quarter" idx="10"/>
          </p:nvPr>
        </p:nvSpPr>
        <p:spPr/>
        <p:txBody>
          <a:bodyPr/>
          <a:lstStyle/>
          <a:p>
            <a:fld id="{F940731C-79FE-42FE-86EC-52188402A4DB}" type="slidenum">
              <a:rPr lang="en-US" smtClean="0"/>
              <a:pPr/>
              <a:t>14</a:t>
            </a:fld>
            <a:endParaRPr lang="en-US"/>
          </a:p>
        </p:txBody>
      </p:sp>
    </p:spTree>
    <p:extLst>
      <p:ext uri="{BB962C8B-B14F-4D97-AF65-F5344CB8AC3E}">
        <p14:creationId xmlns:p14="http://schemas.microsoft.com/office/powerpoint/2010/main" val="671210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940731C-79FE-42FE-86EC-52188402A4DB}" type="slidenum">
              <a:rPr lang="en-US" smtClean="0"/>
              <a:pPr/>
              <a:t>15</a:t>
            </a:fld>
            <a:endParaRPr lang="en-US"/>
          </a:p>
        </p:txBody>
      </p:sp>
    </p:spTree>
    <p:extLst>
      <p:ext uri="{BB962C8B-B14F-4D97-AF65-F5344CB8AC3E}">
        <p14:creationId xmlns:p14="http://schemas.microsoft.com/office/powerpoint/2010/main" val="36869811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Always attempt to refer to the primary source</a:t>
            </a:r>
          </a:p>
          <a:p>
            <a:r>
              <a:rPr lang="en-GB" dirty="0" smtClean="0"/>
              <a:t>When in doubt – confer with your</a:t>
            </a:r>
            <a:r>
              <a:rPr lang="en-GB" baseline="0" dirty="0" smtClean="0"/>
              <a:t> tutor</a:t>
            </a:r>
          </a:p>
          <a:p>
            <a:r>
              <a:rPr lang="en-GB" baseline="0" dirty="0" smtClean="0"/>
              <a:t>Check those on-line assets available to you also</a:t>
            </a:r>
            <a:endParaRPr lang="en-US" dirty="0"/>
          </a:p>
        </p:txBody>
      </p:sp>
      <p:sp>
        <p:nvSpPr>
          <p:cNvPr id="4" name="Slide Number Placeholder 3"/>
          <p:cNvSpPr>
            <a:spLocks noGrp="1"/>
          </p:cNvSpPr>
          <p:nvPr>
            <p:ph type="sldNum" sz="quarter" idx="10"/>
          </p:nvPr>
        </p:nvSpPr>
        <p:spPr/>
        <p:txBody>
          <a:bodyPr/>
          <a:lstStyle/>
          <a:p>
            <a:fld id="{F940731C-79FE-42FE-86EC-52188402A4DB}" type="slidenum">
              <a:rPr lang="en-US" smtClean="0"/>
              <a:pPr/>
              <a:t>16</a:t>
            </a:fld>
            <a:endParaRPr lang="en-US"/>
          </a:p>
        </p:txBody>
      </p:sp>
    </p:spTree>
    <p:extLst>
      <p:ext uri="{BB962C8B-B14F-4D97-AF65-F5344CB8AC3E}">
        <p14:creationId xmlns:p14="http://schemas.microsoft.com/office/powerpoint/2010/main" val="24744072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940731C-79FE-42FE-86EC-52188402A4DB}" type="slidenum">
              <a:rPr lang="en-US" smtClean="0"/>
              <a:pPr/>
              <a:t>17</a:t>
            </a:fld>
            <a:endParaRPr lang="en-US"/>
          </a:p>
        </p:txBody>
      </p:sp>
    </p:spTree>
    <p:extLst>
      <p:ext uri="{BB962C8B-B14F-4D97-AF65-F5344CB8AC3E}">
        <p14:creationId xmlns:p14="http://schemas.microsoft.com/office/powerpoint/2010/main" val="274997227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Rot="1" noChangeAspect="1" noChangeArrowheads="1" noTextEdit="1"/>
          </p:cNvSpPr>
          <p:nvPr>
            <p:ph type="sldImg"/>
          </p:nvPr>
        </p:nvSpPr>
        <p:spPr>
          <a:ln/>
        </p:spPr>
      </p:sp>
      <p:sp>
        <p:nvSpPr>
          <p:cNvPr id="37891" name="Rectangle 3"/>
          <p:cNvSpPr>
            <a:spLocks noGrp="1" noChangeArrowheads="1"/>
          </p:cNvSpPr>
          <p:nvPr>
            <p:ph type="body" idx="1"/>
          </p:nvPr>
        </p:nvSpPr>
        <p:spPr>
          <a:xfrm>
            <a:off x="695089" y="4300737"/>
            <a:ext cx="5477431" cy="4157426"/>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lnSpc>
                <a:spcPct val="80000"/>
              </a:lnSpc>
            </a:pPr>
            <a:endParaRPr lang="en-GB" altLang="zh-CN" sz="800">
              <a:ea typeface="宋体" charset="0"/>
              <a:cs typeface="宋体" charset="0"/>
            </a:endParaRPr>
          </a:p>
        </p:txBody>
      </p:sp>
    </p:spTree>
    <p:extLst>
      <p:ext uri="{BB962C8B-B14F-4D97-AF65-F5344CB8AC3E}">
        <p14:creationId xmlns:p14="http://schemas.microsoft.com/office/powerpoint/2010/main" val="209339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2"/>
          <p:cNvSpPr>
            <a:spLocks noGrp="1" noRot="1" noChangeAspect="1" noChangeArrowheads="1" noTextEdit="1"/>
          </p:cNvSpPr>
          <p:nvPr>
            <p:ph type="sldImg"/>
          </p:nvPr>
        </p:nvSpPr>
        <p:spPr>
          <a:ln/>
        </p:spPr>
      </p:sp>
      <p:sp>
        <p:nvSpPr>
          <p:cNvPr id="121859"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GB" altLang="en-US" smtClean="0"/>
              <a:t>Honey and Mumford – used to help consider the most appropriate way for you to learn</a:t>
            </a:r>
            <a:endParaRPr lang="en-US" altLang="en-US" smtClean="0"/>
          </a:p>
        </p:txBody>
      </p:sp>
    </p:spTree>
    <p:extLst>
      <p:ext uri="{BB962C8B-B14F-4D97-AF65-F5344CB8AC3E}">
        <p14:creationId xmlns:p14="http://schemas.microsoft.com/office/powerpoint/2010/main" val="175953042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5F06F844-80B3-428A-B7D7-393895CFAF67}" type="slidenum">
              <a:rPr lang="en-GB" smtClean="0"/>
              <a:pPr>
                <a:defRPr/>
              </a:pPr>
              <a:t>21</a:t>
            </a:fld>
            <a:endParaRPr lang="en-GB"/>
          </a:p>
        </p:txBody>
      </p:sp>
    </p:spTree>
    <p:extLst>
      <p:ext uri="{BB962C8B-B14F-4D97-AF65-F5344CB8AC3E}">
        <p14:creationId xmlns:p14="http://schemas.microsoft.com/office/powerpoint/2010/main" val="30453750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5F06F844-80B3-428A-B7D7-393895CFAF67}" type="slidenum">
              <a:rPr lang="en-GB" smtClean="0"/>
              <a:pPr>
                <a:defRPr/>
              </a:pPr>
              <a:t>27</a:t>
            </a:fld>
            <a:endParaRPr lang="en-GB"/>
          </a:p>
        </p:txBody>
      </p:sp>
    </p:spTree>
    <p:extLst>
      <p:ext uri="{BB962C8B-B14F-4D97-AF65-F5344CB8AC3E}">
        <p14:creationId xmlns:p14="http://schemas.microsoft.com/office/powerpoint/2010/main" val="33312888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5F06F844-80B3-428A-B7D7-393895CFAF67}" type="slidenum">
              <a:rPr lang="en-GB" smtClean="0"/>
              <a:pPr>
                <a:defRPr/>
              </a:pPr>
              <a:t>28</a:t>
            </a:fld>
            <a:endParaRPr lang="en-GB"/>
          </a:p>
        </p:txBody>
      </p:sp>
    </p:spTree>
    <p:extLst>
      <p:ext uri="{BB962C8B-B14F-4D97-AF65-F5344CB8AC3E}">
        <p14:creationId xmlns:p14="http://schemas.microsoft.com/office/powerpoint/2010/main" val="2432656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5F06F844-80B3-428A-B7D7-393895CFAF67}" type="slidenum">
              <a:rPr lang="en-GB" smtClean="0"/>
              <a:pPr>
                <a:defRPr/>
              </a:pPr>
              <a:t>29</a:t>
            </a:fld>
            <a:endParaRPr lang="en-GB"/>
          </a:p>
        </p:txBody>
      </p:sp>
    </p:spTree>
    <p:extLst>
      <p:ext uri="{BB962C8B-B14F-4D97-AF65-F5344CB8AC3E}">
        <p14:creationId xmlns:p14="http://schemas.microsoft.com/office/powerpoint/2010/main" val="173759888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97283"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pPr>
              <a:spcBef>
                <a:spcPct val="0"/>
              </a:spcBef>
            </a:pPr>
            <a:endParaRPr lang="en-GB">
              <a:latin typeface="Calibri" charset="0"/>
            </a:endParaRPr>
          </a:p>
        </p:txBody>
      </p:sp>
      <p:sp>
        <p:nvSpPr>
          <p:cNvPr id="97284"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a:solidFill>
                  <a:schemeClr val="tx1"/>
                </a:solidFill>
                <a:latin typeface="Calibri" charset="0"/>
                <a:ea typeface="ＭＳ Ｐゴシック" charset="0"/>
              </a:defRPr>
            </a:lvl1pPr>
            <a:lvl2pPr marL="742950" indent="-285750">
              <a:defRPr>
                <a:solidFill>
                  <a:schemeClr val="tx1"/>
                </a:solidFill>
                <a:latin typeface="Calibri" charset="0"/>
                <a:ea typeface="ＭＳ Ｐゴシック" charset="0"/>
              </a:defRPr>
            </a:lvl2pPr>
            <a:lvl3pPr marL="1143000" indent="-228600">
              <a:defRPr>
                <a:solidFill>
                  <a:schemeClr val="tx1"/>
                </a:solidFill>
                <a:latin typeface="Calibri" charset="0"/>
                <a:ea typeface="ＭＳ Ｐゴシック" charset="0"/>
              </a:defRPr>
            </a:lvl3pPr>
            <a:lvl4pPr marL="1600200" indent="-228600">
              <a:defRPr>
                <a:solidFill>
                  <a:schemeClr val="tx1"/>
                </a:solidFill>
                <a:latin typeface="Calibri" charset="0"/>
                <a:ea typeface="ＭＳ Ｐゴシック" charset="0"/>
              </a:defRPr>
            </a:lvl4pPr>
            <a:lvl5pPr marL="2057400" indent="-228600">
              <a:defRPr>
                <a:solidFill>
                  <a:schemeClr val="tx1"/>
                </a:solidFill>
                <a:latin typeface="Calibri" charset="0"/>
                <a:ea typeface="ＭＳ Ｐゴシック" charset="0"/>
              </a:defRPr>
            </a:lvl5pPr>
            <a:lvl6pPr marL="2514600" indent="-228600" fontAlgn="base">
              <a:spcBef>
                <a:spcPct val="0"/>
              </a:spcBef>
              <a:spcAft>
                <a:spcPct val="0"/>
              </a:spcAft>
              <a:defRPr>
                <a:solidFill>
                  <a:schemeClr val="tx1"/>
                </a:solidFill>
                <a:latin typeface="Calibri" charset="0"/>
                <a:ea typeface="ＭＳ Ｐゴシック" charset="0"/>
              </a:defRPr>
            </a:lvl6pPr>
            <a:lvl7pPr marL="2971800" indent="-228600" fontAlgn="base">
              <a:spcBef>
                <a:spcPct val="0"/>
              </a:spcBef>
              <a:spcAft>
                <a:spcPct val="0"/>
              </a:spcAft>
              <a:defRPr>
                <a:solidFill>
                  <a:schemeClr val="tx1"/>
                </a:solidFill>
                <a:latin typeface="Calibri" charset="0"/>
                <a:ea typeface="ＭＳ Ｐゴシック" charset="0"/>
              </a:defRPr>
            </a:lvl7pPr>
            <a:lvl8pPr marL="3429000" indent="-228600" fontAlgn="base">
              <a:spcBef>
                <a:spcPct val="0"/>
              </a:spcBef>
              <a:spcAft>
                <a:spcPct val="0"/>
              </a:spcAft>
              <a:defRPr>
                <a:solidFill>
                  <a:schemeClr val="tx1"/>
                </a:solidFill>
                <a:latin typeface="Calibri" charset="0"/>
                <a:ea typeface="ＭＳ Ｐゴシック" charset="0"/>
              </a:defRPr>
            </a:lvl8pPr>
            <a:lvl9pPr marL="3886200" indent="-228600" fontAlgn="base">
              <a:spcBef>
                <a:spcPct val="0"/>
              </a:spcBef>
              <a:spcAft>
                <a:spcPct val="0"/>
              </a:spcAft>
              <a:defRPr>
                <a:solidFill>
                  <a:schemeClr val="tx1"/>
                </a:solidFill>
                <a:latin typeface="Calibri" charset="0"/>
                <a:ea typeface="ＭＳ Ｐゴシック" charset="0"/>
              </a:defRPr>
            </a:lvl9pPr>
          </a:lstStyle>
          <a:p>
            <a:fld id="{2C1D8489-E215-BD4C-B1D6-19D14BCF3C5A}" type="slidenum">
              <a:rPr lang="en-GB"/>
              <a:pPr/>
              <a:t>36</a:t>
            </a:fld>
            <a:endParaRPr lang="en-GB"/>
          </a:p>
        </p:txBody>
      </p:sp>
    </p:spTree>
    <p:extLst>
      <p:ext uri="{BB962C8B-B14F-4D97-AF65-F5344CB8AC3E}">
        <p14:creationId xmlns:p14="http://schemas.microsoft.com/office/powerpoint/2010/main" val="330156243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98307"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pPr>
              <a:spcBef>
                <a:spcPct val="0"/>
              </a:spcBef>
            </a:pPr>
            <a:endParaRPr lang="en-GB">
              <a:latin typeface="Calibri" charset="0"/>
            </a:endParaRPr>
          </a:p>
        </p:txBody>
      </p:sp>
      <p:sp>
        <p:nvSpPr>
          <p:cNvPr id="98308"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a:solidFill>
                  <a:schemeClr val="tx1"/>
                </a:solidFill>
                <a:latin typeface="Calibri" charset="0"/>
                <a:ea typeface="ＭＳ Ｐゴシック" charset="0"/>
              </a:defRPr>
            </a:lvl1pPr>
            <a:lvl2pPr marL="742950" indent="-285750">
              <a:defRPr>
                <a:solidFill>
                  <a:schemeClr val="tx1"/>
                </a:solidFill>
                <a:latin typeface="Calibri" charset="0"/>
                <a:ea typeface="ＭＳ Ｐゴシック" charset="0"/>
              </a:defRPr>
            </a:lvl2pPr>
            <a:lvl3pPr marL="1143000" indent="-228600">
              <a:defRPr>
                <a:solidFill>
                  <a:schemeClr val="tx1"/>
                </a:solidFill>
                <a:latin typeface="Calibri" charset="0"/>
                <a:ea typeface="ＭＳ Ｐゴシック" charset="0"/>
              </a:defRPr>
            </a:lvl3pPr>
            <a:lvl4pPr marL="1600200" indent="-228600">
              <a:defRPr>
                <a:solidFill>
                  <a:schemeClr val="tx1"/>
                </a:solidFill>
                <a:latin typeface="Calibri" charset="0"/>
                <a:ea typeface="ＭＳ Ｐゴシック" charset="0"/>
              </a:defRPr>
            </a:lvl4pPr>
            <a:lvl5pPr marL="2057400" indent="-228600">
              <a:defRPr>
                <a:solidFill>
                  <a:schemeClr val="tx1"/>
                </a:solidFill>
                <a:latin typeface="Calibri" charset="0"/>
                <a:ea typeface="ＭＳ Ｐゴシック" charset="0"/>
              </a:defRPr>
            </a:lvl5pPr>
            <a:lvl6pPr marL="2514600" indent="-228600" fontAlgn="base">
              <a:spcBef>
                <a:spcPct val="0"/>
              </a:spcBef>
              <a:spcAft>
                <a:spcPct val="0"/>
              </a:spcAft>
              <a:defRPr>
                <a:solidFill>
                  <a:schemeClr val="tx1"/>
                </a:solidFill>
                <a:latin typeface="Calibri" charset="0"/>
                <a:ea typeface="ＭＳ Ｐゴシック" charset="0"/>
              </a:defRPr>
            </a:lvl6pPr>
            <a:lvl7pPr marL="2971800" indent="-228600" fontAlgn="base">
              <a:spcBef>
                <a:spcPct val="0"/>
              </a:spcBef>
              <a:spcAft>
                <a:spcPct val="0"/>
              </a:spcAft>
              <a:defRPr>
                <a:solidFill>
                  <a:schemeClr val="tx1"/>
                </a:solidFill>
                <a:latin typeface="Calibri" charset="0"/>
                <a:ea typeface="ＭＳ Ｐゴシック" charset="0"/>
              </a:defRPr>
            </a:lvl7pPr>
            <a:lvl8pPr marL="3429000" indent="-228600" fontAlgn="base">
              <a:spcBef>
                <a:spcPct val="0"/>
              </a:spcBef>
              <a:spcAft>
                <a:spcPct val="0"/>
              </a:spcAft>
              <a:defRPr>
                <a:solidFill>
                  <a:schemeClr val="tx1"/>
                </a:solidFill>
                <a:latin typeface="Calibri" charset="0"/>
                <a:ea typeface="ＭＳ Ｐゴシック" charset="0"/>
              </a:defRPr>
            </a:lvl8pPr>
            <a:lvl9pPr marL="3886200" indent="-228600" fontAlgn="base">
              <a:spcBef>
                <a:spcPct val="0"/>
              </a:spcBef>
              <a:spcAft>
                <a:spcPct val="0"/>
              </a:spcAft>
              <a:defRPr>
                <a:solidFill>
                  <a:schemeClr val="tx1"/>
                </a:solidFill>
                <a:latin typeface="Calibri" charset="0"/>
                <a:ea typeface="ＭＳ Ｐゴシック" charset="0"/>
              </a:defRPr>
            </a:lvl9pPr>
          </a:lstStyle>
          <a:p>
            <a:fld id="{5C233290-7B98-E04C-A9D2-116A2E03E27E}" type="slidenum">
              <a:rPr lang="en-GB"/>
              <a:pPr/>
              <a:t>37</a:t>
            </a:fld>
            <a:endParaRPr lang="en-GB"/>
          </a:p>
        </p:txBody>
      </p:sp>
    </p:spTree>
    <p:extLst>
      <p:ext uri="{BB962C8B-B14F-4D97-AF65-F5344CB8AC3E}">
        <p14:creationId xmlns:p14="http://schemas.microsoft.com/office/powerpoint/2010/main" val="13786998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bwMode="auto">
          <a:solidFill>
            <a:srgbClr val="4F81BD"/>
          </a:solidFill>
          <a:ln w="25557">
            <a:solidFill>
              <a:srgbClr val="385D8A"/>
            </a:solidFill>
            <a:miter lim="800000"/>
            <a:headEnd/>
            <a:tailEnd/>
          </a:ln>
          <a:extLst>
            <a:ext uri="{FAA26D3D-D897-4be2-8F04-BA451C77F1D7}">
              <ma14:placeholderFlag xmlns:ma14="http://schemas.microsoft.com/office/mac/drawingml/2011/main" xmlns="" val="1"/>
            </a:ext>
          </a:extLst>
        </p:spPr>
      </p:sp>
      <p:sp>
        <p:nvSpPr>
          <p:cNvPr id="68611" name="Notes Placeholder 2"/>
          <p:cNvSpPr>
            <a:spLocks noGrp="1"/>
          </p:cNvSpPr>
          <p:nvPr>
            <p:ph type="body" sz="quarter"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atin typeface="Calibri" charset="0"/>
              </a:rPr>
              <a:t>DEFINE IT CLASS?</a:t>
            </a:r>
          </a:p>
          <a:p>
            <a:pPr>
              <a:spcBef>
                <a:spcPct val="0"/>
              </a:spcBef>
            </a:pPr>
            <a:endParaRPr lang="en-GB">
              <a:latin typeface="Calibri" charset="0"/>
            </a:endParaRPr>
          </a:p>
          <a:p>
            <a:pPr>
              <a:spcBef>
                <a:spcPct val="0"/>
              </a:spcBef>
            </a:pPr>
            <a:r>
              <a:rPr lang="en-GB">
                <a:latin typeface="Calibri" charset="0"/>
              </a:rPr>
              <a:t>Let me disabuse you of something at the outset reflection is not sitting on the edge of a beach &amp; dreaming.</a:t>
            </a:r>
          </a:p>
          <a:p>
            <a:pPr>
              <a:spcBef>
                <a:spcPct val="0"/>
              </a:spcBef>
            </a:pPr>
            <a:r>
              <a:rPr lang="en-GB">
                <a:latin typeface="Calibri" charset="0"/>
              </a:rPr>
              <a:t>M&amp;S Galaxy milk chocolate</a:t>
            </a:r>
          </a:p>
          <a:p>
            <a:pPr>
              <a:spcBef>
                <a:spcPct val="0"/>
              </a:spcBef>
            </a:pPr>
            <a:r>
              <a:rPr lang="en-GB">
                <a:latin typeface="Calibri" charset="0"/>
              </a:rPr>
              <a:t>Impacts upon every aspect of modern working</a:t>
            </a:r>
          </a:p>
          <a:p>
            <a:pPr>
              <a:spcBef>
                <a:spcPct val="0"/>
              </a:spcBef>
            </a:pPr>
            <a:r>
              <a:rPr lang="en-GB">
                <a:latin typeface="Calibri" charset="0"/>
              </a:rPr>
              <a:t>Engages with our need to make sense of the world in which we work</a:t>
            </a:r>
          </a:p>
          <a:p>
            <a:pPr>
              <a:spcBef>
                <a:spcPct val="0"/>
              </a:spcBef>
            </a:pPr>
            <a:endParaRPr lang="en-GB">
              <a:latin typeface="Calibri" charset="0"/>
            </a:endParaRPr>
          </a:p>
          <a:p>
            <a:pPr>
              <a:spcBef>
                <a:spcPct val="0"/>
              </a:spcBef>
            </a:pPr>
            <a:r>
              <a:rPr lang="en-GB">
                <a:latin typeface="Calibri" charset="0"/>
              </a:rPr>
              <a:t>Engages with the two uppermost needs in Maslow’s</a:t>
            </a:r>
          </a:p>
          <a:p>
            <a:pPr>
              <a:spcBef>
                <a:spcPct val="0"/>
              </a:spcBef>
            </a:pPr>
            <a:r>
              <a:rPr lang="en-GB">
                <a:latin typeface="Calibri" charset="0"/>
              </a:rPr>
              <a:t>As such it impacts on most aspects of our professional and organisational lives</a:t>
            </a:r>
          </a:p>
          <a:p>
            <a:pPr>
              <a:spcBef>
                <a:spcPct val="0"/>
              </a:spcBef>
            </a:pPr>
            <a:r>
              <a:rPr lang="en-GB">
                <a:latin typeface="Calibri" charset="0"/>
              </a:rPr>
              <a:t>Widely used in professions – so much so that some practitioners abuse it (junior doctor – the dark side) me included – BUT it gives us an insight into our organisations as well as us personally</a:t>
            </a:r>
          </a:p>
          <a:p>
            <a:pPr>
              <a:spcBef>
                <a:spcPct val="0"/>
              </a:spcBef>
            </a:pPr>
            <a:r>
              <a:rPr lang="en-GB">
                <a:latin typeface="Calibri" charset="0"/>
              </a:rPr>
              <a:t>My purpose is to introduce the concept of critical thinking &amp; to outline some of the available tools to enable you to include original and critical thinking into your course work. So, the key prefix for us at the outset is…</a:t>
            </a:r>
          </a:p>
        </p:txBody>
      </p:sp>
      <p:sp>
        <p:nvSpPr>
          <p:cNvPr id="4" name="Slide Number Placeholder 3"/>
          <p:cNvSpPr txBox="1"/>
          <p:nvPr/>
        </p:nvSpPr>
        <p:spPr>
          <a:xfrm>
            <a:off x="3885453" y="8684826"/>
            <a:ext cx="2970946" cy="457711"/>
          </a:xfrm>
          <a:prstGeom prst="rect">
            <a:avLst/>
          </a:prstGeom>
          <a:noFill/>
          <a:ln>
            <a:noFill/>
          </a:ln>
        </p:spPr>
        <p:txBody>
          <a:bodyPr anchor="b"/>
          <a:lstStyle>
            <a:lvl1pPr>
              <a:defRPr>
                <a:solidFill>
                  <a:schemeClr val="tx1"/>
                </a:solidFill>
                <a:latin typeface="Calibri" charset="0"/>
                <a:ea typeface="ＭＳ Ｐゴシック" charset="0"/>
              </a:defRPr>
            </a:lvl1pPr>
            <a:lvl2pPr marL="742950" indent="-285750">
              <a:defRPr>
                <a:solidFill>
                  <a:schemeClr val="tx1"/>
                </a:solidFill>
                <a:latin typeface="Calibri" charset="0"/>
                <a:ea typeface="ＭＳ Ｐゴシック" charset="0"/>
              </a:defRPr>
            </a:lvl2pPr>
            <a:lvl3pPr marL="1143000" indent="-228600">
              <a:defRPr>
                <a:solidFill>
                  <a:schemeClr val="tx1"/>
                </a:solidFill>
                <a:latin typeface="Calibri" charset="0"/>
                <a:ea typeface="ＭＳ Ｐゴシック" charset="0"/>
              </a:defRPr>
            </a:lvl3pPr>
            <a:lvl4pPr marL="1600200" indent="-228600">
              <a:defRPr>
                <a:solidFill>
                  <a:schemeClr val="tx1"/>
                </a:solidFill>
                <a:latin typeface="Calibri" charset="0"/>
                <a:ea typeface="ＭＳ Ｐゴシック" charset="0"/>
              </a:defRPr>
            </a:lvl4pPr>
            <a:lvl5pPr marL="2057400" indent="-228600">
              <a:defRPr>
                <a:solidFill>
                  <a:schemeClr val="tx1"/>
                </a:solidFill>
                <a:latin typeface="Calibri" charset="0"/>
                <a:ea typeface="ＭＳ Ｐゴシック" charset="0"/>
              </a:defRPr>
            </a:lvl5pPr>
            <a:lvl6pPr marL="2514600" indent="-228600" fontAlgn="base">
              <a:spcBef>
                <a:spcPct val="0"/>
              </a:spcBef>
              <a:spcAft>
                <a:spcPct val="0"/>
              </a:spcAft>
              <a:defRPr>
                <a:solidFill>
                  <a:schemeClr val="tx1"/>
                </a:solidFill>
                <a:latin typeface="Calibri" charset="0"/>
                <a:ea typeface="ＭＳ Ｐゴシック" charset="0"/>
              </a:defRPr>
            </a:lvl6pPr>
            <a:lvl7pPr marL="2971800" indent="-228600" fontAlgn="base">
              <a:spcBef>
                <a:spcPct val="0"/>
              </a:spcBef>
              <a:spcAft>
                <a:spcPct val="0"/>
              </a:spcAft>
              <a:defRPr>
                <a:solidFill>
                  <a:schemeClr val="tx1"/>
                </a:solidFill>
                <a:latin typeface="Calibri" charset="0"/>
                <a:ea typeface="ＭＳ Ｐゴシック" charset="0"/>
              </a:defRPr>
            </a:lvl7pPr>
            <a:lvl8pPr marL="3429000" indent="-228600" fontAlgn="base">
              <a:spcBef>
                <a:spcPct val="0"/>
              </a:spcBef>
              <a:spcAft>
                <a:spcPct val="0"/>
              </a:spcAft>
              <a:defRPr>
                <a:solidFill>
                  <a:schemeClr val="tx1"/>
                </a:solidFill>
                <a:latin typeface="Calibri" charset="0"/>
                <a:ea typeface="ＭＳ Ｐゴシック" charset="0"/>
              </a:defRPr>
            </a:lvl8pPr>
            <a:lvl9pPr marL="3886200" indent="-228600" fontAlgn="base">
              <a:spcBef>
                <a:spcPct val="0"/>
              </a:spcBef>
              <a:spcAft>
                <a:spcPct val="0"/>
              </a:spcAft>
              <a:defRPr>
                <a:solidFill>
                  <a:schemeClr val="tx1"/>
                </a:solidFill>
                <a:latin typeface="Calibri" charset="0"/>
                <a:ea typeface="ＭＳ Ｐゴシック" charset="0"/>
              </a:defRPr>
            </a:lvl9pPr>
          </a:lstStyle>
          <a:p>
            <a:pPr algn="r" defTabSz="914400"/>
            <a:fld id="{B0522ED1-FFE3-B242-826F-EB87905DBEAB}" type="slidenum">
              <a:rPr lang="en-US" sz="1200">
                <a:solidFill>
                  <a:srgbClr val="000000"/>
                </a:solidFill>
                <a:ea typeface="Arial Unicode MS" charset="0"/>
                <a:cs typeface="Tahoma" charset="0"/>
              </a:rPr>
              <a:pPr algn="r" defTabSz="914400"/>
              <a:t>38</a:t>
            </a:fld>
            <a:endParaRPr lang="en-US" sz="1200">
              <a:solidFill>
                <a:srgbClr val="000000"/>
              </a:solidFill>
              <a:ea typeface="Arial Unicode MS" charset="0"/>
              <a:cs typeface="Tahoma" charset="0"/>
            </a:endParaRPr>
          </a:p>
        </p:txBody>
      </p:sp>
    </p:spTree>
    <p:extLst>
      <p:ext uri="{BB962C8B-B14F-4D97-AF65-F5344CB8AC3E}">
        <p14:creationId xmlns:p14="http://schemas.microsoft.com/office/powerpoint/2010/main" val="87698544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noFill/>
          <a:ln/>
        </p:spPr>
        <p:txBody>
          <a:bodyPr/>
          <a:lstStyle/>
          <a:p>
            <a:endParaRPr lang="en-GB" dirty="0" smtClean="0"/>
          </a:p>
        </p:txBody>
      </p:sp>
      <p:sp>
        <p:nvSpPr>
          <p:cNvPr id="4" name="Slide Number Placeholder 3"/>
          <p:cNvSpPr txBox="1">
            <a:spLocks noGrp="1"/>
          </p:cNvSpPr>
          <p:nvPr/>
        </p:nvSpPr>
        <p:spPr bwMode="auto">
          <a:xfrm>
            <a:off x="3885778" y="8686129"/>
            <a:ext cx="2972223" cy="457873"/>
          </a:xfrm>
          <a:prstGeom prst="rect">
            <a:avLst/>
          </a:prstGeom>
          <a:noFill/>
          <a:ln>
            <a:miter lim="800000"/>
            <a:headEnd/>
            <a:tailEnd/>
          </a:ln>
        </p:spPr>
        <p:txBody>
          <a:bodyPr lIns="91421" tIns="45710" rIns="91421" bIns="45710" anchor="b"/>
          <a:lstStyle/>
          <a:p>
            <a:pPr algn="r" eaLnBrk="0" hangingPunct="0">
              <a:defRPr/>
            </a:pPr>
            <a:fld id="{3F1748E6-C174-43BA-A481-3F696D59C025}" type="slidenum">
              <a:rPr lang="en-GB" sz="1100">
                <a:latin typeface="Times New Roman" pitchFamily="18" charset="0"/>
              </a:rPr>
              <a:pPr algn="r" eaLnBrk="0" hangingPunct="0">
                <a:defRPr/>
              </a:pPr>
              <a:t>39</a:t>
            </a:fld>
            <a:endParaRPr lang="en-GB" sz="1100" dirty="0">
              <a:latin typeface="Times New Roman" pitchFamily="18" charset="0"/>
            </a:endParaRPr>
          </a:p>
        </p:txBody>
      </p:sp>
    </p:spTree>
    <p:extLst>
      <p:ext uri="{BB962C8B-B14F-4D97-AF65-F5344CB8AC3E}">
        <p14:creationId xmlns:p14="http://schemas.microsoft.com/office/powerpoint/2010/main" val="127455643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a:ln/>
        </p:spPr>
        <p:txBody>
          <a:bodyPr/>
          <a:lstStyle/>
          <a:p>
            <a:endParaRPr lang="en-GB" dirty="0" smtClean="0"/>
          </a:p>
        </p:txBody>
      </p:sp>
      <p:sp>
        <p:nvSpPr>
          <p:cNvPr id="4" name="Slide Number Placeholder 3"/>
          <p:cNvSpPr txBox="1">
            <a:spLocks noGrp="1"/>
          </p:cNvSpPr>
          <p:nvPr/>
        </p:nvSpPr>
        <p:spPr bwMode="auto">
          <a:xfrm>
            <a:off x="3885778" y="8686129"/>
            <a:ext cx="2972223" cy="457873"/>
          </a:xfrm>
          <a:prstGeom prst="rect">
            <a:avLst/>
          </a:prstGeom>
          <a:noFill/>
          <a:ln>
            <a:miter lim="800000"/>
            <a:headEnd/>
            <a:tailEnd/>
          </a:ln>
        </p:spPr>
        <p:txBody>
          <a:bodyPr lIns="91421" tIns="45710" rIns="91421" bIns="45710" anchor="b"/>
          <a:lstStyle/>
          <a:p>
            <a:pPr algn="r" eaLnBrk="0" hangingPunct="0">
              <a:defRPr/>
            </a:pPr>
            <a:fld id="{573CB699-CBBF-447A-A093-9ABA7F12397B}" type="slidenum">
              <a:rPr lang="en-GB" sz="1100">
                <a:latin typeface="Times New Roman" pitchFamily="18" charset="0"/>
              </a:rPr>
              <a:pPr algn="r" eaLnBrk="0" hangingPunct="0">
                <a:defRPr/>
              </a:pPr>
              <a:t>40</a:t>
            </a:fld>
            <a:endParaRPr lang="en-GB" sz="1100" dirty="0">
              <a:latin typeface="Times New Roman" pitchFamily="18" charset="0"/>
            </a:endParaRPr>
          </a:p>
        </p:txBody>
      </p:sp>
    </p:spTree>
    <p:extLst>
      <p:ext uri="{BB962C8B-B14F-4D97-AF65-F5344CB8AC3E}">
        <p14:creationId xmlns:p14="http://schemas.microsoft.com/office/powerpoint/2010/main" val="408017539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a:ln/>
        </p:spPr>
        <p:txBody>
          <a:bodyPr/>
          <a:lstStyle/>
          <a:p>
            <a:endParaRPr lang="en-GB" dirty="0" smtClean="0"/>
          </a:p>
        </p:txBody>
      </p:sp>
      <p:sp>
        <p:nvSpPr>
          <p:cNvPr id="4" name="Slide Number Placeholder 3"/>
          <p:cNvSpPr txBox="1">
            <a:spLocks noGrp="1"/>
          </p:cNvSpPr>
          <p:nvPr/>
        </p:nvSpPr>
        <p:spPr bwMode="auto">
          <a:xfrm>
            <a:off x="3885778" y="8686129"/>
            <a:ext cx="2972223" cy="457873"/>
          </a:xfrm>
          <a:prstGeom prst="rect">
            <a:avLst/>
          </a:prstGeom>
          <a:noFill/>
          <a:ln>
            <a:miter lim="800000"/>
            <a:headEnd/>
            <a:tailEnd/>
          </a:ln>
        </p:spPr>
        <p:txBody>
          <a:bodyPr lIns="91421" tIns="45710" rIns="91421" bIns="45710" anchor="b"/>
          <a:lstStyle/>
          <a:p>
            <a:pPr algn="r" eaLnBrk="0" hangingPunct="0">
              <a:defRPr/>
            </a:pPr>
            <a:fld id="{573CB699-CBBF-447A-A093-9ABA7F12397B}" type="slidenum">
              <a:rPr lang="en-GB" sz="1100">
                <a:latin typeface="Times New Roman" pitchFamily="18" charset="0"/>
              </a:rPr>
              <a:pPr algn="r" eaLnBrk="0" hangingPunct="0">
                <a:defRPr/>
              </a:pPr>
              <a:t>41</a:t>
            </a:fld>
            <a:endParaRPr lang="en-GB" sz="1100" dirty="0">
              <a:latin typeface="Times New Roman" pitchFamily="18" charset="0"/>
            </a:endParaRPr>
          </a:p>
        </p:txBody>
      </p:sp>
    </p:spTree>
    <p:extLst>
      <p:ext uri="{BB962C8B-B14F-4D97-AF65-F5344CB8AC3E}">
        <p14:creationId xmlns:p14="http://schemas.microsoft.com/office/powerpoint/2010/main" val="289661859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bwMode="auto">
          <a:solidFill>
            <a:srgbClr val="4F81BD"/>
          </a:solidFill>
          <a:ln w="25557">
            <a:solidFill>
              <a:srgbClr val="385D8A"/>
            </a:solidFill>
            <a:miter lim="800000"/>
            <a:headEnd/>
            <a:tailEnd/>
          </a:ln>
          <a:extLst>
            <a:ext uri="{FAA26D3D-D897-4be2-8F04-BA451C77F1D7}">
              <ma14:placeholderFlag xmlns:ma14="http://schemas.microsoft.com/office/mac/drawingml/2011/main" xmlns="" val="1"/>
            </a:ext>
          </a:extLst>
        </p:spPr>
      </p:sp>
      <p:sp>
        <p:nvSpPr>
          <p:cNvPr id="3" name="Notes Placeholder 2"/>
          <p:cNvSpPr txBox="1">
            <a:spLocks noGrp="1"/>
          </p:cNvSpPr>
          <p:nvPr>
            <p:ph type="body" sz="quarter" idx="1"/>
          </p:nvPr>
        </p:nvSpPr>
        <p:spPr/>
        <p:txBody>
          <a:bodyPr wrap="square" numCol="1" anchor="t" anchorCtr="0" compatLnSpc="1">
            <a:prstTxWarp prst="textNoShape">
              <a:avLst/>
            </a:prstTxWarp>
          </a:bodyPr>
          <a:lstStyle/>
          <a:p>
            <a:pPr>
              <a:spcBef>
                <a:spcPct val="0"/>
              </a:spcBef>
            </a:pPr>
            <a:r>
              <a:rPr lang="en-GB" dirty="0">
                <a:latin typeface="Calibri" charset="0"/>
              </a:rPr>
              <a:t>R</a:t>
            </a:r>
          </a:p>
          <a:p>
            <a:pPr hangingPunct="0">
              <a:spcBef>
                <a:spcPct val="0"/>
              </a:spcBef>
              <a:spcAft>
                <a:spcPts val="1413"/>
              </a:spcAft>
            </a:pPr>
            <a:r>
              <a:rPr lang="en-GB" sz="1000" dirty="0">
                <a:latin typeface="Arial" charset="0"/>
              </a:rPr>
              <a:t>Dewey – past experience and relevant knowledge are applied to resolve uncertain situations</a:t>
            </a:r>
          </a:p>
          <a:p>
            <a:pPr hangingPunct="0">
              <a:spcBef>
                <a:spcPct val="0"/>
              </a:spcBef>
              <a:spcAft>
                <a:spcPts val="1413"/>
              </a:spcAft>
            </a:pPr>
            <a:r>
              <a:rPr lang="en-GB" sz="1000" dirty="0">
                <a:latin typeface="Arial" charset="0"/>
              </a:rPr>
              <a:t>Kolb - 												</a:t>
            </a:r>
          </a:p>
          <a:p>
            <a:pPr hangingPunct="0">
              <a:spcBef>
                <a:spcPct val="0"/>
              </a:spcBef>
              <a:spcAft>
                <a:spcPts val="1413"/>
              </a:spcAft>
            </a:pPr>
            <a:r>
              <a:rPr lang="en-GB" sz="1000" dirty="0" err="1">
                <a:latin typeface="Arial" charset="0"/>
              </a:rPr>
              <a:t>Boud</a:t>
            </a:r>
            <a:r>
              <a:rPr lang="en-GB" sz="1000" dirty="0">
                <a:latin typeface="Arial" charset="0"/>
              </a:rPr>
              <a:t>        - Attending to feelings</a:t>
            </a:r>
          </a:p>
          <a:p>
            <a:pPr hangingPunct="0">
              <a:spcBef>
                <a:spcPct val="0"/>
              </a:spcBef>
              <a:spcAft>
                <a:spcPts val="1413"/>
              </a:spcAft>
            </a:pPr>
            <a:r>
              <a:rPr lang="en-GB" sz="1000" dirty="0" err="1">
                <a:latin typeface="Arial" charset="0"/>
              </a:rPr>
              <a:t>Schon</a:t>
            </a:r>
            <a:r>
              <a:rPr lang="en-GB" sz="1000" dirty="0">
                <a:latin typeface="Arial" charset="0"/>
              </a:rPr>
              <a:t>      - Reflection in action and reflection on action</a:t>
            </a:r>
          </a:p>
          <a:p>
            <a:pPr hangingPunct="0">
              <a:spcBef>
                <a:spcPct val="0"/>
              </a:spcBef>
              <a:spcAft>
                <a:spcPts val="1413"/>
              </a:spcAft>
            </a:pPr>
            <a:r>
              <a:rPr lang="en-GB" sz="1000" dirty="0">
                <a:latin typeface="Arial" charset="0"/>
              </a:rPr>
              <a:t>Reynolds -	</a:t>
            </a:r>
            <a:r>
              <a:rPr lang="en-GB" sz="1000" dirty="0" err="1">
                <a:latin typeface="Arial" charset="0"/>
              </a:rPr>
              <a:t>Woerkom</a:t>
            </a:r>
            <a:r>
              <a:rPr lang="en-GB" sz="1000" dirty="0">
                <a:latin typeface="Arial" charset="0"/>
              </a:rPr>
              <a:t> -											</a:t>
            </a:r>
          </a:p>
          <a:p>
            <a:pPr hangingPunct="0">
              <a:spcBef>
                <a:spcPct val="0"/>
              </a:spcBef>
              <a:spcAft>
                <a:spcPts val="1413"/>
              </a:spcAft>
            </a:pPr>
            <a:r>
              <a:rPr lang="en-GB" sz="1000" dirty="0" err="1" smtClean="0">
                <a:latin typeface="Arial" charset="0"/>
              </a:rPr>
              <a:t>Mezirow</a:t>
            </a:r>
            <a:r>
              <a:rPr lang="en-GB" sz="1000" dirty="0" smtClean="0">
                <a:latin typeface="Arial" charset="0"/>
              </a:rPr>
              <a:t>   </a:t>
            </a:r>
            <a:r>
              <a:rPr lang="en-GB" sz="1000" dirty="0">
                <a:latin typeface="Arial" charset="0"/>
              </a:rPr>
              <a:t>- A</a:t>
            </a:r>
            <a:r>
              <a:rPr lang="en-GB" sz="2400" dirty="0">
                <a:latin typeface="Arial" charset="0"/>
              </a:rPr>
              <a:t> co</a:t>
            </a:r>
            <a:r>
              <a:rPr lang="en-GB" sz="1000" dirty="0">
                <a:latin typeface="Arial" charset="0"/>
              </a:rPr>
              <a:t>mmitment to questioning the taken for granted assumptions</a:t>
            </a:r>
          </a:p>
        </p:txBody>
      </p:sp>
      <p:sp>
        <p:nvSpPr>
          <p:cNvPr id="4" name="Slide Number Placeholder 3"/>
          <p:cNvSpPr txBox="1"/>
          <p:nvPr/>
        </p:nvSpPr>
        <p:spPr>
          <a:xfrm>
            <a:off x="3885453" y="8684826"/>
            <a:ext cx="2970946" cy="457711"/>
          </a:xfrm>
          <a:prstGeom prst="rect">
            <a:avLst/>
          </a:prstGeom>
          <a:noFill/>
          <a:ln>
            <a:noFill/>
          </a:ln>
        </p:spPr>
        <p:txBody>
          <a:bodyPr anchor="b"/>
          <a:lstStyle>
            <a:lvl1pPr>
              <a:defRPr>
                <a:solidFill>
                  <a:schemeClr val="tx1"/>
                </a:solidFill>
                <a:latin typeface="Calibri" charset="0"/>
                <a:ea typeface="ＭＳ Ｐゴシック" charset="0"/>
              </a:defRPr>
            </a:lvl1pPr>
            <a:lvl2pPr marL="742950" indent="-285750">
              <a:defRPr>
                <a:solidFill>
                  <a:schemeClr val="tx1"/>
                </a:solidFill>
                <a:latin typeface="Calibri" charset="0"/>
                <a:ea typeface="ＭＳ Ｐゴシック" charset="0"/>
              </a:defRPr>
            </a:lvl2pPr>
            <a:lvl3pPr marL="1143000" indent="-228600">
              <a:defRPr>
                <a:solidFill>
                  <a:schemeClr val="tx1"/>
                </a:solidFill>
                <a:latin typeface="Calibri" charset="0"/>
                <a:ea typeface="ＭＳ Ｐゴシック" charset="0"/>
              </a:defRPr>
            </a:lvl3pPr>
            <a:lvl4pPr marL="1600200" indent="-228600">
              <a:defRPr>
                <a:solidFill>
                  <a:schemeClr val="tx1"/>
                </a:solidFill>
                <a:latin typeface="Calibri" charset="0"/>
                <a:ea typeface="ＭＳ Ｐゴシック" charset="0"/>
              </a:defRPr>
            </a:lvl4pPr>
            <a:lvl5pPr marL="2057400" indent="-228600">
              <a:defRPr>
                <a:solidFill>
                  <a:schemeClr val="tx1"/>
                </a:solidFill>
                <a:latin typeface="Calibri" charset="0"/>
                <a:ea typeface="ＭＳ Ｐゴシック" charset="0"/>
              </a:defRPr>
            </a:lvl5pPr>
            <a:lvl6pPr marL="2514600" indent="-228600" fontAlgn="base">
              <a:spcBef>
                <a:spcPct val="0"/>
              </a:spcBef>
              <a:spcAft>
                <a:spcPct val="0"/>
              </a:spcAft>
              <a:defRPr>
                <a:solidFill>
                  <a:schemeClr val="tx1"/>
                </a:solidFill>
                <a:latin typeface="Calibri" charset="0"/>
                <a:ea typeface="ＭＳ Ｐゴシック" charset="0"/>
              </a:defRPr>
            </a:lvl6pPr>
            <a:lvl7pPr marL="2971800" indent="-228600" fontAlgn="base">
              <a:spcBef>
                <a:spcPct val="0"/>
              </a:spcBef>
              <a:spcAft>
                <a:spcPct val="0"/>
              </a:spcAft>
              <a:defRPr>
                <a:solidFill>
                  <a:schemeClr val="tx1"/>
                </a:solidFill>
                <a:latin typeface="Calibri" charset="0"/>
                <a:ea typeface="ＭＳ Ｐゴシック" charset="0"/>
              </a:defRPr>
            </a:lvl7pPr>
            <a:lvl8pPr marL="3429000" indent="-228600" fontAlgn="base">
              <a:spcBef>
                <a:spcPct val="0"/>
              </a:spcBef>
              <a:spcAft>
                <a:spcPct val="0"/>
              </a:spcAft>
              <a:defRPr>
                <a:solidFill>
                  <a:schemeClr val="tx1"/>
                </a:solidFill>
                <a:latin typeface="Calibri" charset="0"/>
                <a:ea typeface="ＭＳ Ｐゴシック" charset="0"/>
              </a:defRPr>
            </a:lvl8pPr>
            <a:lvl9pPr marL="3886200" indent="-228600" fontAlgn="base">
              <a:spcBef>
                <a:spcPct val="0"/>
              </a:spcBef>
              <a:spcAft>
                <a:spcPct val="0"/>
              </a:spcAft>
              <a:defRPr>
                <a:solidFill>
                  <a:schemeClr val="tx1"/>
                </a:solidFill>
                <a:latin typeface="Calibri" charset="0"/>
                <a:ea typeface="ＭＳ Ｐゴシック" charset="0"/>
              </a:defRPr>
            </a:lvl9pPr>
          </a:lstStyle>
          <a:p>
            <a:pPr algn="r" defTabSz="914400"/>
            <a:fld id="{E8A35AC8-3DAB-F142-9370-84318E906859}" type="slidenum">
              <a:rPr lang="en-US" sz="1200">
                <a:solidFill>
                  <a:srgbClr val="000000"/>
                </a:solidFill>
                <a:ea typeface="Arial Unicode MS" charset="0"/>
                <a:cs typeface="Tahoma" charset="0"/>
              </a:rPr>
              <a:pPr algn="r" defTabSz="914400"/>
              <a:t>42</a:t>
            </a:fld>
            <a:endParaRPr lang="en-US" sz="1200">
              <a:solidFill>
                <a:srgbClr val="000000"/>
              </a:solidFill>
              <a:ea typeface="Arial Unicode MS" charset="0"/>
              <a:cs typeface="Tahoma" charset="0"/>
            </a:endParaRPr>
          </a:p>
        </p:txBody>
      </p:sp>
    </p:spTree>
    <p:extLst>
      <p:ext uri="{BB962C8B-B14F-4D97-AF65-F5344CB8AC3E}">
        <p14:creationId xmlns:p14="http://schemas.microsoft.com/office/powerpoint/2010/main" val="160857666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a:ln/>
        </p:spPr>
        <p:txBody>
          <a:bodyPr/>
          <a:lstStyle/>
          <a:p>
            <a:endParaRPr lang="en-GB" dirty="0" smtClean="0"/>
          </a:p>
        </p:txBody>
      </p:sp>
      <p:sp>
        <p:nvSpPr>
          <p:cNvPr id="4" name="Slide Number Placeholder 3"/>
          <p:cNvSpPr txBox="1">
            <a:spLocks noGrp="1"/>
          </p:cNvSpPr>
          <p:nvPr/>
        </p:nvSpPr>
        <p:spPr bwMode="auto">
          <a:xfrm>
            <a:off x="3885778" y="8686129"/>
            <a:ext cx="2972223" cy="457873"/>
          </a:xfrm>
          <a:prstGeom prst="rect">
            <a:avLst/>
          </a:prstGeom>
          <a:noFill/>
          <a:ln>
            <a:miter lim="800000"/>
            <a:headEnd/>
            <a:tailEnd/>
          </a:ln>
        </p:spPr>
        <p:txBody>
          <a:bodyPr lIns="91421" tIns="45710" rIns="91421" bIns="45710" anchor="b"/>
          <a:lstStyle/>
          <a:p>
            <a:pPr algn="r" eaLnBrk="0" hangingPunct="0">
              <a:defRPr/>
            </a:pPr>
            <a:fld id="{573CB699-CBBF-447A-A093-9ABA7F12397B}" type="slidenum">
              <a:rPr lang="en-GB" sz="1100">
                <a:latin typeface="Times New Roman" pitchFamily="18" charset="0"/>
              </a:rPr>
              <a:pPr algn="r" eaLnBrk="0" hangingPunct="0">
                <a:defRPr/>
              </a:pPr>
              <a:t>43</a:t>
            </a:fld>
            <a:endParaRPr lang="en-GB" sz="1100" dirty="0">
              <a:latin typeface="Times New Roman" pitchFamily="18" charset="0"/>
            </a:endParaRPr>
          </a:p>
        </p:txBody>
      </p:sp>
    </p:spTree>
    <p:extLst>
      <p:ext uri="{BB962C8B-B14F-4D97-AF65-F5344CB8AC3E}">
        <p14:creationId xmlns:p14="http://schemas.microsoft.com/office/powerpoint/2010/main" val="101692275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a:ln/>
        </p:spPr>
        <p:txBody>
          <a:bodyPr/>
          <a:lstStyle/>
          <a:p>
            <a:endParaRPr lang="en-GB" dirty="0" smtClean="0"/>
          </a:p>
        </p:txBody>
      </p:sp>
      <p:sp>
        <p:nvSpPr>
          <p:cNvPr id="4" name="Slide Number Placeholder 3"/>
          <p:cNvSpPr txBox="1">
            <a:spLocks noGrp="1"/>
          </p:cNvSpPr>
          <p:nvPr/>
        </p:nvSpPr>
        <p:spPr bwMode="auto">
          <a:xfrm>
            <a:off x="3885778" y="8686129"/>
            <a:ext cx="2972223" cy="457873"/>
          </a:xfrm>
          <a:prstGeom prst="rect">
            <a:avLst/>
          </a:prstGeom>
          <a:noFill/>
          <a:ln>
            <a:miter lim="800000"/>
            <a:headEnd/>
            <a:tailEnd/>
          </a:ln>
        </p:spPr>
        <p:txBody>
          <a:bodyPr lIns="91421" tIns="45710" rIns="91421" bIns="45710" anchor="b"/>
          <a:lstStyle/>
          <a:p>
            <a:pPr algn="r" eaLnBrk="0" hangingPunct="0">
              <a:defRPr/>
            </a:pPr>
            <a:fld id="{573CB699-CBBF-447A-A093-9ABA7F12397B}" type="slidenum">
              <a:rPr lang="en-GB" sz="1100">
                <a:latin typeface="Times New Roman" pitchFamily="18" charset="0"/>
              </a:rPr>
              <a:pPr algn="r" eaLnBrk="0" hangingPunct="0">
                <a:defRPr/>
              </a:pPr>
              <a:t>44</a:t>
            </a:fld>
            <a:endParaRPr lang="en-GB" sz="1100" dirty="0">
              <a:latin typeface="Times New Roman" pitchFamily="18" charset="0"/>
            </a:endParaRPr>
          </a:p>
        </p:txBody>
      </p:sp>
    </p:spTree>
    <p:extLst>
      <p:ext uri="{BB962C8B-B14F-4D97-AF65-F5344CB8AC3E}">
        <p14:creationId xmlns:p14="http://schemas.microsoft.com/office/powerpoint/2010/main" val="288056213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a:ln/>
        </p:spPr>
        <p:txBody>
          <a:bodyPr/>
          <a:lstStyle/>
          <a:p>
            <a:endParaRPr lang="en-GB" dirty="0" smtClean="0"/>
          </a:p>
        </p:txBody>
      </p:sp>
      <p:sp>
        <p:nvSpPr>
          <p:cNvPr id="4" name="Slide Number Placeholder 3"/>
          <p:cNvSpPr txBox="1">
            <a:spLocks noGrp="1"/>
          </p:cNvSpPr>
          <p:nvPr/>
        </p:nvSpPr>
        <p:spPr bwMode="auto">
          <a:xfrm>
            <a:off x="3885778" y="8686129"/>
            <a:ext cx="2972223" cy="457873"/>
          </a:xfrm>
          <a:prstGeom prst="rect">
            <a:avLst/>
          </a:prstGeom>
          <a:noFill/>
          <a:ln>
            <a:miter lim="800000"/>
            <a:headEnd/>
            <a:tailEnd/>
          </a:ln>
        </p:spPr>
        <p:txBody>
          <a:bodyPr lIns="91421" tIns="45710" rIns="91421" bIns="45710" anchor="b"/>
          <a:lstStyle/>
          <a:p>
            <a:pPr algn="r" eaLnBrk="0" hangingPunct="0">
              <a:defRPr/>
            </a:pPr>
            <a:fld id="{573CB699-CBBF-447A-A093-9ABA7F12397B}" type="slidenum">
              <a:rPr lang="en-GB" sz="1100">
                <a:latin typeface="Times New Roman" pitchFamily="18" charset="0"/>
              </a:rPr>
              <a:pPr algn="r" eaLnBrk="0" hangingPunct="0">
                <a:defRPr/>
              </a:pPr>
              <a:t>45</a:t>
            </a:fld>
            <a:endParaRPr lang="en-GB" sz="1100" dirty="0">
              <a:latin typeface="Times New Roman" pitchFamily="18" charset="0"/>
            </a:endParaRPr>
          </a:p>
        </p:txBody>
      </p:sp>
    </p:spTree>
    <p:extLst>
      <p:ext uri="{BB962C8B-B14F-4D97-AF65-F5344CB8AC3E}">
        <p14:creationId xmlns:p14="http://schemas.microsoft.com/office/powerpoint/2010/main" val="318673001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a:ln/>
        </p:spPr>
        <p:txBody>
          <a:bodyPr/>
          <a:lstStyle/>
          <a:p>
            <a:endParaRPr lang="en-GB" dirty="0" smtClean="0"/>
          </a:p>
        </p:txBody>
      </p:sp>
      <p:sp>
        <p:nvSpPr>
          <p:cNvPr id="4" name="Slide Number Placeholder 3"/>
          <p:cNvSpPr txBox="1">
            <a:spLocks noGrp="1"/>
          </p:cNvSpPr>
          <p:nvPr/>
        </p:nvSpPr>
        <p:spPr bwMode="auto">
          <a:xfrm>
            <a:off x="3885778" y="8686129"/>
            <a:ext cx="2972223" cy="457873"/>
          </a:xfrm>
          <a:prstGeom prst="rect">
            <a:avLst/>
          </a:prstGeom>
          <a:noFill/>
          <a:ln>
            <a:miter lim="800000"/>
            <a:headEnd/>
            <a:tailEnd/>
          </a:ln>
        </p:spPr>
        <p:txBody>
          <a:bodyPr lIns="91421" tIns="45710" rIns="91421" bIns="45710" anchor="b"/>
          <a:lstStyle/>
          <a:p>
            <a:pPr algn="r" eaLnBrk="0" hangingPunct="0">
              <a:defRPr/>
            </a:pPr>
            <a:fld id="{573CB699-CBBF-447A-A093-9ABA7F12397B}" type="slidenum">
              <a:rPr lang="en-GB" sz="1100">
                <a:latin typeface="Times New Roman" pitchFamily="18" charset="0"/>
              </a:rPr>
              <a:pPr algn="r" eaLnBrk="0" hangingPunct="0">
                <a:defRPr/>
              </a:pPr>
              <a:t>46</a:t>
            </a:fld>
            <a:endParaRPr lang="en-GB" sz="1100" dirty="0">
              <a:latin typeface="Times New Roman" pitchFamily="18" charset="0"/>
            </a:endParaRPr>
          </a:p>
        </p:txBody>
      </p:sp>
    </p:spTree>
    <p:extLst>
      <p:ext uri="{BB962C8B-B14F-4D97-AF65-F5344CB8AC3E}">
        <p14:creationId xmlns:p14="http://schemas.microsoft.com/office/powerpoint/2010/main" val="247732873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a:ln/>
        </p:spPr>
      </p:sp>
      <p:sp>
        <p:nvSpPr>
          <p:cNvPr id="38915" name="Notes Placeholder 2"/>
          <p:cNvSpPr>
            <a:spLocks noGrp="1"/>
          </p:cNvSpPr>
          <p:nvPr>
            <p:ph type="body" idx="1"/>
          </p:nvPr>
        </p:nvSpPr>
        <p:spPr>
          <a:noFill/>
          <a:ln/>
        </p:spPr>
        <p:txBody>
          <a:bodyPr/>
          <a:lstStyle/>
          <a:p>
            <a:endParaRPr lang="en-GB" dirty="0" smtClean="0"/>
          </a:p>
        </p:txBody>
      </p:sp>
      <p:sp>
        <p:nvSpPr>
          <p:cNvPr id="4" name="Slide Number Placeholder 3"/>
          <p:cNvSpPr txBox="1">
            <a:spLocks noGrp="1"/>
          </p:cNvSpPr>
          <p:nvPr/>
        </p:nvSpPr>
        <p:spPr bwMode="auto">
          <a:xfrm>
            <a:off x="3885778" y="8686129"/>
            <a:ext cx="2972223" cy="457873"/>
          </a:xfrm>
          <a:prstGeom prst="rect">
            <a:avLst/>
          </a:prstGeom>
          <a:noFill/>
          <a:ln>
            <a:miter lim="800000"/>
            <a:headEnd/>
            <a:tailEnd/>
          </a:ln>
        </p:spPr>
        <p:txBody>
          <a:bodyPr lIns="91421" tIns="45710" rIns="91421" bIns="45710" anchor="b"/>
          <a:lstStyle/>
          <a:p>
            <a:pPr algn="r" eaLnBrk="0" hangingPunct="0">
              <a:defRPr/>
            </a:pPr>
            <a:fld id="{573CB699-CBBF-447A-A093-9ABA7F12397B}" type="slidenum">
              <a:rPr lang="en-GB" sz="1100">
                <a:latin typeface="Times New Roman" pitchFamily="18" charset="0"/>
              </a:rPr>
              <a:pPr algn="r" eaLnBrk="0" hangingPunct="0">
                <a:defRPr/>
              </a:pPr>
              <a:t>47</a:t>
            </a:fld>
            <a:endParaRPr lang="en-GB" sz="1100" dirty="0">
              <a:latin typeface="Times New Roman" pitchFamily="18" charset="0"/>
            </a:endParaRPr>
          </a:p>
        </p:txBody>
      </p:sp>
    </p:spTree>
    <p:extLst>
      <p:ext uri="{BB962C8B-B14F-4D97-AF65-F5344CB8AC3E}">
        <p14:creationId xmlns:p14="http://schemas.microsoft.com/office/powerpoint/2010/main" val="197002706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p:cNvSpPr>
            <a:spLocks noGrp="1" noRot="1" noChangeAspect="1" noTextEdit="1"/>
          </p:cNvSpPr>
          <p:nvPr>
            <p:ph type="sldImg"/>
          </p:nvPr>
        </p:nvSpPr>
        <p:spPr bwMode="auto">
          <a:solidFill>
            <a:srgbClr val="4F81BD"/>
          </a:solidFill>
          <a:ln w="25557">
            <a:solidFill>
              <a:srgbClr val="385D8A"/>
            </a:solidFill>
            <a:miter lim="800000"/>
            <a:headEnd/>
            <a:tailEnd/>
          </a:ln>
          <a:extLst>
            <a:ext uri="{FAA26D3D-D897-4be2-8F04-BA451C77F1D7}">
              <ma14:placeholderFlag xmlns:ma14="http://schemas.microsoft.com/office/mac/drawingml/2011/main" xmlns="" val="1"/>
            </a:ext>
          </a:extLst>
        </p:spPr>
      </p:sp>
      <p:sp>
        <p:nvSpPr>
          <p:cNvPr id="91139" name="Notes Placeholder 2"/>
          <p:cNvSpPr>
            <a:spLocks noGrp="1"/>
          </p:cNvSpPr>
          <p:nvPr>
            <p:ph type="body" sz="quarter"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numCol="1" anchor="t" anchorCtr="0" compatLnSpc="1">
            <a:prstTxWarp prst="textNoShape">
              <a:avLst/>
            </a:prstTxWarp>
          </a:bodyPr>
          <a:lstStyle/>
          <a:p>
            <a:pPr marL="215900" indent="-215900" hangingPunct="0">
              <a:spcBef>
                <a:spcPct val="0"/>
              </a:spcBef>
            </a:pPr>
            <a:r>
              <a:rPr lang="en-GB" sz="2000">
                <a:latin typeface="Arial" charset="0"/>
              </a:rPr>
              <a:t>All models share similar elements – eg Kolb – Lewin cycle in which we have four steps</a:t>
            </a:r>
          </a:p>
          <a:p>
            <a:pPr marL="215900" indent="-215900" hangingPunct="0">
              <a:spcBef>
                <a:spcPct val="0"/>
              </a:spcBef>
            </a:pPr>
            <a:r>
              <a:rPr lang="en-GB" sz="2000">
                <a:latin typeface="Arial" charset="0"/>
              </a:rPr>
              <a:t>CONCRETE EXPERIENCE / REFLECTIVE OBSERVATION / ABSTRACT CONCEPTUALISING / ACTIVE EXPERIMENTATION</a:t>
            </a:r>
          </a:p>
          <a:p>
            <a:pPr marL="215900" indent="-215900" hangingPunct="0">
              <a:spcBef>
                <a:spcPct val="0"/>
              </a:spcBef>
            </a:pPr>
            <a:endParaRPr lang="en-GB" sz="2000">
              <a:latin typeface="Arial" charset="0"/>
            </a:endParaRPr>
          </a:p>
          <a:p>
            <a:pPr marL="215900" indent="-215900" hangingPunct="0">
              <a:spcBef>
                <a:spcPct val="0"/>
              </a:spcBef>
            </a:pPr>
            <a:r>
              <a:rPr lang="en-GB" sz="2000">
                <a:latin typeface="Arial" charset="0"/>
              </a:rPr>
              <a:t>Much of the literature on reflection refers to situations that learners had issues with, what Dewey called ‘ a state of perplexity, hesitation, doubt ‘</a:t>
            </a:r>
          </a:p>
          <a:p>
            <a:pPr marL="215900" indent="-215900" hangingPunct="0">
              <a:spcBef>
                <a:spcPct val="0"/>
              </a:spcBef>
            </a:pPr>
            <a:r>
              <a:rPr lang="en-GB" sz="2000">
                <a:latin typeface="Arial" charset="0"/>
              </a:rPr>
              <a:t>What I have referred to in the past as ‘crucible moments’.</a:t>
            </a:r>
          </a:p>
          <a:p>
            <a:pPr marL="215900" indent="-215900" hangingPunct="0">
              <a:spcBef>
                <a:spcPct val="0"/>
              </a:spcBef>
            </a:pPr>
            <a:endParaRPr lang="en-GB" sz="2000">
              <a:latin typeface="Arial" charset="0"/>
            </a:endParaRPr>
          </a:p>
          <a:p>
            <a:pPr marL="215900" indent="-215900" hangingPunct="0">
              <a:spcBef>
                <a:spcPct val="0"/>
              </a:spcBef>
            </a:pPr>
            <a:r>
              <a:rPr lang="en-GB" sz="2000">
                <a:latin typeface="Arial" charset="0"/>
              </a:rPr>
              <a:t>So we move on to critical reflection:</a:t>
            </a:r>
          </a:p>
          <a:p>
            <a:pPr marL="215900" indent="-215900" hangingPunct="0">
              <a:spcBef>
                <a:spcPct val="0"/>
              </a:spcBef>
            </a:pPr>
            <a:r>
              <a:rPr lang="en-GB" sz="2000">
                <a:latin typeface="Arial" charset="0"/>
              </a:rPr>
              <a:t>EXAMPLE BAGLAN:</a:t>
            </a:r>
          </a:p>
          <a:p>
            <a:pPr marL="215900" indent="-215900" hangingPunct="0">
              <a:spcBef>
                <a:spcPct val="0"/>
              </a:spcBef>
            </a:pPr>
            <a:r>
              <a:rPr lang="en-GB" sz="2000">
                <a:latin typeface="Arial" charset="0"/>
              </a:rPr>
              <a:t>Class to consider inspector’s perspective, sergeant’s perspective, constables’ perspective, family’s perspective.</a:t>
            </a:r>
          </a:p>
        </p:txBody>
      </p:sp>
    </p:spTree>
    <p:extLst>
      <p:ext uri="{BB962C8B-B14F-4D97-AF65-F5344CB8AC3E}">
        <p14:creationId xmlns:p14="http://schemas.microsoft.com/office/powerpoint/2010/main" val="79598506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CC7B5B12-428D-4545-BFEF-F9CCE46CF3C1}" type="slidenum">
              <a:rPr lang="en-GB" smtClean="0"/>
              <a:pPr>
                <a:defRPr/>
              </a:pPr>
              <a:t>49</a:t>
            </a:fld>
            <a:endParaRPr lang="en-GB"/>
          </a:p>
        </p:txBody>
      </p:sp>
    </p:spTree>
    <p:extLst>
      <p:ext uri="{BB962C8B-B14F-4D97-AF65-F5344CB8AC3E}">
        <p14:creationId xmlns:p14="http://schemas.microsoft.com/office/powerpoint/2010/main" val="275952371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CC7B5B12-428D-4545-BFEF-F9CCE46CF3C1}" type="slidenum">
              <a:rPr lang="en-GB" smtClean="0"/>
              <a:pPr>
                <a:defRPr/>
              </a:pPr>
              <a:t>50</a:t>
            </a:fld>
            <a:endParaRPr lang="en-GB"/>
          </a:p>
        </p:txBody>
      </p:sp>
    </p:spTree>
    <p:extLst>
      <p:ext uri="{BB962C8B-B14F-4D97-AF65-F5344CB8AC3E}">
        <p14:creationId xmlns:p14="http://schemas.microsoft.com/office/powerpoint/2010/main" val="352630877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CC7B5B12-428D-4545-BFEF-F9CCE46CF3C1}" type="slidenum">
              <a:rPr lang="en-GB" smtClean="0"/>
              <a:pPr>
                <a:defRPr/>
              </a:pPr>
              <a:t>51</a:t>
            </a:fld>
            <a:endParaRPr lang="en-GB"/>
          </a:p>
        </p:txBody>
      </p:sp>
    </p:spTree>
    <p:extLst>
      <p:ext uri="{BB962C8B-B14F-4D97-AF65-F5344CB8AC3E}">
        <p14:creationId xmlns:p14="http://schemas.microsoft.com/office/powerpoint/2010/main" val="24043217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CC7B5B12-428D-4545-BFEF-F9CCE46CF3C1}" type="slidenum">
              <a:rPr lang="en-GB" smtClean="0"/>
              <a:pPr>
                <a:defRPr/>
              </a:pPr>
              <a:t>52</a:t>
            </a:fld>
            <a:endParaRPr lang="en-GB"/>
          </a:p>
        </p:txBody>
      </p:sp>
    </p:spTree>
    <p:extLst>
      <p:ext uri="{BB962C8B-B14F-4D97-AF65-F5344CB8AC3E}">
        <p14:creationId xmlns:p14="http://schemas.microsoft.com/office/powerpoint/2010/main" val="102215592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p:cNvSpPr>
            <a:spLocks noGrp="1" noRot="1" noChangeAspect="1" noTextEdit="1"/>
          </p:cNvSpPr>
          <p:nvPr>
            <p:ph type="sldImg"/>
          </p:nvPr>
        </p:nvSpPr>
        <p:spPr bwMode="auto">
          <a:solidFill>
            <a:srgbClr val="4F81BD"/>
          </a:solidFill>
          <a:ln w="25557">
            <a:solidFill>
              <a:srgbClr val="385D8A"/>
            </a:solidFill>
            <a:miter lim="800000"/>
            <a:headEnd/>
            <a:tailEnd/>
          </a:ln>
          <a:extLst>
            <a:ext uri="{FAA26D3D-D897-4be2-8F04-BA451C77F1D7}">
              <ma14:placeholderFlag xmlns:ma14="http://schemas.microsoft.com/office/mac/drawingml/2011/main" xmlns="" val="1"/>
            </a:ext>
          </a:extLst>
        </p:spPr>
      </p:sp>
      <p:sp>
        <p:nvSpPr>
          <p:cNvPr id="84995" name="Notes Placeholder 2"/>
          <p:cNvSpPr>
            <a:spLocks noGrp="1"/>
          </p:cNvSpPr>
          <p:nvPr>
            <p:ph type="body" sz="quarter"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lIns="0" tIns="0" rIns="0" bIns="0" numCol="1" anchor="t" anchorCtr="0" compatLnSpc="1">
            <a:prstTxWarp prst="textNoShape">
              <a:avLst/>
            </a:prstTxWarp>
          </a:bodyPr>
          <a:lstStyle/>
          <a:p>
            <a:pPr>
              <a:spcBef>
                <a:spcPct val="0"/>
              </a:spcBef>
            </a:pPr>
            <a:endParaRPr lang="en-GB">
              <a:latin typeface="Calibri" charset="0"/>
            </a:endParaRPr>
          </a:p>
        </p:txBody>
      </p:sp>
    </p:spTree>
    <p:extLst>
      <p:ext uri="{BB962C8B-B14F-4D97-AF65-F5344CB8AC3E}">
        <p14:creationId xmlns:p14="http://schemas.microsoft.com/office/powerpoint/2010/main" val="312707802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Slide Image Placeholder 1"/>
          <p:cNvSpPr>
            <a:spLocks noGrp="1" noRot="1" noChangeAspect="1" noTextEdit="1"/>
          </p:cNvSpPr>
          <p:nvPr>
            <p:ph type="sldImg"/>
          </p:nvPr>
        </p:nvSpPr>
        <p:spPr bwMode="auto">
          <a:solidFill>
            <a:srgbClr val="4F81BD"/>
          </a:solidFill>
          <a:ln w="25557">
            <a:solidFill>
              <a:srgbClr val="385D8A"/>
            </a:solidFill>
            <a:miter lim="800000"/>
            <a:headEnd/>
            <a:tailEnd/>
          </a:ln>
          <a:extLst>
            <a:ext uri="{FAA26D3D-D897-4be2-8F04-BA451C77F1D7}">
              <ma14:placeholderFlag xmlns:ma14="http://schemas.microsoft.com/office/mac/drawingml/2011/main" xmlns="" val="1"/>
            </a:ext>
          </a:extLst>
        </p:spPr>
      </p:sp>
      <p:sp>
        <p:nvSpPr>
          <p:cNvPr id="94211" name="Notes Placeholder 2"/>
          <p:cNvSpPr>
            <a:spLocks noGrp="1"/>
          </p:cNvSpPr>
          <p:nvPr>
            <p:ph type="body" sz="quarter"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lIns="0" tIns="0" rIns="0" bIns="0" numCol="1" anchor="t" anchorCtr="0" compatLnSpc="1">
            <a:prstTxWarp prst="textNoShape">
              <a:avLst/>
            </a:prstTxWarp>
          </a:bodyPr>
          <a:lstStyle/>
          <a:p>
            <a:pPr marL="215900" indent="-215900" hangingPunct="0">
              <a:spcBef>
                <a:spcPct val="0"/>
              </a:spcBef>
            </a:pPr>
            <a:r>
              <a:rPr lang="en-GB" sz="2000">
                <a:latin typeface="Arial" charset="0"/>
              </a:rPr>
              <a:t>As a student you need to know something about us when planning your writing – here’s a summary</a:t>
            </a:r>
          </a:p>
        </p:txBody>
      </p:sp>
    </p:spTree>
    <p:extLst>
      <p:ext uri="{BB962C8B-B14F-4D97-AF65-F5344CB8AC3E}">
        <p14:creationId xmlns:p14="http://schemas.microsoft.com/office/powerpoint/2010/main" val="18417228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69635" name="Notes Placeholder 2"/>
          <p:cNvSpPr>
            <a:spLocks noGrp="1"/>
          </p:cNvSpPr>
          <p:nvPr>
            <p:ph type="body" sz="quarter"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atin typeface="Calibri" charset="0"/>
              </a:rPr>
              <a:t>How can I focus on what needs to be done amidst all this complexity?</a:t>
            </a:r>
            <a:endParaRPr lang="en-US">
              <a:latin typeface="Calibri" charset="0"/>
            </a:endParaRPr>
          </a:p>
        </p:txBody>
      </p:sp>
      <p:sp>
        <p:nvSpPr>
          <p:cNvPr id="69636" name="Slide Number Placeholder 3"/>
          <p:cNvSpPr txBox="1">
            <a:spLocks noChangeArrowheads="1"/>
          </p:cNvSpPr>
          <p:nvPr/>
        </p:nvSpPr>
        <p:spPr bwMode="auto">
          <a:xfrm>
            <a:off x="3885453" y="8684826"/>
            <a:ext cx="2970946" cy="45771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b"/>
          <a:lstStyle>
            <a:lvl1pPr>
              <a:defRPr>
                <a:solidFill>
                  <a:schemeClr val="tx1"/>
                </a:solidFill>
                <a:latin typeface="Calibri" charset="0"/>
                <a:ea typeface="ＭＳ Ｐゴシック" charset="0"/>
              </a:defRPr>
            </a:lvl1pPr>
            <a:lvl2pPr marL="742950" indent="-285750">
              <a:defRPr>
                <a:solidFill>
                  <a:schemeClr val="tx1"/>
                </a:solidFill>
                <a:latin typeface="Calibri" charset="0"/>
                <a:ea typeface="ＭＳ Ｐゴシック" charset="0"/>
              </a:defRPr>
            </a:lvl2pPr>
            <a:lvl3pPr marL="1143000" indent="-228600">
              <a:defRPr>
                <a:solidFill>
                  <a:schemeClr val="tx1"/>
                </a:solidFill>
                <a:latin typeface="Calibri" charset="0"/>
                <a:ea typeface="ＭＳ Ｐゴシック" charset="0"/>
              </a:defRPr>
            </a:lvl3pPr>
            <a:lvl4pPr marL="1600200" indent="-228600">
              <a:defRPr>
                <a:solidFill>
                  <a:schemeClr val="tx1"/>
                </a:solidFill>
                <a:latin typeface="Calibri" charset="0"/>
                <a:ea typeface="ＭＳ Ｐゴシック" charset="0"/>
              </a:defRPr>
            </a:lvl4pPr>
            <a:lvl5pPr marL="2057400" indent="-228600">
              <a:defRPr>
                <a:solidFill>
                  <a:schemeClr val="tx1"/>
                </a:solidFill>
                <a:latin typeface="Calibri" charset="0"/>
                <a:ea typeface="ＭＳ Ｐゴシック" charset="0"/>
              </a:defRPr>
            </a:lvl5pPr>
            <a:lvl6pPr marL="2514600" indent="-228600" fontAlgn="base">
              <a:spcBef>
                <a:spcPct val="0"/>
              </a:spcBef>
              <a:spcAft>
                <a:spcPct val="0"/>
              </a:spcAft>
              <a:defRPr>
                <a:solidFill>
                  <a:schemeClr val="tx1"/>
                </a:solidFill>
                <a:latin typeface="Calibri" charset="0"/>
                <a:ea typeface="ＭＳ Ｐゴシック" charset="0"/>
              </a:defRPr>
            </a:lvl6pPr>
            <a:lvl7pPr marL="2971800" indent="-228600" fontAlgn="base">
              <a:spcBef>
                <a:spcPct val="0"/>
              </a:spcBef>
              <a:spcAft>
                <a:spcPct val="0"/>
              </a:spcAft>
              <a:defRPr>
                <a:solidFill>
                  <a:schemeClr val="tx1"/>
                </a:solidFill>
                <a:latin typeface="Calibri" charset="0"/>
                <a:ea typeface="ＭＳ Ｐゴシック" charset="0"/>
              </a:defRPr>
            </a:lvl7pPr>
            <a:lvl8pPr marL="3429000" indent="-228600" fontAlgn="base">
              <a:spcBef>
                <a:spcPct val="0"/>
              </a:spcBef>
              <a:spcAft>
                <a:spcPct val="0"/>
              </a:spcAft>
              <a:defRPr>
                <a:solidFill>
                  <a:schemeClr val="tx1"/>
                </a:solidFill>
                <a:latin typeface="Calibri" charset="0"/>
                <a:ea typeface="ＭＳ Ｐゴシック" charset="0"/>
              </a:defRPr>
            </a:lvl8pPr>
            <a:lvl9pPr marL="3886200" indent="-228600" fontAlgn="base">
              <a:spcBef>
                <a:spcPct val="0"/>
              </a:spcBef>
              <a:spcAft>
                <a:spcPct val="0"/>
              </a:spcAft>
              <a:defRPr>
                <a:solidFill>
                  <a:schemeClr val="tx1"/>
                </a:solidFill>
                <a:latin typeface="Calibri" charset="0"/>
                <a:ea typeface="ＭＳ Ｐゴシック" charset="0"/>
              </a:defRPr>
            </a:lvl9pPr>
          </a:lstStyle>
          <a:p>
            <a:pPr algn="r" defTabSz="914400"/>
            <a:fld id="{BB3A2477-DB08-1745-8B13-B4CB3F325BAE}" type="slidenum">
              <a:rPr lang="en-US" sz="1200">
                <a:solidFill>
                  <a:srgbClr val="000000"/>
                </a:solidFill>
                <a:ea typeface="Arial Unicode MS" charset="0"/>
                <a:cs typeface="Tahoma" charset="0"/>
              </a:rPr>
              <a:pPr algn="r" defTabSz="914400"/>
              <a:t>58</a:t>
            </a:fld>
            <a:endParaRPr lang="en-US" sz="1200">
              <a:solidFill>
                <a:srgbClr val="000000"/>
              </a:solidFill>
              <a:ea typeface="Arial Unicode MS" charset="0"/>
              <a:cs typeface="Tahoma" charset="0"/>
            </a:endParaRPr>
          </a:p>
        </p:txBody>
      </p:sp>
    </p:spTree>
    <p:extLst>
      <p:ext uri="{BB962C8B-B14F-4D97-AF65-F5344CB8AC3E}">
        <p14:creationId xmlns:p14="http://schemas.microsoft.com/office/powerpoint/2010/main" val="203535321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100355"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pPr>
              <a:spcBef>
                <a:spcPct val="0"/>
              </a:spcBef>
            </a:pPr>
            <a:endParaRPr lang="en-GB">
              <a:latin typeface="Calibri" charset="0"/>
            </a:endParaRPr>
          </a:p>
        </p:txBody>
      </p:sp>
      <p:sp>
        <p:nvSpPr>
          <p:cNvPr id="100356"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a:solidFill>
                  <a:schemeClr val="tx1"/>
                </a:solidFill>
                <a:latin typeface="Calibri" charset="0"/>
                <a:ea typeface="ＭＳ Ｐゴシック" charset="0"/>
              </a:defRPr>
            </a:lvl1pPr>
            <a:lvl2pPr marL="742950" indent="-285750">
              <a:defRPr>
                <a:solidFill>
                  <a:schemeClr val="tx1"/>
                </a:solidFill>
                <a:latin typeface="Calibri" charset="0"/>
                <a:ea typeface="ＭＳ Ｐゴシック" charset="0"/>
              </a:defRPr>
            </a:lvl2pPr>
            <a:lvl3pPr marL="1143000" indent="-228600">
              <a:defRPr>
                <a:solidFill>
                  <a:schemeClr val="tx1"/>
                </a:solidFill>
                <a:latin typeface="Calibri" charset="0"/>
                <a:ea typeface="ＭＳ Ｐゴシック" charset="0"/>
              </a:defRPr>
            </a:lvl3pPr>
            <a:lvl4pPr marL="1600200" indent="-228600">
              <a:defRPr>
                <a:solidFill>
                  <a:schemeClr val="tx1"/>
                </a:solidFill>
                <a:latin typeface="Calibri" charset="0"/>
                <a:ea typeface="ＭＳ Ｐゴシック" charset="0"/>
              </a:defRPr>
            </a:lvl4pPr>
            <a:lvl5pPr marL="2057400" indent="-228600">
              <a:defRPr>
                <a:solidFill>
                  <a:schemeClr val="tx1"/>
                </a:solidFill>
                <a:latin typeface="Calibri" charset="0"/>
                <a:ea typeface="ＭＳ Ｐゴシック" charset="0"/>
              </a:defRPr>
            </a:lvl5pPr>
            <a:lvl6pPr marL="2514600" indent="-228600" fontAlgn="base">
              <a:spcBef>
                <a:spcPct val="0"/>
              </a:spcBef>
              <a:spcAft>
                <a:spcPct val="0"/>
              </a:spcAft>
              <a:defRPr>
                <a:solidFill>
                  <a:schemeClr val="tx1"/>
                </a:solidFill>
                <a:latin typeface="Calibri" charset="0"/>
                <a:ea typeface="ＭＳ Ｐゴシック" charset="0"/>
              </a:defRPr>
            </a:lvl6pPr>
            <a:lvl7pPr marL="2971800" indent="-228600" fontAlgn="base">
              <a:spcBef>
                <a:spcPct val="0"/>
              </a:spcBef>
              <a:spcAft>
                <a:spcPct val="0"/>
              </a:spcAft>
              <a:defRPr>
                <a:solidFill>
                  <a:schemeClr val="tx1"/>
                </a:solidFill>
                <a:latin typeface="Calibri" charset="0"/>
                <a:ea typeface="ＭＳ Ｐゴシック" charset="0"/>
              </a:defRPr>
            </a:lvl7pPr>
            <a:lvl8pPr marL="3429000" indent="-228600" fontAlgn="base">
              <a:spcBef>
                <a:spcPct val="0"/>
              </a:spcBef>
              <a:spcAft>
                <a:spcPct val="0"/>
              </a:spcAft>
              <a:defRPr>
                <a:solidFill>
                  <a:schemeClr val="tx1"/>
                </a:solidFill>
                <a:latin typeface="Calibri" charset="0"/>
                <a:ea typeface="ＭＳ Ｐゴシック" charset="0"/>
              </a:defRPr>
            </a:lvl8pPr>
            <a:lvl9pPr marL="3886200" indent="-228600" fontAlgn="base">
              <a:spcBef>
                <a:spcPct val="0"/>
              </a:spcBef>
              <a:spcAft>
                <a:spcPct val="0"/>
              </a:spcAft>
              <a:defRPr>
                <a:solidFill>
                  <a:schemeClr val="tx1"/>
                </a:solidFill>
                <a:latin typeface="Calibri" charset="0"/>
                <a:ea typeface="ＭＳ Ｐゴシック" charset="0"/>
              </a:defRPr>
            </a:lvl9pPr>
          </a:lstStyle>
          <a:p>
            <a:fld id="{5283761E-3D55-8848-BF79-0109FBDB2B1A}" type="slidenum">
              <a:rPr lang="en-GB"/>
              <a:pPr/>
              <a:t>60</a:t>
            </a:fld>
            <a:endParaRPr lang="en-GB"/>
          </a:p>
        </p:txBody>
      </p:sp>
    </p:spTree>
    <p:extLst>
      <p:ext uri="{BB962C8B-B14F-4D97-AF65-F5344CB8AC3E}">
        <p14:creationId xmlns:p14="http://schemas.microsoft.com/office/powerpoint/2010/main" val="221181516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100355"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pPr>
              <a:spcBef>
                <a:spcPct val="0"/>
              </a:spcBef>
            </a:pPr>
            <a:endParaRPr lang="en-GB">
              <a:latin typeface="Calibri" charset="0"/>
            </a:endParaRPr>
          </a:p>
        </p:txBody>
      </p:sp>
      <p:sp>
        <p:nvSpPr>
          <p:cNvPr id="100356"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a:solidFill>
                  <a:schemeClr val="tx1"/>
                </a:solidFill>
                <a:latin typeface="Calibri" charset="0"/>
                <a:ea typeface="ＭＳ Ｐゴシック" charset="0"/>
              </a:defRPr>
            </a:lvl1pPr>
            <a:lvl2pPr marL="742950" indent="-285750">
              <a:defRPr>
                <a:solidFill>
                  <a:schemeClr val="tx1"/>
                </a:solidFill>
                <a:latin typeface="Calibri" charset="0"/>
                <a:ea typeface="ＭＳ Ｐゴシック" charset="0"/>
              </a:defRPr>
            </a:lvl2pPr>
            <a:lvl3pPr marL="1143000" indent="-228600">
              <a:defRPr>
                <a:solidFill>
                  <a:schemeClr val="tx1"/>
                </a:solidFill>
                <a:latin typeface="Calibri" charset="0"/>
                <a:ea typeface="ＭＳ Ｐゴシック" charset="0"/>
              </a:defRPr>
            </a:lvl3pPr>
            <a:lvl4pPr marL="1600200" indent="-228600">
              <a:defRPr>
                <a:solidFill>
                  <a:schemeClr val="tx1"/>
                </a:solidFill>
                <a:latin typeface="Calibri" charset="0"/>
                <a:ea typeface="ＭＳ Ｐゴシック" charset="0"/>
              </a:defRPr>
            </a:lvl4pPr>
            <a:lvl5pPr marL="2057400" indent="-228600">
              <a:defRPr>
                <a:solidFill>
                  <a:schemeClr val="tx1"/>
                </a:solidFill>
                <a:latin typeface="Calibri" charset="0"/>
                <a:ea typeface="ＭＳ Ｐゴシック" charset="0"/>
              </a:defRPr>
            </a:lvl5pPr>
            <a:lvl6pPr marL="2514600" indent="-228600" fontAlgn="base">
              <a:spcBef>
                <a:spcPct val="0"/>
              </a:spcBef>
              <a:spcAft>
                <a:spcPct val="0"/>
              </a:spcAft>
              <a:defRPr>
                <a:solidFill>
                  <a:schemeClr val="tx1"/>
                </a:solidFill>
                <a:latin typeface="Calibri" charset="0"/>
                <a:ea typeface="ＭＳ Ｐゴシック" charset="0"/>
              </a:defRPr>
            </a:lvl6pPr>
            <a:lvl7pPr marL="2971800" indent="-228600" fontAlgn="base">
              <a:spcBef>
                <a:spcPct val="0"/>
              </a:spcBef>
              <a:spcAft>
                <a:spcPct val="0"/>
              </a:spcAft>
              <a:defRPr>
                <a:solidFill>
                  <a:schemeClr val="tx1"/>
                </a:solidFill>
                <a:latin typeface="Calibri" charset="0"/>
                <a:ea typeface="ＭＳ Ｐゴシック" charset="0"/>
              </a:defRPr>
            </a:lvl7pPr>
            <a:lvl8pPr marL="3429000" indent="-228600" fontAlgn="base">
              <a:spcBef>
                <a:spcPct val="0"/>
              </a:spcBef>
              <a:spcAft>
                <a:spcPct val="0"/>
              </a:spcAft>
              <a:defRPr>
                <a:solidFill>
                  <a:schemeClr val="tx1"/>
                </a:solidFill>
                <a:latin typeface="Calibri" charset="0"/>
                <a:ea typeface="ＭＳ Ｐゴシック" charset="0"/>
              </a:defRPr>
            </a:lvl8pPr>
            <a:lvl9pPr marL="3886200" indent="-228600" fontAlgn="base">
              <a:spcBef>
                <a:spcPct val="0"/>
              </a:spcBef>
              <a:spcAft>
                <a:spcPct val="0"/>
              </a:spcAft>
              <a:defRPr>
                <a:solidFill>
                  <a:schemeClr val="tx1"/>
                </a:solidFill>
                <a:latin typeface="Calibri" charset="0"/>
                <a:ea typeface="ＭＳ Ｐゴシック" charset="0"/>
              </a:defRPr>
            </a:lvl9pPr>
          </a:lstStyle>
          <a:p>
            <a:fld id="{5283761E-3D55-8848-BF79-0109FBDB2B1A}" type="slidenum">
              <a:rPr lang="en-GB"/>
              <a:pPr/>
              <a:t>61</a:t>
            </a:fld>
            <a:endParaRPr lang="en-GB"/>
          </a:p>
        </p:txBody>
      </p:sp>
    </p:spTree>
    <p:extLst>
      <p:ext uri="{BB962C8B-B14F-4D97-AF65-F5344CB8AC3E}">
        <p14:creationId xmlns:p14="http://schemas.microsoft.com/office/powerpoint/2010/main" val="291193793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 uri="{FAA26D3D-D897-4be2-8F04-BA451C77F1D7}">
              <ma14:placeholderFlag xmlns:ma14="http://schemas.microsoft.com/office/mac/drawingml/2011/main" xmlns="" val="1"/>
            </a:ext>
          </a:extLst>
        </p:spPr>
      </p:sp>
      <p:sp>
        <p:nvSpPr>
          <p:cNvPr id="101379" name="Notes Placeholder 2"/>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 uri="{FAA26D3D-D897-4be2-8F04-BA451C77F1D7}">
              <ma14:placeholderFlag xmlns:ma14="http://schemas.microsoft.com/office/mac/drawingml/2011/main" xmlns="" val="1"/>
            </a:ext>
          </a:extLst>
        </p:spPr>
        <p:txBody>
          <a:bodyPr wrap="square" numCol="1" anchor="t" anchorCtr="0" compatLnSpc="1">
            <a:prstTxWarp prst="textNoShape">
              <a:avLst/>
            </a:prstTxWarp>
          </a:bodyPr>
          <a:lstStyle/>
          <a:p>
            <a:pPr>
              <a:spcBef>
                <a:spcPct val="0"/>
              </a:spcBef>
            </a:pPr>
            <a:endParaRPr lang="en-GB">
              <a:latin typeface="Calibri" charset="0"/>
            </a:endParaRPr>
          </a:p>
        </p:txBody>
      </p:sp>
      <p:sp>
        <p:nvSpPr>
          <p:cNvPr id="101380" name="Slide Number Placeholder 3"/>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a:solidFill>
                  <a:schemeClr val="tx1"/>
                </a:solidFill>
                <a:latin typeface="Calibri" charset="0"/>
                <a:ea typeface="ＭＳ Ｐゴシック" charset="0"/>
              </a:defRPr>
            </a:lvl1pPr>
            <a:lvl2pPr marL="742950" indent="-285750">
              <a:defRPr>
                <a:solidFill>
                  <a:schemeClr val="tx1"/>
                </a:solidFill>
                <a:latin typeface="Calibri" charset="0"/>
                <a:ea typeface="ＭＳ Ｐゴシック" charset="0"/>
              </a:defRPr>
            </a:lvl2pPr>
            <a:lvl3pPr marL="1143000" indent="-228600">
              <a:defRPr>
                <a:solidFill>
                  <a:schemeClr val="tx1"/>
                </a:solidFill>
                <a:latin typeface="Calibri" charset="0"/>
                <a:ea typeface="ＭＳ Ｐゴシック" charset="0"/>
              </a:defRPr>
            </a:lvl3pPr>
            <a:lvl4pPr marL="1600200" indent="-228600">
              <a:defRPr>
                <a:solidFill>
                  <a:schemeClr val="tx1"/>
                </a:solidFill>
                <a:latin typeface="Calibri" charset="0"/>
                <a:ea typeface="ＭＳ Ｐゴシック" charset="0"/>
              </a:defRPr>
            </a:lvl4pPr>
            <a:lvl5pPr marL="2057400" indent="-228600">
              <a:defRPr>
                <a:solidFill>
                  <a:schemeClr val="tx1"/>
                </a:solidFill>
                <a:latin typeface="Calibri" charset="0"/>
                <a:ea typeface="ＭＳ Ｐゴシック" charset="0"/>
              </a:defRPr>
            </a:lvl5pPr>
            <a:lvl6pPr marL="2514600" indent="-228600" fontAlgn="base">
              <a:spcBef>
                <a:spcPct val="0"/>
              </a:spcBef>
              <a:spcAft>
                <a:spcPct val="0"/>
              </a:spcAft>
              <a:defRPr>
                <a:solidFill>
                  <a:schemeClr val="tx1"/>
                </a:solidFill>
                <a:latin typeface="Calibri" charset="0"/>
                <a:ea typeface="ＭＳ Ｐゴシック" charset="0"/>
              </a:defRPr>
            </a:lvl6pPr>
            <a:lvl7pPr marL="2971800" indent="-228600" fontAlgn="base">
              <a:spcBef>
                <a:spcPct val="0"/>
              </a:spcBef>
              <a:spcAft>
                <a:spcPct val="0"/>
              </a:spcAft>
              <a:defRPr>
                <a:solidFill>
                  <a:schemeClr val="tx1"/>
                </a:solidFill>
                <a:latin typeface="Calibri" charset="0"/>
                <a:ea typeface="ＭＳ Ｐゴシック" charset="0"/>
              </a:defRPr>
            </a:lvl7pPr>
            <a:lvl8pPr marL="3429000" indent="-228600" fontAlgn="base">
              <a:spcBef>
                <a:spcPct val="0"/>
              </a:spcBef>
              <a:spcAft>
                <a:spcPct val="0"/>
              </a:spcAft>
              <a:defRPr>
                <a:solidFill>
                  <a:schemeClr val="tx1"/>
                </a:solidFill>
                <a:latin typeface="Calibri" charset="0"/>
                <a:ea typeface="ＭＳ Ｐゴシック" charset="0"/>
              </a:defRPr>
            </a:lvl8pPr>
            <a:lvl9pPr marL="3886200" indent="-228600" fontAlgn="base">
              <a:spcBef>
                <a:spcPct val="0"/>
              </a:spcBef>
              <a:spcAft>
                <a:spcPct val="0"/>
              </a:spcAft>
              <a:defRPr>
                <a:solidFill>
                  <a:schemeClr val="tx1"/>
                </a:solidFill>
                <a:latin typeface="Calibri" charset="0"/>
                <a:ea typeface="ＭＳ Ｐゴシック" charset="0"/>
              </a:defRPr>
            </a:lvl9pPr>
          </a:lstStyle>
          <a:p>
            <a:fld id="{930D3E6C-6390-2244-B1B5-545172EC6EFF}" type="slidenum">
              <a:rPr lang="en-GB"/>
              <a:pPr/>
              <a:t>62</a:t>
            </a:fld>
            <a:endParaRPr lang="en-GB"/>
          </a:p>
        </p:txBody>
      </p:sp>
    </p:spTree>
    <p:extLst>
      <p:ext uri="{BB962C8B-B14F-4D97-AF65-F5344CB8AC3E}">
        <p14:creationId xmlns:p14="http://schemas.microsoft.com/office/powerpoint/2010/main" val="246055752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summary</a:t>
            </a:r>
          </a:p>
          <a:p>
            <a:r>
              <a:rPr lang="en-GB" dirty="0" smtClean="0"/>
              <a:t>1. Reflection is an exploration</a:t>
            </a:r>
            <a:r>
              <a:rPr lang="en-GB" baseline="0" dirty="0" smtClean="0"/>
              <a:t> and an explanation of events – not just a description</a:t>
            </a:r>
          </a:p>
          <a:p>
            <a:r>
              <a:rPr lang="en-GB" baseline="0" dirty="0" smtClean="0"/>
              <a:t>2. Reflective writing often involves ‘revealing’ anxieties, errors and weaknesses, as well as strengths and successes. This is fine as long as you show some understanding of possible causes, and explain how you plan to improve.</a:t>
            </a:r>
          </a:p>
          <a:p>
            <a:r>
              <a:rPr lang="en-GB" baseline="0" dirty="0" smtClean="0"/>
              <a:t>3. When reflecting on an event or an idea - select just the most significant parts. If you try to tell ‘the whole story’ you will use exceed your number of words allocation.</a:t>
            </a:r>
            <a:endParaRPr lang="en-GB" dirty="0"/>
          </a:p>
        </p:txBody>
      </p:sp>
      <p:sp>
        <p:nvSpPr>
          <p:cNvPr id="4" name="Slide Number Placeholder 3"/>
          <p:cNvSpPr>
            <a:spLocks noGrp="1"/>
          </p:cNvSpPr>
          <p:nvPr>
            <p:ph type="sldNum" sz="quarter" idx="10"/>
          </p:nvPr>
        </p:nvSpPr>
        <p:spPr/>
        <p:txBody>
          <a:bodyPr/>
          <a:lstStyle/>
          <a:p>
            <a:pPr>
              <a:defRPr/>
            </a:pPr>
            <a:fld id="{CC7B5B12-428D-4545-BFEF-F9CCE46CF3C1}" type="slidenum">
              <a:rPr lang="en-GB" smtClean="0"/>
              <a:pPr>
                <a:defRPr/>
              </a:pPr>
              <a:t>63</a:t>
            </a:fld>
            <a:endParaRPr lang="en-GB"/>
          </a:p>
        </p:txBody>
      </p:sp>
    </p:spTree>
    <p:extLst>
      <p:ext uri="{BB962C8B-B14F-4D97-AF65-F5344CB8AC3E}">
        <p14:creationId xmlns:p14="http://schemas.microsoft.com/office/powerpoint/2010/main" val="102215592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smtClean="0"/>
              <a:t>Click to edit Master title style</a:t>
            </a:r>
            <a:endParaRPr lang="en-GB" dirty="0"/>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14/11/2016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14/11/2016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14/11/2016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14/11/2016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14/11/2016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14/11/2016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14/11/2016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14/11/2016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14/11/2016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14/11/2016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3" name="Content Placeholder 2"/>
          <p:cNvSpPr txBox="1">
            <a:spLocks noGrp="1"/>
          </p:cNvSpPr>
          <p:nvPr>
            <p:ph type="title" idx="4294967295"/>
          </p:nvPr>
        </p:nvSpPr>
        <p:spPr>
          <a:xfrm>
            <a:off x="457200" y="1600200"/>
            <a:ext cx="8229600" cy="4525923"/>
          </a:xfrm>
        </p:spPr>
        <p:txBody>
          <a:bodyPr anchor="t"/>
          <a:lstStyle>
            <a:lvl1pPr marL="343082" indent="-343082" algn="l">
              <a:spcBef>
                <a:spcPts val="800"/>
              </a:spcBef>
              <a:buSzPct val="100000"/>
              <a:buFont typeface="Arial" pitchFamily="34"/>
              <a:buChar char="•"/>
              <a:defRPr sz="3200"/>
            </a:lvl1pPr>
          </a:lstStyle>
          <a:p>
            <a:pPr lvl="0"/>
            <a:r>
              <a:rPr lang="en-US"/>
              <a:t>Click to edit Master text styles</a:t>
            </a:r>
            <a:br>
              <a:rPr lang="en-US"/>
            </a:br>
            <a:r>
              <a:rPr lang="en-US"/>
              <a:t>Second level</a:t>
            </a:r>
            <a:br>
              <a:rPr lang="en-US"/>
            </a:br>
            <a:r>
              <a:rPr lang="en-US"/>
              <a:t>Third level</a:t>
            </a:r>
            <a:br>
              <a:rPr lang="en-US"/>
            </a:br>
            <a:r>
              <a:rPr lang="en-US"/>
              <a:t>Fourth level</a:t>
            </a:r>
            <a:br>
              <a:rPr lang="en-US"/>
            </a:br>
            <a:r>
              <a:rPr lang="en-US"/>
              <a:t>Fifth level</a:t>
            </a:r>
          </a:p>
        </p:txBody>
      </p:sp>
      <p:sp>
        <p:nvSpPr>
          <p:cNvPr id="7" name="Content Placeholder 6"/>
          <p:cNvSpPr txBox="1">
            <a:spLocks noGrp="1"/>
          </p:cNvSpPr>
          <p:nvPr>
            <p:ph type="title" idx="4294967295"/>
          </p:nvPr>
        </p:nvSpPr>
        <p:spPr>
          <a:xfrm>
            <a:off x="457200" y="1604515"/>
            <a:ext cx="8229243" cy="4525923"/>
          </a:xfrm>
        </p:spPr>
        <p:txBody>
          <a:bodyPr lIns="0" tIns="0" rIns="0" bIns="0" anchor="t"/>
          <a:lstStyle>
            <a:lvl1pPr hangingPunct="0">
              <a:buNone/>
              <a:defRPr lang="en-GB">
                <a:latin typeface="Arial" pitchFamily="18"/>
              </a:defRPr>
            </a:lvl1pPr>
          </a:lstStyle>
          <a:p>
            <a:pPr lvl="0"/>
            <a:endParaRPr lang="en-GB"/>
          </a:p>
        </p:txBody>
      </p:sp>
      <p:sp>
        <p:nvSpPr>
          <p:cNvPr id="8" name="Content Placeholder 7"/>
          <p:cNvSpPr txBox="1">
            <a:spLocks noGrp="1"/>
          </p:cNvSpPr>
          <p:nvPr>
            <p:ph idx="1"/>
          </p:nvPr>
        </p:nvSpPr>
        <p:spPr>
          <a:xfrm>
            <a:off x="457200" y="1604515"/>
            <a:ext cx="8229243" cy="4525923"/>
          </a:xfrm>
        </p:spPr>
        <p:txBody>
          <a:bodyPr lIns="0" tIns="0" rIns="0" bIns="0"/>
          <a:lstStyle>
            <a:lvl1pPr hangingPunct="0">
              <a:defRPr lang="en-GB"/>
            </a:lvl1pPr>
          </a:lstStyle>
          <a:p>
            <a:pPr lvl="0"/>
            <a:endParaRPr lang="en-GB"/>
          </a:p>
        </p:txBody>
      </p:sp>
      <p:sp>
        <p:nvSpPr>
          <p:cNvPr id="6" name="Date Placeholder 3"/>
          <p:cNvSpPr txBox="1">
            <a:spLocks noGrp="1"/>
          </p:cNvSpPr>
          <p:nvPr>
            <p:ph type="dt" sz="half" idx="10"/>
          </p:nvPr>
        </p:nvSpPr>
        <p:spPr/>
        <p:txBody>
          <a:bodyPr/>
          <a:lstStyle>
            <a:lvl1pPr>
              <a:defRPr>
                <a:solidFill>
                  <a:srgbClr val="898989"/>
                </a:solidFill>
                <a:latin typeface="Calibri" charset="0"/>
                <a:ea typeface="ＭＳ Ｐゴシック" charset="0"/>
              </a:defRPr>
            </a:lvl1pPr>
            <a:lvl2pPr marL="742950" indent="-285750">
              <a:defRPr>
                <a:solidFill>
                  <a:schemeClr val="tx1"/>
                </a:solidFill>
                <a:latin typeface="Calibri" charset="0"/>
                <a:ea typeface="ＭＳ Ｐゴシック" charset="0"/>
              </a:defRPr>
            </a:lvl2pPr>
            <a:lvl3pPr marL="1143000" indent="-228600">
              <a:defRPr>
                <a:solidFill>
                  <a:schemeClr val="tx1"/>
                </a:solidFill>
                <a:latin typeface="Calibri" charset="0"/>
                <a:ea typeface="ＭＳ Ｐゴシック" charset="0"/>
              </a:defRPr>
            </a:lvl3pPr>
            <a:lvl4pPr marL="1600200" indent="-228600">
              <a:defRPr>
                <a:solidFill>
                  <a:schemeClr val="tx1"/>
                </a:solidFill>
                <a:latin typeface="Calibri" charset="0"/>
                <a:ea typeface="ＭＳ Ｐゴシック" charset="0"/>
              </a:defRPr>
            </a:lvl4pPr>
            <a:lvl5pPr marL="2057400" indent="-228600">
              <a:defRPr>
                <a:solidFill>
                  <a:schemeClr val="tx1"/>
                </a:solidFill>
                <a:latin typeface="Calibri" charset="0"/>
                <a:ea typeface="ＭＳ Ｐゴシック" charset="0"/>
              </a:defRPr>
            </a:lvl5pPr>
            <a:lvl6pPr marL="2514600" indent="-228600" fontAlgn="base">
              <a:spcBef>
                <a:spcPct val="0"/>
              </a:spcBef>
              <a:spcAft>
                <a:spcPct val="0"/>
              </a:spcAft>
              <a:defRPr>
                <a:solidFill>
                  <a:schemeClr val="tx1"/>
                </a:solidFill>
                <a:latin typeface="Calibri" charset="0"/>
                <a:ea typeface="ＭＳ Ｐゴシック" charset="0"/>
              </a:defRPr>
            </a:lvl6pPr>
            <a:lvl7pPr marL="2971800" indent="-228600" fontAlgn="base">
              <a:spcBef>
                <a:spcPct val="0"/>
              </a:spcBef>
              <a:spcAft>
                <a:spcPct val="0"/>
              </a:spcAft>
              <a:defRPr>
                <a:solidFill>
                  <a:schemeClr val="tx1"/>
                </a:solidFill>
                <a:latin typeface="Calibri" charset="0"/>
                <a:ea typeface="ＭＳ Ｐゴシック" charset="0"/>
              </a:defRPr>
            </a:lvl7pPr>
            <a:lvl8pPr marL="3429000" indent="-228600" fontAlgn="base">
              <a:spcBef>
                <a:spcPct val="0"/>
              </a:spcBef>
              <a:spcAft>
                <a:spcPct val="0"/>
              </a:spcAft>
              <a:defRPr>
                <a:solidFill>
                  <a:schemeClr val="tx1"/>
                </a:solidFill>
                <a:latin typeface="Calibri" charset="0"/>
                <a:ea typeface="ＭＳ Ｐゴシック" charset="0"/>
              </a:defRPr>
            </a:lvl8pPr>
            <a:lvl9pPr marL="3886200" indent="-228600" fontAlgn="base">
              <a:spcBef>
                <a:spcPct val="0"/>
              </a:spcBef>
              <a:spcAft>
                <a:spcPct val="0"/>
              </a:spcAft>
              <a:defRPr>
                <a:solidFill>
                  <a:schemeClr val="tx1"/>
                </a:solidFill>
                <a:latin typeface="Calibri" charset="0"/>
                <a:ea typeface="ＭＳ Ｐゴシック" charset="0"/>
              </a:defRPr>
            </a:lvl9pPr>
          </a:lstStyle>
          <a:p>
            <a:fld id="{1964841B-8B32-1C4A-809E-2FC9213349F7}" type="datetime1">
              <a:rPr lang="en-US"/>
              <a:pPr/>
              <a:t>11/14/2016</a:t>
            </a:fld>
            <a:endParaRPr lang="en-US"/>
          </a:p>
        </p:txBody>
      </p:sp>
      <p:sp>
        <p:nvSpPr>
          <p:cNvPr id="9" name="Footer Placeholder 4"/>
          <p:cNvSpPr txBox="1">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10" name="Slide Number Placeholder 5"/>
          <p:cNvSpPr txBox="1">
            <a:spLocks noGrp="1"/>
          </p:cNvSpPr>
          <p:nvPr>
            <p:ph type="sldNum" sz="quarter" idx="12"/>
          </p:nvPr>
        </p:nvSpPr>
        <p:spPr/>
        <p:txBody>
          <a:bodyPr/>
          <a:lstStyle>
            <a:lvl1pPr>
              <a:defRPr>
                <a:solidFill>
                  <a:srgbClr val="898989"/>
                </a:solidFill>
                <a:latin typeface="Calibri" charset="0"/>
                <a:ea typeface="ＭＳ Ｐゴシック" charset="0"/>
              </a:defRPr>
            </a:lvl1pPr>
            <a:lvl2pPr marL="742950" indent="-285750">
              <a:defRPr>
                <a:solidFill>
                  <a:schemeClr val="tx1"/>
                </a:solidFill>
                <a:latin typeface="Calibri" charset="0"/>
                <a:ea typeface="ＭＳ Ｐゴシック" charset="0"/>
              </a:defRPr>
            </a:lvl2pPr>
            <a:lvl3pPr marL="1143000" indent="-228600">
              <a:defRPr>
                <a:solidFill>
                  <a:schemeClr val="tx1"/>
                </a:solidFill>
                <a:latin typeface="Calibri" charset="0"/>
                <a:ea typeface="ＭＳ Ｐゴシック" charset="0"/>
              </a:defRPr>
            </a:lvl3pPr>
            <a:lvl4pPr marL="1600200" indent="-228600">
              <a:defRPr>
                <a:solidFill>
                  <a:schemeClr val="tx1"/>
                </a:solidFill>
                <a:latin typeface="Calibri" charset="0"/>
                <a:ea typeface="ＭＳ Ｐゴシック" charset="0"/>
              </a:defRPr>
            </a:lvl4pPr>
            <a:lvl5pPr marL="2057400" indent="-228600">
              <a:defRPr>
                <a:solidFill>
                  <a:schemeClr val="tx1"/>
                </a:solidFill>
                <a:latin typeface="Calibri" charset="0"/>
                <a:ea typeface="ＭＳ Ｐゴシック" charset="0"/>
              </a:defRPr>
            </a:lvl5pPr>
            <a:lvl6pPr marL="2514600" indent="-228600" fontAlgn="base">
              <a:spcBef>
                <a:spcPct val="0"/>
              </a:spcBef>
              <a:spcAft>
                <a:spcPct val="0"/>
              </a:spcAft>
              <a:defRPr>
                <a:solidFill>
                  <a:schemeClr val="tx1"/>
                </a:solidFill>
                <a:latin typeface="Calibri" charset="0"/>
                <a:ea typeface="ＭＳ Ｐゴシック" charset="0"/>
              </a:defRPr>
            </a:lvl6pPr>
            <a:lvl7pPr marL="2971800" indent="-228600" fontAlgn="base">
              <a:spcBef>
                <a:spcPct val="0"/>
              </a:spcBef>
              <a:spcAft>
                <a:spcPct val="0"/>
              </a:spcAft>
              <a:defRPr>
                <a:solidFill>
                  <a:schemeClr val="tx1"/>
                </a:solidFill>
                <a:latin typeface="Calibri" charset="0"/>
                <a:ea typeface="ＭＳ Ｐゴシック" charset="0"/>
              </a:defRPr>
            </a:lvl7pPr>
            <a:lvl8pPr marL="3429000" indent="-228600" fontAlgn="base">
              <a:spcBef>
                <a:spcPct val="0"/>
              </a:spcBef>
              <a:spcAft>
                <a:spcPct val="0"/>
              </a:spcAft>
              <a:defRPr>
                <a:solidFill>
                  <a:schemeClr val="tx1"/>
                </a:solidFill>
                <a:latin typeface="Calibri" charset="0"/>
                <a:ea typeface="ＭＳ Ｐゴシック" charset="0"/>
              </a:defRPr>
            </a:lvl8pPr>
            <a:lvl9pPr marL="3886200" indent="-228600" fontAlgn="base">
              <a:spcBef>
                <a:spcPct val="0"/>
              </a:spcBef>
              <a:spcAft>
                <a:spcPct val="0"/>
              </a:spcAft>
              <a:defRPr>
                <a:solidFill>
                  <a:schemeClr val="tx1"/>
                </a:solidFill>
                <a:latin typeface="Calibri" charset="0"/>
                <a:ea typeface="ＭＳ Ｐゴシック" charset="0"/>
              </a:defRPr>
            </a:lvl9pPr>
          </a:lstStyle>
          <a:p>
            <a:fld id="{981F4191-EE72-F34E-9B95-C1CDBCF05930}" type="slidenum">
              <a:rPr lang="en-US"/>
              <a:pPr/>
              <a:t>‹#›</a:t>
            </a:fld>
            <a:endParaRPr lang="en-US"/>
          </a:p>
        </p:txBody>
      </p:sp>
    </p:spTree>
    <p:extLst>
      <p:ext uri="{BB962C8B-B14F-4D97-AF65-F5344CB8AC3E}">
        <p14:creationId xmlns:p14="http://schemas.microsoft.com/office/powerpoint/2010/main" val="1847693843"/>
      </p:ext>
    </p:extLst>
  </p:cSld>
  <p:clrMapOvr>
    <a:masterClrMapping/>
  </p:clrMapOvr>
  <p:transition spd="slow"/>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cSld name="1_Title Only">
    <p:spTree>
      <p:nvGrpSpPr>
        <p:cNvPr id="1" name=""/>
        <p:cNvGrpSpPr/>
        <p:nvPr/>
      </p:nvGrpSpPr>
      <p:grpSpPr>
        <a:xfrm>
          <a:off x="0" y="0"/>
          <a:ext cx="0" cy="0"/>
          <a:chOff x="0" y="0"/>
          <a:chExt cx="0" cy="0"/>
        </a:xfrm>
      </p:grpSpPr>
      <p:sp>
        <p:nvSpPr>
          <p:cNvPr id="2" name="Title 1"/>
          <p:cNvSpPr txBox="1">
            <a:spLocks noGrp="1"/>
          </p:cNvSpPr>
          <p:nvPr>
            <p:ph type="title"/>
          </p:nvPr>
        </p:nvSpPr>
        <p:spPr/>
        <p:txBody>
          <a:bodyPr/>
          <a:lstStyle>
            <a:lvl1pPr>
              <a:defRPr/>
            </a:lvl1pPr>
          </a:lstStyle>
          <a:p>
            <a:pPr lvl="0"/>
            <a:r>
              <a:rPr lang="en-US"/>
              <a:t>Click to edit Master title style</a:t>
            </a:r>
          </a:p>
        </p:txBody>
      </p:sp>
      <p:sp>
        <p:nvSpPr>
          <p:cNvPr id="6" name="Text Placeholder 5"/>
          <p:cNvSpPr txBox="1">
            <a:spLocks noGrp="1"/>
          </p:cNvSpPr>
          <p:nvPr>
            <p:ph type="body" idx="4294967295"/>
          </p:nvPr>
        </p:nvSpPr>
        <p:spPr>
          <a:xfrm>
            <a:off x="457200" y="1604515"/>
            <a:ext cx="8229243" cy="4525923"/>
          </a:xfrm>
        </p:spPr>
        <p:txBody>
          <a:bodyPr lIns="0" tIns="0" rIns="0" bIns="0"/>
          <a:lstStyle>
            <a:lvl1pPr hangingPunct="0">
              <a:buNone/>
              <a:defRPr lang="en-GB"/>
            </a:lvl1pPr>
          </a:lstStyle>
          <a:p>
            <a:pPr lvl="0"/>
            <a:endParaRPr lang="en-GB"/>
          </a:p>
        </p:txBody>
      </p:sp>
      <p:sp>
        <p:nvSpPr>
          <p:cNvPr id="4" name="Date Placeholder 2"/>
          <p:cNvSpPr txBox="1">
            <a:spLocks noGrp="1"/>
          </p:cNvSpPr>
          <p:nvPr>
            <p:ph type="dt" sz="half" idx="10"/>
          </p:nvPr>
        </p:nvSpPr>
        <p:spPr/>
        <p:txBody>
          <a:bodyPr/>
          <a:lstStyle>
            <a:lvl1pPr>
              <a:defRPr>
                <a:solidFill>
                  <a:srgbClr val="898989"/>
                </a:solidFill>
                <a:latin typeface="Calibri" charset="0"/>
                <a:ea typeface="ＭＳ Ｐゴシック" charset="0"/>
              </a:defRPr>
            </a:lvl1pPr>
            <a:lvl2pPr marL="742950" indent="-285750">
              <a:defRPr>
                <a:solidFill>
                  <a:schemeClr val="tx1"/>
                </a:solidFill>
                <a:latin typeface="Calibri" charset="0"/>
                <a:ea typeface="ＭＳ Ｐゴシック" charset="0"/>
              </a:defRPr>
            </a:lvl2pPr>
            <a:lvl3pPr marL="1143000" indent="-228600">
              <a:defRPr>
                <a:solidFill>
                  <a:schemeClr val="tx1"/>
                </a:solidFill>
                <a:latin typeface="Calibri" charset="0"/>
                <a:ea typeface="ＭＳ Ｐゴシック" charset="0"/>
              </a:defRPr>
            </a:lvl3pPr>
            <a:lvl4pPr marL="1600200" indent="-228600">
              <a:defRPr>
                <a:solidFill>
                  <a:schemeClr val="tx1"/>
                </a:solidFill>
                <a:latin typeface="Calibri" charset="0"/>
                <a:ea typeface="ＭＳ Ｐゴシック" charset="0"/>
              </a:defRPr>
            </a:lvl4pPr>
            <a:lvl5pPr marL="2057400" indent="-228600">
              <a:defRPr>
                <a:solidFill>
                  <a:schemeClr val="tx1"/>
                </a:solidFill>
                <a:latin typeface="Calibri" charset="0"/>
                <a:ea typeface="ＭＳ Ｐゴシック" charset="0"/>
              </a:defRPr>
            </a:lvl5pPr>
            <a:lvl6pPr marL="2514600" indent="-228600" fontAlgn="base">
              <a:spcBef>
                <a:spcPct val="0"/>
              </a:spcBef>
              <a:spcAft>
                <a:spcPct val="0"/>
              </a:spcAft>
              <a:defRPr>
                <a:solidFill>
                  <a:schemeClr val="tx1"/>
                </a:solidFill>
                <a:latin typeface="Calibri" charset="0"/>
                <a:ea typeface="ＭＳ Ｐゴシック" charset="0"/>
              </a:defRPr>
            </a:lvl6pPr>
            <a:lvl7pPr marL="2971800" indent="-228600" fontAlgn="base">
              <a:spcBef>
                <a:spcPct val="0"/>
              </a:spcBef>
              <a:spcAft>
                <a:spcPct val="0"/>
              </a:spcAft>
              <a:defRPr>
                <a:solidFill>
                  <a:schemeClr val="tx1"/>
                </a:solidFill>
                <a:latin typeface="Calibri" charset="0"/>
                <a:ea typeface="ＭＳ Ｐゴシック" charset="0"/>
              </a:defRPr>
            </a:lvl7pPr>
            <a:lvl8pPr marL="3429000" indent="-228600" fontAlgn="base">
              <a:spcBef>
                <a:spcPct val="0"/>
              </a:spcBef>
              <a:spcAft>
                <a:spcPct val="0"/>
              </a:spcAft>
              <a:defRPr>
                <a:solidFill>
                  <a:schemeClr val="tx1"/>
                </a:solidFill>
                <a:latin typeface="Calibri" charset="0"/>
                <a:ea typeface="ＭＳ Ｐゴシック" charset="0"/>
              </a:defRPr>
            </a:lvl8pPr>
            <a:lvl9pPr marL="3886200" indent="-228600" fontAlgn="base">
              <a:spcBef>
                <a:spcPct val="0"/>
              </a:spcBef>
              <a:spcAft>
                <a:spcPct val="0"/>
              </a:spcAft>
              <a:defRPr>
                <a:solidFill>
                  <a:schemeClr val="tx1"/>
                </a:solidFill>
                <a:latin typeface="Calibri" charset="0"/>
                <a:ea typeface="ＭＳ Ｐゴシック" charset="0"/>
              </a:defRPr>
            </a:lvl9pPr>
          </a:lstStyle>
          <a:p>
            <a:fld id="{EE448057-6188-BA46-9255-6F4E487E94B4}" type="datetime1">
              <a:rPr lang="en-US"/>
              <a:pPr/>
              <a:t>11/14/2016</a:t>
            </a:fld>
            <a:endParaRPr lang="en-US"/>
          </a:p>
        </p:txBody>
      </p:sp>
      <p:sp>
        <p:nvSpPr>
          <p:cNvPr id="5" name="Footer Placeholder 3"/>
          <p:cNvSpPr txBox="1">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7" name="Slide Number Placeholder 4"/>
          <p:cNvSpPr txBox="1">
            <a:spLocks noGrp="1"/>
          </p:cNvSpPr>
          <p:nvPr>
            <p:ph type="sldNum" sz="quarter" idx="12"/>
          </p:nvPr>
        </p:nvSpPr>
        <p:spPr/>
        <p:txBody>
          <a:bodyPr/>
          <a:lstStyle>
            <a:lvl1pPr>
              <a:defRPr>
                <a:solidFill>
                  <a:srgbClr val="898989"/>
                </a:solidFill>
                <a:latin typeface="Calibri" charset="0"/>
                <a:ea typeface="ＭＳ Ｐゴシック" charset="0"/>
              </a:defRPr>
            </a:lvl1pPr>
            <a:lvl2pPr marL="742950" indent="-285750">
              <a:defRPr>
                <a:solidFill>
                  <a:schemeClr val="tx1"/>
                </a:solidFill>
                <a:latin typeface="Calibri" charset="0"/>
                <a:ea typeface="ＭＳ Ｐゴシック" charset="0"/>
              </a:defRPr>
            </a:lvl2pPr>
            <a:lvl3pPr marL="1143000" indent="-228600">
              <a:defRPr>
                <a:solidFill>
                  <a:schemeClr val="tx1"/>
                </a:solidFill>
                <a:latin typeface="Calibri" charset="0"/>
                <a:ea typeface="ＭＳ Ｐゴシック" charset="0"/>
              </a:defRPr>
            </a:lvl3pPr>
            <a:lvl4pPr marL="1600200" indent="-228600">
              <a:defRPr>
                <a:solidFill>
                  <a:schemeClr val="tx1"/>
                </a:solidFill>
                <a:latin typeface="Calibri" charset="0"/>
                <a:ea typeface="ＭＳ Ｐゴシック" charset="0"/>
              </a:defRPr>
            </a:lvl4pPr>
            <a:lvl5pPr marL="2057400" indent="-228600">
              <a:defRPr>
                <a:solidFill>
                  <a:schemeClr val="tx1"/>
                </a:solidFill>
                <a:latin typeface="Calibri" charset="0"/>
                <a:ea typeface="ＭＳ Ｐゴシック" charset="0"/>
              </a:defRPr>
            </a:lvl5pPr>
            <a:lvl6pPr marL="2514600" indent="-228600" fontAlgn="base">
              <a:spcBef>
                <a:spcPct val="0"/>
              </a:spcBef>
              <a:spcAft>
                <a:spcPct val="0"/>
              </a:spcAft>
              <a:defRPr>
                <a:solidFill>
                  <a:schemeClr val="tx1"/>
                </a:solidFill>
                <a:latin typeface="Calibri" charset="0"/>
                <a:ea typeface="ＭＳ Ｐゴシック" charset="0"/>
              </a:defRPr>
            </a:lvl6pPr>
            <a:lvl7pPr marL="2971800" indent="-228600" fontAlgn="base">
              <a:spcBef>
                <a:spcPct val="0"/>
              </a:spcBef>
              <a:spcAft>
                <a:spcPct val="0"/>
              </a:spcAft>
              <a:defRPr>
                <a:solidFill>
                  <a:schemeClr val="tx1"/>
                </a:solidFill>
                <a:latin typeface="Calibri" charset="0"/>
                <a:ea typeface="ＭＳ Ｐゴシック" charset="0"/>
              </a:defRPr>
            </a:lvl7pPr>
            <a:lvl8pPr marL="3429000" indent="-228600" fontAlgn="base">
              <a:spcBef>
                <a:spcPct val="0"/>
              </a:spcBef>
              <a:spcAft>
                <a:spcPct val="0"/>
              </a:spcAft>
              <a:defRPr>
                <a:solidFill>
                  <a:schemeClr val="tx1"/>
                </a:solidFill>
                <a:latin typeface="Calibri" charset="0"/>
                <a:ea typeface="ＭＳ Ｐゴシック" charset="0"/>
              </a:defRPr>
            </a:lvl8pPr>
            <a:lvl9pPr marL="3886200" indent="-228600" fontAlgn="base">
              <a:spcBef>
                <a:spcPct val="0"/>
              </a:spcBef>
              <a:spcAft>
                <a:spcPct val="0"/>
              </a:spcAft>
              <a:defRPr>
                <a:solidFill>
                  <a:schemeClr val="tx1"/>
                </a:solidFill>
                <a:latin typeface="Calibri" charset="0"/>
                <a:ea typeface="ＭＳ Ｐゴシック" charset="0"/>
              </a:defRPr>
            </a:lvl9pPr>
          </a:lstStyle>
          <a:p>
            <a:fld id="{28CB0C08-E5FF-7C4F-9E0C-4473506E0981}" type="slidenum">
              <a:rPr lang="en-US"/>
              <a:pPr/>
              <a:t>‹#›</a:t>
            </a:fld>
            <a:endParaRPr lang="en-US"/>
          </a:p>
        </p:txBody>
      </p:sp>
    </p:spTree>
    <p:extLst>
      <p:ext uri="{BB962C8B-B14F-4D97-AF65-F5344CB8AC3E}">
        <p14:creationId xmlns:p14="http://schemas.microsoft.com/office/powerpoint/2010/main" val="1222609009"/>
      </p:ext>
    </p:extLst>
  </p:cSld>
  <p:clrMapOvr>
    <a:masterClrMapping/>
  </p:clrMapOvr>
  <p:transition spd="slow"/>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14/11/2016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7.xml"/><Relationship Id="rId1" Type="http://schemas.openxmlformats.org/officeDocument/2006/relationships/themeOverride" Target="../theme/themeOverride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hyperlink" Target="http://www.vark-learn.com/english/page.asp?p=questionnaire"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hyperlink" Target="http://psychology-tools.com/myers-briggs-type-indicator/"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www.etl.tla.ed.ac.uk/questionnaires/ASSIST.pdf"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hyperlink" Target="http://www.whitewater-rescue.com/support/pagepics/lsitechmanual.pdf"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6.xml"/><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4"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4099" name="Rectangle 2"/>
          <p:cNvSpPr>
            <a:spLocks noGrp="1" noChangeArrowheads="1"/>
          </p:cNvSpPr>
          <p:nvPr>
            <p:ph type="ctrTitle" idx="4294967295"/>
          </p:nvPr>
        </p:nvSpPr>
        <p:spPr>
          <a:xfrm>
            <a:off x="0" y="2130425"/>
            <a:ext cx="9144000" cy="1470025"/>
          </a:xfrm>
        </p:spPr>
        <p:txBody>
          <a:bodyPr/>
          <a:lstStyle/>
          <a:p>
            <a:r>
              <a:rPr lang="en-GB" dirty="0">
                <a:solidFill>
                  <a:schemeClr val="bg1"/>
                </a:solidFill>
                <a:latin typeface="Calibri" charset="0"/>
              </a:rPr>
              <a:t>Welcome</a:t>
            </a:r>
            <a:br>
              <a:rPr lang="en-GB" dirty="0">
                <a:solidFill>
                  <a:schemeClr val="bg1"/>
                </a:solidFill>
                <a:latin typeface="Calibri" charset="0"/>
              </a:rPr>
            </a:br>
            <a:r>
              <a:rPr lang="en-GB" dirty="0" err="1">
                <a:solidFill>
                  <a:schemeClr val="bg1"/>
                </a:solidFill>
                <a:latin typeface="Calibri" charset="0"/>
              </a:rPr>
              <a:t>Croeso</a:t>
            </a:r>
            <a:endParaRPr lang="en-US" dirty="0">
              <a:solidFill>
                <a:schemeClr val="bg1"/>
              </a:solidFill>
              <a:latin typeface="Calibri" charset="0"/>
            </a:endParaRPr>
          </a:p>
        </p:txBody>
      </p:sp>
    </p:spTree>
    <p:extLst>
      <p:ext uri="{BB962C8B-B14F-4D97-AF65-F5344CB8AC3E}">
        <p14:creationId xmlns:p14="http://schemas.microsoft.com/office/powerpoint/2010/main" val="402847230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idx="4294967295"/>
          </p:nvPr>
        </p:nvSpPr>
        <p:spPr/>
        <p:txBody>
          <a:bodyPr/>
          <a:lstStyle/>
          <a:p>
            <a:r>
              <a:rPr lang="en-GB">
                <a:latin typeface="Calibri" charset="0"/>
              </a:rPr>
              <a:t>Activity</a:t>
            </a:r>
            <a:endParaRPr lang="en-US">
              <a:latin typeface="Calibri" charset="0"/>
            </a:endParaRPr>
          </a:p>
        </p:txBody>
      </p:sp>
      <p:sp>
        <p:nvSpPr>
          <p:cNvPr id="11267" name="Rectangle 3"/>
          <p:cNvSpPr>
            <a:spLocks noGrp="1" noChangeArrowheads="1"/>
          </p:cNvSpPr>
          <p:nvPr>
            <p:ph type="body" idx="4294967295"/>
          </p:nvPr>
        </p:nvSpPr>
        <p:spPr/>
        <p:txBody>
          <a:bodyPr>
            <a:normAutofit/>
          </a:bodyPr>
          <a:lstStyle/>
          <a:p>
            <a:r>
              <a:rPr lang="en-GB" sz="2400">
                <a:latin typeface="Calibri" charset="0"/>
              </a:rPr>
              <a:t>Who can remember what we did last time…?</a:t>
            </a:r>
            <a:endParaRPr lang="en-US" sz="2400">
              <a:latin typeface="Calibri" charset="0"/>
            </a:endParaRPr>
          </a:p>
        </p:txBody>
      </p:sp>
    </p:spTree>
    <p:extLst>
      <p:ext uri="{BB962C8B-B14F-4D97-AF65-F5344CB8AC3E}">
        <p14:creationId xmlns:p14="http://schemas.microsoft.com/office/powerpoint/2010/main" val="234305374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idx="4294967295"/>
          </p:nvPr>
        </p:nvSpPr>
        <p:spPr>
          <a:xfrm>
            <a:off x="457200" y="44624"/>
            <a:ext cx="8229600" cy="1080120"/>
          </a:xfrm>
        </p:spPr>
        <p:txBody>
          <a:bodyPr/>
          <a:lstStyle/>
          <a:p>
            <a:r>
              <a:rPr lang="en-GB" dirty="0">
                <a:latin typeface="Calibri" charset="0"/>
              </a:rPr>
              <a:t>Learning Plan day 1</a:t>
            </a:r>
            <a:endParaRPr lang="en-US" dirty="0">
              <a:latin typeface="Calibri" charset="0"/>
            </a:endParaRPr>
          </a:p>
        </p:txBody>
      </p:sp>
      <p:sp>
        <p:nvSpPr>
          <p:cNvPr id="11267" name="Rectangle 3"/>
          <p:cNvSpPr>
            <a:spLocks noGrp="1" noChangeArrowheads="1"/>
          </p:cNvSpPr>
          <p:nvPr>
            <p:ph type="body" idx="4294967295"/>
          </p:nvPr>
        </p:nvSpPr>
        <p:spPr>
          <a:xfrm>
            <a:off x="457200" y="1052736"/>
            <a:ext cx="8229600" cy="4680520"/>
          </a:xfrm>
        </p:spPr>
        <p:txBody>
          <a:bodyPr rtlCol="0">
            <a:normAutofit fontScale="85000" lnSpcReduction="20000"/>
          </a:bodyPr>
          <a:lstStyle/>
          <a:p>
            <a:pPr fontAlgn="auto">
              <a:spcAft>
                <a:spcPts val="0"/>
              </a:spcAft>
              <a:buFont typeface="Arial"/>
              <a:buChar char="•"/>
              <a:defRPr/>
            </a:pPr>
            <a:r>
              <a:rPr lang="en-GB" sz="2400" dirty="0" smtClean="0">
                <a:latin typeface="+mj-lt"/>
                <a:ea typeface="+mn-ea"/>
              </a:rPr>
              <a:t>Introduction to the Professional Practice Framework</a:t>
            </a:r>
          </a:p>
          <a:p>
            <a:pPr fontAlgn="auto">
              <a:spcAft>
                <a:spcPts val="0"/>
              </a:spcAft>
              <a:buFont typeface="Arial"/>
              <a:buChar char="•"/>
              <a:defRPr/>
            </a:pPr>
            <a:r>
              <a:rPr lang="en-GB" sz="2400" dirty="0" smtClean="0">
                <a:latin typeface="+mj-lt"/>
                <a:ea typeface="+mn-ea"/>
              </a:rPr>
              <a:t>Introduction to the module (Description, specific and generic marking criteria) </a:t>
            </a:r>
          </a:p>
          <a:p>
            <a:pPr fontAlgn="auto">
              <a:spcAft>
                <a:spcPts val="0"/>
              </a:spcAft>
              <a:buFont typeface="Arial"/>
              <a:buChar char="•"/>
              <a:defRPr/>
            </a:pPr>
            <a:r>
              <a:rPr lang="en-GB" sz="2400" dirty="0" smtClean="0">
                <a:latin typeface="+mj-lt"/>
                <a:ea typeface="+mn-ea"/>
              </a:rPr>
              <a:t>CV</a:t>
            </a:r>
          </a:p>
          <a:p>
            <a:pPr fontAlgn="auto">
              <a:spcAft>
                <a:spcPts val="0"/>
              </a:spcAft>
              <a:buFont typeface="Arial"/>
              <a:buChar char="•"/>
              <a:defRPr/>
            </a:pPr>
            <a:r>
              <a:rPr lang="en-GB" sz="2400" dirty="0" smtClean="0">
                <a:latin typeface="+mj-lt"/>
                <a:ea typeface="+mn-ea"/>
              </a:rPr>
              <a:t>Job description</a:t>
            </a:r>
          </a:p>
          <a:p>
            <a:pPr fontAlgn="auto">
              <a:spcAft>
                <a:spcPts val="0"/>
              </a:spcAft>
              <a:buFont typeface="Arial"/>
              <a:buChar char="•"/>
              <a:defRPr/>
            </a:pPr>
            <a:r>
              <a:rPr lang="en-GB" sz="2400" dirty="0" smtClean="0">
                <a:latin typeface="+mj-lt"/>
                <a:ea typeface="+mn-ea"/>
              </a:rPr>
              <a:t>SWOT</a:t>
            </a:r>
          </a:p>
          <a:p>
            <a:pPr fontAlgn="auto">
              <a:spcAft>
                <a:spcPts val="0"/>
              </a:spcAft>
              <a:buFont typeface="Arial"/>
              <a:buChar char="•"/>
              <a:defRPr/>
            </a:pPr>
            <a:endParaRPr lang="en-GB" sz="2400" dirty="0" smtClean="0">
              <a:latin typeface="+mj-lt"/>
              <a:ea typeface="+mn-ea"/>
            </a:endParaRPr>
          </a:p>
          <a:p>
            <a:pPr fontAlgn="auto">
              <a:spcAft>
                <a:spcPts val="0"/>
              </a:spcAft>
              <a:buFont typeface="Arial"/>
              <a:buChar char="•"/>
              <a:defRPr/>
            </a:pPr>
            <a:r>
              <a:rPr lang="en-GB" sz="2400" dirty="0" smtClean="0">
                <a:latin typeface="+mj-lt"/>
                <a:ea typeface="+mn-ea"/>
              </a:rPr>
              <a:t>Learning styles</a:t>
            </a:r>
          </a:p>
          <a:p>
            <a:pPr lvl="1" fontAlgn="auto">
              <a:spcAft>
                <a:spcPts val="0"/>
              </a:spcAft>
              <a:buFont typeface="Arial"/>
              <a:buChar char="–"/>
              <a:defRPr/>
            </a:pPr>
            <a:r>
              <a:rPr lang="en-GB" sz="2000" dirty="0" smtClean="0">
                <a:latin typeface="+mj-lt"/>
                <a:ea typeface="+mn-ea"/>
              </a:rPr>
              <a:t>Honey and Mumford</a:t>
            </a:r>
          </a:p>
          <a:p>
            <a:pPr lvl="1" fontAlgn="auto">
              <a:spcAft>
                <a:spcPts val="0"/>
              </a:spcAft>
              <a:buFont typeface="Arial"/>
              <a:buChar char="–"/>
              <a:defRPr/>
            </a:pPr>
            <a:r>
              <a:rPr lang="en-GB" sz="2000" dirty="0" err="1" smtClean="0">
                <a:latin typeface="+mj-lt"/>
                <a:ea typeface="+mn-ea"/>
              </a:rPr>
              <a:t>Vark</a:t>
            </a:r>
            <a:endParaRPr lang="en-GB" sz="2000" dirty="0" smtClean="0">
              <a:latin typeface="+mj-lt"/>
              <a:ea typeface="+mn-ea"/>
            </a:endParaRPr>
          </a:p>
          <a:p>
            <a:pPr fontAlgn="auto">
              <a:spcAft>
                <a:spcPts val="0"/>
              </a:spcAft>
              <a:buFont typeface="Arial"/>
              <a:buChar char="•"/>
              <a:defRPr/>
            </a:pPr>
            <a:r>
              <a:rPr lang="en-GB" sz="2400" dirty="0" smtClean="0">
                <a:latin typeface="+mj-lt"/>
                <a:ea typeface="+mn-ea"/>
              </a:rPr>
              <a:t>Library, Student Services</a:t>
            </a:r>
          </a:p>
          <a:p>
            <a:pPr fontAlgn="auto">
              <a:spcAft>
                <a:spcPts val="0"/>
              </a:spcAft>
              <a:buFont typeface="Arial"/>
              <a:buChar char="•"/>
              <a:defRPr/>
            </a:pPr>
            <a:r>
              <a:rPr lang="en-GB" sz="2400" dirty="0" smtClean="0">
                <a:latin typeface="+mj-lt"/>
                <a:ea typeface="+mn-ea"/>
              </a:rPr>
              <a:t>Moodle</a:t>
            </a:r>
          </a:p>
          <a:p>
            <a:pPr fontAlgn="auto">
              <a:spcAft>
                <a:spcPts val="0"/>
              </a:spcAft>
              <a:buFont typeface="Arial"/>
              <a:buChar char="•"/>
              <a:defRPr/>
            </a:pPr>
            <a:r>
              <a:rPr lang="en-GB" sz="2400" dirty="0" smtClean="0">
                <a:latin typeface="+mj-lt"/>
                <a:ea typeface="+mn-ea"/>
              </a:rPr>
              <a:t>Training needs analysis</a:t>
            </a:r>
          </a:p>
          <a:p>
            <a:pPr fontAlgn="auto">
              <a:spcAft>
                <a:spcPts val="0"/>
              </a:spcAft>
              <a:buFont typeface="Arial"/>
              <a:buChar char="•"/>
              <a:defRPr/>
            </a:pPr>
            <a:r>
              <a:rPr lang="en-GB" sz="2400" dirty="0" smtClean="0">
                <a:latin typeface="+mj-lt"/>
                <a:ea typeface="+mn-ea"/>
              </a:rPr>
              <a:t>Referencing</a:t>
            </a:r>
          </a:p>
          <a:p>
            <a:pPr fontAlgn="auto">
              <a:spcAft>
                <a:spcPts val="0"/>
              </a:spcAft>
              <a:buFont typeface="Arial"/>
              <a:buChar char="•"/>
              <a:defRPr/>
            </a:pPr>
            <a:r>
              <a:rPr lang="en-GB" sz="2400" dirty="0" smtClean="0">
                <a:latin typeface="+mj-lt"/>
                <a:ea typeface="+mn-ea"/>
              </a:rPr>
              <a:t>Study skills</a:t>
            </a:r>
            <a:endParaRPr lang="en-US" sz="2400" dirty="0" smtClean="0">
              <a:latin typeface="+mj-lt"/>
              <a:ea typeface="+mn-ea"/>
            </a:endParaRPr>
          </a:p>
        </p:txBody>
      </p:sp>
    </p:spTree>
    <p:extLst>
      <p:ext uri="{BB962C8B-B14F-4D97-AF65-F5344CB8AC3E}">
        <p14:creationId xmlns:p14="http://schemas.microsoft.com/office/powerpoint/2010/main" val="238694131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idx="4294967295"/>
          </p:nvPr>
        </p:nvSpPr>
        <p:spPr/>
        <p:txBody>
          <a:bodyPr/>
          <a:lstStyle/>
          <a:p>
            <a:r>
              <a:rPr lang="en-GB">
                <a:latin typeface="Calibri" charset="0"/>
              </a:rPr>
              <a:t>Agenda</a:t>
            </a:r>
            <a:endParaRPr lang="en-US">
              <a:latin typeface="Calibri" charset="0"/>
            </a:endParaRPr>
          </a:p>
        </p:txBody>
      </p:sp>
      <p:sp>
        <p:nvSpPr>
          <p:cNvPr id="11267" name="Rectangle 3"/>
          <p:cNvSpPr>
            <a:spLocks noGrp="1" noChangeArrowheads="1"/>
          </p:cNvSpPr>
          <p:nvPr>
            <p:ph type="body" idx="4294967295"/>
          </p:nvPr>
        </p:nvSpPr>
        <p:spPr/>
        <p:txBody>
          <a:bodyPr rtlCol="0">
            <a:normAutofit/>
          </a:bodyPr>
          <a:lstStyle/>
          <a:p>
            <a:pPr fontAlgn="auto">
              <a:spcAft>
                <a:spcPts val="0"/>
              </a:spcAft>
              <a:buFont typeface="Arial"/>
              <a:buChar char="•"/>
              <a:defRPr/>
            </a:pPr>
            <a:r>
              <a:rPr lang="en-GB" sz="2400" dirty="0" smtClean="0">
                <a:latin typeface="+mj-lt"/>
                <a:ea typeface="+mn-ea"/>
              </a:rPr>
              <a:t>CV and JD progress report (You</a:t>
            </a:r>
            <a:r>
              <a:rPr lang="en-GB" sz="2400" dirty="0" smtClean="0">
                <a:latin typeface="+mj-lt"/>
                <a:ea typeface="+mn-ea"/>
              </a:rPr>
              <a:t>)</a:t>
            </a:r>
          </a:p>
          <a:p>
            <a:pPr fontAlgn="auto">
              <a:spcAft>
                <a:spcPts val="0"/>
              </a:spcAft>
              <a:buFont typeface="Arial"/>
              <a:buChar char="•"/>
              <a:defRPr/>
            </a:pPr>
            <a:r>
              <a:rPr lang="en-GB" sz="2400" dirty="0" smtClean="0">
                <a:latin typeface="+mj-lt"/>
              </a:rPr>
              <a:t>Visit to Library</a:t>
            </a:r>
          </a:p>
          <a:p>
            <a:pPr fontAlgn="auto">
              <a:spcAft>
                <a:spcPts val="0"/>
              </a:spcAft>
              <a:buFont typeface="Arial"/>
              <a:buChar char="•"/>
              <a:defRPr/>
            </a:pPr>
            <a:r>
              <a:rPr lang="en-GB" sz="2400" dirty="0" err="1" smtClean="0">
                <a:latin typeface="+mj-lt"/>
                <a:ea typeface="+mn-ea"/>
              </a:rPr>
              <a:t>Plagirism</a:t>
            </a:r>
            <a:r>
              <a:rPr lang="en-GB" sz="2400" dirty="0" smtClean="0">
                <a:latin typeface="+mj-lt"/>
                <a:ea typeface="+mn-ea"/>
              </a:rPr>
              <a:t> and Referencing</a:t>
            </a:r>
          </a:p>
          <a:p>
            <a:pPr fontAlgn="auto">
              <a:spcAft>
                <a:spcPts val="0"/>
              </a:spcAft>
              <a:buFont typeface="Arial"/>
              <a:buChar char="•"/>
              <a:defRPr/>
            </a:pPr>
            <a:r>
              <a:rPr lang="en-GB" sz="2400" dirty="0" smtClean="0">
                <a:latin typeface="+mj-lt"/>
              </a:rPr>
              <a:t>An introduction to Learning Styles</a:t>
            </a:r>
            <a:endParaRPr lang="en-GB" sz="2400" dirty="0" smtClean="0">
              <a:latin typeface="+mj-lt"/>
              <a:ea typeface="+mn-ea"/>
            </a:endParaRPr>
          </a:p>
          <a:p>
            <a:pPr fontAlgn="auto">
              <a:spcAft>
                <a:spcPts val="0"/>
              </a:spcAft>
              <a:buFont typeface="Arial"/>
              <a:buChar char="•"/>
              <a:defRPr/>
            </a:pPr>
            <a:r>
              <a:rPr lang="en-GB" sz="2400" dirty="0" smtClean="0">
                <a:latin typeface="+mj-lt"/>
                <a:ea typeface="+mn-ea"/>
              </a:rPr>
              <a:t>Personal Development </a:t>
            </a:r>
            <a:r>
              <a:rPr lang="en-GB" sz="2400" dirty="0" smtClean="0">
                <a:latin typeface="+mj-lt"/>
                <a:ea typeface="+mn-ea"/>
              </a:rPr>
              <a:t>Planning</a:t>
            </a:r>
            <a:endParaRPr lang="en-GB" sz="2400" dirty="0" smtClean="0">
              <a:latin typeface="+mj-lt"/>
              <a:ea typeface="+mn-ea"/>
            </a:endParaRPr>
          </a:p>
          <a:p>
            <a:pPr fontAlgn="auto">
              <a:spcAft>
                <a:spcPts val="0"/>
              </a:spcAft>
              <a:buFont typeface="Arial"/>
              <a:buChar char="•"/>
              <a:defRPr/>
            </a:pPr>
            <a:r>
              <a:rPr lang="en-GB" sz="2400" dirty="0" smtClean="0">
                <a:latin typeface="+mj-lt"/>
                <a:ea typeface="+mn-ea"/>
              </a:rPr>
              <a:t>Develop your TNA (If not already done</a:t>
            </a:r>
            <a:r>
              <a:rPr lang="en-GB" sz="2400" dirty="0" smtClean="0">
                <a:latin typeface="+mj-lt"/>
                <a:ea typeface="+mn-ea"/>
              </a:rPr>
              <a:t>)</a:t>
            </a:r>
          </a:p>
          <a:p>
            <a:pPr fontAlgn="auto">
              <a:spcAft>
                <a:spcPts val="0"/>
              </a:spcAft>
              <a:buFont typeface="Arial"/>
              <a:buChar char="•"/>
              <a:defRPr/>
            </a:pPr>
            <a:r>
              <a:rPr lang="en-GB" sz="2400" dirty="0" smtClean="0">
                <a:latin typeface="+mj-lt"/>
              </a:rPr>
              <a:t>Introduction to Critical Reflection</a:t>
            </a:r>
            <a:endParaRPr lang="en-GB" sz="2400" dirty="0"/>
          </a:p>
          <a:p>
            <a:pPr fontAlgn="auto">
              <a:spcAft>
                <a:spcPts val="0"/>
              </a:spcAft>
              <a:buFont typeface="Arial"/>
              <a:buChar char="•"/>
              <a:defRPr/>
            </a:pPr>
            <a:r>
              <a:rPr lang="en-GB" sz="2400" dirty="0" smtClean="0">
                <a:latin typeface="+mj-lt"/>
              </a:rPr>
              <a:t>Start </a:t>
            </a:r>
            <a:r>
              <a:rPr lang="en-GB" sz="2400" dirty="0" smtClean="0">
                <a:latin typeface="+mj-lt"/>
              </a:rPr>
              <a:t>reflecting</a:t>
            </a:r>
            <a:endParaRPr lang="en-GB" sz="2400" dirty="0" smtClean="0">
              <a:latin typeface="+mj-lt"/>
              <a:ea typeface="+mn-ea"/>
            </a:endParaRPr>
          </a:p>
          <a:p>
            <a:pPr marL="0" indent="0" fontAlgn="auto">
              <a:spcAft>
                <a:spcPts val="0"/>
              </a:spcAft>
              <a:buFont typeface="Arial"/>
              <a:buNone/>
              <a:defRPr/>
            </a:pPr>
            <a:endParaRPr lang="en-US" sz="2400" dirty="0" smtClean="0">
              <a:latin typeface="+mj-lt"/>
              <a:ea typeface="+mn-ea"/>
            </a:endParaRPr>
          </a:p>
        </p:txBody>
      </p:sp>
    </p:spTree>
    <p:extLst>
      <p:ext uri="{BB962C8B-B14F-4D97-AF65-F5344CB8AC3E}">
        <p14:creationId xmlns:p14="http://schemas.microsoft.com/office/powerpoint/2010/main" val="401395702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8" descr="PP_TSD_white.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8195" name="Rectangle 2"/>
          <p:cNvSpPr>
            <a:spLocks noGrp="1" noChangeArrowheads="1"/>
          </p:cNvSpPr>
          <p:nvPr>
            <p:ph type="ctrTitle" idx="4294967295"/>
          </p:nvPr>
        </p:nvSpPr>
        <p:spPr>
          <a:xfrm>
            <a:off x="685800" y="2130425"/>
            <a:ext cx="7772400" cy="1470025"/>
          </a:xfrm>
        </p:spPr>
        <p:txBody>
          <a:bodyPr/>
          <a:lstStyle/>
          <a:p>
            <a:r>
              <a:rPr lang="en-GB">
                <a:latin typeface="Calibri" charset="0"/>
              </a:rPr>
              <a:t>CV and JD – progress?</a:t>
            </a:r>
            <a:endParaRPr lang="en-US">
              <a:latin typeface="Calibri" charset="0"/>
            </a:endParaRPr>
          </a:p>
        </p:txBody>
      </p:sp>
    </p:spTree>
    <p:extLst>
      <p:ext uri="{BB962C8B-B14F-4D97-AF65-F5344CB8AC3E}">
        <p14:creationId xmlns:p14="http://schemas.microsoft.com/office/powerpoint/2010/main" val="206136428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27584" y="1484784"/>
            <a:ext cx="7776864" cy="2862322"/>
          </a:xfrm>
          <a:prstGeom prst="rect">
            <a:avLst/>
          </a:prstGeom>
          <a:noFill/>
        </p:spPr>
        <p:txBody>
          <a:bodyPr wrap="square" rtlCol="0">
            <a:spAutoFit/>
          </a:bodyPr>
          <a:lstStyle/>
          <a:p>
            <a:pPr algn="ctr"/>
            <a:r>
              <a:rPr lang="en-GB" sz="3600" b="1" dirty="0" err="1">
                <a:solidFill>
                  <a:prstClr val="black"/>
                </a:solidFill>
                <a:ea typeface="+mj-ea"/>
                <a:cs typeface="+mj-cs"/>
              </a:rPr>
              <a:t>Llên-ladrad</a:t>
            </a:r>
            <a:r>
              <a:rPr lang="en-GB" sz="3600" b="1" dirty="0">
                <a:solidFill>
                  <a:prstClr val="black"/>
                </a:solidFill>
                <a:ea typeface="+mj-ea"/>
                <a:cs typeface="+mj-cs"/>
              </a:rPr>
              <a:t> a </a:t>
            </a:r>
            <a:r>
              <a:rPr lang="en-GB" sz="3600" b="1" dirty="0" err="1" smtClean="0">
                <a:solidFill>
                  <a:prstClr val="black"/>
                </a:solidFill>
                <a:ea typeface="+mj-ea"/>
                <a:cs typeface="+mj-cs"/>
              </a:rPr>
              <a:t>Chyfeirnodi</a:t>
            </a:r>
            <a:endParaRPr lang="en-GB" sz="3600" b="1" dirty="0">
              <a:solidFill>
                <a:prstClr val="black"/>
              </a:solidFill>
              <a:ea typeface="+mj-ea"/>
              <a:cs typeface="+mj-cs"/>
            </a:endParaRPr>
          </a:p>
          <a:p>
            <a:pPr algn="ctr"/>
            <a:endParaRPr lang="en-GB" sz="3600" b="1" dirty="0" smtClean="0">
              <a:solidFill>
                <a:prstClr val="black"/>
              </a:solidFill>
              <a:ea typeface="+mj-ea"/>
              <a:cs typeface="+mj-cs"/>
            </a:endParaRPr>
          </a:p>
          <a:p>
            <a:pPr algn="ctr"/>
            <a:r>
              <a:rPr lang="en-GB" sz="3600" b="1" i="1" dirty="0" smtClean="0">
                <a:solidFill>
                  <a:prstClr val="black"/>
                </a:solidFill>
                <a:ea typeface="+mj-ea"/>
                <a:cs typeface="+mj-cs"/>
              </a:rPr>
              <a:t>Plagiarism </a:t>
            </a:r>
            <a:r>
              <a:rPr lang="en-GB" sz="3600" b="1" i="1" dirty="0">
                <a:solidFill>
                  <a:prstClr val="black"/>
                </a:solidFill>
                <a:ea typeface="+mj-ea"/>
                <a:cs typeface="+mj-cs"/>
              </a:rPr>
              <a:t>and Referencing</a:t>
            </a:r>
            <a:r>
              <a:rPr lang="en-GB" sz="3600" b="1" dirty="0">
                <a:solidFill>
                  <a:prstClr val="black"/>
                </a:solidFill>
                <a:ea typeface="+mj-ea"/>
                <a:cs typeface="+mj-cs"/>
              </a:rPr>
              <a:t/>
            </a:r>
            <a:br>
              <a:rPr lang="en-GB" sz="3600" b="1" dirty="0">
                <a:solidFill>
                  <a:prstClr val="black"/>
                </a:solidFill>
                <a:ea typeface="+mj-ea"/>
                <a:cs typeface="+mj-cs"/>
              </a:rPr>
            </a:br>
            <a:r>
              <a:rPr lang="en-GB" sz="3600" b="1" dirty="0">
                <a:solidFill>
                  <a:prstClr val="black"/>
                </a:solidFill>
                <a:ea typeface="+mj-ea"/>
                <a:cs typeface="+mj-cs"/>
              </a:rPr>
              <a:t/>
            </a:r>
            <a:br>
              <a:rPr lang="en-GB" sz="3600" b="1" dirty="0">
                <a:solidFill>
                  <a:prstClr val="black"/>
                </a:solidFill>
                <a:ea typeface="+mj-ea"/>
                <a:cs typeface="+mj-cs"/>
              </a:rPr>
            </a:br>
            <a:endParaRPr lang="en-GB" sz="3600" b="1" dirty="0"/>
          </a:p>
        </p:txBody>
      </p:sp>
    </p:spTree>
    <p:extLst>
      <p:ext uri="{BB962C8B-B14F-4D97-AF65-F5344CB8AC3E}">
        <p14:creationId xmlns:p14="http://schemas.microsoft.com/office/powerpoint/2010/main" val="214055234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83568" y="476672"/>
            <a:ext cx="8064896" cy="369332"/>
          </a:xfrm>
          <a:prstGeom prst="rect">
            <a:avLst/>
          </a:prstGeom>
          <a:noFill/>
        </p:spPr>
        <p:txBody>
          <a:bodyPr wrap="square" rtlCol="0">
            <a:spAutoFit/>
          </a:bodyPr>
          <a:lstStyle/>
          <a:p>
            <a:endParaRPr lang="en-GB" dirty="0"/>
          </a:p>
        </p:txBody>
      </p:sp>
      <p:sp>
        <p:nvSpPr>
          <p:cNvPr id="5" name="TextBox 4"/>
          <p:cNvSpPr txBox="1"/>
          <p:nvPr/>
        </p:nvSpPr>
        <p:spPr>
          <a:xfrm>
            <a:off x="467544" y="188640"/>
            <a:ext cx="8064896" cy="5940088"/>
          </a:xfrm>
          <a:prstGeom prst="rect">
            <a:avLst/>
          </a:prstGeom>
          <a:noFill/>
        </p:spPr>
        <p:txBody>
          <a:bodyPr wrap="square" rtlCol="0">
            <a:spAutoFit/>
          </a:bodyPr>
          <a:lstStyle/>
          <a:p>
            <a:r>
              <a:rPr lang="en-GB" sz="3200" dirty="0" err="1" smtClean="0">
                <a:solidFill>
                  <a:prstClr val="black"/>
                </a:solidFill>
                <a:ea typeface="+mj-ea"/>
                <a:cs typeface="+mj-cs"/>
              </a:rPr>
              <a:t>Diffiniad</a:t>
            </a:r>
            <a:r>
              <a:rPr lang="en-GB" sz="3200" dirty="0" smtClean="0">
                <a:solidFill>
                  <a:prstClr val="black"/>
                </a:solidFill>
                <a:ea typeface="+mj-ea"/>
                <a:cs typeface="+mj-cs"/>
              </a:rPr>
              <a:t> o </a:t>
            </a:r>
            <a:r>
              <a:rPr lang="en-GB" sz="3200" dirty="0" err="1" smtClean="0">
                <a:solidFill>
                  <a:prstClr val="black"/>
                </a:solidFill>
                <a:ea typeface="+mj-ea"/>
                <a:cs typeface="+mj-cs"/>
              </a:rPr>
              <a:t>Lên</a:t>
            </a:r>
            <a:r>
              <a:rPr lang="en-GB" sz="3200" dirty="0" smtClean="0">
                <a:solidFill>
                  <a:prstClr val="black"/>
                </a:solidFill>
                <a:ea typeface="+mj-ea"/>
                <a:cs typeface="+mj-cs"/>
              </a:rPr>
              <a:t> </a:t>
            </a:r>
            <a:r>
              <a:rPr lang="en-GB" sz="3200" dirty="0" err="1" smtClean="0">
                <a:solidFill>
                  <a:prstClr val="black"/>
                </a:solidFill>
                <a:ea typeface="+mj-ea"/>
                <a:cs typeface="+mj-cs"/>
              </a:rPr>
              <a:t>ladrad</a:t>
            </a:r>
            <a:r>
              <a:rPr lang="en-GB" sz="3200" dirty="0" smtClean="0">
                <a:solidFill>
                  <a:prstClr val="black"/>
                </a:solidFill>
                <a:ea typeface="+mj-ea"/>
                <a:cs typeface="+mj-cs"/>
              </a:rPr>
              <a:t> </a:t>
            </a:r>
          </a:p>
          <a:p>
            <a:r>
              <a:rPr lang="en-GB" sz="3200" i="1" dirty="0" smtClean="0">
                <a:solidFill>
                  <a:prstClr val="black"/>
                </a:solidFill>
                <a:ea typeface="+mj-ea"/>
                <a:cs typeface="+mj-cs"/>
              </a:rPr>
              <a:t>Plagiarism defined</a:t>
            </a:r>
          </a:p>
          <a:p>
            <a:pPr algn="ctr"/>
            <a:endParaRPr lang="en-GB" sz="3200" i="1" dirty="0">
              <a:solidFill>
                <a:prstClr val="black"/>
              </a:solidFill>
              <a:ea typeface="+mj-ea"/>
              <a:cs typeface="+mj-cs"/>
            </a:endParaRPr>
          </a:p>
          <a:p>
            <a:pPr lvl="0"/>
            <a:r>
              <a:rPr lang="en-US" sz="3200" dirty="0">
                <a:solidFill>
                  <a:prstClr val="black"/>
                </a:solidFill>
              </a:rPr>
              <a:t>"uses words, ideas or work products, attributable to an identifiable person or source, without attributing the work to the source from which it was obtained, in a situation in which there was a legitimate expectation of original authorship, in order to obtain benefit, credit or gain</a:t>
            </a:r>
            <a:r>
              <a:rPr lang="en-US" sz="3200" dirty="0" smtClean="0">
                <a:solidFill>
                  <a:prstClr val="black"/>
                </a:solidFill>
              </a:rPr>
              <a:t>".</a:t>
            </a:r>
          </a:p>
          <a:p>
            <a:pPr lvl="0"/>
            <a:r>
              <a:rPr lang="en-US" sz="2800" dirty="0" smtClean="0">
                <a:solidFill>
                  <a:prstClr val="black"/>
                </a:solidFill>
              </a:rPr>
              <a:t>Fishman</a:t>
            </a:r>
            <a:r>
              <a:rPr lang="en-US" sz="2800" dirty="0">
                <a:solidFill>
                  <a:prstClr val="black"/>
                </a:solidFill>
              </a:rPr>
              <a:t>, 2010</a:t>
            </a:r>
          </a:p>
          <a:p>
            <a:pPr algn="ctr"/>
            <a:endParaRPr lang="en-GB" sz="3200" i="1" dirty="0"/>
          </a:p>
        </p:txBody>
      </p:sp>
    </p:spTree>
    <p:extLst>
      <p:ext uri="{BB962C8B-B14F-4D97-AF65-F5344CB8AC3E}">
        <p14:creationId xmlns:p14="http://schemas.microsoft.com/office/powerpoint/2010/main" val="298949246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55576" y="548680"/>
            <a:ext cx="7776864" cy="4622804"/>
          </a:xfrm>
          <a:prstGeom prst="rect">
            <a:avLst/>
          </a:prstGeom>
          <a:noFill/>
        </p:spPr>
        <p:txBody>
          <a:bodyPr wrap="square" rtlCol="0">
            <a:spAutoFit/>
          </a:bodyPr>
          <a:lstStyle/>
          <a:p>
            <a:r>
              <a:rPr lang="en-GB" sz="3200" dirty="0" err="1" smtClean="0">
                <a:solidFill>
                  <a:prstClr val="black"/>
                </a:solidFill>
                <a:ea typeface="+mj-ea"/>
                <a:cs typeface="+mj-cs"/>
              </a:rPr>
              <a:t>Sut</a:t>
            </a:r>
            <a:r>
              <a:rPr lang="en-GB" sz="3200" dirty="0" smtClean="0">
                <a:solidFill>
                  <a:prstClr val="black"/>
                </a:solidFill>
                <a:ea typeface="+mj-ea"/>
                <a:cs typeface="+mj-cs"/>
              </a:rPr>
              <a:t> </a:t>
            </a:r>
            <a:r>
              <a:rPr lang="en-GB" sz="3200" dirty="0" err="1" smtClean="0">
                <a:solidFill>
                  <a:prstClr val="black"/>
                </a:solidFill>
                <a:ea typeface="+mj-ea"/>
                <a:cs typeface="+mj-cs"/>
              </a:rPr>
              <a:t>ddylid</a:t>
            </a:r>
            <a:r>
              <a:rPr lang="en-GB" sz="3200" dirty="0" smtClean="0">
                <a:solidFill>
                  <a:prstClr val="black"/>
                </a:solidFill>
                <a:ea typeface="+mj-ea"/>
                <a:cs typeface="+mj-cs"/>
              </a:rPr>
              <a:t> </a:t>
            </a:r>
            <a:r>
              <a:rPr lang="en-GB" sz="3200" dirty="0" err="1" smtClean="0">
                <a:solidFill>
                  <a:prstClr val="black"/>
                </a:solidFill>
                <a:ea typeface="+mj-ea"/>
                <a:cs typeface="+mj-cs"/>
              </a:rPr>
              <a:t>cyfeirnodi</a:t>
            </a:r>
            <a:r>
              <a:rPr lang="en-GB" sz="3200" dirty="0" smtClean="0">
                <a:solidFill>
                  <a:prstClr val="black"/>
                </a:solidFill>
                <a:ea typeface="+mj-ea"/>
                <a:cs typeface="+mj-cs"/>
              </a:rPr>
              <a:t>?</a:t>
            </a:r>
          </a:p>
          <a:p>
            <a:r>
              <a:rPr lang="en-GB" sz="3200" i="1" dirty="0" smtClean="0">
                <a:solidFill>
                  <a:prstClr val="black"/>
                </a:solidFill>
                <a:ea typeface="+mj-ea"/>
                <a:cs typeface="+mj-cs"/>
              </a:rPr>
              <a:t>So </a:t>
            </a:r>
            <a:r>
              <a:rPr lang="en-GB" sz="3200" i="1" dirty="0">
                <a:solidFill>
                  <a:prstClr val="black"/>
                </a:solidFill>
                <a:ea typeface="+mj-ea"/>
                <a:cs typeface="+mj-cs"/>
              </a:rPr>
              <a:t>how should I cite this</a:t>
            </a:r>
            <a:r>
              <a:rPr lang="en-GB" sz="3200" i="1" dirty="0" smtClean="0">
                <a:solidFill>
                  <a:prstClr val="black"/>
                </a:solidFill>
                <a:ea typeface="+mj-ea"/>
                <a:cs typeface="+mj-cs"/>
              </a:rPr>
              <a:t>?</a:t>
            </a:r>
          </a:p>
          <a:p>
            <a:endParaRPr lang="en-GB" sz="3200" dirty="0">
              <a:solidFill>
                <a:prstClr val="black"/>
              </a:solidFill>
              <a:ea typeface="+mj-ea"/>
              <a:cs typeface="+mj-cs"/>
            </a:endParaRPr>
          </a:p>
          <a:p>
            <a:pPr lvl="0">
              <a:spcBef>
                <a:spcPct val="20000"/>
              </a:spcBef>
            </a:pPr>
            <a:r>
              <a:rPr lang="en-GB" sz="3200" dirty="0">
                <a:solidFill>
                  <a:prstClr val="black"/>
                </a:solidFill>
              </a:rPr>
              <a:t>Fishman, T. (2010) </a:t>
            </a:r>
            <a:r>
              <a:rPr lang="en-GB" sz="3200" i="1" dirty="0" err="1" smtClean="0">
                <a:solidFill>
                  <a:srgbClr val="FF0000"/>
                </a:solidFill>
              </a:rPr>
              <a:t>dyfynwyd</a:t>
            </a:r>
            <a:r>
              <a:rPr lang="en-GB" sz="3200" i="1" dirty="0" smtClean="0">
                <a:solidFill>
                  <a:srgbClr val="FF0000"/>
                </a:solidFill>
              </a:rPr>
              <a:t> </a:t>
            </a:r>
            <a:r>
              <a:rPr lang="en-GB" sz="3200" i="1" dirty="0" err="1" smtClean="0">
                <a:solidFill>
                  <a:srgbClr val="FF0000"/>
                </a:solidFill>
              </a:rPr>
              <a:t>yn</a:t>
            </a:r>
            <a:r>
              <a:rPr lang="en-GB" sz="3200" i="1" dirty="0" smtClean="0">
                <a:solidFill>
                  <a:srgbClr val="FF0000"/>
                </a:solidFill>
              </a:rPr>
              <a:t> </a:t>
            </a:r>
            <a:r>
              <a:rPr lang="en-GB" sz="3200" dirty="0" smtClean="0">
                <a:solidFill>
                  <a:prstClr val="black"/>
                </a:solidFill>
              </a:rPr>
              <a:t>/ cited </a:t>
            </a:r>
            <a:r>
              <a:rPr lang="en-GB" sz="3200" dirty="0">
                <a:solidFill>
                  <a:prstClr val="black"/>
                </a:solidFill>
              </a:rPr>
              <a:t>in </a:t>
            </a:r>
            <a:r>
              <a:rPr lang="en-GB" sz="3200" dirty="0" err="1">
                <a:solidFill>
                  <a:prstClr val="black"/>
                </a:solidFill>
              </a:rPr>
              <a:t>Fearn</a:t>
            </a:r>
            <a:r>
              <a:rPr lang="en-GB" sz="3200" dirty="0">
                <a:solidFill>
                  <a:prstClr val="black"/>
                </a:solidFill>
              </a:rPr>
              <a:t>, H. ‘Is it plagiarism? Well it is rather difficult to say.’ </a:t>
            </a:r>
            <a:r>
              <a:rPr lang="en-GB" sz="3200" dirty="0" smtClean="0">
                <a:solidFill>
                  <a:prstClr val="black"/>
                </a:solidFill>
              </a:rPr>
              <a:t>[</a:t>
            </a:r>
            <a:r>
              <a:rPr lang="en-GB" sz="3200" i="1" dirty="0" err="1" smtClean="0">
                <a:solidFill>
                  <a:srgbClr val="FF0000"/>
                </a:solidFill>
              </a:rPr>
              <a:t>Ar</a:t>
            </a:r>
            <a:r>
              <a:rPr lang="en-GB" sz="3200" i="1" dirty="0" smtClean="0">
                <a:solidFill>
                  <a:srgbClr val="FF0000"/>
                </a:solidFill>
              </a:rPr>
              <a:t> </a:t>
            </a:r>
            <a:r>
              <a:rPr lang="en-GB" sz="3200" i="1" dirty="0" err="1" smtClean="0">
                <a:solidFill>
                  <a:srgbClr val="FF0000"/>
                </a:solidFill>
              </a:rPr>
              <a:t>lein</a:t>
            </a:r>
            <a:r>
              <a:rPr lang="en-GB" sz="3200" i="1" dirty="0" smtClean="0">
                <a:solidFill>
                  <a:srgbClr val="FF0000"/>
                </a:solidFill>
              </a:rPr>
              <a:t> </a:t>
            </a:r>
            <a:r>
              <a:rPr lang="en-GB" sz="3200" dirty="0" smtClean="0">
                <a:solidFill>
                  <a:prstClr val="black"/>
                </a:solidFill>
              </a:rPr>
              <a:t>/ Online</a:t>
            </a:r>
            <a:r>
              <a:rPr lang="en-GB" sz="3200" dirty="0">
                <a:solidFill>
                  <a:prstClr val="black"/>
                </a:solidFill>
              </a:rPr>
              <a:t>], Available: http://www.timeshighereducation.co.uk/412292.article </a:t>
            </a:r>
            <a:r>
              <a:rPr lang="en-GB" sz="3200" dirty="0" smtClean="0">
                <a:solidFill>
                  <a:prstClr val="black"/>
                </a:solidFill>
              </a:rPr>
              <a:t>[</a:t>
            </a:r>
            <a:r>
              <a:rPr lang="en-GB" sz="3200" i="1" dirty="0" smtClean="0">
                <a:solidFill>
                  <a:srgbClr val="FF0000"/>
                </a:solidFill>
              </a:rPr>
              <a:t>29 </a:t>
            </a:r>
            <a:r>
              <a:rPr lang="en-GB" sz="3200" i="1" dirty="0" err="1" smtClean="0">
                <a:solidFill>
                  <a:srgbClr val="FF0000"/>
                </a:solidFill>
              </a:rPr>
              <a:t>Ebrill</a:t>
            </a:r>
            <a:r>
              <a:rPr lang="en-GB" sz="3200" i="1" dirty="0" smtClean="0">
                <a:solidFill>
                  <a:srgbClr val="FF0000"/>
                </a:solidFill>
              </a:rPr>
              <a:t> 2013 </a:t>
            </a:r>
            <a:r>
              <a:rPr lang="en-GB" sz="3200" dirty="0" smtClean="0">
                <a:solidFill>
                  <a:prstClr val="black"/>
                </a:solidFill>
              </a:rPr>
              <a:t>/ 29 </a:t>
            </a:r>
            <a:r>
              <a:rPr lang="en-GB" sz="3200" dirty="0">
                <a:solidFill>
                  <a:prstClr val="black"/>
                </a:solidFill>
              </a:rPr>
              <a:t>April 2013]</a:t>
            </a:r>
            <a:endParaRPr lang="en-US" sz="3200" dirty="0">
              <a:solidFill>
                <a:prstClr val="black"/>
              </a:solidFill>
            </a:endParaRPr>
          </a:p>
          <a:p>
            <a:endParaRPr lang="en-GB" sz="3200" dirty="0"/>
          </a:p>
        </p:txBody>
      </p:sp>
    </p:spTree>
    <p:extLst>
      <p:ext uri="{BB962C8B-B14F-4D97-AF65-F5344CB8AC3E}">
        <p14:creationId xmlns:p14="http://schemas.microsoft.com/office/powerpoint/2010/main" val="184411670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6948264" y="2204864"/>
            <a:ext cx="1981200" cy="584775"/>
          </a:xfrm>
          <a:prstGeom prst="rect">
            <a:avLst/>
          </a:prstGeom>
          <a:solidFill>
            <a:srgbClr val="C00000"/>
          </a:solidFill>
          <a:ln>
            <a:solidFill>
              <a:srgbClr val="863232"/>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600" dirty="0" err="1">
                <a:latin typeface="+mj-lt"/>
              </a:rPr>
              <a:t>Camymddygiad</a:t>
            </a:r>
            <a:r>
              <a:rPr lang="en-GB" sz="1600" dirty="0">
                <a:latin typeface="+mj-lt"/>
              </a:rPr>
              <a:t> / Misconduct</a:t>
            </a:r>
            <a:endParaRPr lang="en-US" sz="1600" dirty="0">
              <a:latin typeface="+mj-lt"/>
            </a:endParaRPr>
          </a:p>
        </p:txBody>
      </p:sp>
      <p:sp>
        <p:nvSpPr>
          <p:cNvPr id="7" name="Rectangle 6"/>
          <p:cNvSpPr/>
          <p:nvPr/>
        </p:nvSpPr>
        <p:spPr>
          <a:xfrm>
            <a:off x="4860032" y="3747914"/>
            <a:ext cx="1981200" cy="1028700"/>
          </a:xfrm>
          <a:prstGeom prst="rect">
            <a:avLst/>
          </a:prstGeom>
          <a:solidFill>
            <a:srgbClr val="CA841C"/>
          </a:solidFill>
          <a:ln>
            <a:solidFill>
              <a:srgbClr val="A66300"/>
            </a:solid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1600" dirty="0" err="1">
                <a:solidFill>
                  <a:schemeClr val="tx1"/>
                </a:solidFill>
                <a:latin typeface="+mj-lt"/>
              </a:rPr>
              <a:t>Camddefnydd</a:t>
            </a:r>
            <a:r>
              <a:rPr lang="en-GB" sz="1600" dirty="0">
                <a:solidFill>
                  <a:schemeClr val="tx1"/>
                </a:solidFill>
                <a:latin typeface="+mj-lt"/>
              </a:rPr>
              <a:t> / Misuse</a:t>
            </a:r>
            <a:endParaRPr lang="en-US" sz="1600" dirty="0">
              <a:solidFill>
                <a:schemeClr val="tx1"/>
              </a:solidFill>
              <a:latin typeface="+mj-lt"/>
            </a:endParaRPr>
          </a:p>
        </p:txBody>
      </p:sp>
      <p:sp>
        <p:nvSpPr>
          <p:cNvPr id="8" name="Rectangle 7"/>
          <p:cNvSpPr/>
          <p:nvPr/>
        </p:nvSpPr>
        <p:spPr>
          <a:xfrm>
            <a:off x="1654628" y="4528964"/>
            <a:ext cx="2197291" cy="1028700"/>
          </a:xfrm>
          <a:prstGeom prst="rect">
            <a:avLst/>
          </a:prstGeom>
          <a:solidFill>
            <a:srgbClr val="92D050"/>
          </a:solidFill>
          <a:ln>
            <a:solidFill>
              <a:srgbClr val="61974B"/>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1600" dirty="0" err="1">
                <a:solidFill>
                  <a:schemeClr val="tx1"/>
                </a:solidFill>
                <a:latin typeface="+mj-lt"/>
              </a:rPr>
              <a:t>Camddealltwlriaeth</a:t>
            </a:r>
            <a:r>
              <a:rPr lang="en-GB" sz="1600" dirty="0">
                <a:solidFill>
                  <a:schemeClr val="tx1"/>
                </a:solidFill>
                <a:latin typeface="+mj-lt"/>
              </a:rPr>
              <a:t> / Misunderstanding</a:t>
            </a:r>
            <a:endParaRPr lang="en-US" sz="1600" dirty="0">
              <a:solidFill>
                <a:schemeClr val="tx1"/>
              </a:solidFill>
              <a:latin typeface="+mj-lt"/>
            </a:endParaRPr>
          </a:p>
        </p:txBody>
      </p:sp>
      <p:sp>
        <p:nvSpPr>
          <p:cNvPr id="9" name="Rectangle 8"/>
          <p:cNvSpPr/>
          <p:nvPr/>
        </p:nvSpPr>
        <p:spPr>
          <a:xfrm>
            <a:off x="6156176" y="404664"/>
            <a:ext cx="2209800" cy="1339180"/>
          </a:xfrm>
          <a:prstGeom prst="rect">
            <a:avLst/>
          </a:prstGeom>
          <a:solidFill>
            <a:srgbClr val="C00000"/>
          </a:solidFill>
          <a:ln>
            <a:solidFill>
              <a:srgbClr val="863232"/>
            </a:solid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600" dirty="0" err="1">
                <a:latin typeface="+mj-lt"/>
              </a:rPr>
              <a:t>Twyll</a:t>
            </a:r>
            <a:r>
              <a:rPr lang="en-GB" sz="1600" dirty="0">
                <a:latin typeface="+mj-lt"/>
              </a:rPr>
              <a:t> </a:t>
            </a:r>
            <a:r>
              <a:rPr lang="en-GB" sz="1600" dirty="0" err="1">
                <a:latin typeface="+mj-lt"/>
              </a:rPr>
              <a:t>bwriadol</a:t>
            </a:r>
            <a:r>
              <a:rPr lang="en-GB" sz="1600" dirty="0">
                <a:latin typeface="+mj-lt"/>
              </a:rPr>
              <a:t> – </a:t>
            </a:r>
            <a:r>
              <a:rPr lang="en-GB" sz="1600" dirty="0" err="1">
                <a:latin typeface="+mj-lt"/>
              </a:rPr>
              <a:t>bwriad</a:t>
            </a:r>
            <a:r>
              <a:rPr lang="en-GB" sz="1600" dirty="0">
                <a:latin typeface="+mj-lt"/>
              </a:rPr>
              <a:t> </a:t>
            </a:r>
            <a:r>
              <a:rPr lang="en-GB" sz="1600" dirty="0" err="1">
                <a:latin typeface="+mj-lt"/>
              </a:rPr>
              <a:t>i</a:t>
            </a:r>
            <a:r>
              <a:rPr lang="en-GB" sz="1600" dirty="0">
                <a:latin typeface="+mj-lt"/>
              </a:rPr>
              <a:t> </a:t>
            </a:r>
            <a:r>
              <a:rPr lang="en-GB" sz="1600" dirty="0" err="1">
                <a:latin typeface="+mj-lt"/>
              </a:rPr>
              <a:t>dwyllo</a:t>
            </a:r>
            <a:r>
              <a:rPr lang="en-GB" sz="1600" dirty="0">
                <a:latin typeface="+mj-lt"/>
              </a:rPr>
              <a:t> / Deliberate cheating – intent to deceive</a:t>
            </a:r>
            <a:endParaRPr lang="en-US" sz="1600" dirty="0">
              <a:latin typeface="+mj-lt"/>
            </a:endParaRPr>
          </a:p>
        </p:txBody>
      </p:sp>
      <p:sp>
        <p:nvSpPr>
          <p:cNvPr id="10" name="Rectangle 9"/>
          <p:cNvSpPr/>
          <p:nvPr/>
        </p:nvSpPr>
        <p:spPr>
          <a:xfrm>
            <a:off x="2971800" y="1528355"/>
            <a:ext cx="2176264" cy="1527245"/>
          </a:xfrm>
          <a:prstGeom prst="rect">
            <a:avLst/>
          </a:prstGeom>
          <a:solidFill>
            <a:srgbClr val="CA841C"/>
          </a:solidFill>
          <a:ln>
            <a:solidFill>
              <a:srgbClr val="A66300"/>
            </a:solid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1600" dirty="0" err="1" smtClean="0">
                <a:solidFill>
                  <a:schemeClr val="tx1"/>
                </a:solidFill>
                <a:latin typeface="+mj-lt"/>
              </a:rPr>
              <a:t>Gwybod</a:t>
            </a:r>
            <a:r>
              <a:rPr lang="en-GB" sz="1600" dirty="0" smtClean="0">
                <a:solidFill>
                  <a:schemeClr val="tx1"/>
                </a:solidFill>
                <a:latin typeface="+mj-lt"/>
              </a:rPr>
              <a:t> y </a:t>
            </a:r>
            <a:r>
              <a:rPr lang="en-GB" sz="1600" dirty="0" err="1" smtClean="0">
                <a:solidFill>
                  <a:schemeClr val="tx1"/>
                </a:solidFill>
                <a:latin typeface="+mj-lt"/>
              </a:rPr>
              <a:t>rheolau</a:t>
            </a:r>
            <a:r>
              <a:rPr lang="en-GB" sz="1600" dirty="0" smtClean="0">
                <a:solidFill>
                  <a:schemeClr val="tx1"/>
                </a:solidFill>
                <a:latin typeface="+mj-lt"/>
              </a:rPr>
              <a:t> a </a:t>
            </a:r>
            <a:r>
              <a:rPr lang="en-GB" sz="1600" dirty="0" err="1" smtClean="0">
                <a:solidFill>
                  <a:schemeClr val="tx1"/>
                </a:solidFill>
                <a:latin typeface="+mj-lt"/>
              </a:rPr>
              <a:t>gwenud</a:t>
            </a:r>
            <a:r>
              <a:rPr lang="en-GB" sz="1600" dirty="0" smtClean="0">
                <a:solidFill>
                  <a:schemeClr val="tx1"/>
                </a:solidFill>
                <a:latin typeface="+mj-lt"/>
              </a:rPr>
              <a:t> </a:t>
            </a:r>
            <a:r>
              <a:rPr lang="en-GB" sz="1600" dirty="0" err="1" smtClean="0">
                <a:solidFill>
                  <a:schemeClr val="tx1"/>
                </a:solidFill>
                <a:latin typeface="+mj-lt"/>
              </a:rPr>
              <a:t>camgymeriad</a:t>
            </a:r>
            <a:r>
              <a:rPr lang="en-GB" sz="1600" dirty="0" smtClean="0">
                <a:solidFill>
                  <a:schemeClr val="tx1"/>
                </a:solidFill>
                <a:latin typeface="+mj-lt"/>
              </a:rPr>
              <a:t>. / </a:t>
            </a:r>
            <a:r>
              <a:rPr lang="en-GB" sz="1600" i="1" dirty="0" smtClean="0">
                <a:solidFill>
                  <a:schemeClr val="tx1"/>
                </a:solidFill>
                <a:latin typeface="+mj-lt"/>
              </a:rPr>
              <a:t>Knows the rules and makes a mistake</a:t>
            </a:r>
            <a:endParaRPr lang="en-US" sz="1600" i="1" dirty="0">
              <a:solidFill>
                <a:schemeClr val="tx1"/>
              </a:solidFill>
              <a:latin typeface="+mj-lt"/>
            </a:endParaRPr>
          </a:p>
        </p:txBody>
      </p:sp>
      <p:sp>
        <p:nvSpPr>
          <p:cNvPr id="11" name="Rectangle 10"/>
          <p:cNvSpPr/>
          <p:nvPr/>
        </p:nvSpPr>
        <p:spPr>
          <a:xfrm>
            <a:off x="457200" y="2392451"/>
            <a:ext cx="1981200" cy="1626535"/>
          </a:xfrm>
          <a:prstGeom prst="rect">
            <a:avLst/>
          </a:prstGeom>
          <a:solidFill>
            <a:srgbClr val="92D050"/>
          </a:solidFill>
          <a:ln>
            <a:solidFill>
              <a:srgbClr val="61974B"/>
            </a:solid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sz="1600" dirty="0" err="1" smtClean="0">
                <a:solidFill>
                  <a:schemeClr val="tx1"/>
                </a:solidFill>
                <a:latin typeface="+mj-lt"/>
              </a:rPr>
              <a:t>Ddim</a:t>
            </a:r>
            <a:r>
              <a:rPr lang="en-GB" sz="1600" dirty="0" smtClean="0">
                <a:solidFill>
                  <a:schemeClr val="tx1"/>
                </a:solidFill>
                <a:latin typeface="+mj-lt"/>
              </a:rPr>
              <a:t> </a:t>
            </a:r>
            <a:r>
              <a:rPr lang="en-GB" sz="1600" dirty="0" err="1" smtClean="0">
                <a:solidFill>
                  <a:schemeClr val="tx1"/>
                </a:solidFill>
                <a:latin typeface="+mj-lt"/>
              </a:rPr>
              <a:t>yn</a:t>
            </a:r>
            <a:r>
              <a:rPr lang="en-GB" sz="1600" dirty="0" smtClean="0">
                <a:solidFill>
                  <a:schemeClr val="tx1"/>
                </a:solidFill>
                <a:latin typeface="+mj-lt"/>
              </a:rPr>
              <a:t> </a:t>
            </a:r>
            <a:r>
              <a:rPr lang="en-GB" sz="1600" dirty="0" err="1" smtClean="0">
                <a:solidFill>
                  <a:schemeClr val="tx1"/>
                </a:solidFill>
                <a:latin typeface="+mj-lt"/>
              </a:rPr>
              <a:t>gwybod</a:t>
            </a:r>
            <a:r>
              <a:rPr lang="en-GB" sz="1600" dirty="0" smtClean="0">
                <a:solidFill>
                  <a:schemeClr val="tx1"/>
                </a:solidFill>
                <a:latin typeface="+mj-lt"/>
              </a:rPr>
              <a:t> y </a:t>
            </a:r>
            <a:r>
              <a:rPr lang="en-GB" sz="1600" dirty="0" err="1" smtClean="0">
                <a:solidFill>
                  <a:schemeClr val="tx1"/>
                </a:solidFill>
                <a:latin typeface="+mj-lt"/>
              </a:rPr>
              <a:t>rheolau</a:t>
            </a:r>
            <a:r>
              <a:rPr lang="en-GB" sz="1600" dirty="0" smtClean="0">
                <a:solidFill>
                  <a:schemeClr val="tx1"/>
                </a:solidFill>
                <a:latin typeface="+mj-lt"/>
              </a:rPr>
              <a:t> </a:t>
            </a:r>
            <a:r>
              <a:rPr lang="en-GB" sz="1600" dirty="0" err="1" smtClean="0">
                <a:solidFill>
                  <a:schemeClr val="tx1"/>
                </a:solidFill>
                <a:latin typeface="+mj-lt"/>
              </a:rPr>
              <a:t>a’u</a:t>
            </a:r>
            <a:r>
              <a:rPr lang="en-GB" sz="1600" dirty="0" smtClean="0">
                <a:solidFill>
                  <a:schemeClr val="tx1"/>
                </a:solidFill>
                <a:latin typeface="+mj-lt"/>
              </a:rPr>
              <a:t> </a:t>
            </a:r>
            <a:r>
              <a:rPr lang="en-GB" sz="1600" dirty="0" err="1" smtClean="0">
                <a:solidFill>
                  <a:schemeClr val="tx1"/>
                </a:solidFill>
                <a:latin typeface="+mj-lt"/>
              </a:rPr>
              <a:t>torri</a:t>
            </a:r>
            <a:r>
              <a:rPr lang="en-GB" sz="1600" dirty="0" smtClean="0">
                <a:solidFill>
                  <a:schemeClr val="tx1"/>
                </a:solidFill>
                <a:latin typeface="+mj-lt"/>
              </a:rPr>
              <a:t>. / </a:t>
            </a:r>
            <a:r>
              <a:rPr lang="en-GB" sz="1600" i="1" dirty="0" smtClean="0">
                <a:solidFill>
                  <a:schemeClr val="tx1"/>
                </a:solidFill>
                <a:latin typeface="+mj-lt"/>
              </a:rPr>
              <a:t>Doesn’t know the rules and breaks them</a:t>
            </a:r>
            <a:endParaRPr lang="en-US" sz="1600" i="1" dirty="0">
              <a:solidFill>
                <a:schemeClr val="tx1"/>
              </a:solidFill>
              <a:latin typeface="+mj-lt"/>
            </a:endParaRPr>
          </a:p>
        </p:txBody>
      </p:sp>
      <p:sp>
        <p:nvSpPr>
          <p:cNvPr id="4" name="TextBox 3"/>
          <p:cNvSpPr txBox="1"/>
          <p:nvPr/>
        </p:nvSpPr>
        <p:spPr>
          <a:xfrm>
            <a:off x="251520" y="188640"/>
            <a:ext cx="8299648" cy="1200329"/>
          </a:xfrm>
          <a:prstGeom prst="rect">
            <a:avLst/>
          </a:prstGeom>
          <a:noFill/>
        </p:spPr>
        <p:txBody>
          <a:bodyPr wrap="square" rtlCol="0">
            <a:spAutoFit/>
          </a:bodyPr>
          <a:lstStyle/>
          <a:p>
            <a:r>
              <a:rPr lang="en-GB" sz="3600" dirty="0" err="1" smtClean="0">
                <a:solidFill>
                  <a:prstClr val="black"/>
                </a:solidFill>
                <a:ea typeface="+mj-ea"/>
                <a:cs typeface="+mj-cs"/>
              </a:rPr>
              <a:t>Sbectrwm</a:t>
            </a:r>
            <a:r>
              <a:rPr lang="en-GB" sz="3600" dirty="0" smtClean="0">
                <a:solidFill>
                  <a:prstClr val="black"/>
                </a:solidFill>
                <a:ea typeface="+mj-ea"/>
                <a:cs typeface="+mj-cs"/>
              </a:rPr>
              <a:t> </a:t>
            </a:r>
            <a:r>
              <a:rPr lang="en-GB" sz="3600" dirty="0" err="1" smtClean="0">
                <a:solidFill>
                  <a:prstClr val="black"/>
                </a:solidFill>
                <a:ea typeface="+mj-ea"/>
                <a:cs typeface="+mj-cs"/>
              </a:rPr>
              <a:t>Llên-ladrad</a:t>
            </a:r>
            <a:endParaRPr lang="en-GB" sz="3600" dirty="0" smtClean="0">
              <a:solidFill>
                <a:prstClr val="black"/>
              </a:solidFill>
              <a:ea typeface="+mj-ea"/>
              <a:cs typeface="+mj-cs"/>
            </a:endParaRPr>
          </a:p>
          <a:p>
            <a:r>
              <a:rPr lang="en-GB" sz="3600" i="1" dirty="0" smtClean="0">
                <a:solidFill>
                  <a:prstClr val="black"/>
                </a:solidFill>
                <a:ea typeface="+mj-ea"/>
                <a:cs typeface="+mj-cs"/>
              </a:rPr>
              <a:t>A </a:t>
            </a:r>
            <a:r>
              <a:rPr lang="en-GB" sz="3600" i="1" dirty="0">
                <a:solidFill>
                  <a:prstClr val="black"/>
                </a:solidFill>
                <a:ea typeface="+mj-ea"/>
                <a:cs typeface="+mj-cs"/>
              </a:rPr>
              <a:t>spectrum of plagiarism</a:t>
            </a:r>
            <a:endParaRPr lang="en-GB" sz="3600" i="1" dirty="0"/>
          </a:p>
        </p:txBody>
      </p:sp>
      <p:cxnSp>
        <p:nvCxnSpPr>
          <p:cNvPr id="21" name="Straight Arrow Connector 20"/>
          <p:cNvCxnSpPr/>
          <p:nvPr/>
        </p:nvCxnSpPr>
        <p:spPr>
          <a:xfrm flipV="1">
            <a:off x="463632" y="1678423"/>
            <a:ext cx="8375568" cy="3234308"/>
          </a:xfrm>
          <a:prstGeom prst="straightConnector1">
            <a:avLst/>
          </a:prstGeom>
          <a:ln w="38100">
            <a:solidFill>
              <a:srgbClr val="FF0000"/>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a:off x="2267744" y="1844824"/>
            <a:ext cx="2383672" cy="3787987"/>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5220072" y="836712"/>
            <a:ext cx="2383672" cy="3787987"/>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519578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11560" y="548680"/>
            <a:ext cx="7992888" cy="1200329"/>
          </a:xfrm>
          <a:prstGeom prst="rect">
            <a:avLst/>
          </a:prstGeom>
          <a:noFill/>
        </p:spPr>
        <p:txBody>
          <a:bodyPr wrap="square" rtlCol="0">
            <a:spAutoFit/>
          </a:bodyPr>
          <a:lstStyle/>
          <a:p>
            <a:endParaRPr lang="en-GB" sz="3600" dirty="0">
              <a:solidFill>
                <a:prstClr val="black"/>
              </a:solidFill>
              <a:ea typeface="+mj-ea"/>
              <a:cs typeface="+mj-cs"/>
            </a:endParaRPr>
          </a:p>
          <a:p>
            <a:endParaRPr lang="en-GB" sz="3600" dirty="0"/>
          </a:p>
        </p:txBody>
      </p:sp>
      <p:sp>
        <p:nvSpPr>
          <p:cNvPr id="5" name="TextBox 4"/>
          <p:cNvSpPr txBox="1"/>
          <p:nvPr/>
        </p:nvSpPr>
        <p:spPr>
          <a:xfrm>
            <a:off x="467544" y="620688"/>
            <a:ext cx="4320480" cy="5201424"/>
          </a:xfrm>
          <a:prstGeom prst="rect">
            <a:avLst/>
          </a:prstGeom>
          <a:noFill/>
        </p:spPr>
        <p:txBody>
          <a:bodyPr wrap="square" rtlCol="0">
            <a:spAutoFit/>
          </a:bodyPr>
          <a:lstStyle/>
          <a:p>
            <a:r>
              <a:rPr lang="en-GB" sz="3200" cap="all" dirty="0" smtClean="0">
                <a:solidFill>
                  <a:prstClr val="black"/>
                </a:solidFill>
                <a:ea typeface="+mj-ea"/>
                <a:cs typeface="+mj-cs"/>
              </a:rPr>
              <a:t>R</a:t>
            </a:r>
            <a:r>
              <a:rPr lang="en-GB" sz="3200" dirty="0" smtClean="0">
                <a:solidFill>
                  <a:prstClr val="black"/>
                </a:solidFill>
                <a:ea typeface="+mj-ea"/>
                <a:cs typeface="+mj-cs"/>
              </a:rPr>
              <a:t>HAI ENGHREIFFTIAU</a:t>
            </a:r>
          </a:p>
          <a:p>
            <a:endParaRPr lang="en-GB" sz="2400" cap="all" dirty="0" smtClean="0">
              <a:solidFill>
                <a:prstClr val="black"/>
              </a:solidFill>
              <a:ea typeface="+mj-ea"/>
              <a:cs typeface="+mj-cs"/>
            </a:endParaRPr>
          </a:p>
          <a:p>
            <a:pPr marL="457200" indent="-457200">
              <a:buFont typeface="Arial" pitchFamily="34" charset="0"/>
              <a:buChar char="•"/>
            </a:pPr>
            <a:r>
              <a:rPr lang="en-GB" sz="2400" dirty="0" err="1" smtClean="0">
                <a:solidFill>
                  <a:prstClr val="black"/>
                </a:solidFill>
                <a:ea typeface="+mj-ea"/>
                <a:cs typeface="+mj-cs"/>
              </a:rPr>
              <a:t>Copïo</a:t>
            </a:r>
            <a:r>
              <a:rPr lang="en-GB" sz="2400" dirty="0" smtClean="0">
                <a:solidFill>
                  <a:prstClr val="black"/>
                </a:solidFill>
                <a:ea typeface="+mj-ea"/>
                <a:cs typeface="+mj-cs"/>
              </a:rPr>
              <a:t> </a:t>
            </a:r>
            <a:r>
              <a:rPr lang="en-GB" sz="2400" dirty="0" err="1" smtClean="0">
                <a:solidFill>
                  <a:prstClr val="black"/>
                </a:solidFill>
                <a:ea typeface="+mj-ea"/>
                <a:cs typeface="+mj-cs"/>
              </a:rPr>
              <a:t>heb</a:t>
            </a:r>
            <a:r>
              <a:rPr lang="en-GB" sz="2400" dirty="0" smtClean="0">
                <a:solidFill>
                  <a:prstClr val="black"/>
                </a:solidFill>
                <a:ea typeface="+mj-ea"/>
                <a:cs typeface="+mj-cs"/>
              </a:rPr>
              <a:t> </a:t>
            </a:r>
            <a:r>
              <a:rPr lang="en-GB" sz="2400" dirty="0" err="1" smtClean="0">
                <a:solidFill>
                  <a:prstClr val="black"/>
                </a:solidFill>
                <a:ea typeface="+mj-ea"/>
                <a:cs typeface="+mj-cs"/>
              </a:rPr>
              <a:t>ddangos</a:t>
            </a:r>
            <a:r>
              <a:rPr lang="en-GB" sz="2400" dirty="0" smtClean="0">
                <a:solidFill>
                  <a:prstClr val="black"/>
                </a:solidFill>
                <a:ea typeface="+mj-ea"/>
                <a:cs typeface="+mj-cs"/>
              </a:rPr>
              <a:t> </a:t>
            </a:r>
            <a:r>
              <a:rPr lang="en-GB" sz="2400" dirty="0" err="1" smtClean="0">
                <a:solidFill>
                  <a:prstClr val="black"/>
                </a:solidFill>
                <a:ea typeface="+mj-ea"/>
                <a:cs typeface="+mj-cs"/>
              </a:rPr>
              <a:t>mai</a:t>
            </a:r>
            <a:r>
              <a:rPr lang="en-GB" sz="2400" dirty="0" smtClean="0">
                <a:solidFill>
                  <a:prstClr val="black"/>
                </a:solidFill>
                <a:ea typeface="+mj-ea"/>
                <a:cs typeface="+mj-cs"/>
              </a:rPr>
              <a:t> </a:t>
            </a:r>
            <a:r>
              <a:rPr lang="en-GB" sz="2400" dirty="0" err="1" smtClean="0">
                <a:solidFill>
                  <a:prstClr val="black"/>
                </a:solidFill>
                <a:ea typeface="+mj-ea"/>
                <a:cs typeface="+mj-cs"/>
              </a:rPr>
              <a:t>copi</a:t>
            </a:r>
            <a:r>
              <a:rPr lang="en-GB" sz="2400" dirty="0" smtClean="0">
                <a:solidFill>
                  <a:prstClr val="black"/>
                </a:solidFill>
                <a:ea typeface="+mj-ea"/>
                <a:cs typeface="+mj-cs"/>
              </a:rPr>
              <a:t> </a:t>
            </a:r>
            <a:r>
              <a:rPr lang="en-GB" sz="2400" dirty="0" err="1" smtClean="0">
                <a:solidFill>
                  <a:prstClr val="black"/>
                </a:solidFill>
                <a:ea typeface="+mj-ea"/>
                <a:cs typeface="+mj-cs"/>
              </a:rPr>
              <a:t>yw</a:t>
            </a:r>
            <a:r>
              <a:rPr lang="en-GB" sz="2400" dirty="0" smtClean="0">
                <a:solidFill>
                  <a:prstClr val="black"/>
                </a:solidFill>
                <a:ea typeface="+mj-ea"/>
                <a:cs typeface="+mj-cs"/>
              </a:rPr>
              <a:t> e. </a:t>
            </a:r>
          </a:p>
          <a:p>
            <a:pPr marL="457200" indent="-457200">
              <a:buFont typeface="Arial" pitchFamily="34" charset="0"/>
              <a:buChar char="•"/>
            </a:pPr>
            <a:r>
              <a:rPr lang="en-GB" sz="2400" dirty="0" err="1" smtClean="0">
                <a:solidFill>
                  <a:prstClr val="black"/>
                </a:solidFill>
                <a:ea typeface="+mj-ea"/>
                <a:cs typeface="+mj-cs"/>
              </a:rPr>
              <a:t>Talu</a:t>
            </a:r>
            <a:r>
              <a:rPr lang="en-GB" sz="2400" dirty="0" smtClean="0">
                <a:solidFill>
                  <a:prstClr val="black"/>
                </a:solidFill>
                <a:ea typeface="+mj-ea"/>
                <a:cs typeface="+mj-cs"/>
              </a:rPr>
              <a:t> </a:t>
            </a:r>
            <a:r>
              <a:rPr lang="en-GB" sz="2400" dirty="0" err="1" smtClean="0">
                <a:solidFill>
                  <a:prstClr val="black"/>
                </a:solidFill>
                <a:ea typeface="+mj-ea"/>
                <a:cs typeface="+mj-cs"/>
              </a:rPr>
              <a:t>rhywun</a:t>
            </a:r>
            <a:r>
              <a:rPr lang="en-GB" sz="2400" dirty="0" smtClean="0">
                <a:solidFill>
                  <a:prstClr val="black"/>
                </a:solidFill>
                <a:ea typeface="+mj-ea"/>
                <a:cs typeface="+mj-cs"/>
              </a:rPr>
              <a:t> </a:t>
            </a:r>
            <a:r>
              <a:rPr lang="en-GB" sz="2400" dirty="0" err="1" smtClean="0">
                <a:solidFill>
                  <a:prstClr val="black"/>
                </a:solidFill>
                <a:ea typeface="+mj-ea"/>
                <a:cs typeface="+mj-cs"/>
              </a:rPr>
              <a:t>arall</a:t>
            </a:r>
            <a:r>
              <a:rPr lang="en-GB" sz="2400" dirty="0" smtClean="0">
                <a:solidFill>
                  <a:prstClr val="black"/>
                </a:solidFill>
                <a:ea typeface="+mj-ea"/>
                <a:cs typeface="+mj-cs"/>
              </a:rPr>
              <a:t> </a:t>
            </a:r>
            <a:r>
              <a:rPr lang="en-GB" sz="2400" dirty="0" err="1" smtClean="0">
                <a:solidFill>
                  <a:prstClr val="black"/>
                </a:solidFill>
                <a:ea typeface="+mj-ea"/>
                <a:cs typeface="+mj-cs"/>
              </a:rPr>
              <a:t>i</a:t>
            </a:r>
            <a:r>
              <a:rPr lang="en-GB" sz="2400" dirty="0" smtClean="0">
                <a:solidFill>
                  <a:prstClr val="black"/>
                </a:solidFill>
                <a:ea typeface="+mj-ea"/>
                <a:cs typeface="+mj-cs"/>
              </a:rPr>
              <a:t> </a:t>
            </a:r>
            <a:r>
              <a:rPr lang="en-GB" sz="2400" dirty="0" err="1" smtClean="0">
                <a:solidFill>
                  <a:prstClr val="black"/>
                </a:solidFill>
                <a:ea typeface="+mj-ea"/>
                <a:cs typeface="+mj-cs"/>
              </a:rPr>
              <a:t>wneud</a:t>
            </a:r>
            <a:r>
              <a:rPr lang="en-GB" sz="2400" dirty="0" smtClean="0">
                <a:solidFill>
                  <a:prstClr val="black"/>
                </a:solidFill>
                <a:ea typeface="+mj-ea"/>
                <a:cs typeface="+mj-cs"/>
              </a:rPr>
              <a:t> </a:t>
            </a:r>
            <a:r>
              <a:rPr lang="en-GB" sz="2400" dirty="0" err="1" smtClean="0">
                <a:solidFill>
                  <a:prstClr val="black"/>
                </a:solidFill>
                <a:ea typeface="+mj-ea"/>
                <a:cs typeface="+mj-cs"/>
              </a:rPr>
              <a:t>drosoch</a:t>
            </a:r>
            <a:r>
              <a:rPr lang="en-GB" sz="2400" dirty="0" smtClean="0">
                <a:solidFill>
                  <a:prstClr val="black"/>
                </a:solidFill>
                <a:ea typeface="+mj-ea"/>
                <a:cs typeface="+mj-cs"/>
              </a:rPr>
              <a:t>.</a:t>
            </a:r>
          </a:p>
          <a:p>
            <a:pPr marL="457200" indent="-457200">
              <a:buFont typeface="Arial" pitchFamily="34" charset="0"/>
              <a:buChar char="•"/>
            </a:pPr>
            <a:r>
              <a:rPr lang="en-GB" sz="2400" dirty="0" smtClean="0">
                <a:solidFill>
                  <a:prstClr val="black"/>
                </a:solidFill>
                <a:ea typeface="+mj-ea"/>
                <a:cs typeface="+mj-cs"/>
              </a:rPr>
              <a:t>Dim </a:t>
            </a:r>
            <a:r>
              <a:rPr lang="en-GB" sz="2400" dirty="0" err="1" smtClean="0">
                <a:solidFill>
                  <a:prstClr val="black"/>
                </a:solidFill>
                <a:ea typeface="+mj-ea"/>
                <a:cs typeface="+mj-cs"/>
              </a:rPr>
              <a:t>danogs</a:t>
            </a:r>
            <a:r>
              <a:rPr lang="en-GB" sz="2400" dirty="0" smtClean="0">
                <a:solidFill>
                  <a:prstClr val="black"/>
                </a:solidFill>
                <a:ea typeface="+mj-ea"/>
                <a:cs typeface="+mj-cs"/>
              </a:rPr>
              <a:t> </a:t>
            </a:r>
            <a:r>
              <a:rPr lang="en-GB" sz="2400" dirty="0" err="1" smtClean="0">
                <a:solidFill>
                  <a:prstClr val="black"/>
                </a:solidFill>
                <a:ea typeface="+mj-ea"/>
                <a:cs typeface="+mj-cs"/>
              </a:rPr>
              <a:t>eich</a:t>
            </a:r>
            <a:r>
              <a:rPr lang="en-GB" sz="2400" dirty="0" smtClean="0">
                <a:solidFill>
                  <a:prstClr val="black"/>
                </a:solidFill>
                <a:ea typeface="+mj-ea"/>
                <a:cs typeface="+mj-cs"/>
              </a:rPr>
              <a:t> </a:t>
            </a:r>
            <a:r>
              <a:rPr lang="en-GB" sz="2400" dirty="0" err="1" smtClean="0">
                <a:solidFill>
                  <a:prstClr val="black"/>
                </a:solidFill>
                <a:ea typeface="+mj-ea"/>
                <a:cs typeface="+mj-cs"/>
              </a:rPr>
              <a:t>ffynonellau</a:t>
            </a:r>
            <a:r>
              <a:rPr lang="en-GB" sz="2400" dirty="0" smtClean="0">
                <a:solidFill>
                  <a:prstClr val="black"/>
                </a:solidFill>
                <a:ea typeface="+mj-ea"/>
                <a:cs typeface="+mj-cs"/>
              </a:rPr>
              <a:t> (</a:t>
            </a:r>
            <a:r>
              <a:rPr lang="en-GB" sz="2400" dirty="0" err="1" smtClean="0">
                <a:solidFill>
                  <a:prstClr val="black"/>
                </a:solidFill>
                <a:ea typeface="+mj-ea"/>
                <a:cs typeface="+mj-cs"/>
              </a:rPr>
              <a:t>gair</a:t>
            </a:r>
            <a:r>
              <a:rPr lang="en-GB" sz="2400" dirty="0" smtClean="0">
                <a:solidFill>
                  <a:prstClr val="black"/>
                </a:solidFill>
                <a:ea typeface="+mj-ea"/>
                <a:cs typeface="+mj-cs"/>
              </a:rPr>
              <a:t> </a:t>
            </a:r>
            <a:r>
              <a:rPr lang="en-GB" sz="2400" dirty="0" err="1" smtClean="0">
                <a:solidFill>
                  <a:prstClr val="black"/>
                </a:solidFill>
                <a:ea typeface="+mj-ea"/>
                <a:cs typeface="+mj-cs"/>
              </a:rPr>
              <a:t>neu</a:t>
            </a:r>
            <a:r>
              <a:rPr lang="en-GB" sz="2400" dirty="0" smtClean="0">
                <a:solidFill>
                  <a:prstClr val="black"/>
                </a:solidFill>
                <a:ea typeface="+mj-ea"/>
                <a:cs typeface="+mj-cs"/>
              </a:rPr>
              <a:t> </a:t>
            </a:r>
            <a:r>
              <a:rPr lang="en-GB" sz="2400" dirty="0" err="1" smtClean="0">
                <a:solidFill>
                  <a:prstClr val="black"/>
                </a:solidFill>
                <a:ea typeface="+mj-ea"/>
                <a:cs typeface="+mj-cs"/>
              </a:rPr>
              <a:t>weithred</a:t>
            </a:r>
            <a:r>
              <a:rPr lang="en-GB" sz="2400" dirty="0" smtClean="0">
                <a:solidFill>
                  <a:prstClr val="black"/>
                </a:solidFill>
                <a:ea typeface="+mj-ea"/>
                <a:cs typeface="+mj-cs"/>
              </a:rPr>
              <a:t>) </a:t>
            </a:r>
            <a:r>
              <a:rPr lang="en-GB" sz="2400" dirty="0" err="1" smtClean="0">
                <a:solidFill>
                  <a:prstClr val="black"/>
                </a:solidFill>
                <a:ea typeface="+mj-ea"/>
                <a:cs typeface="+mj-cs"/>
              </a:rPr>
              <a:t>yn</a:t>
            </a:r>
            <a:r>
              <a:rPr lang="en-GB" sz="2400" dirty="0" smtClean="0">
                <a:solidFill>
                  <a:prstClr val="black"/>
                </a:solidFill>
                <a:ea typeface="+mj-ea"/>
                <a:cs typeface="+mj-cs"/>
              </a:rPr>
              <a:t> </a:t>
            </a:r>
            <a:r>
              <a:rPr lang="en-GB" sz="2400" dirty="0" err="1" smtClean="0">
                <a:solidFill>
                  <a:prstClr val="black"/>
                </a:solidFill>
                <a:ea typeface="+mj-ea"/>
                <a:cs typeface="+mj-cs"/>
              </a:rPr>
              <a:t>ddigon</a:t>
            </a:r>
            <a:r>
              <a:rPr lang="en-GB" sz="2400" dirty="0" smtClean="0">
                <a:solidFill>
                  <a:prstClr val="black"/>
                </a:solidFill>
                <a:ea typeface="+mj-ea"/>
                <a:cs typeface="+mj-cs"/>
              </a:rPr>
              <a:t> </a:t>
            </a:r>
            <a:r>
              <a:rPr lang="en-GB" sz="2400" dirty="0" err="1" smtClean="0">
                <a:solidFill>
                  <a:prstClr val="black"/>
                </a:solidFill>
                <a:ea typeface="+mj-ea"/>
                <a:cs typeface="+mj-cs"/>
              </a:rPr>
              <a:t>clir</a:t>
            </a:r>
            <a:r>
              <a:rPr lang="en-GB" sz="2400" dirty="0" smtClean="0">
                <a:solidFill>
                  <a:prstClr val="black"/>
                </a:solidFill>
                <a:ea typeface="+mj-ea"/>
                <a:cs typeface="+mj-cs"/>
              </a:rPr>
              <a:t>.</a:t>
            </a:r>
          </a:p>
          <a:p>
            <a:pPr marL="457200" indent="-457200">
              <a:buFont typeface="Arial" pitchFamily="34" charset="0"/>
              <a:buChar char="•"/>
            </a:pPr>
            <a:r>
              <a:rPr lang="en-GB" sz="2400" dirty="0" err="1" smtClean="0">
                <a:solidFill>
                  <a:prstClr val="black"/>
                </a:solidFill>
                <a:ea typeface="+mj-ea"/>
                <a:cs typeface="+mj-cs"/>
              </a:rPr>
              <a:t>Gweithio</a:t>
            </a:r>
            <a:r>
              <a:rPr lang="en-GB" sz="2400" dirty="0" smtClean="0">
                <a:solidFill>
                  <a:prstClr val="black"/>
                </a:solidFill>
                <a:ea typeface="+mj-ea"/>
                <a:cs typeface="+mj-cs"/>
              </a:rPr>
              <a:t> </a:t>
            </a:r>
            <a:r>
              <a:rPr lang="en-GB" sz="2400" dirty="0" err="1" smtClean="0">
                <a:solidFill>
                  <a:prstClr val="black"/>
                </a:solidFill>
                <a:ea typeface="+mj-ea"/>
                <a:cs typeface="+mj-cs"/>
              </a:rPr>
              <a:t>gydag</a:t>
            </a:r>
            <a:r>
              <a:rPr lang="en-GB" sz="2400" dirty="0" smtClean="0">
                <a:solidFill>
                  <a:prstClr val="black"/>
                </a:solidFill>
                <a:ea typeface="+mj-ea"/>
                <a:cs typeface="+mj-cs"/>
              </a:rPr>
              <a:t> </a:t>
            </a:r>
            <a:r>
              <a:rPr lang="en-GB" sz="2400" dirty="0" err="1" smtClean="0">
                <a:solidFill>
                  <a:prstClr val="black"/>
                </a:solidFill>
                <a:ea typeface="+mj-ea"/>
                <a:cs typeface="+mj-cs"/>
              </a:rPr>
              <a:t>eraill</a:t>
            </a:r>
            <a:r>
              <a:rPr lang="en-GB" sz="2400" dirty="0" smtClean="0">
                <a:solidFill>
                  <a:prstClr val="black"/>
                </a:solidFill>
                <a:ea typeface="+mj-ea"/>
                <a:cs typeface="+mj-cs"/>
              </a:rPr>
              <a:t> a dim </a:t>
            </a:r>
            <a:r>
              <a:rPr lang="en-GB" sz="2400" dirty="0" err="1" smtClean="0">
                <a:solidFill>
                  <a:prstClr val="black"/>
                </a:solidFill>
                <a:ea typeface="+mj-ea"/>
                <a:cs typeface="+mj-cs"/>
              </a:rPr>
              <a:t>cydnabod</a:t>
            </a:r>
            <a:r>
              <a:rPr lang="en-GB" sz="2400" dirty="0" smtClean="0">
                <a:solidFill>
                  <a:prstClr val="black"/>
                </a:solidFill>
                <a:ea typeface="+mj-ea"/>
                <a:cs typeface="+mj-cs"/>
              </a:rPr>
              <a:t> </a:t>
            </a:r>
            <a:r>
              <a:rPr lang="en-GB" sz="2400" dirty="0" err="1" smtClean="0">
                <a:solidFill>
                  <a:prstClr val="black"/>
                </a:solidFill>
                <a:ea typeface="+mj-ea"/>
                <a:cs typeface="+mj-cs"/>
              </a:rPr>
              <a:t>rhannu’r</a:t>
            </a:r>
            <a:r>
              <a:rPr lang="en-GB" sz="2400" dirty="0" smtClean="0">
                <a:solidFill>
                  <a:prstClr val="black"/>
                </a:solidFill>
                <a:ea typeface="+mj-ea"/>
                <a:cs typeface="+mj-cs"/>
              </a:rPr>
              <a:t> </a:t>
            </a:r>
            <a:r>
              <a:rPr lang="en-GB" sz="2400" dirty="0" err="1" smtClean="0">
                <a:solidFill>
                  <a:prstClr val="black"/>
                </a:solidFill>
                <a:ea typeface="+mj-ea"/>
                <a:cs typeface="+mj-cs"/>
              </a:rPr>
              <a:t>gwaith</a:t>
            </a:r>
            <a:endParaRPr lang="en-GB" sz="2400" dirty="0" smtClean="0">
              <a:solidFill>
                <a:prstClr val="black"/>
              </a:solidFill>
              <a:ea typeface="+mj-ea"/>
              <a:cs typeface="+mj-cs"/>
            </a:endParaRPr>
          </a:p>
          <a:p>
            <a:endParaRPr lang="en-GB" sz="2800" cap="all" dirty="0" smtClean="0">
              <a:solidFill>
                <a:prstClr val="black"/>
              </a:solidFill>
              <a:ea typeface="+mj-ea"/>
              <a:cs typeface="+mj-cs"/>
            </a:endParaRPr>
          </a:p>
        </p:txBody>
      </p:sp>
      <p:sp>
        <p:nvSpPr>
          <p:cNvPr id="6" name="TextBox 5"/>
          <p:cNvSpPr txBox="1"/>
          <p:nvPr/>
        </p:nvSpPr>
        <p:spPr>
          <a:xfrm>
            <a:off x="4860032" y="618702"/>
            <a:ext cx="3960440" cy="5509200"/>
          </a:xfrm>
          <a:prstGeom prst="rect">
            <a:avLst/>
          </a:prstGeom>
          <a:noFill/>
        </p:spPr>
        <p:txBody>
          <a:bodyPr wrap="square" rtlCol="0">
            <a:spAutoFit/>
          </a:bodyPr>
          <a:lstStyle/>
          <a:p>
            <a:r>
              <a:rPr lang="en-GB" sz="3200" cap="all" dirty="0">
                <a:solidFill>
                  <a:prstClr val="black"/>
                </a:solidFill>
                <a:ea typeface="+mj-ea"/>
                <a:cs typeface="+mj-cs"/>
              </a:rPr>
              <a:t>Some </a:t>
            </a:r>
            <a:r>
              <a:rPr lang="en-GB" sz="3200" cap="all" dirty="0" smtClean="0">
                <a:solidFill>
                  <a:prstClr val="black"/>
                </a:solidFill>
                <a:ea typeface="+mj-ea"/>
                <a:cs typeface="+mj-cs"/>
              </a:rPr>
              <a:t>examples</a:t>
            </a:r>
          </a:p>
          <a:p>
            <a:endParaRPr lang="en-GB" sz="2400" cap="all" dirty="0">
              <a:solidFill>
                <a:prstClr val="black"/>
              </a:solidFill>
              <a:ea typeface="+mj-ea"/>
              <a:cs typeface="+mj-cs"/>
            </a:endParaRPr>
          </a:p>
          <a:p>
            <a:pPr marL="457200" lvl="0" indent="-457200">
              <a:buFont typeface="Arial" pitchFamily="34" charset="0"/>
              <a:buChar char="•"/>
            </a:pPr>
            <a:r>
              <a:rPr lang="en-GB" sz="2400" dirty="0" smtClean="0">
                <a:solidFill>
                  <a:prstClr val="black"/>
                </a:solidFill>
              </a:rPr>
              <a:t>Copying </a:t>
            </a:r>
            <a:r>
              <a:rPr lang="en-GB" sz="2400" dirty="0">
                <a:solidFill>
                  <a:prstClr val="black"/>
                </a:solidFill>
              </a:rPr>
              <a:t>without showing it is a copy </a:t>
            </a:r>
          </a:p>
          <a:p>
            <a:pPr marL="457200" lvl="0" indent="-457200">
              <a:buFont typeface="Arial" pitchFamily="34" charset="0"/>
              <a:buChar char="•"/>
            </a:pPr>
            <a:r>
              <a:rPr lang="en-GB" sz="2400" dirty="0">
                <a:solidFill>
                  <a:prstClr val="black"/>
                </a:solidFill>
              </a:rPr>
              <a:t>Paying someone to do it for you </a:t>
            </a:r>
          </a:p>
          <a:p>
            <a:pPr marL="457200" lvl="0" indent="-457200">
              <a:buFont typeface="Arial" pitchFamily="34" charset="0"/>
              <a:buChar char="•"/>
            </a:pPr>
            <a:r>
              <a:rPr lang="en-GB" sz="2400" dirty="0">
                <a:solidFill>
                  <a:prstClr val="black"/>
                </a:solidFill>
              </a:rPr>
              <a:t>Not showing your sources (</a:t>
            </a:r>
            <a:r>
              <a:rPr lang="en-GB" sz="2400" dirty="0" smtClean="0">
                <a:solidFill>
                  <a:prstClr val="black"/>
                </a:solidFill>
              </a:rPr>
              <a:t>words </a:t>
            </a:r>
            <a:r>
              <a:rPr lang="en-GB" sz="2400" dirty="0">
                <a:solidFill>
                  <a:prstClr val="black"/>
                </a:solidFill>
              </a:rPr>
              <a:t>and </a:t>
            </a:r>
            <a:r>
              <a:rPr lang="en-GB" sz="2400" dirty="0" smtClean="0">
                <a:solidFill>
                  <a:prstClr val="black"/>
                </a:solidFill>
              </a:rPr>
              <a:t>work) </a:t>
            </a:r>
            <a:r>
              <a:rPr lang="en-GB" sz="2400" dirty="0">
                <a:solidFill>
                  <a:prstClr val="black"/>
                </a:solidFill>
              </a:rPr>
              <a:t>transparently enough </a:t>
            </a:r>
          </a:p>
          <a:p>
            <a:pPr marL="457200" lvl="0" indent="-457200">
              <a:buFont typeface="Arial" pitchFamily="34" charset="0"/>
              <a:buChar char="•"/>
            </a:pPr>
            <a:r>
              <a:rPr lang="en-GB" sz="2400" dirty="0">
                <a:solidFill>
                  <a:prstClr val="black"/>
                </a:solidFill>
              </a:rPr>
              <a:t>Working closely with others and not acknowledging the shared work </a:t>
            </a:r>
          </a:p>
        </p:txBody>
      </p:sp>
    </p:spTree>
    <p:extLst>
      <p:ext uri="{BB962C8B-B14F-4D97-AF65-F5344CB8AC3E}">
        <p14:creationId xmlns:p14="http://schemas.microsoft.com/office/powerpoint/2010/main" val="176274535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44008" y="332656"/>
            <a:ext cx="4248472" cy="5256584"/>
          </a:xfrm>
        </p:spPr>
        <p:txBody>
          <a:bodyPr>
            <a:normAutofit fontScale="62500" lnSpcReduction="20000"/>
          </a:bodyPr>
          <a:lstStyle/>
          <a:p>
            <a:pPr marL="0" indent="0">
              <a:lnSpc>
                <a:spcPct val="120000"/>
              </a:lnSpc>
              <a:spcBef>
                <a:spcPts val="0"/>
              </a:spcBef>
              <a:buNone/>
            </a:pPr>
            <a:r>
              <a:rPr lang="en-GB" sz="5100" dirty="0">
                <a:solidFill>
                  <a:prstClr val="black"/>
                </a:solidFill>
                <a:latin typeface="+mj-lt"/>
                <a:ea typeface="+mj-ea"/>
                <a:cs typeface="+mj-cs"/>
              </a:rPr>
              <a:t>Harvard </a:t>
            </a:r>
            <a:r>
              <a:rPr lang="en-GB" sz="5100" dirty="0" smtClean="0">
                <a:solidFill>
                  <a:prstClr val="black"/>
                </a:solidFill>
                <a:latin typeface="+mj-lt"/>
                <a:ea typeface="+mj-ea"/>
                <a:cs typeface="+mj-cs"/>
              </a:rPr>
              <a:t>Referencing</a:t>
            </a:r>
            <a:endParaRPr lang="en-GB" sz="5100" dirty="0">
              <a:solidFill>
                <a:prstClr val="black"/>
              </a:solidFill>
              <a:latin typeface="+mj-lt"/>
              <a:ea typeface="+mj-ea"/>
              <a:cs typeface="+mj-cs"/>
            </a:endParaRPr>
          </a:p>
          <a:p>
            <a:pPr marL="0" indent="0">
              <a:lnSpc>
                <a:spcPct val="120000"/>
              </a:lnSpc>
              <a:spcBef>
                <a:spcPts val="0"/>
              </a:spcBef>
              <a:buNone/>
            </a:pPr>
            <a:r>
              <a:rPr lang="en-GB" sz="5100" dirty="0" smtClean="0">
                <a:solidFill>
                  <a:prstClr val="black"/>
                </a:solidFill>
                <a:latin typeface="+mj-lt"/>
                <a:ea typeface="+mj-ea"/>
                <a:cs typeface="+mj-cs"/>
              </a:rPr>
              <a:t>7 questions</a:t>
            </a:r>
          </a:p>
          <a:p>
            <a:pPr marL="0" indent="0">
              <a:lnSpc>
                <a:spcPct val="120000"/>
              </a:lnSpc>
              <a:spcBef>
                <a:spcPts val="0"/>
              </a:spcBef>
              <a:buNone/>
            </a:pPr>
            <a:r>
              <a:rPr lang="en-GB" dirty="0" smtClean="0">
                <a:latin typeface="+mj-lt"/>
              </a:rPr>
              <a:t>A reference is complete when we know:</a:t>
            </a:r>
          </a:p>
          <a:p>
            <a:pPr marL="514350" indent="-457200">
              <a:lnSpc>
                <a:spcPct val="120000"/>
              </a:lnSpc>
              <a:spcBef>
                <a:spcPts val="0"/>
              </a:spcBef>
            </a:pPr>
            <a:r>
              <a:rPr lang="en-GB" dirty="0" smtClean="0">
                <a:latin typeface="+mj-lt"/>
              </a:rPr>
              <a:t>Who wrote it or edited it?</a:t>
            </a:r>
          </a:p>
          <a:p>
            <a:pPr marL="514350" indent="-457200">
              <a:lnSpc>
                <a:spcPct val="120000"/>
              </a:lnSpc>
              <a:spcBef>
                <a:spcPts val="0"/>
              </a:spcBef>
            </a:pPr>
            <a:r>
              <a:rPr lang="en-GB" dirty="0" smtClean="0">
                <a:latin typeface="+mj-lt"/>
              </a:rPr>
              <a:t>When was it published?</a:t>
            </a:r>
          </a:p>
          <a:p>
            <a:pPr marL="514350" indent="-457200">
              <a:lnSpc>
                <a:spcPct val="120000"/>
              </a:lnSpc>
              <a:spcBef>
                <a:spcPts val="0"/>
              </a:spcBef>
            </a:pPr>
            <a:r>
              <a:rPr lang="en-GB" dirty="0" smtClean="0">
                <a:latin typeface="+mj-lt"/>
              </a:rPr>
              <a:t>What’s it called?</a:t>
            </a:r>
          </a:p>
          <a:p>
            <a:pPr marL="514350" indent="-457200">
              <a:lnSpc>
                <a:spcPct val="120000"/>
              </a:lnSpc>
              <a:spcBef>
                <a:spcPts val="0"/>
              </a:spcBef>
            </a:pPr>
            <a:r>
              <a:rPr lang="en-GB" dirty="0" smtClean="0">
                <a:latin typeface="+mj-lt"/>
              </a:rPr>
              <a:t>What kind of a source is it (book, article, website)?</a:t>
            </a:r>
          </a:p>
          <a:p>
            <a:pPr marL="514350" indent="-457200">
              <a:lnSpc>
                <a:spcPct val="120000"/>
              </a:lnSpc>
              <a:spcBef>
                <a:spcPts val="0"/>
              </a:spcBef>
            </a:pPr>
            <a:r>
              <a:rPr lang="en-GB" dirty="0" smtClean="0">
                <a:latin typeface="+mj-lt"/>
              </a:rPr>
              <a:t>Where was it published?</a:t>
            </a:r>
          </a:p>
          <a:p>
            <a:pPr marL="514350" indent="-457200">
              <a:lnSpc>
                <a:spcPct val="120000"/>
              </a:lnSpc>
              <a:spcBef>
                <a:spcPts val="0"/>
              </a:spcBef>
            </a:pPr>
            <a:r>
              <a:rPr lang="en-GB" dirty="0" smtClean="0">
                <a:latin typeface="+mj-lt"/>
              </a:rPr>
              <a:t>Who published it?</a:t>
            </a:r>
          </a:p>
          <a:p>
            <a:pPr marL="514350" indent="-457200">
              <a:lnSpc>
                <a:spcPct val="120000"/>
              </a:lnSpc>
              <a:spcBef>
                <a:spcPts val="0"/>
              </a:spcBef>
            </a:pPr>
            <a:r>
              <a:rPr lang="en-GB" dirty="0" smtClean="0">
                <a:latin typeface="+mj-lt"/>
              </a:rPr>
              <a:t>What page is the relevant material on?</a:t>
            </a:r>
            <a:endParaRPr lang="en-US" dirty="0">
              <a:latin typeface="+mj-lt"/>
            </a:endParaRPr>
          </a:p>
        </p:txBody>
      </p:sp>
      <p:sp>
        <p:nvSpPr>
          <p:cNvPr id="4" name="TextBox 3"/>
          <p:cNvSpPr txBox="1"/>
          <p:nvPr/>
        </p:nvSpPr>
        <p:spPr>
          <a:xfrm>
            <a:off x="251520" y="332656"/>
            <a:ext cx="3960440" cy="5570755"/>
          </a:xfrm>
          <a:prstGeom prst="rect">
            <a:avLst/>
          </a:prstGeom>
          <a:noFill/>
        </p:spPr>
        <p:txBody>
          <a:bodyPr wrap="square" rtlCol="0">
            <a:spAutoFit/>
          </a:bodyPr>
          <a:lstStyle/>
          <a:p>
            <a:r>
              <a:rPr lang="en-GB" sz="3600" dirty="0" err="1" smtClean="0"/>
              <a:t>Cyfeirnodi</a:t>
            </a:r>
            <a:r>
              <a:rPr lang="en-GB" sz="3600" dirty="0" smtClean="0"/>
              <a:t> Harvard – 7 </a:t>
            </a:r>
            <a:r>
              <a:rPr lang="en-GB" sz="3600" dirty="0" err="1" smtClean="0"/>
              <a:t>Cwestiwn</a:t>
            </a:r>
            <a:endParaRPr lang="en-GB" sz="3600" dirty="0" smtClean="0"/>
          </a:p>
          <a:p>
            <a:r>
              <a:rPr lang="en-GB" sz="2200" dirty="0" smtClean="0"/>
              <a:t>Mae </a:t>
            </a:r>
            <a:r>
              <a:rPr lang="en-GB" sz="2200" dirty="0" err="1" smtClean="0"/>
              <a:t>cyfeirnod</a:t>
            </a:r>
            <a:r>
              <a:rPr lang="en-GB" sz="2200" dirty="0" smtClean="0"/>
              <a:t> </a:t>
            </a:r>
            <a:r>
              <a:rPr lang="en-GB" sz="2200" dirty="0" err="1" smtClean="0"/>
              <a:t>yn</a:t>
            </a:r>
            <a:r>
              <a:rPr lang="en-GB" sz="2200" dirty="0" smtClean="0"/>
              <a:t> </a:t>
            </a:r>
            <a:r>
              <a:rPr lang="en-GB" sz="2200" dirty="0" err="1" smtClean="0"/>
              <a:t>gyflwan</a:t>
            </a:r>
            <a:r>
              <a:rPr lang="en-GB" sz="2200" dirty="0" smtClean="0"/>
              <a:t> pan </a:t>
            </a:r>
            <a:r>
              <a:rPr lang="en-GB" sz="2200" dirty="0" err="1" smtClean="0"/>
              <a:t>fyddwn</a:t>
            </a:r>
            <a:r>
              <a:rPr lang="en-GB" sz="2200" dirty="0" smtClean="0"/>
              <a:t> </a:t>
            </a:r>
            <a:r>
              <a:rPr lang="en-GB" sz="2200" dirty="0" err="1" smtClean="0"/>
              <a:t>yn</a:t>
            </a:r>
            <a:r>
              <a:rPr lang="en-GB" sz="2200" dirty="0" smtClean="0"/>
              <a:t> </a:t>
            </a:r>
            <a:r>
              <a:rPr lang="en-GB" sz="2200" dirty="0" err="1" smtClean="0"/>
              <a:t>gwybod</a:t>
            </a:r>
            <a:r>
              <a:rPr lang="en-GB" sz="2200" dirty="0" smtClean="0"/>
              <a:t>:</a:t>
            </a:r>
          </a:p>
          <a:p>
            <a:pPr marL="342900" indent="-342900">
              <a:buFont typeface="Arial" pitchFamily="34" charset="0"/>
              <a:buChar char="•"/>
            </a:pPr>
            <a:r>
              <a:rPr lang="en-GB" sz="2200" dirty="0" err="1" smtClean="0"/>
              <a:t>Pwy</a:t>
            </a:r>
            <a:r>
              <a:rPr lang="en-GB" sz="2200" dirty="0" smtClean="0"/>
              <a:t> </a:t>
            </a:r>
            <a:r>
              <a:rPr lang="en-GB" sz="2200" dirty="0" err="1" smtClean="0"/>
              <a:t>ysgrifennodd</a:t>
            </a:r>
            <a:r>
              <a:rPr lang="en-GB" sz="2200" dirty="0" smtClean="0"/>
              <a:t> / </a:t>
            </a:r>
            <a:r>
              <a:rPr lang="en-GB" sz="2200" dirty="0" err="1" smtClean="0"/>
              <a:t>olygodd</a:t>
            </a:r>
            <a:r>
              <a:rPr lang="en-GB" sz="2200" dirty="0" smtClean="0"/>
              <a:t> y </a:t>
            </a:r>
            <a:r>
              <a:rPr lang="en-GB" sz="2200" dirty="0" err="1" smtClean="0"/>
              <a:t>gwaith</a:t>
            </a:r>
            <a:r>
              <a:rPr lang="en-GB" sz="2200" dirty="0" smtClean="0"/>
              <a:t>?</a:t>
            </a:r>
          </a:p>
          <a:p>
            <a:pPr marL="342900" indent="-342900">
              <a:buFont typeface="Arial" pitchFamily="34" charset="0"/>
              <a:buChar char="•"/>
            </a:pPr>
            <a:r>
              <a:rPr lang="en-GB" sz="2200" dirty="0" err="1" smtClean="0"/>
              <a:t>Pryd</a:t>
            </a:r>
            <a:r>
              <a:rPr lang="en-GB" sz="2200" dirty="0" smtClean="0"/>
              <a:t> y </a:t>
            </a:r>
            <a:r>
              <a:rPr lang="en-GB" sz="2200" dirty="0" err="1" smtClean="0"/>
              <a:t>cyhoeddwyd</a:t>
            </a:r>
            <a:r>
              <a:rPr lang="en-GB" sz="2200" dirty="0" smtClean="0"/>
              <a:t> </a:t>
            </a:r>
            <a:r>
              <a:rPr lang="en-GB" sz="2200" dirty="0" err="1" smtClean="0"/>
              <a:t>ef</a:t>
            </a:r>
            <a:r>
              <a:rPr lang="en-GB" sz="2200" dirty="0" smtClean="0"/>
              <a:t>?</a:t>
            </a:r>
          </a:p>
          <a:p>
            <a:pPr marL="342900" indent="-342900">
              <a:buFont typeface="Arial" pitchFamily="34" charset="0"/>
              <a:buChar char="•"/>
            </a:pPr>
            <a:r>
              <a:rPr lang="en-GB" sz="2200" dirty="0" smtClean="0"/>
              <a:t>Beth </a:t>
            </a:r>
            <a:r>
              <a:rPr lang="en-GB" sz="2200" dirty="0" err="1" smtClean="0"/>
              <a:t>yw</a:t>
            </a:r>
            <a:r>
              <a:rPr lang="en-GB" sz="2200" dirty="0" smtClean="0"/>
              <a:t> </a:t>
            </a:r>
            <a:r>
              <a:rPr lang="en-GB" sz="2200" dirty="0" err="1" smtClean="0"/>
              <a:t>ei</a:t>
            </a:r>
            <a:r>
              <a:rPr lang="en-GB" sz="2200" dirty="0" smtClean="0"/>
              <a:t> </a:t>
            </a:r>
            <a:r>
              <a:rPr lang="en-GB" sz="2200" dirty="0" err="1" smtClean="0"/>
              <a:t>enw</a:t>
            </a:r>
            <a:r>
              <a:rPr lang="en-GB" sz="2200" dirty="0" smtClean="0"/>
              <a:t>?</a:t>
            </a:r>
          </a:p>
          <a:p>
            <a:pPr marL="342900" indent="-342900">
              <a:buFont typeface="Arial" pitchFamily="34" charset="0"/>
              <a:buChar char="•"/>
            </a:pPr>
            <a:r>
              <a:rPr lang="en-GB" sz="2200" dirty="0" smtClean="0"/>
              <a:t>Beth </a:t>
            </a:r>
            <a:r>
              <a:rPr lang="en-GB" sz="2200" dirty="0" err="1" smtClean="0"/>
              <a:t>yw’r</a:t>
            </a:r>
            <a:r>
              <a:rPr lang="en-GB" sz="2200" dirty="0" smtClean="0"/>
              <a:t> </a:t>
            </a:r>
            <a:r>
              <a:rPr lang="en-GB" sz="2200" dirty="0" err="1" smtClean="0"/>
              <a:t>ffynhonnell</a:t>
            </a:r>
            <a:r>
              <a:rPr lang="en-GB" sz="2200" dirty="0" smtClean="0"/>
              <a:t> (</a:t>
            </a:r>
            <a:r>
              <a:rPr lang="en-GB" sz="2200" dirty="0" err="1" smtClean="0"/>
              <a:t>llyfr</a:t>
            </a:r>
            <a:r>
              <a:rPr lang="en-GB" sz="2200" dirty="0" smtClean="0"/>
              <a:t>, </a:t>
            </a:r>
            <a:r>
              <a:rPr lang="en-GB" sz="2200" dirty="0" err="1" smtClean="0"/>
              <a:t>erthygl</a:t>
            </a:r>
            <a:r>
              <a:rPr lang="en-GB" sz="2200" dirty="0" smtClean="0"/>
              <a:t>, </a:t>
            </a:r>
            <a:r>
              <a:rPr lang="en-GB" sz="2200" dirty="0" err="1" smtClean="0"/>
              <a:t>gwefan</a:t>
            </a:r>
            <a:r>
              <a:rPr lang="en-GB" sz="2200" dirty="0" smtClean="0"/>
              <a:t>)?</a:t>
            </a:r>
          </a:p>
          <a:p>
            <a:pPr marL="342900" indent="-342900">
              <a:buFont typeface="Arial" pitchFamily="34" charset="0"/>
              <a:buChar char="•"/>
            </a:pPr>
            <a:r>
              <a:rPr lang="en-GB" sz="2200" dirty="0" err="1" smtClean="0"/>
              <a:t>Ble</a:t>
            </a:r>
            <a:r>
              <a:rPr lang="en-GB" sz="2200" dirty="0" smtClean="0"/>
              <a:t> </a:t>
            </a:r>
            <a:r>
              <a:rPr lang="en-GB" sz="2200" dirty="0" err="1" smtClean="0"/>
              <a:t>cyhoeddwyd</a:t>
            </a:r>
            <a:r>
              <a:rPr lang="en-GB" sz="2200" dirty="0" smtClean="0"/>
              <a:t> </a:t>
            </a:r>
            <a:r>
              <a:rPr lang="en-GB" sz="2200" dirty="0" err="1" smtClean="0"/>
              <a:t>ef</a:t>
            </a:r>
            <a:r>
              <a:rPr lang="en-GB" sz="2200" dirty="0" smtClean="0"/>
              <a:t>?</a:t>
            </a:r>
          </a:p>
          <a:p>
            <a:pPr marL="342900" indent="-342900">
              <a:buFont typeface="Arial" pitchFamily="34" charset="0"/>
              <a:buChar char="•"/>
            </a:pPr>
            <a:r>
              <a:rPr lang="en-GB" sz="2200" dirty="0" err="1" smtClean="0"/>
              <a:t>Pwy</a:t>
            </a:r>
            <a:r>
              <a:rPr lang="en-GB" sz="2200" dirty="0" smtClean="0"/>
              <a:t> </a:t>
            </a:r>
            <a:r>
              <a:rPr lang="en-GB" sz="2200" dirty="0" err="1" smtClean="0"/>
              <a:t>gyhoeddodd</a:t>
            </a:r>
            <a:r>
              <a:rPr lang="en-GB" sz="2200" dirty="0" smtClean="0"/>
              <a:t> </a:t>
            </a:r>
            <a:r>
              <a:rPr lang="en-GB" sz="2200" dirty="0" err="1" smtClean="0"/>
              <a:t>ef</a:t>
            </a:r>
            <a:r>
              <a:rPr lang="en-GB" sz="2200" dirty="0" smtClean="0"/>
              <a:t>?</a:t>
            </a:r>
          </a:p>
          <a:p>
            <a:pPr marL="342900" indent="-342900">
              <a:buFont typeface="Arial" pitchFamily="34" charset="0"/>
              <a:buChar char="•"/>
            </a:pPr>
            <a:r>
              <a:rPr lang="en-GB" sz="2200" dirty="0" err="1" smtClean="0"/>
              <a:t>Ar</a:t>
            </a:r>
            <a:r>
              <a:rPr lang="en-GB" sz="2200" dirty="0" smtClean="0"/>
              <a:t> </a:t>
            </a:r>
            <a:r>
              <a:rPr lang="en-GB" sz="2200" dirty="0" err="1" smtClean="0"/>
              <a:t>ba</a:t>
            </a:r>
            <a:r>
              <a:rPr lang="en-GB" sz="2200" dirty="0" smtClean="0"/>
              <a:t> </a:t>
            </a:r>
            <a:r>
              <a:rPr lang="en-GB" sz="2200" dirty="0" err="1" smtClean="0"/>
              <a:t>dudalen</a:t>
            </a:r>
            <a:r>
              <a:rPr lang="en-GB" sz="2200" dirty="0" smtClean="0"/>
              <a:t> </a:t>
            </a:r>
            <a:r>
              <a:rPr lang="en-GB" sz="2200" dirty="0" err="1" smtClean="0"/>
              <a:t>mae’r</a:t>
            </a:r>
            <a:r>
              <a:rPr lang="en-GB" sz="2200" dirty="0" smtClean="0"/>
              <a:t> </a:t>
            </a:r>
            <a:r>
              <a:rPr lang="en-GB" sz="2200" dirty="0" err="1" smtClean="0"/>
              <a:t>deunydd</a:t>
            </a:r>
            <a:r>
              <a:rPr lang="en-GB" sz="2200" dirty="0" smtClean="0"/>
              <a:t> y </a:t>
            </a:r>
            <a:r>
              <a:rPr lang="en-GB" sz="2200" dirty="0" err="1" smtClean="0"/>
              <a:t>cyfeiriwyd</a:t>
            </a:r>
            <a:r>
              <a:rPr lang="en-GB" sz="2200" dirty="0" smtClean="0"/>
              <a:t> </a:t>
            </a:r>
            <a:r>
              <a:rPr lang="en-GB" sz="2200" dirty="0" err="1" smtClean="0"/>
              <a:t>ato</a:t>
            </a:r>
            <a:r>
              <a:rPr lang="en-GB" sz="2200" dirty="0"/>
              <a:t>?</a:t>
            </a:r>
            <a:endParaRPr lang="en-GB" sz="2200" dirty="0" smtClean="0"/>
          </a:p>
          <a:p>
            <a:pPr marL="342900" indent="-342900">
              <a:buFont typeface="Arial" pitchFamily="34" charset="0"/>
              <a:buChar char="•"/>
            </a:pPr>
            <a:endParaRPr lang="en-GB" sz="2000" dirty="0"/>
          </a:p>
        </p:txBody>
      </p:sp>
    </p:spTree>
    <p:extLst>
      <p:ext uri="{BB962C8B-B14F-4D97-AF65-F5344CB8AC3E}">
        <p14:creationId xmlns:p14="http://schemas.microsoft.com/office/powerpoint/2010/main" val="375047147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l"/>
            <a:r>
              <a:rPr lang="en-GB" sz="3600" dirty="0" err="1" smtClean="0"/>
              <a:t>Cyfeirnodi</a:t>
            </a:r>
            <a:r>
              <a:rPr lang="en-GB" sz="3600" dirty="0" smtClean="0"/>
              <a:t> </a:t>
            </a:r>
            <a:r>
              <a:rPr lang="en-GB" sz="3600" dirty="0" err="1" smtClean="0"/>
              <a:t>Llyfrau</a:t>
            </a:r>
            <a:r>
              <a:rPr lang="en-GB" sz="3600" dirty="0" smtClean="0"/>
              <a:t/>
            </a:r>
            <a:br>
              <a:rPr lang="en-GB" sz="3600" dirty="0" smtClean="0"/>
            </a:br>
            <a:r>
              <a:rPr lang="en-GB" sz="3600" i="1" dirty="0" smtClean="0"/>
              <a:t>Referencing Books</a:t>
            </a:r>
            <a:endParaRPr lang="en-US" sz="3600" i="1" dirty="0"/>
          </a:p>
        </p:txBody>
      </p:sp>
      <p:sp>
        <p:nvSpPr>
          <p:cNvPr id="3" name="Content Placeholder 2"/>
          <p:cNvSpPr>
            <a:spLocks noGrp="1"/>
          </p:cNvSpPr>
          <p:nvPr>
            <p:ph idx="1"/>
          </p:nvPr>
        </p:nvSpPr>
        <p:spPr/>
        <p:txBody>
          <a:bodyPr>
            <a:normAutofit fontScale="92500" lnSpcReduction="10000"/>
          </a:bodyPr>
          <a:lstStyle/>
          <a:p>
            <a:pPr marL="0" indent="0">
              <a:buNone/>
            </a:pPr>
            <a:r>
              <a:rPr lang="en-GB" i="1" dirty="0" err="1" smtClean="0">
                <a:solidFill>
                  <a:srgbClr val="FF0000"/>
                </a:solidFill>
                <a:latin typeface="+mj-lt"/>
              </a:rPr>
              <a:t>Yn</a:t>
            </a:r>
            <a:r>
              <a:rPr lang="en-GB" i="1" dirty="0" smtClean="0">
                <a:solidFill>
                  <a:srgbClr val="FF0000"/>
                </a:solidFill>
                <a:latin typeface="+mj-lt"/>
              </a:rPr>
              <a:t> y </a:t>
            </a:r>
            <a:r>
              <a:rPr lang="en-GB" i="1" dirty="0" err="1" smtClean="0">
                <a:solidFill>
                  <a:srgbClr val="FF0000"/>
                </a:solidFill>
                <a:latin typeface="+mj-lt"/>
              </a:rPr>
              <a:t>testun</a:t>
            </a:r>
            <a:r>
              <a:rPr lang="en-GB" i="1" dirty="0" smtClean="0">
                <a:solidFill>
                  <a:srgbClr val="FF0000"/>
                </a:solidFill>
                <a:latin typeface="+mj-lt"/>
              </a:rPr>
              <a:t>: </a:t>
            </a:r>
            <a:r>
              <a:rPr lang="en-GB" dirty="0" smtClean="0">
                <a:latin typeface="+mj-lt"/>
              </a:rPr>
              <a:t>/ </a:t>
            </a:r>
            <a:r>
              <a:rPr lang="en-GB" i="1" dirty="0" smtClean="0">
                <a:latin typeface="+mj-lt"/>
              </a:rPr>
              <a:t>In the text:</a:t>
            </a:r>
          </a:p>
          <a:p>
            <a:pPr marL="0" indent="0">
              <a:buNone/>
            </a:pPr>
            <a:r>
              <a:rPr lang="en-GB" dirty="0" smtClean="0">
                <a:latin typeface="+mj-lt"/>
              </a:rPr>
              <a:t>‘what distinguishes stylistics from literary criticism on the one hand...’ (</a:t>
            </a:r>
            <a:r>
              <a:rPr lang="en-GB" dirty="0" err="1" smtClean="0">
                <a:latin typeface="+mj-lt"/>
              </a:rPr>
              <a:t>Widdowson</a:t>
            </a:r>
            <a:r>
              <a:rPr lang="en-GB" dirty="0" smtClean="0">
                <a:latin typeface="+mj-lt"/>
              </a:rPr>
              <a:t>, 1975:3). (</a:t>
            </a:r>
            <a:r>
              <a:rPr lang="en-GB" i="1" dirty="0" err="1" smtClean="0">
                <a:solidFill>
                  <a:srgbClr val="FF0000"/>
                </a:solidFill>
                <a:latin typeface="+mj-lt"/>
              </a:rPr>
              <a:t>neu</a:t>
            </a:r>
            <a:r>
              <a:rPr lang="en-GB" i="1" dirty="0" smtClean="0">
                <a:solidFill>
                  <a:srgbClr val="FF0000"/>
                </a:solidFill>
                <a:latin typeface="+mj-lt"/>
              </a:rPr>
              <a:t> </a:t>
            </a:r>
            <a:r>
              <a:rPr lang="en-GB" i="1" dirty="0" err="1" smtClean="0">
                <a:solidFill>
                  <a:srgbClr val="FF0000"/>
                </a:solidFill>
                <a:latin typeface="+mj-lt"/>
              </a:rPr>
              <a:t>tud</a:t>
            </a:r>
            <a:r>
              <a:rPr lang="en-GB" i="1" dirty="0" smtClean="0">
                <a:solidFill>
                  <a:srgbClr val="FF0000"/>
                </a:solidFill>
                <a:latin typeface="+mj-lt"/>
              </a:rPr>
              <a:t>. 3 </a:t>
            </a:r>
            <a:r>
              <a:rPr lang="en-GB" dirty="0" smtClean="0">
                <a:latin typeface="+mj-lt"/>
              </a:rPr>
              <a:t>/ or p.3)</a:t>
            </a:r>
          </a:p>
          <a:p>
            <a:pPr marL="0" indent="0">
              <a:buNone/>
            </a:pPr>
            <a:endParaRPr lang="en-GB" dirty="0" smtClean="0">
              <a:latin typeface="+mj-lt"/>
            </a:endParaRPr>
          </a:p>
          <a:p>
            <a:pPr marL="0" indent="0">
              <a:buNone/>
            </a:pPr>
            <a:r>
              <a:rPr lang="en-GB" i="1" dirty="0" err="1" smtClean="0">
                <a:solidFill>
                  <a:srgbClr val="FF0000"/>
                </a:solidFill>
                <a:latin typeface="+mj-lt"/>
              </a:rPr>
              <a:t>Yn</a:t>
            </a:r>
            <a:r>
              <a:rPr lang="en-GB" i="1" dirty="0" smtClean="0">
                <a:solidFill>
                  <a:srgbClr val="FF0000"/>
                </a:solidFill>
                <a:latin typeface="+mj-lt"/>
              </a:rPr>
              <a:t> y </a:t>
            </a:r>
            <a:r>
              <a:rPr lang="en-GB" i="1" dirty="0" err="1" smtClean="0">
                <a:solidFill>
                  <a:srgbClr val="FF0000"/>
                </a:solidFill>
                <a:latin typeface="+mj-lt"/>
              </a:rPr>
              <a:t>rhestr</a:t>
            </a:r>
            <a:r>
              <a:rPr lang="en-GB" i="1" dirty="0" smtClean="0">
                <a:solidFill>
                  <a:srgbClr val="FF0000"/>
                </a:solidFill>
                <a:latin typeface="+mj-lt"/>
              </a:rPr>
              <a:t> </a:t>
            </a:r>
            <a:r>
              <a:rPr lang="en-GB" i="1" dirty="0" err="1" smtClean="0">
                <a:solidFill>
                  <a:srgbClr val="FF0000"/>
                </a:solidFill>
                <a:latin typeface="+mj-lt"/>
              </a:rPr>
              <a:t>gyfeirnodi</a:t>
            </a:r>
            <a:r>
              <a:rPr lang="en-GB" i="1" dirty="0" smtClean="0">
                <a:solidFill>
                  <a:srgbClr val="FF0000"/>
                </a:solidFill>
                <a:latin typeface="+mj-lt"/>
              </a:rPr>
              <a:t>: </a:t>
            </a:r>
            <a:r>
              <a:rPr lang="en-GB" i="1" dirty="0" smtClean="0">
                <a:latin typeface="+mj-lt"/>
              </a:rPr>
              <a:t>/ In the reference list:</a:t>
            </a:r>
            <a:endParaRPr lang="en-GB" i="1" dirty="0">
              <a:latin typeface="+mj-lt"/>
            </a:endParaRPr>
          </a:p>
          <a:p>
            <a:pPr marL="0" indent="0">
              <a:buNone/>
            </a:pPr>
            <a:r>
              <a:rPr lang="en-GB" dirty="0" err="1" smtClean="0">
                <a:latin typeface="+mj-lt"/>
              </a:rPr>
              <a:t>Widdowson</a:t>
            </a:r>
            <a:r>
              <a:rPr lang="en-GB" dirty="0" smtClean="0">
                <a:latin typeface="+mj-lt"/>
              </a:rPr>
              <a:t>, H.G. (1975) </a:t>
            </a:r>
            <a:r>
              <a:rPr lang="en-GB" i="1" dirty="0" smtClean="0">
                <a:latin typeface="+mj-lt"/>
              </a:rPr>
              <a:t>Stylistics and the Teaching of Literature</a:t>
            </a:r>
            <a:r>
              <a:rPr lang="en-GB" dirty="0" smtClean="0">
                <a:latin typeface="+mj-lt"/>
              </a:rPr>
              <a:t>. London: Longman</a:t>
            </a:r>
            <a:endParaRPr lang="en-US" dirty="0">
              <a:latin typeface="+mj-lt"/>
            </a:endParaRPr>
          </a:p>
        </p:txBody>
      </p:sp>
    </p:spTree>
    <p:extLst>
      <p:ext uri="{BB962C8B-B14F-4D97-AF65-F5344CB8AC3E}">
        <p14:creationId xmlns:p14="http://schemas.microsoft.com/office/powerpoint/2010/main" val="69884709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l"/>
            <a:r>
              <a:rPr lang="en-GB" sz="3600" dirty="0" err="1" smtClean="0"/>
              <a:t>Cyfeirnodi</a:t>
            </a:r>
            <a:r>
              <a:rPr lang="en-GB" sz="3600" dirty="0" smtClean="0"/>
              <a:t> </a:t>
            </a:r>
            <a:r>
              <a:rPr lang="en-GB" sz="3600" dirty="0" err="1" smtClean="0"/>
              <a:t>Erthyglau</a:t>
            </a:r>
            <a:r>
              <a:rPr lang="en-GB" sz="3600" dirty="0" smtClean="0"/>
              <a:t> </a:t>
            </a:r>
            <a:r>
              <a:rPr lang="en-GB" sz="3600" dirty="0" err="1" smtClean="0"/>
              <a:t>mewn</a:t>
            </a:r>
            <a:r>
              <a:rPr lang="en-GB" sz="3600" dirty="0" smtClean="0"/>
              <a:t> </a:t>
            </a:r>
            <a:r>
              <a:rPr lang="en-GB" sz="3600" dirty="0" err="1" smtClean="0"/>
              <a:t>Cyfnodolion</a:t>
            </a:r>
            <a:r>
              <a:rPr lang="en-GB" sz="3600" dirty="0" smtClean="0"/>
              <a:t> </a:t>
            </a:r>
            <a:r>
              <a:rPr lang="en-GB" sz="3600" i="1" dirty="0" smtClean="0"/>
              <a:t>Referencing Journal Articles</a:t>
            </a:r>
            <a:endParaRPr lang="en-US" sz="3600" i="1" dirty="0"/>
          </a:p>
        </p:txBody>
      </p:sp>
      <p:sp>
        <p:nvSpPr>
          <p:cNvPr id="3" name="Content Placeholder 2"/>
          <p:cNvSpPr>
            <a:spLocks noGrp="1"/>
          </p:cNvSpPr>
          <p:nvPr>
            <p:ph idx="1"/>
          </p:nvPr>
        </p:nvSpPr>
        <p:spPr/>
        <p:txBody>
          <a:bodyPr>
            <a:normAutofit fontScale="77500" lnSpcReduction="20000"/>
          </a:bodyPr>
          <a:lstStyle/>
          <a:p>
            <a:pPr marL="0" indent="0">
              <a:buNone/>
            </a:pPr>
            <a:r>
              <a:rPr lang="en-GB" i="1" dirty="0" err="1" smtClean="0">
                <a:solidFill>
                  <a:srgbClr val="FF0000"/>
                </a:solidFill>
                <a:latin typeface="+mj-lt"/>
              </a:rPr>
              <a:t>Yn</a:t>
            </a:r>
            <a:r>
              <a:rPr lang="en-GB" i="1" dirty="0" smtClean="0">
                <a:solidFill>
                  <a:srgbClr val="FF0000"/>
                </a:solidFill>
                <a:latin typeface="+mj-lt"/>
              </a:rPr>
              <a:t> y </a:t>
            </a:r>
            <a:r>
              <a:rPr lang="en-GB" i="1" dirty="0" err="1" smtClean="0">
                <a:solidFill>
                  <a:srgbClr val="FF0000"/>
                </a:solidFill>
                <a:latin typeface="+mj-lt"/>
              </a:rPr>
              <a:t>testun</a:t>
            </a:r>
            <a:r>
              <a:rPr lang="en-GB" i="1" dirty="0">
                <a:solidFill>
                  <a:srgbClr val="FF0000"/>
                </a:solidFill>
                <a:latin typeface="+mj-lt"/>
              </a:rPr>
              <a:t>:</a:t>
            </a:r>
            <a:r>
              <a:rPr lang="en-GB" i="1" dirty="0" smtClean="0">
                <a:solidFill>
                  <a:srgbClr val="FF0000"/>
                </a:solidFill>
                <a:latin typeface="+mj-lt"/>
              </a:rPr>
              <a:t> </a:t>
            </a:r>
            <a:r>
              <a:rPr lang="en-GB" dirty="0" smtClean="0">
                <a:latin typeface="+mj-lt"/>
              </a:rPr>
              <a:t>/ </a:t>
            </a:r>
            <a:r>
              <a:rPr lang="en-GB" i="1" dirty="0" smtClean="0">
                <a:latin typeface="+mj-lt"/>
              </a:rPr>
              <a:t>In the text:</a:t>
            </a:r>
          </a:p>
          <a:p>
            <a:pPr marL="0" indent="0">
              <a:buNone/>
            </a:pPr>
            <a:r>
              <a:rPr lang="en-GB" dirty="0" smtClean="0">
                <a:latin typeface="+mj-lt"/>
              </a:rPr>
              <a:t>‘keeping silent while someone else discloses facilitates dominance’ (Jenkins and Kramer, 1978:80)</a:t>
            </a:r>
          </a:p>
          <a:p>
            <a:pPr marL="0" indent="0">
              <a:buNone/>
            </a:pPr>
            <a:endParaRPr lang="en-GB" dirty="0" smtClean="0">
              <a:latin typeface="+mj-lt"/>
            </a:endParaRPr>
          </a:p>
          <a:p>
            <a:pPr marL="0" indent="0">
              <a:buNone/>
            </a:pPr>
            <a:r>
              <a:rPr lang="en-GB" i="1" dirty="0" err="1" smtClean="0">
                <a:solidFill>
                  <a:srgbClr val="FF0000"/>
                </a:solidFill>
                <a:latin typeface="+mj-lt"/>
              </a:rPr>
              <a:t>Yn</a:t>
            </a:r>
            <a:r>
              <a:rPr lang="en-GB" i="1" dirty="0" smtClean="0">
                <a:solidFill>
                  <a:srgbClr val="FF0000"/>
                </a:solidFill>
                <a:latin typeface="+mj-lt"/>
              </a:rPr>
              <a:t> y </a:t>
            </a:r>
            <a:r>
              <a:rPr lang="en-GB" i="1" dirty="0" err="1" smtClean="0">
                <a:solidFill>
                  <a:srgbClr val="FF0000"/>
                </a:solidFill>
                <a:latin typeface="+mj-lt"/>
              </a:rPr>
              <a:t>rhestr</a:t>
            </a:r>
            <a:r>
              <a:rPr lang="en-GB" i="1" dirty="0" smtClean="0">
                <a:solidFill>
                  <a:srgbClr val="FF0000"/>
                </a:solidFill>
                <a:latin typeface="+mj-lt"/>
              </a:rPr>
              <a:t> </a:t>
            </a:r>
            <a:r>
              <a:rPr lang="en-GB" i="1" dirty="0" err="1" smtClean="0">
                <a:solidFill>
                  <a:srgbClr val="FF0000"/>
                </a:solidFill>
                <a:latin typeface="+mj-lt"/>
              </a:rPr>
              <a:t>gyfeirnodi</a:t>
            </a:r>
            <a:r>
              <a:rPr lang="en-GB" i="1" dirty="0" smtClean="0">
                <a:solidFill>
                  <a:srgbClr val="FF0000"/>
                </a:solidFill>
                <a:latin typeface="+mj-lt"/>
              </a:rPr>
              <a:t>: </a:t>
            </a:r>
            <a:r>
              <a:rPr lang="en-GB" dirty="0" smtClean="0">
                <a:latin typeface="+mj-lt"/>
              </a:rPr>
              <a:t>/ </a:t>
            </a:r>
            <a:r>
              <a:rPr lang="en-GB" i="1" dirty="0" smtClean="0">
                <a:latin typeface="+mj-lt"/>
              </a:rPr>
              <a:t>In the reference list:</a:t>
            </a:r>
          </a:p>
          <a:p>
            <a:pPr marL="0" indent="0">
              <a:buNone/>
            </a:pPr>
            <a:r>
              <a:rPr lang="en-GB" dirty="0" smtClean="0">
                <a:latin typeface="+mj-lt"/>
              </a:rPr>
              <a:t>Jenkins, L. and Kramer, C. (1978) ‘Small Group Processes: Learning from Women’ </a:t>
            </a:r>
            <a:r>
              <a:rPr lang="en-GB" i="1" dirty="0" smtClean="0">
                <a:latin typeface="+mj-lt"/>
              </a:rPr>
              <a:t>Women’s Studies International Quarterly</a:t>
            </a:r>
            <a:r>
              <a:rPr lang="en-GB" dirty="0" smtClean="0">
                <a:latin typeface="+mj-lt"/>
              </a:rPr>
              <a:t> 1(1):67-84.</a:t>
            </a:r>
          </a:p>
          <a:p>
            <a:pPr marL="0" indent="0">
              <a:buNone/>
            </a:pPr>
            <a:endParaRPr lang="en-GB" dirty="0" smtClean="0">
              <a:latin typeface="+mj-lt"/>
            </a:endParaRPr>
          </a:p>
          <a:p>
            <a:pPr marL="0" indent="0">
              <a:buNone/>
            </a:pPr>
            <a:r>
              <a:rPr lang="en-GB" i="1" dirty="0" err="1" smtClean="0">
                <a:solidFill>
                  <a:srgbClr val="FF0000"/>
                </a:solidFill>
                <a:latin typeface="+mj-lt"/>
              </a:rPr>
              <a:t>Mwy</a:t>
            </a:r>
            <a:r>
              <a:rPr lang="en-GB" i="1" dirty="0" smtClean="0">
                <a:solidFill>
                  <a:srgbClr val="FF0000"/>
                </a:solidFill>
                <a:latin typeface="+mj-lt"/>
              </a:rPr>
              <a:t> </a:t>
            </a:r>
            <a:r>
              <a:rPr lang="en-GB" i="1" dirty="0" err="1" smtClean="0">
                <a:solidFill>
                  <a:srgbClr val="FF0000"/>
                </a:solidFill>
                <a:latin typeface="+mj-lt"/>
              </a:rPr>
              <a:t>na</a:t>
            </a:r>
            <a:r>
              <a:rPr lang="en-GB" i="1" dirty="0" smtClean="0">
                <a:solidFill>
                  <a:srgbClr val="FF0000"/>
                </a:solidFill>
                <a:latin typeface="+mj-lt"/>
              </a:rPr>
              <a:t> </a:t>
            </a:r>
            <a:r>
              <a:rPr lang="en-GB" i="1" dirty="0" err="1" smtClean="0">
                <a:solidFill>
                  <a:srgbClr val="FF0000"/>
                </a:solidFill>
                <a:latin typeface="+mj-lt"/>
              </a:rPr>
              <a:t>dau</a:t>
            </a:r>
            <a:r>
              <a:rPr lang="en-GB" i="1" dirty="0" smtClean="0">
                <a:solidFill>
                  <a:srgbClr val="FF0000"/>
                </a:solidFill>
                <a:latin typeface="+mj-lt"/>
              </a:rPr>
              <a:t> </a:t>
            </a:r>
            <a:r>
              <a:rPr lang="en-GB" i="1" dirty="0" err="1" smtClean="0">
                <a:solidFill>
                  <a:srgbClr val="FF0000"/>
                </a:solidFill>
                <a:latin typeface="+mj-lt"/>
              </a:rPr>
              <a:t>awdur</a:t>
            </a:r>
            <a:r>
              <a:rPr lang="en-GB" i="1" dirty="0" smtClean="0">
                <a:solidFill>
                  <a:srgbClr val="FF0000"/>
                </a:solidFill>
                <a:latin typeface="+mj-lt"/>
              </a:rPr>
              <a:t>?  </a:t>
            </a:r>
            <a:r>
              <a:rPr lang="en-GB" dirty="0" smtClean="0">
                <a:latin typeface="+mj-lt"/>
              </a:rPr>
              <a:t>/ </a:t>
            </a:r>
            <a:r>
              <a:rPr lang="en-GB" i="1" dirty="0" smtClean="0">
                <a:latin typeface="+mj-lt"/>
              </a:rPr>
              <a:t>More than two authors?</a:t>
            </a:r>
            <a:endParaRPr lang="en-US" i="1" dirty="0">
              <a:latin typeface="+mj-lt"/>
            </a:endParaRPr>
          </a:p>
        </p:txBody>
      </p:sp>
    </p:spTree>
    <p:extLst>
      <p:ext uri="{BB962C8B-B14F-4D97-AF65-F5344CB8AC3E}">
        <p14:creationId xmlns:p14="http://schemas.microsoft.com/office/powerpoint/2010/main" val="257747344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l"/>
            <a:r>
              <a:rPr lang="en-GB" sz="3600" dirty="0" err="1" smtClean="0"/>
              <a:t>Cyfeirnodi</a:t>
            </a:r>
            <a:r>
              <a:rPr lang="en-GB" sz="3600" dirty="0" smtClean="0"/>
              <a:t> </a:t>
            </a:r>
            <a:r>
              <a:rPr lang="en-GB" sz="3600" dirty="0" err="1" smtClean="0"/>
              <a:t>Gwefannau</a:t>
            </a:r>
            <a:r>
              <a:rPr lang="en-GB" sz="3600" dirty="0" smtClean="0"/>
              <a:t/>
            </a:r>
            <a:br>
              <a:rPr lang="en-GB" sz="3600" dirty="0" smtClean="0"/>
            </a:br>
            <a:r>
              <a:rPr lang="en-GB" sz="3600" i="1" dirty="0" smtClean="0"/>
              <a:t>Referencing Websites</a:t>
            </a:r>
            <a:endParaRPr lang="en-US" sz="3600" i="1" dirty="0"/>
          </a:p>
        </p:txBody>
      </p:sp>
      <p:sp>
        <p:nvSpPr>
          <p:cNvPr id="3" name="Content Placeholder 2"/>
          <p:cNvSpPr>
            <a:spLocks noGrp="1"/>
          </p:cNvSpPr>
          <p:nvPr>
            <p:ph idx="1"/>
          </p:nvPr>
        </p:nvSpPr>
        <p:spPr/>
        <p:txBody>
          <a:bodyPr>
            <a:noAutofit/>
          </a:bodyPr>
          <a:lstStyle/>
          <a:p>
            <a:pPr marL="0" indent="0">
              <a:buNone/>
            </a:pPr>
            <a:r>
              <a:rPr lang="en-GB" sz="2400" i="1" dirty="0" err="1" smtClean="0">
                <a:solidFill>
                  <a:srgbClr val="FF0000"/>
                </a:solidFill>
                <a:latin typeface="+mj-lt"/>
              </a:rPr>
              <a:t>Yn</a:t>
            </a:r>
            <a:r>
              <a:rPr lang="en-GB" sz="2400" i="1" dirty="0" smtClean="0">
                <a:solidFill>
                  <a:srgbClr val="FF0000"/>
                </a:solidFill>
                <a:latin typeface="+mj-lt"/>
              </a:rPr>
              <a:t> y </a:t>
            </a:r>
            <a:r>
              <a:rPr lang="en-GB" sz="2400" i="1" dirty="0" err="1" smtClean="0">
                <a:solidFill>
                  <a:srgbClr val="FF0000"/>
                </a:solidFill>
                <a:latin typeface="+mj-lt"/>
              </a:rPr>
              <a:t>testun</a:t>
            </a:r>
            <a:r>
              <a:rPr lang="en-GB" sz="2400" i="1" dirty="0" smtClean="0">
                <a:solidFill>
                  <a:srgbClr val="FF0000"/>
                </a:solidFill>
                <a:latin typeface="+mj-lt"/>
              </a:rPr>
              <a:t>: </a:t>
            </a:r>
            <a:r>
              <a:rPr lang="en-GB" sz="2400" dirty="0" smtClean="0">
                <a:latin typeface="+mj-lt"/>
              </a:rPr>
              <a:t>/ </a:t>
            </a:r>
            <a:r>
              <a:rPr lang="en-GB" sz="2400" i="1" dirty="0" smtClean="0">
                <a:latin typeface="+mj-lt"/>
              </a:rPr>
              <a:t>In the text:</a:t>
            </a:r>
          </a:p>
          <a:p>
            <a:pPr marL="0" indent="0">
              <a:buNone/>
            </a:pPr>
            <a:r>
              <a:rPr lang="en-GB" sz="2400" dirty="0" smtClean="0">
                <a:latin typeface="+mj-lt"/>
              </a:rPr>
              <a:t>‘Jane Austen was a wonderful gymnast’ (</a:t>
            </a:r>
            <a:r>
              <a:rPr lang="en-GB" sz="2400" i="1" dirty="0" smtClean="0">
                <a:latin typeface="+mj-lt"/>
              </a:rPr>
              <a:t>The Republic of Pemberley</a:t>
            </a:r>
            <a:r>
              <a:rPr lang="en-GB" sz="2400" dirty="0" smtClean="0">
                <a:latin typeface="+mj-lt"/>
              </a:rPr>
              <a:t>, </a:t>
            </a:r>
            <a:r>
              <a:rPr lang="en-GB" sz="2400" i="1" dirty="0" smtClean="0">
                <a:solidFill>
                  <a:srgbClr val="FF0000"/>
                </a:solidFill>
                <a:latin typeface="+mj-lt"/>
              </a:rPr>
              <a:t>dim </a:t>
            </a:r>
            <a:r>
              <a:rPr lang="en-GB" sz="2400" i="1" dirty="0" err="1" smtClean="0">
                <a:solidFill>
                  <a:srgbClr val="FF0000"/>
                </a:solidFill>
                <a:latin typeface="+mj-lt"/>
              </a:rPr>
              <a:t>dyddiad</a:t>
            </a:r>
            <a:r>
              <a:rPr lang="en-GB" sz="2400" i="1" dirty="0" smtClean="0">
                <a:latin typeface="+mj-lt"/>
              </a:rPr>
              <a:t> </a:t>
            </a:r>
            <a:r>
              <a:rPr lang="en-GB" sz="2400" dirty="0" smtClean="0">
                <a:latin typeface="+mj-lt"/>
              </a:rPr>
              <a:t>/ no date) (</a:t>
            </a:r>
            <a:r>
              <a:rPr lang="en-GB" sz="2400" i="1" dirty="0" err="1" smtClean="0">
                <a:solidFill>
                  <a:srgbClr val="FF0000"/>
                </a:solidFill>
                <a:latin typeface="+mj-lt"/>
              </a:rPr>
              <a:t>neu</a:t>
            </a:r>
            <a:r>
              <a:rPr lang="en-GB" sz="2400" i="1" dirty="0" smtClean="0">
                <a:solidFill>
                  <a:srgbClr val="FF0000"/>
                </a:solidFill>
                <a:latin typeface="+mj-lt"/>
              </a:rPr>
              <a:t> D.D. </a:t>
            </a:r>
            <a:r>
              <a:rPr lang="en-GB" sz="2400" dirty="0" smtClean="0">
                <a:latin typeface="+mj-lt"/>
              </a:rPr>
              <a:t>or N.D.)</a:t>
            </a:r>
          </a:p>
          <a:p>
            <a:pPr marL="0" indent="0">
              <a:buNone/>
            </a:pPr>
            <a:r>
              <a:rPr lang="en-GB" sz="2400" i="1" dirty="0" err="1" smtClean="0">
                <a:solidFill>
                  <a:srgbClr val="FF0000"/>
                </a:solidFill>
                <a:latin typeface="+mj-lt"/>
              </a:rPr>
              <a:t>Yn</a:t>
            </a:r>
            <a:r>
              <a:rPr lang="en-GB" sz="2400" i="1" dirty="0" smtClean="0">
                <a:solidFill>
                  <a:srgbClr val="FF0000"/>
                </a:solidFill>
                <a:latin typeface="+mj-lt"/>
              </a:rPr>
              <a:t> y </a:t>
            </a:r>
            <a:r>
              <a:rPr lang="en-GB" sz="2400" i="1" dirty="0" err="1" smtClean="0">
                <a:solidFill>
                  <a:srgbClr val="FF0000"/>
                </a:solidFill>
                <a:latin typeface="+mj-lt"/>
              </a:rPr>
              <a:t>rhestr</a:t>
            </a:r>
            <a:r>
              <a:rPr lang="en-GB" sz="2400" i="1" dirty="0" smtClean="0">
                <a:solidFill>
                  <a:srgbClr val="FF0000"/>
                </a:solidFill>
                <a:latin typeface="+mj-lt"/>
              </a:rPr>
              <a:t> </a:t>
            </a:r>
            <a:r>
              <a:rPr lang="en-GB" sz="2400" i="1" dirty="0" err="1" smtClean="0">
                <a:solidFill>
                  <a:srgbClr val="FF0000"/>
                </a:solidFill>
                <a:latin typeface="+mj-lt"/>
              </a:rPr>
              <a:t>gyfeirnodi</a:t>
            </a:r>
            <a:r>
              <a:rPr lang="en-GB" sz="2400" i="1" dirty="0" smtClean="0">
                <a:solidFill>
                  <a:srgbClr val="FF0000"/>
                </a:solidFill>
                <a:latin typeface="+mj-lt"/>
              </a:rPr>
              <a:t>: </a:t>
            </a:r>
            <a:r>
              <a:rPr lang="en-GB" sz="2400" dirty="0" smtClean="0">
                <a:latin typeface="+mj-lt"/>
              </a:rPr>
              <a:t>/ </a:t>
            </a:r>
            <a:r>
              <a:rPr lang="en-GB" sz="2400" i="1" dirty="0" smtClean="0">
                <a:latin typeface="+mj-lt"/>
              </a:rPr>
              <a:t>In the reference list:</a:t>
            </a:r>
          </a:p>
          <a:p>
            <a:r>
              <a:rPr lang="en-GB" sz="2400" dirty="0" smtClean="0">
                <a:latin typeface="+mj-lt"/>
              </a:rPr>
              <a:t>The Republic of Pemberley (no date) ‘Allusions to books and authors in Jane Austen’s writings’</a:t>
            </a:r>
            <a:r>
              <a:rPr lang="en-GB" sz="2400" i="1" dirty="0" smtClean="0">
                <a:latin typeface="+mj-lt"/>
              </a:rPr>
              <a:t> </a:t>
            </a:r>
            <a:r>
              <a:rPr lang="en-GB" sz="2400" i="1" dirty="0" err="1" smtClean="0">
                <a:solidFill>
                  <a:srgbClr val="FF0000"/>
                </a:solidFill>
                <a:latin typeface="+mj-lt"/>
              </a:rPr>
              <a:t>yn</a:t>
            </a:r>
            <a:r>
              <a:rPr lang="en-GB" sz="2400" i="1" dirty="0" smtClean="0">
                <a:solidFill>
                  <a:srgbClr val="FF0000"/>
                </a:solidFill>
                <a:latin typeface="+mj-lt"/>
              </a:rPr>
              <a:t> </a:t>
            </a:r>
            <a:r>
              <a:rPr lang="en-GB" sz="2400" dirty="0" smtClean="0">
                <a:latin typeface="+mj-lt"/>
              </a:rPr>
              <a:t>/ in </a:t>
            </a:r>
            <a:r>
              <a:rPr lang="en-GB" sz="2400" i="1" dirty="0" smtClean="0">
                <a:latin typeface="+mj-lt"/>
              </a:rPr>
              <a:t>The Republic of Pemberley</a:t>
            </a:r>
            <a:r>
              <a:rPr lang="en-GB" sz="2400" dirty="0" smtClean="0">
                <a:latin typeface="+mj-lt"/>
              </a:rPr>
              <a:t>. [</a:t>
            </a:r>
            <a:r>
              <a:rPr lang="en-GB" sz="2400" i="1" dirty="0" err="1" smtClean="0">
                <a:solidFill>
                  <a:srgbClr val="FF0000"/>
                </a:solidFill>
                <a:latin typeface="+mj-lt"/>
              </a:rPr>
              <a:t>Ar</a:t>
            </a:r>
            <a:r>
              <a:rPr lang="en-GB" sz="2400" i="1" dirty="0" smtClean="0">
                <a:solidFill>
                  <a:srgbClr val="FF0000"/>
                </a:solidFill>
                <a:latin typeface="+mj-lt"/>
              </a:rPr>
              <a:t> </a:t>
            </a:r>
            <a:r>
              <a:rPr lang="en-GB" sz="2400" i="1" dirty="0" err="1" smtClean="0">
                <a:solidFill>
                  <a:srgbClr val="FF0000"/>
                </a:solidFill>
                <a:latin typeface="+mj-lt"/>
              </a:rPr>
              <a:t>lein</a:t>
            </a:r>
            <a:r>
              <a:rPr lang="en-GB" sz="2400" i="1" dirty="0" smtClean="0">
                <a:solidFill>
                  <a:srgbClr val="FF0000"/>
                </a:solidFill>
                <a:latin typeface="+mj-lt"/>
              </a:rPr>
              <a:t> </a:t>
            </a:r>
            <a:r>
              <a:rPr lang="en-GB" sz="2400" dirty="0" smtClean="0">
                <a:latin typeface="+mj-lt"/>
              </a:rPr>
              <a:t>/ Online], </a:t>
            </a:r>
            <a:r>
              <a:rPr lang="en-GB" sz="2400" dirty="0" err="1" smtClean="0">
                <a:solidFill>
                  <a:srgbClr val="FF0000"/>
                </a:solidFill>
                <a:latin typeface="+mj-lt"/>
              </a:rPr>
              <a:t>Ar</a:t>
            </a:r>
            <a:r>
              <a:rPr lang="en-GB" sz="2400" dirty="0" smtClean="0">
                <a:solidFill>
                  <a:srgbClr val="FF0000"/>
                </a:solidFill>
                <a:latin typeface="+mj-lt"/>
              </a:rPr>
              <a:t> </a:t>
            </a:r>
            <a:r>
              <a:rPr lang="en-GB" sz="2400" dirty="0" err="1" smtClean="0">
                <a:solidFill>
                  <a:srgbClr val="FF0000"/>
                </a:solidFill>
                <a:latin typeface="+mj-lt"/>
              </a:rPr>
              <a:t>gael</a:t>
            </a:r>
            <a:r>
              <a:rPr lang="en-GB" sz="2400" dirty="0" smtClean="0">
                <a:solidFill>
                  <a:srgbClr val="FF0000"/>
                </a:solidFill>
                <a:latin typeface="+mj-lt"/>
              </a:rPr>
              <a:t> : </a:t>
            </a:r>
            <a:r>
              <a:rPr lang="en-GB" sz="2400" dirty="0" smtClean="0">
                <a:latin typeface="+mj-lt"/>
              </a:rPr>
              <a:t>/ Available: </a:t>
            </a:r>
            <a:r>
              <a:rPr lang="en-GB" sz="2400" dirty="0" smtClean="0">
                <a:solidFill>
                  <a:schemeClr val="accent2">
                    <a:lumMod val="75000"/>
                  </a:schemeClr>
                </a:solidFill>
                <a:latin typeface="+mj-lt"/>
              </a:rPr>
              <a:t>http://www.pemberley.com/janeinfo/litallus.html </a:t>
            </a:r>
            <a:r>
              <a:rPr lang="en-GB" sz="2400" dirty="0" smtClean="0">
                <a:latin typeface="+mj-lt"/>
              </a:rPr>
              <a:t>(</a:t>
            </a:r>
            <a:r>
              <a:rPr lang="en-GB" sz="2400" dirty="0" err="1" smtClean="0">
                <a:solidFill>
                  <a:srgbClr val="FF0000"/>
                </a:solidFill>
                <a:latin typeface="+mj-lt"/>
              </a:rPr>
              <a:t>mynediad</a:t>
            </a:r>
            <a:r>
              <a:rPr lang="en-GB" sz="2400" dirty="0" smtClean="0">
                <a:solidFill>
                  <a:srgbClr val="FF0000"/>
                </a:solidFill>
                <a:latin typeface="+mj-lt"/>
              </a:rPr>
              <a:t> </a:t>
            </a:r>
            <a:r>
              <a:rPr lang="en-GB" sz="2400" dirty="0" smtClean="0">
                <a:latin typeface="+mj-lt"/>
              </a:rPr>
              <a:t>/ accessed: 1.4.2013)</a:t>
            </a:r>
            <a:endParaRPr lang="en-US" sz="2400" dirty="0">
              <a:latin typeface="+mj-lt"/>
            </a:endParaRPr>
          </a:p>
        </p:txBody>
      </p:sp>
    </p:spTree>
    <p:extLst>
      <p:ext uri="{BB962C8B-B14F-4D97-AF65-F5344CB8AC3E}">
        <p14:creationId xmlns:p14="http://schemas.microsoft.com/office/powerpoint/2010/main" val="327681107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l"/>
            <a:r>
              <a:rPr lang="en-GB" sz="3600" dirty="0" err="1" smtClean="0"/>
              <a:t>Cyfeirnodi</a:t>
            </a:r>
            <a:r>
              <a:rPr lang="en-GB" sz="3600" dirty="0" smtClean="0"/>
              <a:t> </a:t>
            </a:r>
            <a:r>
              <a:rPr lang="en-GB" sz="3600" dirty="0" err="1" smtClean="0"/>
              <a:t>Papurau</a:t>
            </a:r>
            <a:r>
              <a:rPr lang="en-GB" sz="3600" dirty="0" smtClean="0"/>
              <a:t> </a:t>
            </a:r>
            <a:r>
              <a:rPr lang="en-GB" sz="3600" dirty="0" err="1" smtClean="0"/>
              <a:t>Newydd</a:t>
            </a:r>
            <a:r>
              <a:rPr lang="en-GB" sz="3600" dirty="0" smtClean="0"/>
              <a:t/>
            </a:r>
            <a:br>
              <a:rPr lang="en-GB" sz="3600" dirty="0" smtClean="0"/>
            </a:br>
            <a:r>
              <a:rPr lang="en-GB" sz="3600" dirty="0" smtClean="0"/>
              <a:t>Referencing Newspapers</a:t>
            </a:r>
            <a:endParaRPr lang="en-US" sz="3600" dirty="0"/>
          </a:p>
        </p:txBody>
      </p:sp>
      <p:sp>
        <p:nvSpPr>
          <p:cNvPr id="3" name="Content Placeholder 2"/>
          <p:cNvSpPr>
            <a:spLocks noGrp="1"/>
          </p:cNvSpPr>
          <p:nvPr>
            <p:ph idx="1"/>
          </p:nvPr>
        </p:nvSpPr>
        <p:spPr/>
        <p:txBody>
          <a:bodyPr>
            <a:normAutofit fontScale="70000" lnSpcReduction="20000"/>
          </a:bodyPr>
          <a:lstStyle/>
          <a:p>
            <a:pPr marL="0" indent="0">
              <a:buNone/>
            </a:pPr>
            <a:r>
              <a:rPr lang="en-GB" i="1" dirty="0" err="1" smtClean="0">
                <a:solidFill>
                  <a:srgbClr val="FF0000"/>
                </a:solidFill>
                <a:latin typeface="+mj-lt"/>
              </a:rPr>
              <a:t>Yn</a:t>
            </a:r>
            <a:r>
              <a:rPr lang="en-GB" i="1" dirty="0" smtClean="0">
                <a:solidFill>
                  <a:srgbClr val="FF0000"/>
                </a:solidFill>
                <a:latin typeface="+mj-lt"/>
              </a:rPr>
              <a:t> y </a:t>
            </a:r>
            <a:r>
              <a:rPr lang="en-GB" i="1" dirty="0" err="1" smtClean="0">
                <a:solidFill>
                  <a:srgbClr val="FF0000"/>
                </a:solidFill>
                <a:latin typeface="+mj-lt"/>
              </a:rPr>
              <a:t>testun</a:t>
            </a:r>
            <a:r>
              <a:rPr lang="en-GB" i="1" dirty="0">
                <a:solidFill>
                  <a:srgbClr val="FF0000"/>
                </a:solidFill>
                <a:latin typeface="+mj-lt"/>
              </a:rPr>
              <a:t>:</a:t>
            </a:r>
            <a:r>
              <a:rPr lang="en-GB" i="1" dirty="0" smtClean="0">
                <a:solidFill>
                  <a:srgbClr val="FF0000"/>
                </a:solidFill>
                <a:latin typeface="+mj-lt"/>
              </a:rPr>
              <a:t> </a:t>
            </a:r>
            <a:r>
              <a:rPr lang="en-GB" dirty="0" smtClean="0">
                <a:latin typeface="+mj-lt"/>
              </a:rPr>
              <a:t>/ In the text:</a:t>
            </a:r>
          </a:p>
          <a:p>
            <a:pPr marL="0" indent="0">
              <a:buNone/>
            </a:pPr>
            <a:r>
              <a:rPr lang="en-GB" dirty="0" smtClean="0">
                <a:latin typeface="+mj-lt"/>
              </a:rPr>
              <a:t>‘John Prescott played the male chauvinist pig’ (</a:t>
            </a:r>
            <a:r>
              <a:rPr lang="en-GB" i="1" dirty="0" smtClean="0">
                <a:latin typeface="+mj-lt"/>
              </a:rPr>
              <a:t>The Guardian</a:t>
            </a:r>
            <a:r>
              <a:rPr lang="en-GB" dirty="0" smtClean="0">
                <a:latin typeface="+mj-lt"/>
              </a:rPr>
              <a:t>, 2000:23).</a:t>
            </a:r>
          </a:p>
          <a:p>
            <a:endParaRPr lang="en-GB" i="1" dirty="0">
              <a:latin typeface="+mj-lt"/>
            </a:endParaRPr>
          </a:p>
          <a:p>
            <a:pPr marL="0" indent="0">
              <a:buNone/>
            </a:pPr>
            <a:r>
              <a:rPr lang="en-GB" i="1" dirty="0" err="1" smtClean="0">
                <a:solidFill>
                  <a:srgbClr val="FF0000"/>
                </a:solidFill>
                <a:latin typeface="+mj-lt"/>
              </a:rPr>
              <a:t>Yn</a:t>
            </a:r>
            <a:r>
              <a:rPr lang="en-GB" i="1" dirty="0" smtClean="0">
                <a:solidFill>
                  <a:srgbClr val="FF0000"/>
                </a:solidFill>
                <a:latin typeface="+mj-lt"/>
              </a:rPr>
              <a:t> y </a:t>
            </a:r>
            <a:r>
              <a:rPr lang="en-GB" i="1" dirty="0" err="1" smtClean="0">
                <a:solidFill>
                  <a:srgbClr val="FF0000"/>
                </a:solidFill>
                <a:latin typeface="+mj-lt"/>
              </a:rPr>
              <a:t>rhestr</a:t>
            </a:r>
            <a:r>
              <a:rPr lang="en-GB" i="1" dirty="0" smtClean="0">
                <a:solidFill>
                  <a:srgbClr val="FF0000"/>
                </a:solidFill>
                <a:latin typeface="+mj-lt"/>
              </a:rPr>
              <a:t> </a:t>
            </a:r>
            <a:r>
              <a:rPr lang="en-GB" i="1" dirty="0" err="1" smtClean="0">
                <a:solidFill>
                  <a:srgbClr val="FF0000"/>
                </a:solidFill>
                <a:latin typeface="+mj-lt"/>
              </a:rPr>
              <a:t>gyfeirnodi</a:t>
            </a:r>
            <a:r>
              <a:rPr lang="en-GB" i="1" dirty="0" smtClean="0">
                <a:solidFill>
                  <a:srgbClr val="FF0000"/>
                </a:solidFill>
                <a:latin typeface="+mj-lt"/>
              </a:rPr>
              <a:t>: </a:t>
            </a:r>
            <a:r>
              <a:rPr lang="en-GB" dirty="0" smtClean="0">
                <a:latin typeface="+mj-lt"/>
              </a:rPr>
              <a:t>/ In the reference list:</a:t>
            </a:r>
          </a:p>
          <a:p>
            <a:pPr marL="0" indent="0">
              <a:buNone/>
            </a:pPr>
            <a:r>
              <a:rPr lang="en-GB" i="1" dirty="0" smtClean="0">
                <a:latin typeface="+mj-lt"/>
              </a:rPr>
              <a:t>The Guardian </a:t>
            </a:r>
            <a:r>
              <a:rPr lang="en-GB" dirty="0" smtClean="0">
                <a:latin typeface="+mj-lt"/>
              </a:rPr>
              <a:t>(2000) ‘Editorial’, 28 November:23.</a:t>
            </a:r>
          </a:p>
          <a:p>
            <a:endParaRPr lang="en-GB" i="1" dirty="0">
              <a:latin typeface="+mj-lt"/>
            </a:endParaRPr>
          </a:p>
          <a:p>
            <a:pPr marL="0" indent="0">
              <a:buNone/>
            </a:pPr>
            <a:r>
              <a:rPr lang="en-GB" i="1" dirty="0" err="1" smtClean="0">
                <a:solidFill>
                  <a:srgbClr val="FF0000"/>
                </a:solidFill>
                <a:latin typeface="+mj-lt"/>
              </a:rPr>
              <a:t>Dalier</a:t>
            </a:r>
            <a:r>
              <a:rPr lang="en-GB" i="1" dirty="0" smtClean="0">
                <a:solidFill>
                  <a:srgbClr val="FF0000"/>
                </a:solidFill>
                <a:latin typeface="+mj-lt"/>
              </a:rPr>
              <a:t> </a:t>
            </a:r>
            <a:r>
              <a:rPr lang="en-GB" i="1" dirty="0" err="1" smtClean="0">
                <a:solidFill>
                  <a:srgbClr val="FF0000"/>
                </a:solidFill>
                <a:latin typeface="+mj-lt"/>
              </a:rPr>
              <a:t>sylw</a:t>
            </a:r>
            <a:r>
              <a:rPr lang="en-GB" i="1" dirty="0" smtClean="0">
                <a:solidFill>
                  <a:srgbClr val="FF0000"/>
                </a:solidFill>
                <a:latin typeface="+mj-lt"/>
              </a:rPr>
              <a:t>: </a:t>
            </a:r>
            <a:r>
              <a:rPr lang="en-GB" i="1" dirty="0" err="1" smtClean="0">
                <a:solidFill>
                  <a:srgbClr val="FF0000"/>
                </a:solidFill>
                <a:latin typeface="+mj-lt"/>
              </a:rPr>
              <a:t>Os</a:t>
            </a:r>
            <a:r>
              <a:rPr lang="en-GB" i="1" dirty="0" smtClean="0">
                <a:solidFill>
                  <a:srgbClr val="FF0000"/>
                </a:solidFill>
                <a:latin typeface="+mj-lt"/>
              </a:rPr>
              <a:t> </a:t>
            </a:r>
            <a:r>
              <a:rPr lang="en-GB" i="1" dirty="0" err="1" smtClean="0">
                <a:solidFill>
                  <a:srgbClr val="FF0000"/>
                </a:solidFill>
                <a:latin typeface="+mj-lt"/>
              </a:rPr>
              <a:t>oes</a:t>
            </a:r>
            <a:r>
              <a:rPr lang="en-GB" i="1" dirty="0" smtClean="0">
                <a:solidFill>
                  <a:srgbClr val="FF0000"/>
                </a:solidFill>
                <a:latin typeface="+mj-lt"/>
              </a:rPr>
              <a:t> </a:t>
            </a:r>
            <a:r>
              <a:rPr lang="en-GB" i="1" dirty="0" err="1" smtClean="0">
                <a:solidFill>
                  <a:srgbClr val="FF0000"/>
                </a:solidFill>
                <a:latin typeface="+mj-lt"/>
              </a:rPr>
              <a:t>awdur</a:t>
            </a:r>
            <a:r>
              <a:rPr lang="en-GB" i="1" dirty="0" smtClean="0">
                <a:solidFill>
                  <a:srgbClr val="FF0000"/>
                </a:solidFill>
                <a:latin typeface="+mj-lt"/>
              </a:rPr>
              <a:t>: </a:t>
            </a:r>
            <a:r>
              <a:rPr lang="en-GB" dirty="0" smtClean="0">
                <a:latin typeface="+mj-lt"/>
              </a:rPr>
              <a:t>/ Note: if the writer’s name is given:</a:t>
            </a:r>
          </a:p>
          <a:p>
            <a:pPr marL="0" indent="0">
              <a:buNone/>
            </a:pPr>
            <a:r>
              <a:rPr lang="en-GB" dirty="0" smtClean="0">
                <a:latin typeface="+mj-lt"/>
              </a:rPr>
              <a:t>‘he adopted a standard macho attitude’ (</a:t>
            </a:r>
            <a:r>
              <a:rPr lang="en-GB" dirty="0" err="1" smtClean="0">
                <a:latin typeface="+mj-lt"/>
              </a:rPr>
              <a:t>Voynet</a:t>
            </a:r>
            <a:r>
              <a:rPr lang="en-GB" dirty="0" smtClean="0">
                <a:latin typeface="+mj-lt"/>
              </a:rPr>
              <a:t>, 2000:23)</a:t>
            </a:r>
          </a:p>
          <a:p>
            <a:pPr marL="0" indent="0">
              <a:buNone/>
            </a:pPr>
            <a:endParaRPr lang="en-GB" dirty="0" smtClean="0">
              <a:latin typeface="+mj-lt"/>
            </a:endParaRPr>
          </a:p>
          <a:p>
            <a:pPr marL="0" indent="0">
              <a:buNone/>
            </a:pPr>
            <a:r>
              <a:rPr lang="en-GB" dirty="0" err="1" smtClean="0">
                <a:latin typeface="+mj-lt"/>
              </a:rPr>
              <a:t>Voynet</a:t>
            </a:r>
            <a:r>
              <a:rPr lang="en-GB" dirty="0" smtClean="0">
                <a:latin typeface="+mj-lt"/>
              </a:rPr>
              <a:t>, D. (2000) ‘Dear John’, </a:t>
            </a:r>
            <a:r>
              <a:rPr lang="en-GB" i="1" dirty="0" smtClean="0">
                <a:latin typeface="+mj-lt"/>
              </a:rPr>
              <a:t>The Guardian</a:t>
            </a:r>
            <a:r>
              <a:rPr lang="en-GB" dirty="0" smtClean="0">
                <a:latin typeface="+mj-lt"/>
              </a:rPr>
              <a:t>, 28 November:23.</a:t>
            </a:r>
            <a:endParaRPr lang="en-US" dirty="0">
              <a:latin typeface="+mj-lt"/>
            </a:endParaRPr>
          </a:p>
        </p:txBody>
      </p:sp>
    </p:spTree>
    <p:extLst>
      <p:ext uri="{BB962C8B-B14F-4D97-AF65-F5344CB8AC3E}">
        <p14:creationId xmlns:p14="http://schemas.microsoft.com/office/powerpoint/2010/main" val="16497495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l"/>
            <a:r>
              <a:rPr lang="en-GB" sz="3600" dirty="0" err="1" smtClean="0"/>
              <a:t>Cyfeirnod</a:t>
            </a:r>
            <a:r>
              <a:rPr lang="en-GB" sz="3600" dirty="0" smtClean="0"/>
              <a:t> </a:t>
            </a:r>
            <a:r>
              <a:rPr lang="en-GB" sz="3600" dirty="0" err="1" smtClean="0"/>
              <a:t>eilaidd</a:t>
            </a:r>
            <a:r>
              <a:rPr lang="en-GB" sz="3600" dirty="0" smtClean="0"/>
              <a:t/>
            </a:r>
            <a:br>
              <a:rPr lang="en-GB" sz="3600" dirty="0" smtClean="0"/>
            </a:br>
            <a:r>
              <a:rPr lang="en-GB" sz="3600" i="1" dirty="0" smtClean="0"/>
              <a:t>Secondary References</a:t>
            </a:r>
            <a:endParaRPr lang="en-US" sz="3600" i="1" dirty="0"/>
          </a:p>
        </p:txBody>
      </p:sp>
      <p:sp>
        <p:nvSpPr>
          <p:cNvPr id="3" name="Content Placeholder 2"/>
          <p:cNvSpPr>
            <a:spLocks noGrp="1"/>
          </p:cNvSpPr>
          <p:nvPr>
            <p:ph idx="1"/>
          </p:nvPr>
        </p:nvSpPr>
        <p:spPr>
          <a:xfrm>
            <a:off x="251520" y="1600201"/>
            <a:ext cx="8712968" cy="3917032"/>
          </a:xfrm>
        </p:spPr>
        <p:txBody>
          <a:bodyPr>
            <a:normAutofit/>
          </a:bodyPr>
          <a:lstStyle/>
          <a:p>
            <a:pPr marL="0" indent="0">
              <a:buNone/>
            </a:pPr>
            <a:r>
              <a:rPr lang="en-GB" sz="2300" i="1" dirty="0" err="1" smtClean="0">
                <a:solidFill>
                  <a:srgbClr val="FF0000"/>
                </a:solidFill>
                <a:latin typeface="+mj-lt"/>
              </a:rPr>
              <a:t>Nodwch</a:t>
            </a:r>
            <a:r>
              <a:rPr lang="en-GB" sz="2300" i="1" dirty="0">
                <a:solidFill>
                  <a:srgbClr val="FF0000"/>
                </a:solidFill>
                <a:latin typeface="+mj-lt"/>
              </a:rPr>
              <a:t> </a:t>
            </a:r>
            <a:r>
              <a:rPr lang="en-GB" sz="2300" i="1" dirty="0" err="1" smtClean="0">
                <a:solidFill>
                  <a:srgbClr val="FF0000"/>
                </a:solidFill>
                <a:latin typeface="+mj-lt"/>
              </a:rPr>
              <a:t>fod</a:t>
            </a:r>
            <a:r>
              <a:rPr lang="en-GB" sz="2300" i="1" dirty="0" smtClean="0">
                <a:solidFill>
                  <a:srgbClr val="FF0000"/>
                </a:solidFill>
                <a:latin typeface="+mj-lt"/>
              </a:rPr>
              <a:t> y </a:t>
            </a:r>
            <a:r>
              <a:rPr lang="en-GB" sz="2300" i="1" dirty="0" err="1" smtClean="0">
                <a:solidFill>
                  <a:srgbClr val="FF0000"/>
                </a:solidFill>
                <a:latin typeface="+mj-lt"/>
              </a:rPr>
              <a:t>rhestr</a:t>
            </a:r>
            <a:r>
              <a:rPr lang="en-GB" sz="2300" i="1" dirty="0" smtClean="0">
                <a:solidFill>
                  <a:srgbClr val="FF0000"/>
                </a:solidFill>
                <a:latin typeface="+mj-lt"/>
              </a:rPr>
              <a:t> </a:t>
            </a:r>
            <a:r>
              <a:rPr lang="en-GB" sz="2300" i="1" dirty="0" err="1" smtClean="0">
                <a:solidFill>
                  <a:srgbClr val="FF0000"/>
                </a:solidFill>
                <a:latin typeface="+mj-lt"/>
              </a:rPr>
              <a:t>gyfeirnodi</a:t>
            </a:r>
            <a:r>
              <a:rPr lang="en-GB" sz="2300" i="1" dirty="0" smtClean="0">
                <a:solidFill>
                  <a:srgbClr val="FF0000"/>
                </a:solidFill>
                <a:latin typeface="+mj-lt"/>
              </a:rPr>
              <a:t> </a:t>
            </a:r>
            <a:r>
              <a:rPr lang="en-GB" sz="2300" i="1" dirty="0" err="1" smtClean="0">
                <a:solidFill>
                  <a:srgbClr val="FF0000"/>
                </a:solidFill>
                <a:latin typeface="+mj-lt"/>
              </a:rPr>
              <a:t>yn</a:t>
            </a:r>
            <a:r>
              <a:rPr lang="en-GB" sz="2300" i="1" dirty="0" smtClean="0">
                <a:solidFill>
                  <a:srgbClr val="FF0000"/>
                </a:solidFill>
                <a:latin typeface="+mj-lt"/>
              </a:rPr>
              <a:t> </a:t>
            </a:r>
            <a:r>
              <a:rPr lang="en-GB" sz="2300" i="1" dirty="0" err="1" smtClean="0">
                <a:solidFill>
                  <a:srgbClr val="FF0000"/>
                </a:solidFill>
                <a:latin typeface="+mj-lt"/>
              </a:rPr>
              <a:t>cynnwys</a:t>
            </a:r>
            <a:r>
              <a:rPr lang="en-GB" sz="2300" i="1" dirty="0" smtClean="0">
                <a:solidFill>
                  <a:srgbClr val="FF0000"/>
                </a:solidFill>
                <a:latin typeface="+mj-lt"/>
              </a:rPr>
              <a:t> y </a:t>
            </a:r>
            <a:r>
              <a:rPr lang="en-GB" sz="2300" i="1" dirty="0" err="1" smtClean="0">
                <a:solidFill>
                  <a:srgbClr val="FF0000"/>
                </a:solidFill>
                <a:latin typeface="+mj-lt"/>
              </a:rPr>
              <a:t>gwaith</a:t>
            </a:r>
            <a:r>
              <a:rPr lang="en-GB" sz="2300" i="1" dirty="0" smtClean="0">
                <a:solidFill>
                  <a:srgbClr val="FF0000"/>
                </a:solidFill>
                <a:latin typeface="+mj-lt"/>
              </a:rPr>
              <a:t> </a:t>
            </a:r>
            <a:r>
              <a:rPr lang="en-GB" sz="2300" i="1" dirty="0" err="1" smtClean="0">
                <a:solidFill>
                  <a:srgbClr val="FF0000"/>
                </a:solidFill>
                <a:latin typeface="+mj-lt"/>
              </a:rPr>
              <a:t>yr</a:t>
            </a:r>
            <a:r>
              <a:rPr lang="en-GB" sz="2300" i="1" dirty="0" smtClean="0">
                <a:solidFill>
                  <a:srgbClr val="FF0000"/>
                </a:solidFill>
                <a:latin typeface="+mj-lt"/>
              </a:rPr>
              <a:t> </a:t>
            </a:r>
            <a:r>
              <a:rPr lang="en-GB" sz="2300" i="1" dirty="0" err="1" smtClean="0">
                <a:solidFill>
                  <a:srgbClr val="FF0000"/>
                </a:solidFill>
                <a:latin typeface="+mj-lt"/>
              </a:rPr>
              <a:t>edrychoch</a:t>
            </a:r>
            <a:r>
              <a:rPr lang="en-GB" sz="2300" i="1" dirty="0" smtClean="0">
                <a:solidFill>
                  <a:srgbClr val="FF0000"/>
                </a:solidFill>
                <a:latin typeface="+mj-lt"/>
              </a:rPr>
              <a:t> </a:t>
            </a:r>
            <a:r>
              <a:rPr lang="en-GB" sz="2300" i="1" dirty="0" err="1" smtClean="0">
                <a:solidFill>
                  <a:srgbClr val="FF0000"/>
                </a:solidFill>
                <a:latin typeface="+mj-lt"/>
              </a:rPr>
              <a:t>arno</a:t>
            </a:r>
            <a:r>
              <a:rPr lang="en-GB" sz="2300" i="1" dirty="0" smtClean="0">
                <a:solidFill>
                  <a:srgbClr val="FF0000"/>
                </a:solidFill>
                <a:latin typeface="+mj-lt"/>
              </a:rPr>
              <a:t>: </a:t>
            </a:r>
            <a:r>
              <a:rPr lang="en-GB" sz="2300" dirty="0" smtClean="0">
                <a:latin typeface="+mj-lt"/>
              </a:rPr>
              <a:t>/ </a:t>
            </a:r>
          </a:p>
          <a:p>
            <a:pPr marL="0" indent="0">
              <a:buNone/>
            </a:pPr>
            <a:r>
              <a:rPr lang="en-GB" sz="2400" dirty="0" smtClean="0">
                <a:latin typeface="+mj-lt"/>
              </a:rPr>
              <a:t>Note, the references list the work you actually looked at:</a:t>
            </a:r>
          </a:p>
          <a:p>
            <a:pPr marL="0" indent="0">
              <a:buNone/>
            </a:pPr>
            <a:endParaRPr lang="en-GB" sz="2400" dirty="0" smtClean="0">
              <a:latin typeface="+mj-lt"/>
            </a:endParaRPr>
          </a:p>
          <a:p>
            <a:pPr marL="0" indent="0">
              <a:buNone/>
            </a:pPr>
            <a:r>
              <a:rPr lang="en-GB" sz="2400" dirty="0" smtClean="0">
                <a:latin typeface="+mj-lt"/>
              </a:rPr>
              <a:t>‘each of us has to learn to see’ (Williams 1975, </a:t>
            </a:r>
            <a:r>
              <a:rPr lang="en-GB" sz="2400" i="1" dirty="0" err="1" smtClean="0">
                <a:solidFill>
                  <a:srgbClr val="FF0000"/>
                </a:solidFill>
                <a:latin typeface="+mj-lt"/>
              </a:rPr>
              <a:t>dyfynnwyd</a:t>
            </a:r>
            <a:r>
              <a:rPr lang="en-GB" sz="2400" i="1" dirty="0" smtClean="0">
                <a:solidFill>
                  <a:srgbClr val="FF0000"/>
                </a:solidFill>
                <a:latin typeface="+mj-lt"/>
              </a:rPr>
              <a:t> </a:t>
            </a:r>
            <a:r>
              <a:rPr lang="en-GB" sz="2400" i="1" dirty="0" err="1" smtClean="0">
                <a:solidFill>
                  <a:srgbClr val="FF0000"/>
                </a:solidFill>
                <a:latin typeface="+mj-lt"/>
              </a:rPr>
              <a:t>yn</a:t>
            </a:r>
            <a:r>
              <a:rPr lang="en-GB" sz="2400" i="1" dirty="0" smtClean="0">
                <a:solidFill>
                  <a:srgbClr val="FF0000"/>
                </a:solidFill>
                <a:latin typeface="+mj-lt"/>
              </a:rPr>
              <a:t> </a:t>
            </a:r>
            <a:r>
              <a:rPr lang="en-GB" sz="2400" dirty="0" smtClean="0">
                <a:latin typeface="+mj-lt"/>
              </a:rPr>
              <a:t>/ cited in Spender, 1985, p.140)</a:t>
            </a:r>
          </a:p>
          <a:p>
            <a:pPr marL="0" indent="0">
              <a:buNone/>
            </a:pPr>
            <a:endParaRPr lang="en-GB" sz="2400" dirty="0" smtClean="0">
              <a:latin typeface="+mj-lt"/>
            </a:endParaRPr>
          </a:p>
          <a:p>
            <a:pPr marL="0" indent="0">
              <a:buNone/>
            </a:pPr>
            <a:r>
              <a:rPr lang="en-GB" sz="2400" i="1" dirty="0" err="1" smtClean="0">
                <a:solidFill>
                  <a:srgbClr val="FF0000"/>
                </a:solidFill>
                <a:latin typeface="+mj-lt"/>
              </a:rPr>
              <a:t>Yn</a:t>
            </a:r>
            <a:r>
              <a:rPr lang="en-GB" sz="2400" i="1" dirty="0" smtClean="0">
                <a:solidFill>
                  <a:srgbClr val="FF0000"/>
                </a:solidFill>
                <a:latin typeface="+mj-lt"/>
              </a:rPr>
              <a:t> y </a:t>
            </a:r>
            <a:r>
              <a:rPr lang="en-GB" sz="2400" i="1" dirty="0" err="1" smtClean="0">
                <a:solidFill>
                  <a:srgbClr val="FF0000"/>
                </a:solidFill>
                <a:latin typeface="+mj-lt"/>
              </a:rPr>
              <a:t>rhestr</a:t>
            </a:r>
            <a:r>
              <a:rPr lang="en-GB" sz="2400" i="1" dirty="0" smtClean="0">
                <a:solidFill>
                  <a:srgbClr val="FF0000"/>
                </a:solidFill>
                <a:latin typeface="+mj-lt"/>
              </a:rPr>
              <a:t> </a:t>
            </a:r>
            <a:r>
              <a:rPr lang="en-GB" sz="2400" i="1" dirty="0" err="1" smtClean="0">
                <a:solidFill>
                  <a:srgbClr val="FF0000"/>
                </a:solidFill>
                <a:latin typeface="+mj-lt"/>
              </a:rPr>
              <a:t>gyfeirnodi</a:t>
            </a:r>
            <a:r>
              <a:rPr lang="en-GB" sz="2400" i="1" dirty="0" smtClean="0">
                <a:solidFill>
                  <a:srgbClr val="FF0000"/>
                </a:solidFill>
                <a:latin typeface="+mj-lt"/>
              </a:rPr>
              <a:t>: </a:t>
            </a:r>
            <a:r>
              <a:rPr lang="en-GB" sz="2400" dirty="0" smtClean="0">
                <a:latin typeface="+mj-lt"/>
              </a:rPr>
              <a:t>/ In the reference list:</a:t>
            </a:r>
          </a:p>
          <a:p>
            <a:pPr marL="0" indent="0">
              <a:buNone/>
            </a:pPr>
            <a:r>
              <a:rPr lang="en-GB" sz="2400" dirty="0" smtClean="0">
                <a:latin typeface="+mj-lt"/>
              </a:rPr>
              <a:t>Spender, D. (1985) </a:t>
            </a:r>
            <a:r>
              <a:rPr lang="en-GB" sz="2400" i="1" dirty="0" smtClean="0">
                <a:latin typeface="+mj-lt"/>
              </a:rPr>
              <a:t>Man Made Language.</a:t>
            </a:r>
            <a:r>
              <a:rPr lang="en-GB" sz="2400" dirty="0" smtClean="0">
                <a:latin typeface="+mj-lt"/>
              </a:rPr>
              <a:t> London : </a:t>
            </a:r>
            <a:r>
              <a:rPr lang="en-GB" sz="2400" dirty="0" err="1" smtClean="0">
                <a:latin typeface="+mj-lt"/>
              </a:rPr>
              <a:t>Routledge</a:t>
            </a:r>
            <a:endParaRPr lang="en-GB" sz="2400" dirty="0" smtClean="0">
              <a:latin typeface="+mj-lt"/>
            </a:endParaRPr>
          </a:p>
          <a:p>
            <a:pPr marL="0" indent="0">
              <a:buNone/>
            </a:pPr>
            <a:endParaRPr lang="en-US" sz="2400" dirty="0">
              <a:latin typeface="+mj-lt"/>
            </a:endParaRPr>
          </a:p>
        </p:txBody>
      </p:sp>
    </p:spTree>
    <p:extLst>
      <p:ext uri="{BB962C8B-B14F-4D97-AF65-F5344CB8AC3E}">
        <p14:creationId xmlns:p14="http://schemas.microsoft.com/office/powerpoint/2010/main" val="96297263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43000"/>
          </a:xfrm>
        </p:spPr>
        <p:txBody>
          <a:bodyPr/>
          <a:lstStyle/>
          <a:p>
            <a:r>
              <a:rPr lang="en-GB" dirty="0" smtClean="0"/>
              <a:t>Help …</a:t>
            </a:r>
            <a:endParaRPr lang="en-US" dirty="0"/>
          </a:p>
        </p:txBody>
      </p:sp>
      <p:sp>
        <p:nvSpPr>
          <p:cNvPr id="3" name="Content Placeholder 2"/>
          <p:cNvSpPr>
            <a:spLocks noGrp="1"/>
          </p:cNvSpPr>
          <p:nvPr>
            <p:ph idx="1"/>
          </p:nvPr>
        </p:nvSpPr>
        <p:spPr>
          <a:xfrm>
            <a:off x="4644008" y="1196752"/>
            <a:ext cx="4499992" cy="4497363"/>
          </a:xfrm>
        </p:spPr>
        <p:txBody>
          <a:bodyPr>
            <a:noAutofit/>
          </a:bodyPr>
          <a:lstStyle/>
          <a:p>
            <a:pPr marL="0" indent="0">
              <a:buNone/>
            </a:pPr>
            <a:r>
              <a:rPr lang="en-GB" sz="1800" b="1" i="1" dirty="0" smtClean="0">
                <a:latin typeface="+mj-lt"/>
              </a:rPr>
              <a:t>Read:</a:t>
            </a:r>
          </a:p>
          <a:p>
            <a:pPr marL="0" indent="0">
              <a:buNone/>
            </a:pPr>
            <a:r>
              <a:rPr lang="en-GB" sz="1800" b="1" i="1" dirty="0" smtClean="0">
                <a:latin typeface="+mj-lt"/>
              </a:rPr>
              <a:t>Handbook on Referencing Guidance </a:t>
            </a:r>
          </a:p>
          <a:p>
            <a:pPr marL="0" indent="0">
              <a:buNone/>
            </a:pPr>
            <a:r>
              <a:rPr lang="en-GB" sz="1800" i="1" dirty="0" smtClean="0">
                <a:latin typeface="+mj-lt"/>
              </a:rPr>
              <a:t>Professional Practice Framework Homepage</a:t>
            </a:r>
            <a:endParaRPr lang="en-GB" sz="1800" b="1" i="1" dirty="0">
              <a:solidFill>
                <a:srgbClr val="FF0000"/>
              </a:solidFill>
              <a:latin typeface="+mj-lt"/>
            </a:endParaRPr>
          </a:p>
          <a:p>
            <a:pPr marL="0" indent="0">
              <a:buNone/>
            </a:pPr>
            <a:r>
              <a:rPr lang="en-US" sz="1800" b="1" u="sng" kern="1200" dirty="0">
                <a:solidFill>
                  <a:srgbClr val="0000FF"/>
                </a:solidFill>
                <a:latin typeface="Arial" charset="0"/>
                <a:ea typeface="ＭＳ Ｐゴシック" pitchFamily="34" charset="-128"/>
              </a:rPr>
              <a:t>Learning Support (</a:t>
            </a:r>
            <a:r>
              <a:rPr lang="en-US" sz="1800" b="1" u="sng" kern="1200" dirty="0" err="1">
                <a:solidFill>
                  <a:srgbClr val="0000FF"/>
                </a:solidFill>
                <a:latin typeface="Arial" charset="0"/>
                <a:ea typeface="ＭＳ Ｐゴシック" pitchFamily="34" charset="-128"/>
              </a:rPr>
              <a:t>SpLD</a:t>
            </a:r>
            <a:r>
              <a:rPr lang="en-US" sz="1800" b="1" u="sng" kern="1200" dirty="0">
                <a:solidFill>
                  <a:srgbClr val="0000FF"/>
                </a:solidFill>
                <a:latin typeface="Arial" charset="0"/>
                <a:ea typeface="ＭＳ Ｐゴシック" pitchFamily="34" charset="-128"/>
              </a:rPr>
              <a:t>) </a:t>
            </a:r>
            <a:r>
              <a:rPr lang="en-US" sz="1800" i="1" dirty="0">
                <a:latin typeface="+mj-lt"/>
              </a:rPr>
              <a:t/>
            </a:r>
            <a:br>
              <a:rPr lang="en-US" sz="1800" i="1" dirty="0">
                <a:latin typeface="+mj-lt"/>
              </a:rPr>
            </a:br>
            <a:r>
              <a:rPr lang="en-US" sz="1800" i="1" dirty="0">
                <a:latin typeface="+mj-lt"/>
              </a:rPr>
              <a:t>Support available for students who have Specific Learning Difficulties (</a:t>
            </a:r>
            <a:r>
              <a:rPr lang="en-US" sz="1800" i="1" dirty="0" err="1">
                <a:latin typeface="+mj-lt"/>
              </a:rPr>
              <a:t>SpLD</a:t>
            </a:r>
            <a:r>
              <a:rPr lang="en-US" sz="1800" i="1" dirty="0">
                <a:latin typeface="+mj-lt"/>
              </a:rPr>
              <a:t>)</a:t>
            </a:r>
          </a:p>
          <a:p>
            <a:pPr marL="0" indent="0">
              <a:buNone/>
            </a:pPr>
            <a:r>
              <a:rPr lang="en-US" sz="1800" b="1" u="sng" kern="1200" dirty="0">
                <a:solidFill>
                  <a:srgbClr val="0000FF"/>
                </a:solidFill>
                <a:latin typeface="Arial" charset="0"/>
                <a:ea typeface="ＭＳ Ｐゴシック" pitchFamily="34" charset="-128"/>
              </a:rPr>
              <a:t>Study Skills Support </a:t>
            </a:r>
            <a:r>
              <a:rPr lang="en-US" sz="1800" b="1" i="1" dirty="0">
                <a:latin typeface="+mj-lt"/>
              </a:rPr>
              <a:t/>
            </a:r>
            <a:br>
              <a:rPr lang="en-US" sz="1800" b="1" i="1" dirty="0">
                <a:latin typeface="+mj-lt"/>
              </a:rPr>
            </a:br>
            <a:r>
              <a:rPr lang="en-US" sz="1800" i="1" dirty="0">
                <a:latin typeface="+mj-lt"/>
              </a:rPr>
              <a:t>Timetables and information on study skill support available for both the Carmarthen and Lampeter campuses and distance learners</a:t>
            </a:r>
          </a:p>
          <a:p>
            <a:pPr marL="0" indent="0">
              <a:buNone/>
            </a:pPr>
            <a:r>
              <a:rPr lang="en-US" sz="1800" b="1" u="sng" kern="1200" dirty="0">
                <a:solidFill>
                  <a:srgbClr val="0000FF"/>
                </a:solidFill>
                <a:latin typeface="Arial" charset="0"/>
                <a:ea typeface="ＭＳ Ｐゴシック" pitchFamily="34" charset="-128"/>
              </a:rPr>
              <a:t>Distance Learners</a:t>
            </a:r>
            <a:r>
              <a:rPr lang="en-US" sz="1800" i="1" dirty="0">
                <a:latin typeface="+mj-lt"/>
              </a:rPr>
              <a:t/>
            </a:r>
            <a:br>
              <a:rPr lang="en-US" sz="1800" i="1" dirty="0">
                <a:latin typeface="+mj-lt"/>
              </a:rPr>
            </a:br>
            <a:r>
              <a:rPr lang="en-US" sz="1800" i="1" dirty="0">
                <a:latin typeface="+mj-lt"/>
              </a:rPr>
              <a:t>Advice and guidance to help distance learners access Learning Support</a:t>
            </a:r>
          </a:p>
          <a:p>
            <a:endParaRPr lang="en-US" sz="700" dirty="0">
              <a:latin typeface="+mj-lt"/>
            </a:endParaRPr>
          </a:p>
        </p:txBody>
      </p:sp>
      <p:pic>
        <p:nvPicPr>
          <p:cNvPr id="1026" name="Picture 2"/>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7713063" y="116632"/>
            <a:ext cx="1323433" cy="1343186"/>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179512" y="1196752"/>
            <a:ext cx="4392488" cy="4231928"/>
          </a:xfrm>
          <a:prstGeom prst="rect">
            <a:avLst/>
          </a:prstGeom>
          <a:noFill/>
        </p:spPr>
        <p:txBody>
          <a:bodyPr wrap="square" rtlCol="0">
            <a:spAutoFit/>
          </a:bodyPr>
          <a:lstStyle/>
          <a:p>
            <a:r>
              <a:rPr lang="en-GB" sz="1700" b="1" dirty="0" err="1" smtClean="0"/>
              <a:t>Darllenwch</a:t>
            </a:r>
            <a:r>
              <a:rPr lang="en-GB" sz="1700" b="1" dirty="0" smtClean="0"/>
              <a:t>:</a:t>
            </a:r>
          </a:p>
          <a:p>
            <a:r>
              <a:rPr lang="en-GB" b="1" i="1" dirty="0" err="1" smtClean="0"/>
              <a:t>Llawlyfr</a:t>
            </a:r>
            <a:r>
              <a:rPr lang="en-GB" b="1" i="1" dirty="0" smtClean="0"/>
              <a:t> </a:t>
            </a:r>
            <a:r>
              <a:rPr lang="en-GB" b="1" i="1" dirty="0" err="1" smtClean="0"/>
              <a:t>Cyfeirnodi</a:t>
            </a:r>
            <a:endParaRPr lang="en-GB" b="1" i="1" dirty="0" smtClean="0"/>
          </a:p>
          <a:p>
            <a:r>
              <a:rPr lang="en-GB" dirty="0" err="1" smtClean="0"/>
              <a:t>Tudalen</a:t>
            </a:r>
            <a:r>
              <a:rPr lang="en-GB" dirty="0" smtClean="0"/>
              <a:t> </a:t>
            </a:r>
            <a:r>
              <a:rPr lang="en-GB" dirty="0" err="1" smtClean="0"/>
              <a:t>Fframwaith</a:t>
            </a:r>
            <a:r>
              <a:rPr lang="en-GB" dirty="0" smtClean="0"/>
              <a:t> </a:t>
            </a:r>
            <a:r>
              <a:rPr lang="en-GB" dirty="0" err="1" smtClean="0"/>
              <a:t>Arfer</a:t>
            </a:r>
            <a:r>
              <a:rPr lang="en-GB" dirty="0" smtClean="0"/>
              <a:t> </a:t>
            </a:r>
            <a:r>
              <a:rPr lang="en-GB" dirty="0" err="1" smtClean="0"/>
              <a:t>Proffesiynol</a:t>
            </a:r>
            <a:r>
              <a:rPr lang="en-GB" dirty="0" smtClean="0"/>
              <a:t> </a:t>
            </a:r>
            <a:endParaRPr lang="en-GB" dirty="0"/>
          </a:p>
          <a:p>
            <a:r>
              <a:rPr lang="en-GB" b="1" u="sng" dirty="0" err="1" smtClean="0">
                <a:solidFill>
                  <a:srgbClr val="0000FF"/>
                </a:solidFill>
              </a:rPr>
              <a:t>Cefnogaeth</a:t>
            </a:r>
            <a:r>
              <a:rPr lang="en-GB" b="1" u="sng" dirty="0" smtClean="0">
                <a:solidFill>
                  <a:srgbClr val="0000FF"/>
                </a:solidFill>
              </a:rPr>
              <a:t> </a:t>
            </a:r>
            <a:r>
              <a:rPr lang="en-GB" b="1" u="sng" dirty="0" err="1" smtClean="0">
                <a:solidFill>
                  <a:srgbClr val="0000FF"/>
                </a:solidFill>
              </a:rPr>
              <a:t>Dysgu</a:t>
            </a:r>
            <a:endParaRPr lang="en-GB" b="1" u="sng" dirty="0" smtClean="0">
              <a:solidFill>
                <a:srgbClr val="0000FF"/>
              </a:solidFill>
            </a:endParaRPr>
          </a:p>
          <a:p>
            <a:r>
              <a:rPr lang="en-GB" dirty="0" smtClean="0"/>
              <a:t>Mae </a:t>
            </a:r>
            <a:r>
              <a:rPr lang="en-GB" dirty="0" err="1" smtClean="0"/>
              <a:t>cefnogaeth</a:t>
            </a:r>
            <a:r>
              <a:rPr lang="en-GB" dirty="0" smtClean="0"/>
              <a:t> </a:t>
            </a:r>
            <a:r>
              <a:rPr lang="en-GB" dirty="0" err="1" smtClean="0"/>
              <a:t>ar</a:t>
            </a:r>
            <a:r>
              <a:rPr lang="en-GB" dirty="0" smtClean="0"/>
              <a:t> </a:t>
            </a:r>
            <a:r>
              <a:rPr lang="en-GB" dirty="0" err="1" smtClean="0"/>
              <a:t>gael</a:t>
            </a:r>
            <a:r>
              <a:rPr lang="en-GB" dirty="0" smtClean="0"/>
              <a:t> </a:t>
            </a:r>
            <a:r>
              <a:rPr lang="en-GB" dirty="0" err="1" smtClean="0"/>
              <a:t>i</a:t>
            </a:r>
            <a:r>
              <a:rPr lang="en-GB" dirty="0" smtClean="0"/>
              <a:t> </a:t>
            </a:r>
            <a:r>
              <a:rPr lang="en-GB" dirty="0" err="1" smtClean="0"/>
              <a:t>ddysgwyr</a:t>
            </a:r>
            <a:r>
              <a:rPr lang="en-GB" dirty="0" smtClean="0"/>
              <a:t> </a:t>
            </a:r>
            <a:r>
              <a:rPr lang="en-GB" dirty="0" err="1" smtClean="0"/>
              <a:t>gyda</a:t>
            </a:r>
            <a:r>
              <a:rPr lang="en-GB" dirty="0" smtClean="0"/>
              <a:t> </a:t>
            </a:r>
            <a:r>
              <a:rPr lang="en-GB" dirty="0" err="1" smtClean="0"/>
              <a:t>anhawsterau</a:t>
            </a:r>
            <a:r>
              <a:rPr lang="en-GB" dirty="0" smtClean="0"/>
              <a:t> </a:t>
            </a:r>
            <a:r>
              <a:rPr lang="en-GB" dirty="0" err="1" smtClean="0"/>
              <a:t>dysgu</a:t>
            </a:r>
            <a:r>
              <a:rPr lang="en-GB" dirty="0" smtClean="0"/>
              <a:t> </a:t>
            </a:r>
            <a:r>
              <a:rPr lang="en-GB" dirty="0" err="1" smtClean="0"/>
              <a:t>penodol</a:t>
            </a:r>
            <a:endParaRPr lang="en-GB" dirty="0" smtClean="0"/>
          </a:p>
          <a:p>
            <a:r>
              <a:rPr lang="en-GB" b="1" u="sng" dirty="0" err="1" smtClean="0">
                <a:solidFill>
                  <a:srgbClr val="0000FF"/>
                </a:solidFill>
              </a:rPr>
              <a:t>Cefnogaeth</a:t>
            </a:r>
            <a:r>
              <a:rPr lang="en-GB" b="1" u="sng" dirty="0" smtClean="0">
                <a:solidFill>
                  <a:srgbClr val="0000FF"/>
                </a:solidFill>
              </a:rPr>
              <a:t> </a:t>
            </a:r>
            <a:r>
              <a:rPr lang="en-GB" b="1" u="sng" dirty="0" err="1" smtClean="0">
                <a:solidFill>
                  <a:srgbClr val="0000FF"/>
                </a:solidFill>
              </a:rPr>
              <a:t>Sgiliau</a:t>
            </a:r>
            <a:r>
              <a:rPr lang="en-GB" b="1" u="sng" dirty="0" smtClean="0">
                <a:solidFill>
                  <a:srgbClr val="0000FF"/>
                </a:solidFill>
              </a:rPr>
              <a:t> </a:t>
            </a:r>
            <a:r>
              <a:rPr lang="en-GB" b="1" u="sng" dirty="0" err="1" smtClean="0">
                <a:solidFill>
                  <a:srgbClr val="0000FF"/>
                </a:solidFill>
              </a:rPr>
              <a:t>Astudio</a:t>
            </a:r>
            <a:endParaRPr lang="en-GB" b="1" u="sng" dirty="0" smtClean="0">
              <a:solidFill>
                <a:srgbClr val="0000FF"/>
              </a:solidFill>
            </a:endParaRPr>
          </a:p>
          <a:p>
            <a:r>
              <a:rPr lang="en-GB" dirty="0" smtClean="0"/>
              <a:t>Mae </a:t>
            </a:r>
            <a:r>
              <a:rPr lang="en-GB" dirty="0" err="1" smtClean="0"/>
              <a:t>amserlen</a:t>
            </a:r>
            <a:r>
              <a:rPr lang="en-GB" dirty="0" smtClean="0"/>
              <a:t> a </a:t>
            </a:r>
            <a:r>
              <a:rPr lang="en-GB" dirty="0" err="1" smtClean="0"/>
              <a:t>gwybodeth</a:t>
            </a:r>
            <a:r>
              <a:rPr lang="en-GB" dirty="0" smtClean="0"/>
              <a:t> o </a:t>
            </a:r>
            <a:r>
              <a:rPr lang="en-GB" dirty="0" err="1" smtClean="0"/>
              <a:t>gefnogaeth</a:t>
            </a:r>
            <a:r>
              <a:rPr lang="en-GB" dirty="0" smtClean="0"/>
              <a:t> </a:t>
            </a:r>
            <a:r>
              <a:rPr lang="en-GB" dirty="0" err="1" smtClean="0"/>
              <a:t>sgiliau</a:t>
            </a:r>
            <a:r>
              <a:rPr lang="en-GB" dirty="0" smtClean="0"/>
              <a:t> </a:t>
            </a:r>
            <a:r>
              <a:rPr lang="en-GB" dirty="0" err="1" smtClean="0"/>
              <a:t>astudio</a:t>
            </a:r>
            <a:r>
              <a:rPr lang="en-GB" dirty="0" smtClean="0"/>
              <a:t> </a:t>
            </a:r>
            <a:r>
              <a:rPr lang="en-GB" dirty="0" err="1" smtClean="0"/>
              <a:t>ar</a:t>
            </a:r>
            <a:r>
              <a:rPr lang="en-GB" dirty="0" smtClean="0"/>
              <a:t> </a:t>
            </a:r>
            <a:r>
              <a:rPr lang="en-GB" dirty="0" err="1" smtClean="0"/>
              <a:t>gael</a:t>
            </a:r>
            <a:r>
              <a:rPr lang="en-GB" dirty="0" smtClean="0"/>
              <a:t> </a:t>
            </a:r>
            <a:r>
              <a:rPr lang="en-GB" dirty="0" err="1" smtClean="0"/>
              <a:t>ar</a:t>
            </a:r>
            <a:r>
              <a:rPr lang="en-GB" dirty="0" smtClean="0"/>
              <a:t> </a:t>
            </a:r>
            <a:r>
              <a:rPr lang="en-GB" dirty="0" err="1" smtClean="0"/>
              <a:t>campysau</a:t>
            </a:r>
            <a:r>
              <a:rPr lang="en-GB" dirty="0" smtClean="0"/>
              <a:t> </a:t>
            </a:r>
            <a:r>
              <a:rPr lang="en-GB" dirty="0" err="1" smtClean="0"/>
              <a:t>Caerfyrddin</a:t>
            </a:r>
            <a:r>
              <a:rPr lang="en-GB" dirty="0" smtClean="0"/>
              <a:t> a </a:t>
            </a:r>
            <a:r>
              <a:rPr lang="en-GB" dirty="0" err="1" smtClean="0"/>
              <a:t>Llambed</a:t>
            </a:r>
            <a:r>
              <a:rPr lang="en-GB" dirty="0" smtClean="0"/>
              <a:t> </a:t>
            </a:r>
            <a:r>
              <a:rPr lang="en-GB" dirty="0" err="1" smtClean="0"/>
              <a:t>ar</a:t>
            </a:r>
            <a:r>
              <a:rPr lang="en-GB" dirty="0" smtClean="0"/>
              <a:t> </a:t>
            </a:r>
            <a:r>
              <a:rPr lang="en-GB" dirty="0" err="1" smtClean="0"/>
              <a:t>gyfer</a:t>
            </a:r>
            <a:r>
              <a:rPr lang="en-GB" dirty="0" smtClean="0"/>
              <a:t> </a:t>
            </a:r>
            <a:r>
              <a:rPr lang="en-GB" dirty="0" err="1" smtClean="0"/>
              <a:t>dysgwyr</a:t>
            </a:r>
            <a:r>
              <a:rPr lang="en-GB" dirty="0" smtClean="0"/>
              <a:t> o bell.</a:t>
            </a:r>
          </a:p>
          <a:p>
            <a:r>
              <a:rPr lang="en-GB" b="1" u="sng" dirty="0" err="1" smtClean="0">
                <a:solidFill>
                  <a:srgbClr val="0000FF"/>
                </a:solidFill>
              </a:rPr>
              <a:t>Dysgwyr</a:t>
            </a:r>
            <a:r>
              <a:rPr lang="en-GB" b="1" u="sng" dirty="0" smtClean="0">
                <a:solidFill>
                  <a:srgbClr val="0000FF"/>
                </a:solidFill>
              </a:rPr>
              <a:t> o bell</a:t>
            </a:r>
          </a:p>
          <a:p>
            <a:r>
              <a:rPr lang="en-GB" dirty="0" err="1" smtClean="0"/>
              <a:t>Gellir</a:t>
            </a:r>
            <a:r>
              <a:rPr lang="en-GB" dirty="0" smtClean="0"/>
              <a:t> </a:t>
            </a:r>
            <a:r>
              <a:rPr lang="en-GB" dirty="0" err="1" smtClean="0"/>
              <a:t>cael</a:t>
            </a:r>
            <a:r>
              <a:rPr lang="en-GB" dirty="0" smtClean="0"/>
              <a:t> </a:t>
            </a:r>
            <a:r>
              <a:rPr lang="en-GB" dirty="0" err="1" smtClean="0"/>
              <a:t>cyngor</a:t>
            </a:r>
            <a:r>
              <a:rPr lang="en-GB" dirty="0" smtClean="0"/>
              <a:t> a </a:t>
            </a:r>
            <a:r>
              <a:rPr lang="en-GB" dirty="0" err="1" smtClean="0"/>
              <a:t>chyfarwyddyd</a:t>
            </a:r>
            <a:r>
              <a:rPr lang="en-GB" dirty="0" smtClean="0"/>
              <a:t> I </a:t>
            </a:r>
            <a:r>
              <a:rPr lang="en-GB" dirty="0" err="1" smtClean="0"/>
              <a:t>gynorthwyo</a:t>
            </a:r>
            <a:r>
              <a:rPr lang="en-GB" dirty="0" smtClean="0"/>
              <a:t> </a:t>
            </a:r>
            <a:r>
              <a:rPr lang="en-GB" dirty="0" err="1" smtClean="0"/>
              <a:t>dysgwyr</a:t>
            </a:r>
            <a:r>
              <a:rPr lang="en-GB" dirty="0" smtClean="0"/>
              <a:t> o bell </a:t>
            </a:r>
            <a:r>
              <a:rPr lang="en-GB" dirty="0" err="1" smtClean="0"/>
              <a:t>drwy</a:t>
            </a:r>
            <a:r>
              <a:rPr lang="en-GB" dirty="0" smtClean="0"/>
              <a:t> </a:t>
            </a:r>
            <a:r>
              <a:rPr lang="en-GB" dirty="0" err="1" smtClean="0"/>
              <a:t>fyned</a:t>
            </a:r>
            <a:r>
              <a:rPr lang="en-GB" dirty="0" smtClean="0"/>
              <a:t> I </a:t>
            </a:r>
            <a:r>
              <a:rPr lang="en-GB" dirty="0" err="1" smtClean="0"/>
              <a:t>adran</a:t>
            </a:r>
            <a:r>
              <a:rPr lang="en-GB" dirty="0" smtClean="0"/>
              <a:t> </a:t>
            </a:r>
            <a:r>
              <a:rPr lang="en-GB" dirty="0" err="1" smtClean="0"/>
              <a:t>Cefnogaeth</a:t>
            </a:r>
            <a:r>
              <a:rPr lang="en-GB" dirty="0" smtClean="0"/>
              <a:t> </a:t>
            </a:r>
            <a:r>
              <a:rPr lang="en-GB" dirty="0" err="1" smtClean="0"/>
              <a:t>Dysgu</a:t>
            </a:r>
            <a:r>
              <a:rPr lang="en-GB" dirty="0" smtClean="0"/>
              <a:t>. </a:t>
            </a:r>
            <a:endParaRPr lang="en-GB" dirty="0"/>
          </a:p>
        </p:txBody>
      </p:sp>
    </p:spTree>
    <p:extLst>
      <p:ext uri="{BB962C8B-B14F-4D97-AF65-F5344CB8AC3E}">
        <p14:creationId xmlns:p14="http://schemas.microsoft.com/office/powerpoint/2010/main" val="332981991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4448" y="-31552"/>
            <a:ext cx="2771800" cy="5733256"/>
          </a:xfrm>
          <a:prstGeom prst="rect">
            <a:avLst/>
          </a:prstGeom>
          <a:solidFill>
            <a:srgbClr val="24ABD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8434" name="TextBox 1"/>
          <p:cNvSpPr txBox="1">
            <a:spLocks noChangeArrowheads="1"/>
          </p:cNvSpPr>
          <p:nvPr/>
        </p:nvSpPr>
        <p:spPr bwMode="auto">
          <a:xfrm>
            <a:off x="0" y="908720"/>
            <a:ext cx="2771800" cy="1200329"/>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ctr" eaLnBrk="1" hangingPunct="1"/>
            <a:r>
              <a:rPr lang="en-GB" sz="3600" b="1" i="1" dirty="0">
                <a:solidFill>
                  <a:srgbClr val="000000"/>
                </a:solidFill>
                <a:cs typeface="ＭＳ Ｐゴシック" charset="0"/>
              </a:rPr>
              <a:t>Learning Styles</a:t>
            </a:r>
            <a:endParaRPr lang="en-US" sz="3600" b="1" i="1" dirty="0">
              <a:solidFill>
                <a:srgbClr val="000000"/>
              </a:solidFill>
              <a:cs typeface="ＭＳ Ｐゴシック" charset="0"/>
            </a:endParaRPr>
          </a:p>
        </p:txBody>
      </p:sp>
      <p:pic>
        <p:nvPicPr>
          <p:cNvPr id="6" name="Picture 5"/>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837545" y="836712"/>
            <a:ext cx="6198951" cy="3260244"/>
          </a:xfrm>
          <a:prstGeom prst="rect">
            <a:avLst/>
          </a:prstGeom>
        </p:spPr>
      </p:pic>
    </p:spTree>
    <p:extLst>
      <p:ext uri="{BB962C8B-B14F-4D97-AF65-F5344CB8AC3E}">
        <p14:creationId xmlns:p14="http://schemas.microsoft.com/office/powerpoint/2010/main" val="70249523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Title 1"/>
          <p:cNvSpPr>
            <a:spLocks noGrp="1"/>
          </p:cNvSpPr>
          <p:nvPr>
            <p:ph type="title"/>
          </p:nvPr>
        </p:nvSpPr>
        <p:spPr/>
        <p:txBody>
          <a:bodyPr/>
          <a:lstStyle/>
          <a:p>
            <a:r>
              <a:rPr lang="en-GB" altLang="en-US" sz="4000" smtClean="0"/>
              <a:t>Aims of the session</a:t>
            </a:r>
          </a:p>
        </p:txBody>
      </p:sp>
      <p:sp>
        <p:nvSpPr>
          <p:cNvPr id="6147" name="Content Placeholder 2"/>
          <p:cNvSpPr>
            <a:spLocks noGrp="1"/>
          </p:cNvSpPr>
          <p:nvPr>
            <p:ph idx="1"/>
          </p:nvPr>
        </p:nvSpPr>
        <p:spPr/>
        <p:txBody>
          <a:bodyPr/>
          <a:lstStyle/>
          <a:p>
            <a:pPr>
              <a:defRPr/>
            </a:pPr>
            <a:r>
              <a:rPr lang="en-GB" sz="2400" dirty="0" smtClean="0">
                <a:latin typeface="+mj-lt"/>
              </a:rPr>
              <a:t>Overview of learning styles</a:t>
            </a:r>
          </a:p>
          <a:p>
            <a:pPr>
              <a:defRPr/>
            </a:pPr>
            <a:r>
              <a:rPr lang="en-GB" sz="2400" dirty="0" smtClean="0">
                <a:latin typeface="+mj-lt"/>
              </a:rPr>
              <a:t>Honey and Mumford’s Learning Style Questionnaire (LSQ)</a:t>
            </a:r>
          </a:p>
          <a:p>
            <a:pPr>
              <a:defRPr/>
            </a:pPr>
            <a:r>
              <a:rPr lang="en-GB" sz="2400" dirty="0" smtClean="0">
                <a:latin typeface="+mj-lt"/>
              </a:rPr>
              <a:t>VARK questionnaire</a:t>
            </a:r>
          </a:p>
          <a:p>
            <a:pPr>
              <a:defRPr/>
            </a:pPr>
            <a:r>
              <a:rPr lang="en-GB" sz="2400" dirty="0" smtClean="0">
                <a:latin typeface="+mj-lt"/>
              </a:rPr>
              <a:t>Other models</a:t>
            </a:r>
            <a:endParaRPr lang="en-GB" dirty="0" smtClean="0">
              <a:latin typeface="+mj-lt"/>
            </a:endParaRPr>
          </a:p>
        </p:txBody>
      </p:sp>
    </p:spTree>
    <p:extLst>
      <p:ext uri="{BB962C8B-B14F-4D97-AF65-F5344CB8AC3E}">
        <p14:creationId xmlns:p14="http://schemas.microsoft.com/office/powerpoint/2010/main" val="22771565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reen Shot 2015-09-24 at 06.56.55.png"/>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3716443" y="260648"/>
            <a:ext cx="5464069" cy="5337475"/>
          </a:xfrm>
          <a:prstGeom prst="rect">
            <a:avLst/>
          </a:prstGeom>
        </p:spPr>
      </p:pic>
      <p:sp>
        <p:nvSpPr>
          <p:cNvPr id="7" name="Rectangle 6"/>
          <p:cNvSpPr/>
          <p:nvPr/>
        </p:nvSpPr>
        <p:spPr>
          <a:xfrm>
            <a:off x="4448" y="-31552"/>
            <a:ext cx="3703456" cy="5733256"/>
          </a:xfrm>
          <a:prstGeom prst="rect">
            <a:avLst/>
          </a:prstGeom>
          <a:solidFill>
            <a:srgbClr val="24ABD0"/>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 name="TextBox 1"/>
          <p:cNvSpPr txBox="1">
            <a:spLocks noChangeArrowheads="1"/>
          </p:cNvSpPr>
          <p:nvPr/>
        </p:nvSpPr>
        <p:spPr bwMode="auto">
          <a:xfrm>
            <a:off x="467544" y="1107901"/>
            <a:ext cx="3168352" cy="138499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r>
              <a:rPr lang="en-GB" sz="2800" b="1" i="1" dirty="0" smtClean="0">
                <a:solidFill>
                  <a:srgbClr val="000000"/>
                </a:solidFill>
                <a:cs typeface="ＭＳ Ｐゴシック" charset="0"/>
              </a:rPr>
              <a:t>Learning styles</a:t>
            </a:r>
          </a:p>
          <a:p>
            <a:pPr eaLnBrk="1" hangingPunct="1"/>
            <a:endParaRPr lang="en-GB" sz="2800" b="1" i="1" dirty="0">
              <a:solidFill>
                <a:srgbClr val="000000"/>
              </a:solidFill>
              <a:cs typeface="ＭＳ Ｐゴシック" charset="0"/>
            </a:endParaRPr>
          </a:p>
          <a:p>
            <a:pPr eaLnBrk="1" hangingPunct="1"/>
            <a:endParaRPr lang="en-US" sz="2800" b="1" i="1" dirty="0">
              <a:solidFill>
                <a:srgbClr val="000000"/>
              </a:solidFill>
              <a:cs typeface="ＭＳ Ｐゴシック" charset="0"/>
            </a:endParaRPr>
          </a:p>
        </p:txBody>
      </p:sp>
    </p:spTree>
    <p:extLst>
      <p:ext uri="{BB962C8B-B14F-4D97-AF65-F5344CB8AC3E}">
        <p14:creationId xmlns:p14="http://schemas.microsoft.com/office/powerpoint/2010/main" val="32630944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p:cNvSpPr>
            <a:spLocks noGrp="1"/>
          </p:cNvSpPr>
          <p:nvPr>
            <p:ph type="title"/>
          </p:nvPr>
        </p:nvSpPr>
        <p:spPr/>
        <p:txBody>
          <a:bodyPr/>
          <a:lstStyle/>
          <a:p>
            <a:r>
              <a:rPr lang="en-GB" altLang="en-US" sz="4000" smtClean="0"/>
              <a:t>VARK</a:t>
            </a:r>
            <a:endParaRPr lang="en-US" altLang="en-US" sz="4000" smtClean="0"/>
          </a:p>
        </p:txBody>
      </p:sp>
      <p:sp>
        <p:nvSpPr>
          <p:cNvPr id="3" name="Content Placeholder 2"/>
          <p:cNvSpPr>
            <a:spLocks noGrp="1"/>
          </p:cNvSpPr>
          <p:nvPr>
            <p:ph idx="1"/>
          </p:nvPr>
        </p:nvSpPr>
        <p:spPr/>
        <p:txBody>
          <a:bodyPr/>
          <a:lstStyle/>
          <a:p>
            <a:pPr marL="0" indent="0">
              <a:buFontTx/>
              <a:buNone/>
              <a:defRPr/>
            </a:pPr>
            <a:r>
              <a:rPr lang="en-GB" sz="2800" dirty="0" smtClean="0">
                <a:latin typeface="+mj-lt"/>
              </a:rPr>
              <a:t>Neil Fleming 1987 onwards</a:t>
            </a:r>
          </a:p>
          <a:p>
            <a:pPr>
              <a:defRPr/>
            </a:pPr>
            <a:r>
              <a:rPr lang="en-GB" sz="2800" dirty="0" smtClean="0">
                <a:latin typeface="+mj-lt"/>
              </a:rPr>
              <a:t>Visual</a:t>
            </a:r>
          </a:p>
          <a:p>
            <a:pPr>
              <a:defRPr/>
            </a:pPr>
            <a:r>
              <a:rPr lang="en-GB" sz="2800" dirty="0" smtClean="0">
                <a:latin typeface="+mj-lt"/>
              </a:rPr>
              <a:t>Audio</a:t>
            </a:r>
          </a:p>
          <a:p>
            <a:pPr>
              <a:defRPr/>
            </a:pPr>
            <a:r>
              <a:rPr lang="en-GB" sz="2800" dirty="0" smtClean="0">
                <a:latin typeface="+mj-lt"/>
              </a:rPr>
              <a:t>Reading/Writing</a:t>
            </a:r>
          </a:p>
          <a:p>
            <a:pPr>
              <a:defRPr/>
            </a:pPr>
            <a:r>
              <a:rPr lang="en-GB" sz="2800" dirty="0" smtClean="0">
                <a:latin typeface="+mj-lt"/>
              </a:rPr>
              <a:t>Kinaesthetic </a:t>
            </a:r>
          </a:p>
          <a:p>
            <a:pPr marL="0" indent="0">
              <a:buFontTx/>
              <a:buNone/>
              <a:defRPr/>
            </a:pPr>
            <a:r>
              <a:rPr lang="en-GB" sz="2800" dirty="0">
                <a:latin typeface="+mj-lt"/>
                <a:hlinkClick r:id="rId3"/>
              </a:rPr>
              <a:t>http://</a:t>
            </a:r>
            <a:r>
              <a:rPr lang="en-GB" sz="2800" dirty="0" smtClean="0">
                <a:latin typeface="+mj-lt"/>
                <a:hlinkClick r:id="rId3"/>
              </a:rPr>
              <a:t>www.vark-learn.com/english/page.asp?p=questionnaire</a:t>
            </a:r>
            <a:endParaRPr lang="en-GB" sz="2800" dirty="0" smtClean="0">
              <a:latin typeface="+mj-lt"/>
            </a:endParaRPr>
          </a:p>
          <a:p>
            <a:pPr marL="0" indent="0">
              <a:buFontTx/>
              <a:buNone/>
              <a:defRPr/>
            </a:pPr>
            <a:endParaRPr lang="en-GB" sz="2800" dirty="0" smtClean="0">
              <a:latin typeface="+mj-lt"/>
            </a:endParaRPr>
          </a:p>
          <a:p>
            <a:pPr marL="0" indent="0">
              <a:buFontTx/>
              <a:buNone/>
              <a:defRPr/>
            </a:pPr>
            <a:endParaRPr lang="en-GB" dirty="0" smtClean="0">
              <a:latin typeface="+mj-lt"/>
            </a:endParaRPr>
          </a:p>
          <a:p>
            <a:pPr>
              <a:defRPr/>
            </a:pPr>
            <a:endParaRPr lang="en-US" dirty="0">
              <a:latin typeface="+mj-lt"/>
            </a:endParaRPr>
          </a:p>
        </p:txBody>
      </p:sp>
    </p:spTree>
    <p:extLst>
      <p:ext uri="{BB962C8B-B14F-4D97-AF65-F5344CB8AC3E}">
        <p14:creationId xmlns:p14="http://schemas.microsoft.com/office/powerpoint/2010/main" val="285563440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5805264"/>
            <a:ext cx="9144000" cy="1052736"/>
          </a:xfrm>
          <a:prstGeom prst="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6" name="Picture 5" descr="Screen Shot 2015-09-24 at 06.57.34.png"/>
          <p:cNvPicPr>
            <a:picLocks noChangeAspect="1"/>
          </p:cNvPicPr>
          <p:nvPr/>
        </p:nvPicPr>
        <p:blipFill rotWithShape="1">
          <a:blip r:embed="rId2" cstate="email">
            <a:extLst>
              <a:ext uri="{28A0092B-C50C-407E-A947-70E740481C1C}">
                <a14:useLocalDpi xmlns:a14="http://schemas.microsoft.com/office/drawing/2010/main"/>
              </a:ext>
            </a:extLst>
          </a:blip>
          <a:srcRect l="1880" r="2814" b="1722"/>
          <a:stretch/>
        </p:blipFill>
        <p:spPr>
          <a:xfrm>
            <a:off x="14304" y="-54238"/>
            <a:ext cx="9129696" cy="6363558"/>
          </a:xfrm>
          <a:prstGeom prst="rect">
            <a:avLst/>
          </a:prstGeom>
        </p:spPr>
      </p:pic>
    </p:spTree>
    <p:extLst>
      <p:ext uri="{BB962C8B-B14F-4D97-AF65-F5344CB8AC3E}">
        <p14:creationId xmlns:p14="http://schemas.microsoft.com/office/powerpoint/2010/main" val="29383299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5589240"/>
            <a:ext cx="9144000" cy="1268760"/>
          </a:xfrm>
          <a:prstGeom prst="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2" name="Picture 1" descr="Screen Shot 2015-09-24 at 06.57.51.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206536" y="0"/>
            <a:ext cx="8759592" cy="6858000"/>
          </a:xfrm>
          <a:prstGeom prst="rect">
            <a:avLst/>
          </a:prstGeom>
        </p:spPr>
      </p:pic>
    </p:spTree>
    <p:extLst>
      <p:ext uri="{BB962C8B-B14F-4D97-AF65-F5344CB8AC3E}">
        <p14:creationId xmlns:p14="http://schemas.microsoft.com/office/powerpoint/2010/main" val="15977953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5589240"/>
            <a:ext cx="9144000" cy="1268760"/>
          </a:xfrm>
          <a:prstGeom prst="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3" name="Picture 2" descr="Screen Shot 2015-09-24 at 06.58.05.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21608" y="0"/>
            <a:ext cx="8906656" cy="6858000"/>
          </a:xfrm>
          <a:prstGeom prst="rect">
            <a:avLst/>
          </a:prstGeom>
        </p:spPr>
      </p:pic>
    </p:spTree>
    <p:extLst>
      <p:ext uri="{BB962C8B-B14F-4D97-AF65-F5344CB8AC3E}">
        <p14:creationId xmlns:p14="http://schemas.microsoft.com/office/powerpoint/2010/main" val="9937717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5589240"/>
            <a:ext cx="9144000" cy="1268760"/>
          </a:xfrm>
          <a:prstGeom prst="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2" name="Picture 1" descr="Screen Shot 2015-09-24 at 06.58.26.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48072" y="0"/>
            <a:ext cx="7812360" cy="6858000"/>
          </a:xfrm>
          <a:prstGeom prst="rect">
            <a:avLst/>
          </a:prstGeom>
        </p:spPr>
      </p:pic>
    </p:spTree>
    <p:extLst>
      <p:ext uri="{BB962C8B-B14F-4D97-AF65-F5344CB8AC3E}">
        <p14:creationId xmlns:p14="http://schemas.microsoft.com/office/powerpoint/2010/main" val="35566198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0" y="5589240"/>
            <a:ext cx="9144000" cy="1268760"/>
          </a:xfrm>
          <a:prstGeom prst="rect">
            <a:avLst/>
          </a:prstGeom>
          <a:solidFill>
            <a:schemeClr val="bg1"/>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3" name="Picture 2" descr="Screen Shot 2015-09-24 at 06.58.40.pn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20320" y="0"/>
            <a:ext cx="9299864" cy="6858000"/>
          </a:xfrm>
          <a:prstGeom prst="rect">
            <a:avLst/>
          </a:prstGeom>
        </p:spPr>
      </p:pic>
    </p:spTree>
    <p:extLst>
      <p:ext uri="{BB962C8B-B14F-4D97-AF65-F5344CB8AC3E}">
        <p14:creationId xmlns:p14="http://schemas.microsoft.com/office/powerpoint/2010/main" val="4224463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itle 1"/>
          <p:cNvSpPr>
            <a:spLocks noGrp="1"/>
          </p:cNvSpPr>
          <p:nvPr>
            <p:ph type="title"/>
          </p:nvPr>
        </p:nvSpPr>
        <p:spPr/>
        <p:txBody>
          <a:bodyPr/>
          <a:lstStyle/>
          <a:p>
            <a:r>
              <a:rPr lang="en-GB" altLang="en-US" sz="4000" dirty="0" smtClean="0"/>
              <a:t>Others to look at:</a:t>
            </a:r>
            <a:endParaRPr lang="en-US" altLang="en-US" sz="4000" dirty="0" smtClean="0"/>
          </a:p>
        </p:txBody>
      </p:sp>
      <p:sp>
        <p:nvSpPr>
          <p:cNvPr id="3" name="Content Placeholder 2"/>
          <p:cNvSpPr>
            <a:spLocks noGrp="1"/>
          </p:cNvSpPr>
          <p:nvPr>
            <p:ph idx="1"/>
          </p:nvPr>
        </p:nvSpPr>
        <p:spPr/>
        <p:txBody>
          <a:bodyPr/>
          <a:lstStyle/>
          <a:p>
            <a:pPr>
              <a:defRPr/>
            </a:pPr>
            <a:r>
              <a:rPr lang="en-GB" sz="2400" dirty="0" smtClean="0">
                <a:latin typeface="+mj-lt"/>
              </a:rPr>
              <a:t>Noel Entwistle </a:t>
            </a:r>
            <a:r>
              <a:rPr lang="en-GB" sz="2400" i="1" dirty="0" smtClean="0">
                <a:latin typeface="+mj-lt"/>
              </a:rPr>
              <a:t>Approaches and Study Skills Inventory for Students</a:t>
            </a:r>
            <a:r>
              <a:rPr lang="en-GB" sz="2400" dirty="0" smtClean="0">
                <a:latin typeface="+mj-lt"/>
              </a:rPr>
              <a:t> (ASSIST) (2000)</a:t>
            </a:r>
          </a:p>
          <a:p>
            <a:pPr>
              <a:defRPr/>
            </a:pPr>
            <a:r>
              <a:rPr lang="en-GB" sz="2400" dirty="0"/>
              <a:t>David Kolb’s </a:t>
            </a:r>
            <a:r>
              <a:rPr lang="en-GB" sz="2400" i="1" dirty="0"/>
              <a:t>Learning Style Inventory</a:t>
            </a:r>
            <a:r>
              <a:rPr lang="en-GB" sz="2400" dirty="0"/>
              <a:t> (1976) (1985) (1999): four styles (2013) nine </a:t>
            </a:r>
            <a:r>
              <a:rPr lang="en-GB" sz="2400" dirty="0" smtClean="0"/>
              <a:t>styles</a:t>
            </a:r>
          </a:p>
          <a:p>
            <a:pPr>
              <a:defRPr/>
            </a:pPr>
            <a:r>
              <a:rPr lang="en-GB" altLang="en-US" sz="2400" dirty="0"/>
              <a:t>Myers-Briggs Type Indicator (MBTI</a:t>
            </a:r>
            <a:r>
              <a:rPr lang="en-GB" altLang="en-US" sz="2400" dirty="0" smtClean="0"/>
              <a:t>) (</a:t>
            </a:r>
            <a:r>
              <a:rPr lang="en-US" sz="2400" dirty="0" smtClean="0">
                <a:hlinkClick r:id="rId3"/>
              </a:rPr>
              <a:t>http</a:t>
            </a:r>
            <a:r>
              <a:rPr lang="en-US" sz="2400" dirty="0">
                <a:hlinkClick r:id="rId3"/>
              </a:rPr>
              <a:t>://psychology-tools.com/myers-briggs-type-indicator</a:t>
            </a:r>
            <a:r>
              <a:rPr lang="en-US" sz="2400" dirty="0" smtClean="0">
                <a:hlinkClick r:id="rId3"/>
              </a:rPr>
              <a:t>/</a:t>
            </a:r>
            <a:r>
              <a:rPr lang="en-US" sz="2400" dirty="0"/>
              <a:t>)</a:t>
            </a:r>
            <a:endParaRPr lang="en-GB" sz="2400" dirty="0"/>
          </a:p>
          <a:p>
            <a:pPr>
              <a:defRPr/>
            </a:pPr>
            <a:endParaRPr lang="en-GB" sz="2400" dirty="0" smtClean="0">
              <a:latin typeface="+mj-lt"/>
            </a:endParaRPr>
          </a:p>
        </p:txBody>
      </p:sp>
    </p:spTree>
    <p:extLst>
      <p:ext uri="{BB962C8B-B14F-4D97-AF65-F5344CB8AC3E}">
        <p14:creationId xmlns:p14="http://schemas.microsoft.com/office/powerpoint/2010/main" val="260122277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itle 1"/>
          <p:cNvSpPr>
            <a:spLocks noGrp="1"/>
          </p:cNvSpPr>
          <p:nvPr>
            <p:ph type="title"/>
          </p:nvPr>
        </p:nvSpPr>
        <p:spPr>
          <a:xfrm>
            <a:off x="684213" y="908050"/>
            <a:ext cx="7772400" cy="1143000"/>
          </a:xfrm>
        </p:spPr>
        <p:txBody>
          <a:bodyPr>
            <a:normAutofit fontScale="90000"/>
          </a:bodyPr>
          <a:lstStyle/>
          <a:p>
            <a:r>
              <a:rPr lang="en-GB" altLang="en-US" sz="4000" smtClean="0"/>
              <a:t>Honey and Mumford’s Learning Styles Questionnaire</a:t>
            </a:r>
            <a:r>
              <a:rPr lang="en-GB" altLang="en-US" smtClean="0"/>
              <a:t/>
            </a:r>
            <a:br>
              <a:rPr lang="en-GB" altLang="en-US" smtClean="0"/>
            </a:br>
            <a:endParaRPr lang="en-US" altLang="en-US" smtClean="0"/>
          </a:p>
        </p:txBody>
      </p:sp>
      <p:sp>
        <p:nvSpPr>
          <p:cNvPr id="3" name="Content Placeholder 2"/>
          <p:cNvSpPr>
            <a:spLocks noGrp="1"/>
          </p:cNvSpPr>
          <p:nvPr>
            <p:ph idx="1"/>
          </p:nvPr>
        </p:nvSpPr>
        <p:spPr/>
        <p:txBody>
          <a:bodyPr/>
          <a:lstStyle/>
          <a:p>
            <a:pPr>
              <a:defRPr/>
            </a:pPr>
            <a:r>
              <a:rPr lang="en-GB" sz="2400" dirty="0" smtClean="0">
                <a:latin typeface="+mj-lt"/>
              </a:rPr>
              <a:t>Complete and score the questionnaire (20 minutes)</a:t>
            </a:r>
          </a:p>
          <a:p>
            <a:pPr>
              <a:defRPr/>
            </a:pPr>
            <a:endParaRPr lang="en-GB" sz="2400" dirty="0" smtClean="0">
              <a:latin typeface="+mj-lt"/>
            </a:endParaRPr>
          </a:p>
          <a:p>
            <a:pPr>
              <a:defRPr/>
            </a:pPr>
            <a:r>
              <a:rPr lang="en-GB" sz="2400" dirty="0" smtClean="0">
                <a:latin typeface="+mj-lt"/>
              </a:rPr>
              <a:t>Consider the implications for completing your learning plan and reflection</a:t>
            </a:r>
          </a:p>
          <a:p>
            <a:pPr>
              <a:defRPr/>
            </a:pPr>
            <a:endParaRPr lang="en-GB" sz="2400" dirty="0" smtClean="0">
              <a:latin typeface="+mj-lt"/>
            </a:endParaRPr>
          </a:p>
          <a:p>
            <a:pPr>
              <a:defRPr/>
            </a:pPr>
            <a:r>
              <a:rPr lang="en-GB" sz="2400" dirty="0" smtClean="0">
                <a:latin typeface="+mj-lt"/>
              </a:rPr>
              <a:t>Identify </a:t>
            </a:r>
            <a:r>
              <a:rPr lang="en-GB" sz="2400" dirty="0">
                <a:latin typeface="+mj-lt"/>
              </a:rPr>
              <a:t>potential advantages and criticisms of the LSQ</a:t>
            </a:r>
          </a:p>
          <a:p>
            <a:pPr marL="0" indent="0">
              <a:buFontTx/>
              <a:buNone/>
              <a:defRPr/>
            </a:pPr>
            <a:endParaRPr lang="en-GB" sz="2400" dirty="0" smtClean="0">
              <a:latin typeface="+mj-lt"/>
            </a:endParaRPr>
          </a:p>
          <a:p>
            <a:pPr>
              <a:defRPr/>
            </a:pPr>
            <a:endParaRPr lang="en-US" sz="2400" dirty="0">
              <a:latin typeface="+mj-lt"/>
            </a:endParaRPr>
          </a:p>
        </p:txBody>
      </p:sp>
    </p:spTree>
    <p:extLst>
      <p:ext uri="{BB962C8B-B14F-4D97-AF65-F5344CB8AC3E}">
        <p14:creationId xmlns:p14="http://schemas.microsoft.com/office/powerpoint/2010/main" val="160966380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Title 1"/>
          <p:cNvSpPr>
            <a:spLocks noGrp="1"/>
          </p:cNvSpPr>
          <p:nvPr>
            <p:ph type="title"/>
          </p:nvPr>
        </p:nvSpPr>
        <p:spPr/>
        <p:txBody>
          <a:bodyPr/>
          <a:lstStyle/>
          <a:p>
            <a:r>
              <a:rPr lang="en-GB" altLang="en-US" sz="4000" smtClean="0"/>
              <a:t>Bibliography</a:t>
            </a:r>
          </a:p>
        </p:txBody>
      </p:sp>
      <p:sp>
        <p:nvSpPr>
          <p:cNvPr id="3" name="Content Placeholder 2"/>
          <p:cNvSpPr>
            <a:spLocks noGrp="1"/>
          </p:cNvSpPr>
          <p:nvPr>
            <p:ph idx="1"/>
          </p:nvPr>
        </p:nvSpPr>
        <p:spPr>
          <a:xfrm>
            <a:off x="395536" y="1124744"/>
            <a:ext cx="8229600" cy="3917032"/>
          </a:xfrm>
        </p:spPr>
        <p:txBody>
          <a:bodyPr/>
          <a:lstStyle/>
          <a:p>
            <a:pPr marL="0" indent="0">
              <a:buFontTx/>
              <a:buNone/>
              <a:defRPr/>
            </a:pPr>
            <a:r>
              <a:rPr lang="en-GB" sz="1400" dirty="0" smtClean="0">
                <a:latin typeface="+mj-lt"/>
              </a:rPr>
              <a:t>Coffield, F., Moseley, D., Hall, E. and Ecclestone, K. (2004 ) </a:t>
            </a:r>
            <a:r>
              <a:rPr lang="en-GB" sz="1400" i="1" dirty="0" smtClean="0">
                <a:latin typeface="+mj-lt"/>
              </a:rPr>
              <a:t>Learning Styles and Pedagogy in Post-16 Learning: a systematic and critical review.</a:t>
            </a:r>
            <a:r>
              <a:rPr lang="en-GB" sz="1400" dirty="0" smtClean="0">
                <a:latin typeface="+mj-lt"/>
              </a:rPr>
              <a:t> London: Learning and Skills Research Centre/University of Newcastle upon Tyne. </a:t>
            </a:r>
            <a:endParaRPr lang="en-GB" sz="1400" dirty="0" smtClean="0">
              <a:solidFill>
                <a:schemeClr val="accent1"/>
              </a:solidFill>
              <a:latin typeface="+mj-lt"/>
            </a:endParaRPr>
          </a:p>
          <a:p>
            <a:pPr marL="0" indent="0">
              <a:buFontTx/>
              <a:buNone/>
              <a:defRPr/>
            </a:pPr>
            <a:endParaRPr lang="en-US" sz="1400" dirty="0" smtClean="0"/>
          </a:p>
          <a:p>
            <a:pPr marL="0" indent="0">
              <a:buNone/>
              <a:defRPr/>
            </a:pPr>
            <a:r>
              <a:rPr lang="en-US" sz="1400" dirty="0" err="1">
                <a:latin typeface="+mj-lt"/>
              </a:rPr>
              <a:t>Entwistle</a:t>
            </a:r>
            <a:r>
              <a:rPr lang="en-US" sz="1400" dirty="0">
                <a:latin typeface="+mj-lt"/>
              </a:rPr>
              <a:t>, N. (2000) Scoring Key for the A</a:t>
            </a:r>
            <a:r>
              <a:rPr lang="en-GB" sz="1400" dirty="0" err="1">
                <a:latin typeface="+mj-lt"/>
              </a:rPr>
              <a:t>pproaches</a:t>
            </a:r>
            <a:r>
              <a:rPr lang="en-GB" sz="1400" dirty="0">
                <a:latin typeface="+mj-lt"/>
              </a:rPr>
              <a:t> and Study Skills Inventory for Students (ASSIST) [Online], Available: </a:t>
            </a:r>
            <a:r>
              <a:rPr lang="en-US" sz="1400" dirty="0">
                <a:latin typeface="+mj-lt"/>
                <a:hlinkClick r:id="rId3"/>
              </a:rPr>
              <a:t>http://www.etl.tla.ed.ac.uk/questionnaires/ASSIST.pdf</a:t>
            </a:r>
            <a:r>
              <a:rPr lang="en-US" sz="1400" dirty="0">
                <a:latin typeface="+mj-lt"/>
              </a:rPr>
              <a:t> [17 April 2013].</a:t>
            </a:r>
            <a:r>
              <a:rPr lang="en-GB" sz="1400" dirty="0">
                <a:latin typeface="+mj-lt"/>
              </a:rPr>
              <a:t> </a:t>
            </a:r>
            <a:endParaRPr lang="en-GB" sz="1400" dirty="0" smtClean="0">
              <a:latin typeface="+mj-lt"/>
            </a:endParaRPr>
          </a:p>
          <a:p>
            <a:pPr marL="0" indent="0">
              <a:buNone/>
              <a:defRPr/>
            </a:pPr>
            <a:endParaRPr lang="en-GB" sz="1400" dirty="0">
              <a:latin typeface="+mj-lt"/>
            </a:endParaRPr>
          </a:p>
          <a:p>
            <a:pPr marL="0" indent="0">
              <a:buNone/>
              <a:defRPr/>
            </a:pPr>
            <a:r>
              <a:rPr lang="en-GB" sz="1400" dirty="0"/>
              <a:t>Kolb, A.Y. and Kolb, D.A. (2005) </a:t>
            </a:r>
            <a:r>
              <a:rPr lang="en-GB" sz="1400" i="1" dirty="0"/>
              <a:t>The Kolb Learning Style Inventory – version 3.1, 2005 Technical Specifications.</a:t>
            </a:r>
            <a:r>
              <a:rPr lang="en-GB" sz="1400" dirty="0"/>
              <a:t> Boston, MA: Hay Resource Direct, [Online], Available: </a:t>
            </a:r>
            <a:r>
              <a:rPr lang="en-GB" sz="1400" dirty="0">
                <a:hlinkClick r:id="rId4"/>
              </a:rPr>
              <a:t>http://www.whitewater-rescue.com/support/pagepics/lsitechmanual.pdf</a:t>
            </a:r>
            <a:r>
              <a:rPr lang="en-GB" sz="1400" dirty="0"/>
              <a:t> [17 April 2013] </a:t>
            </a:r>
            <a:endParaRPr lang="en-GB" sz="1400" dirty="0" smtClean="0">
              <a:latin typeface="+mj-lt"/>
            </a:endParaRPr>
          </a:p>
          <a:p>
            <a:pPr marL="0" indent="0">
              <a:buNone/>
              <a:defRPr/>
            </a:pPr>
            <a:endParaRPr lang="en-GB" sz="1400" dirty="0">
              <a:latin typeface="+mj-lt"/>
            </a:endParaRPr>
          </a:p>
          <a:p>
            <a:pPr marL="0" indent="0">
              <a:buNone/>
              <a:defRPr/>
            </a:pPr>
            <a:endParaRPr lang="en-GB" sz="1400" dirty="0">
              <a:latin typeface="+mj-lt"/>
            </a:endParaRPr>
          </a:p>
          <a:p>
            <a:pPr marL="0" indent="0">
              <a:buFontTx/>
              <a:buNone/>
              <a:defRPr/>
            </a:pPr>
            <a:endParaRPr lang="en-GB" dirty="0" smtClean="0">
              <a:latin typeface="+mj-lt"/>
            </a:endParaRPr>
          </a:p>
          <a:p>
            <a:pPr marL="0" indent="0">
              <a:buFontTx/>
              <a:buNone/>
              <a:defRPr/>
            </a:pPr>
            <a:endParaRPr lang="en-GB" dirty="0">
              <a:latin typeface="+mj-lt"/>
            </a:endParaRPr>
          </a:p>
        </p:txBody>
      </p:sp>
    </p:spTree>
    <p:extLst>
      <p:ext uri="{BB962C8B-B14F-4D97-AF65-F5344CB8AC3E}">
        <p14:creationId xmlns:p14="http://schemas.microsoft.com/office/powerpoint/2010/main" val="87246525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9" name="Rectangle 2"/>
          <p:cNvSpPr>
            <a:spLocks noGrp="1" noChangeArrowheads="1"/>
          </p:cNvSpPr>
          <p:nvPr>
            <p:ph type="ctrTitle"/>
          </p:nvPr>
        </p:nvSpPr>
        <p:spPr>
          <a:xfrm>
            <a:off x="683568" y="1340768"/>
            <a:ext cx="7772400" cy="1470025"/>
          </a:xfrm>
        </p:spPr>
        <p:txBody>
          <a:bodyPr/>
          <a:lstStyle/>
          <a:p>
            <a:r>
              <a:rPr lang="en-GB" dirty="0">
                <a:solidFill>
                  <a:schemeClr val="bg1"/>
                </a:solidFill>
                <a:latin typeface="Calibri" charset="0"/>
              </a:rPr>
              <a:t>Personal Development Plan </a:t>
            </a:r>
            <a:endParaRPr lang="en-US" dirty="0">
              <a:solidFill>
                <a:schemeClr val="bg1"/>
              </a:solidFill>
              <a:latin typeface="Calibri" charset="0"/>
            </a:endParaRPr>
          </a:p>
        </p:txBody>
      </p:sp>
    </p:spTree>
    <p:extLst>
      <p:ext uri="{BB962C8B-B14F-4D97-AF65-F5344CB8AC3E}">
        <p14:creationId xmlns:p14="http://schemas.microsoft.com/office/powerpoint/2010/main" val="326316726"/>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rtlCol="0">
            <a:normAutofit fontScale="90000"/>
          </a:bodyPr>
          <a:lstStyle/>
          <a:p>
            <a:pPr fontAlgn="auto">
              <a:spcAft>
                <a:spcPts val="0"/>
              </a:spcAft>
              <a:defRPr/>
            </a:pPr>
            <a:r>
              <a:rPr lang="en-GB" sz="4000" smtClean="0">
                <a:ea typeface="+mj-ea"/>
              </a:rPr>
              <a:t>The benefits of Personal Development Plans</a:t>
            </a:r>
            <a:endParaRPr lang="en-US" sz="4000" smtClean="0">
              <a:ea typeface="+mj-ea"/>
            </a:endParaRPr>
          </a:p>
        </p:txBody>
      </p:sp>
      <p:sp>
        <p:nvSpPr>
          <p:cNvPr id="51203" name="Rectangle 3"/>
          <p:cNvSpPr>
            <a:spLocks noGrp="1" noChangeArrowheads="1"/>
          </p:cNvSpPr>
          <p:nvPr>
            <p:ph type="body" idx="1"/>
          </p:nvPr>
        </p:nvSpPr>
        <p:spPr>
          <a:xfrm>
            <a:off x="457200" y="1600200"/>
            <a:ext cx="8229600" cy="4637088"/>
          </a:xfrm>
        </p:spPr>
        <p:txBody>
          <a:bodyPr/>
          <a:lstStyle/>
          <a:p>
            <a:pPr>
              <a:lnSpc>
                <a:spcPct val="90000"/>
              </a:lnSpc>
            </a:pPr>
            <a:r>
              <a:rPr lang="en-GB" sz="2800">
                <a:latin typeface="Calibri" charset="0"/>
              </a:rPr>
              <a:t>They provide a structured approach to identifying and planning training and development</a:t>
            </a:r>
            <a:endParaRPr lang="en-US" sz="2800">
              <a:latin typeface="Calibri" charset="0"/>
            </a:endParaRPr>
          </a:p>
          <a:p>
            <a:pPr>
              <a:lnSpc>
                <a:spcPct val="90000"/>
              </a:lnSpc>
            </a:pPr>
            <a:r>
              <a:rPr lang="en-GB" sz="2800">
                <a:latin typeface="Calibri" charset="0"/>
              </a:rPr>
              <a:t>They can be used as a tool to measure individual progress and development</a:t>
            </a:r>
            <a:endParaRPr lang="en-US" sz="2800">
              <a:latin typeface="Calibri" charset="0"/>
            </a:endParaRPr>
          </a:p>
          <a:p>
            <a:pPr>
              <a:lnSpc>
                <a:spcPct val="90000"/>
              </a:lnSpc>
            </a:pPr>
            <a:r>
              <a:rPr lang="en-GB" sz="2800">
                <a:latin typeface="Calibri" charset="0"/>
              </a:rPr>
              <a:t>They can provide evidence of training planned and completed, e.g. for CPD</a:t>
            </a:r>
            <a:endParaRPr lang="en-US" sz="2800">
              <a:latin typeface="Calibri" charset="0"/>
            </a:endParaRPr>
          </a:p>
          <a:p>
            <a:pPr>
              <a:lnSpc>
                <a:spcPct val="90000"/>
              </a:lnSpc>
            </a:pPr>
            <a:r>
              <a:rPr lang="en-GB" sz="2800">
                <a:latin typeface="Calibri" charset="0"/>
              </a:rPr>
              <a:t>They aid planning and organisation of work</a:t>
            </a:r>
            <a:endParaRPr lang="en-US" sz="2800">
              <a:latin typeface="Calibri" charset="0"/>
            </a:endParaRPr>
          </a:p>
          <a:p>
            <a:pPr>
              <a:lnSpc>
                <a:spcPct val="90000"/>
              </a:lnSpc>
            </a:pPr>
            <a:r>
              <a:rPr lang="en-GB" sz="2800">
                <a:latin typeface="Calibri" charset="0"/>
              </a:rPr>
              <a:t>They clarify training and development objectives</a:t>
            </a:r>
          </a:p>
          <a:p>
            <a:pPr>
              <a:lnSpc>
                <a:spcPct val="90000"/>
              </a:lnSpc>
            </a:pPr>
            <a:r>
              <a:rPr lang="en-GB" sz="2800">
                <a:latin typeface="Calibri" charset="0"/>
              </a:rPr>
              <a:t>They set timescales for development</a:t>
            </a:r>
            <a:endParaRPr lang="en-US" sz="2800">
              <a:latin typeface="Calibri" charset="0"/>
            </a:endParaRPr>
          </a:p>
          <a:p>
            <a:pPr>
              <a:lnSpc>
                <a:spcPct val="90000"/>
              </a:lnSpc>
            </a:pPr>
            <a:endParaRPr lang="en-US" sz="2800">
              <a:latin typeface="Calibri" charset="0"/>
            </a:endParaRPr>
          </a:p>
        </p:txBody>
      </p:sp>
      <p:sp>
        <p:nvSpPr>
          <p:cNvPr id="51204" name="Rectangle 4"/>
          <p:cNvSpPr>
            <a:spLocks noChangeArrowheads="1"/>
          </p:cNvSpPr>
          <p:nvPr/>
        </p:nvSpPr>
        <p:spPr bwMode="auto">
          <a:xfrm>
            <a:off x="4441825" y="3268663"/>
            <a:ext cx="260350" cy="32067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bIns="0" anchor="ctr">
            <a:spAutoFit/>
          </a:bodyPr>
          <a:lstStyle/>
          <a:p>
            <a:pPr algn="ctr">
              <a:tabLst>
                <a:tab pos="685800" algn="l"/>
              </a:tabLst>
            </a:pPr>
            <a:r>
              <a:rPr lang="en-GB"/>
              <a:t>-</a:t>
            </a:r>
          </a:p>
        </p:txBody>
      </p:sp>
    </p:spTree>
    <p:extLst>
      <p:ext uri="{BB962C8B-B14F-4D97-AF65-F5344CB8AC3E}">
        <p14:creationId xmlns:p14="http://schemas.microsoft.com/office/powerpoint/2010/main" val="363962217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p:txBody>
          <a:bodyPr/>
          <a:lstStyle/>
          <a:p>
            <a:r>
              <a:rPr lang="en-GB">
                <a:latin typeface="Calibri" charset="0"/>
              </a:rPr>
              <a:t>Key questions</a:t>
            </a:r>
            <a:endParaRPr lang="en-US">
              <a:latin typeface="Calibri" charset="0"/>
            </a:endParaRPr>
          </a:p>
        </p:txBody>
      </p:sp>
      <p:sp>
        <p:nvSpPr>
          <p:cNvPr id="52227" name="Rectangle 3"/>
          <p:cNvSpPr>
            <a:spLocks noGrp="1" noChangeArrowheads="1"/>
          </p:cNvSpPr>
          <p:nvPr>
            <p:ph type="body" idx="1"/>
          </p:nvPr>
        </p:nvSpPr>
        <p:spPr/>
        <p:txBody>
          <a:bodyPr/>
          <a:lstStyle/>
          <a:p>
            <a:r>
              <a:rPr lang="en-GB">
                <a:latin typeface="Calibri" charset="0"/>
              </a:rPr>
              <a:t>Where am I now?</a:t>
            </a:r>
          </a:p>
          <a:p>
            <a:endParaRPr lang="en-GB">
              <a:latin typeface="Calibri" charset="0"/>
            </a:endParaRPr>
          </a:p>
          <a:p>
            <a:r>
              <a:rPr lang="en-GB">
                <a:latin typeface="Calibri" charset="0"/>
              </a:rPr>
              <a:t>Where do I want to be?</a:t>
            </a:r>
          </a:p>
          <a:p>
            <a:endParaRPr lang="en-GB">
              <a:latin typeface="Calibri" charset="0"/>
            </a:endParaRPr>
          </a:p>
          <a:p>
            <a:r>
              <a:rPr lang="en-GB">
                <a:latin typeface="Calibri" charset="0"/>
              </a:rPr>
              <a:t>How am I going to get there?</a:t>
            </a:r>
            <a:endParaRPr lang="en-US">
              <a:latin typeface="Calibri" charset="0"/>
            </a:endParaRPr>
          </a:p>
        </p:txBody>
      </p:sp>
    </p:spTree>
    <p:extLst>
      <p:ext uri="{BB962C8B-B14F-4D97-AF65-F5344CB8AC3E}">
        <p14:creationId xmlns:p14="http://schemas.microsoft.com/office/powerpoint/2010/main" val="2653560370"/>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rtlCol="0">
            <a:normAutofit fontScale="90000"/>
          </a:bodyPr>
          <a:lstStyle/>
          <a:p>
            <a:pPr fontAlgn="auto">
              <a:spcAft>
                <a:spcPts val="0"/>
              </a:spcAft>
              <a:defRPr/>
            </a:pPr>
            <a:r>
              <a:rPr lang="en-GB" sz="4000" smtClean="0">
                <a:ea typeface="+mj-ea"/>
              </a:rPr>
              <a:t>What should be in a personal development plan?</a:t>
            </a:r>
            <a:endParaRPr lang="en-US" sz="4000" smtClean="0">
              <a:ea typeface="+mj-ea"/>
            </a:endParaRPr>
          </a:p>
        </p:txBody>
      </p:sp>
      <p:sp>
        <p:nvSpPr>
          <p:cNvPr id="53251" name="Rectangle 3"/>
          <p:cNvSpPr>
            <a:spLocks noGrp="1" noChangeArrowheads="1"/>
          </p:cNvSpPr>
          <p:nvPr>
            <p:ph type="body" idx="1"/>
          </p:nvPr>
        </p:nvSpPr>
        <p:spPr/>
        <p:txBody>
          <a:bodyPr/>
          <a:lstStyle/>
          <a:p>
            <a:r>
              <a:rPr lang="en-GB">
                <a:latin typeface="Calibri" charset="0"/>
              </a:rPr>
              <a:t>Training and development needs</a:t>
            </a:r>
          </a:p>
          <a:p>
            <a:r>
              <a:rPr lang="en-GB">
                <a:latin typeface="Calibri" charset="0"/>
              </a:rPr>
              <a:t>Learning objectives</a:t>
            </a:r>
          </a:p>
          <a:p>
            <a:r>
              <a:rPr lang="en-GB">
                <a:latin typeface="Calibri" charset="0"/>
              </a:rPr>
              <a:t>Learning methods</a:t>
            </a:r>
          </a:p>
          <a:p>
            <a:r>
              <a:rPr lang="en-GB">
                <a:latin typeface="Calibri" charset="0"/>
              </a:rPr>
              <a:t>People involved – e/g manager,coach</a:t>
            </a:r>
          </a:p>
          <a:p>
            <a:r>
              <a:rPr lang="en-GB">
                <a:latin typeface="Calibri" charset="0"/>
              </a:rPr>
              <a:t>Timing</a:t>
            </a:r>
          </a:p>
          <a:p>
            <a:r>
              <a:rPr lang="en-GB">
                <a:latin typeface="Calibri" charset="0"/>
              </a:rPr>
              <a:t>Review methods and dates</a:t>
            </a:r>
            <a:endParaRPr lang="en-US">
              <a:latin typeface="Calibri" charset="0"/>
            </a:endParaRPr>
          </a:p>
        </p:txBody>
      </p:sp>
    </p:spTree>
    <p:extLst>
      <p:ext uri="{BB962C8B-B14F-4D97-AF65-F5344CB8AC3E}">
        <p14:creationId xmlns:p14="http://schemas.microsoft.com/office/powerpoint/2010/main" val="587859273"/>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468313" y="404813"/>
            <a:ext cx="8229600" cy="1143000"/>
          </a:xfrm>
        </p:spPr>
        <p:txBody>
          <a:bodyPr rtlCol="0">
            <a:normAutofit fontScale="90000"/>
          </a:bodyPr>
          <a:lstStyle/>
          <a:p>
            <a:pPr fontAlgn="auto">
              <a:spcAft>
                <a:spcPts val="0"/>
              </a:spcAft>
              <a:defRPr/>
            </a:pPr>
            <a:r>
              <a:rPr lang="en-GB" sz="4000" smtClean="0">
                <a:ea typeface="+mj-ea"/>
              </a:rPr>
              <a:t>Organisational factors in personal development planning</a:t>
            </a:r>
            <a:endParaRPr lang="en-US" sz="4000" smtClean="0">
              <a:ea typeface="+mj-ea"/>
            </a:endParaRPr>
          </a:p>
        </p:txBody>
      </p:sp>
      <p:sp>
        <p:nvSpPr>
          <p:cNvPr id="54275" name="Rectangle 3"/>
          <p:cNvSpPr>
            <a:spLocks noGrp="1" noChangeArrowheads="1"/>
          </p:cNvSpPr>
          <p:nvPr>
            <p:ph type="body" idx="1"/>
          </p:nvPr>
        </p:nvSpPr>
        <p:spPr>
          <a:xfrm>
            <a:off x="468313" y="1916113"/>
            <a:ext cx="8229600" cy="4176712"/>
          </a:xfrm>
        </p:spPr>
        <p:txBody>
          <a:bodyPr/>
          <a:lstStyle/>
          <a:p>
            <a:r>
              <a:rPr lang="en-GB" sz="2800">
                <a:latin typeface="Calibri" charset="0"/>
              </a:rPr>
              <a:t>Organisation training policy – what’s allowable?</a:t>
            </a:r>
          </a:p>
          <a:p>
            <a:r>
              <a:rPr lang="en-GB" sz="2800">
                <a:latin typeface="Calibri" charset="0"/>
              </a:rPr>
              <a:t>Budgets – what’s affordable?</a:t>
            </a:r>
          </a:p>
          <a:p>
            <a:r>
              <a:rPr lang="en-GB" sz="2800">
                <a:latin typeface="Calibri" charset="0"/>
              </a:rPr>
              <a:t>Corporate priorities – what’s most important?</a:t>
            </a:r>
          </a:p>
          <a:p>
            <a:r>
              <a:rPr lang="en-GB" sz="2800">
                <a:latin typeface="Calibri" charset="0"/>
              </a:rPr>
              <a:t>Releasability – can you be spared?</a:t>
            </a:r>
          </a:p>
          <a:p>
            <a:r>
              <a:rPr lang="en-GB" sz="2800">
                <a:latin typeface="Calibri" charset="0"/>
              </a:rPr>
              <a:t>Timescales – is the timing good?</a:t>
            </a:r>
          </a:p>
          <a:p>
            <a:r>
              <a:rPr lang="en-GB" sz="2800">
                <a:latin typeface="Calibri" charset="0"/>
              </a:rPr>
              <a:t>Location – where will it happen?</a:t>
            </a:r>
          </a:p>
          <a:p>
            <a:r>
              <a:rPr lang="en-GB" sz="2800">
                <a:latin typeface="Calibri" charset="0"/>
              </a:rPr>
              <a:t>Equality of opportunity</a:t>
            </a:r>
            <a:endParaRPr lang="en-US" sz="2800">
              <a:latin typeface="Calibri" charset="0"/>
            </a:endParaRPr>
          </a:p>
        </p:txBody>
      </p:sp>
    </p:spTree>
    <p:extLst>
      <p:ext uri="{BB962C8B-B14F-4D97-AF65-F5344CB8AC3E}">
        <p14:creationId xmlns:p14="http://schemas.microsoft.com/office/powerpoint/2010/main" val="2416527386"/>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r>
              <a:rPr lang="en-GB">
                <a:latin typeface="Calibri" charset="0"/>
              </a:rPr>
              <a:t>Personal factors in PDP</a:t>
            </a:r>
            <a:endParaRPr lang="en-US">
              <a:latin typeface="Calibri" charset="0"/>
            </a:endParaRPr>
          </a:p>
        </p:txBody>
      </p:sp>
      <p:sp>
        <p:nvSpPr>
          <p:cNvPr id="55299" name="Rectangle 3"/>
          <p:cNvSpPr>
            <a:spLocks noGrp="1" noChangeArrowheads="1"/>
          </p:cNvSpPr>
          <p:nvPr>
            <p:ph type="body" idx="1"/>
          </p:nvPr>
        </p:nvSpPr>
        <p:spPr/>
        <p:txBody>
          <a:bodyPr>
            <a:normAutofit lnSpcReduction="10000"/>
          </a:bodyPr>
          <a:lstStyle/>
          <a:p>
            <a:pPr>
              <a:lnSpc>
                <a:spcPct val="90000"/>
              </a:lnSpc>
            </a:pPr>
            <a:r>
              <a:rPr lang="en-GB" sz="2800">
                <a:latin typeface="Calibri" charset="0"/>
              </a:rPr>
              <a:t>Personal circumstances</a:t>
            </a:r>
          </a:p>
          <a:p>
            <a:pPr>
              <a:lnSpc>
                <a:spcPct val="90000"/>
              </a:lnSpc>
            </a:pPr>
            <a:endParaRPr lang="en-GB" sz="2800">
              <a:latin typeface="Calibri" charset="0"/>
            </a:endParaRPr>
          </a:p>
          <a:p>
            <a:pPr>
              <a:lnSpc>
                <a:spcPct val="90000"/>
              </a:lnSpc>
            </a:pPr>
            <a:r>
              <a:rPr lang="en-GB" sz="2800">
                <a:latin typeface="Calibri" charset="0"/>
              </a:rPr>
              <a:t>Time commitment</a:t>
            </a:r>
          </a:p>
          <a:p>
            <a:pPr>
              <a:lnSpc>
                <a:spcPct val="90000"/>
              </a:lnSpc>
            </a:pPr>
            <a:endParaRPr lang="en-GB" sz="2800">
              <a:latin typeface="Calibri" charset="0"/>
            </a:endParaRPr>
          </a:p>
          <a:p>
            <a:pPr>
              <a:lnSpc>
                <a:spcPct val="90000"/>
              </a:lnSpc>
            </a:pPr>
            <a:r>
              <a:rPr lang="en-GB" sz="2800">
                <a:latin typeface="Calibri" charset="0"/>
              </a:rPr>
              <a:t>Learning styles</a:t>
            </a:r>
          </a:p>
          <a:p>
            <a:pPr>
              <a:lnSpc>
                <a:spcPct val="90000"/>
              </a:lnSpc>
            </a:pPr>
            <a:endParaRPr lang="en-GB" sz="2800">
              <a:latin typeface="Calibri" charset="0"/>
            </a:endParaRPr>
          </a:p>
          <a:p>
            <a:pPr>
              <a:lnSpc>
                <a:spcPct val="90000"/>
              </a:lnSpc>
            </a:pPr>
            <a:r>
              <a:rPr lang="en-GB" sz="2800">
                <a:latin typeface="Calibri" charset="0"/>
              </a:rPr>
              <a:t>Resources</a:t>
            </a:r>
          </a:p>
          <a:p>
            <a:pPr>
              <a:lnSpc>
                <a:spcPct val="90000"/>
              </a:lnSpc>
            </a:pPr>
            <a:endParaRPr lang="en-GB" sz="2800" b="1">
              <a:latin typeface="Calibri" charset="0"/>
            </a:endParaRPr>
          </a:p>
          <a:p>
            <a:pPr>
              <a:lnSpc>
                <a:spcPct val="90000"/>
              </a:lnSpc>
            </a:pPr>
            <a:r>
              <a:rPr lang="en-GB" sz="2800">
                <a:latin typeface="Calibri" charset="0"/>
              </a:rPr>
              <a:t>Study skills</a:t>
            </a:r>
            <a:endParaRPr lang="en-US" sz="2800">
              <a:latin typeface="Calibri" charset="0"/>
            </a:endParaRPr>
          </a:p>
        </p:txBody>
      </p:sp>
    </p:spTree>
    <p:extLst>
      <p:ext uri="{BB962C8B-B14F-4D97-AF65-F5344CB8AC3E}">
        <p14:creationId xmlns:p14="http://schemas.microsoft.com/office/powerpoint/2010/main" val="372334146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3" name="Rectangle 2"/>
          <p:cNvSpPr>
            <a:spLocks noGrp="1" noChangeArrowheads="1"/>
          </p:cNvSpPr>
          <p:nvPr>
            <p:ph type="ctrTitle"/>
          </p:nvPr>
        </p:nvSpPr>
        <p:spPr/>
        <p:txBody>
          <a:bodyPr/>
          <a:lstStyle/>
          <a:p>
            <a:r>
              <a:rPr lang="en-GB" dirty="0">
                <a:solidFill>
                  <a:schemeClr val="bg1"/>
                </a:solidFill>
                <a:latin typeface="Calibri" charset="0"/>
              </a:rPr>
              <a:t>Training Needs Analysis</a:t>
            </a:r>
            <a:endParaRPr lang="en-US" dirty="0">
              <a:solidFill>
                <a:schemeClr val="bg1"/>
              </a:solidFill>
              <a:latin typeface="Calibri" charset="0"/>
            </a:endParaRPr>
          </a:p>
        </p:txBody>
      </p:sp>
    </p:spTree>
    <p:extLst>
      <p:ext uri="{BB962C8B-B14F-4D97-AF65-F5344CB8AC3E}">
        <p14:creationId xmlns:p14="http://schemas.microsoft.com/office/powerpoint/2010/main" val="2883411021"/>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idx="4294967295"/>
          </p:nvPr>
        </p:nvSpPr>
        <p:spPr/>
        <p:txBody>
          <a:bodyPr/>
          <a:lstStyle/>
          <a:p>
            <a:r>
              <a:rPr lang="en-GB" sz="4000" b="1" dirty="0" smtClean="0">
                <a:latin typeface="Calibri" charset="0"/>
              </a:rPr>
              <a:t>Activity</a:t>
            </a:r>
            <a:endParaRPr lang="en-US" sz="4000" b="1" dirty="0">
              <a:latin typeface="Calibri" charset="0"/>
            </a:endParaRPr>
          </a:p>
        </p:txBody>
      </p:sp>
      <p:sp>
        <p:nvSpPr>
          <p:cNvPr id="10243" name="Rectangle 3"/>
          <p:cNvSpPr>
            <a:spLocks noGrp="1" noChangeArrowheads="1"/>
          </p:cNvSpPr>
          <p:nvPr>
            <p:ph type="body" idx="4294967295"/>
          </p:nvPr>
        </p:nvSpPr>
        <p:spPr/>
        <p:txBody>
          <a:bodyPr rtlCol="0">
            <a:normAutofit/>
          </a:bodyPr>
          <a:lstStyle/>
          <a:p>
            <a:pPr fontAlgn="auto">
              <a:lnSpc>
                <a:spcPct val="90000"/>
              </a:lnSpc>
              <a:spcAft>
                <a:spcPts val="0"/>
              </a:spcAft>
              <a:buFont typeface="Arial"/>
              <a:buChar char="•"/>
              <a:defRPr/>
            </a:pPr>
            <a:r>
              <a:rPr lang="en-GB" sz="2800" dirty="0" smtClean="0">
                <a:latin typeface="+mj-lt"/>
                <a:ea typeface="+mn-ea"/>
              </a:rPr>
              <a:t>Take 20 minutes to look at</a:t>
            </a:r>
          </a:p>
          <a:p>
            <a:pPr lvl="1">
              <a:lnSpc>
                <a:spcPct val="90000"/>
              </a:lnSpc>
              <a:buFont typeface="Arial"/>
              <a:buChar char="•"/>
              <a:defRPr/>
            </a:pPr>
            <a:r>
              <a:rPr lang="en-GB" sz="2400" dirty="0" smtClean="0">
                <a:latin typeface="+mj-lt"/>
                <a:ea typeface="+mn-ea"/>
              </a:rPr>
              <a:t>Your TNA or your PDP</a:t>
            </a:r>
          </a:p>
          <a:p>
            <a:pPr marL="57150" indent="0">
              <a:lnSpc>
                <a:spcPct val="90000"/>
              </a:lnSpc>
              <a:buNone/>
              <a:defRPr/>
            </a:pPr>
            <a:endParaRPr lang="en-GB" sz="2800" dirty="0" smtClean="0">
              <a:latin typeface="+mj-lt"/>
            </a:endParaRPr>
          </a:p>
          <a:p>
            <a:pPr marL="400050">
              <a:lnSpc>
                <a:spcPct val="90000"/>
              </a:lnSpc>
              <a:defRPr/>
            </a:pPr>
            <a:r>
              <a:rPr lang="en-GB" sz="2800" dirty="0">
                <a:latin typeface="+mj-lt"/>
              </a:rPr>
              <a:t>S</a:t>
            </a:r>
            <a:r>
              <a:rPr lang="en-GB" sz="2800" dirty="0" smtClean="0">
                <a:latin typeface="+mj-lt"/>
              </a:rPr>
              <a:t>tart developing them…</a:t>
            </a:r>
            <a:endParaRPr lang="en-US" sz="2800" dirty="0" smtClean="0">
              <a:latin typeface="+mj-lt"/>
            </a:endParaRPr>
          </a:p>
        </p:txBody>
      </p:sp>
    </p:spTree>
    <p:extLst>
      <p:ext uri="{BB962C8B-B14F-4D97-AF65-F5344CB8AC3E}">
        <p14:creationId xmlns:p14="http://schemas.microsoft.com/office/powerpoint/2010/main" val="397692478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a:xfrm>
            <a:off x="457200" y="274639"/>
            <a:ext cx="8229600" cy="850106"/>
          </a:xfrm>
        </p:spPr>
        <p:txBody>
          <a:bodyPr>
            <a:normAutofit/>
          </a:bodyPr>
          <a:lstStyle/>
          <a:p>
            <a:r>
              <a:rPr lang="en-GB" sz="4000" dirty="0">
                <a:latin typeface="Calibri" charset="0"/>
              </a:rPr>
              <a:t>An Introduction to Critical Reflection…</a:t>
            </a:r>
          </a:p>
        </p:txBody>
      </p:sp>
      <p:pic>
        <p:nvPicPr>
          <p:cNvPr id="9219"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467544" y="1124744"/>
            <a:ext cx="8280400" cy="4525963"/>
          </a:xfrm>
        </p:spPr>
      </p:pic>
    </p:spTree>
    <p:extLst>
      <p:ext uri="{BB962C8B-B14F-4D97-AF65-F5344CB8AC3E}">
        <p14:creationId xmlns:p14="http://schemas.microsoft.com/office/powerpoint/2010/main" val="2657236133"/>
      </p:ext>
    </p:extLst>
  </p:cSld>
  <p:clrMapOvr>
    <a:masterClrMapping/>
  </p:clrMapOvr>
  <p:transition spd="slow"/>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ext Box 3"/>
          <p:cNvSpPr txBox="1">
            <a:spLocks noChangeArrowheads="1"/>
          </p:cNvSpPr>
          <p:nvPr/>
        </p:nvSpPr>
        <p:spPr bwMode="auto">
          <a:xfrm>
            <a:off x="1371600" y="0"/>
            <a:ext cx="3276600" cy="457200"/>
          </a:xfrm>
          <a:prstGeom prst="rect">
            <a:avLst/>
          </a:prstGeom>
          <a:noFill/>
          <a:ln w="9525">
            <a:noFill/>
            <a:miter lim="800000"/>
            <a:headEnd/>
            <a:tailEnd/>
          </a:ln>
        </p:spPr>
        <p:txBody>
          <a:bodyPr>
            <a:spAutoFit/>
          </a:bodyPr>
          <a:lstStyle/>
          <a:p>
            <a:pPr eaLnBrk="0" hangingPunct="0">
              <a:spcBef>
                <a:spcPct val="50000"/>
              </a:spcBef>
            </a:pPr>
            <a:endParaRPr lang="cy-GB" sz="2400">
              <a:latin typeface="Times New Roman" pitchFamily="18" charset="0"/>
            </a:endParaRPr>
          </a:p>
        </p:txBody>
      </p:sp>
      <p:sp>
        <p:nvSpPr>
          <p:cNvPr id="18436" name="Text Box 5"/>
          <p:cNvSpPr txBox="1">
            <a:spLocks noChangeArrowheads="1"/>
          </p:cNvSpPr>
          <p:nvPr/>
        </p:nvSpPr>
        <p:spPr bwMode="auto">
          <a:xfrm>
            <a:off x="755576" y="927100"/>
            <a:ext cx="8137599" cy="4524315"/>
          </a:xfrm>
          <a:prstGeom prst="rect">
            <a:avLst/>
          </a:prstGeom>
          <a:noFill/>
          <a:ln w="9525">
            <a:noFill/>
            <a:miter lim="800000"/>
            <a:headEnd/>
            <a:tailEnd/>
          </a:ln>
        </p:spPr>
        <p:txBody>
          <a:bodyPr wrap="square">
            <a:spAutoFit/>
          </a:bodyPr>
          <a:lstStyle/>
          <a:p>
            <a:pPr eaLnBrk="0" hangingPunct="0"/>
            <a:r>
              <a:rPr lang="en-GB" sz="3200" b="1" i="1" dirty="0">
                <a:solidFill>
                  <a:schemeClr val="tx2"/>
                </a:solidFill>
              </a:rPr>
              <a:t>Aim:</a:t>
            </a:r>
          </a:p>
          <a:p>
            <a:pPr eaLnBrk="0" hangingPunct="0"/>
            <a:endParaRPr lang="en-GB" sz="2800" b="1" i="1" dirty="0">
              <a:solidFill>
                <a:schemeClr val="tx2"/>
              </a:solidFill>
            </a:endParaRPr>
          </a:p>
          <a:p>
            <a:pPr eaLnBrk="0" hangingPunct="0">
              <a:buFontTx/>
              <a:buChar char="•"/>
            </a:pPr>
            <a:r>
              <a:rPr lang="en-GB" sz="2800" i="1" dirty="0" smtClean="0">
                <a:solidFill>
                  <a:schemeClr val="tx2"/>
                </a:solidFill>
              </a:rPr>
              <a:t>Discuss the concept of reflection as a learning strategy</a:t>
            </a:r>
          </a:p>
          <a:p>
            <a:pPr eaLnBrk="0" hangingPunct="0">
              <a:buFontTx/>
              <a:buChar char="•"/>
            </a:pPr>
            <a:endParaRPr lang="en-GB" sz="2800" i="1" dirty="0" smtClean="0">
              <a:solidFill>
                <a:schemeClr val="tx2"/>
              </a:solidFill>
            </a:endParaRPr>
          </a:p>
          <a:p>
            <a:pPr eaLnBrk="0" hangingPunct="0"/>
            <a:r>
              <a:rPr lang="en-GB" sz="2800" b="1" i="1" dirty="0" smtClean="0">
                <a:solidFill>
                  <a:schemeClr val="tx2"/>
                </a:solidFill>
              </a:rPr>
              <a:t>Objectives</a:t>
            </a:r>
            <a:r>
              <a:rPr lang="en-GB" sz="3200" b="1" i="1" dirty="0" smtClean="0">
                <a:solidFill>
                  <a:schemeClr val="tx2"/>
                </a:solidFill>
              </a:rPr>
              <a:t>:</a:t>
            </a:r>
            <a:endParaRPr lang="en-GB" sz="3200" b="1" i="1" dirty="0">
              <a:solidFill>
                <a:schemeClr val="tx2"/>
              </a:solidFill>
            </a:endParaRPr>
          </a:p>
          <a:p>
            <a:pPr eaLnBrk="0" hangingPunct="0">
              <a:buFontTx/>
              <a:buChar char="•"/>
            </a:pPr>
            <a:r>
              <a:rPr lang="en-GB" sz="2800" i="1" dirty="0" smtClean="0">
                <a:solidFill>
                  <a:schemeClr val="tx2"/>
                </a:solidFill>
              </a:rPr>
              <a:t>Discuss:</a:t>
            </a:r>
          </a:p>
          <a:p>
            <a:pPr lvl="1" eaLnBrk="0" hangingPunct="0"/>
            <a:r>
              <a:rPr lang="en-GB" sz="2800" i="1" dirty="0" smtClean="0">
                <a:solidFill>
                  <a:schemeClr val="tx2"/>
                </a:solidFill>
              </a:rPr>
              <a:t>The concept and purposes of reflection;</a:t>
            </a:r>
          </a:p>
          <a:p>
            <a:pPr lvl="1" eaLnBrk="0" hangingPunct="0"/>
            <a:r>
              <a:rPr lang="en-GB" sz="2800" i="1" dirty="0" smtClean="0">
                <a:solidFill>
                  <a:schemeClr val="tx2"/>
                </a:solidFill>
              </a:rPr>
              <a:t>Models of reflection;</a:t>
            </a:r>
          </a:p>
          <a:p>
            <a:pPr lvl="1" eaLnBrk="0" hangingPunct="0"/>
            <a:r>
              <a:rPr lang="en-GB" sz="2800" i="1" dirty="0" smtClean="0">
                <a:solidFill>
                  <a:schemeClr val="tx2"/>
                </a:solidFill>
              </a:rPr>
              <a:t>Levels of reflection.</a:t>
            </a:r>
          </a:p>
        </p:txBody>
      </p:sp>
    </p:spTree>
    <p:extLst>
      <p:ext uri="{BB962C8B-B14F-4D97-AF65-F5344CB8AC3E}">
        <p14:creationId xmlns:p14="http://schemas.microsoft.com/office/powerpoint/2010/main" val="1935883150"/>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ext Box 3"/>
          <p:cNvSpPr txBox="1">
            <a:spLocks noChangeArrowheads="1"/>
          </p:cNvSpPr>
          <p:nvPr/>
        </p:nvSpPr>
        <p:spPr bwMode="auto">
          <a:xfrm>
            <a:off x="1371600" y="0"/>
            <a:ext cx="3276600" cy="457200"/>
          </a:xfrm>
          <a:prstGeom prst="rect">
            <a:avLst/>
          </a:prstGeom>
          <a:noFill/>
          <a:ln w="9525">
            <a:noFill/>
            <a:miter lim="800000"/>
            <a:headEnd/>
            <a:tailEnd/>
          </a:ln>
        </p:spPr>
        <p:txBody>
          <a:bodyPr>
            <a:spAutoFit/>
          </a:bodyPr>
          <a:lstStyle/>
          <a:p>
            <a:pPr eaLnBrk="0" hangingPunct="0">
              <a:spcBef>
                <a:spcPct val="50000"/>
              </a:spcBef>
            </a:pPr>
            <a:endParaRPr lang="cy-GB" sz="2400">
              <a:latin typeface="Times New Roman" pitchFamily="18" charset="0"/>
            </a:endParaRPr>
          </a:p>
        </p:txBody>
      </p:sp>
      <p:pic>
        <p:nvPicPr>
          <p:cNvPr id="5123" name="Picture 3" descr="C:\Users\Toshiba\AppData\Local\Microsoft\Windows\Temporary Internet Files\Content.IE5\9NJJ4P7H\MP900430900[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38732" y="3140969"/>
            <a:ext cx="4809733" cy="3528390"/>
          </a:xfrm>
          <a:prstGeom prst="rect">
            <a:avLst/>
          </a:prstGeom>
          <a:noFill/>
          <a:extLst>
            <a:ext uri="{909E8E84-426E-40dd-AFC4-6F175D3DCCD1}">
              <a14:hiddenFill xmlns:a14="http://schemas.microsoft.com/office/drawing/2010/main" xmlns="">
                <a:solidFill>
                  <a:srgbClr val="FFFFFF"/>
                </a:solidFill>
              </a14:hiddenFill>
            </a:ext>
          </a:extLst>
        </p:spPr>
      </p:pic>
      <p:sp>
        <p:nvSpPr>
          <p:cNvPr id="19460" name="Text Box 5"/>
          <p:cNvSpPr txBox="1">
            <a:spLocks noChangeArrowheads="1"/>
          </p:cNvSpPr>
          <p:nvPr/>
        </p:nvSpPr>
        <p:spPr bwMode="auto">
          <a:xfrm>
            <a:off x="539553" y="927100"/>
            <a:ext cx="8208912" cy="3631763"/>
          </a:xfrm>
          <a:prstGeom prst="rect">
            <a:avLst/>
          </a:prstGeom>
          <a:noFill/>
          <a:ln w="9525">
            <a:noFill/>
            <a:miter lim="800000"/>
            <a:headEnd/>
            <a:tailEnd/>
          </a:ln>
        </p:spPr>
        <p:txBody>
          <a:bodyPr wrap="square">
            <a:spAutoFit/>
          </a:bodyPr>
          <a:lstStyle/>
          <a:p>
            <a:pPr eaLnBrk="0" hangingPunct="0"/>
            <a:r>
              <a:rPr lang="en-GB" sz="2800" b="1" i="1" dirty="0" smtClean="0">
                <a:solidFill>
                  <a:schemeClr val="tx2"/>
                </a:solidFill>
              </a:rPr>
              <a:t>Q – </a:t>
            </a:r>
            <a:r>
              <a:rPr lang="en-GB" sz="2800" i="1" dirty="0" smtClean="0">
                <a:solidFill>
                  <a:schemeClr val="tx2"/>
                </a:solidFill>
              </a:rPr>
              <a:t>What is self-reflection?</a:t>
            </a:r>
          </a:p>
          <a:p>
            <a:pPr eaLnBrk="0" hangingPunct="0"/>
            <a:r>
              <a:rPr lang="en-GB" sz="2800" b="1" i="1" dirty="0" smtClean="0">
                <a:solidFill>
                  <a:schemeClr val="tx2"/>
                </a:solidFill>
              </a:rPr>
              <a:t>A – </a:t>
            </a:r>
            <a:r>
              <a:rPr lang="en-GB" sz="2800" i="1" dirty="0" smtClean="0">
                <a:solidFill>
                  <a:schemeClr val="tx2"/>
                </a:solidFill>
              </a:rPr>
              <a:t>Self reflection involves reviewing teaching and learning.</a:t>
            </a:r>
          </a:p>
          <a:p>
            <a:pPr eaLnBrk="0" hangingPunct="0"/>
            <a:endParaRPr lang="en-GB" sz="2000" i="1" dirty="0">
              <a:solidFill>
                <a:schemeClr val="tx2"/>
              </a:solidFill>
            </a:endParaRPr>
          </a:p>
          <a:p>
            <a:pPr eaLnBrk="0" hangingPunct="0">
              <a:lnSpc>
                <a:spcPct val="150000"/>
              </a:lnSpc>
            </a:pPr>
            <a:r>
              <a:rPr lang="en-GB" sz="2800" i="1" dirty="0" smtClean="0">
                <a:solidFill>
                  <a:schemeClr val="tx2"/>
                </a:solidFill>
              </a:rPr>
              <a:t>‘Looking at ourselves and our work with a critical eye and responding to what we see in a positive and professional way.’ (</a:t>
            </a:r>
            <a:r>
              <a:rPr lang="en-GB" sz="2800" i="1" dirty="0" err="1" smtClean="0">
                <a:solidFill>
                  <a:schemeClr val="tx2"/>
                </a:solidFill>
              </a:rPr>
              <a:t>Tolley</a:t>
            </a:r>
            <a:r>
              <a:rPr lang="en-GB" sz="2800" i="1" dirty="0" smtClean="0">
                <a:solidFill>
                  <a:schemeClr val="tx2"/>
                </a:solidFill>
              </a:rPr>
              <a:t> et.al.1996)</a:t>
            </a:r>
            <a:endParaRPr lang="en-GB" sz="2400" i="1" dirty="0">
              <a:solidFill>
                <a:schemeClr val="tx2"/>
              </a:solidFill>
            </a:endParaRPr>
          </a:p>
        </p:txBody>
      </p:sp>
    </p:spTree>
    <p:extLst>
      <p:ext uri="{BB962C8B-B14F-4D97-AF65-F5344CB8AC3E}">
        <p14:creationId xmlns:p14="http://schemas.microsoft.com/office/powerpoint/2010/main" val="2261765193"/>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ext Box 3"/>
          <p:cNvSpPr txBox="1">
            <a:spLocks noChangeArrowheads="1"/>
          </p:cNvSpPr>
          <p:nvPr/>
        </p:nvSpPr>
        <p:spPr bwMode="auto">
          <a:xfrm>
            <a:off x="1371600" y="0"/>
            <a:ext cx="3276600" cy="457200"/>
          </a:xfrm>
          <a:prstGeom prst="rect">
            <a:avLst/>
          </a:prstGeom>
          <a:noFill/>
          <a:ln w="9525">
            <a:noFill/>
            <a:miter lim="800000"/>
            <a:headEnd/>
            <a:tailEnd/>
          </a:ln>
        </p:spPr>
        <p:txBody>
          <a:bodyPr>
            <a:spAutoFit/>
          </a:bodyPr>
          <a:lstStyle/>
          <a:p>
            <a:pPr eaLnBrk="0" hangingPunct="0">
              <a:spcBef>
                <a:spcPct val="50000"/>
              </a:spcBef>
            </a:pPr>
            <a:endParaRPr lang="cy-GB" sz="2400">
              <a:latin typeface="Times New Roman" pitchFamily="18" charset="0"/>
            </a:endParaRPr>
          </a:p>
        </p:txBody>
      </p:sp>
      <p:sp>
        <p:nvSpPr>
          <p:cNvPr id="19460" name="Text Box 5"/>
          <p:cNvSpPr txBox="1">
            <a:spLocks noChangeArrowheads="1"/>
          </p:cNvSpPr>
          <p:nvPr/>
        </p:nvSpPr>
        <p:spPr bwMode="auto">
          <a:xfrm>
            <a:off x="539553" y="509479"/>
            <a:ext cx="8208912" cy="4832093"/>
          </a:xfrm>
          <a:prstGeom prst="rect">
            <a:avLst/>
          </a:prstGeom>
          <a:noFill/>
          <a:ln w="9525">
            <a:noFill/>
            <a:miter lim="800000"/>
            <a:headEnd/>
            <a:tailEnd/>
          </a:ln>
        </p:spPr>
        <p:txBody>
          <a:bodyPr wrap="square">
            <a:spAutoFit/>
          </a:bodyPr>
          <a:lstStyle/>
          <a:p>
            <a:pPr eaLnBrk="0" hangingPunct="0"/>
            <a:r>
              <a:rPr lang="en-GB" sz="2800" b="1" i="1" dirty="0" smtClean="0">
                <a:solidFill>
                  <a:schemeClr val="tx2"/>
                </a:solidFill>
              </a:rPr>
              <a:t>Q – </a:t>
            </a:r>
            <a:r>
              <a:rPr lang="en-GB" sz="2800" i="1" dirty="0" smtClean="0">
                <a:solidFill>
                  <a:schemeClr val="tx2"/>
                </a:solidFill>
              </a:rPr>
              <a:t>What is reflective writing?</a:t>
            </a:r>
          </a:p>
          <a:p>
            <a:pPr eaLnBrk="0" hangingPunct="0"/>
            <a:r>
              <a:rPr lang="en-GB" sz="2800" i="1" dirty="0" smtClean="0">
                <a:solidFill>
                  <a:schemeClr val="tx2"/>
                </a:solidFill>
              </a:rPr>
              <a:t>Reflective writing is evidence of reflective thinking. It may involve:</a:t>
            </a:r>
          </a:p>
          <a:p>
            <a:pPr marL="514350" indent="-514350" eaLnBrk="0" hangingPunct="0">
              <a:buAutoNum type="alphaLcPeriod"/>
            </a:pPr>
            <a:r>
              <a:rPr lang="en-GB" sz="2800" i="1" dirty="0" smtClean="0">
                <a:solidFill>
                  <a:schemeClr val="tx2"/>
                </a:solidFill>
              </a:rPr>
              <a:t>Looking back at something (often an event but it could also be an idea or object.</a:t>
            </a:r>
          </a:p>
          <a:p>
            <a:pPr marL="514350" indent="-514350" eaLnBrk="0" hangingPunct="0">
              <a:buAutoNum type="alphaLcPeriod"/>
            </a:pPr>
            <a:r>
              <a:rPr lang="en-GB" sz="2800" i="1" dirty="0" smtClean="0">
                <a:solidFill>
                  <a:schemeClr val="tx2"/>
                </a:solidFill>
              </a:rPr>
              <a:t>Analysing the event or ides (thinking in depth from different perspectives, and trying to explain, often with reference to a model or theory)</a:t>
            </a:r>
          </a:p>
          <a:p>
            <a:pPr marL="514350" indent="-514350" eaLnBrk="0" hangingPunct="0">
              <a:buAutoNum type="alphaLcPeriod"/>
            </a:pPr>
            <a:r>
              <a:rPr lang="en-GB" sz="2800" i="1" dirty="0" smtClean="0">
                <a:solidFill>
                  <a:schemeClr val="tx2"/>
                </a:solidFill>
              </a:rPr>
              <a:t>Thinking carefully about what the event or ides means for you and your ongoing progress as a learner and/or practising professional. </a:t>
            </a:r>
            <a:endParaRPr lang="en-GB" sz="2800" i="1" dirty="0">
              <a:solidFill>
                <a:schemeClr val="tx2"/>
              </a:solidFill>
            </a:endParaRPr>
          </a:p>
        </p:txBody>
      </p:sp>
    </p:spTree>
    <p:extLst>
      <p:ext uri="{BB962C8B-B14F-4D97-AF65-F5344CB8AC3E}">
        <p14:creationId xmlns:p14="http://schemas.microsoft.com/office/powerpoint/2010/main" val="2213223694"/>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r>
              <a:rPr lang="en-GB" dirty="0">
                <a:latin typeface="Calibri" charset="0"/>
              </a:rPr>
              <a:t>Some </a:t>
            </a:r>
            <a:r>
              <a:rPr lang="en-GB" dirty="0" smtClean="0">
                <a:latin typeface="Calibri" charset="0"/>
              </a:rPr>
              <a:t>theorists.</a:t>
            </a:r>
            <a:r>
              <a:rPr lang="en-GB" dirty="0">
                <a:latin typeface="Calibri" charset="0"/>
              </a:rPr>
              <a:t>..</a:t>
            </a:r>
          </a:p>
        </p:txBody>
      </p:sp>
      <p:sp>
        <p:nvSpPr>
          <p:cNvPr id="3" name="Content Placeholder 3"/>
          <p:cNvSpPr txBox="1">
            <a:spLocks noGrp="1"/>
          </p:cNvSpPr>
          <p:nvPr>
            <p:ph idx="1"/>
          </p:nvPr>
        </p:nvSpPr>
        <p:spPr>
          <a:xfrm>
            <a:off x="539750" y="1619250"/>
            <a:ext cx="8147050" cy="4511675"/>
          </a:xfrm>
        </p:spPr>
        <p:txBody>
          <a:bodyPr rtlCol="0">
            <a:normAutofit/>
          </a:bodyPr>
          <a:lstStyle/>
          <a:p>
            <a:pPr fontAlgn="auto">
              <a:spcAft>
                <a:spcPts val="0"/>
              </a:spcAft>
              <a:buFont typeface="Arial"/>
              <a:buChar char="•"/>
              <a:defRPr/>
            </a:pPr>
            <a:r>
              <a:rPr lang="en-GB" sz="2400" dirty="0" smtClean="0">
                <a:ea typeface="+mn-ea"/>
              </a:rPr>
              <a:t>Gibbs</a:t>
            </a:r>
          </a:p>
          <a:p>
            <a:pPr fontAlgn="auto">
              <a:spcAft>
                <a:spcPts val="0"/>
              </a:spcAft>
              <a:buFont typeface="Arial"/>
              <a:buChar char="•"/>
              <a:defRPr/>
            </a:pPr>
            <a:r>
              <a:rPr sz="2400" dirty="0" smtClean="0">
                <a:ea typeface="+mn-ea"/>
              </a:rPr>
              <a:t>Dewey</a:t>
            </a:r>
            <a:endParaRPr sz="2400" dirty="0">
              <a:ea typeface="+mn-ea"/>
            </a:endParaRPr>
          </a:p>
          <a:p>
            <a:pPr fontAlgn="auto">
              <a:spcAft>
                <a:spcPts val="0"/>
              </a:spcAft>
              <a:buFont typeface="Arial"/>
              <a:buChar char="•"/>
              <a:defRPr/>
            </a:pPr>
            <a:r>
              <a:rPr sz="2400" dirty="0">
                <a:ea typeface="+mn-ea"/>
              </a:rPr>
              <a:t>Kolb</a:t>
            </a:r>
          </a:p>
          <a:p>
            <a:pPr fontAlgn="auto">
              <a:spcAft>
                <a:spcPts val="0"/>
              </a:spcAft>
              <a:buFont typeface="Arial"/>
              <a:buChar char="•"/>
              <a:defRPr/>
            </a:pPr>
            <a:r>
              <a:rPr sz="2400" dirty="0">
                <a:ea typeface="+mn-ea"/>
              </a:rPr>
              <a:t>Boud</a:t>
            </a:r>
          </a:p>
          <a:p>
            <a:pPr fontAlgn="auto">
              <a:spcAft>
                <a:spcPts val="0"/>
              </a:spcAft>
              <a:buFont typeface="Arial"/>
              <a:buChar char="•"/>
              <a:defRPr/>
            </a:pPr>
            <a:r>
              <a:rPr sz="2400" dirty="0">
                <a:ea typeface="+mn-ea"/>
              </a:rPr>
              <a:t>Schon</a:t>
            </a:r>
          </a:p>
          <a:p>
            <a:pPr fontAlgn="auto">
              <a:spcAft>
                <a:spcPts val="0"/>
              </a:spcAft>
              <a:buFont typeface="Arial"/>
              <a:buChar char="•"/>
              <a:defRPr/>
            </a:pPr>
            <a:r>
              <a:rPr sz="2400" dirty="0">
                <a:ea typeface="+mn-ea"/>
              </a:rPr>
              <a:t>Reynolds</a:t>
            </a:r>
          </a:p>
          <a:p>
            <a:pPr fontAlgn="auto">
              <a:spcAft>
                <a:spcPts val="0"/>
              </a:spcAft>
              <a:buFont typeface="Arial"/>
              <a:buChar char="•"/>
              <a:defRPr/>
            </a:pPr>
            <a:r>
              <a:rPr sz="2400" dirty="0">
                <a:ea typeface="+mn-ea"/>
              </a:rPr>
              <a:t>Mezirow</a:t>
            </a:r>
          </a:p>
          <a:p>
            <a:pPr fontAlgn="auto">
              <a:spcAft>
                <a:spcPts val="0"/>
              </a:spcAft>
              <a:buFont typeface="Arial"/>
              <a:buChar char="•"/>
              <a:defRPr/>
            </a:pPr>
            <a:r>
              <a:rPr sz="2400" dirty="0">
                <a:ea typeface="+mn-ea"/>
              </a:rPr>
              <a:t>Woerkom			</a:t>
            </a:r>
          </a:p>
          <a:p>
            <a:pPr marL="107999" indent="0" fontAlgn="auto">
              <a:spcAft>
                <a:spcPts val="0"/>
              </a:spcAft>
              <a:buFont typeface="Arial"/>
              <a:buNone/>
              <a:defRPr/>
            </a:pPr>
            <a:r>
              <a:rPr sz="2400" dirty="0">
                <a:ea typeface="+mn-ea"/>
              </a:rPr>
              <a:t>				 											  </a:t>
            </a:r>
          </a:p>
        </p:txBody>
      </p:sp>
    </p:spTree>
    <p:extLst>
      <p:ext uri="{BB962C8B-B14F-4D97-AF65-F5344CB8AC3E}">
        <p14:creationId xmlns:p14="http://schemas.microsoft.com/office/powerpoint/2010/main" val="769434319"/>
      </p:ext>
    </p:extLst>
  </p:cSld>
  <p:clrMapOvr>
    <a:masterClrMapping/>
  </p:clrMapOvr>
  <p:transition spd="slow"/>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ext Box 3"/>
          <p:cNvSpPr txBox="1">
            <a:spLocks noChangeArrowheads="1"/>
          </p:cNvSpPr>
          <p:nvPr/>
        </p:nvSpPr>
        <p:spPr bwMode="auto">
          <a:xfrm>
            <a:off x="1371600" y="0"/>
            <a:ext cx="3276600" cy="457200"/>
          </a:xfrm>
          <a:prstGeom prst="rect">
            <a:avLst/>
          </a:prstGeom>
          <a:noFill/>
          <a:ln w="9525">
            <a:noFill/>
            <a:miter lim="800000"/>
            <a:headEnd/>
            <a:tailEnd/>
          </a:ln>
        </p:spPr>
        <p:txBody>
          <a:bodyPr>
            <a:spAutoFit/>
          </a:bodyPr>
          <a:lstStyle/>
          <a:p>
            <a:pPr eaLnBrk="0" hangingPunct="0">
              <a:spcBef>
                <a:spcPct val="50000"/>
              </a:spcBef>
            </a:pPr>
            <a:endParaRPr lang="cy-GB" sz="2400">
              <a:latin typeface="Times New Roman" pitchFamily="18" charset="0"/>
            </a:endParaRPr>
          </a:p>
        </p:txBody>
      </p:sp>
      <p:sp>
        <p:nvSpPr>
          <p:cNvPr id="19460" name="Text Box 5"/>
          <p:cNvSpPr txBox="1">
            <a:spLocks noChangeArrowheads="1"/>
          </p:cNvSpPr>
          <p:nvPr/>
        </p:nvSpPr>
        <p:spPr bwMode="auto">
          <a:xfrm>
            <a:off x="539553" y="548680"/>
            <a:ext cx="8208912" cy="4801314"/>
          </a:xfrm>
          <a:prstGeom prst="rect">
            <a:avLst/>
          </a:prstGeom>
          <a:noFill/>
          <a:ln w="9525">
            <a:noFill/>
            <a:miter lim="800000"/>
            <a:headEnd/>
            <a:tailEnd/>
          </a:ln>
        </p:spPr>
        <p:txBody>
          <a:bodyPr wrap="square">
            <a:spAutoFit/>
          </a:bodyPr>
          <a:lstStyle/>
          <a:p>
            <a:pPr eaLnBrk="0" hangingPunct="0"/>
            <a:r>
              <a:rPr lang="en-GB" sz="2800" b="1" i="1" dirty="0" smtClean="0">
                <a:solidFill>
                  <a:schemeClr val="tx2"/>
                </a:solidFill>
              </a:rPr>
              <a:t>Definitions</a:t>
            </a:r>
          </a:p>
          <a:p>
            <a:pPr eaLnBrk="0" hangingPunct="0"/>
            <a:endParaRPr lang="en-GB" sz="2800" b="1" i="1" dirty="0" smtClean="0">
              <a:solidFill>
                <a:schemeClr val="tx2"/>
              </a:solidFill>
            </a:endParaRPr>
          </a:p>
          <a:p>
            <a:pPr eaLnBrk="0" hangingPunct="0"/>
            <a:endParaRPr lang="en-GB" sz="2800" b="1" i="1" dirty="0">
              <a:solidFill>
                <a:schemeClr val="tx2"/>
              </a:solidFill>
            </a:endParaRPr>
          </a:p>
          <a:p>
            <a:pPr eaLnBrk="0" hangingPunct="0"/>
            <a:r>
              <a:rPr lang="en-GB" sz="2800" b="1" dirty="0" smtClean="0">
                <a:solidFill>
                  <a:schemeClr val="tx2"/>
                </a:solidFill>
              </a:rPr>
              <a:t>Dewey </a:t>
            </a:r>
            <a:r>
              <a:rPr lang="en-GB" sz="2800" b="1" i="1" dirty="0" smtClean="0">
                <a:solidFill>
                  <a:schemeClr val="tx2"/>
                </a:solidFill>
              </a:rPr>
              <a:t>(1933) </a:t>
            </a:r>
          </a:p>
          <a:p>
            <a:pPr eaLnBrk="0" hangingPunct="0"/>
            <a:endParaRPr lang="en-GB" sz="2800" b="1" i="1" dirty="0">
              <a:solidFill>
                <a:schemeClr val="tx2"/>
              </a:solidFill>
            </a:endParaRPr>
          </a:p>
          <a:p>
            <a:pPr eaLnBrk="0" hangingPunct="0"/>
            <a:r>
              <a:rPr lang="en-GB" sz="2800" i="1" dirty="0" smtClean="0">
                <a:solidFill>
                  <a:schemeClr val="tx2"/>
                </a:solidFill>
              </a:rPr>
              <a:t>An active persistent and careful consideration of any belief or supposed form of knowledge in the light of the grounds that support it and the further conclusion to which it tends.</a:t>
            </a:r>
          </a:p>
          <a:p>
            <a:pPr eaLnBrk="0" hangingPunct="0">
              <a:lnSpc>
                <a:spcPct val="150000"/>
              </a:lnSpc>
            </a:pPr>
            <a:endParaRPr lang="en-GB" sz="1200" i="1" dirty="0" smtClean="0">
              <a:solidFill>
                <a:schemeClr val="tx2"/>
              </a:solidFill>
            </a:endParaRPr>
          </a:p>
          <a:p>
            <a:pPr eaLnBrk="0" hangingPunct="0">
              <a:lnSpc>
                <a:spcPct val="150000"/>
              </a:lnSpc>
            </a:pPr>
            <a:r>
              <a:rPr lang="en-GB" sz="2400" dirty="0" smtClean="0">
                <a:solidFill>
                  <a:schemeClr val="tx2"/>
                </a:solidFill>
              </a:rPr>
              <a:t>Dewey, J., </a:t>
            </a:r>
            <a:r>
              <a:rPr lang="en-GB" sz="2400" i="1" dirty="0" smtClean="0">
                <a:solidFill>
                  <a:schemeClr val="tx2"/>
                </a:solidFill>
              </a:rPr>
              <a:t>How we think, </a:t>
            </a:r>
            <a:r>
              <a:rPr lang="en-GB" sz="2400" dirty="0" smtClean="0">
                <a:solidFill>
                  <a:schemeClr val="tx2"/>
                </a:solidFill>
              </a:rPr>
              <a:t>Chicago 9:Henrey </a:t>
            </a:r>
            <a:r>
              <a:rPr lang="en-GB" sz="2400" dirty="0" err="1" smtClean="0">
                <a:solidFill>
                  <a:schemeClr val="tx2"/>
                </a:solidFill>
              </a:rPr>
              <a:t>Regney</a:t>
            </a:r>
            <a:r>
              <a:rPr lang="en-GB" sz="2400" dirty="0" smtClean="0">
                <a:solidFill>
                  <a:schemeClr val="tx2"/>
                </a:solidFill>
              </a:rPr>
              <a:t>, 1933.</a:t>
            </a:r>
            <a:endParaRPr lang="en-GB" sz="2400" dirty="0">
              <a:solidFill>
                <a:schemeClr val="tx2"/>
              </a:solidFill>
            </a:endParaRPr>
          </a:p>
        </p:txBody>
      </p:sp>
      <p:pic>
        <p:nvPicPr>
          <p:cNvPr id="6" name="Picture 2" descr="C:\Users\Toshiba\AppData\Local\Microsoft\Windows\Temporary Internet Files\Content.IE5\9NJJ4P7H\MP900399580[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168756" y="116632"/>
            <a:ext cx="1529522" cy="1912369"/>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873321307"/>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ext Box 3"/>
          <p:cNvSpPr txBox="1">
            <a:spLocks noChangeArrowheads="1"/>
          </p:cNvSpPr>
          <p:nvPr/>
        </p:nvSpPr>
        <p:spPr bwMode="auto">
          <a:xfrm>
            <a:off x="1371600" y="0"/>
            <a:ext cx="3276600" cy="457200"/>
          </a:xfrm>
          <a:prstGeom prst="rect">
            <a:avLst/>
          </a:prstGeom>
          <a:noFill/>
          <a:ln w="9525">
            <a:noFill/>
            <a:miter lim="800000"/>
            <a:headEnd/>
            <a:tailEnd/>
          </a:ln>
        </p:spPr>
        <p:txBody>
          <a:bodyPr>
            <a:spAutoFit/>
          </a:bodyPr>
          <a:lstStyle/>
          <a:p>
            <a:pPr eaLnBrk="0" hangingPunct="0">
              <a:spcBef>
                <a:spcPct val="50000"/>
              </a:spcBef>
            </a:pPr>
            <a:endParaRPr lang="cy-GB" sz="2400">
              <a:latin typeface="Times New Roman" pitchFamily="18" charset="0"/>
            </a:endParaRPr>
          </a:p>
        </p:txBody>
      </p:sp>
      <p:sp>
        <p:nvSpPr>
          <p:cNvPr id="19460" name="Text Box 5"/>
          <p:cNvSpPr txBox="1">
            <a:spLocks noChangeArrowheads="1"/>
          </p:cNvSpPr>
          <p:nvPr/>
        </p:nvSpPr>
        <p:spPr bwMode="auto">
          <a:xfrm>
            <a:off x="539553" y="551577"/>
            <a:ext cx="8208912" cy="4893647"/>
          </a:xfrm>
          <a:prstGeom prst="rect">
            <a:avLst/>
          </a:prstGeom>
          <a:noFill/>
          <a:ln w="9525">
            <a:noFill/>
            <a:miter lim="800000"/>
            <a:headEnd/>
            <a:tailEnd/>
          </a:ln>
        </p:spPr>
        <p:txBody>
          <a:bodyPr wrap="square">
            <a:spAutoFit/>
          </a:bodyPr>
          <a:lstStyle/>
          <a:p>
            <a:pPr eaLnBrk="0" hangingPunct="0"/>
            <a:r>
              <a:rPr lang="en-GB" sz="2800" b="1" i="1" dirty="0" smtClean="0">
                <a:solidFill>
                  <a:schemeClr val="tx2"/>
                </a:solidFill>
              </a:rPr>
              <a:t>Definitions</a:t>
            </a:r>
          </a:p>
          <a:p>
            <a:pPr eaLnBrk="0" hangingPunct="0"/>
            <a:endParaRPr lang="en-GB" sz="2800" b="1" i="1" dirty="0" smtClean="0">
              <a:solidFill>
                <a:schemeClr val="tx2"/>
              </a:solidFill>
            </a:endParaRPr>
          </a:p>
          <a:p>
            <a:pPr eaLnBrk="0" hangingPunct="0"/>
            <a:endParaRPr lang="en-GB" sz="2800" b="1" i="1" dirty="0" smtClean="0">
              <a:solidFill>
                <a:schemeClr val="tx2"/>
              </a:solidFill>
            </a:endParaRPr>
          </a:p>
          <a:p>
            <a:pPr eaLnBrk="0" hangingPunct="0"/>
            <a:endParaRPr lang="en-GB" sz="2000" b="1" i="1" dirty="0">
              <a:solidFill>
                <a:schemeClr val="tx2"/>
              </a:solidFill>
            </a:endParaRPr>
          </a:p>
          <a:p>
            <a:pPr eaLnBrk="0" hangingPunct="0"/>
            <a:r>
              <a:rPr lang="en-GB" sz="2400" b="1" i="1" dirty="0" err="1" smtClean="0">
                <a:solidFill>
                  <a:schemeClr val="tx2"/>
                </a:solidFill>
              </a:rPr>
              <a:t>Boud</a:t>
            </a:r>
            <a:r>
              <a:rPr lang="en-GB" sz="2400" b="1" i="1" dirty="0" smtClean="0">
                <a:solidFill>
                  <a:schemeClr val="tx2"/>
                </a:solidFill>
              </a:rPr>
              <a:t> et al (1985) take a different perspective and define it as:</a:t>
            </a:r>
          </a:p>
          <a:p>
            <a:pPr eaLnBrk="0" hangingPunct="0"/>
            <a:endParaRPr lang="en-GB" sz="1600" b="1" i="1" dirty="0">
              <a:solidFill>
                <a:schemeClr val="tx2"/>
              </a:solidFill>
            </a:endParaRPr>
          </a:p>
          <a:p>
            <a:pPr eaLnBrk="0" hangingPunct="0"/>
            <a:r>
              <a:rPr lang="en-GB" sz="2400" i="1" dirty="0" smtClean="0">
                <a:solidFill>
                  <a:schemeClr val="tx2"/>
                </a:solidFill>
              </a:rPr>
              <a:t>A generic term for those intellectual and effective activities in which individuals engage to explore their experiences in order to lead a new understanding and appreciation. </a:t>
            </a:r>
          </a:p>
          <a:p>
            <a:pPr eaLnBrk="0" hangingPunct="0"/>
            <a:endParaRPr lang="en-GB" sz="2400" i="1" dirty="0">
              <a:solidFill>
                <a:schemeClr val="tx2"/>
              </a:solidFill>
            </a:endParaRPr>
          </a:p>
          <a:p>
            <a:pPr eaLnBrk="0" hangingPunct="0"/>
            <a:r>
              <a:rPr lang="en-GB" sz="2000" dirty="0" err="1" smtClean="0">
                <a:solidFill>
                  <a:schemeClr val="tx2"/>
                </a:solidFill>
              </a:rPr>
              <a:t>Boud</a:t>
            </a:r>
            <a:r>
              <a:rPr lang="en-GB" sz="2000" dirty="0" smtClean="0">
                <a:solidFill>
                  <a:schemeClr val="tx2"/>
                </a:solidFill>
              </a:rPr>
              <a:t> D., </a:t>
            </a:r>
            <a:r>
              <a:rPr lang="en-GB" sz="2000" dirty="0" err="1" smtClean="0">
                <a:solidFill>
                  <a:schemeClr val="tx2"/>
                </a:solidFill>
              </a:rPr>
              <a:t>Keough</a:t>
            </a:r>
            <a:r>
              <a:rPr lang="en-GB" sz="2000" dirty="0" smtClean="0">
                <a:solidFill>
                  <a:schemeClr val="tx2"/>
                </a:solidFill>
              </a:rPr>
              <a:t>, R., </a:t>
            </a:r>
            <a:r>
              <a:rPr lang="en-GB" sz="2000" i="1" dirty="0" smtClean="0">
                <a:solidFill>
                  <a:schemeClr val="tx2"/>
                </a:solidFill>
              </a:rPr>
              <a:t>Reflection: Turning Experience into Learning, London: </a:t>
            </a:r>
            <a:r>
              <a:rPr lang="en-GB" sz="2000" i="1" dirty="0" err="1" smtClean="0">
                <a:solidFill>
                  <a:schemeClr val="tx2"/>
                </a:solidFill>
              </a:rPr>
              <a:t>Kogan</a:t>
            </a:r>
            <a:r>
              <a:rPr lang="en-GB" sz="2000" i="1" dirty="0" smtClean="0">
                <a:solidFill>
                  <a:schemeClr val="tx2"/>
                </a:solidFill>
              </a:rPr>
              <a:t> Page, 1985.</a:t>
            </a:r>
            <a:endParaRPr lang="en-GB" sz="2000" dirty="0">
              <a:solidFill>
                <a:schemeClr val="tx2"/>
              </a:solidFill>
            </a:endParaRPr>
          </a:p>
        </p:txBody>
      </p:sp>
      <p:pic>
        <p:nvPicPr>
          <p:cNvPr id="6146" name="Picture 2" descr="C:\Users\Toshiba\AppData\Local\Microsoft\Windows\Temporary Internet Files\Content.IE5\9NJJ4P7H\MP900399580[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168756" y="116632"/>
            <a:ext cx="1529522" cy="1912369"/>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2234506825"/>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ext Box 3"/>
          <p:cNvSpPr txBox="1">
            <a:spLocks noChangeArrowheads="1"/>
          </p:cNvSpPr>
          <p:nvPr/>
        </p:nvSpPr>
        <p:spPr bwMode="auto">
          <a:xfrm>
            <a:off x="1371600" y="0"/>
            <a:ext cx="3276600" cy="457200"/>
          </a:xfrm>
          <a:prstGeom prst="rect">
            <a:avLst/>
          </a:prstGeom>
          <a:noFill/>
          <a:ln w="9525">
            <a:noFill/>
            <a:miter lim="800000"/>
            <a:headEnd/>
            <a:tailEnd/>
          </a:ln>
        </p:spPr>
        <p:txBody>
          <a:bodyPr>
            <a:spAutoFit/>
          </a:bodyPr>
          <a:lstStyle/>
          <a:p>
            <a:pPr eaLnBrk="0" hangingPunct="0">
              <a:spcBef>
                <a:spcPct val="50000"/>
              </a:spcBef>
            </a:pPr>
            <a:endParaRPr lang="cy-GB" sz="2400">
              <a:latin typeface="Times New Roman" pitchFamily="18" charset="0"/>
            </a:endParaRPr>
          </a:p>
        </p:txBody>
      </p:sp>
      <p:sp>
        <p:nvSpPr>
          <p:cNvPr id="19460" name="Text Box 5"/>
          <p:cNvSpPr txBox="1">
            <a:spLocks noChangeArrowheads="1"/>
          </p:cNvSpPr>
          <p:nvPr/>
        </p:nvSpPr>
        <p:spPr bwMode="auto">
          <a:xfrm>
            <a:off x="539553" y="429627"/>
            <a:ext cx="8235201" cy="5447645"/>
          </a:xfrm>
          <a:prstGeom prst="rect">
            <a:avLst/>
          </a:prstGeom>
          <a:noFill/>
          <a:ln w="9525">
            <a:noFill/>
            <a:miter lim="800000"/>
            <a:headEnd/>
            <a:tailEnd/>
          </a:ln>
        </p:spPr>
        <p:txBody>
          <a:bodyPr wrap="square">
            <a:spAutoFit/>
          </a:bodyPr>
          <a:lstStyle/>
          <a:p>
            <a:pPr eaLnBrk="0" hangingPunct="0"/>
            <a:r>
              <a:rPr lang="en-GB" sz="2800" b="1" i="1" dirty="0" smtClean="0">
                <a:solidFill>
                  <a:schemeClr val="tx2"/>
                </a:solidFill>
              </a:rPr>
              <a:t>Definitions</a:t>
            </a:r>
          </a:p>
          <a:p>
            <a:pPr eaLnBrk="0" hangingPunct="0"/>
            <a:endParaRPr lang="en-GB" sz="2000" b="1" i="1" dirty="0" smtClean="0">
              <a:solidFill>
                <a:schemeClr val="tx2"/>
              </a:solidFill>
            </a:endParaRPr>
          </a:p>
          <a:p>
            <a:pPr eaLnBrk="0" hangingPunct="0"/>
            <a:endParaRPr lang="en-GB" sz="2000" b="1" i="1" dirty="0">
              <a:solidFill>
                <a:schemeClr val="tx2"/>
              </a:solidFill>
            </a:endParaRPr>
          </a:p>
          <a:p>
            <a:pPr eaLnBrk="0" hangingPunct="0"/>
            <a:endParaRPr lang="en-GB" sz="2000" b="1" i="1" dirty="0" smtClean="0">
              <a:solidFill>
                <a:schemeClr val="tx2"/>
              </a:solidFill>
            </a:endParaRPr>
          </a:p>
          <a:p>
            <a:pPr eaLnBrk="0" hangingPunct="0"/>
            <a:endParaRPr lang="en-GB" sz="2000" b="1" i="1" dirty="0">
              <a:solidFill>
                <a:schemeClr val="tx2"/>
              </a:solidFill>
            </a:endParaRPr>
          </a:p>
          <a:p>
            <a:pPr eaLnBrk="0" hangingPunct="0"/>
            <a:r>
              <a:rPr lang="en-GB" sz="2400" b="1" dirty="0" err="1" smtClean="0">
                <a:solidFill>
                  <a:schemeClr val="tx2"/>
                </a:solidFill>
              </a:rPr>
              <a:t>Sch</a:t>
            </a:r>
            <a:r>
              <a:rPr lang="en-GB" sz="2400" b="1" dirty="0" err="1" smtClean="0">
                <a:solidFill>
                  <a:schemeClr val="tx2"/>
                </a:solidFill>
                <a:latin typeface="Arial"/>
                <a:cs typeface="Arial"/>
              </a:rPr>
              <a:t>ön</a:t>
            </a:r>
            <a:r>
              <a:rPr lang="en-GB" sz="2400" b="1" dirty="0">
                <a:solidFill>
                  <a:schemeClr val="tx2"/>
                </a:solidFill>
                <a:latin typeface="Arial"/>
                <a:cs typeface="Arial"/>
              </a:rPr>
              <a:t> </a:t>
            </a:r>
            <a:r>
              <a:rPr lang="en-GB" sz="2400" b="1" dirty="0" smtClean="0">
                <a:solidFill>
                  <a:schemeClr val="tx2"/>
                </a:solidFill>
                <a:latin typeface="Arial"/>
                <a:cs typeface="Arial"/>
              </a:rPr>
              <a:t>(</a:t>
            </a:r>
            <a:r>
              <a:rPr lang="en-GB" sz="2400" b="1" dirty="0" smtClean="0">
                <a:solidFill>
                  <a:schemeClr val="tx2"/>
                </a:solidFill>
              </a:rPr>
              <a:t>1987) </a:t>
            </a:r>
            <a:r>
              <a:rPr lang="en-GB" sz="2400" dirty="0" smtClean="0">
                <a:solidFill>
                  <a:schemeClr val="tx2"/>
                </a:solidFill>
              </a:rPr>
              <a:t>in his work identifies two types of reflection, these are reflection-in-action (thinking on your feet) and reflection-on-action (retrospective thinking). He suggests that reflection is used by practitioners when they encounter situations that are unique, and when individuals may not be able to apply theories or techniques previously learnt through formal education.</a:t>
            </a:r>
          </a:p>
          <a:p>
            <a:pPr eaLnBrk="0" hangingPunct="0"/>
            <a:endParaRPr lang="en-GB" sz="2400" dirty="0" smtClean="0">
              <a:solidFill>
                <a:schemeClr val="tx2"/>
              </a:solidFill>
            </a:endParaRPr>
          </a:p>
          <a:p>
            <a:pPr eaLnBrk="0" hangingPunct="0"/>
            <a:r>
              <a:rPr lang="en-GB" sz="2000" dirty="0" err="1" smtClean="0">
                <a:solidFill>
                  <a:schemeClr val="tx2"/>
                </a:solidFill>
              </a:rPr>
              <a:t>Sch</a:t>
            </a:r>
            <a:r>
              <a:rPr lang="en-GB" sz="2000" dirty="0" err="1" smtClean="0">
                <a:solidFill>
                  <a:schemeClr val="tx2"/>
                </a:solidFill>
                <a:latin typeface="Arial"/>
                <a:cs typeface="Arial"/>
              </a:rPr>
              <a:t>ön</a:t>
            </a:r>
            <a:r>
              <a:rPr lang="en-GB" sz="2000" dirty="0" smtClean="0">
                <a:solidFill>
                  <a:schemeClr val="tx2"/>
                </a:solidFill>
                <a:latin typeface="Arial"/>
                <a:cs typeface="Arial"/>
              </a:rPr>
              <a:t>, D., </a:t>
            </a:r>
            <a:r>
              <a:rPr lang="en-GB" sz="2000" i="1" dirty="0" smtClean="0">
                <a:solidFill>
                  <a:schemeClr val="tx2"/>
                </a:solidFill>
              </a:rPr>
              <a:t>Educating the reflective Practitioner, </a:t>
            </a:r>
            <a:r>
              <a:rPr lang="en-GB" sz="2000" dirty="0" smtClean="0">
                <a:solidFill>
                  <a:schemeClr val="tx2"/>
                </a:solidFill>
              </a:rPr>
              <a:t>San Francisco: </a:t>
            </a:r>
            <a:r>
              <a:rPr lang="en-GB" sz="2000" dirty="0" err="1" smtClean="0">
                <a:solidFill>
                  <a:schemeClr val="tx2"/>
                </a:solidFill>
              </a:rPr>
              <a:t>Josey</a:t>
            </a:r>
            <a:r>
              <a:rPr lang="en-GB" sz="2000" dirty="0" smtClean="0">
                <a:solidFill>
                  <a:schemeClr val="tx2"/>
                </a:solidFill>
              </a:rPr>
              <a:t> Bass, 1987.</a:t>
            </a:r>
            <a:endParaRPr lang="en-GB" sz="2000" dirty="0">
              <a:solidFill>
                <a:schemeClr val="tx2"/>
              </a:solidFill>
            </a:endParaRPr>
          </a:p>
        </p:txBody>
      </p:sp>
      <p:pic>
        <p:nvPicPr>
          <p:cNvPr id="6146" name="Picture 2" descr="C:\Users\Toshiba\AppData\Local\Microsoft\Windows\Temporary Internet Files\Content.IE5\9NJJ4P7H\MP900399580[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168756" y="116632"/>
            <a:ext cx="1529523" cy="1912369"/>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22702702"/>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ext Box 3"/>
          <p:cNvSpPr txBox="1">
            <a:spLocks noChangeArrowheads="1"/>
          </p:cNvSpPr>
          <p:nvPr/>
        </p:nvSpPr>
        <p:spPr bwMode="auto">
          <a:xfrm>
            <a:off x="1371600" y="0"/>
            <a:ext cx="3276600" cy="457200"/>
          </a:xfrm>
          <a:prstGeom prst="rect">
            <a:avLst/>
          </a:prstGeom>
          <a:noFill/>
          <a:ln w="9525">
            <a:noFill/>
            <a:miter lim="800000"/>
            <a:headEnd/>
            <a:tailEnd/>
          </a:ln>
        </p:spPr>
        <p:txBody>
          <a:bodyPr>
            <a:spAutoFit/>
          </a:bodyPr>
          <a:lstStyle/>
          <a:p>
            <a:pPr eaLnBrk="0" hangingPunct="0">
              <a:spcBef>
                <a:spcPct val="50000"/>
              </a:spcBef>
            </a:pPr>
            <a:endParaRPr lang="cy-GB" sz="2400">
              <a:latin typeface="Times New Roman" pitchFamily="18" charset="0"/>
            </a:endParaRPr>
          </a:p>
        </p:txBody>
      </p:sp>
      <p:sp>
        <p:nvSpPr>
          <p:cNvPr id="19460" name="Text Box 5"/>
          <p:cNvSpPr txBox="1">
            <a:spLocks noChangeArrowheads="1"/>
          </p:cNvSpPr>
          <p:nvPr/>
        </p:nvSpPr>
        <p:spPr bwMode="auto">
          <a:xfrm>
            <a:off x="539553" y="548680"/>
            <a:ext cx="8208912" cy="5078313"/>
          </a:xfrm>
          <a:prstGeom prst="rect">
            <a:avLst/>
          </a:prstGeom>
          <a:noFill/>
          <a:ln w="9525">
            <a:noFill/>
            <a:miter lim="800000"/>
            <a:headEnd/>
            <a:tailEnd/>
          </a:ln>
        </p:spPr>
        <p:txBody>
          <a:bodyPr wrap="square">
            <a:spAutoFit/>
          </a:bodyPr>
          <a:lstStyle/>
          <a:p>
            <a:pPr eaLnBrk="0" hangingPunct="0"/>
            <a:r>
              <a:rPr lang="en-GB" sz="2800" b="1" i="1" dirty="0" smtClean="0">
                <a:solidFill>
                  <a:schemeClr val="tx2"/>
                </a:solidFill>
              </a:rPr>
              <a:t>Definitions</a:t>
            </a:r>
          </a:p>
          <a:p>
            <a:pPr eaLnBrk="0" hangingPunct="0"/>
            <a:endParaRPr lang="en-GB" sz="2800" b="1" i="1" dirty="0" smtClean="0">
              <a:solidFill>
                <a:schemeClr val="tx2"/>
              </a:solidFill>
            </a:endParaRPr>
          </a:p>
          <a:p>
            <a:pPr eaLnBrk="0" hangingPunct="0"/>
            <a:endParaRPr lang="en-GB" sz="2800" b="1" i="1" dirty="0" smtClean="0">
              <a:solidFill>
                <a:schemeClr val="tx2"/>
              </a:solidFill>
            </a:endParaRPr>
          </a:p>
          <a:p>
            <a:pPr eaLnBrk="0" hangingPunct="0"/>
            <a:endParaRPr lang="en-GB" sz="2000" b="1" i="1" dirty="0">
              <a:solidFill>
                <a:schemeClr val="tx2"/>
              </a:solidFill>
            </a:endParaRPr>
          </a:p>
          <a:p>
            <a:pPr eaLnBrk="0" hangingPunct="0"/>
            <a:r>
              <a:rPr lang="en-GB" sz="2400" b="1" dirty="0" smtClean="0">
                <a:solidFill>
                  <a:schemeClr val="tx2"/>
                </a:solidFill>
              </a:rPr>
              <a:t>Reid (1993) </a:t>
            </a:r>
            <a:r>
              <a:rPr lang="en-GB" sz="2400" dirty="0" smtClean="0">
                <a:solidFill>
                  <a:schemeClr val="tx2"/>
                </a:solidFill>
              </a:rPr>
              <a:t>in her definition also noted reflection as an active process rather than passive thinking. She states: ‘Reflection is a process of reviewing an experience of practice in order to describe, analyse, evaluate and so inform learning about practice’.</a:t>
            </a:r>
            <a:endParaRPr lang="en-GB" sz="1600" dirty="0">
              <a:solidFill>
                <a:schemeClr val="tx2"/>
              </a:solidFill>
            </a:endParaRPr>
          </a:p>
          <a:p>
            <a:pPr eaLnBrk="0" hangingPunct="0"/>
            <a:endParaRPr lang="en-GB" sz="2800" i="1" dirty="0">
              <a:solidFill>
                <a:schemeClr val="tx2"/>
              </a:solidFill>
            </a:endParaRPr>
          </a:p>
          <a:p>
            <a:pPr eaLnBrk="0" hangingPunct="0"/>
            <a:r>
              <a:rPr lang="en-GB" sz="2400" dirty="0" smtClean="0">
                <a:solidFill>
                  <a:schemeClr val="tx2"/>
                </a:solidFill>
              </a:rPr>
              <a:t>Reid, B., “But we’re doing it already” Exploring a response to the concept of reflective practice in order to improve </a:t>
            </a:r>
            <a:r>
              <a:rPr lang="en-GB" sz="2400" dirty="0">
                <a:solidFill>
                  <a:schemeClr val="tx2"/>
                </a:solidFill>
              </a:rPr>
              <a:t>i</a:t>
            </a:r>
            <a:r>
              <a:rPr lang="en-GB" sz="2400" dirty="0" smtClean="0">
                <a:solidFill>
                  <a:schemeClr val="tx2"/>
                </a:solidFill>
              </a:rPr>
              <a:t>ts facilitation. Nurse Ed Today 13:305-309, 1993.</a:t>
            </a:r>
            <a:endParaRPr lang="en-GB" sz="2400" dirty="0">
              <a:solidFill>
                <a:schemeClr val="tx2"/>
              </a:solidFill>
            </a:endParaRPr>
          </a:p>
        </p:txBody>
      </p:sp>
      <p:pic>
        <p:nvPicPr>
          <p:cNvPr id="6146" name="Picture 2" descr="C:\Users\Toshiba\AppData\Local\Microsoft\Windows\Temporary Internet Files\Content.IE5\9NJJ4P7H\MP900399580[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168756" y="116632"/>
            <a:ext cx="1529522" cy="1912369"/>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839403478"/>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ext Box 3"/>
          <p:cNvSpPr txBox="1">
            <a:spLocks noChangeArrowheads="1"/>
          </p:cNvSpPr>
          <p:nvPr/>
        </p:nvSpPr>
        <p:spPr bwMode="auto">
          <a:xfrm>
            <a:off x="1371600" y="0"/>
            <a:ext cx="3276600" cy="457200"/>
          </a:xfrm>
          <a:prstGeom prst="rect">
            <a:avLst/>
          </a:prstGeom>
          <a:noFill/>
          <a:ln w="9525">
            <a:noFill/>
            <a:miter lim="800000"/>
            <a:headEnd/>
            <a:tailEnd/>
          </a:ln>
        </p:spPr>
        <p:txBody>
          <a:bodyPr>
            <a:spAutoFit/>
          </a:bodyPr>
          <a:lstStyle/>
          <a:p>
            <a:pPr eaLnBrk="0" hangingPunct="0">
              <a:spcBef>
                <a:spcPct val="50000"/>
              </a:spcBef>
            </a:pPr>
            <a:endParaRPr lang="cy-GB" sz="2400">
              <a:latin typeface="Times New Roman" pitchFamily="18" charset="0"/>
            </a:endParaRPr>
          </a:p>
        </p:txBody>
      </p:sp>
      <p:sp>
        <p:nvSpPr>
          <p:cNvPr id="19460" name="Text Box 5"/>
          <p:cNvSpPr txBox="1">
            <a:spLocks noChangeArrowheads="1"/>
          </p:cNvSpPr>
          <p:nvPr/>
        </p:nvSpPr>
        <p:spPr bwMode="auto">
          <a:xfrm>
            <a:off x="519689" y="457200"/>
            <a:ext cx="8208912" cy="6001643"/>
          </a:xfrm>
          <a:prstGeom prst="rect">
            <a:avLst/>
          </a:prstGeom>
          <a:noFill/>
          <a:ln w="9525">
            <a:noFill/>
            <a:miter lim="800000"/>
            <a:headEnd/>
            <a:tailEnd/>
          </a:ln>
        </p:spPr>
        <p:txBody>
          <a:bodyPr wrap="square">
            <a:spAutoFit/>
          </a:bodyPr>
          <a:lstStyle/>
          <a:p>
            <a:pPr eaLnBrk="0" hangingPunct="0"/>
            <a:r>
              <a:rPr lang="en-GB" sz="2800" b="1" i="1" dirty="0" smtClean="0">
                <a:solidFill>
                  <a:schemeClr val="tx2"/>
                </a:solidFill>
              </a:rPr>
              <a:t>Models of Reflection</a:t>
            </a:r>
          </a:p>
          <a:p>
            <a:pPr eaLnBrk="0" hangingPunct="0"/>
            <a:endParaRPr lang="en-GB" sz="1600" b="1" i="1" dirty="0" smtClean="0">
              <a:solidFill>
                <a:schemeClr val="tx2"/>
              </a:solidFill>
            </a:endParaRPr>
          </a:p>
          <a:p>
            <a:pPr eaLnBrk="0" hangingPunct="0"/>
            <a:r>
              <a:rPr lang="en-GB" sz="2400" b="1" i="1" dirty="0" smtClean="0">
                <a:solidFill>
                  <a:schemeClr val="tx2"/>
                </a:solidFill>
              </a:rPr>
              <a:t>Peters (1991) </a:t>
            </a:r>
            <a:r>
              <a:rPr lang="en-GB" sz="2400" dirty="0" smtClean="0">
                <a:solidFill>
                  <a:schemeClr val="tx2"/>
                </a:solidFill>
              </a:rPr>
              <a:t>describes a four-step </a:t>
            </a:r>
          </a:p>
          <a:p>
            <a:pPr eaLnBrk="0" hangingPunct="0"/>
            <a:r>
              <a:rPr lang="en-GB" sz="2400" dirty="0" smtClean="0">
                <a:solidFill>
                  <a:schemeClr val="tx2"/>
                </a:solidFill>
              </a:rPr>
              <a:t>protocol called “DATA” </a:t>
            </a:r>
          </a:p>
          <a:p>
            <a:pPr eaLnBrk="0" hangingPunct="0"/>
            <a:r>
              <a:rPr lang="en-GB" sz="2400" dirty="0" smtClean="0">
                <a:solidFill>
                  <a:schemeClr val="tx2"/>
                </a:solidFill>
              </a:rPr>
              <a:t>(Describe, Analyse, Theorise, Act)</a:t>
            </a:r>
          </a:p>
          <a:p>
            <a:pPr eaLnBrk="0" hangingPunct="0"/>
            <a:endParaRPr lang="en-GB" sz="2000" b="1" i="1" dirty="0">
              <a:solidFill>
                <a:schemeClr val="tx2"/>
              </a:solidFill>
            </a:endParaRPr>
          </a:p>
          <a:p>
            <a:pPr marL="342900" indent="-342900" eaLnBrk="0" hangingPunct="0">
              <a:buFont typeface="Arial" panose="020B0604020202020204" pitchFamily="34" charset="0"/>
              <a:buChar char="•"/>
            </a:pPr>
            <a:r>
              <a:rPr lang="en-GB" sz="2400" dirty="0" smtClean="0">
                <a:solidFill>
                  <a:schemeClr val="tx2"/>
                </a:solidFill>
              </a:rPr>
              <a:t>Describe – the basic elements of the problem, task or situation;</a:t>
            </a:r>
          </a:p>
          <a:p>
            <a:pPr marL="342900" indent="-342900" eaLnBrk="0" hangingPunct="0">
              <a:buFont typeface="Arial" panose="020B0604020202020204" pitchFamily="34" charset="0"/>
              <a:buChar char="•"/>
            </a:pPr>
            <a:r>
              <a:rPr lang="en-GB" sz="2400" dirty="0" smtClean="0">
                <a:solidFill>
                  <a:schemeClr val="tx2"/>
                </a:solidFill>
              </a:rPr>
              <a:t>Analyse – identify assumption, beliefs, rules, motives and any other factors underlying the current approach;</a:t>
            </a:r>
          </a:p>
          <a:p>
            <a:pPr marL="342900" indent="-342900" eaLnBrk="0" hangingPunct="0">
              <a:buFont typeface="Arial" panose="020B0604020202020204" pitchFamily="34" charset="0"/>
              <a:buChar char="•"/>
            </a:pPr>
            <a:r>
              <a:rPr lang="en-GB" sz="2400" dirty="0" smtClean="0">
                <a:solidFill>
                  <a:schemeClr val="tx2"/>
                </a:solidFill>
              </a:rPr>
              <a:t>Theorize – what alternatives are possible? Comparative merits and drawbacks?</a:t>
            </a:r>
          </a:p>
          <a:p>
            <a:pPr marL="342900" indent="-342900" eaLnBrk="0" hangingPunct="0">
              <a:buFont typeface="Arial" panose="020B0604020202020204" pitchFamily="34" charset="0"/>
              <a:buChar char="•"/>
            </a:pPr>
            <a:r>
              <a:rPr lang="en-GB" sz="2400" dirty="0" smtClean="0">
                <a:solidFill>
                  <a:schemeClr val="tx2"/>
                </a:solidFill>
              </a:rPr>
              <a:t>Act – try out a new approach, evaluate the results.</a:t>
            </a:r>
          </a:p>
          <a:p>
            <a:pPr eaLnBrk="0" hangingPunct="0"/>
            <a:endParaRPr lang="en-GB" sz="1100" dirty="0">
              <a:solidFill>
                <a:schemeClr val="tx2"/>
              </a:solidFill>
            </a:endParaRPr>
          </a:p>
          <a:p>
            <a:pPr eaLnBrk="0" hangingPunct="0"/>
            <a:r>
              <a:rPr lang="en-GB" sz="2000" dirty="0" smtClean="0">
                <a:solidFill>
                  <a:schemeClr val="tx2"/>
                </a:solidFill>
              </a:rPr>
              <a:t>Peters, J., “Strategies for Reflective Practice.” In </a:t>
            </a:r>
            <a:r>
              <a:rPr lang="en-GB" sz="2000" i="1" dirty="0" smtClean="0">
                <a:solidFill>
                  <a:schemeClr val="tx2"/>
                </a:solidFill>
              </a:rPr>
              <a:t>Professional Development for Educators of Adult and Continuing Education</a:t>
            </a:r>
            <a:r>
              <a:rPr lang="en-GB" sz="2000" dirty="0" smtClean="0">
                <a:solidFill>
                  <a:schemeClr val="tx2"/>
                </a:solidFill>
              </a:rPr>
              <a:t>. No.51, edited by R. Brockett. San Francisco: </a:t>
            </a:r>
            <a:r>
              <a:rPr lang="en-GB" sz="2000" dirty="0" err="1" smtClean="0">
                <a:solidFill>
                  <a:schemeClr val="tx2"/>
                </a:solidFill>
              </a:rPr>
              <a:t>Jossey</a:t>
            </a:r>
            <a:r>
              <a:rPr lang="en-GB" sz="2000" dirty="0" smtClean="0">
                <a:solidFill>
                  <a:schemeClr val="tx2"/>
                </a:solidFill>
              </a:rPr>
              <a:t>-Bass, Fall 1991.</a:t>
            </a:r>
            <a:endParaRPr lang="en-GB" sz="2000" dirty="0">
              <a:solidFill>
                <a:schemeClr val="tx2"/>
              </a:solidFill>
            </a:endParaRPr>
          </a:p>
        </p:txBody>
      </p:sp>
      <p:pic>
        <p:nvPicPr>
          <p:cNvPr id="6146" name="Picture 2" descr="C:\Users\Toshiba\AppData\Local\Microsoft\Windows\Temporary Internet Files\Content.IE5\9NJJ4P7H\MP900399580[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168756" y="116632"/>
            <a:ext cx="1529522" cy="1912369"/>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3566854945"/>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a:xfrm>
            <a:off x="468313" y="333375"/>
            <a:ext cx="8229600" cy="1143000"/>
          </a:xfrm>
        </p:spPr>
        <p:txBody>
          <a:bodyPr/>
          <a:lstStyle/>
          <a:p>
            <a:r>
              <a:rPr lang="en-GB">
                <a:latin typeface="Calibri" charset="0"/>
              </a:rPr>
              <a:t>Gibbs’ Model of Reflection (1988)</a:t>
            </a:r>
          </a:p>
        </p:txBody>
      </p:sp>
      <p:sp>
        <p:nvSpPr>
          <p:cNvPr id="3" name="TextBox 2"/>
          <p:cNvSpPr txBox="1"/>
          <p:nvPr/>
        </p:nvSpPr>
        <p:spPr>
          <a:xfrm>
            <a:off x="2916238" y="1700213"/>
            <a:ext cx="2232025" cy="650875"/>
          </a:xfrm>
          <a:prstGeom prst="rect">
            <a:avLst/>
          </a:prstGeom>
          <a:noFill/>
          <a:ln>
            <a:noFill/>
          </a:ln>
        </p:spPr>
        <p:txBody>
          <a:bodyPr compatLnSpc="0">
            <a:spAutoFit/>
          </a:bodyPr>
          <a:lstStyle/>
          <a:p>
            <a:pPr defTabSz="914400" fontAlgn="auto">
              <a:spcBef>
                <a:spcPts val="0"/>
              </a:spcBef>
              <a:spcAft>
                <a:spcPts val="0"/>
              </a:spcAft>
              <a:defRPr sz="1800" b="0" i="0" u="none" strike="noStrike" kern="0" cap="none" spc="0" baseline="0">
                <a:solidFill>
                  <a:srgbClr val="000000"/>
                </a:solidFill>
                <a:uFillTx/>
              </a:defRPr>
            </a:pPr>
            <a:r>
              <a:rPr lang="en-GB">
                <a:solidFill>
                  <a:srgbClr val="000000"/>
                </a:solidFill>
                <a:latin typeface="Calibri" pitchFamily="18"/>
                <a:ea typeface="Arial Unicode MS" pitchFamily="2"/>
                <a:cs typeface="Tahoma" pitchFamily="2"/>
              </a:rPr>
              <a:t>Description</a:t>
            </a:r>
          </a:p>
          <a:p>
            <a:pPr defTabSz="914400" fontAlgn="auto">
              <a:spcBef>
                <a:spcPts val="0"/>
              </a:spcBef>
              <a:spcAft>
                <a:spcPts val="0"/>
              </a:spcAft>
              <a:defRPr sz="1800" b="0" i="0" u="none" strike="noStrike" kern="0" cap="none" spc="0" baseline="0">
                <a:solidFill>
                  <a:srgbClr val="000000"/>
                </a:solidFill>
                <a:uFillTx/>
              </a:defRPr>
            </a:pPr>
            <a:r>
              <a:rPr lang="en-GB">
                <a:solidFill>
                  <a:srgbClr val="000000"/>
                </a:solidFill>
                <a:latin typeface="Calibri" pitchFamily="18"/>
                <a:ea typeface="Arial Unicode MS" pitchFamily="2"/>
                <a:cs typeface="Tahoma" pitchFamily="2"/>
              </a:rPr>
              <a:t>(What happened?)</a:t>
            </a:r>
          </a:p>
        </p:txBody>
      </p:sp>
      <p:sp>
        <p:nvSpPr>
          <p:cNvPr id="4" name="TextBox 3"/>
          <p:cNvSpPr txBox="1"/>
          <p:nvPr/>
        </p:nvSpPr>
        <p:spPr>
          <a:xfrm>
            <a:off x="5924550" y="2347913"/>
            <a:ext cx="2232025" cy="928687"/>
          </a:xfrm>
          <a:prstGeom prst="rect">
            <a:avLst/>
          </a:prstGeom>
          <a:noFill/>
          <a:ln>
            <a:noFill/>
          </a:ln>
        </p:spPr>
        <p:txBody>
          <a:bodyPr compatLnSpc="0">
            <a:spAutoFit/>
          </a:bodyPr>
          <a:lstStyle/>
          <a:p>
            <a:pPr defTabSz="914400" fontAlgn="auto">
              <a:spcBef>
                <a:spcPts val="0"/>
              </a:spcBef>
              <a:spcAft>
                <a:spcPts val="0"/>
              </a:spcAft>
              <a:defRPr sz="1800" b="0" i="0" u="none" strike="noStrike" kern="0" cap="none" spc="0" baseline="0">
                <a:solidFill>
                  <a:srgbClr val="000000"/>
                </a:solidFill>
                <a:uFillTx/>
              </a:defRPr>
            </a:pPr>
            <a:r>
              <a:rPr lang="en-GB">
                <a:solidFill>
                  <a:srgbClr val="000000"/>
                </a:solidFill>
                <a:latin typeface="Calibri" pitchFamily="18"/>
                <a:ea typeface="Arial Unicode MS" pitchFamily="2"/>
                <a:cs typeface="Tahoma" pitchFamily="2"/>
              </a:rPr>
              <a:t>Feelings</a:t>
            </a:r>
          </a:p>
          <a:p>
            <a:pPr defTabSz="914400" fontAlgn="auto">
              <a:spcBef>
                <a:spcPts val="0"/>
              </a:spcBef>
              <a:spcAft>
                <a:spcPts val="0"/>
              </a:spcAft>
              <a:defRPr sz="1800" b="0" i="0" u="none" strike="noStrike" kern="0" cap="none" spc="0" baseline="0">
                <a:solidFill>
                  <a:srgbClr val="000000"/>
                </a:solidFill>
                <a:uFillTx/>
              </a:defRPr>
            </a:pPr>
            <a:r>
              <a:rPr lang="en-GB">
                <a:solidFill>
                  <a:srgbClr val="000000"/>
                </a:solidFill>
                <a:latin typeface="Calibri" pitchFamily="18"/>
                <a:ea typeface="Arial Unicode MS" pitchFamily="2"/>
                <a:cs typeface="Tahoma" pitchFamily="2"/>
              </a:rPr>
              <a:t>(What were you thinking &amp; feeling)</a:t>
            </a:r>
          </a:p>
        </p:txBody>
      </p:sp>
      <p:sp>
        <p:nvSpPr>
          <p:cNvPr id="5" name="TextBox 4"/>
          <p:cNvSpPr txBox="1"/>
          <p:nvPr/>
        </p:nvSpPr>
        <p:spPr>
          <a:xfrm>
            <a:off x="5940425" y="3692525"/>
            <a:ext cx="2232025" cy="1208088"/>
          </a:xfrm>
          <a:prstGeom prst="rect">
            <a:avLst/>
          </a:prstGeom>
          <a:noFill/>
          <a:ln>
            <a:noFill/>
          </a:ln>
        </p:spPr>
        <p:txBody>
          <a:bodyPr compatLnSpc="0">
            <a:spAutoFit/>
          </a:bodyPr>
          <a:lstStyle/>
          <a:p>
            <a:pPr defTabSz="914400" fontAlgn="auto">
              <a:spcBef>
                <a:spcPts val="0"/>
              </a:spcBef>
              <a:spcAft>
                <a:spcPts val="0"/>
              </a:spcAft>
              <a:defRPr sz="1800" b="0" i="0" u="none" strike="noStrike" kern="0" cap="none" spc="0" baseline="0">
                <a:solidFill>
                  <a:srgbClr val="000000"/>
                </a:solidFill>
                <a:uFillTx/>
              </a:defRPr>
            </a:pPr>
            <a:r>
              <a:rPr lang="en-GB">
                <a:solidFill>
                  <a:srgbClr val="000000"/>
                </a:solidFill>
                <a:latin typeface="Calibri" pitchFamily="18"/>
                <a:ea typeface="Arial Unicode MS" pitchFamily="2"/>
                <a:cs typeface="Tahoma" pitchFamily="2"/>
              </a:rPr>
              <a:t>Evaluation</a:t>
            </a:r>
          </a:p>
          <a:p>
            <a:pPr defTabSz="914400" fontAlgn="auto">
              <a:spcBef>
                <a:spcPts val="0"/>
              </a:spcBef>
              <a:spcAft>
                <a:spcPts val="0"/>
              </a:spcAft>
              <a:defRPr sz="1800" b="0" i="0" u="none" strike="noStrike" kern="0" cap="none" spc="0" baseline="0">
                <a:solidFill>
                  <a:srgbClr val="000000"/>
                </a:solidFill>
                <a:uFillTx/>
              </a:defRPr>
            </a:pPr>
            <a:r>
              <a:rPr lang="en-GB">
                <a:solidFill>
                  <a:srgbClr val="000000"/>
                </a:solidFill>
                <a:latin typeface="Calibri" pitchFamily="18"/>
                <a:ea typeface="Arial Unicode MS" pitchFamily="2"/>
                <a:cs typeface="Tahoma" pitchFamily="2"/>
              </a:rPr>
              <a:t>(What was good &amp; bad about the experience?)</a:t>
            </a:r>
          </a:p>
        </p:txBody>
      </p:sp>
      <p:sp>
        <p:nvSpPr>
          <p:cNvPr id="6" name="TextBox 5"/>
          <p:cNvSpPr txBox="1"/>
          <p:nvPr/>
        </p:nvSpPr>
        <p:spPr>
          <a:xfrm>
            <a:off x="3060700" y="5035550"/>
            <a:ext cx="2232025" cy="1208088"/>
          </a:xfrm>
          <a:prstGeom prst="rect">
            <a:avLst/>
          </a:prstGeom>
          <a:noFill/>
          <a:ln>
            <a:noFill/>
          </a:ln>
        </p:spPr>
        <p:txBody>
          <a:bodyPr compatLnSpc="0">
            <a:spAutoFit/>
          </a:bodyPr>
          <a:lstStyle/>
          <a:p>
            <a:pPr defTabSz="914400" fontAlgn="auto">
              <a:spcBef>
                <a:spcPts val="0"/>
              </a:spcBef>
              <a:spcAft>
                <a:spcPts val="0"/>
              </a:spcAft>
              <a:defRPr sz="1800" b="0" i="0" u="none" strike="noStrike" kern="0" cap="none" spc="0" baseline="0">
                <a:solidFill>
                  <a:srgbClr val="000000"/>
                </a:solidFill>
                <a:uFillTx/>
              </a:defRPr>
            </a:pPr>
            <a:r>
              <a:rPr lang="en-GB">
                <a:solidFill>
                  <a:srgbClr val="000000"/>
                </a:solidFill>
                <a:latin typeface="Calibri" pitchFamily="18"/>
                <a:ea typeface="Arial Unicode MS" pitchFamily="2"/>
                <a:cs typeface="Tahoma" pitchFamily="2"/>
              </a:rPr>
              <a:t>Analysis</a:t>
            </a:r>
          </a:p>
          <a:p>
            <a:pPr defTabSz="914400" fontAlgn="auto">
              <a:spcBef>
                <a:spcPts val="0"/>
              </a:spcBef>
              <a:spcAft>
                <a:spcPts val="0"/>
              </a:spcAft>
              <a:defRPr sz="1800" b="0" i="0" u="none" strike="noStrike" kern="0" cap="none" spc="0" baseline="0">
                <a:solidFill>
                  <a:srgbClr val="000000"/>
                </a:solidFill>
                <a:uFillTx/>
              </a:defRPr>
            </a:pPr>
            <a:r>
              <a:rPr lang="en-GB">
                <a:solidFill>
                  <a:srgbClr val="000000"/>
                </a:solidFill>
                <a:latin typeface="Calibri" pitchFamily="18"/>
                <a:ea typeface="Arial Unicode MS" pitchFamily="2"/>
                <a:cs typeface="Tahoma" pitchFamily="2"/>
              </a:rPr>
              <a:t>(What sense can you make of what happened?)</a:t>
            </a:r>
          </a:p>
        </p:txBody>
      </p:sp>
      <p:sp>
        <p:nvSpPr>
          <p:cNvPr id="7" name="TextBox 6"/>
          <p:cNvSpPr txBox="1"/>
          <p:nvPr/>
        </p:nvSpPr>
        <p:spPr>
          <a:xfrm>
            <a:off x="323850" y="3735388"/>
            <a:ext cx="2232025" cy="928687"/>
          </a:xfrm>
          <a:prstGeom prst="rect">
            <a:avLst/>
          </a:prstGeom>
          <a:noFill/>
          <a:ln>
            <a:noFill/>
          </a:ln>
        </p:spPr>
        <p:txBody>
          <a:bodyPr compatLnSpc="0">
            <a:spAutoFit/>
          </a:bodyPr>
          <a:lstStyle/>
          <a:p>
            <a:pPr defTabSz="914400" fontAlgn="auto">
              <a:spcBef>
                <a:spcPts val="0"/>
              </a:spcBef>
              <a:spcAft>
                <a:spcPts val="0"/>
              </a:spcAft>
              <a:defRPr sz="1800" b="0" i="0" u="none" strike="noStrike" kern="0" cap="none" spc="0" baseline="0">
                <a:solidFill>
                  <a:srgbClr val="000000"/>
                </a:solidFill>
                <a:uFillTx/>
              </a:defRPr>
            </a:pPr>
            <a:r>
              <a:rPr lang="en-GB">
                <a:solidFill>
                  <a:srgbClr val="000000"/>
                </a:solidFill>
                <a:latin typeface="Calibri" pitchFamily="18"/>
                <a:ea typeface="Arial Unicode MS" pitchFamily="2"/>
                <a:cs typeface="Tahoma" pitchFamily="2"/>
              </a:rPr>
              <a:t>Conclusions</a:t>
            </a:r>
          </a:p>
          <a:p>
            <a:pPr defTabSz="914400" fontAlgn="auto">
              <a:spcBef>
                <a:spcPts val="0"/>
              </a:spcBef>
              <a:spcAft>
                <a:spcPts val="0"/>
              </a:spcAft>
              <a:defRPr sz="1800" b="0" i="0" u="none" strike="noStrike" kern="0" cap="none" spc="0" baseline="0">
                <a:solidFill>
                  <a:srgbClr val="000000"/>
                </a:solidFill>
                <a:uFillTx/>
              </a:defRPr>
            </a:pPr>
            <a:r>
              <a:rPr lang="en-GB">
                <a:solidFill>
                  <a:srgbClr val="000000"/>
                </a:solidFill>
                <a:latin typeface="Calibri" pitchFamily="18"/>
                <a:ea typeface="Arial Unicode MS" pitchFamily="2"/>
                <a:cs typeface="Tahoma" pitchFamily="2"/>
              </a:rPr>
              <a:t>(What else could you have done?)</a:t>
            </a:r>
          </a:p>
        </p:txBody>
      </p:sp>
      <p:sp>
        <p:nvSpPr>
          <p:cNvPr id="8" name="TextBox 7"/>
          <p:cNvSpPr txBox="1"/>
          <p:nvPr/>
        </p:nvSpPr>
        <p:spPr>
          <a:xfrm>
            <a:off x="323850" y="2509838"/>
            <a:ext cx="2232025" cy="928687"/>
          </a:xfrm>
          <a:prstGeom prst="rect">
            <a:avLst/>
          </a:prstGeom>
          <a:noFill/>
          <a:ln>
            <a:noFill/>
          </a:ln>
        </p:spPr>
        <p:txBody>
          <a:bodyPr compatLnSpc="0">
            <a:spAutoFit/>
          </a:bodyPr>
          <a:lstStyle/>
          <a:p>
            <a:pPr defTabSz="914400" fontAlgn="auto">
              <a:spcBef>
                <a:spcPts val="0"/>
              </a:spcBef>
              <a:spcAft>
                <a:spcPts val="0"/>
              </a:spcAft>
              <a:defRPr sz="1800" b="0" i="0" u="none" strike="noStrike" kern="0" cap="none" spc="0" baseline="0">
                <a:solidFill>
                  <a:srgbClr val="000000"/>
                </a:solidFill>
                <a:uFillTx/>
              </a:defRPr>
            </a:pPr>
            <a:r>
              <a:rPr lang="en-GB">
                <a:solidFill>
                  <a:srgbClr val="000000"/>
                </a:solidFill>
                <a:latin typeface="Calibri" pitchFamily="18"/>
                <a:ea typeface="Arial Unicode MS" pitchFamily="2"/>
                <a:cs typeface="Tahoma" pitchFamily="2"/>
              </a:rPr>
              <a:t>Action Plan</a:t>
            </a:r>
          </a:p>
          <a:p>
            <a:pPr defTabSz="914400" fontAlgn="auto">
              <a:spcBef>
                <a:spcPts val="0"/>
              </a:spcBef>
              <a:spcAft>
                <a:spcPts val="0"/>
              </a:spcAft>
              <a:defRPr sz="1800" b="0" i="0" u="none" strike="noStrike" kern="0" cap="none" spc="0" baseline="0">
                <a:solidFill>
                  <a:srgbClr val="000000"/>
                </a:solidFill>
                <a:uFillTx/>
              </a:defRPr>
            </a:pPr>
            <a:r>
              <a:rPr lang="en-GB">
                <a:solidFill>
                  <a:srgbClr val="000000"/>
                </a:solidFill>
                <a:latin typeface="Calibri" pitchFamily="18"/>
                <a:ea typeface="Arial Unicode MS" pitchFamily="2"/>
                <a:cs typeface="Tahoma" pitchFamily="2"/>
              </a:rPr>
              <a:t>(What will happen next time?)</a:t>
            </a:r>
          </a:p>
        </p:txBody>
      </p:sp>
      <p:sp>
        <p:nvSpPr>
          <p:cNvPr id="9" name="Oval 8"/>
          <p:cNvSpPr/>
          <p:nvPr/>
        </p:nvSpPr>
        <p:spPr>
          <a:xfrm>
            <a:off x="2411413" y="2509838"/>
            <a:ext cx="3384550" cy="2525712"/>
          </a:xfrm>
          <a:custGeom>
            <a:avLst/>
            <a:gdLst>
              <a:gd name="f0" fmla="val 21600000"/>
              <a:gd name="f1" fmla="val 10800000"/>
              <a:gd name="f2" fmla="val 5400000"/>
              <a:gd name="f3" fmla="val 180"/>
              <a:gd name="f4" fmla="val w"/>
              <a:gd name="f5" fmla="val h"/>
              <a:gd name="f6" fmla="val ss"/>
              <a:gd name="f7" fmla="val 0"/>
              <a:gd name="f8" fmla="*/ 5419351 1 1725033"/>
              <a:gd name="f9" fmla="+- 0 0 0"/>
              <a:gd name="f10" fmla="abs f4"/>
              <a:gd name="f11" fmla="abs f5"/>
              <a:gd name="f12" fmla="abs f6"/>
              <a:gd name="f13" fmla="+- 2700000 f2 0"/>
              <a:gd name="f14" fmla="*/ f9 f1 1"/>
              <a:gd name="f15" fmla="?: f10 f4 1"/>
              <a:gd name="f16" fmla="?: f11 f5 1"/>
              <a:gd name="f17" fmla="?: f12 f6 1"/>
              <a:gd name="f18" fmla="+- f13 0 f2"/>
              <a:gd name="f19" fmla="*/ f14 1 f3"/>
              <a:gd name="f20" fmla="*/ f15 1 21600"/>
              <a:gd name="f21" fmla="*/ f16 1 21600"/>
              <a:gd name="f22" fmla="*/ 21600 f15 1"/>
              <a:gd name="f23" fmla="*/ 21600 f16 1"/>
              <a:gd name="f24" fmla="+- f18 f2 0"/>
              <a:gd name="f25" fmla="+- f19 0 f2"/>
              <a:gd name="f26" fmla="min f21 f20"/>
              <a:gd name="f27" fmla="*/ f22 1 f17"/>
              <a:gd name="f28" fmla="*/ f23 1 f17"/>
              <a:gd name="f29" fmla="*/ f24 f8 1"/>
              <a:gd name="f30" fmla="val f27"/>
              <a:gd name="f31" fmla="val f28"/>
              <a:gd name="f32" fmla="*/ f29 1 f1"/>
              <a:gd name="f33" fmla="*/ f7 f26 1"/>
              <a:gd name="f34" fmla="+- f31 0 f7"/>
              <a:gd name="f35" fmla="+- f30 0 f7"/>
              <a:gd name="f36" fmla="+- 0 0 f32"/>
              <a:gd name="f37" fmla="*/ f34 1 2"/>
              <a:gd name="f38" fmla="*/ f35 1 2"/>
              <a:gd name="f39" fmla="+- 0 0 f36"/>
              <a:gd name="f40" fmla="+- f7 f37 0"/>
              <a:gd name="f41" fmla="+- f7 f38 0"/>
              <a:gd name="f42" fmla="*/ f39 f1 1"/>
              <a:gd name="f43" fmla="*/ f38 f26 1"/>
              <a:gd name="f44" fmla="*/ f37 f26 1"/>
              <a:gd name="f45" fmla="*/ f42 1 f8"/>
              <a:gd name="f46" fmla="*/ f40 f26 1"/>
              <a:gd name="f47" fmla="+- f45 0 f2"/>
              <a:gd name="f48" fmla="cos 1 f47"/>
              <a:gd name="f49" fmla="sin 1 f47"/>
              <a:gd name="f50" fmla="+- 0 0 f48"/>
              <a:gd name="f51" fmla="+- 0 0 f49"/>
              <a:gd name="f52" fmla="+- 0 0 f50"/>
              <a:gd name="f53" fmla="+- 0 0 f51"/>
              <a:gd name="f54" fmla="val f52"/>
              <a:gd name="f55" fmla="val f53"/>
              <a:gd name="f56" fmla="*/ f54 f38 1"/>
              <a:gd name="f57" fmla="*/ f55 f37 1"/>
              <a:gd name="f58" fmla="+- f41 0 f56"/>
              <a:gd name="f59" fmla="+- f41 f56 0"/>
              <a:gd name="f60" fmla="+- f40 0 f57"/>
              <a:gd name="f61" fmla="+- f40 f57 0"/>
              <a:gd name="f62" fmla="*/ f58 f26 1"/>
              <a:gd name="f63" fmla="*/ f60 f26 1"/>
              <a:gd name="f64" fmla="*/ f59 f26 1"/>
              <a:gd name="f65" fmla="*/ f61 f26 1"/>
            </a:gdLst>
            <a:ahLst/>
            <a:cxnLst>
              <a:cxn ang="3cd4">
                <a:pos x="hc" y="t"/>
              </a:cxn>
              <a:cxn ang="0">
                <a:pos x="r" y="vc"/>
              </a:cxn>
              <a:cxn ang="cd4">
                <a:pos x="hc" y="b"/>
              </a:cxn>
              <a:cxn ang="cd2">
                <a:pos x="l" y="vc"/>
              </a:cxn>
              <a:cxn ang="f25">
                <a:pos x="f62" y="f63"/>
              </a:cxn>
              <a:cxn ang="f25">
                <a:pos x="f62" y="f65"/>
              </a:cxn>
              <a:cxn ang="f25">
                <a:pos x="f64" y="f65"/>
              </a:cxn>
              <a:cxn ang="f25">
                <a:pos x="f64" y="f63"/>
              </a:cxn>
            </a:cxnLst>
            <a:rect l="f62" t="f63" r="f64" b="f65"/>
            <a:pathLst>
              <a:path>
                <a:moveTo>
                  <a:pt x="f33" y="f46"/>
                </a:moveTo>
                <a:arcTo wR="f43" hR="f44" stAng="f1" swAng="f0"/>
                <a:close/>
              </a:path>
            </a:pathLst>
          </a:custGeom>
          <a:noFill/>
          <a:ln w="25557">
            <a:solidFill>
              <a:srgbClr val="385D8A"/>
            </a:solidFill>
            <a:prstDash val="solid"/>
          </a:ln>
        </p:spPr>
        <p:txBody>
          <a:bodyPr anchor="ctr" anchorCtr="1" compatLnSpc="0"/>
          <a:lstStyle/>
          <a:p>
            <a:pPr defTabSz="914400" fontAlgn="auto" hangingPunct="0">
              <a:spcBef>
                <a:spcPts val="0"/>
              </a:spcBef>
              <a:spcAft>
                <a:spcPts val="0"/>
              </a:spcAft>
              <a:defRPr sz="1800" b="0" i="0" u="none" strike="noStrike" kern="0" cap="none" spc="0" baseline="0">
                <a:solidFill>
                  <a:srgbClr val="000000"/>
                </a:solidFill>
                <a:uFillTx/>
              </a:defRPr>
            </a:pPr>
            <a:endParaRPr lang="en-GB" sz="2400">
              <a:solidFill>
                <a:srgbClr val="000000"/>
              </a:solidFill>
              <a:latin typeface="Times New Roman" pitchFamily="18"/>
              <a:ea typeface="Arial Unicode MS" pitchFamily="2"/>
              <a:cs typeface="Tahoma" pitchFamily="2"/>
            </a:endParaRPr>
          </a:p>
        </p:txBody>
      </p:sp>
      <p:sp>
        <p:nvSpPr>
          <p:cNvPr id="10" name="Isosceles Triangle 9"/>
          <p:cNvSpPr/>
          <p:nvPr/>
        </p:nvSpPr>
        <p:spPr>
          <a:xfrm rot="7430999">
            <a:off x="4920457" y="2469356"/>
            <a:ext cx="487362" cy="669925"/>
          </a:xfrm>
          <a:custGeom>
            <a:avLst/>
            <a:gdLst>
              <a:gd name="f0" fmla="val 10800000"/>
              <a:gd name="f1" fmla="val 5400000"/>
              <a:gd name="f2" fmla="val 180"/>
              <a:gd name="f3" fmla="val w"/>
              <a:gd name="f4" fmla="val h"/>
              <a:gd name="f5" fmla="val ss"/>
              <a:gd name="f6" fmla="val 0"/>
              <a:gd name="f7" fmla="val 50000"/>
              <a:gd name="f8" fmla="+- 0 0 0"/>
              <a:gd name="f9" fmla="abs f3"/>
              <a:gd name="f10" fmla="abs f4"/>
              <a:gd name="f11" fmla="abs f5"/>
              <a:gd name="f12" fmla="*/ f8 f0 1"/>
              <a:gd name="f13" fmla="?: f9 f3 1"/>
              <a:gd name="f14" fmla="?: f10 f4 1"/>
              <a:gd name="f15" fmla="?: f11 f5 1"/>
              <a:gd name="f16" fmla="*/ f12 1 f2"/>
              <a:gd name="f17" fmla="*/ f13 1 21600"/>
              <a:gd name="f18" fmla="*/ f14 1 21600"/>
              <a:gd name="f19" fmla="*/ 21600 f13 1"/>
              <a:gd name="f20" fmla="*/ 21600 f14 1"/>
              <a:gd name="f21" fmla="+- f16 0 f1"/>
              <a:gd name="f22" fmla="min f18 f17"/>
              <a:gd name="f23" fmla="*/ f19 1 f15"/>
              <a:gd name="f24" fmla="*/ f20 1 f15"/>
              <a:gd name="f25" fmla="val f23"/>
              <a:gd name="f26" fmla="val f24"/>
              <a:gd name="f27" fmla="*/ f6 f22 1"/>
              <a:gd name="f28" fmla="+- f26 0 f6"/>
              <a:gd name="f29" fmla="+- f25 0 f6"/>
              <a:gd name="f30" fmla="*/ f26 f22 1"/>
              <a:gd name="f31" fmla="*/ f25 f22 1"/>
              <a:gd name="f32" fmla="*/ f28 1 2"/>
              <a:gd name="f33" fmla="*/ f29 1 2"/>
              <a:gd name="f34" fmla="*/ f29 f7 1"/>
              <a:gd name="f35" fmla="+- f6 f32 0"/>
              <a:gd name="f36" fmla="*/ f34 1 200000"/>
              <a:gd name="f37" fmla="*/ f34 1 100000"/>
              <a:gd name="f38" fmla="+- f36 f33 0"/>
              <a:gd name="f39" fmla="*/ f36 f22 1"/>
              <a:gd name="f40" fmla="*/ f35 f22 1"/>
              <a:gd name="f41" fmla="*/ f37 f22 1"/>
              <a:gd name="f42" fmla="*/ f38 f22 1"/>
            </a:gdLst>
            <a:ahLst/>
            <a:cxnLst>
              <a:cxn ang="3cd4">
                <a:pos x="hc" y="t"/>
              </a:cxn>
              <a:cxn ang="0">
                <a:pos x="r" y="vc"/>
              </a:cxn>
              <a:cxn ang="cd4">
                <a:pos x="hc" y="b"/>
              </a:cxn>
              <a:cxn ang="cd2">
                <a:pos x="l" y="vc"/>
              </a:cxn>
              <a:cxn ang="f21">
                <a:pos x="f41" y="f27"/>
              </a:cxn>
              <a:cxn ang="f21">
                <a:pos x="f39" y="f40"/>
              </a:cxn>
              <a:cxn ang="f21">
                <a:pos x="f27" y="f30"/>
              </a:cxn>
              <a:cxn ang="f21">
                <a:pos x="f41" y="f30"/>
              </a:cxn>
              <a:cxn ang="f21">
                <a:pos x="f31" y="f30"/>
              </a:cxn>
              <a:cxn ang="f21">
                <a:pos x="f42" y="f40"/>
              </a:cxn>
            </a:cxnLst>
            <a:rect l="f39" t="f40" r="f42" b="f30"/>
            <a:pathLst>
              <a:path>
                <a:moveTo>
                  <a:pt x="f27" y="f30"/>
                </a:moveTo>
                <a:lnTo>
                  <a:pt x="f41" y="f27"/>
                </a:lnTo>
                <a:lnTo>
                  <a:pt x="f31" y="f30"/>
                </a:lnTo>
                <a:close/>
              </a:path>
            </a:pathLst>
          </a:custGeom>
          <a:solidFill>
            <a:srgbClr val="FFC000"/>
          </a:solidFill>
          <a:ln w="25557">
            <a:solidFill>
              <a:srgbClr val="385D8A"/>
            </a:solidFill>
            <a:prstDash val="solid"/>
          </a:ln>
        </p:spPr>
        <p:txBody>
          <a:bodyPr anchor="ctr" anchorCtr="1" compatLnSpc="0"/>
          <a:lstStyle/>
          <a:p>
            <a:pPr defTabSz="914400" fontAlgn="auto" hangingPunct="0">
              <a:spcBef>
                <a:spcPts val="0"/>
              </a:spcBef>
              <a:spcAft>
                <a:spcPts val="0"/>
              </a:spcAft>
              <a:defRPr sz="1800" b="0" i="0" u="none" strike="noStrike" kern="0" cap="none" spc="0" baseline="0">
                <a:solidFill>
                  <a:srgbClr val="000000"/>
                </a:solidFill>
                <a:uFillTx/>
              </a:defRPr>
            </a:pPr>
            <a:endParaRPr lang="en-GB" sz="2400">
              <a:solidFill>
                <a:srgbClr val="000000"/>
              </a:solidFill>
              <a:latin typeface="Times New Roman" pitchFamily="18"/>
              <a:ea typeface="Arial Unicode MS" pitchFamily="2"/>
              <a:cs typeface="Tahoma" pitchFamily="2"/>
            </a:endParaRPr>
          </a:p>
        </p:txBody>
      </p:sp>
      <p:sp>
        <p:nvSpPr>
          <p:cNvPr id="11" name="Isosceles Triangle 10"/>
          <p:cNvSpPr/>
          <p:nvPr/>
        </p:nvSpPr>
        <p:spPr>
          <a:xfrm rot="19320206">
            <a:off x="2574925" y="4213225"/>
            <a:ext cx="522288" cy="709613"/>
          </a:xfrm>
          <a:custGeom>
            <a:avLst/>
            <a:gdLst>
              <a:gd name="f0" fmla="val 10800000"/>
              <a:gd name="f1" fmla="val 5400000"/>
              <a:gd name="f2" fmla="val 180"/>
              <a:gd name="f3" fmla="val w"/>
              <a:gd name="f4" fmla="val h"/>
              <a:gd name="f5" fmla="val ss"/>
              <a:gd name="f6" fmla="val 0"/>
              <a:gd name="f7" fmla="val 46690"/>
              <a:gd name="f8" fmla="+- 0 0 0"/>
              <a:gd name="f9" fmla="abs f3"/>
              <a:gd name="f10" fmla="abs f4"/>
              <a:gd name="f11" fmla="abs f5"/>
              <a:gd name="f12" fmla="*/ f8 f0 1"/>
              <a:gd name="f13" fmla="?: f9 f3 1"/>
              <a:gd name="f14" fmla="?: f10 f4 1"/>
              <a:gd name="f15" fmla="?: f11 f5 1"/>
              <a:gd name="f16" fmla="*/ f12 1 f2"/>
              <a:gd name="f17" fmla="*/ f13 1 21600"/>
              <a:gd name="f18" fmla="*/ f14 1 21600"/>
              <a:gd name="f19" fmla="*/ 21600 f13 1"/>
              <a:gd name="f20" fmla="*/ 21600 f14 1"/>
              <a:gd name="f21" fmla="+- f16 0 f1"/>
              <a:gd name="f22" fmla="min f18 f17"/>
              <a:gd name="f23" fmla="*/ f19 1 f15"/>
              <a:gd name="f24" fmla="*/ f20 1 f15"/>
              <a:gd name="f25" fmla="val f23"/>
              <a:gd name="f26" fmla="val f24"/>
              <a:gd name="f27" fmla="*/ f6 f22 1"/>
              <a:gd name="f28" fmla="+- f26 0 f6"/>
              <a:gd name="f29" fmla="+- f25 0 f6"/>
              <a:gd name="f30" fmla="*/ f26 f22 1"/>
              <a:gd name="f31" fmla="*/ f25 f22 1"/>
              <a:gd name="f32" fmla="*/ f28 1 2"/>
              <a:gd name="f33" fmla="*/ f29 1 2"/>
              <a:gd name="f34" fmla="*/ f29 f7 1"/>
              <a:gd name="f35" fmla="+- f6 f32 0"/>
              <a:gd name="f36" fmla="*/ f34 1 200000"/>
              <a:gd name="f37" fmla="*/ f34 1 100000"/>
              <a:gd name="f38" fmla="+- f36 f33 0"/>
              <a:gd name="f39" fmla="*/ f36 f22 1"/>
              <a:gd name="f40" fmla="*/ f35 f22 1"/>
              <a:gd name="f41" fmla="*/ f37 f22 1"/>
              <a:gd name="f42" fmla="*/ f38 f22 1"/>
            </a:gdLst>
            <a:ahLst/>
            <a:cxnLst>
              <a:cxn ang="3cd4">
                <a:pos x="hc" y="t"/>
              </a:cxn>
              <a:cxn ang="0">
                <a:pos x="r" y="vc"/>
              </a:cxn>
              <a:cxn ang="cd4">
                <a:pos x="hc" y="b"/>
              </a:cxn>
              <a:cxn ang="cd2">
                <a:pos x="l" y="vc"/>
              </a:cxn>
              <a:cxn ang="f21">
                <a:pos x="f41" y="f27"/>
              </a:cxn>
              <a:cxn ang="f21">
                <a:pos x="f39" y="f40"/>
              </a:cxn>
              <a:cxn ang="f21">
                <a:pos x="f27" y="f30"/>
              </a:cxn>
              <a:cxn ang="f21">
                <a:pos x="f41" y="f30"/>
              </a:cxn>
              <a:cxn ang="f21">
                <a:pos x="f31" y="f30"/>
              </a:cxn>
              <a:cxn ang="f21">
                <a:pos x="f42" y="f40"/>
              </a:cxn>
            </a:cxnLst>
            <a:rect l="f39" t="f40" r="f42" b="f30"/>
            <a:pathLst>
              <a:path>
                <a:moveTo>
                  <a:pt x="f27" y="f30"/>
                </a:moveTo>
                <a:lnTo>
                  <a:pt x="f41" y="f27"/>
                </a:lnTo>
                <a:lnTo>
                  <a:pt x="f31" y="f30"/>
                </a:lnTo>
                <a:close/>
              </a:path>
            </a:pathLst>
          </a:custGeom>
          <a:solidFill>
            <a:srgbClr val="FFC000"/>
          </a:solidFill>
          <a:ln w="25557">
            <a:solidFill>
              <a:srgbClr val="385D8A"/>
            </a:solidFill>
            <a:prstDash val="solid"/>
          </a:ln>
        </p:spPr>
        <p:txBody>
          <a:bodyPr anchor="ctr" anchorCtr="1" compatLnSpc="0"/>
          <a:lstStyle/>
          <a:p>
            <a:pPr defTabSz="914400" fontAlgn="auto" hangingPunct="0">
              <a:spcBef>
                <a:spcPts val="0"/>
              </a:spcBef>
              <a:spcAft>
                <a:spcPts val="0"/>
              </a:spcAft>
              <a:defRPr sz="1800" b="0" i="0" u="none" strike="noStrike" kern="0" cap="none" spc="0" baseline="0">
                <a:solidFill>
                  <a:srgbClr val="000000"/>
                </a:solidFill>
                <a:uFillTx/>
              </a:defRPr>
            </a:pPr>
            <a:endParaRPr lang="en-GB" sz="2400">
              <a:solidFill>
                <a:srgbClr val="000000"/>
              </a:solidFill>
              <a:latin typeface="Times New Roman" pitchFamily="18"/>
              <a:ea typeface="Arial Unicode MS" pitchFamily="2"/>
              <a:cs typeface="Tahoma" pitchFamily="2"/>
            </a:endParaRPr>
          </a:p>
        </p:txBody>
      </p:sp>
    </p:spTree>
    <p:extLst>
      <p:ext uri="{BB962C8B-B14F-4D97-AF65-F5344CB8AC3E}">
        <p14:creationId xmlns:p14="http://schemas.microsoft.com/office/powerpoint/2010/main" val="1173125813"/>
      </p:ext>
    </p:extLst>
  </p:cSld>
  <p:clrMapOvr>
    <a:masterClrMapping/>
  </p:clrMapOvr>
  <p:transition spd="slow"/>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5589240"/>
            <a:ext cx="9144000" cy="1268760"/>
          </a:xfrm>
          <a:prstGeom prst="rect">
            <a:avLst/>
          </a:prstGeom>
          <a:solidFill>
            <a:schemeClr val="bg1"/>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0483" name="Rectangle 6"/>
          <p:cNvSpPr>
            <a:spLocks noGrp="1" noChangeArrowheads="1"/>
          </p:cNvSpPr>
          <p:nvPr>
            <p:ph type="body" sz="half" idx="4294967295"/>
          </p:nvPr>
        </p:nvSpPr>
        <p:spPr>
          <a:xfrm>
            <a:off x="467544" y="548680"/>
            <a:ext cx="7985894" cy="4851995"/>
          </a:xfrm>
        </p:spPr>
        <p:txBody>
          <a:bodyPr/>
          <a:lstStyle/>
          <a:p>
            <a:pPr>
              <a:spcBef>
                <a:spcPct val="0"/>
              </a:spcBef>
              <a:buFontTx/>
              <a:buNone/>
            </a:pPr>
            <a:r>
              <a:rPr lang="en-GB" b="1" dirty="0" smtClean="0">
                <a:latin typeface="Arial" charset="0"/>
              </a:rPr>
              <a:t>Kolb’s Learning Cycle (1984)</a:t>
            </a:r>
          </a:p>
          <a:p>
            <a:pPr>
              <a:spcBef>
                <a:spcPct val="0"/>
              </a:spcBef>
              <a:buFontTx/>
              <a:buNone/>
            </a:pPr>
            <a:endParaRPr lang="en-GB" dirty="0" smtClean="0">
              <a:latin typeface="Arial" charset="0"/>
            </a:endParaRPr>
          </a:p>
          <a:p>
            <a:pPr>
              <a:spcBef>
                <a:spcPct val="0"/>
              </a:spcBef>
              <a:buFontTx/>
              <a:buNone/>
            </a:pPr>
            <a:endParaRPr lang="en-GB" sz="2800" dirty="0" smtClean="0">
              <a:latin typeface="Arial" charset="0"/>
            </a:endParaRPr>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9672" y="1132625"/>
            <a:ext cx="6192688" cy="4744647"/>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val="3246864374"/>
      </p:ext>
    </p:extLst>
  </p:cSld>
  <p:clrMapOvr>
    <a:masterClrMapping/>
  </p:clrMapOvr>
  <p:transition/>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5589240"/>
            <a:ext cx="9144000" cy="1268760"/>
          </a:xfrm>
          <a:prstGeom prst="rect">
            <a:avLst/>
          </a:prstGeom>
          <a:solidFill>
            <a:schemeClr val="bg1"/>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0483" name="Rectangle 6"/>
          <p:cNvSpPr>
            <a:spLocks noGrp="1" noChangeArrowheads="1"/>
          </p:cNvSpPr>
          <p:nvPr>
            <p:ph type="body" sz="half" idx="4294967295"/>
          </p:nvPr>
        </p:nvSpPr>
        <p:spPr>
          <a:xfrm>
            <a:off x="467544" y="548680"/>
            <a:ext cx="7985894" cy="4851995"/>
          </a:xfrm>
        </p:spPr>
        <p:txBody>
          <a:bodyPr>
            <a:normAutofit fontScale="92500"/>
          </a:bodyPr>
          <a:lstStyle/>
          <a:p>
            <a:pPr>
              <a:spcBef>
                <a:spcPct val="0"/>
              </a:spcBef>
              <a:buFontTx/>
              <a:buNone/>
            </a:pPr>
            <a:r>
              <a:rPr lang="en-GB" b="1" dirty="0" smtClean="0">
                <a:latin typeface="Arial" charset="0"/>
              </a:rPr>
              <a:t>The What? Model of Structured Reflection</a:t>
            </a:r>
          </a:p>
          <a:p>
            <a:pPr>
              <a:spcBef>
                <a:spcPct val="0"/>
              </a:spcBef>
              <a:buFontTx/>
              <a:buNone/>
            </a:pPr>
            <a:endParaRPr lang="en-GB" dirty="0" smtClean="0">
              <a:latin typeface="Arial" charset="0"/>
            </a:endParaRPr>
          </a:p>
          <a:p>
            <a:pPr>
              <a:spcBef>
                <a:spcPct val="0"/>
              </a:spcBef>
              <a:buFontTx/>
              <a:buNone/>
            </a:pPr>
            <a:r>
              <a:rPr lang="en-GB" sz="2800" dirty="0" smtClean="0">
                <a:latin typeface="Arial" charset="0"/>
              </a:rPr>
              <a:t>The model (Driscoll 1994, 2000), contains three elements of reflection:</a:t>
            </a:r>
          </a:p>
          <a:p>
            <a:pPr>
              <a:spcBef>
                <a:spcPct val="0"/>
              </a:spcBef>
              <a:buFontTx/>
              <a:buNone/>
            </a:pPr>
            <a:endParaRPr lang="en-GB" sz="2800" dirty="0">
              <a:latin typeface="Arial" charset="0"/>
            </a:endParaRPr>
          </a:p>
          <a:p>
            <a:pPr marL="514350" indent="-514350">
              <a:spcBef>
                <a:spcPct val="0"/>
              </a:spcBef>
              <a:buFont typeface="+mj-lt"/>
              <a:buAutoNum type="arabicPeriod"/>
            </a:pPr>
            <a:r>
              <a:rPr lang="en-GB" sz="2800" dirty="0" smtClean="0">
                <a:latin typeface="Arial" charset="0"/>
              </a:rPr>
              <a:t>What? A description of the event</a:t>
            </a:r>
          </a:p>
          <a:p>
            <a:pPr marL="514350" indent="-514350">
              <a:spcBef>
                <a:spcPct val="0"/>
              </a:spcBef>
              <a:buFont typeface="+mj-lt"/>
              <a:buAutoNum type="arabicPeriod"/>
            </a:pPr>
            <a:r>
              <a:rPr lang="en-GB" sz="2800" dirty="0" smtClean="0">
                <a:latin typeface="Arial" charset="0"/>
              </a:rPr>
              <a:t>So What? An analysis of the event</a:t>
            </a:r>
          </a:p>
          <a:p>
            <a:pPr marL="514350" indent="-514350">
              <a:spcBef>
                <a:spcPct val="0"/>
              </a:spcBef>
              <a:buFont typeface="+mj-lt"/>
              <a:buAutoNum type="arabicPeriod"/>
            </a:pPr>
            <a:r>
              <a:rPr lang="en-GB" sz="2800" dirty="0" smtClean="0">
                <a:latin typeface="Arial" charset="0"/>
              </a:rPr>
              <a:t>Now What? Proposed actions following the event</a:t>
            </a:r>
          </a:p>
          <a:p>
            <a:pPr>
              <a:spcBef>
                <a:spcPct val="0"/>
              </a:spcBef>
              <a:buFontTx/>
              <a:buNone/>
            </a:pPr>
            <a:endParaRPr lang="en-GB" sz="2800" dirty="0" smtClean="0">
              <a:latin typeface="Arial" charset="0"/>
            </a:endParaRPr>
          </a:p>
          <a:p>
            <a:pPr>
              <a:spcBef>
                <a:spcPct val="0"/>
              </a:spcBef>
              <a:buFontTx/>
              <a:buNone/>
            </a:pPr>
            <a:r>
              <a:rPr lang="en-GB" sz="2800" dirty="0" smtClean="0">
                <a:latin typeface="Arial" charset="0"/>
              </a:rPr>
              <a:t>Driscoll, J., </a:t>
            </a:r>
            <a:r>
              <a:rPr lang="en-GB" sz="2800" i="1" dirty="0" smtClean="0">
                <a:latin typeface="Arial" charset="0"/>
              </a:rPr>
              <a:t>Practising clinical supervision</a:t>
            </a:r>
            <a:r>
              <a:rPr lang="en-GB" sz="2800" dirty="0" smtClean="0">
                <a:latin typeface="Arial" charset="0"/>
              </a:rPr>
              <a:t>. Edinburgh: </a:t>
            </a:r>
            <a:r>
              <a:rPr lang="en-GB" sz="2800" dirty="0" err="1" smtClean="0">
                <a:latin typeface="Arial" charset="0"/>
              </a:rPr>
              <a:t>Balliere</a:t>
            </a:r>
            <a:r>
              <a:rPr lang="en-GB" sz="2800" dirty="0" smtClean="0">
                <a:latin typeface="Arial" charset="0"/>
              </a:rPr>
              <a:t> </a:t>
            </a:r>
            <a:r>
              <a:rPr lang="en-GB" sz="2800" dirty="0" err="1" smtClean="0">
                <a:latin typeface="Arial" charset="0"/>
              </a:rPr>
              <a:t>Tindall</a:t>
            </a:r>
            <a:r>
              <a:rPr lang="en-GB" sz="2800" dirty="0" smtClean="0">
                <a:latin typeface="Arial" charset="0"/>
              </a:rPr>
              <a:t>, 2000.</a:t>
            </a:r>
          </a:p>
        </p:txBody>
      </p:sp>
    </p:spTree>
    <p:extLst>
      <p:ext uri="{BB962C8B-B14F-4D97-AF65-F5344CB8AC3E}">
        <p14:creationId xmlns:p14="http://schemas.microsoft.com/office/powerpoint/2010/main" val="1468173152"/>
      </p:ext>
    </p:extLst>
  </p:cSld>
  <p:clrMapOvr>
    <a:masterClrMapping/>
  </p:clrMapOvr>
  <p:transition/>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5589240"/>
            <a:ext cx="9144000" cy="1268760"/>
          </a:xfrm>
          <a:prstGeom prst="rect">
            <a:avLst/>
          </a:prstGeom>
          <a:solidFill>
            <a:schemeClr val="bg1"/>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030" name="Rectangle 7"/>
          <p:cNvSpPr>
            <a:spLocks noChangeArrowheads="1"/>
          </p:cNvSpPr>
          <p:nvPr/>
        </p:nvSpPr>
        <p:spPr bwMode="auto">
          <a:xfrm>
            <a:off x="0" y="2971800"/>
            <a:ext cx="9144000" cy="0"/>
          </a:xfrm>
          <a:prstGeom prst="rect">
            <a:avLst/>
          </a:prstGeom>
          <a:noFill/>
          <a:ln w="9525">
            <a:noFill/>
            <a:miter lim="800000"/>
            <a:headEnd/>
            <a:tailEnd/>
          </a:ln>
        </p:spPr>
        <p:txBody>
          <a:bodyPr wrap="none" anchor="ctr">
            <a:spAutoFit/>
          </a:bodyPr>
          <a:lstStyle/>
          <a:p>
            <a:endParaRPr lang="en-US"/>
          </a:p>
        </p:txBody>
      </p:sp>
      <p:pic>
        <p:nvPicPr>
          <p:cNvPr id="1044" name="Picture 20" descr="http://www.nottingham.ac.uk/nmp/sonet/rlos/placs/critical_reflection/images/driscoll_diagram.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914" y="476672"/>
            <a:ext cx="8459892" cy="567778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170559942"/>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4" name="Rectangle 7"/>
          <p:cNvSpPr>
            <a:spLocks noChangeArrowheads="1"/>
          </p:cNvSpPr>
          <p:nvPr/>
        </p:nvSpPr>
        <p:spPr bwMode="auto">
          <a:xfrm>
            <a:off x="0" y="3033713"/>
            <a:ext cx="9144000" cy="0"/>
          </a:xfrm>
          <a:prstGeom prst="rect">
            <a:avLst/>
          </a:prstGeom>
          <a:noFill/>
          <a:ln w="9525">
            <a:noFill/>
            <a:miter lim="800000"/>
            <a:headEnd/>
            <a:tailEnd/>
          </a:ln>
        </p:spPr>
        <p:txBody>
          <a:bodyPr wrap="none" anchor="ctr">
            <a:spAutoFit/>
          </a:bodyPr>
          <a:lstStyle/>
          <a:p>
            <a:endParaRPr lang="en-US"/>
          </a:p>
        </p:txBody>
      </p:sp>
      <p:sp>
        <p:nvSpPr>
          <p:cNvPr id="2" name="TextBox 1"/>
          <p:cNvSpPr txBox="1"/>
          <p:nvPr/>
        </p:nvSpPr>
        <p:spPr>
          <a:xfrm>
            <a:off x="539552" y="476672"/>
            <a:ext cx="8280920" cy="4955203"/>
          </a:xfrm>
          <a:prstGeom prst="rect">
            <a:avLst/>
          </a:prstGeom>
          <a:noFill/>
        </p:spPr>
        <p:txBody>
          <a:bodyPr wrap="square" rtlCol="0">
            <a:spAutoFit/>
          </a:bodyPr>
          <a:lstStyle/>
          <a:p>
            <a:r>
              <a:rPr lang="en-GB" sz="3200" dirty="0" smtClean="0"/>
              <a:t>Levels of Reflection:</a:t>
            </a:r>
          </a:p>
          <a:p>
            <a:endParaRPr lang="en-GB" sz="3200" dirty="0" smtClean="0"/>
          </a:p>
          <a:p>
            <a:pPr marL="514350" indent="-514350">
              <a:buFont typeface="Arial" panose="020B0604020202020204" pitchFamily="34" charset="0"/>
              <a:buChar char="•"/>
            </a:pPr>
            <a:r>
              <a:rPr lang="en-GB" sz="2800" dirty="0" smtClean="0"/>
              <a:t>Descriptive</a:t>
            </a:r>
          </a:p>
          <a:p>
            <a:endParaRPr lang="en-GB" sz="2800" dirty="0" smtClean="0"/>
          </a:p>
          <a:p>
            <a:pPr marL="514350" indent="-514350">
              <a:buFont typeface="Arial" panose="020B0604020202020204" pitchFamily="34" charset="0"/>
              <a:buChar char="•"/>
            </a:pPr>
            <a:r>
              <a:rPr lang="en-GB" sz="2800" dirty="0" smtClean="0"/>
              <a:t>Descriptive with some reflection/evaluation</a:t>
            </a:r>
          </a:p>
          <a:p>
            <a:endParaRPr lang="en-GB" sz="2800" dirty="0" smtClean="0"/>
          </a:p>
          <a:p>
            <a:pPr marL="514350" indent="-514350">
              <a:buFont typeface="Arial" panose="020B0604020202020204" pitchFamily="34" charset="0"/>
              <a:buChar char="•"/>
            </a:pPr>
            <a:r>
              <a:rPr lang="en-GB" sz="2800" dirty="0" smtClean="0"/>
              <a:t>Catalogue reflection with some practical evidence/examples</a:t>
            </a:r>
          </a:p>
          <a:p>
            <a:endParaRPr lang="en-GB" sz="2800" dirty="0" smtClean="0"/>
          </a:p>
          <a:p>
            <a:pPr marL="514350" indent="-514350">
              <a:buFont typeface="Arial" panose="020B0604020202020204" pitchFamily="34" charset="0"/>
              <a:buChar char="•"/>
            </a:pPr>
            <a:r>
              <a:rPr lang="en-GB" sz="2800" dirty="0" smtClean="0"/>
              <a:t>Critical reflection with recommendations and practical and literary evidence</a:t>
            </a:r>
            <a:endParaRPr lang="en-GB" sz="2800" dirty="0"/>
          </a:p>
        </p:txBody>
      </p:sp>
    </p:spTree>
    <p:extLst>
      <p:ext uri="{BB962C8B-B14F-4D97-AF65-F5344CB8AC3E}">
        <p14:creationId xmlns:p14="http://schemas.microsoft.com/office/powerpoint/2010/main" val="2022859441"/>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r>
              <a:rPr lang="en-GB">
                <a:latin typeface="Calibri" charset="0"/>
              </a:rPr>
              <a:t>Focus on Learning </a:t>
            </a:r>
            <a:endParaRPr lang="en-US">
              <a:latin typeface="Calibri" charset="0"/>
            </a:endParaRPr>
          </a:p>
        </p:txBody>
      </p:sp>
      <p:sp>
        <p:nvSpPr>
          <p:cNvPr id="11267" name="Content Placeholder 2"/>
          <p:cNvSpPr>
            <a:spLocks noGrp="1"/>
          </p:cNvSpPr>
          <p:nvPr>
            <p:ph idx="1"/>
          </p:nvPr>
        </p:nvSpPr>
        <p:spPr>
          <a:xfrm>
            <a:off x="323528" y="1340768"/>
            <a:ext cx="8640960" cy="4176465"/>
          </a:xfrm>
        </p:spPr>
        <p:txBody>
          <a:bodyPr/>
          <a:lstStyle/>
          <a:p>
            <a:pPr>
              <a:lnSpc>
                <a:spcPct val="90000"/>
              </a:lnSpc>
            </a:pPr>
            <a:r>
              <a:rPr lang="en-GB" sz="2700" dirty="0">
                <a:solidFill>
                  <a:srgbClr val="FF0000"/>
                </a:solidFill>
                <a:latin typeface="Calibri" charset="0"/>
              </a:rPr>
              <a:t>S</a:t>
            </a:r>
            <a:r>
              <a:rPr lang="en-GB" sz="2700" dirty="0">
                <a:latin typeface="Calibri" charset="0"/>
              </a:rPr>
              <a:t>	Set learning objectives – what would you like 	to get out of this?</a:t>
            </a:r>
          </a:p>
          <a:p>
            <a:pPr>
              <a:lnSpc>
                <a:spcPct val="90000"/>
              </a:lnSpc>
            </a:pPr>
            <a:r>
              <a:rPr lang="en-GB" sz="2700" dirty="0">
                <a:solidFill>
                  <a:srgbClr val="FF0000"/>
                </a:solidFill>
                <a:latin typeface="Calibri" charset="0"/>
              </a:rPr>
              <a:t>H</a:t>
            </a:r>
            <a:r>
              <a:rPr lang="en-GB" sz="2700" dirty="0">
                <a:latin typeface="Calibri" charset="0"/>
              </a:rPr>
              <a:t>	How did it go? What went well and why?</a:t>
            </a:r>
          </a:p>
          <a:p>
            <a:pPr>
              <a:lnSpc>
                <a:spcPct val="90000"/>
              </a:lnSpc>
            </a:pPr>
            <a:r>
              <a:rPr lang="en-GB" sz="2700" dirty="0">
                <a:solidFill>
                  <a:srgbClr val="FF0000"/>
                </a:solidFill>
                <a:latin typeface="Calibri" charset="0"/>
              </a:rPr>
              <a:t>A</a:t>
            </a:r>
            <a:r>
              <a:rPr lang="en-GB" sz="2700" dirty="0">
                <a:latin typeface="Calibri" charset="0"/>
              </a:rPr>
              <a:t>	Address concerns what went wrong &amp; why?</a:t>
            </a:r>
          </a:p>
          <a:p>
            <a:pPr>
              <a:lnSpc>
                <a:spcPct val="90000"/>
              </a:lnSpc>
            </a:pPr>
            <a:r>
              <a:rPr lang="en-GB" sz="2700" dirty="0">
                <a:solidFill>
                  <a:srgbClr val="FF0000"/>
                </a:solidFill>
                <a:latin typeface="Calibri" charset="0"/>
              </a:rPr>
              <a:t>R</a:t>
            </a:r>
            <a:r>
              <a:rPr lang="en-GB" sz="2700" dirty="0">
                <a:latin typeface="Calibri" charset="0"/>
              </a:rPr>
              <a:t>	</a:t>
            </a:r>
            <a:r>
              <a:rPr lang="en-GB" sz="2700" dirty="0" smtClean="0">
                <a:latin typeface="Calibri" charset="0"/>
              </a:rPr>
              <a:t>Review </a:t>
            </a:r>
            <a:r>
              <a:rPr lang="en-GB" sz="2700" dirty="0">
                <a:latin typeface="Calibri" charset="0"/>
              </a:rPr>
              <a:t>learning points – was S achieved </a:t>
            </a:r>
            <a:r>
              <a:rPr lang="en-GB" sz="2700" dirty="0" smtClean="0">
                <a:latin typeface="Calibri" charset="0"/>
              </a:rPr>
              <a:t>above</a:t>
            </a:r>
            <a:r>
              <a:rPr lang="en-GB" sz="2700" dirty="0">
                <a:latin typeface="Calibri" charset="0"/>
              </a:rPr>
              <a:t>?</a:t>
            </a:r>
          </a:p>
          <a:p>
            <a:pPr>
              <a:lnSpc>
                <a:spcPct val="90000"/>
              </a:lnSpc>
            </a:pPr>
            <a:r>
              <a:rPr lang="en-GB" sz="2700" dirty="0">
                <a:solidFill>
                  <a:srgbClr val="FF0000"/>
                </a:solidFill>
                <a:latin typeface="Calibri" charset="0"/>
              </a:rPr>
              <a:t>P</a:t>
            </a:r>
            <a:r>
              <a:rPr lang="en-GB" sz="2700" dirty="0">
                <a:latin typeface="Calibri" charset="0"/>
              </a:rPr>
              <a:t>	Plan ahead – how can we improve in future?</a:t>
            </a:r>
          </a:p>
          <a:p>
            <a:pPr lvl="1">
              <a:lnSpc>
                <a:spcPct val="90000"/>
              </a:lnSpc>
            </a:pPr>
            <a:endParaRPr lang="en-GB" sz="1000" dirty="0">
              <a:latin typeface="Calibri" charset="0"/>
            </a:endParaRPr>
          </a:p>
          <a:p>
            <a:pPr lvl="1">
              <a:lnSpc>
                <a:spcPct val="90000"/>
              </a:lnSpc>
            </a:pPr>
            <a:endParaRPr lang="en-GB" sz="1000" dirty="0">
              <a:latin typeface="Calibri" charset="0"/>
            </a:endParaRPr>
          </a:p>
          <a:p>
            <a:pPr lvl="1" algn="r">
              <a:lnSpc>
                <a:spcPct val="90000"/>
              </a:lnSpc>
            </a:pPr>
            <a:r>
              <a:rPr lang="en-GB" sz="1000" dirty="0">
                <a:latin typeface="Calibri" charset="0"/>
              </a:rPr>
              <a:t>From Imperial London deanery – </a:t>
            </a:r>
            <a:r>
              <a:rPr lang="en-GB" sz="800" dirty="0">
                <a:latin typeface="Calibri" charset="0"/>
              </a:rPr>
              <a:t>review in a medical setting saved to diamond stick</a:t>
            </a:r>
            <a:endParaRPr lang="en-US" sz="800" dirty="0">
              <a:latin typeface="Calibri" charset="0"/>
            </a:endParaRPr>
          </a:p>
        </p:txBody>
      </p:sp>
    </p:spTree>
    <p:extLst>
      <p:ext uri="{BB962C8B-B14F-4D97-AF65-F5344CB8AC3E}">
        <p14:creationId xmlns:p14="http://schemas.microsoft.com/office/powerpoint/2010/main" val="2855583676"/>
      </p:ext>
    </p:extLst>
  </p:cSld>
  <p:clrMapOvr>
    <a:masterClrMapping/>
  </p:clrMapOvr>
  <p:transition spd="slow"/>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r>
              <a:rPr lang="en-GB">
                <a:latin typeface="Calibri" charset="0"/>
              </a:rPr>
              <a:t>Critical (Reflective) Writing</a:t>
            </a:r>
          </a:p>
        </p:txBody>
      </p:sp>
      <p:sp>
        <p:nvSpPr>
          <p:cNvPr id="29699" name="Content Placeholder 2"/>
          <p:cNvSpPr>
            <a:spLocks noGrp="1"/>
          </p:cNvSpPr>
          <p:nvPr>
            <p:ph idx="1"/>
          </p:nvPr>
        </p:nvSpPr>
        <p:spPr>
          <a:xfrm>
            <a:off x="395536" y="1619250"/>
            <a:ext cx="8424614" cy="3969990"/>
          </a:xfrm>
        </p:spPr>
        <p:txBody>
          <a:bodyPr lIns="91440" tIns="45720" rIns="91440" bIns="45720">
            <a:normAutofit/>
          </a:bodyPr>
          <a:lstStyle/>
          <a:p>
            <a:pPr hangingPunct="1">
              <a:spcBef>
                <a:spcPts val="800"/>
              </a:spcBef>
            </a:pPr>
            <a:r>
              <a:rPr sz="2800" dirty="0">
                <a:latin typeface="Calibri" charset="0"/>
              </a:rPr>
              <a:t>What argument am I making?</a:t>
            </a:r>
          </a:p>
          <a:p>
            <a:pPr hangingPunct="1">
              <a:spcBef>
                <a:spcPts val="800"/>
              </a:spcBef>
            </a:pPr>
            <a:r>
              <a:rPr sz="2800" dirty="0">
                <a:latin typeface="Calibri" charset="0"/>
              </a:rPr>
              <a:t>Are my claims supported by evidence?</a:t>
            </a:r>
          </a:p>
          <a:p>
            <a:pPr hangingPunct="1">
              <a:spcBef>
                <a:spcPts val="800"/>
              </a:spcBef>
            </a:pPr>
            <a:r>
              <a:rPr sz="2800" dirty="0">
                <a:latin typeface="Calibri" charset="0"/>
              </a:rPr>
              <a:t>How credible and appropriate is my evidence?</a:t>
            </a:r>
          </a:p>
          <a:p>
            <a:pPr hangingPunct="1">
              <a:spcBef>
                <a:spcPts val="800"/>
              </a:spcBef>
            </a:pPr>
            <a:r>
              <a:rPr sz="2800" dirty="0">
                <a:latin typeface="Calibri" charset="0"/>
              </a:rPr>
              <a:t>Are my conclusions logical and reasonable?</a:t>
            </a:r>
          </a:p>
          <a:p>
            <a:pPr hangingPunct="1">
              <a:spcBef>
                <a:spcPts val="800"/>
              </a:spcBef>
            </a:pPr>
            <a:r>
              <a:rPr sz="2800" dirty="0">
                <a:latin typeface="Calibri" charset="0"/>
              </a:rPr>
              <a:t>Have I clarified expressions, claims and meanings of key terms and concepts?</a:t>
            </a:r>
          </a:p>
          <a:p>
            <a:pPr hangingPunct="1">
              <a:spcBef>
                <a:spcPts val="800"/>
              </a:spcBef>
            </a:pPr>
            <a:r>
              <a:rPr sz="2800" dirty="0">
                <a:latin typeface="Calibri" charset="0"/>
              </a:rPr>
              <a:t>Have I considered alternative arguments?</a:t>
            </a:r>
          </a:p>
          <a:p>
            <a:pPr hangingPunct="1">
              <a:spcBef>
                <a:spcPts val="800"/>
              </a:spcBef>
            </a:pPr>
            <a:endParaRPr lang="en-US" sz="2800" dirty="0">
              <a:latin typeface="Calibri" charset="0"/>
            </a:endParaRPr>
          </a:p>
        </p:txBody>
      </p:sp>
    </p:spTree>
    <p:extLst>
      <p:ext uri="{BB962C8B-B14F-4D97-AF65-F5344CB8AC3E}">
        <p14:creationId xmlns:p14="http://schemas.microsoft.com/office/powerpoint/2010/main" val="2266253608"/>
      </p:ext>
    </p:extLst>
  </p:cSld>
  <p:clrMapOvr>
    <a:masterClrMapping/>
  </p:clrMapOvr>
  <p:transition spd="slow"/>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p:txBody>
          <a:bodyPr/>
          <a:lstStyle/>
          <a:p>
            <a:r>
              <a:rPr lang="en-GB" sz="3600">
                <a:latin typeface="Calibri" charset="0"/>
              </a:rPr>
              <a:t>Characteristics of critical reflection</a:t>
            </a:r>
            <a:endParaRPr lang="en-US" sz="3600">
              <a:latin typeface="Calibri" charset="0"/>
            </a:endParaRPr>
          </a:p>
        </p:txBody>
      </p:sp>
      <p:sp>
        <p:nvSpPr>
          <p:cNvPr id="38915" name="Text Placeholder 2"/>
          <p:cNvSpPr>
            <a:spLocks noGrp="1"/>
          </p:cNvSpPr>
          <p:nvPr>
            <p:ph type="body" idx="4294967295"/>
          </p:nvPr>
        </p:nvSpPr>
        <p:spPr>
          <a:xfrm>
            <a:off x="323528" y="1196752"/>
            <a:ext cx="8640960" cy="4525962"/>
          </a:xfrm>
        </p:spPr>
        <p:txBody>
          <a:bodyPr/>
          <a:lstStyle/>
          <a:p>
            <a:r>
              <a:rPr lang="en-GB" sz="2000" b="1" i="1" dirty="0">
                <a:latin typeface="Calibri" charset="0"/>
              </a:rPr>
              <a:t>Selection:</a:t>
            </a:r>
            <a:r>
              <a:rPr lang="en-GB" sz="2000" dirty="0">
                <a:latin typeface="Calibri" charset="0"/>
              </a:rPr>
              <a:t>		</a:t>
            </a:r>
            <a:r>
              <a:rPr lang="en-GB" sz="2000" dirty="0" smtClean="0">
                <a:latin typeface="Calibri" charset="0"/>
              </a:rPr>
              <a:t>	of </a:t>
            </a:r>
            <a:r>
              <a:rPr lang="en-GB" sz="2000" dirty="0">
                <a:latin typeface="Calibri" charset="0"/>
              </a:rPr>
              <a:t>an appropriate experience </a:t>
            </a:r>
            <a:r>
              <a:rPr lang="en-GB" sz="2000" dirty="0" smtClean="0">
                <a:latin typeface="Calibri" charset="0"/>
              </a:rPr>
              <a:t>etc</a:t>
            </a:r>
            <a:r>
              <a:rPr lang="en-GB" sz="2000" dirty="0">
                <a:latin typeface="Calibri" charset="0"/>
              </a:rPr>
              <a:t>.</a:t>
            </a:r>
          </a:p>
          <a:p>
            <a:r>
              <a:rPr lang="en-GB" sz="2000" b="1" i="1" dirty="0">
                <a:latin typeface="Calibri" charset="0"/>
              </a:rPr>
              <a:t>Changing perspective</a:t>
            </a:r>
            <a:r>
              <a:rPr lang="en-GB" sz="2000" b="1" i="1" dirty="0" smtClean="0">
                <a:latin typeface="Calibri" charset="0"/>
              </a:rPr>
              <a:t>:	</a:t>
            </a:r>
            <a:r>
              <a:rPr lang="en-GB" sz="2000" b="1" i="1" dirty="0">
                <a:latin typeface="Calibri" charset="0"/>
              </a:rPr>
              <a:t>	</a:t>
            </a:r>
            <a:r>
              <a:rPr lang="en-GB" sz="2000" dirty="0" smtClean="0">
                <a:latin typeface="Calibri" charset="0"/>
              </a:rPr>
              <a:t>analysed </a:t>
            </a:r>
            <a:r>
              <a:rPr lang="en-GB" sz="2000" dirty="0">
                <a:latin typeface="Calibri" charset="0"/>
              </a:rPr>
              <a:t>from a different point </a:t>
            </a:r>
            <a:r>
              <a:rPr lang="en-GB" sz="2000" dirty="0" smtClean="0">
                <a:latin typeface="Calibri" charset="0"/>
              </a:rPr>
              <a:t>of </a:t>
            </a:r>
            <a:r>
              <a:rPr lang="en-GB" sz="2000" dirty="0">
                <a:latin typeface="Calibri" charset="0"/>
              </a:rPr>
              <a:t>view or </a:t>
            </a:r>
            <a:r>
              <a:rPr lang="en-GB" sz="2000" dirty="0" smtClean="0">
                <a:latin typeface="Calibri" charset="0"/>
              </a:rPr>
              <a:t>					level </a:t>
            </a:r>
            <a:r>
              <a:rPr lang="en-GB" sz="2000" dirty="0">
                <a:latin typeface="Calibri" charset="0"/>
              </a:rPr>
              <a:t>of </a:t>
            </a:r>
            <a:r>
              <a:rPr lang="en-GB" sz="2000" dirty="0" smtClean="0">
                <a:latin typeface="Calibri" charset="0"/>
              </a:rPr>
              <a:t>detail</a:t>
            </a:r>
            <a:endParaRPr lang="en-GB" sz="2000" dirty="0">
              <a:latin typeface="Calibri" charset="0"/>
            </a:endParaRPr>
          </a:p>
          <a:p>
            <a:r>
              <a:rPr lang="en-GB" sz="2000" b="1" i="1" dirty="0">
                <a:latin typeface="Calibri" charset="0"/>
              </a:rPr>
              <a:t>Returning to experience: </a:t>
            </a:r>
            <a:r>
              <a:rPr lang="en-GB" sz="2000" b="1" i="1" dirty="0" smtClean="0">
                <a:latin typeface="Calibri" charset="0"/>
              </a:rPr>
              <a:t>	</a:t>
            </a:r>
            <a:r>
              <a:rPr lang="en-GB" sz="2000" dirty="0" smtClean="0">
                <a:latin typeface="Calibri" charset="0"/>
              </a:rPr>
              <a:t>as </a:t>
            </a:r>
            <a:r>
              <a:rPr lang="en-GB" sz="2000" dirty="0">
                <a:latin typeface="Calibri" charset="0"/>
              </a:rPr>
              <a:t>best fits the issue</a:t>
            </a:r>
          </a:p>
          <a:p>
            <a:r>
              <a:rPr lang="en-GB" sz="2000" b="1" i="1" dirty="0">
                <a:latin typeface="Calibri" charset="0"/>
              </a:rPr>
              <a:t>Analysis of own role:</a:t>
            </a:r>
            <a:r>
              <a:rPr lang="en-GB" sz="2000" dirty="0">
                <a:latin typeface="Calibri" charset="0"/>
              </a:rPr>
              <a:t>	</a:t>
            </a:r>
            <a:r>
              <a:rPr lang="en-GB" sz="2000" dirty="0" smtClean="0">
                <a:latin typeface="Calibri" charset="0"/>
              </a:rPr>
              <a:t>	look </a:t>
            </a:r>
            <a:r>
              <a:rPr lang="en-GB" sz="2000" dirty="0">
                <a:latin typeface="Calibri" charset="0"/>
              </a:rPr>
              <a:t>at reasons for and </a:t>
            </a:r>
            <a:r>
              <a:rPr lang="en-GB" sz="2000" dirty="0" smtClean="0">
                <a:latin typeface="Calibri" charset="0"/>
              </a:rPr>
              <a:t>consequences </a:t>
            </a:r>
            <a:r>
              <a:rPr lang="en-GB" sz="2000" dirty="0">
                <a:latin typeface="Calibri" charset="0"/>
              </a:rPr>
              <a:t>of your </a:t>
            </a:r>
            <a:r>
              <a:rPr lang="en-GB" sz="2000" dirty="0" smtClean="0">
                <a:latin typeface="Calibri" charset="0"/>
              </a:rPr>
              <a:t>				actions</a:t>
            </a:r>
            <a:endParaRPr lang="en-GB" sz="2000" dirty="0">
              <a:latin typeface="Calibri" charset="0"/>
            </a:endParaRPr>
          </a:p>
          <a:p>
            <a:r>
              <a:rPr lang="en-GB" sz="2000" b="1" i="1" dirty="0">
                <a:latin typeface="Calibri" charset="0"/>
              </a:rPr>
              <a:t>Drawing on received wisdom</a:t>
            </a:r>
            <a:r>
              <a:rPr lang="en-GB" sz="2000" dirty="0">
                <a:latin typeface="Calibri" charset="0"/>
              </a:rPr>
              <a:t>: 	make use of theory, research, </a:t>
            </a:r>
            <a:r>
              <a:rPr lang="en-GB" sz="2000" dirty="0" smtClean="0">
                <a:latin typeface="Calibri" charset="0"/>
              </a:rPr>
              <a:t>best </a:t>
            </a:r>
            <a:r>
              <a:rPr lang="en-GB" sz="2000" dirty="0">
                <a:latin typeface="Calibri" charset="0"/>
              </a:rPr>
              <a:t>practice</a:t>
            </a:r>
          </a:p>
          <a:p>
            <a:r>
              <a:rPr lang="en-GB" sz="2000" b="1" i="1" dirty="0">
                <a:latin typeface="Calibri" charset="0"/>
              </a:rPr>
              <a:t>Deepening your </a:t>
            </a:r>
            <a:r>
              <a:rPr lang="en-GB" sz="2000" b="1" i="1" dirty="0" smtClean="0">
                <a:latin typeface="Calibri" charset="0"/>
              </a:rPr>
              <a:t>understanding</a:t>
            </a:r>
            <a:r>
              <a:rPr lang="en-GB" sz="2000" dirty="0" smtClean="0">
                <a:latin typeface="Calibri" charset="0"/>
              </a:rPr>
              <a:t>: look </a:t>
            </a:r>
            <a:r>
              <a:rPr lang="en-GB" sz="2000" dirty="0">
                <a:latin typeface="Calibri" charset="0"/>
              </a:rPr>
              <a:t>actively for meaning by </a:t>
            </a:r>
            <a:r>
              <a:rPr lang="en-GB" sz="2000" dirty="0" smtClean="0">
                <a:latin typeface="Calibri" charset="0"/>
              </a:rPr>
              <a:t>recognising </a:t>
            </a:r>
            <a:r>
              <a:rPr lang="en-GB" sz="2000" dirty="0">
                <a:latin typeface="Calibri" charset="0"/>
              </a:rPr>
              <a:t>what </a:t>
            </a:r>
            <a:r>
              <a:rPr lang="en-GB" sz="2000" dirty="0" smtClean="0">
                <a:latin typeface="Calibri" charset="0"/>
              </a:rPr>
              <a:t>				is </a:t>
            </a:r>
            <a:r>
              <a:rPr lang="en-GB" sz="2000" dirty="0">
                <a:latin typeface="Calibri" charset="0"/>
              </a:rPr>
              <a:t>significant</a:t>
            </a:r>
          </a:p>
          <a:p>
            <a:r>
              <a:rPr lang="en-GB" sz="2000" b="1" i="1" dirty="0">
                <a:latin typeface="Calibri" charset="0"/>
              </a:rPr>
              <a:t>Using insight to effect change</a:t>
            </a:r>
            <a:r>
              <a:rPr lang="en-GB" sz="2000" dirty="0">
                <a:latin typeface="Calibri" charset="0"/>
              </a:rPr>
              <a:t>: 	ideally to the benefit of others </a:t>
            </a:r>
            <a:r>
              <a:rPr lang="en-GB" sz="2000" dirty="0" smtClean="0">
                <a:latin typeface="Calibri" charset="0"/>
              </a:rPr>
              <a:t>and </a:t>
            </a:r>
            <a:r>
              <a:rPr lang="en-GB" sz="2000" dirty="0">
                <a:latin typeface="Calibri" charset="0"/>
              </a:rPr>
              <a:t>yourself</a:t>
            </a:r>
            <a:endParaRPr lang="en-US" sz="2000" dirty="0">
              <a:latin typeface="Calibri" charset="0"/>
            </a:endParaRPr>
          </a:p>
        </p:txBody>
      </p:sp>
    </p:spTree>
    <p:extLst>
      <p:ext uri="{BB962C8B-B14F-4D97-AF65-F5344CB8AC3E}">
        <p14:creationId xmlns:p14="http://schemas.microsoft.com/office/powerpoint/2010/main" val="3397578289"/>
      </p:ext>
    </p:extLst>
  </p:cSld>
  <p:clrMapOvr>
    <a:masterClrMapping/>
  </p:clrMapOvr>
  <p:transition spd="slow"/>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r>
              <a:rPr lang="en-GB">
                <a:latin typeface="Calibri" charset="0"/>
              </a:rPr>
              <a:t>Reflecting on non routine actions</a:t>
            </a:r>
            <a:endParaRPr lang="en-US">
              <a:latin typeface="Calibri" charset="0"/>
            </a:endParaRPr>
          </a:p>
        </p:txBody>
      </p:sp>
      <p:sp>
        <p:nvSpPr>
          <p:cNvPr id="3" name="Text Placeholder 2"/>
          <p:cNvSpPr txBox="1">
            <a:spLocks noGrp="1"/>
          </p:cNvSpPr>
          <p:nvPr>
            <p:ph type="body" idx="4294967295"/>
          </p:nvPr>
        </p:nvSpPr>
        <p:spPr>
          <a:xfrm>
            <a:off x="323528" y="1268761"/>
            <a:ext cx="8640960" cy="4392488"/>
          </a:xfrm>
        </p:spPr>
        <p:txBody>
          <a:bodyPr>
            <a:normAutofit/>
          </a:bodyPr>
          <a:lstStyle/>
          <a:p>
            <a:pPr marL="450850">
              <a:buFont typeface="Calibri" charset="0"/>
              <a:buAutoNum type="arabicPeriod"/>
            </a:pPr>
            <a:r>
              <a:rPr lang="en-GB" sz="2200" dirty="0">
                <a:latin typeface="Calibri" charset="0"/>
              </a:rPr>
              <a:t>What is the usual course of action in these circumstances?</a:t>
            </a:r>
          </a:p>
          <a:p>
            <a:pPr marL="450850">
              <a:buFont typeface="Calibri" charset="0"/>
              <a:buAutoNum type="arabicPeriod"/>
            </a:pPr>
            <a:r>
              <a:rPr lang="en-GB" sz="2200" dirty="0">
                <a:latin typeface="Calibri" charset="0"/>
              </a:rPr>
              <a:t>What is the rationale for doing things that way?</a:t>
            </a:r>
          </a:p>
          <a:p>
            <a:pPr marL="450850">
              <a:buFont typeface="Calibri" charset="0"/>
              <a:buAutoNum type="arabicPeriod"/>
            </a:pPr>
            <a:r>
              <a:rPr lang="en-GB" sz="2200" dirty="0">
                <a:latin typeface="Calibri" charset="0"/>
              </a:rPr>
              <a:t>What was different on this occasion such that these guidelines were inappropriate?</a:t>
            </a:r>
          </a:p>
          <a:p>
            <a:pPr marL="450850">
              <a:buFont typeface="Calibri" charset="0"/>
              <a:buAutoNum type="arabicPeriod"/>
            </a:pPr>
            <a:r>
              <a:rPr lang="en-GB" sz="2200" dirty="0">
                <a:latin typeface="Calibri" charset="0"/>
              </a:rPr>
              <a:t>What might have been the impact of such a change?</a:t>
            </a:r>
          </a:p>
          <a:p>
            <a:pPr marL="450850">
              <a:buFont typeface="Calibri" charset="0"/>
              <a:buAutoNum type="arabicPeriod"/>
            </a:pPr>
            <a:r>
              <a:rPr lang="en-GB" sz="2200" dirty="0">
                <a:latin typeface="Calibri" charset="0"/>
              </a:rPr>
              <a:t>Which aspects could/should still have been followed?</a:t>
            </a:r>
          </a:p>
          <a:p>
            <a:pPr marL="450850">
              <a:buFont typeface="Calibri" charset="0"/>
              <a:buAutoNum type="arabicPeriod"/>
            </a:pPr>
            <a:r>
              <a:rPr lang="en-GB" sz="2200" dirty="0">
                <a:latin typeface="Calibri" charset="0"/>
              </a:rPr>
              <a:t>Why was it essential to do so?</a:t>
            </a:r>
          </a:p>
          <a:p>
            <a:pPr marL="450850">
              <a:buFont typeface="Calibri" charset="0"/>
              <a:buAutoNum type="arabicPeriod"/>
            </a:pPr>
            <a:r>
              <a:rPr lang="en-GB" sz="2200" dirty="0">
                <a:latin typeface="Calibri" charset="0"/>
              </a:rPr>
              <a:t>Which aspects could be over-ruled or adapted?</a:t>
            </a:r>
          </a:p>
          <a:p>
            <a:pPr marL="450850">
              <a:buFont typeface="Calibri" charset="0"/>
              <a:buAutoNum type="arabicPeriod"/>
            </a:pPr>
            <a:r>
              <a:rPr lang="en-GB" sz="2200" dirty="0">
                <a:latin typeface="Calibri" charset="0"/>
              </a:rPr>
              <a:t>What could have happened – what were the risks &amp; to whom?</a:t>
            </a:r>
          </a:p>
          <a:p>
            <a:pPr marL="450850">
              <a:buFont typeface="Calibri" charset="0"/>
              <a:buAutoNum type="arabicPeriod"/>
            </a:pPr>
            <a:r>
              <a:rPr lang="en-GB" sz="2200" dirty="0">
                <a:latin typeface="Calibri" charset="0"/>
              </a:rPr>
              <a:t>What were the immediate effects &amp; consequences?</a:t>
            </a:r>
          </a:p>
          <a:p>
            <a:pPr marL="450850">
              <a:buFont typeface="Calibri" charset="0"/>
              <a:buAutoNum type="arabicPeriod"/>
            </a:pPr>
            <a:r>
              <a:rPr lang="en-GB" sz="2200" dirty="0">
                <a:latin typeface="Calibri" charset="0"/>
              </a:rPr>
              <a:t>What if anything would you do differently next time?</a:t>
            </a:r>
          </a:p>
          <a:p>
            <a:pPr marL="450850"/>
            <a:endParaRPr lang="en-US" sz="1800" dirty="0">
              <a:latin typeface="Calibri" charset="0"/>
            </a:endParaRPr>
          </a:p>
        </p:txBody>
      </p:sp>
    </p:spTree>
    <p:extLst>
      <p:ext uri="{BB962C8B-B14F-4D97-AF65-F5344CB8AC3E}">
        <p14:creationId xmlns:p14="http://schemas.microsoft.com/office/powerpoint/2010/main" val="2527351884"/>
      </p:ext>
    </p:extLst>
  </p:cSld>
  <p:clrMapOvr>
    <a:masterClrMapping/>
  </p:clrMapOvr>
  <p:transition spd="slow"/>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p:txBody>
          <a:bodyPr>
            <a:normAutofit fontScale="90000"/>
          </a:bodyPr>
          <a:lstStyle/>
          <a:p>
            <a:r>
              <a:rPr lang="en-GB" dirty="0" smtClean="0">
                <a:latin typeface="Calibri" charset="0"/>
              </a:rPr>
              <a:t>Knowing </a:t>
            </a:r>
            <a:r>
              <a:rPr lang="en-GB" dirty="0">
                <a:latin typeface="Calibri" charset="0"/>
              </a:rPr>
              <a:t>your </a:t>
            </a:r>
            <a:r>
              <a:rPr lang="en-GB" dirty="0" smtClean="0">
                <a:latin typeface="Calibri" charset="0"/>
              </a:rPr>
              <a:t>Audience </a:t>
            </a:r>
            <a:br>
              <a:rPr lang="en-GB" dirty="0" smtClean="0">
                <a:latin typeface="Calibri" charset="0"/>
              </a:rPr>
            </a:br>
            <a:r>
              <a:rPr lang="en-GB" sz="2700" dirty="0" smtClean="0">
                <a:latin typeface="Calibri" charset="0"/>
              </a:rPr>
              <a:t>(1</a:t>
            </a:r>
            <a:r>
              <a:rPr lang="en-GB" sz="2700" baseline="30000" dirty="0" smtClean="0">
                <a:latin typeface="Calibri" charset="0"/>
              </a:rPr>
              <a:t>st</a:t>
            </a:r>
            <a:r>
              <a:rPr lang="en-GB" sz="2700" dirty="0" smtClean="0">
                <a:latin typeface="Calibri" charset="0"/>
              </a:rPr>
              <a:t> and 2</a:t>
            </a:r>
            <a:r>
              <a:rPr lang="en-GB" sz="2700" baseline="30000" dirty="0" smtClean="0">
                <a:latin typeface="Calibri" charset="0"/>
              </a:rPr>
              <a:t>nd</a:t>
            </a:r>
            <a:r>
              <a:rPr lang="en-GB" sz="2700" dirty="0" smtClean="0">
                <a:latin typeface="Calibri" charset="0"/>
              </a:rPr>
              <a:t> Markers /External Examiner)</a:t>
            </a:r>
            <a:endParaRPr lang="en-GB" dirty="0">
              <a:latin typeface="Calibri" charset="0"/>
            </a:endParaRPr>
          </a:p>
        </p:txBody>
      </p:sp>
      <p:sp>
        <p:nvSpPr>
          <p:cNvPr id="45059" name="Content Placeholder 2"/>
          <p:cNvSpPr>
            <a:spLocks noGrp="1"/>
          </p:cNvSpPr>
          <p:nvPr>
            <p:ph idx="1"/>
          </p:nvPr>
        </p:nvSpPr>
        <p:spPr>
          <a:xfrm>
            <a:off x="457200" y="1340768"/>
            <a:ext cx="8229600" cy="4525963"/>
          </a:xfrm>
        </p:spPr>
        <p:txBody>
          <a:bodyPr lIns="91440" tIns="45720" rIns="91440" bIns="45720">
            <a:normAutofit/>
          </a:bodyPr>
          <a:lstStyle/>
          <a:p>
            <a:pPr hangingPunct="1">
              <a:spcBef>
                <a:spcPts val="800"/>
              </a:spcBef>
            </a:pPr>
            <a:r>
              <a:rPr sz="2400" dirty="0" smtClean="0">
                <a:latin typeface="Calibri" charset="0"/>
              </a:rPr>
              <a:t>Attitudes </a:t>
            </a:r>
            <a:r>
              <a:rPr sz="2400" dirty="0">
                <a:latin typeface="Calibri" charset="0"/>
              </a:rPr>
              <a:t>– fair (concerned only with the argument)</a:t>
            </a:r>
          </a:p>
          <a:p>
            <a:pPr hangingPunct="1">
              <a:spcBef>
                <a:spcPts val="800"/>
              </a:spcBef>
            </a:pPr>
            <a:r>
              <a:rPr sz="2400" dirty="0">
                <a:latin typeface="Calibri" charset="0"/>
              </a:rPr>
              <a:t>Sceptical but empathetic</a:t>
            </a:r>
          </a:p>
          <a:p>
            <a:pPr hangingPunct="1">
              <a:spcBef>
                <a:spcPts val="800"/>
              </a:spcBef>
            </a:pPr>
            <a:r>
              <a:rPr sz="2400" dirty="0">
                <a:latin typeface="Calibri" charset="0"/>
              </a:rPr>
              <a:t>Knowledge of the field – variable, that’s why they …</a:t>
            </a:r>
          </a:p>
          <a:p>
            <a:pPr hangingPunct="1">
              <a:spcBef>
                <a:spcPts val="800"/>
              </a:spcBef>
            </a:pPr>
            <a:r>
              <a:rPr sz="2400" dirty="0">
                <a:latin typeface="Calibri" charset="0"/>
              </a:rPr>
              <a:t>Like - logic, referencing, evidence that you’ve met the criteria</a:t>
            </a:r>
          </a:p>
          <a:p>
            <a:pPr hangingPunct="1">
              <a:spcBef>
                <a:spcPts val="800"/>
              </a:spcBef>
            </a:pPr>
            <a:r>
              <a:rPr sz="2400" dirty="0">
                <a:latin typeface="Calibri" charset="0"/>
              </a:rPr>
              <a:t>Signposting – the bits fit together</a:t>
            </a:r>
          </a:p>
          <a:p>
            <a:pPr hangingPunct="1">
              <a:spcBef>
                <a:spcPts val="800"/>
              </a:spcBef>
            </a:pPr>
            <a:r>
              <a:rPr sz="2400" dirty="0">
                <a:latin typeface="Calibri" charset="0"/>
              </a:rPr>
              <a:t>Pet hates – waffle, insufficient justifications, avoidable errors, generalisations, plagiarism</a:t>
            </a:r>
          </a:p>
          <a:p>
            <a:pPr hangingPunct="1">
              <a:spcBef>
                <a:spcPts val="800"/>
              </a:spcBef>
            </a:pPr>
            <a:r>
              <a:rPr sz="2400" dirty="0">
                <a:latin typeface="Calibri" charset="0"/>
              </a:rPr>
              <a:t>A belief that – everything should be relevant, conclusions must be warranted</a:t>
            </a:r>
          </a:p>
          <a:p>
            <a:pPr hangingPunct="1">
              <a:spcBef>
                <a:spcPts val="800"/>
              </a:spcBef>
            </a:pPr>
            <a:endParaRPr lang="en-US" sz="3600" dirty="0">
              <a:latin typeface="Calibri" charset="0"/>
            </a:endParaRPr>
          </a:p>
        </p:txBody>
      </p:sp>
    </p:spTree>
    <p:extLst>
      <p:ext uri="{BB962C8B-B14F-4D97-AF65-F5344CB8AC3E}">
        <p14:creationId xmlns:p14="http://schemas.microsoft.com/office/powerpoint/2010/main" val="2097613305"/>
      </p:ext>
    </p:extLst>
  </p:cSld>
  <p:clrMapOvr>
    <a:masterClrMapping/>
  </p:clrMapOvr>
  <p:transition spd="slow"/>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title"/>
          </p:nvPr>
        </p:nvSpPr>
        <p:spPr>
          <a:xfrm>
            <a:off x="179512" y="44624"/>
            <a:ext cx="8568952" cy="634082"/>
          </a:xfrm>
        </p:spPr>
        <p:txBody>
          <a:bodyPr rtlCol="0">
            <a:normAutofit fontScale="90000"/>
          </a:bodyPr>
          <a:lstStyle/>
          <a:p>
            <a:pPr fontAlgn="auto">
              <a:spcAft>
                <a:spcPts val="0"/>
              </a:spcAft>
              <a:defRPr/>
            </a:pPr>
            <a:r>
              <a:rPr lang="en-GB" sz="3600" dirty="0">
                <a:ea typeface="+mj-ea"/>
              </a:rPr>
              <a:t>Richard </a:t>
            </a:r>
            <a:r>
              <a:rPr lang="en-GB" sz="3600" dirty="0" err="1">
                <a:ea typeface="+mj-ea"/>
              </a:rPr>
              <a:t>Boyatzis</a:t>
            </a:r>
            <a:r>
              <a:rPr lang="en-GB" sz="3600" dirty="0">
                <a:ea typeface="+mj-ea"/>
              </a:rPr>
              <a:t> Theory of Self Directed Learning </a:t>
            </a:r>
            <a:endParaRPr lang="en-US" sz="3600" dirty="0">
              <a:ea typeface="+mj-ea"/>
            </a:endParaRPr>
          </a:p>
        </p:txBody>
      </p:sp>
      <p:sp>
        <p:nvSpPr>
          <p:cNvPr id="10244" name="Rounded Rectangle 3"/>
          <p:cNvSpPr>
            <a:spLocks/>
          </p:cNvSpPr>
          <p:nvPr/>
        </p:nvSpPr>
        <p:spPr bwMode="auto">
          <a:xfrm>
            <a:off x="2895600" y="836712"/>
            <a:ext cx="2362200" cy="1066800"/>
          </a:xfrm>
          <a:custGeom>
            <a:avLst/>
            <a:gdLst>
              <a:gd name="T0" fmla="*/ 1181098 w 2362196"/>
              <a:gd name="T1" fmla="*/ 0 h 1066803"/>
              <a:gd name="T2" fmla="*/ 2362196 w 2362196"/>
              <a:gd name="T3" fmla="*/ 533402 h 1066803"/>
              <a:gd name="T4" fmla="*/ 1181098 w 2362196"/>
              <a:gd name="T5" fmla="*/ 1066803 h 1066803"/>
              <a:gd name="T6" fmla="*/ 0 w 2362196"/>
              <a:gd name="T7" fmla="*/ 533402 h 1066803"/>
              <a:gd name="T8" fmla="*/ 17694720 60000 65536"/>
              <a:gd name="T9" fmla="*/ 0 60000 65536"/>
              <a:gd name="T10" fmla="*/ 5898240 60000 65536"/>
              <a:gd name="T11" fmla="*/ 11796480 60000 65536"/>
              <a:gd name="T12" fmla="*/ 52078 w 2362196"/>
              <a:gd name="T13" fmla="*/ 52078 h 1066803"/>
              <a:gd name="T14" fmla="*/ 2310118 w 2362196"/>
              <a:gd name="T15" fmla="*/ 1014725 h 1066803"/>
            </a:gdLst>
            <a:ahLst/>
            <a:cxnLst>
              <a:cxn ang="T8">
                <a:pos x="T0" y="T1"/>
              </a:cxn>
              <a:cxn ang="T9">
                <a:pos x="T2" y="T3"/>
              </a:cxn>
              <a:cxn ang="T10">
                <a:pos x="T4" y="T5"/>
              </a:cxn>
              <a:cxn ang="T11">
                <a:pos x="T6" y="T7"/>
              </a:cxn>
            </a:cxnLst>
            <a:rect l="T12" t="T13" r="T14" b="T15"/>
            <a:pathLst>
              <a:path w="2362196" h="1066803">
                <a:moveTo>
                  <a:pt x="177801" y="0"/>
                </a:moveTo>
                <a:lnTo>
                  <a:pt x="177801" y="-1"/>
                </a:lnTo>
                <a:cubicBezTo>
                  <a:pt x="79604" y="-1"/>
                  <a:pt x="-1" y="79604"/>
                  <a:pt x="-1" y="177800"/>
                </a:cubicBezTo>
                <a:lnTo>
                  <a:pt x="0" y="889003"/>
                </a:lnTo>
                <a:lnTo>
                  <a:pt x="-1" y="889002"/>
                </a:lnTo>
                <a:cubicBezTo>
                  <a:pt x="-1" y="987199"/>
                  <a:pt x="79604" y="1066804"/>
                  <a:pt x="177800" y="1066804"/>
                </a:cubicBezTo>
                <a:lnTo>
                  <a:pt x="2184396" y="1066803"/>
                </a:lnTo>
                <a:lnTo>
                  <a:pt x="2184396" y="1066802"/>
                </a:lnTo>
                <a:cubicBezTo>
                  <a:pt x="2282592" y="1066802"/>
                  <a:pt x="2362197" y="987198"/>
                  <a:pt x="2362197" y="889002"/>
                </a:cubicBezTo>
                <a:lnTo>
                  <a:pt x="2362196" y="177801"/>
                </a:lnTo>
                <a:cubicBezTo>
                  <a:pt x="2362196" y="79604"/>
                  <a:pt x="2282591" y="0"/>
                  <a:pt x="2184395" y="0"/>
                </a:cubicBezTo>
                <a:lnTo>
                  <a:pt x="177801" y="0"/>
                </a:lnTo>
                <a:close/>
              </a:path>
            </a:pathLst>
          </a:custGeom>
          <a:solidFill>
            <a:srgbClr val="4F81BD"/>
          </a:solidFill>
          <a:ln w="25402">
            <a:solidFill>
              <a:srgbClr val="385D8A"/>
            </a:solidFill>
            <a:miter lim="800000"/>
            <a:headEnd/>
            <a:tailEnd/>
          </a:ln>
        </p:spPr>
        <p:txBody>
          <a:bodyPr anchor="ctr" anchorCtr="1"/>
          <a:lstStyle/>
          <a:p>
            <a:pPr defTabSz="914400"/>
            <a:endParaRPr lang="en-US" sz="1400" i="1" dirty="0">
              <a:solidFill>
                <a:srgbClr val="FFFFFF"/>
              </a:solidFill>
            </a:endParaRPr>
          </a:p>
        </p:txBody>
      </p:sp>
      <p:sp>
        <p:nvSpPr>
          <p:cNvPr id="10245" name="Rounded Rectangle 5"/>
          <p:cNvSpPr>
            <a:spLocks/>
          </p:cNvSpPr>
          <p:nvPr/>
        </p:nvSpPr>
        <p:spPr bwMode="auto">
          <a:xfrm>
            <a:off x="2895600" y="1991047"/>
            <a:ext cx="2362200" cy="1066800"/>
          </a:xfrm>
          <a:custGeom>
            <a:avLst/>
            <a:gdLst>
              <a:gd name="T0" fmla="*/ 1181098 w 2362196"/>
              <a:gd name="T1" fmla="*/ 0 h 1066803"/>
              <a:gd name="T2" fmla="*/ 2362196 w 2362196"/>
              <a:gd name="T3" fmla="*/ 533402 h 1066803"/>
              <a:gd name="T4" fmla="*/ 1181098 w 2362196"/>
              <a:gd name="T5" fmla="*/ 1066803 h 1066803"/>
              <a:gd name="T6" fmla="*/ 0 w 2362196"/>
              <a:gd name="T7" fmla="*/ 533402 h 1066803"/>
              <a:gd name="T8" fmla="*/ 17694720 60000 65536"/>
              <a:gd name="T9" fmla="*/ 0 60000 65536"/>
              <a:gd name="T10" fmla="*/ 5898240 60000 65536"/>
              <a:gd name="T11" fmla="*/ 11796480 60000 65536"/>
              <a:gd name="T12" fmla="*/ 52078 w 2362196"/>
              <a:gd name="T13" fmla="*/ 52078 h 1066803"/>
              <a:gd name="T14" fmla="*/ 2310118 w 2362196"/>
              <a:gd name="T15" fmla="*/ 1014725 h 1066803"/>
            </a:gdLst>
            <a:ahLst/>
            <a:cxnLst>
              <a:cxn ang="T8">
                <a:pos x="T0" y="T1"/>
              </a:cxn>
              <a:cxn ang="T9">
                <a:pos x="T2" y="T3"/>
              </a:cxn>
              <a:cxn ang="T10">
                <a:pos x="T4" y="T5"/>
              </a:cxn>
              <a:cxn ang="T11">
                <a:pos x="T6" y="T7"/>
              </a:cxn>
            </a:cxnLst>
            <a:rect l="T12" t="T13" r="T14" b="T15"/>
            <a:pathLst>
              <a:path w="2362196" h="1066803">
                <a:moveTo>
                  <a:pt x="177801" y="0"/>
                </a:moveTo>
                <a:lnTo>
                  <a:pt x="177801" y="-1"/>
                </a:lnTo>
                <a:cubicBezTo>
                  <a:pt x="79604" y="-1"/>
                  <a:pt x="-1" y="79604"/>
                  <a:pt x="-1" y="177800"/>
                </a:cubicBezTo>
                <a:lnTo>
                  <a:pt x="0" y="889003"/>
                </a:lnTo>
                <a:lnTo>
                  <a:pt x="-1" y="889002"/>
                </a:lnTo>
                <a:cubicBezTo>
                  <a:pt x="-1" y="987199"/>
                  <a:pt x="79604" y="1066804"/>
                  <a:pt x="177800" y="1066804"/>
                </a:cubicBezTo>
                <a:lnTo>
                  <a:pt x="2184396" y="1066803"/>
                </a:lnTo>
                <a:lnTo>
                  <a:pt x="2184396" y="1066802"/>
                </a:lnTo>
                <a:cubicBezTo>
                  <a:pt x="2282592" y="1066802"/>
                  <a:pt x="2362197" y="987198"/>
                  <a:pt x="2362197" y="889002"/>
                </a:cubicBezTo>
                <a:lnTo>
                  <a:pt x="2362196" y="177801"/>
                </a:lnTo>
                <a:cubicBezTo>
                  <a:pt x="2362196" y="79604"/>
                  <a:pt x="2282591" y="0"/>
                  <a:pt x="2184395" y="0"/>
                </a:cubicBezTo>
                <a:lnTo>
                  <a:pt x="177801" y="0"/>
                </a:lnTo>
                <a:close/>
              </a:path>
            </a:pathLst>
          </a:custGeom>
          <a:solidFill>
            <a:srgbClr val="4F81BD"/>
          </a:solidFill>
          <a:ln w="25402">
            <a:solidFill>
              <a:srgbClr val="385D8A"/>
            </a:solidFill>
            <a:miter lim="800000"/>
            <a:headEnd/>
            <a:tailEnd/>
          </a:ln>
        </p:spPr>
        <p:txBody>
          <a:bodyPr anchor="ctr" anchorCtr="1"/>
          <a:lstStyle/>
          <a:p>
            <a:pPr algn="ctr" defTabSz="914400"/>
            <a:endParaRPr lang="en-US" sz="1400" i="1" dirty="0">
              <a:solidFill>
                <a:srgbClr val="FFFFFF"/>
              </a:solidFill>
            </a:endParaRPr>
          </a:p>
        </p:txBody>
      </p:sp>
      <p:sp>
        <p:nvSpPr>
          <p:cNvPr id="10246" name="Rounded Rectangle 6"/>
          <p:cNvSpPr>
            <a:spLocks/>
          </p:cNvSpPr>
          <p:nvPr/>
        </p:nvSpPr>
        <p:spPr bwMode="auto">
          <a:xfrm>
            <a:off x="179512" y="1991047"/>
            <a:ext cx="2578224" cy="1066800"/>
          </a:xfrm>
          <a:custGeom>
            <a:avLst/>
            <a:gdLst>
              <a:gd name="T0" fmla="*/ 1181098 w 2362196"/>
              <a:gd name="T1" fmla="*/ 0 h 1066803"/>
              <a:gd name="T2" fmla="*/ 2362196 w 2362196"/>
              <a:gd name="T3" fmla="*/ 533402 h 1066803"/>
              <a:gd name="T4" fmla="*/ 1181098 w 2362196"/>
              <a:gd name="T5" fmla="*/ 1066803 h 1066803"/>
              <a:gd name="T6" fmla="*/ 0 w 2362196"/>
              <a:gd name="T7" fmla="*/ 533402 h 1066803"/>
              <a:gd name="T8" fmla="*/ 17694720 60000 65536"/>
              <a:gd name="T9" fmla="*/ 0 60000 65536"/>
              <a:gd name="T10" fmla="*/ 5898240 60000 65536"/>
              <a:gd name="T11" fmla="*/ 11796480 60000 65536"/>
              <a:gd name="T12" fmla="*/ 52078 w 2362196"/>
              <a:gd name="T13" fmla="*/ 52078 h 1066803"/>
              <a:gd name="T14" fmla="*/ 2310118 w 2362196"/>
              <a:gd name="T15" fmla="*/ 1014725 h 1066803"/>
            </a:gdLst>
            <a:ahLst/>
            <a:cxnLst>
              <a:cxn ang="T8">
                <a:pos x="T0" y="T1"/>
              </a:cxn>
              <a:cxn ang="T9">
                <a:pos x="T2" y="T3"/>
              </a:cxn>
              <a:cxn ang="T10">
                <a:pos x="T4" y="T5"/>
              </a:cxn>
              <a:cxn ang="T11">
                <a:pos x="T6" y="T7"/>
              </a:cxn>
            </a:cxnLst>
            <a:rect l="T12" t="T13" r="T14" b="T15"/>
            <a:pathLst>
              <a:path w="2362196" h="1066803">
                <a:moveTo>
                  <a:pt x="177801" y="0"/>
                </a:moveTo>
                <a:lnTo>
                  <a:pt x="177801" y="-1"/>
                </a:lnTo>
                <a:cubicBezTo>
                  <a:pt x="79604" y="-1"/>
                  <a:pt x="-1" y="79604"/>
                  <a:pt x="-1" y="177800"/>
                </a:cubicBezTo>
                <a:lnTo>
                  <a:pt x="0" y="889003"/>
                </a:lnTo>
                <a:lnTo>
                  <a:pt x="-1" y="889002"/>
                </a:lnTo>
                <a:cubicBezTo>
                  <a:pt x="-1" y="987199"/>
                  <a:pt x="79604" y="1066804"/>
                  <a:pt x="177800" y="1066804"/>
                </a:cubicBezTo>
                <a:lnTo>
                  <a:pt x="2184396" y="1066803"/>
                </a:lnTo>
                <a:lnTo>
                  <a:pt x="2184396" y="1066802"/>
                </a:lnTo>
                <a:cubicBezTo>
                  <a:pt x="2282592" y="1066802"/>
                  <a:pt x="2362197" y="987198"/>
                  <a:pt x="2362197" y="889002"/>
                </a:cubicBezTo>
                <a:lnTo>
                  <a:pt x="2362196" y="177801"/>
                </a:lnTo>
                <a:cubicBezTo>
                  <a:pt x="2362196" y="79604"/>
                  <a:pt x="2282591" y="0"/>
                  <a:pt x="2184395" y="0"/>
                </a:cubicBezTo>
                <a:lnTo>
                  <a:pt x="177801" y="0"/>
                </a:lnTo>
                <a:close/>
              </a:path>
            </a:pathLst>
          </a:custGeom>
          <a:solidFill>
            <a:srgbClr val="4F81BD"/>
          </a:solidFill>
          <a:ln w="25402">
            <a:solidFill>
              <a:srgbClr val="385D8A"/>
            </a:solidFill>
            <a:miter lim="800000"/>
            <a:headEnd/>
            <a:tailEnd/>
          </a:ln>
        </p:spPr>
        <p:txBody>
          <a:bodyPr lIns="36000" rIns="36000" anchor="ctr" anchorCtr="1"/>
          <a:lstStyle/>
          <a:p>
            <a:pPr defTabSz="914400"/>
            <a:endParaRPr lang="en-GB" sz="1400" dirty="0">
              <a:solidFill>
                <a:srgbClr val="FFFFFF"/>
              </a:solidFill>
            </a:endParaRPr>
          </a:p>
        </p:txBody>
      </p:sp>
      <p:sp>
        <p:nvSpPr>
          <p:cNvPr id="10247" name="Rounded Rectangle 7"/>
          <p:cNvSpPr>
            <a:spLocks/>
          </p:cNvSpPr>
          <p:nvPr/>
        </p:nvSpPr>
        <p:spPr bwMode="auto">
          <a:xfrm>
            <a:off x="5364088" y="2002160"/>
            <a:ext cx="2362200" cy="1066800"/>
          </a:xfrm>
          <a:custGeom>
            <a:avLst/>
            <a:gdLst>
              <a:gd name="T0" fmla="*/ 1181098 w 2362196"/>
              <a:gd name="T1" fmla="*/ 0 h 1066803"/>
              <a:gd name="T2" fmla="*/ 2362196 w 2362196"/>
              <a:gd name="T3" fmla="*/ 533402 h 1066803"/>
              <a:gd name="T4" fmla="*/ 1181098 w 2362196"/>
              <a:gd name="T5" fmla="*/ 1066803 h 1066803"/>
              <a:gd name="T6" fmla="*/ 0 w 2362196"/>
              <a:gd name="T7" fmla="*/ 533402 h 1066803"/>
              <a:gd name="T8" fmla="*/ 17694720 60000 65536"/>
              <a:gd name="T9" fmla="*/ 0 60000 65536"/>
              <a:gd name="T10" fmla="*/ 5898240 60000 65536"/>
              <a:gd name="T11" fmla="*/ 11796480 60000 65536"/>
              <a:gd name="T12" fmla="*/ 52078 w 2362196"/>
              <a:gd name="T13" fmla="*/ 52078 h 1066803"/>
              <a:gd name="T14" fmla="*/ 2310118 w 2362196"/>
              <a:gd name="T15" fmla="*/ 1014725 h 1066803"/>
            </a:gdLst>
            <a:ahLst/>
            <a:cxnLst>
              <a:cxn ang="T8">
                <a:pos x="T0" y="T1"/>
              </a:cxn>
              <a:cxn ang="T9">
                <a:pos x="T2" y="T3"/>
              </a:cxn>
              <a:cxn ang="T10">
                <a:pos x="T4" y="T5"/>
              </a:cxn>
              <a:cxn ang="T11">
                <a:pos x="T6" y="T7"/>
              </a:cxn>
            </a:cxnLst>
            <a:rect l="T12" t="T13" r="T14" b="T15"/>
            <a:pathLst>
              <a:path w="2362196" h="1066803">
                <a:moveTo>
                  <a:pt x="177801" y="0"/>
                </a:moveTo>
                <a:lnTo>
                  <a:pt x="177801" y="-1"/>
                </a:lnTo>
                <a:cubicBezTo>
                  <a:pt x="79604" y="-1"/>
                  <a:pt x="-1" y="79604"/>
                  <a:pt x="-1" y="177800"/>
                </a:cubicBezTo>
                <a:lnTo>
                  <a:pt x="0" y="889003"/>
                </a:lnTo>
                <a:lnTo>
                  <a:pt x="-1" y="889002"/>
                </a:lnTo>
                <a:cubicBezTo>
                  <a:pt x="-1" y="987199"/>
                  <a:pt x="79604" y="1066804"/>
                  <a:pt x="177800" y="1066804"/>
                </a:cubicBezTo>
                <a:lnTo>
                  <a:pt x="2184396" y="1066803"/>
                </a:lnTo>
                <a:lnTo>
                  <a:pt x="2184396" y="1066802"/>
                </a:lnTo>
                <a:cubicBezTo>
                  <a:pt x="2282592" y="1066802"/>
                  <a:pt x="2362197" y="987198"/>
                  <a:pt x="2362197" y="889002"/>
                </a:cubicBezTo>
                <a:lnTo>
                  <a:pt x="2362196" y="177801"/>
                </a:lnTo>
                <a:cubicBezTo>
                  <a:pt x="2362196" y="79604"/>
                  <a:pt x="2282591" y="0"/>
                  <a:pt x="2184395" y="0"/>
                </a:cubicBezTo>
                <a:lnTo>
                  <a:pt x="177801" y="0"/>
                </a:lnTo>
                <a:close/>
              </a:path>
            </a:pathLst>
          </a:custGeom>
          <a:solidFill>
            <a:srgbClr val="4F81BD"/>
          </a:solidFill>
          <a:ln w="25402">
            <a:solidFill>
              <a:srgbClr val="385D8A"/>
            </a:solidFill>
            <a:miter lim="800000"/>
            <a:headEnd/>
            <a:tailEnd/>
          </a:ln>
        </p:spPr>
        <p:txBody>
          <a:bodyPr anchor="ctr" anchorCtr="1"/>
          <a:lstStyle/>
          <a:p>
            <a:pPr algn="ctr" defTabSz="914400"/>
            <a:endParaRPr lang="en-US" sz="1400" i="1" dirty="0">
              <a:solidFill>
                <a:srgbClr val="FFFFFF"/>
              </a:solidFill>
            </a:endParaRPr>
          </a:p>
        </p:txBody>
      </p:sp>
      <p:sp>
        <p:nvSpPr>
          <p:cNvPr id="10248" name="Rounded Rectangle 8"/>
          <p:cNvSpPr>
            <a:spLocks/>
          </p:cNvSpPr>
          <p:nvPr/>
        </p:nvSpPr>
        <p:spPr bwMode="auto">
          <a:xfrm>
            <a:off x="6516216" y="3140968"/>
            <a:ext cx="2362200" cy="1066800"/>
          </a:xfrm>
          <a:custGeom>
            <a:avLst/>
            <a:gdLst>
              <a:gd name="T0" fmla="*/ 1181098 w 2362196"/>
              <a:gd name="T1" fmla="*/ 0 h 1066803"/>
              <a:gd name="T2" fmla="*/ 2362196 w 2362196"/>
              <a:gd name="T3" fmla="*/ 533402 h 1066803"/>
              <a:gd name="T4" fmla="*/ 1181098 w 2362196"/>
              <a:gd name="T5" fmla="*/ 1066803 h 1066803"/>
              <a:gd name="T6" fmla="*/ 0 w 2362196"/>
              <a:gd name="T7" fmla="*/ 533402 h 1066803"/>
              <a:gd name="T8" fmla="*/ 17694720 60000 65536"/>
              <a:gd name="T9" fmla="*/ 0 60000 65536"/>
              <a:gd name="T10" fmla="*/ 5898240 60000 65536"/>
              <a:gd name="T11" fmla="*/ 11796480 60000 65536"/>
              <a:gd name="T12" fmla="*/ 52078 w 2362196"/>
              <a:gd name="T13" fmla="*/ 52078 h 1066803"/>
              <a:gd name="T14" fmla="*/ 2310118 w 2362196"/>
              <a:gd name="T15" fmla="*/ 1014725 h 1066803"/>
            </a:gdLst>
            <a:ahLst/>
            <a:cxnLst>
              <a:cxn ang="T8">
                <a:pos x="T0" y="T1"/>
              </a:cxn>
              <a:cxn ang="T9">
                <a:pos x="T2" y="T3"/>
              </a:cxn>
              <a:cxn ang="T10">
                <a:pos x="T4" y="T5"/>
              </a:cxn>
              <a:cxn ang="T11">
                <a:pos x="T6" y="T7"/>
              </a:cxn>
            </a:cxnLst>
            <a:rect l="T12" t="T13" r="T14" b="T15"/>
            <a:pathLst>
              <a:path w="2362196" h="1066803">
                <a:moveTo>
                  <a:pt x="177801" y="0"/>
                </a:moveTo>
                <a:lnTo>
                  <a:pt x="177801" y="-1"/>
                </a:lnTo>
                <a:cubicBezTo>
                  <a:pt x="79604" y="-1"/>
                  <a:pt x="-1" y="79604"/>
                  <a:pt x="-1" y="177800"/>
                </a:cubicBezTo>
                <a:lnTo>
                  <a:pt x="0" y="889003"/>
                </a:lnTo>
                <a:lnTo>
                  <a:pt x="-1" y="889002"/>
                </a:lnTo>
                <a:cubicBezTo>
                  <a:pt x="-1" y="987199"/>
                  <a:pt x="79604" y="1066804"/>
                  <a:pt x="177800" y="1066804"/>
                </a:cubicBezTo>
                <a:lnTo>
                  <a:pt x="2184396" y="1066803"/>
                </a:lnTo>
                <a:lnTo>
                  <a:pt x="2184396" y="1066802"/>
                </a:lnTo>
                <a:cubicBezTo>
                  <a:pt x="2282592" y="1066802"/>
                  <a:pt x="2362197" y="987198"/>
                  <a:pt x="2362197" y="889002"/>
                </a:cubicBezTo>
                <a:lnTo>
                  <a:pt x="2362196" y="177801"/>
                </a:lnTo>
                <a:cubicBezTo>
                  <a:pt x="2362196" y="79604"/>
                  <a:pt x="2282591" y="0"/>
                  <a:pt x="2184395" y="0"/>
                </a:cubicBezTo>
                <a:lnTo>
                  <a:pt x="177801" y="0"/>
                </a:lnTo>
                <a:close/>
              </a:path>
            </a:pathLst>
          </a:custGeom>
          <a:solidFill>
            <a:srgbClr val="92D050"/>
          </a:solidFill>
          <a:ln w="25402">
            <a:solidFill>
              <a:srgbClr val="385D8A"/>
            </a:solidFill>
            <a:miter lim="800000"/>
            <a:headEnd/>
            <a:tailEnd/>
          </a:ln>
        </p:spPr>
        <p:txBody>
          <a:bodyPr anchor="ctr" anchorCtr="1"/>
          <a:lstStyle/>
          <a:p>
            <a:pPr algn="ctr" defTabSz="914400"/>
            <a:endParaRPr lang="en-US" i="1" dirty="0">
              <a:solidFill>
                <a:srgbClr val="FFFFFF"/>
              </a:solidFill>
            </a:endParaRPr>
          </a:p>
        </p:txBody>
      </p:sp>
      <p:sp>
        <p:nvSpPr>
          <p:cNvPr id="10249" name="Rounded Rectangle 9"/>
          <p:cNvSpPr>
            <a:spLocks/>
          </p:cNvSpPr>
          <p:nvPr/>
        </p:nvSpPr>
        <p:spPr bwMode="auto">
          <a:xfrm>
            <a:off x="6541045" y="4136281"/>
            <a:ext cx="2362200" cy="1066800"/>
          </a:xfrm>
          <a:custGeom>
            <a:avLst/>
            <a:gdLst>
              <a:gd name="T0" fmla="*/ 1181098 w 2362196"/>
              <a:gd name="T1" fmla="*/ 0 h 1066803"/>
              <a:gd name="T2" fmla="*/ 2362196 w 2362196"/>
              <a:gd name="T3" fmla="*/ 533402 h 1066803"/>
              <a:gd name="T4" fmla="*/ 1181098 w 2362196"/>
              <a:gd name="T5" fmla="*/ 1066803 h 1066803"/>
              <a:gd name="T6" fmla="*/ 0 w 2362196"/>
              <a:gd name="T7" fmla="*/ 533402 h 1066803"/>
              <a:gd name="T8" fmla="*/ 17694720 60000 65536"/>
              <a:gd name="T9" fmla="*/ 0 60000 65536"/>
              <a:gd name="T10" fmla="*/ 5898240 60000 65536"/>
              <a:gd name="T11" fmla="*/ 11796480 60000 65536"/>
              <a:gd name="T12" fmla="*/ 52078 w 2362196"/>
              <a:gd name="T13" fmla="*/ 52078 h 1066803"/>
              <a:gd name="T14" fmla="*/ 2310118 w 2362196"/>
              <a:gd name="T15" fmla="*/ 1014725 h 1066803"/>
            </a:gdLst>
            <a:ahLst/>
            <a:cxnLst>
              <a:cxn ang="T8">
                <a:pos x="T0" y="T1"/>
              </a:cxn>
              <a:cxn ang="T9">
                <a:pos x="T2" y="T3"/>
              </a:cxn>
              <a:cxn ang="T10">
                <a:pos x="T4" y="T5"/>
              </a:cxn>
              <a:cxn ang="T11">
                <a:pos x="T6" y="T7"/>
              </a:cxn>
            </a:cxnLst>
            <a:rect l="T12" t="T13" r="T14" b="T15"/>
            <a:pathLst>
              <a:path w="2362196" h="1066803">
                <a:moveTo>
                  <a:pt x="177801" y="0"/>
                </a:moveTo>
                <a:lnTo>
                  <a:pt x="177801" y="-1"/>
                </a:lnTo>
                <a:cubicBezTo>
                  <a:pt x="79604" y="-1"/>
                  <a:pt x="-1" y="79604"/>
                  <a:pt x="-1" y="177800"/>
                </a:cubicBezTo>
                <a:lnTo>
                  <a:pt x="0" y="889003"/>
                </a:lnTo>
                <a:lnTo>
                  <a:pt x="-1" y="889002"/>
                </a:lnTo>
                <a:cubicBezTo>
                  <a:pt x="-1" y="987199"/>
                  <a:pt x="79604" y="1066804"/>
                  <a:pt x="177800" y="1066804"/>
                </a:cubicBezTo>
                <a:lnTo>
                  <a:pt x="2184396" y="1066803"/>
                </a:lnTo>
                <a:lnTo>
                  <a:pt x="2184396" y="1066802"/>
                </a:lnTo>
                <a:cubicBezTo>
                  <a:pt x="2282592" y="1066802"/>
                  <a:pt x="2362197" y="987198"/>
                  <a:pt x="2362197" y="889002"/>
                </a:cubicBezTo>
                <a:lnTo>
                  <a:pt x="2362196" y="177801"/>
                </a:lnTo>
                <a:cubicBezTo>
                  <a:pt x="2362196" y="79604"/>
                  <a:pt x="2282591" y="0"/>
                  <a:pt x="2184395" y="0"/>
                </a:cubicBezTo>
                <a:lnTo>
                  <a:pt x="177801" y="0"/>
                </a:lnTo>
                <a:close/>
              </a:path>
            </a:pathLst>
          </a:custGeom>
          <a:solidFill>
            <a:srgbClr val="92D050"/>
          </a:solidFill>
          <a:ln w="25402">
            <a:solidFill>
              <a:srgbClr val="385D8A"/>
            </a:solidFill>
            <a:miter lim="800000"/>
            <a:headEnd/>
            <a:tailEnd/>
          </a:ln>
        </p:spPr>
        <p:txBody>
          <a:bodyPr anchor="ctr" anchorCtr="1"/>
          <a:lstStyle/>
          <a:p>
            <a:pPr algn="ctr" defTabSz="914400"/>
            <a:endParaRPr lang="en-US" i="1" dirty="0">
              <a:solidFill>
                <a:srgbClr val="FFFFFF"/>
              </a:solidFill>
            </a:endParaRPr>
          </a:p>
        </p:txBody>
      </p:sp>
      <p:sp>
        <p:nvSpPr>
          <p:cNvPr id="10250" name="Rounded Rectangle 10"/>
          <p:cNvSpPr>
            <a:spLocks/>
          </p:cNvSpPr>
          <p:nvPr/>
        </p:nvSpPr>
        <p:spPr bwMode="auto">
          <a:xfrm>
            <a:off x="2929880" y="3140968"/>
            <a:ext cx="2362200" cy="1066800"/>
          </a:xfrm>
          <a:custGeom>
            <a:avLst/>
            <a:gdLst>
              <a:gd name="T0" fmla="*/ 1181098 w 2362196"/>
              <a:gd name="T1" fmla="*/ 0 h 1066803"/>
              <a:gd name="T2" fmla="*/ 2362196 w 2362196"/>
              <a:gd name="T3" fmla="*/ 533402 h 1066803"/>
              <a:gd name="T4" fmla="*/ 1181098 w 2362196"/>
              <a:gd name="T5" fmla="*/ 1066803 h 1066803"/>
              <a:gd name="T6" fmla="*/ 0 w 2362196"/>
              <a:gd name="T7" fmla="*/ 533402 h 1066803"/>
              <a:gd name="T8" fmla="*/ 17694720 60000 65536"/>
              <a:gd name="T9" fmla="*/ 0 60000 65536"/>
              <a:gd name="T10" fmla="*/ 5898240 60000 65536"/>
              <a:gd name="T11" fmla="*/ 11796480 60000 65536"/>
              <a:gd name="T12" fmla="*/ 52078 w 2362196"/>
              <a:gd name="T13" fmla="*/ 52078 h 1066803"/>
              <a:gd name="T14" fmla="*/ 2310118 w 2362196"/>
              <a:gd name="T15" fmla="*/ 1014725 h 1066803"/>
            </a:gdLst>
            <a:ahLst/>
            <a:cxnLst>
              <a:cxn ang="T8">
                <a:pos x="T0" y="T1"/>
              </a:cxn>
              <a:cxn ang="T9">
                <a:pos x="T2" y="T3"/>
              </a:cxn>
              <a:cxn ang="T10">
                <a:pos x="T4" y="T5"/>
              </a:cxn>
              <a:cxn ang="T11">
                <a:pos x="T6" y="T7"/>
              </a:cxn>
            </a:cxnLst>
            <a:rect l="T12" t="T13" r="T14" b="T15"/>
            <a:pathLst>
              <a:path w="2362196" h="1066803">
                <a:moveTo>
                  <a:pt x="177801" y="0"/>
                </a:moveTo>
                <a:lnTo>
                  <a:pt x="177801" y="-1"/>
                </a:lnTo>
                <a:cubicBezTo>
                  <a:pt x="79604" y="-1"/>
                  <a:pt x="-1" y="79604"/>
                  <a:pt x="-1" y="177800"/>
                </a:cubicBezTo>
                <a:lnTo>
                  <a:pt x="0" y="889003"/>
                </a:lnTo>
                <a:lnTo>
                  <a:pt x="-1" y="889002"/>
                </a:lnTo>
                <a:cubicBezTo>
                  <a:pt x="-1" y="987199"/>
                  <a:pt x="79604" y="1066804"/>
                  <a:pt x="177800" y="1066804"/>
                </a:cubicBezTo>
                <a:lnTo>
                  <a:pt x="2184396" y="1066803"/>
                </a:lnTo>
                <a:lnTo>
                  <a:pt x="2184396" y="1066802"/>
                </a:lnTo>
                <a:cubicBezTo>
                  <a:pt x="2282592" y="1066802"/>
                  <a:pt x="2362197" y="987198"/>
                  <a:pt x="2362197" y="889002"/>
                </a:cubicBezTo>
                <a:lnTo>
                  <a:pt x="2362196" y="177801"/>
                </a:lnTo>
                <a:cubicBezTo>
                  <a:pt x="2362196" y="79604"/>
                  <a:pt x="2282591" y="0"/>
                  <a:pt x="2184395" y="0"/>
                </a:cubicBezTo>
                <a:lnTo>
                  <a:pt x="177801" y="0"/>
                </a:lnTo>
                <a:close/>
              </a:path>
            </a:pathLst>
          </a:custGeom>
          <a:solidFill>
            <a:srgbClr val="4F81BD"/>
          </a:solidFill>
          <a:ln w="25402">
            <a:solidFill>
              <a:srgbClr val="385D8A"/>
            </a:solidFill>
            <a:miter lim="800000"/>
            <a:headEnd/>
            <a:tailEnd/>
          </a:ln>
        </p:spPr>
        <p:txBody>
          <a:bodyPr anchor="ctr" anchorCtr="1"/>
          <a:lstStyle/>
          <a:p>
            <a:pPr algn="ctr" defTabSz="914400"/>
            <a:r>
              <a:rPr lang="en-GB" sz="1600" dirty="0">
                <a:solidFill>
                  <a:srgbClr val="FFFFFF"/>
                </a:solidFill>
              </a:rPr>
              <a:t>3. My Learning Agenda</a:t>
            </a:r>
          </a:p>
          <a:p>
            <a:pPr algn="ctr" defTabSz="914400"/>
            <a:r>
              <a:rPr lang="en-GB" sz="1400" i="1" dirty="0">
                <a:solidFill>
                  <a:srgbClr val="FFFFFF"/>
                </a:solidFill>
              </a:rPr>
              <a:t>Building on my strengths &amp; reducing my gaps</a:t>
            </a:r>
            <a:endParaRPr lang="en-US" sz="1400" i="1" dirty="0">
              <a:solidFill>
                <a:srgbClr val="FFFFFF"/>
              </a:solidFill>
            </a:endParaRPr>
          </a:p>
        </p:txBody>
      </p:sp>
      <p:sp>
        <p:nvSpPr>
          <p:cNvPr id="5" name="TextBox 4"/>
          <p:cNvSpPr txBox="1"/>
          <p:nvPr/>
        </p:nvSpPr>
        <p:spPr>
          <a:xfrm>
            <a:off x="2987824" y="980728"/>
            <a:ext cx="2160110" cy="861774"/>
          </a:xfrm>
          <a:prstGeom prst="rect">
            <a:avLst/>
          </a:prstGeom>
          <a:noFill/>
        </p:spPr>
        <p:txBody>
          <a:bodyPr wrap="square" rtlCol="0">
            <a:spAutoFit/>
          </a:bodyPr>
          <a:lstStyle/>
          <a:p>
            <a:pPr algn="ctr"/>
            <a:r>
              <a:rPr lang="en-GB" sz="1600" dirty="0" smtClean="0">
                <a:solidFill>
                  <a:srgbClr val="FFFFFF"/>
                </a:solidFill>
              </a:rPr>
              <a:t>1. My </a:t>
            </a:r>
            <a:r>
              <a:rPr lang="en-GB" sz="1600" dirty="0">
                <a:solidFill>
                  <a:srgbClr val="FFFFFF"/>
                </a:solidFill>
              </a:rPr>
              <a:t>Ideal </a:t>
            </a:r>
            <a:r>
              <a:rPr lang="en-GB" sz="1600" dirty="0" smtClean="0">
                <a:solidFill>
                  <a:srgbClr val="FFFFFF"/>
                </a:solidFill>
              </a:rPr>
              <a:t>Self</a:t>
            </a:r>
          </a:p>
          <a:p>
            <a:pPr algn="ctr"/>
            <a:r>
              <a:rPr lang="en-GB" sz="1600" i="1" dirty="0" smtClean="0">
                <a:solidFill>
                  <a:srgbClr val="FFFFFF"/>
                </a:solidFill>
              </a:rPr>
              <a:t>Who do I want to be?</a:t>
            </a:r>
          </a:p>
          <a:p>
            <a:pPr algn="ctr"/>
            <a:endParaRPr lang="en-US" sz="1600" dirty="0"/>
          </a:p>
        </p:txBody>
      </p:sp>
      <p:sp>
        <p:nvSpPr>
          <p:cNvPr id="6" name="TextBox 5"/>
          <p:cNvSpPr txBox="1"/>
          <p:nvPr/>
        </p:nvSpPr>
        <p:spPr>
          <a:xfrm>
            <a:off x="309464" y="2038647"/>
            <a:ext cx="2360838" cy="830997"/>
          </a:xfrm>
          <a:prstGeom prst="rect">
            <a:avLst/>
          </a:prstGeom>
          <a:noFill/>
        </p:spPr>
        <p:txBody>
          <a:bodyPr wrap="square" rtlCol="0">
            <a:spAutoFit/>
          </a:bodyPr>
          <a:lstStyle/>
          <a:p>
            <a:pPr algn="ctr"/>
            <a:r>
              <a:rPr lang="en-GB" sz="1600" dirty="0">
                <a:solidFill>
                  <a:srgbClr val="FFFFFF"/>
                </a:solidFill>
              </a:rPr>
              <a:t>4. Experimenting</a:t>
            </a:r>
          </a:p>
          <a:p>
            <a:pPr algn="ctr"/>
            <a:r>
              <a:rPr lang="en-GB" sz="1600" i="1" dirty="0">
                <a:solidFill>
                  <a:srgbClr val="FFFFFF"/>
                </a:solidFill>
              </a:rPr>
              <a:t>New behaviours &amp; </a:t>
            </a:r>
            <a:r>
              <a:rPr lang="en-GB" sz="1600" i="1" dirty="0" smtClean="0">
                <a:solidFill>
                  <a:srgbClr val="FFFFFF"/>
                </a:solidFill>
              </a:rPr>
              <a:t>thoughts</a:t>
            </a:r>
            <a:endParaRPr lang="en-US" sz="1600" dirty="0">
              <a:solidFill>
                <a:srgbClr val="FFFFFF"/>
              </a:solidFill>
            </a:endParaRPr>
          </a:p>
        </p:txBody>
      </p:sp>
      <p:sp>
        <p:nvSpPr>
          <p:cNvPr id="7" name="TextBox 6"/>
          <p:cNvSpPr txBox="1"/>
          <p:nvPr/>
        </p:nvSpPr>
        <p:spPr>
          <a:xfrm>
            <a:off x="2843808" y="2182663"/>
            <a:ext cx="2520280" cy="584776"/>
          </a:xfrm>
          <a:prstGeom prst="rect">
            <a:avLst/>
          </a:prstGeom>
          <a:noFill/>
        </p:spPr>
        <p:txBody>
          <a:bodyPr wrap="square" rtlCol="0">
            <a:spAutoFit/>
          </a:bodyPr>
          <a:lstStyle/>
          <a:p>
            <a:pPr algn="ctr"/>
            <a:r>
              <a:rPr lang="en-GB" sz="1600" dirty="0">
                <a:solidFill>
                  <a:srgbClr val="FFFFFF"/>
                </a:solidFill>
              </a:rPr>
              <a:t>5. Trusting relationships</a:t>
            </a:r>
          </a:p>
          <a:p>
            <a:pPr algn="ctr"/>
            <a:r>
              <a:rPr lang="en-GB" sz="1600" i="1" dirty="0">
                <a:solidFill>
                  <a:srgbClr val="FFFFFF"/>
                </a:solidFill>
              </a:rPr>
              <a:t>Building </a:t>
            </a:r>
            <a:r>
              <a:rPr lang="en-GB" sz="1600" i="1" dirty="0" smtClean="0">
                <a:solidFill>
                  <a:srgbClr val="FFFFFF"/>
                </a:solidFill>
              </a:rPr>
              <a:t>networks</a:t>
            </a:r>
            <a:endParaRPr lang="en-GB" sz="1600" dirty="0">
              <a:solidFill>
                <a:srgbClr val="FFFFFF"/>
              </a:solidFill>
            </a:endParaRPr>
          </a:p>
        </p:txBody>
      </p:sp>
      <p:sp>
        <p:nvSpPr>
          <p:cNvPr id="8" name="TextBox 7"/>
          <p:cNvSpPr txBox="1"/>
          <p:nvPr/>
        </p:nvSpPr>
        <p:spPr>
          <a:xfrm>
            <a:off x="5508104" y="2182663"/>
            <a:ext cx="2160240" cy="584776"/>
          </a:xfrm>
          <a:prstGeom prst="rect">
            <a:avLst/>
          </a:prstGeom>
          <a:noFill/>
        </p:spPr>
        <p:txBody>
          <a:bodyPr wrap="square" rtlCol="0">
            <a:spAutoFit/>
          </a:bodyPr>
          <a:lstStyle/>
          <a:p>
            <a:pPr algn="ctr"/>
            <a:r>
              <a:rPr lang="en-GB" sz="1600" dirty="0">
                <a:solidFill>
                  <a:srgbClr val="FFFFFF"/>
                </a:solidFill>
              </a:rPr>
              <a:t>2. My Real Self</a:t>
            </a:r>
          </a:p>
          <a:p>
            <a:pPr algn="ctr"/>
            <a:r>
              <a:rPr lang="en-GB" sz="1600" i="1" dirty="0">
                <a:solidFill>
                  <a:srgbClr val="FFFFFF"/>
                </a:solidFill>
              </a:rPr>
              <a:t>Who am I</a:t>
            </a:r>
            <a:r>
              <a:rPr lang="en-GB" sz="1600" i="1" dirty="0" smtClean="0">
                <a:solidFill>
                  <a:srgbClr val="FFFFFF"/>
                </a:solidFill>
              </a:rPr>
              <a:t>?</a:t>
            </a:r>
            <a:endParaRPr lang="en-GB" sz="1600" dirty="0">
              <a:solidFill>
                <a:srgbClr val="FFFFFF"/>
              </a:solidFill>
            </a:endParaRPr>
          </a:p>
        </p:txBody>
      </p:sp>
      <p:sp>
        <p:nvSpPr>
          <p:cNvPr id="9" name="TextBox 8"/>
          <p:cNvSpPr txBox="1"/>
          <p:nvPr/>
        </p:nvSpPr>
        <p:spPr>
          <a:xfrm>
            <a:off x="6670997" y="3212976"/>
            <a:ext cx="2081959" cy="830997"/>
          </a:xfrm>
          <a:prstGeom prst="rect">
            <a:avLst/>
          </a:prstGeom>
          <a:noFill/>
        </p:spPr>
        <p:txBody>
          <a:bodyPr wrap="square" rtlCol="0">
            <a:spAutoFit/>
          </a:bodyPr>
          <a:lstStyle/>
          <a:p>
            <a:pPr algn="ctr"/>
            <a:r>
              <a:rPr lang="en-GB" sz="1600" i="1" dirty="0">
                <a:solidFill>
                  <a:srgbClr val="FFFFFF"/>
                </a:solidFill>
              </a:rPr>
              <a:t>My Strengths</a:t>
            </a:r>
            <a:endParaRPr lang="en-GB" sz="1600" dirty="0">
              <a:solidFill>
                <a:srgbClr val="FFFFFF"/>
              </a:solidFill>
            </a:endParaRPr>
          </a:p>
          <a:p>
            <a:pPr algn="ctr"/>
            <a:r>
              <a:rPr lang="en-GB" sz="1600" i="1" dirty="0">
                <a:solidFill>
                  <a:srgbClr val="FFFFFF"/>
                </a:solidFill>
              </a:rPr>
              <a:t>Where my ideal &amp; real selves </a:t>
            </a:r>
            <a:r>
              <a:rPr lang="en-GB" sz="1600" i="1" dirty="0" smtClean="0">
                <a:solidFill>
                  <a:srgbClr val="FFFFFF"/>
                </a:solidFill>
              </a:rPr>
              <a:t>overlap</a:t>
            </a:r>
            <a:endParaRPr lang="en-GB" sz="1600" dirty="0">
              <a:solidFill>
                <a:srgbClr val="FFFFFF"/>
              </a:solidFill>
            </a:endParaRPr>
          </a:p>
        </p:txBody>
      </p:sp>
      <p:sp>
        <p:nvSpPr>
          <p:cNvPr id="10" name="TextBox 9"/>
          <p:cNvSpPr txBox="1"/>
          <p:nvPr/>
        </p:nvSpPr>
        <p:spPr>
          <a:xfrm>
            <a:off x="6732240" y="4293096"/>
            <a:ext cx="2088232" cy="830997"/>
          </a:xfrm>
          <a:prstGeom prst="rect">
            <a:avLst/>
          </a:prstGeom>
          <a:noFill/>
        </p:spPr>
        <p:txBody>
          <a:bodyPr wrap="square" rtlCol="0">
            <a:spAutoFit/>
          </a:bodyPr>
          <a:lstStyle/>
          <a:p>
            <a:pPr algn="ctr"/>
            <a:r>
              <a:rPr lang="en-GB" sz="1600" i="1" dirty="0">
                <a:solidFill>
                  <a:srgbClr val="FFFFFF"/>
                </a:solidFill>
              </a:rPr>
              <a:t>My Gaps</a:t>
            </a:r>
            <a:endParaRPr lang="en-GB" sz="1600" dirty="0">
              <a:solidFill>
                <a:srgbClr val="FFFFFF"/>
              </a:solidFill>
            </a:endParaRPr>
          </a:p>
          <a:p>
            <a:pPr algn="ctr"/>
            <a:r>
              <a:rPr lang="en-GB" sz="1600" i="1" dirty="0">
                <a:solidFill>
                  <a:srgbClr val="FFFFFF"/>
                </a:solidFill>
              </a:rPr>
              <a:t>Where my real and ideal selves </a:t>
            </a:r>
            <a:r>
              <a:rPr lang="en-GB" sz="1600" i="1" dirty="0" smtClean="0">
                <a:solidFill>
                  <a:srgbClr val="FFFFFF"/>
                </a:solidFill>
              </a:rPr>
              <a:t>differ</a:t>
            </a:r>
            <a:endParaRPr lang="en-GB" sz="1600" dirty="0">
              <a:solidFill>
                <a:srgbClr val="FFFFFF"/>
              </a:solidFill>
            </a:endParaRPr>
          </a:p>
        </p:txBody>
      </p:sp>
    </p:spTree>
    <p:extLst>
      <p:ext uri="{BB962C8B-B14F-4D97-AF65-F5344CB8AC3E}">
        <p14:creationId xmlns:p14="http://schemas.microsoft.com/office/powerpoint/2010/main" val="2951671945"/>
      </p:ext>
    </p:extLst>
  </p:cSld>
  <p:clrMapOvr>
    <a:masterClrMapping/>
  </p:clrMapOvr>
  <p:transition spd="slow"/>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a:xfrm>
            <a:off x="457200" y="-39688"/>
            <a:ext cx="8229600" cy="1143001"/>
          </a:xfrm>
        </p:spPr>
        <p:txBody>
          <a:bodyPr/>
          <a:lstStyle/>
          <a:p>
            <a:r>
              <a:rPr lang="en-GB">
                <a:latin typeface="Calibri" charset="0"/>
              </a:rPr>
              <a:t>Structure / questions for the essay</a:t>
            </a:r>
            <a:endParaRPr lang="en-US">
              <a:latin typeface="Calibri" charset="0"/>
            </a:endParaRPr>
          </a:p>
        </p:txBody>
      </p:sp>
      <p:sp>
        <p:nvSpPr>
          <p:cNvPr id="22531" name="Rectangle 3"/>
          <p:cNvSpPr>
            <a:spLocks noGrp="1" noChangeArrowheads="1"/>
          </p:cNvSpPr>
          <p:nvPr>
            <p:ph type="body" idx="1"/>
          </p:nvPr>
        </p:nvSpPr>
        <p:spPr>
          <a:xfrm>
            <a:off x="179512" y="908720"/>
            <a:ext cx="8712968" cy="4768626"/>
          </a:xfrm>
        </p:spPr>
        <p:txBody>
          <a:bodyPr rtlCol="0">
            <a:normAutofit lnSpcReduction="10000"/>
          </a:bodyPr>
          <a:lstStyle/>
          <a:p>
            <a:pPr marL="0" indent="0" fontAlgn="auto">
              <a:spcAft>
                <a:spcPts val="0"/>
              </a:spcAft>
              <a:buFont typeface="Arial"/>
              <a:buNone/>
              <a:defRPr/>
            </a:pPr>
            <a:r>
              <a:rPr lang="en-GB" sz="1900" b="1" dirty="0" smtClean="0">
                <a:ea typeface="+mn-ea"/>
              </a:rPr>
              <a:t>Introduction </a:t>
            </a:r>
            <a:endParaRPr lang="en-GB" sz="1900" dirty="0">
              <a:ea typeface="+mn-ea"/>
            </a:endParaRPr>
          </a:p>
          <a:p>
            <a:pPr fontAlgn="auto">
              <a:lnSpc>
                <a:spcPct val="120000"/>
              </a:lnSpc>
              <a:spcAft>
                <a:spcPts val="0"/>
              </a:spcAft>
              <a:buFont typeface="Arial"/>
              <a:buChar char="•"/>
              <a:defRPr/>
            </a:pPr>
            <a:r>
              <a:rPr lang="en-GB" sz="2200" dirty="0">
                <a:ea typeface="+mn-ea"/>
              </a:rPr>
              <a:t>Using the Learning Plan module as the platform for the </a:t>
            </a:r>
            <a:r>
              <a:rPr lang="en-GB" sz="2200" dirty="0" smtClean="0">
                <a:ea typeface="+mn-ea"/>
              </a:rPr>
              <a:t>qualification in Professional </a:t>
            </a:r>
            <a:r>
              <a:rPr lang="en-GB" sz="2200" dirty="0">
                <a:ea typeface="+mn-ea"/>
              </a:rPr>
              <a:t>Practice, I intend to use this Reflective Review to </a:t>
            </a:r>
            <a:r>
              <a:rPr lang="en-GB" sz="2200" dirty="0" smtClean="0">
                <a:ea typeface="+mn-ea"/>
              </a:rPr>
              <a:t>explore…. </a:t>
            </a:r>
            <a:endParaRPr lang="en-GB" sz="1900" dirty="0">
              <a:ea typeface="+mn-ea"/>
            </a:endParaRPr>
          </a:p>
          <a:p>
            <a:pPr lvl="1">
              <a:buFont typeface="Arial"/>
              <a:buChar char="–"/>
              <a:defRPr/>
            </a:pPr>
            <a:r>
              <a:rPr lang="en-GB" sz="2000" dirty="0" smtClean="0">
                <a:ea typeface="+mn-ea"/>
              </a:rPr>
              <a:t>What </a:t>
            </a:r>
            <a:r>
              <a:rPr lang="en-GB" sz="2000" dirty="0">
                <a:ea typeface="+mn-ea"/>
              </a:rPr>
              <a:t>am I aiming to achieve from completing </a:t>
            </a:r>
            <a:r>
              <a:rPr lang="en-GB" sz="2000" dirty="0" smtClean="0">
                <a:ea typeface="+mn-ea"/>
              </a:rPr>
              <a:t>the Professional </a:t>
            </a:r>
            <a:r>
              <a:rPr lang="en-GB" sz="2000" dirty="0">
                <a:ea typeface="+mn-ea"/>
              </a:rPr>
              <a:t>Practice qualification? </a:t>
            </a:r>
            <a:r>
              <a:rPr lang="en-GB" sz="2000" dirty="0" smtClean="0">
                <a:ea typeface="+mn-ea"/>
              </a:rPr>
              <a:t> (</a:t>
            </a:r>
            <a:r>
              <a:rPr lang="en-GB" sz="2000" dirty="0" smtClean="0">
                <a:solidFill>
                  <a:srgbClr val="0070C0"/>
                </a:solidFill>
                <a:ea typeface="+mn-ea"/>
              </a:rPr>
              <a:t>My motivation</a:t>
            </a:r>
            <a:r>
              <a:rPr lang="en-GB" sz="2000" dirty="0" smtClean="0">
                <a:ea typeface="+mn-ea"/>
              </a:rPr>
              <a:t>) </a:t>
            </a:r>
            <a:endParaRPr lang="en-GB" sz="2000" dirty="0">
              <a:ea typeface="+mn-ea"/>
            </a:endParaRPr>
          </a:p>
          <a:p>
            <a:pPr lvl="1">
              <a:buFont typeface="Arial"/>
              <a:buChar char="–"/>
              <a:defRPr/>
            </a:pPr>
            <a:r>
              <a:rPr lang="en-GB" sz="2000" dirty="0" smtClean="0">
                <a:ea typeface="+mn-ea"/>
              </a:rPr>
              <a:t>How </a:t>
            </a:r>
            <a:r>
              <a:rPr lang="en-GB" sz="2000" dirty="0">
                <a:ea typeface="+mn-ea"/>
              </a:rPr>
              <a:t>have I arrived at this point in my own personal development? </a:t>
            </a:r>
            <a:r>
              <a:rPr lang="en-GB" sz="2000" dirty="0" smtClean="0">
                <a:ea typeface="+mn-ea"/>
              </a:rPr>
              <a:t>(</a:t>
            </a:r>
            <a:r>
              <a:rPr lang="en-GB" sz="2000" dirty="0" smtClean="0">
                <a:solidFill>
                  <a:srgbClr val="0070C0"/>
                </a:solidFill>
                <a:ea typeface="+mn-ea"/>
              </a:rPr>
              <a:t>My journey so far</a:t>
            </a:r>
            <a:r>
              <a:rPr lang="en-GB" sz="2000" dirty="0" smtClean="0">
                <a:ea typeface="+mn-ea"/>
              </a:rPr>
              <a:t>) 	</a:t>
            </a:r>
            <a:endParaRPr lang="en-GB" sz="2000" dirty="0">
              <a:ea typeface="+mn-ea"/>
            </a:endParaRPr>
          </a:p>
          <a:p>
            <a:pPr lvl="1">
              <a:buFont typeface="Arial"/>
              <a:buChar char="–"/>
              <a:defRPr/>
            </a:pPr>
            <a:r>
              <a:rPr lang="en-GB" sz="2000" dirty="0" smtClean="0">
                <a:ea typeface="+mn-ea"/>
              </a:rPr>
              <a:t>Where </a:t>
            </a:r>
            <a:r>
              <a:rPr lang="en-GB" sz="2000" dirty="0">
                <a:ea typeface="+mn-ea"/>
              </a:rPr>
              <a:t>am I coming from in terms of my own personal type and preferences? </a:t>
            </a:r>
            <a:r>
              <a:rPr lang="en-GB" sz="2000" dirty="0" smtClean="0">
                <a:ea typeface="+mn-ea"/>
              </a:rPr>
              <a:t>(</a:t>
            </a:r>
            <a:r>
              <a:rPr lang="en-GB" sz="2000" dirty="0" smtClean="0">
                <a:solidFill>
                  <a:srgbClr val="0070C0"/>
                </a:solidFill>
                <a:ea typeface="+mn-ea"/>
              </a:rPr>
              <a:t>My own personal type, style and preferences</a:t>
            </a:r>
            <a:r>
              <a:rPr lang="en-GB" sz="2000" dirty="0" smtClean="0">
                <a:ea typeface="+mn-ea"/>
              </a:rPr>
              <a:t>) </a:t>
            </a:r>
            <a:endParaRPr lang="en-GB" sz="2000" dirty="0">
              <a:ea typeface="+mn-ea"/>
            </a:endParaRPr>
          </a:p>
          <a:p>
            <a:pPr lvl="1">
              <a:buFont typeface="Arial"/>
              <a:buChar char="–"/>
              <a:defRPr/>
            </a:pPr>
            <a:r>
              <a:rPr lang="en-GB" sz="2000" dirty="0" smtClean="0">
                <a:ea typeface="+mn-ea"/>
              </a:rPr>
              <a:t>What </a:t>
            </a:r>
            <a:r>
              <a:rPr lang="en-GB" sz="2000" dirty="0">
                <a:ea typeface="+mn-ea"/>
              </a:rPr>
              <a:t>development do I need for my current role? </a:t>
            </a:r>
            <a:r>
              <a:rPr lang="en-GB" sz="2000" dirty="0" smtClean="0">
                <a:ea typeface="+mn-ea"/>
              </a:rPr>
              <a:t>(</a:t>
            </a:r>
            <a:r>
              <a:rPr lang="en-GB" sz="2000" dirty="0" smtClean="0">
                <a:solidFill>
                  <a:srgbClr val="0070C0"/>
                </a:solidFill>
                <a:ea typeface="+mn-ea"/>
              </a:rPr>
              <a:t>Current skills gap</a:t>
            </a:r>
            <a:r>
              <a:rPr lang="en-GB" sz="2000" dirty="0" smtClean="0">
                <a:ea typeface="+mn-ea"/>
              </a:rPr>
              <a:t>) </a:t>
            </a:r>
            <a:endParaRPr lang="en-GB" sz="2000" dirty="0">
              <a:ea typeface="+mn-ea"/>
            </a:endParaRPr>
          </a:p>
          <a:p>
            <a:pPr lvl="1">
              <a:buFont typeface="Arial"/>
              <a:buChar char="–"/>
              <a:defRPr/>
            </a:pPr>
            <a:r>
              <a:rPr lang="en-GB" sz="2000" dirty="0" smtClean="0">
                <a:ea typeface="+mn-ea"/>
              </a:rPr>
              <a:t>Where </a:t>
            </a:r>
            <a:r>
              <a:rPr lang="en-GB" sz="2000" dirty="0">
                <a:ea typeface="+mn-ea"/>
              </a:rPr>
              <a:t>do I want to go &amp; what development do I need to get there? </a:t>
            </a:r>
            <a:r>
              <a:rPr lang="en-GB" sz="2000" dirty="0" smtClean="0">
                <a:ea typeface="+mn-ea"/>
              </a:rPr>
              <a:t>(</a:t>
            </a:r>
            <a:r>
              <a:rPr lang="en-GB" sz="2000" dirty="0" smtClean="0">
                <a:solidFill>
                  <a:srgbClr val="0070C0"/>
                </a:solidFill>
                <a:ea typeface="+mn-ea"/>
              </a:rPr>
              <a:t>My future development</a:t>
            </a:r>
            <a:r>
              <a:rPr lang="en-GB" sz="2000" dirty="0" smtClean="0">
                <a:ea typeface="+mn-ea"/>
              </a:rPr>
              <a:t>) </a:t>
            </a:r>
            <a:endParaRPr lang="en-GB" sz="2000" dirty="0">
              <a:ea typeface="+mn-ea"/>
            </a:endParaRPr>
          </a:p>
          <a:p>
            <a:pPr lvl="1">
              <a:buFont typeface="Arial"/>
              <a:buChar char="–"/>
              <a:defRPr/>
            </a:pPr>
            <a:r>
              <a:rPr lang="en-GB" sz="2000" dirty="0" smtClean="0">
                <a:ea typeface="+mn-ea"/>
              </a:rPr>
              <a:t>How </a:t>
            </a:r>
            <a:r>
              <a:rPr lang="en-GB" sz="2000" dirty="0">
                <a:ea typeface="+mn-ea"/>
              </a:rPr>
              <a:t>I intend to get there? </a:t>
            </a:r>
            <a:r>
              <a:rPr lang="en-GB" sz="2000" dirty="0" smtClean="0">
                <a:ea typeface="+mn-ea"/>
              </a:rPr>
              <a:t>(</a:t>
            </a:r>
            <a:r>
              <a:rPr lang="en-GB" sz="2000" dirty="0" smtClean="0">
                <a:solidFill>
                  <a:srgbClr val="0070C0"/>
                </a:solidFill>
                <a:ea typeface="+mn-ea"/>
              </a:rPr>
              <a:t>Covered in your PDP</a:t>
            </a:r>
            <a:r>
              <a:rPr lang="en-GB" sz="2000" dirty="0" smtClean="0">
                <a:ea typeface="+mn-ea"/>
              </a:rPr>
              <a:t>) </a:t>
            </a:r>
            <a:endParaRPr lang="en-GB" sz="2000" dirty="0">
              <a:ea typeface="+mn-ea"/>
            </a:endParaRPr>
          </a:p>
          <a:p>
            <a:pPr lvl="1" fontAlgn="auto">
              <a:spcAft>
                <a:spcPts val="0"/>
              </a:spcAft>
              <a:buFont typeface="Arial"/>
              <a:buChar char="–"/>
              <a:defRPr/>
            </a:pPr>
            <a:endParaRPr lang="en-GB" sz="1400" dirty="0">
              <a:ea typeface="+mn-ea"/>
            </a:endParaRPr>
          </a:p>
          <a:p>
            <a:pPr fontAlgn="auto">
              <a:spcAft>
                <a:spcPts val="0"/>
              </a:spcAft>
              <a:buFontTx/>
              <a:buNone/>
              <a:defRPr/>
            </a:pPr>
            <a:endParaRPr lang="en-GB" sz="1600" dirty="0">
              <a:solidFill>
                <a:srgbClr val="FF0000"/>
              </a:solidFill>
              <a:ea typeface="+mn-ea"/>
            </a:endParaRPr>
          </a:p>
        </p:txBody>
      </p:sp>
    </p:spTree>
    <p:extLst>
      <p:ext uri="{BB962C8B-B14F-4D97-AF65-F5344CB8AC3E}">
        <p14:creationId xmlns:p14="http://schemas.microsoft.com/office/powerpoint/2010/main" val="3978087400"/>
      </p:ext>
    </p:extLst>
  </p:cSld>
  <p:clrMapOvr>
    <a:masterClrMapping/>
  </p:clrMapOvr>
  <p:transition spd="slow"/>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idx="4294967295"/>
          </p:nvPr>
        </p:nvSpPr>
        <p:spPr/>
        <p:txBody>
          <a:bodyPr/>
          <a:lstStyle/>
          <a:p>
            <a:r>
              <a:rPr lang="en-GB" dirty="0" smtClean="0">
                <a:latin typeface="Calibri" charset="0"/>
              </a:rPr>
              <a:t>Activity</a:t>
            </a:r>
            <a:endParaRPr lang="en-US" dirty="0">
              <a:latin typeface="Calibri" charset="0"/>
            </a:endParaRPr>
          </a:p>
        </p:txBody>
      </p:sp>
      <p:sp>
        <p:nvSpPr>
          <p:cNvPr id="11267" name="Rectangle 3"/>
          <p:cNvSpPr>
            <a:spLocks noGrp="1" noChangeArrowheads="1"/>
          </p:cNvSpPr>
          <p:nvPr>
            <p:ph type="body" idx="4294967295"/>
          </p:nvPr>
        </p:nvSpPr>
        <p:spPr/>
        <p:txBody>
          <a:bodyPr rtlCol="0">
            <a:normAutofit/>
          </a:bodyPr>
          <a:lstStyle/>
          <a:p>
            <a:pPr fontAlgn="auto">
              <a:spcAft>
                <a:spcPts val="0"/>
              </a:spcAft>
              <a:buFont typeface="Arial"/>
              <a:buChar char="•"/>
              <a:defRPr/>
            </a:pPr>
            <a:r>
              <a:rPr lang="en-GB" sz="2400" dirty="0" smtClean="0">
                <a:latin typeface="+mj-lt"/>
                <a:ea typeface="+mn-ea"/>
              </a:rPr>
              <a:t>Start writing your reflective essay</a:t>
            </a:r>
          </a:p>
          <a:p>
            <a:pPr fontAlgn="auto">
              <a:spcAft>
                <a:spcPts val="0"/>
              </a:spcAft>
              <a:buFont typeface="Arial"/>
              <a:buChar char="•"/>
              <a:defRPr/>
            </a:pPr>
            <a:r>
              <a:rPr lang="en-GB" sz="2400" dirty="0" smtClean="0">
                <a:latin typeface="+mj-lt"/>
              </a:rPr>
              <a:t>45 minutes</a:t>
            </a:r>
            <a:endParaRPr lang="en-US" sz="2400" dirty="0" smtClean="0">
              <a:latin typeface="+mj-lt"/>
              <a:ea typeface="+mn-ea"/>
            </a:endParaRPr>
          </a:p>
        </p:txBody>
      </p:sp>
    </p:spTree>
    <p:extLst>
      <p:ext uri="{BB962C8B-B14F-4D97-AF65-F5344CB8AC3E}">
        <p14:creationId xmlns:p14="http://schemas.microsoft.com/office/powerpoint/2010/main" val="1257826288"/>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idx="4294967295"/>
          </p:nvPr>
        </p:nvSpPr>
        <p:spPr/>
        <p:txBody>
          <a:bodyPr/>
          <a:lstStyle/>
          <a:p>
            <a:r>
              <a:rPr lang="en-GB">
                <a:latin typeface="Calibri" charset="0"/>
              </a:rPr>
              <a:t>Agenda</a:t>
            </a:r>
            <a:endParaRPr lang="en-US">
              <a:latin typeface="Calibri" charset="0"/>
            </a:endParaRPr>
          </a:p>
        </p:txBody>
      </p:sp>
      <p:sp>
        <p:nvSpPr>
          <p:cNvPr id="11267" name="Rectangle 3"/>
          <p:cNvSpPr>
            <a:spLocks noGrp="1" noChangeArrowheads="1"/>
          </p:cNvSpPr>
          <p:nvPr>
            <p:ph type="body" idx="4294967295"/>
          </p:nvPr>
        </p:nvSpPr>
        <p:spPr/>
        <p:txBody>
          <a:bodyPr rtlCol="0">
            <a:normAutofit/>
          </a:bodyPr>
          <a:lstStyle/>
          <a:p>
            <a:pPr fontAlgn="auto">
              <a:spcAft>
                <a:spcPts val="0"/>
              </a:spcAft>
              <a:buFont typeface="Arial"/>
              <a:buChar char="•"/>
              <a:defRPr/>
            </a:pPr>
            <a:r>
              <a:rPr lang="en-GB" sz="2400" dirty="0" smtClean="0">
                <a:latin typeface="+mj-lt"/>
                <a:ea typeface="+mn-ea"/>
              </a:rPr>
              <a:t>CV and JD progress report (You)</a:t>
            </a:r>
          </a:p>
          <a:p>
            <a:pPr fontAlgn="auto">
              <a:spcAft>
                <a:spcPts val="0"/>
              </a:spcAft>
              <a:buFont typeface="Arial"/>
              <a:buChar char="•"/>
              <a:defRPr/>
            </a:pPr>
            <a:r>
              <a:rPr lang="en-GB" sz="2400" dirty="0" smtClean="0">
                <a:latin typeface="+mj-lt"/>
                <a:ea typeface="+mn-ea"/>
              </a:rPr>
              <a:t>Personal Development Plan</a:t>
            </a:r>
          </a:p>
          <a:p>
            <a:pPr fontAlgn="auto">
              <a:spcAft>
                <a:spcPts val="0"/>
              </a:spcAft>
              <a:buFont typeface="Arial"/>
              <a:buChar char="•"/>
              <a:defRPr/>
            </a:pPr>
            <a:r>
              <a:rPr lang="en-GB" sz="2400" dirty="0" smtClean="0">
                <a:latin typeface="+mj-lt"/>
                <a:ea typeface="+mn-ea"/>
              </a:rPr>
              <a:t>Develop your TNA</a:t>
            </a:r>
          </a:p>
          <a:p>
            <a:pPr>
              <a:buFont typeface="Arial"/>
              <a:buChar char="•"/>
              <a:defRPr/>
            </a:pPr>
            <a:r>
              <a:rPr lang="en-GB" sz="2400" dirty="0"/>
              <a:t>Develop </a:t>
            </a:r>
            <a:r>
              <a:rPr lang="en-GB" sz="2400" dirty="0" smtClean="0">
                <a:latin typeface="+mj-lt"/>
                <a:ea typeface="+mn-ea"/>
              </a:rPr>
              <a:t>your PDP</a:t>
            </a:r>
          </a:p>
          <a:p>
            <a:pPr fontAlgn="auto">
              <a:spcAft>
                <a:spcPts val="0"/>
              </a:spcAft>
              <a:buFont typeface="Arial"/>
              <a:buChar char="•"/>
              <a:defRPr/>
            </a:pPr>
            <a:r>
              <a:rPr lang="en-GB" sz="2400" dirty="0" smtClean="0">
                <a:latin typeface="+mj-lt"/>
                <a:ea typeface="+mn-ea"/>
              </a:rPr>
              <a:t>Structure for your reflective essay</a:t>
            </a:r>
          </a:p>
          <a:p>
            <a:pPr marL="0" indent="0" fontAlgn="auto">
              <a:spcAft>
                <a:spcPts val="0"/>
              </a:spcAft>
              <a:buFont typeface="Arial"/>
              <a:buNone/>
              <a:defRPr/>
            </a:pPr>
            <a:endParaRPr lang="en-US" sz="2400" dirty="0" smtClean="0">
              <a:latin typeface="+mj-lt"/>
              <a:ea typeface="+mn-ea"/>
            </a:endParaRPr>
          </a:p>
        </p:txBody>
      </p:sp>
    </p:spTree>
    <p:extLst>
      <p:ext uri="{BB962C8B-B14F-4D97-AF65-F5344CB8AC3E}">
        <p14:creationId xmlns:p14="http://schemas.microsoft.com/office/powerpoint/2010/main" val="3572680360"/>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idx="4294967295"/>
          </p:nvPr>
        </p:nvSpPr>
        <p:spPr/>
        <p:txBody>
          <a:bodyPr/>
          <a:lstStyle/>
          <a:p>
            <a:r>
              <a:rPr lang="en-GB">
                <a:latin typeface="Calibri" charset="0"/>
              </a:rPr>
              <a:t>Action Plan</a:t>
            </a:r>
            <a:endParaRPr lang="en-US">
              <a:latin typeface="Calibri" charset="0"/>
            </a:endParaRPr>
          </a:p>
        </p:txBody>
      </p:sp>
      <p:sp>
        <p:nvSpPr>
          <p:cNvPr id="11267" name="Rectangle 3"/>
          <p:cNvSpPr>
            <a:spLocks noGrp="1" noChangeArrowheads="1"/>
          </p:cNvSpPr>
          <p:nvPr>
            <p:ph type="body" idx="4294967295"/>
          </p:nvPr>
        </p:nvSpPr>
        <p:spPr/>
        <p:txBody>
          <a:bodyPr>
            <a:normAutofit/>
          </a:bodyPr>
          <a:lstStyle/>
          <a:p>
            <a:r>
              <a:rPr lang="en-GB" sz="2400" dirty="0" smtClean="0">
                <a:latin typeface="Calibri" charset="0"/>
              </a:rPr>
              <a:t>Annotated CV </a:t>
            </a:r>
          </a:p>
          <a:p>
            <a:r>
              <a:rPr lang="en-GB" sz="2400" dirty="0" smtClean="0">
                <a:latin typeface="Calibri" charset="0"/>
              </a:rPr>
              <a:t>Annotated JD</a:t>
            </a:r>
            <a:endParaRPr lang="en-GB" sz="2400" dirty="0">
              <a:latin typeface="Calibri" charset="0"/>
            </a:endParaRPr>
          </a:p>
          <a:p>
            <a:r>
              <a:rPr lang="en-GB" sz="2400" dirty="0">
                <a:latin typeface="Calibri" charset="0"/>
              </a:rPr>
              <a:t>Training needs analysis</a:t>
            </a:r>
          </a:p>
          <a:p>
            <a:r>
              <a:rPr lang="en-GB" sz="2400" dirty="0">
                <a:latin typeface="Calibri" charset="0"/>
              </a:rPr>
              <a:t>Reflection</a:t>
            </a:r>
          </a:p>
          <a:p>
            <a:pPr lvl="1"/>
            <a:r>
              <a:rPr lang="en-GB" sz="2000" dirty="0">
                <a:latin typeface="Calibri" charset="0"/>
              </a:rPr>
              <a:t>Read out aloud</a:t>
            </a:r>
          </a:p>
          <a:p>
            <a:pPr lvl="1"/>
            <a:r>
              <a:rPr lang="en-GB" sz="2000" dirty="0">
                <a:latin typeface="Calibri" charset="0"/>
              </a:rPr>
              <a:t>Spell-check</a:t>
            </a:r>
          </a:p>
          <a:p>
            <a:pPr lvl="1"/>
            <a:r>
              <a:rPr lang="en-GB" sz="2000" dirty="0">
                <a:latin typeface="Calibri" charset="0"/>
              </a:rPr>
              <a:t>References – check</a:t>
            </a:r>
          </a:p>
          <a:p>
            <a:pPr lvl="1"/>
            <a:r>
              <a:rPr lang="en-GB" sz="2000" dirty="0">
                <a:latin typeface="Calibri" charset="0"/>
              </a:rPr>
              <a:t>Learning styles</a:t>
            </a:r>
          </a:p>
          <a:p>
            <a:r>
              <a:rPr lang="en-GB" sz="2400" dirty="0">
                <a:latin typeface="Calibri" charset="0"/>
              </a:rPr>
              <a:t>Personal Development Plan</a:t>
            </a:r>
          </a:p>
          <a:p>
            <a:pPr>
              <a:buFont typeface="Arial" charset="0"/>
              <a:buNone/>
            </a:pPr>
            <a:endParaRPr lang="en-US" sz="2400" dirty="0">
              <a:latin typeface="Calibri" charset="0"/>
            </a:endParaRPr>
          </a:p>
        </p:txBody>
      </p:sp>
    </p:spTree>
    <p:extLst>
      <p:ext uri="{BB962C8B-B14F-4D97-AF65-F5344CB8AC3E}">
        <p14:creationId xmlns:p14="http://schemas.microsoft.com/office/powerpoint/2010/main" val="1349195300"/>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4" name="Rectangle 7"/>
          <p:cNvSpPr>
            <a:spLocks noChangeArrowheads="1"/>
          </p:cNvSpPr>
          <p:nvPr/>
        </p:nvSpPr>
        <p:spPr bwMode="auto">
          <a:xfrm>
            <a:off x="0" y="3033713"/>
            <a:ext cx="9144000" cy="0"/>
          </a:xfrm>
          <a:prstGeom prst="rect">
            <a:avLst/>
          </a:prstGeom>
          <a:noFill/>
          <a:ln w="9525">
            <a:noFill/>
            <a:miter lim="800000"/>
            <a:headEnd/>
            <a:tailEnd/>
          </a:ln>
        </p:spPr>
        <p:txBody>
          <a:bodyPr wrap="none" anchor="ctr">
            <a:spAutoFit/>
          </a:bodyPr>
          <a:lstStyle/>
          <a:p>
            <a:endParaRPr lang="en-US"/>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5820" y="476672"/>
            <a:ext cx="7812360" cy="5114567"/>
          </a:xfrm>
          <a:prstGeom prst="rect">
            <a:avLst/>
          </a:prstGeom>
        </p:spPr>
      </p:pic>
    </p:spTree>
    <p:extLst>
      <p:ext uri="{BB962C8B-B14F-4D97-AF65-F5344CB8AC3E}">
        <p14:creationId xmlns:p14="http://schemas.microsoft.com/office/powerpoint/2010/main" val="2446258706"/>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500625PowerPointPresentation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12052</TotalTime>
  <Words>3123</Words>
  <Application>Microsoft Office PowerPoint</Application>
  <PresentationFormat>On-screen Show (4:3)</PresentationFormat>
  <Paragraphs>488</Paragraphs>
  <Slides>63</Slides>
  <Notes>47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63</vt:i4>
      </vt:variant>
    </vt:vector>
  </HeadingPairs>
  <TitlesOfParts>
    <vt:vector size="72" baseType="lpstr">
      <vt:lpstr>Arial Unicode MS</vt:lpstr>
      <vt:lpstr>ＭＳ Ｐゴシック</vt:lpstr>
      <vt:lpstr>宋体</vt:lpstr>
      <vt:lpstr>Arial</vt:lpstr>
      <vt:lpstr>Calibri</vt:lpstr>
      <vt:lpstr>Myriad Pro</vt:lpstr>
      <vt:lpstr>Tahoma</vt:lpstr>
      <vt:lpstr>Times New Roman</vt:lpstr>
      <vt:lpstr>201500625PowerPointPresentationTemplate</vt:lpstr>
      <vt:lpstr>Welcome Croeso</vt:lpstr>
      <vt:lpstr>Activity</vt:lpstr>
      <vt:lpstr>Learning Plan day 1</vt:lpstr>
      <vt:lpstr>Agenda</vt:lpstr>
      <vt:lpstr>CV and JD – progress?</vt:lpstr>
      <vt:lpstr>PowerPoint Presentation</vt:lpstr>
      <vt:lpstr>PowerPoint Presentation</vt:lpstr>
      <vt:lpstr>PowerPoint Presentation</vt:lpstr>
      <vt:lpstr>PowerPoint Presentation</vt:lpstr>
      <vt:lpstr>PowerPoint Presentation</vt:lpstr>
      <vt:lpstr>PowerPoint Presentation</vt:lpstr>
      <vt:lpstr>Cyfeirnodi Llyfrau Referencing Books</vt:lpstr>
      <vt:lpstr>Cyfeirnodi Erthyglau mewn Cyfnodolion Referencing Journal Articles</vt:lpstr>
      <vt:lpstr>Cyfeirnodi Gwefannau Referencing Websites</vt:lpstr>
      <vt:lpstr>Cyfeirnodi Papurau Newydd Referencing Newspapers</vt:lpstr>
      <vt:lpstr>Cyfeirnod eilaidd Secondary References</vt:lpstr>
      <vt:lpstr>Help …</vt:lpstr>
      <vt:lpstr>PowerPoint Presentation</vt:lpstr>
      <vt:lpstr>Aims of the session</vt:lpstr>
      <vt:lpstr>PowerPoint Presentation</vt:lpstr>
      <vt:lpstr>VARK</vt:lpstr>
      <vt:lpstr>PowerPoint Presentation</vt:lpstr>
      <vt:lpstr>PowerPoint Presentation</vt:lpstr>
      <vt:lpstr>PowerPoint Presentation</vt:lpstr>
      <vt:lpstr>PowerPoint Presentation</vt:lpstr>
      <vt:lpstr>PowerPoint Presentation</vt:lpstr>
      <vt:lpstr>Others to look at:</vt:lpstr>
      <vt:lpstr>Honey and Mumford’s Learning Styles Questionnaire </vt:lpstr>
      <vt:lpstr>Bibliography</vt:lpstr>
      <vt:lpstr>Personal Development Plan </vt:lpstr>
      <vt:lpstr>The benefits of Personal Development Plans</vt:lpstr>
      <vt:lpstr>Key questions</vt:lpstr>
      <vt:lpstr>What should be in a personal development plan?</vt:lpstr>
      <vt:lpstr>Organisational factors in personal development planning</vt:lpstr>
      <vt:lpstr>Personal factors in PDP</vt:lpstr>
      <vt:lpstr>Training Needs Analysis</vt:lpstr>
      <vt:lpstr>Activity</vt:lpstr>
      <vt:lpstr>An Introduction to Critical Reflection…</vt:lpstr>
      <vt:lpstr>PowerPoint Presentation</vt:lpstr>
      <vt:lpstr>PowerPoint Presentation</vt:lpstr>
      <vt:lpstr>PowerPoint Presentation</vt:lpstr>
      <vt:lpstr>Some theorists...</vt:lpstr>
      <vt:lpstr>PowerPoint Presentation</vt:lpstr>
      <vt:lpstr>PowerPoint Presentation</vt:lpstr>
      <vt:lpstr>PowerPoint Presentation</vt:lpstr>
      <vt:lpstr>PowerPoint Presentation</vt:lpstr>
      <vt:lpstr>PowerPoint Presentation</vt:lpstr>
      <vt:lpstr>Gibbs’ Model of Reflection (1988)</vt:lpstr>
      <vt:lpstr>PowerPoint Presentation</vt:lpstr>
      <vt:lpstr>PowerPoint Presentation</vt:lpstr>
      <vt:lpstr>PowerPoint Presentation</vt:lpstr>
      <vt:lpstr>PowerPoint Presentation</vt:lpstr>
      <vt:lpstr>Focus on Learning </vt:lpstr>
      <vt:lpstr>Critical (Reflective) Writing</vt:lpstr>
      <vt:lpstr>Characteristics of critical reflection</vt:lpstr>
      <vt:lpstr>Reflecting on non routine actions</vt:lpstr>
      <vt:lpstr>Knowing your Audience  (1st and 2nd Markers /External Examiner)</vt:lpstr>
      <vt:lpstr>Richard Boyatzis Theory of Self Directed Learning </vt:lpstr>
      <vt:lpstr>Structure / questions for the essay</vt:lpstr>
      <vt:lpstr>Activity</vt:lpstr>
      <vt:lpstr>Agenda</vt:lpstr>
      <vt:lpstr>Action Plan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Helen Davies</cp:lastModifiedBy>
  <cp:revision>122</cp:revision>
  <cp:lastPrinted>2015-06-30T20:57:23Z</cp:lastPrinted>
  <dcterms:created xsi:type="dcterms:W3CDTF">2015-04-14T15:21:28Z</dcterms:created>
  <dcterms:modified xsi:type="dcterms:W3CDTF">2016-11-14T15:13:17Z</dcterms:modified>
</cp:coreProperties>
</file>