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80" r:id="rId3"/>
    <p:sldId id="283" r:id="rId4"/>
    <p:sldId id="281" r:id="rId5"/>
    <p:sldId id="282" r:id="rId6"/>
    <p:sldId id="262" r:id="rId7"/>
    <p:sldId id="263" r:id="rId8"/>
    <p:sldId id="264" r:id="rId9"/>
    <p:sldId id="270" r:id="rId10"/>
    <p:sldId id="274" r:id="rId11"/>
    <p:sldId id="284" r:id="rId12"/>
    <p:sldId id="285" r:id="rId13"/>
    <p:sldId id="286" r:id="rId14"/>
    <p:sldId id="265" r:id="rId15"/>
    <p:sldId id="267" r:id="rId16"/>
    <p:sldId id="272" r:id="rId17"/>
    <p:sldId id="269" r:id="rId18"/>
    <p:sldId id="268" r:id="rId19"/>
    <p:sldId id="257" r:id="rId20"/>
    <p:sldId id="258" r:id="rId21"/>
    <p:sldId id="259" r:id="rId22"/>
    <p:sldId id="260" r:id="rId23"/>
    <p:sldId id="276" r:id="rId24"/>
    <p:sldId id="277" r:id="rId25"/>
    <p:sldId id="275" r:id="rId26"/>
    <p:sldId id="278" r:id="rId27"/>
    <p:sldId id="279"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sorterViewPr>
    <p:cViewPr>
      <p:scale>
        <a:sx n="66" d="100"/>
        <a:sy n="66" d="100"/>
      </p:scale>
      <p:origin x="0" y="40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B92A1B2-AADB-4A93-88F1-2A69D3C5EB75}" type="datetimeFigureOut">
              <a:rPr lang="en-GB" smtClean="0"/>
              <a:pPr/>
              <a:t>25/01/2016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ED22433-9F46-47D6-95AD-5DD7CEFC6754}" type="slidenum">
              <a:rPr lang="en-GB" smtClean="0"/>
              <a:pPr/>
              <a:t>‹#›</a:t>
            </a:fld>
            <a:endParaRPr lang="en-GB"/>
          </a:p>
        </p:txBody>
      </p:sp>
    </p:spTree>
    <p:extLst>
      <p:ext uri="{BB962C8B-B14F-4D97-AF65-F5344CB8AC3E}">
        <p14:creationId xmlns:p14="http://schemas.microsoft.com/office/powerpoint/2010/main" val="513838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ED22433-9F46-47D6-95AD-5DD7CEFC6754}" type="slidenum">
              <a:rPr lang="en-GB" smtClean="0"/>
              <a:pPr/>
              <a:t>14</a:t>
            </a:fld>
            <a:endParaRPr lang="en-GB"/>
          </a:p>
        </p:txBody>
      </p:sp>
    </p:spTree>
    <p:extLst>
      <p:ext uri="{BB962C8B-B14F-4D97-AF65-F5344CB8AC3E}">
        <p14:creationId xmlns:p14="http://schemas.microsoft.com/office/powerpoint/2010/main" val="1528643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p:spPr>
      </p:sp>
      <p:sp>
        <p:nvSpPr>
          <p:cNvPr id="74755"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mtClean="0"/>
              <a:t>Note different coloured splodges on the ground. Wall lines are footings to villa. Post pads.</a:t>
            </a:r>
          </a:p>
        </p:txBody>
      </p:sp>
      <p:sp>
        <p:nvSpPr>
          <p:cNvPr id="4" name="Slide Number Placeholder 3"/>
          <p:cNvSpPr>
            <a:spLocks noGrp="1"/>
          </p:cNvSpPr>
          <p:nvPr>
            <p:ph type="sldNum" sz="quarter" idx="5"/>
          </p:nvPr>
        </p:nvSpPr>
        <p:spPr/>
        <p:txBody>
          <a:bodyPr/>
          <a:lstStyle/>
          <a:p>
            <a:pPr>
              <a:defRPr/>
            </a:pPr>
            <a:fld id="{04E2E5FC-2A86-4077-AC77-9377780031F1}" type="slidenum">
              <a:rPr lang="en-GB" smtClean="0"/>
              <a:pPr>
                <a:defRPr/>
              </a:pPr>
              <a:t>15</a:t>
            </a:fld>
            <a:endParaRPr lang="en-GB" dirty="0"/>
          </a:p>
        </p:txBody>
      </p:sp>
    </p:spTree>
    <p:extLst>
      <p:ext uri="{BB962C8B-B14F-4D97-AF65-F5344CB8AC3E}">
        <p14:creationId xmlns:p14="http://schemas.microsoft.com/office/powerpoint/2010/main" val="3151164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BF8218D-A53E-4183-A150-BDA8D4CE9A6F}" type="datetimeFigureOut">
              <a:rPr lang="en-GB" smtClean="0"/>
              <a:pPr/>
              <a:t>25/01/2016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FD90D8-DE53-4427-A377-609301B3315B}" type="slidenum">
              <a:rPr lang="en-GB" smtClean="0"/>
              <a:pPr/>
              <a:t>‹#›</a:t>
            </a:fld>
            <a:endParaRPr lang="en-GB"/>
          </a:p>
        </p:txBody>
      </p:sp>
    </p:spTree>
    <p:extLst>
      <p:ext uri="{BB962C8B-B14F-4D97-AF65-F5344CB8AC3E}">
        <p14:creationId xmlns:p14="http://schemas.microsoft.com/office/powerpoint/2010/main" val="3340849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BF8218D-A53E-4183-A150-BDA8D4CE9A6F}" type="datetimeFigureOut">
              <a:rPr lang="en-GB" smtClean="0"/>
              <a:pPr/>
              <a:t>25/01/2016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FD90D8-DE53-4427-A377-609301B3315B}" type="slidenum">
              <a:rPr lang="en-GB" smtClean="0"/>
              <a:pPr/>
              <a:t>‹#›</a:t>
            </a:fld>
            <a:endParaRPr lang="en-GB"/>
          </a:p>
        </p:txBody>
      </p:sp>
    </p:spTree>
    <p:extLst>
      <p:ext uri="{BB962C8B-B14F-4D97-AF65-F5344CB8AC3E}">
        <p14:creationId xmlns:p14="http://schemas.microsoft.com/office/powerpoint/2010/main" val="1398931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BF8218D-A53E-4183-A150-BDA8D4CE9A6F}" type="datetimeFigureOut">
              <a:rPr lang="en-GB" smtClean="0"/>
              <a:pPr/>
              <a:t>25/01/2016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FD90D8-DE53-4427-A377-609301B3315B}" type="slidenum">
              <a:rPr lang="en-GB" smtClean="0"/>
              <a:pPr/>
              <a:t>‹#›</a:t>
            </a:fld>
            <a:endParaRPr lang="en-GB"/>
          </a:p>
        </p:txBody>
      </p:sp>
    </p:spTree>
    <p:extLst>
      <p:ext uri="{BB962C8B-B14F-4D97-AF65-F5344CB8AC3E}">
        <p14:creationId xmlns:p14="http://schemas.microsoft.com/office/powerpoint/2010/main" val="2158595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BF8218D-A53E-4183-A150-BDA8D4CE9A6F}" type="datetimeFigureOut">
              <a:rPr lang="en-GB" smtClean="0"/>
              <a:pPr/>
              <a:t>25/01/2016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FD90D8-DE53-4427-A377-609301B3315B}" type="slidenum">
              <a:rPr lang="en-GB" smtClean="0"/>
              <a:pPr/>
              <a:t>‹#›</a:t>
            </a:fld>
            <a:endParaRPr lang="en-GB"/>
          </a:p>
        </p:txBody>
      </p:sp>
    </p:spTree>
    <p:extLst>
      <p:ext uri="{BB962C8B-B14F-4D97-AF65-F5344CB8AC3E}">
        <p14:creationId xmlns:p14="http://schemas.microsoft.com/office/powerpoint/2010/main" val="1044565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BF8218D-A53E-4183-A150-BDA8D4CE9A6F}" type="datetimeFigureOut">
              <a:rPr lang="en-GB" smtClean="0"/>
              <a:pPr/>
              <a:t>25/01/2016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FD90D8-DE53-4427-A377-609301B3315B}" type="slidenum">
              <a:rPr lang="en-GB" smtClean="0"/>
              <a:pPr/>
              <a:t>‹#›</a:t>
            </a:fld>
            <a:endParaRPr lang="en-GB"/>
          </a:p>
        </p:txBody>
      </p:sp>
    </p:spTree>
    <p:extLst>
      <p:ext uri="{BB962C8B-B14F-4D97-AF65-F5344CB8AC3E}">
        <p14:creationId xmlns:p14="http://schemas.microsoft.com/office/powerpoint/2010/main" val="2263394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BF8218D-A53E-4183-A150-BDA8D4CE9A6F}" type="datetimeFigureOut">
              <a:rPr lang="en-GB" smtClean="0"/>
              <a:pPr/>
              <a:t>25/01/2016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FD90D8-DE53-4427-A377-609301B3315B}" type="slidenum">
              <a:rPr lang="en-GB" smtClean="0"/>
              <a:pPr/>
              <a:t>‹#›</a:t>
            </a:fld>
            <a:endParaRPr lang="en-GB"/>
          </a:p>
        </p:txBody>
      </p:sp>
    </p:spTree>
    <p:extLst>
      <p:ext uri="{BB962C8B-B14F-4D97-AF65-F5344CB8AC3E}">
        <p14:creationId xmlns:p14="http://schemas.microsoft.com/office/powerpoint/2010/main" val="1920012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F8218D-A53E-4183-A150-BDA8D4CE9A6F}" type="datetimeFigureOut">
              <a:rPr lang="en-GB" smtClean="0"/>
              <a:pPr/>
              <a:t>25/01/2016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FD90D8-DE53-4427-A377-609301B3315B}" type="slidenum">
              <a:rPr lang="en-GB" smtClean="0"/>
              <a:pPr/>
              <a:t>‹#›</a:t>
            </a:fld>
            <a:endParaRPr lang="en-GB"/>
          </a:p>
        </p:txBody>
      </p:sp>
    </p:spTree>
    <p:extLst>
      <p:ext uri="{BB962C8B-B14F-4D97-AF65-F5344CB8AC3E}">
        <p14:creationId xmlns:p14="http://schemas.microsoft.com/office/powerpoint/2010/main" val="3834221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BF8218D-A53E-4183-A150-BDA8D4CE9A6F}" type="datetimeFigureOut">
              <a:rPr lang="en-GB" smtClean="0"/>
              <a:pPr/>
              <a:t>25/01/2016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FD90D8-DE53-4427-A377-609301B3315B}" type="slidenum">
              <a:rPr lang="en-GB" smtClean="0"/>
              <a:pPr/>
              <a:t>‹#›</a:t>
            </a:fld>
            <a:endParaRPr lang="en-GB"/>
          </a:p>
        </p:txBody>
      </p:sp>
    </p:spTree>
    <p:extLst>
      <p:ext uri="{BB962C8B-B14F-4D97-AF65-F5344CB8AC3E}">
        <p14:creationId xmlns:p14="http://schemas.microsoft.com/office/powerpoint/2010/main" val="2565082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BF8218D-A53E-4183-A150-BDA8D4CE9A6F}" type="datetimeFigureOut">
              <a:rPr lang="en-GB" smtClean="0"/>
              <a:pPr/>
              <a:t>25/01/2016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FD90D8-DE53-4427-A377-609301B3315B}" type="slidenum">
              <a:rPr lang="en-GB" smtClean="0"/>
              <a:pPr/>
              <a:t>‹#›</a:t>
            </a:fld>
            <a:endParaRPr lang="en-GB"/>
          </a:p>
        </p:txBody>
      </p:sp>
    </p:spTree>
    <p:extLst>
      <p:ext uri="{BB962C8B-B14F-4D97-AF65-F5344CB8AC3E}">
        <p14:creationId xmlns:p14="http://schemas.microsoft.com/office/powerpoint/2010/main" val="42278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BF8218D-A53E-4183-A150-BDA8D4CE9A6F}" type="datetimeFigureOut">
              <a:rPr lang="en-GB" smtClean="0"/>
              <a:pPr/>
              <a:t>25/01/2016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FD90D8-DE53-4427-A377-609301B3315B}" type="slidenum">
              <a:rPr lang="en-GB" smtClean="0"/>
              <a:pPr/>
              <a:t>‹#›</a:t>
            </a:fld>
            <a:endParaRPr lang="en-GB"/>
          </a:p>
        </p:txBody>
      </p:sp>
    </p:spTree>
    <p:extLst>
      <p:ext uri="{BB962C8B-B14F-4D97-AF65-F5344CB8AC3E}">
        <p14:creationId xmlns:p14="http://schemas.microsoft.com/office/powerpoint/2010/main" val="1637110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BF8218D-A53E-4183-A150-BDA8D4CE9A6F}" type="datetimeFigureOut">
              <a:rPr lang="en-GB" smtClean="0"/>
              <a:pPr/>
              <a:t>25/01/2016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FD90D8-DE53-4427-A377-609301B3315B}" type="slidenum">
              <a:rPr lang="en-GB" smtClean="0"/>
              <a:pPr/>
              <a:t>‹#›</a:t>
            </a:fld>
            <a:endParaRPr lang="en-GB"/>
          </a:p>
        </p:txBody>
      </p:sp>
    </p:spTree>
    <p:extLst>
      <p:ext uri="{BB962C8B-B14F-4D97-AF65-F5344CB8AC3E}">
        <p14:creationId xmlns:p14="http://schemas.microsoft.com/office/powerpoint/2010/main" val="22716171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F8218D-A53E-4183-A150-BDA8D4CE9A6F}" type="datetimeFigureOut">
              <a:rPr lang="en-GB" smtClean="0"/>
              <a:pPr/>
              <a:t>25/01/2016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FD90D8-DE53-4427-A377-609301B3315B}" type="slidenum">
              <a:rPr lang="en-GB" smtClean="0"/>
              <a:pPr/>
              <a:t>‹#›</a:t>
            </a:fld>
            <a:endParaRPr lang="en-GB"/>
          </a:p>
        </p:txBody>
      </p:sp>
    </p:spTree>
    <p:extLst>
      <p:ext uri="{BB962C8B-B14F-4D97-AF65-F5344CB8AC3E}">
        <p14:creationId xmlns:p14="http://schemas.microsoft.com/office/powerpoint/2010/main" val="26377892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www.google.co.uk/url?sa=i&amp;rct=j&amp;q=&amp;esrc=s&amp;source=images&amp;cd=&amp;cad=rja&amp;uact=8&amp;docid=NUDMQ-7cQG9WsM&amp;tbnid=vJ9g3_zCy2jq6M:&amp;ved=0CAYQjRw&amp;url=http://www.francesca-radcliffe.com/dorset.html&amp;ei=LyYsU8jjMKap0QXex4C4Ag&amp;bvm=bv.62922401,d.ZGU&amp;psig=AFQjCNFMQVSSV93ttRIglsRI19P9Z4UBRA&amp;ust=1395488667524139" TargetMode="External"/><Relationship Id="rId1" Type="http://schemas.openxmlformats.org/officeDocument/2006/relationships/slideLayout" Target="../slideLayouts/slideLayout6.xml"/><Relationship Id="rId5" Type="http://schemas.openxmlformats.org/officeDocument/2006/relationships/image" Target="../media/image22.png"/><Relationship Id="rId4" Type="http://schemas.microsoft.com/office/2007/relationships/hdphoto" Target="../media/hdphoto1.wdp"/></Relationships>
</file>

<file path=ppt/slides/_rels/slide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3.jpeg"/><Relationship Id="rId1" Type="http://schemas.openxmlformats.org/officeDocument/2006/relationships/slideLayout" Target="../slideLayouts/slideLayout6.xml"/><Relationship Id="rId4" Type="http://schemas.openxmlformats.org/officeDocument/2006/relationships/image" Target="../media/image2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404664"/>
            <a:ext cx="7772400" cy="1470025"/>
          </a:xfrm>
        </p:spPr>
        <p:txBody>
          <a:bodyPr/>
          <a:lstStyle/>
          <a:p>
            <a:r>
              <a:rPr lang="en-GB" dirty="0" smtClean="0">
                <a:solidFill>
                  <a:schemeClr val="bg1"/>
                </a:solidFill>
              </a:rPr>
              <a:t>Introduction to Fieldwork: </a:t>
            </a:r>
            <a:br>
              <a:rPr lang="en-GB" dirty="0" smtClean="0">
                <a:solidFill>
                  <a:schemeClr val="bg1"/>
                </a:solidFill>
              </a:rPr>
            </a:br>
            <a:r>
              <a:rPr lang="en-GB" dirty="0" smtClean="0">
                <a:solidFill>
                  <a:schemeClr val="bg1"/>
                </a:solidFill>
              </a:rPr>
              <a:t>Maps and Landscapes</a:t>
            </a:r>
            <a:endParaRPr lang="en-GB" dirty="0">
              <a:solidFill>
                <a:schemeClr val="bg1"/>
              </a:solidFill>
            </a:endParaRPr>
          </a:p>
        </p:txBody>
      </p:sp>
      <p:pic>
        <p:nvPicPr>
          <p:cNvPr id="3" name="Picture 2" descr="view from clougha"/>
          <p:cNvPicPr>
            <a:picLocks noChangeAspect="1" noChangeArrowheads="1"/>
          </p:cNvPicPr>
          <p:nvPr/>
        </p:nvPicPr>
        <p:blipFill>
          <a:blip r:embed="rId2" cstate="print"/>
          <a:srcRect/>
          <a:stretch>
            <a:fillRect/>
          </a:stretch>
        </p:blipFill>
        <p:spPr bwMode="auto">
          <a:xfrm>
            <a:off x="1619672" y="2060848"/>
            <a:ext cx="5760640" cy="3931311"/>
          </a:xfrm>
          <a:prstGeom prst="rect">
            <a:avLst/>
          </a:prstGeom>
          <a:noFill/>
        </p:spPr>
      </p:pic>
    </p:spTree>
    <p:extLst>
      <p:ext uri="{BB962C8B-B14F-4D97-AF65-F5344CB8AC3E}">
        <p14:creationId xmlns:p14="http://schemas.microsoft.com/office/powerpoint/2010/main" val="23886323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Types of maps</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solidFill>
                  <a:schemeClr val="bg1"/>
                </a:solidFill>
              </a:rPr>
              <a:t>Ordnance Survey (topography)</a:t>
            </a:r>
          </a:p>
          <a:p>
            <a:r>
              <a:rPr lang="en-GB" dirty="0" smtClean="0">
                <a:solidFill>
                  <a:schemeClr val="bg1"/>
                </a:solidFill>
              </a:rPr>
              <a:t>Geological (Rock and sediment)</a:t>
            </a:r>
          </a:p>
          <a:p>
            <a:r>
              <a:rPr lang="en-GB" dirty="0" smtClean="0">
                <a:solidFill>
                  <a:schemeClr val="bg1"/>
                </a:solidFill>
              </a:rPr>
              <a:t>Soils </a:t>
            </a:r>
          </a:p>
          <a:p>
            <a:r>
              <a:rPr lang="en-GB" dirty="0" smtClean="0">
                <a:solidFill>
                  <a:schemeClr val="bg1"/>
                </a:solidFill>
              </a:rPr>
              <a:t>Hydrological</a:t>
            </a:r>
            <a:endParaRPr lang="en-GB" dirty="0">
              <a:solidFill>
                <a:schemeClr val="bg1"/>
              </a:solidFill>
            </a:endParaRPr>
          </a:p>
        </p:txBody>
      </p:sp>
    </p:spTree>
    <p:extLst>
      <p:ext uri="{BB962C8B-B14F-4D97-AF65-F5344CB8AC3E}">
        <p14:creationId xmlns:p14="http://schemas.microsoft.com/office/powerpoint/2010/main" val="405771790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l="1260" t="15163" r="41424" b="5525"/>
          <a:stretch/>
        </p:blipFill>
        <p:spPr>
          <a:xfrm>
            <a:off x="1331640" y="980728"/>
            <a:ext cx="6552728" cy="4896544"/>
          </a:xfrm>
          <a:prstGeom prst="rect">
            <a:avLst/>
          </a:prstGeom>
        </p:spPr>
      </p:pic>
      <p:sp>
        <p:nvSpPr>
          <p:cNvPr id="4" name="TextBox 3"/>
          <p:cNvSpPr txBox="1"/>
          <p:nvPr/>
        </p:nvSpPr>
        <p:spPr>
          <a:xfrm>
            <a:off x="467544" y="332656"/>
            <a:ext cx="949299" cy="369332"/>
          </a:xfrm>
          <a:prstGeom prst="rect">
            <a:avLst/>
          </a:prstGeom>
          <a:noFill/>
        </p:spPr>
        <p:txBody>
          <a:bodyPr wrap="none" rtlCol="0">
            <a:spAutoFit/>
          </a:bodyPr>
          <a:lstStyle/>
          <a:p>
            <a:r>
              <a:rPr lang="en-GB" b="1" dirty="0" smtClean="0">
                <a:solidFill>
                  <a:schemeClr val="bg1"/>
                </a:solidFill>
              </a:rPr>
              <a:t>1:50000</a:t>
            </a:r>
            <a:endParaRPr lang="en-GB" b="1" dirty="0">
              <a:solidFill>
                <a:schemeClr val="bg1"/>
              </a:solidFill>
            </a:endParaRPr>
          </a:p>
        </p:txBody>
      </p:sp>
    </p:spTree>
    <p:extLst>
      <p:ext uri="{BB962C8B-B14F-4D97-AF65-F5344CB8AC3E}">
        <p14:creationId xmlns:p14="http://schemas.microsoft.com/office/powerpoint/2010/main" val="9458017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20388" b="2411"/>
          <a:stretch/>
        </p:blipFill>
        <p:spPr>
          <a:xfrm>
            <a:off x="971600" y="908720"/>
            <a:ext cx="7164370" cy="5256584"/>
          </a:xfrm>
          <a:prstGeom prst="rect">
            <a:avLst/>
          </a:prstGeom>
        </p:spPr>
      </p:pic>
      <p:sp>
        <p:nvSpPr>
          <p:cNvPr id="7" name="TextBox 6"/>
          <p:cNvSpPr txBox="1"/>
          <p:nvPr/>
        </p:nvSpPr>
        <p:spPr>
          <a:xfrm>
            <a:off x="467544" y="332656"/>
            <a:ext cx="950901" cy="369332"/>
          </a:xfrm>
          <a:prstGeom prst="rect">
            <a:avLst/>
          </a:prstGeom>
          <a:noFill/>
        </p:spPr>
        <p:txBody>
          <a:bodyPr wrap="none" rtlCol="0">
            <a:spAutoFit/>
          </a:bodyPr>
          <a:lstStyle/>
          <a:p>
            <a:r>
              <a:rPr lang="en-GB" b="1" dirty="0" smtClean="0">
                <a:solidFill>
                  <a:schemeClr val="bg1"/>
                </a:solidFill>
              </a:rPr>
              <a:t>1:25000</a:t>
            </a:r>
            <a:endParaRPr lang="en-GB" b="1" dirty="0">
              <a:solidFill>
                <a:schemeClr val="bg1"/>
              </a:solidFill>
            </a:endParaRPr>
          </a:p>
        </p:txBody>
      </p:sp>
    </p:spTree>
    <p:extLst>
      <p:ext uri="{BB962C8B-B14F-4D97-AF65-F5344CB8AC3E}">
        <p14:creationId xmlns:p14="http://schemas.microsoft.com/office/powerpoint/2010/main" val="28679575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t="31781" r="51625" b="10697"/>
          <a:stretch/>
        </p:blipFill>
        <p:spPr>
          <a:xfrm>
            <a:off x="971600" y="692696"/>
            <a:ext cx="7488832" cy="5801209"/>
          </a:xfrm>
          <a:prstGeom prst="rect">
            <a:avLst/>
          </a:prstGeom>
        </p:spPr>
      </p:pic>
      <p:sp>
        <p:nvSpPr>
          <p:cNvPr id="3" name="TextBox 2"/>
          <p:cNvSpPr txBox="1"/>
          <p:nvPr/>
        </p:nvSpPr>
        <p:spPr>
          <a:xfrm>
            <a:off x="323528" y="188640"/>
            <a:ext cx="968535" cy="369332"/>
          </a:xfrm>
          <a:prstGeom prst="rect">
            <a:avLst/>
          </a:prstGeom>
          <a:noFill/>
        </p:spPr>
        <p:txBody>
          <a:bodyPr wrap="none" rtlCol="0">
            <a:spAutoFit/>
          </a:bodyPr>
          <a:lstStyle/>
          <a:p>
            <a:r>
              <a:rPr lang="en-GB" b="1" dirty="0" smtClean="0">
                <a:solidFill>
                  <a:schemeClr val="bg1"/>
                </a:solidFill>
              </a:rPr>
              <a:t>Geology</a:t>
            </a:r>
            <a:endParaRPr lang="en-GB" b="1" dirty="0">
              <a:solidFill>
                <a:schemeClr val="bg1"/>
              </a:solidFill>
            </a:endParaRPr>
          </a:p>
        </p:txBody>
      </p:sp>
    </p:spTree>
    <p:extLst>
      <p:ext uri="{BB962C8B-B14F-4D97-AF65-F5344CB8AC3E}">
        <p14:creationId xmlns:p14="http://schemas.microsoft.com/office/powerpoint/2010/main" val="51966739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1025" name="Rectangle 1"/>
          <p:cNvSpPr>
            <a:spLocks noChangeArrowheads="1"/>
          </p:cNvSpPr>
          <p:nvPr/>
        </p:nvSpPr>
        <p:spPr bwMode="auto">
          <a:xfrm>
            <a:off x="0" y="0"/>
            <a:ext cx="9144000" cy="457200"/>
          </a:xfrm>
          <a:prstGeom prst="rect">
            <a:avLst/>
          </a:prstGeom>
          <a:solidFill>
            <a:srgbClr val="FFFFFF"/>
          </a:solidFill>
          <a:ln w="9525">
            <a:noFill/>
            <a:miter lim="800000"/>
            <a:headEnd/>
            <a:tailEnd/>
          </a:ln>
          <a:effectLst/>
        </p:spPr>
        <p:txBody>
          <a:bodyPr vert="horz" wrap="none" lIns="91440" tIns="268203" rIns="91440" bIns="44436"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6600"/>
                </a:solidFill>
                <a:effectLst/>
                <a:latin typeface="Verdana" pitchFamily="34" charset="0"/>
                <a:cs typeface="Arial" pitchFamily="34" charset="0"/>
              </a:rPr>
              <a:t>Grid references explained...</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smtClean="0">
                <a:ln>
                  <a:noFill/>
                </a:ln>
                <a:solidFill>
                  <a:srgbClr val="444444"/>
                </a:solidFill>
                <a:effectLst/>
                <a:latin typeface="Verdana" pitchFamily="34" charset="0"/>
                <a:cs typeface="Arial" pitchFamily="34" charset="0"/>
              </a:rPr>
              <a:t>  </a:t>
            </a:r>
            <a:endParaRPr kumimoji="0" lang="en-US" sz="1100" b="0" i="0" u="none" strike="noStrike" cap="none" normalizeH="0" baseline="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700" b="0" i="0" u="none" strike="noStrike" cap="none" normalizeH="0" baseline="0" smtClean="0">
                <a:ln>
                  <a:noFill/>
                </a:ln>
                <a:solidFill>
                  <a:srgbClr val="444444"/>
                </a:solidFill>
                <a:effectLst/>
                <a:latin typeface="Verdana" pitchFamily="34" charset="0"/>
                <a:cs typeface="Arial" pitchFamily="34" charset="0"/>
              </a:rPr>
              <a:t/>
            </a:r>
            <a:br>
              <a:rPr kumimoji="0" lang="en-US" sz="20700" b="0" i="0" u="none" strike="noStrike" cap="none" normalizeH="0" baseline="0" smtClean="0">
                <a:ln>
                  <a:noFill/>
                </a:ln>
                <a:solidFill>
                  <a:srgbClr val="444444"/>
                </a:solidFill>
                <a:effectLst/>
                <a:latin typeface="Verdana" pitchFamily="34" charset="0"/>
                <a:cs typeface="Arial" pitchFamily="34" charset="0"/>
              </a:rPr>
            </a:br>
            <a:endParaRPr kumimoji="0" lang="en-US" sz="20700" b="0" i="0" u="none" strike="noStrike" cap="none" normalizeH="0" baseline="0" smtClean="0">
              <a:ln>
                <a:noFill/>
              </a:ln>
              <a:solidFill>
                <a:srgbClr val="444444"/>
              </a:solidFill>
              <a:effectLst/>
              <a:latin typeface="Verdana" pitchFamily="34" charset="0"/>
              <a:cs typeface="Arial" pitchFamily="34" charset="0"/>
            </a:endParaRPr>
          </a:p>
        </p:txBody>
      </p:sp>
      <p:pic>
        <p:nvPicPr>
          <p:cNvPr id="1026" name="Picture 2" descr="http://www.dgerc.org.uk/files/dgerc/images/osgrid.gif"/>
          <p:cNvPicPr>
            <a:picLocks noChangeAspect="1" noChangeArrowheads="1"/>
          </p:cNvPicPr>
          <p:nvPr/>
        </p:nvPicPr>
        <p:blipFill>
          <a:blip r:embed="rId2" cstate="print"/>
          <a:srcRect/>
          <a:stretch>
            <a:fillRect/>
          </a:stretch>
        </p:blipFill>
        <p:spPr bwMode="auto">
          <a:xfrm>
            <a:off x="5653400" y="836712"/>
            <a:ext cx="3490600" cy="6021288"/>
          </a:xfrm>
          <a:prstGeom prst="rect">
            <a:avLst/>
          </a:prstGeom>
          <a:noFill/>
        </p:spPr>
      </p:pic>
      <p:sp>
        <p:nvSpPr>
          <p:cNvPr id="7" name="Title 1"/>
          <p:cNvSpPr txBox="1">
            <a:spLocks/>
          </p:cNvSpPr>
          <p:nvPr/>
        </p:nvSpPr>
        <p:spPr>
          <a:xfrm>
            <a:off x="0" y="0"/>
            <a:ext cx="9144000" cy="922114"/>
          </a:xfrm>
          <a:prstGeom prst="rect">
            <a:avLst/>
          </a:prstGeom>
          <a:solidFill>
            <a:schemeClr val="bg1"/>
          </a:solidFill>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0" i="0" u="none" strike="noStrike" kern="1200" cap="none" spc="0" normalizeH="0" baseline="0" noProof="0" dirty="0" smtClean="0">
                <a:ln>
                  <a:noFill/>
                </a:ln>
                <a:solidFill>
                  <a:schemeClr val="tx1"/>
                </a:solidFill>
                <a:effectLst/>
                <a:uLnTx/>
                <a:uFillTx/>
                <a:latin typeface="+mj-lt"/>
                <a:ea typeface="+mj-ea"/>
                <a:cs typeface="+mj-cs"/>
              </a:rPr>
              <a:t>Grid References and the National Grid</a:t>
            </a: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pic>
        <p:nvPicPr>
          <p:cNvPr id="1028" name="Picture 4" descr="Example grid reference"/>
          <p:cNvPicPr>
            <a:picLocks noChangeAspect="1" noChangeArrowheads="1"/>
          </p:cNvPicPr>
          <p:nvPr/>
        </p:nvPicPr>
        <p:blipFill>
          <a:blip r:embed="rId3" cstate="print"/>
          <a:srcRect/>
          <a:stretch>
            <a:fillRect/>
          </a:stretch>
        </p:blipFill>
        <p:spPr bwMode="auto">
          <a:xfrm>
            <a:off x="323528" y="3327705"/>
            <a:ext cx="4464496" cy="3530295"/>
          </a:xfrm>
          <a:prstGeom prst="rect">
            <a:avLst/>
          </a:prstGeom>
          <a:noFill/>
        </p:spPr>
      </p:pic>
      <p:sp>
        <p:nvSpPr>
          <p:cNvPr id="10" name="TextBox 9"/>
          <p:cNvSpPr txBox="1"/>
          <p:nvPr/>
        </p:nvSpPr>
        <p:spPr>
          <a:xfrm>
            <a:off x="0" y="980728"/>
            <a:ext cx="5724128" cy="2308324"/>
          </a:xfrm>
          <a:prstGeom prst="rect">
            <a:avLst/>
          </a:prstGeom>
          <a:noFill/>
        </p:spPr>
        <p:txBody>
          <a:bodyPr wrap="square" rtlCol="0">
            <a:spAutoFit/>
          </a:bodyPr>
          <a:lstStyle/>
          <a:p>
            <a:r>
              <a:rPr lang="en-US" sz="2400" dirty="0" smtClean="0">
                <a:latin typeface="Arial" pitchFamily="34" charset="0"/>
                <a:cs typeface="Arial" pitchFamily="34" charset="0"/>
              </a:rPr>
              <a:t>An OS map is split into grid squares by horizontal and vertical lines known as </a:t>
            </a:r>
            <a:r>
              <a:rPr lang="en-US" sz="2400" dirty="0" err="1" smtClean="0">
                <a:latin typeface="Arial" pitchFamily="34" charset="0"/>
                <a:cs typeface="Arial" pitchFamily="34" charset="0"/>
              </a:rPr>
              <a:t>Eastings</a:t>
            </a:r>
            <a:r>
              <a:rPr lang="en-US" sz="2400" dirty="0" smtClean="0">
                <a:latin typeface="Arial" pitchFamily="34" charset="0"/>
                <a:cs typeface="Arial" pitchFamily="34" charset="0"/>
              </a:rPr>
              <a:t> (East-West) and </a:t>
            </a:r>
            <a:r>
              <a:rPr lang="en-US" sz="2400" dirty="0" err="1" smtClean="0">
                <a:latin typeface="Arial" pitchFamily="34" charset="0"/>
                <a:cs typeface="Arial" pitchFamily="34" charset="0"/>
              </a:rPr>
              <a:t>Northings</a:t>
            </a:r>
            <a:r>
              <a:rPr lang="en-US" sz="2400" dirty="0" smtClean="0">
                <a:latin typeface="Arial" pitchFamily="34" charset="0"/>
                <a:cs typeface="Arial" pitchFamily="34" charset="0"/>
              </a:rPr>
              <a:t> (North-South). </a:t>
            </a:r>
            <a:r>
              <a:rPr lang="en-US" sz="2400" dirty="0" err="1" smtClean="0">
                <a:latin typeface="Arial" pitchFamily="34" charset="0"/>
                <a:cs typeface="Arial" pitchFamily="34" charset="0"/>
              </a:rPr>
              <a:t>Eastings</a:t>
            </a:r>
            <a:r>
              <a:rPr lang="en-US" sz="2400" dirty="0" smtClean="0">
                <a:latin typeface="Arial" pitchFamily="34" charset="0"/>
                <a:cs typeface="Arial" pitchFamily="34" charset="0"/>
              </a:rPr>
              <a:t> increase as you go east (left to right) and </a:t>
            </a:r>
            <a:r>
              <a:rPr lang="en-US" sz="2400" dirty="0" err="1" smtClean="0">
                <a:latin typeface="Arial" pitchFamily="34" charset="0"/>
                <a:cs typeface="Arial" pitchFamily="34" charset="0"/>
              </a:rPr>
              <a:t>northings</a:t>
            </a:r>
            <a:r>
              <a:rPr lang="en-US" sz="2400" dirty="0" smtClean="0">
                <a:latin typeface="Arial" pitchFamily="34" charset="0"/>
                <a:cs typeface="Arial" pitchFamily="34" charset="0"/>
              </a:rPr>
              <a:t> increase as you go north (bottom to top).</a:t>
            </a:r>
            <a:endParaRPr lang="en-GB" sz="24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52536" y="188640"/>
            <a:ext cx="4968552" cy="6480720"/>
          </a:xfrm>
        </p:spPr>
        <p:txBody>
          <a:bodyPr>
            <a:normAutofit fontScale="62500" lnSpcReduction="20000"/>
          </a:bodyPr>
          <a:lstStyle/>
          <a:p>
            <a:pPr>
              <a:buNone/>
            </a:pPr>
            <a:r>
              <a:rPr lang="en-US" dirty="0" smtClean="0"/>
              <a:t>	</a:t>
            </a:r>
            <a:r>
              <a:rPr lang="en-US" sz="3600" dirty="0" smtClean="0">
                <a:latin typeface="Arial" pitchFamily="34" charset="0"/>
                <a:cs typeface="Arial" pitchFamily="34" charset="0"/>
              </a:rPr>
              <a:t>Any point on the map can be identified with a grid reference. We refer to the SW point of the grid square that our point is in. Always give the </a:t>
            </a:r>
            <a:r>
              <a:rPr lang="en-US" sz="3600" dirty="0" err="1" smtClean="0">
                <a:latin typeface="Arial" pitchFamily="34" charset="0"/>
                <a:cs typeface="Arial" pitchFamily="34" charset="0"/>
              </a:rPr>
              <a:t>Eastings</a:t>
            </a:r>
            <a:r>
              <a:rPr lang="en-US" sz="3600" dirty="0" smtClean="0">
                <a:latin typeface="Arial" pitchFamily="34" charset="0"/>
                <a:cs typeface="Arial" pitchFamily="34" charset="0"/>
              </a:rPr>
              <a:t> first and then the </a:t>
            </a:r>
            <a:r>
              <a:rPr lang="en-US" sz="3600" dirty="0" err="1" smtClean="0">
                <a:latin typeface="Arial" pitchFamily="34" charset="0"/>
                <a:cs typeface="Arial" pitchFamily="34" charset="0"/>
              </a:rPr>
              <a:t>Northings</a:t>
            </a:r>
            <a:r>
              <a:rPr lang="en-US" sz="3600" dirty="0" smtClean="0">
                <a:latin typeface="Arial" pitchFamily="34" charset="0"/>
                <a:cs typeface="Arial" pitchFamily="34" charset="0"/>
              </a:rPr>
              <a:t>, so:</a:t>
            </a:r>
          </a:p>
          <a:p>
            <a:pPr>
              <a:buNone/>
            </a:pPr>
            <a:r>
              <a:rPr lang="en-US" sz="3600" dirty="0" smtClean="0">
                <a:latin typeface="Arial" pitchFamily="34" charset="0"/>
                <a:cs typeface="Arial" pitchFamily="34" charset="0"/>
              </a:rPr>
              <a:t/>
            </a:r>
            <a:br>
              <a:rPr lang="en-US" sz="3600" dirty="0" smtClean="0">
                <a:latin typeface="Arial" pitchFamily="34" charset="0"/>
                <a:cs typeface="Arial" pitchFamily="34" charset="0"/>
              </a:rPr>
            </a:br>
            <a:r>
              <a:rPr lang="en-US" sz="3600" dirty="0" smtClean="0">
                <a:latin typeface="Arial" pitchFamily="34" charset="0"/>
                <a:cs typeface="Arial" pitchFamily="34" charset="0"/>
              </a:rPr>
              <a:t>Point </a:t>
            </a:r>
            <a:r>
              <a:rPr lang="en-US" sz="3600" b="1" dirty="0" smtClean="0">
                <a:latin typeface="Arial" pitchFamily="34" charset="0"/>
                <a:cs typeface="Arial" pitchFamily="34" charset="0"/>
              </a:rPr>
              <a:t>A</a:t>
            </a:r>
            <a:r>
              <a:rPr lang="en-US" sz="3600" dirty="0" smtClean="0">
                <a:latin typeface="Arial" pitchFamily="34" charset="0"/>
                <a:cs typeface="Arial" pitchFamily="34" charset="0"/>
              </a:rPr>
              <a:t> is at grid reference </a:t>
            </a:r>
            <a:r>
              <a:rPr lang="en-US" sz="3600" b="1" dirty="0" smtClean="0">
                <a:latin typeface="Arial" pitchFamily="34" charset="0"/>
                <a:cs typeface="Arial" pitchFamily="34" charset="0"/>
              </a:rPr>
              <a:t>8553</a:t>
            </a:r>
            <a:r>
              <a:rPr lang="en-US" sz="3600" dirty="0" smtClean="0">
                <a:latin typeface="Arial" pitchFamily="34" charset="0"/>
                <a:cs typeface="Arial" pitchFamily="34" charset="0"/>
              </a:rPr>
              <a:t/>
            </a:r>
            <a:br>
              <a:rPr lang="en-US" sz="3600" dirty="0" smtClean="0">
                <a:latin typeface="Arial" pitchFamily="34" charset="0"/>
                <a:cs typeface="Arial" pitchFamily="34" charset="0"/>
              </a:rPr>
            </a:br>
            <a:r>
              <a:rPr lang="en-US" sz="3600" dirty="0" smtClean="0">
                <a:latin typeface="Arial" pitchFamily="34" charset="0"/>
                <a:cs typeface="Arial" pitchFamily="34" charset="0"/>
              </a:rPr>
              <a:t/>
            </a:r>
            <a:br>
              <a:rPr lang="en-US" sz="3600" dirty="0" smtClean="0">
                <a:latin typeface="Arial" pitchFamily="34" charset="0"/>
                <a:cs typeface="Arial" pitchFamily="34" charset="0"/>
              </a:rPr>
            </a:br>
            <a:r>
              <a:rPr lang="en-US" sz="3600" dirty="0" smtClean="0">
                <a:latin typeface="Arial" pitchFamily="34" charset="0"/>
                <a:cs typeface="Arial" pitchFamily="34" charset="0"/>
              </a:rPr>
              <a:t>This is a basic, 4 figure grid reference.</a:t>
            </a:r>
            <a:br>
              <a:rPr lang="en-US" sz="3600" dirty="0" smtClean="0">
                <a:latin typeface="Arial" pitchFamily="34" charset="0"/>
                <a:cs typeface="Arial" pitchFamily="34" charset="0"/>
              </a:rPr>
            </a:br>
            <a:r>
              <a:rPr lang="en-US" sz="3600" dirty="0" smtClean="0">
                <a:latin typeface="Arial" pitchFamily="34" charset="0"/>
                <a:cs typeface="Arial" pitchFamily="34" charset="0"/>
              </a:rPr>
              <a:t/>
            </a:r>
            <a:br>
              <a:rPr lang="en-US" sz="3600" dirty="0" smtClean="0">
                <a:latin typeface="Arial" pitchFamily="34" charset="0"/>
                <a:cs typeface="Arial" pitchFamily="34" charset="0"/>
              </a:rPr>
            </a:br>
            <a:r>
              <a:rPr lang="en-US" sz="3600" dirty="0" smtClean="0">
                <a:latin typeface="Arial" pitchFamily="34" charset="0"/>
                <a:cs typeface="Arial" pitchFamily="34" charset="0"/>
              </a:rPr>
              <a:t>You will notice that points B and C fall into the same grid, so we need to pinpoint them with greater accuracy. To do this, we use a 6 figure grid reference</a:t>
            </a:r>
            <a:br>
              <a:rPr lang="en-US" sz="3600" dirty="0" smtClean="0">
                <a:latin typeface="Arial" pitchFamily="34" charset="0"/>
                <a:cs typeface="Arial" pitchFamily="34" charset="0"/>
              </a:rPr>
            </a:br>
            <a:r>
              <a:rPr lang="en-US" sz="3600" dirty="0" smtClean="0">
                <a:latin typeface="Arial" pitchFamily="34" charset="0"/>
                <a:cs typeface="Arial" pitchFamily="34" charset="0"/>
              </a:rPr>
              <a:t/>
            </a:r>
            <a:br>
              <a:rPr lang="en-US" sz="3600" dirty="0" smtClean="0">
                <a:latin typeface="Arial" pitchFamily="34" charset="0"/>
                <a:cs typeface="Arial" pitchFamily="34" charset="0"/>
              </a:rPr>
            </a:br>
            <a:r>
              <a:rPr lang="en-US" sz="3600" dirty="0" smtClean="0">
                <a:latin typeface="Arial" pitchFamily="34" charset="0"/>
                <a:cs typeface="Arial" pitchFamily="34" charset="0"/>
              </a:rPr>
              <a:t>With a 6 figure grid reference, the grid square is broken down into another10 x10 grid.</a:t>
            </a:r>
          </a:p>
          <a:p>
            <a:pPr>
              <a:buNone/>
            </a:pPr>
            <a:r>
              <a:rPr lang="en-US" sz="3600" dirty="0" smtClean="0">
                <a:latin typeface="Arial" pitchFamily="34" charset="0"/>
                <a:cs typeface="Arial" pitchFamily="34" charset="0"/>
              </a:rPr>
              <a:t>	</a:t>
            </a:r>
            <a:r>
              <a:rPr lang="en-US" sz="3600" b="1" dirty="0" smtClean="0">
                <a:latin typeface="Arial" pitchFamily="34" charset="0"/>
                <a:cs typeface="Arial" pitchFamily="34" charset="0"/>
              </a:rPr>
              <a:t>‘B’ is at 842528</a:t>
            </a:r>
          </a:p>
          <a:p>
            <a:endParaRPr lang="en-GB" dirty="0"/>
          </a:p>
        </p:txBody>
      </p:sp>
      <p:pic>
        <p:nvPicPr>
          <p:cNvPr id="20482" name="Picture 2" descr="Example grid reference"/>
          <p:cNvPicPr>
            <a:picLocks noChangeAspect="1" noChangeArrowheads="1"/>
          </p:cNvPicPr>
          <p:nvPr/>
        </p:nvPicPr>
        <p:blipFill>
          <a:blip r:embed="rId2" cstate="print"/>
          <a:srcRect/>
          <a:stretch>
            <a:fillRect/>
          </a:stretch>
        </p:blipFill>
        <p:spPr bwMode="auto">
          <a:xfrm>
            <a:off x="4819650" y="0"/>
            <a:ext cx="4324350" cy="3419476"/>
          </a:xfrm>
          <a:prstGeom prst="rect">
            <a:avLst/>
          </a:prstGeom>
          <a:noFill/>
        </p:spPr>
      </p:pic>
      <p:pic>
        <p:nvPicPr>
          <p:cNvPr id="20483" name="Picture 3" descr="Example 10x10 grid reference"/>
          <p:cNvPicPr>
            <a:picLocks noChangeAspect="1" noChangeArrowheads="1"/>
          </p:cNvPicPr>
          <p:nvPr/>
        </p:nvPicPr>
        <p:blipFill>
          <a:blip r:embed="rId3" cstate="print"/>
          <a:srcRect/>
          <a:stretch>
            <a:fillRect/>
          </a:stretch>
        </p:blipFill>
        <p:spPr bwMode="auto">
          <a:xfrm>
            <a:off x="4676775" y="3573016"/>
            <a:ext cx="4467225" cy="2019300"/>
          </a:xfrm>
          <a:prstGeom prst="rect">
            <a:avLst/>
          </a:prstGeom>
          <a:noFill/>
        </p:spPr>
      </p:pic>
      <p:sp>
        <p:nvSpPr>
          <p:cNvPr id="7" name="TextBox 6"/>
          <p:cNvSpPr txBox="1"/>
          <p:nvPr/>
        </p:nvSpPr>
        <p:spPr>
          <a:xfrm>
            <a:off x="4788024" y="5733256"/>
            <a:ext cx="4355976" cy="1015663"/>
          </a:xfrm>
          <a:prstGeom prst="rect">
            <a:avLst/>
          </a:prstGeom>
          <a:noFill/>
        </p:spPr>
        <p:txBody>
          <a:bodyPr wrap="square" rtlCol="0">
            <a:spAutoFit/>
          </a:bodyPr>
          <a:lstStyle/>
          <a:p>
            <a:r>
              <a:rPr lang="en-US" sz="2000" dirty="0" smtClean="0">
                <a:latin typeface="Arial" pitchFamily="34" charset="0"/>
                <a:cs typeface="Arial" pitchFamily="34" charset="0"/>
              </a:rPr>
              <a:t>Another way to remember the ‘</a:t>
            </a:r>
            <a:r>
              <a:rPr lang="en-US" sz="2000" dirty="0" err="1" smtClean="0">
                <a:latin typeface="Arial" pitchFamily="34" charset="0"/>
                <a:cs typeface="Arial" pitchFamily="34" charset="0"/>
              </a:rPr>
              <a:t>Eastings</a:t>
            </a:r>
            <a:r>
              <a:rPr lang="en-US" sz="2000" dirty="0" smtClean="0">
                <a:latin typeface="Arial" pitchFamily="34" charset="0"/>
                <a:cs typeface="Arial" pitchFamily="34" charset="0"/>
              </a:rPr>
              <a:t> First’ rule is to think </a:t>
            </a:r>
          </a:p>
          <a:p>
            <a:r>
              <a:rPr lang="en-US" sz="2000" dirty="0" smtClean="0">
                <a:latin typeface="Arial" pitchFamily="34" charset="0"/>
                <a:cs typeface="Arial" pitchFamily="34" charset="0"/>
              </a:rPr>
              <a:t>"along the corridor and up the stairs". </a:t>
            </a:r>
            <a:endParaRPr lang="en-GB" sz="20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Accuracy of grid referencing</a:t>
            </a:r>
            <a:endParaRPr lang="en-GB" dirty="0"/>
          </a:p>
        </p:txBody>
      </p:sp>
      <p:sp>
        <p:nvSpPr>
          <p:cNvPr id="3" name="Content Placeholder 2"/>
          <p:cNvSpPr>
            <a:spLocks noGrp="1"/>
          </p:cNvSpPr>
          <p:nvPr>
            <p:ph idx="1"/>
          </p:nvPr>
        </p:nvSpPr>
        <p:spPr/>
        <p:txBody>
          <a:bodyPr/>
          <a:lstStyle/>
          <a:p>
            <a:r>
              <a:rPr lang="en-US" dirty="0" smtClean="0"/>
              <a:t>4 figure grid references provide an accuracy to within 1 square km </a:t>
            </a:r>
          </a:p>
          <a:p>
            <a:r>
              <a:rPr lang="en-US" dirty="0" smtClean="0"/>
              <a:t>6 figure grid references have an improved accuracy of 100 square m.</a:t>
            </a:r>
          </a:p>
          <a:p>
            <a:r>
              <a:rPr lang="en-US" dirty="0" smtClean="0"/>
              <a:t>8 figure grid references provide a point within 10 square m.</a:t>
            </a:r>
          </a:p>
          <a:p>
            <a:r>
              <a:rPr lang="en-US" dirty="0" smtClean="0"/>
              <a:t>10 figure grid ref: 1 square m.</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normAutofit/>
          </a:bodyPr>
          <a:lstStyle/>
          <a:p>
            <a:r>
              <a:rPr lang="en-GB" sz="3200" dirty="0" smtClean="0">
                <a:solidFill>
                  <a:schemeClr val="bg1"/>
                </a:solidFill>
              </a:rPr>
              <a:t>What are the 4 figure grid refs for these 3 sites?</a:t>
            </a:r>
            <a:endParaRPr lang="en-GB" sz="3200" dirty="0">
              <a:solidFill>
                <a:schemeClr val="bg1"/>
              </a:solidFill>
            </a:endParaRPr>
          </a:p>
        </p:txBody>
      </p:sp>
      <p:pic>
        <p:nvPicPr>
          <p:cNvPr id="4" name="Content Placeholder 3" descr="pen y gaer map OS.jpg"/>
          <p:cNvPicPr>
            <a:picLocks noGrp="1" noChangeAspect="1"/>
          </p:cNvPicPr>
          <p:nvPr>
            <p:ph idx="1"/>
          </p:nvPr>
        </p:nvPicPr>
        <p:blipFill>
          <a:blip r:embed="rId2" cstate="print"/>
          <a:srcRect l="8750" t="56417" r="13750" b="7424"/>
          <a:stretch>
            <a:fillRect/>
          </a:stretch>
        </p:blipFill>
        <p:spPr>
          <a:xfrm>
            <a:off x="467544" y="1196752"/>
            <a:ext cx="8208912" cy="5394061"/>
          </a:xfrm>
          <a:ln>
            <a:solidFill>
              <a:srgbClr val="FF0000"/>
            </a:solidFill>
          </a:ln>
        </p:spPr>
      </p:pic>
      <p:sp>
        <p:nvSpPr>
          <p:cNvPr id="5" name="Oval 4"/>
          <p:cNvSpPr/>
          <p:nvPr/>
        </p:nvSpPr>
        <p:spPr>
          <a:xfrm>
            <a:off x="6084168" y="2780928"/>
            <a:ext cx="504056" cy="432048"/>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5004048" y="4725144"/>
            <a:ext cx="1080120" cy="36004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5508104" y="1628800"/>
            <a:ext cx="504056" cy="43204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6732240" y="4221088"/>
            <a:ext cx="1584176" cy="400110"/>
          </a:xfrm>
          <a:prstGeom prst="rect">
            <a:avLst/>
          </a:prstGeom>
          <a:solidFill>
            <a:schemeClr val="bg1"/>
          </a:solidFill>
        </p:spPr>
        <p:txBody>
          <a:bodyPr wrap="square" rtlCol="0">
            <a:spAutoFit/>
          </a:bodyPr>
          <a:lstStyle/>
          <a:p>
            <a:r>
              <a:rPr lang="en-GB" sz="2000" b="1" dirty="0" smtClean="0"/>
              <a:t>Roman Road</a:t>
            </a:r>
            <a:endParaRPr lang="en-GB" sz="2000" b="1" dirty="0"/>
          </a:p>
        </p:txBody>
      </p:sp>
      <p:sp>
        <p:nvSpPr>
          <p:cNvPr id="10" name="Left Arrow 9"/>
          <p:cNvSpPr/>
          <p:nvPr/>
        </p:nvSpPr>
        <p:spPr>
          <a:xfrm>
            <a:off x="6516216" y="4365104"/>
            <a:ext cx="216024" cy="144016"/>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normAutofit/>
          </a:bodyPr>
          <a:lstStyle/>
          <a:p>
            <a:r>
              <a:rPr lang="en-GB" sz="3200" dirty="0" smtClean="0">
                <a:solidFill>
                  <a:schemeClr val="bg1"/>
                </a:solidFill>
              </a:rPr>
              <a:t>What are the 4 figure grid refs for these 3 sites?</a:t>
            </a:r>
            <a:endParaRPr lang="en-GB" sz="3200" dirty="0">
              <a:solidFill>
                <a:schemeClr val="bg1"/>
              </a:solidFill>
            </a:endParaRPr>
          </a:p>
        </p:txBody>
      </p:sp>
      <p:pic>
        <p:nvPicPr>
          <p:cNvPr id="4" name="Content Placeholder 3" descr="pen y gaer map OS.jpg"/>
          <p:cNvPicPr>
            <a:picLocks noGrp="1" noChangeAspect="1"/>
          </p:cNvPicPr>
          <p:nvPr>
            <p:ph idx="1"/>
          </p:nvPr>
        </p:nvPicPr>
        <p:blipFill>
          <a:blip r:embed="rId2" cstate="print"/>
          <a:srcRect l="8750" t="56417" r="13750" b="7424"/>
          <a:stretch>
            <a:fillRect/>
          </a:stretch>
        </p:blipFill>
        <p:spPr>
          <a:xfrm>
            <a:off x="467544" y="1196752"/>
            <a:ext cx="8208912" cy="5394061"/>
          </a:xfrm>
          <a:ln>
            <a:solidFill>
              <a:srgbClr val="FF0000"/>
            </a:solidFill>
          </a:ln>
        </p:spPr>
      </p:pic>
      <p:sp>
        <p:nvSpPr>
          <p:cNvPr id="5" name="Oval 4"/>
          <p:cNvSpPr/>
          <p:nvPr/>
        </p:nvSpPr>
        <p:spPr>
          <a:xfrm>
            <a:off x="6084168" y="2780928"/>
            <a:ext cx="504056" cy="432048"/>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5004048" y="4725144"/>
            <a:ext cx="1080120" cy="36004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5508104" y="1628800"/>
            <a:ext cx="504056" cy="43204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6732240" y="4221088"/>
            <a:ext cx="1584176" cy="400110"/>
          </a:xfrm>
          <a:prstGeom prst="rect">
            <a:avLst/>
          </a:prstGeom>
          <a:solidFill>
            <a:schemeClr val="bg1"/>
          </a:solidFill>
        </p:spPr>
        <p:txBody>
          <a:bodyPr wrap="square" rtlCol="0">
            <a:spAutoFit/>
          </a:bodyPr>
          <a:lstStyle/>
          <a:p>
            <a:r>
              <a:rPr lang="en-GB" sz="2000" b="1" dirty="0" smtClean="0"/>
              <a:t>Roman Road</a:t>
            </a:r>
            <a:endParaRPr lang="en-GB" sz="2000" b="1" dirty="0"/>
          </a:p>
        </p:txBody>
      </p:sp>
      <p:sp>
        <p:nvSpPr>
          <p:cNvPr id="10" name="Left Arrow 9"/>
          <p:cNvSpPr/>
          <p:nvPr/>
        </p:nvSpPr>
        <p:spPr>
          <a:xfrm>
            <a:off x="6516216" y="4365104"/>
            <a:ext cx="216024" cy="144016"/>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395536" y="5661248"/>
            <a:ext cx="8496944" cy="1200329"/>
          </a:xfrm>
          <a:prstGeom prst="rect">
            <a:avLst/>
          </a:prstGeom>
          <a:solidFill>
            <a:schemeClr val="tx1"/>
          </a:solidFill>
        </p:spPr>
        <p:txBody>
          <a:bodyPr wrap="square" rtlCol="0">
            <a:spAutoFit/>
          </a:bodyPr>
          <a:lstStyle/>
          <a:p>
            <a:r>
              <a:rPr lang="en-GB" sz="2400" dirty="0" smtClean="0">
                <a:solidFill>
                  <a:schemeClr val="bg1"/>
                </a:solidFill>
              </a:rPr>
              <a:t>Top site (</a:t>
            </a:r>
            <a:r>
              <a:rPr lang="en-GB" sz="2400" dirty="0" err="1" smtClean="0">
                <a:solidFill>
                  <a:schemeClr val="bg1"/>
                </a:solidFill>
              </a:rPr>
              <a:t>Llwyn-bwch</a:t>
            </a:r>
            <a:r>
              <a:rPr lang="en-GB" sz="2400" dirty="0" smtClean="0">
                <a:solidFill>
                  <a:schemeClr val="bg1"/>
                </a:solidFill>
              </a:rPr>
              <a:t>): 6363</a:t>
            </a:r>
          </a:p>
          <a:p>
            <a:r>
              <a:rPr lang="en-GB" sz="2400" dirty="0" smtClean="0">
                <a:solidFill>
                  <a:schemeClr val="bg1"/>
                </a:solidFill>
              </a:rPr>
              <a:t>Middle site (‘fort’): 6462</a:t>
            </a:r>
          </a:p>
          <a:p>
            <a:r>
              <a:rPr lang="en-GB" sz="2400" dirty="0" smtClean="0">
                <a:solidFill>
                  <a:schemeClr val="bg1"/>
                </a:solidFill>
              </a:rPr>
              <a:t>Bottom site (Pen-y-</a:t>
            </a:r>
            <a:r>
              <a:rPr lang="en-GB" sz="2400" dirty="0" err="1" smtClean="0">
                <a:solidFill>
                  <a:schemeClr val="bg1"/>
                </a:solidFill>
              </a:rPr>
              <a:t>Gaer</a:t>
            </a:r>
            <a:r>
              <a:rPr lang="en-GB" sz="2400" dirty="0" smtClean="0">
                <a:solidFill>
                  <a:schemeClr val="bg1"/>
                </a:solidFill>
              </a:rPr>
              <a:t>): 6360</a:t>
            </a:r>
            <a:endParaRPr lang="en-GB" sz="2400" dirty="0">
              <a:solidFill>
                <a:schemeClr val="bg1"/>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Elevation</a:t>
            </a:r>
            <a:endParaRPr lang="en-GB" b="1" dirty="0">
              <a:solidFill>
                <a:schemeClr val="bg1"/>
              </a:solidFill>
            </a:endParaRPr>
          </a:p>
        </p:txBody>
      </p:sp>
      <p:sp>
        <p:nvSpPr>
          <p:cNvPr id="3" name="Content Placeholder 2"/>
          <p:cNvSpPr>
            <a:spLocks noGrp="1"/>
          </p:cNvSpPr>
          <p:nvPr>
            <p:ph idx="1"/>
          </p:nvPr>
        </p:nvSpPr>
        <p:spPr>
          <a:xfrm>
            <a:off x="179512" y="1268760"/>
            <a:ext cx="8784976" cy="3989040"/>
          </a:xfrm>
        </p:spPr>
        <p:txBody>
          <a:bodyPr>
            <a:noAutofit/>
          </a:bodyPr>
          <a:lstStyle/>
          <a:p>
            <a:r>
              <a:rPr lang="en-GB" sz="2800" dirty="0" smtClean="0">
                <a:solidFill>
                  <a:schemeClr val="bg1"/>
                </a:solidFill>
              </a:rPr>
              <a:t>We need to how high things are</a:t>
            </a:r>
          </a:p>
          <a:p>
            <a:r>
              <a:rPr lang="en-GB" sz="2800" dirty="0" smtClean="0">
                <a:solidFill>
                  <a:schemeClr val="bg1"/>
                </a:solidFill>
              </a:rPr>
              <a:t>We do this by tying our survey to Ordnance Datum (O.D.)</a:t>
            </a:r>
          </a:p>
          <a:p>
            <a:pPr fontAlgn="base"/>
            <a:r>
              <a:rPr lang="en-GB" sz="2800" dirty="0" smtClean="0">
                <a:solidFill>
                  <a:schemeClr val="bg1"/>
                </a:solidFill>
              </a:rPr>
              <a:t>The </a:t>
            </a:r>
            <a:r>
              <a:rPr lang="en-GB" sz="2800" dirty="0">
                <a:solidFill>
                  <a:schemeClr val="bg1"/>
                </a:solidFill>
              </a:rPr>
              <a:t>original Liverpool levelling was started in 1840 using a bench mark on St John's Church. In 1844 the datum was changed to the tidal pole in Victoria Dock and tidal observations taken place over a nine day period.</a:t>
            </a:r>
          </a:p>
          <a:p>
            <a:pPr fontAlgn="base"/>
            <a:r>
              <a:rPr lang="en-GB" sz="2800" dirty="0">
                <a:solidFill>
                  <a:schemeClr val="bg1"/>
                </a:solidFill>
              </a:rPr>
              <a:t>Due to the imperfections with the levelling, it was decided to undertake a second geodetic levelling (1912 to 1921). It was at this time that mean sea level was fixed at Newlyn in Cornwall. Fixed points throughout the country were established fundamental bench marks (FBMs).</a:t>
            </a:r>
          </a:p>
          <a:p>
            <a:endParaRPr lang="en-GB" sz="2800" dirty="0">
              <a:solidFill>
                <a:schemeClr val="bg1"/>
              </a:solidFill>
            </a:endParaRPr>
          </a:p>
        </p:txBody>
      </p:sp>
    </p:spTree>
    <p:extLst>
      <p:ext uri="{BB962C8B-B14F-4D97-AF65-F5344CB8AC3E}">
        <p14:creationId xmlns:p14="http://schemas.microsoft.com/office/powerpoint/2010/main" val="11320114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1600201"/>
            <a:ext cx="8229600" cy="1324744"/>
          </a:xfrm>
        </p:spPr>
        <p:txBody>
          <a:bodyPr/>
          <a:lstStyle/>
          <a:p>
            <a:r>
              <a:rPr lang="en-GB" dirty="0" smtClean="0">
                <a:solidFill>
                  <a:schemeClr val="bg1"/>
                </a:solidFill>
              </a:rPr>
              <a:t>On OS maps heights are denoted by </a:t>
            </a:r>
            <a:r>
              <a:rPr lang="en-GB" dirty="0" err="1" smtClean="0">
                <a:solidFill>
                  <a:schemeClr val="bg1"/>
                </a:solidFill>
              </a:rPr>
              <a:t>countors</a:t>
            </a:r>
            <a:r>
              <a:rPr lang="en-GB" dirty="0" smtClean="0">
                <a:solidFill>
                  <a:schemeClr val="bg1"/>
                </a:solidFill>
              </a:rPr>
              <a:t> or Spot Heights</a:t>
            </a:r>
            <a:endParaRPr lang="en-GB" dirty="0">
              <a:solidFill>
                <a:schemeClr val="bg1"/>
              </a:solidFill>
            </a:endParaRPr>
          </a:p>
        </p:txBody>
      </p:sp>
      <p:pic>
        <p:nvPicPr>
          <p:cNvPr id="4" name="Picture 3"/>
          <p:cNvPicPr>
            <a:picLocks noChangeAspect="1"/>
          </p:cNvPicPr>
          <p:nvPr/>
        </p:nvPicPr>
        <p:blipFill rotWithShape="1">
          <a:blip r:embed="rId2"/>
          <a:srcRect l="13843" t="43149"/>
          <a:stretch/>
        </p:blipFill>
        <p:spPr>
          <a:xfrm>
            <a:off x="701151" y="2780928"/>
            <a:ext cx="7741698" cy="3744416"/>
          </a:xfrm>
          <a:prstGeom prst="rect">
            <a:avLst/>
          </a:prstGeom>
        </p:spPr>
      </p:pic>
    </p:spTree>
    <p:extLst>
      <p:ext uri="{BB962C8B-B14F-4D97-AF65-F5344CB8AC3E}">
        <p14:creationId xmlns:p14="http://schemas.microsoft.com/office/powerpoint/2010/main" val="19495594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5307"/>
            <a:ext cx="8229600" cy="1143000"/>
          </a:xfrm>
        </p:spPr>
        <p:txBody>
          <a:bodyPr/>
          <a:lstStyle/>
          <a:p>
            <a:r>
              <a:rPr lang="en-GB" dirty="0" smtClean="0">
                <a:solidFill>
                  <a:schemeClr val="bg1"/>
                </a:solidFill>
              </a:rPr>
              <a:t>Bench Marks</a:t>
            </a:r>
            <a:endParaRPr lang="en-GB" dirty="0">
              <a:solidFill>
                <a:schemeClr val="bg1"/>
              </a:solidFill>
            </a:endParaRPr>
          </a:p>
        </p:txBody>
      </p:sp>
      <p:sp>
        <p:nvSpPr>
          <p:cNvPr id="3" name="Content Placeholder 2"/>
          <p:cNvSpPr>
            <a:spLocks noGrp="1"/>
          </p:cNvSpPr>
          <p:nvPr>
            <p:ph idx="1"/>
          </p:nvPr>
        </p:nvSpPr>
        <p:spPr>
          <a:xfrm>
            <a:off x="457200" y="1052736"/>
            <a:ext cx="8229600" cy="4525963"/>
          </a:xfrm>
        </p:spPr>
        <p:txBody>
          <a:bodyPr/>
          <a:lstStyle/>
          <a:p>
            <a:r>
              <a:rPr lang="en-GB" dirty="0">
                <a:solidFill>
                  <a:schemeClr val="bg1"/>
                </a:solidFill>
              </a:rPr>
              <a:t>Ordnance Survey Bench marks (BMs) are survey marks made by Ordnance Survey to </a:t>
            </a:r>
            <a:r>
              <a:rPr lang="en-GB" dirty="0" smtClean="0">
                <a:solidFill>
                  <a:schemeClr val="bg1"/>
                </a:solidFill>
              </a:rPr>
              <a:t>record </a:t>
            </a:r>
            <a:r>
              <a:rPr lang="en-GB" dirty="0">
                <a:solidFill>
                  <a:schemeClr val="bg1"/>
                </a:solidFill>
              </a:rPr>
              <a:t>height above Ordnance Datum. </a:t>
            </a:r>
            <a:endParaRPr lang="en-GB" dirty="0" smtClean="0">
              <a:solidFill>
                <a:schemeClr val="bg1"/>
              </a:solidFill>
            </a:endParaRPr>
          </a:p>
          <a:p>
            <a:r>
              <a:rPr lang="en-GB" dirty="0">
                <a:solidFill>
                  <a:schemeClr val="bg1"/>
                </a:solidFill>
              </a:rPr>
              <a:t>Most commonly, the BMs are found on buildings or other semi-permanent features</a:t>
            </a:r>
            <a:r>
              <a:rPr lang="en-GB" dirty="0"/>
              <a:t>.</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403673" y="3861048"/>
            <a:ext cx="4153644" cy="2769096"/>
          </a:xfrm>
          <a:prstGeom prst="rect">
            <a:avLst/>
          </a:prstGeom>
        </p:spPr>
      </p:pic>
      <p:pic>
        <p:nvPicPr>
          <p:cNvPr id="5" name="Picture 4"/>
          <p:cNvPicPr>
            <a:picLocks noChangeAspect="1"/>
          </p:cNvPicPr>
          <p:nvPr/>
        </p:nvPicPr>
        <p:blipFill>
          <a:blip r:embed="rId3"/>
          <a:stretch>
            <a:fillRect/>
          </a:stretch>
        </p:blipFill>
        <p:spPr>
          <a:xfrm>
            <a:off x="5035565" y="3879304"/>
            <a:ext cx="3624064" cy="2718048"/>
          </a:xfrm>
          <a:prstGeom prst="rect">
            <a:avLst/>
          </a:prstGeom>
        </p:spPr>
      </p:pic>
    </p:spTree>
    <p:extLst>
      <p:ext uri="{BB962C8B-B14F-4D97-AF65-F5344CB8AC3E}">
        <p14:creationId xmlns:p14="http://schemas.microsoft.com/office/powerpoint/2010/main" val="30112052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 Archaeology, we set out a site grid and then tie it into the National Grid</a:t>
            </a:r>
            <a:endParaRPr lang="en-GB" dirty="0"/>
          </a:p>
        </p:txBody>
      </p:sp>
      <p:sp>
        <p:nvSpPr>
          <p:cNvPr id="3" name="Content Placeholder 2"/>
          <p:cNvSpPr>
            <a:spLocks noGrp="1"/>
          </p:cNvSpPr>
          <p:nvPr>
            <p:ph idx="1"/>
          </p:nvPr>
        </p:nvSpPr>
        <p:spPr>
          <a:xfrm>
            <a:off x="0" y="1916832"/>
            <a:ext cx="4042792" cy="4525963"/>
          </a:xfrm>
        </p:spPr>
        <p:txBody>
          <a:bodyPr/>
          <a:lstStyle/>
          <a:p>
            <a:pPr>
              <a:buNone/>
            </a:pPr>
            <a:r>
              <a:rPr lang="en-GB" sz="2800" dirty="0" smtClean="0">
                <a:latin typeface="Arial" charset="0"/>
              </a:rPr>
              <a:t>	Traditionally we lay out the grid using wooden pegs every 5 or 10 metres. Each grid peg has a unique set of co-ordinates (</a:t>
            </a:r>
            <a:r>
              <a:rPr lang="en-GB" sz="2800" dirty="0" err="1" smtClean="0">
                <a:latin typeface="Arial" charset="0"/>
              </a:rPr>
              <a:t>eastings</a:t>
            </a:r>
            <a:r>
              <a:rPr lang="en-GB" sz="2800" dirty="0" smtClean="0">
                <a:latin typeface="Arial" charset="0"/>
              </a:rPr>
              <a:t> and </a:t>
            </a:r>
            <a:r>
              <a:rPr lang="en-GB" sz="2800" dirty="0" err="1" smtClean="0">
                <a:latin typeface="Arial" charset="0"/>
              </a:rPr>
              <a:t>northings</a:t>
            </a:r>
            <a:r>
              <a:rPr lang="en-GB" sz="2800" dirty="0" smtClean="0">
                <a:latin typeface="Arial" charset="0"/>
              </a:rPr>
              <a:t>). This allows contexts to be planned to scale. </a:t>
            </a:r>
          </a:p>
          <a:p>
            <a:endParaRPr lang="en-GB" dirty="0"/>
          </a:p>
        </p:txBody>
      </p:sp>
      <p:pic>
        <p:nvPicPr>
          <p:cNvPr id="4" name="Picture 3" descr="day4c.jpg"/>
          <p:cNvPicPr>
            <a:picLocks noChangeAspect="1"/>
          </p:cNvPicPr>
          <p:nvPr/>
        </p:nvPicPr>
        <p:blipFill>
          <a:blip r:embed="rId3" cstate="print"/>
          <a:srcRect/>
          <a:stretch>
            <a:fillRect/>
          </a:stretch>
        </p:blipFill>
        <p:spPr bwMode="auto">
          <a:xfrm>
            <a:off x="4355976" y="2276872"/>
            <a:ext cx="4176464" cy="314846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H:\ebg1\Classes\planning.jpg"/>
          <p:cNvPicPr>
            <a:picLocks noChangeAspect="1" noChangeArrowheads="1"/>
          </p:cNvPicPr>
          <p:nvPr/>
        </p:nvPicPr>
        <p:blipFill>
          <a:blip r:embed="rId3" cstate="print"/>
          <a:srcRect/>
          <a:stretch>
            <a:fillRect/>
          </a:stretch>
        </p:blipFill>
        <p:spPr bwMode="auto">
          <a:xfrm>
            <a:off x="971600" y="1772816"/>
            <a:ext cx="6822206" cy="4667518"/>
          </a:xfrm>
          <a:prstGeom prst="rect">
            <a:avLst/>
          </a:prstGeom>
          <a:noFill/>
          <a:ln w="9525">
            <a:noFill/>
            <a:miter lim="800000"/>
            <a:headEnd/>
            <a:tailEnd/>
          </a:ln>
        </p:spPr>
      </p:pic>
      <p:sp>
        <p:nvSpPr>
          <p:cNvPr id="32771" name="TextBox 1"/>
          <p:cNvSpPr txBox="1">
            <a:spLocks noChangeArrowheads="1"/>
          </p:cNvSpPr>
          <p:nvPr/>
        </p:nvSpPr>
        <p:spPr bwMode="auto">
          <a:xfrm>
            <a:off x="467544" y="260648"/>
            <a:ext cx="8208144" cy="1384995"/>
          </a:xfrm>
          <a:prstGeom prst="rect">
            <a:avLst/>
          </a:prstGeom>
          <a:noFill/>
          <a:ln w="9525">
            <a:noFill/>
            <a:miter lim="800000"/>
            <a:headEnd/>
            <a:tailEnd/>
          </a:ln>
        </p:spPr>
        <p:txBody>
          <a:bodyPr wrap="square">
            <a:spAutoFit/>
          </a:bodyPr>
          <a:lstStyle/>
          <a:p>
            <a:r>
              <a:rPr lang="en-GB" sz="2800" dirty="0">
                <a:solidFill>
                  <a:schemeClr val="bg1"/>
                </a:solidFill>
              </a:rPr>
              <a:t>Planning: </a:t>
            </a:r>
            <a:r>
              <a:rPr lang="en-GB" sz="2800" dirty="0" smtClean="0">
                <a:solidFill>
                  <a:schemeClr val="bg1"/>
                </a:solidFill>
              </a:rPr>
              <a:t>on a large open area, the </a:t>
            </a:r>
            <a:r>
              <a:rPr lang="en-GB" sz="2800" dirty="0">
                <a:solidFill>
                  <a:schemeClr val="bg1"/>
                </a:solidFill>
              </a:rPr>
              <a:t>grid is set out with pegs and string</a:t>
            </a:r>
            <a:r>
              <a:rPr lang="en-GB" sz="2800" dirty="0" smtClean="0">
                <a:solidFill>
                  <a:schemeClr val="bg1"/>
                </a:solidFill>
              </a:rPr>
              <a:t>. Every archaeological feature is drawn to scale. Plans of this nature are usually 1:20.</a:t>
            </a:r>
            <a:endParaRPr lang="en-GB" sz="2800" dirty="0">
              <a:solidFill>
                <a:schemeClr val="bg1"/>
              </a:solidFill>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descr="Barrington Ethelred plan.jpg"/>
          <p:cNvPicPr>
            <a:picLocks noChangeAspect="1"/>
          </p:cNvPicPr>
          <p:nvPr/>
        </p:nvPicPr>
        <p:blipFill>
          <a:blip r:embed="rId2" cstate="print"/>
          <a:srcRect t="18750" r="2049"/>
          <a:stretch>
            <a:fillRect/>
          </a:stretch>
        </p:blipFill>
        <p:spPr bwMode="auto">
          <a:xfrm>
            <a:off x="3357563" y="857250"/>
            <a:ext cx="4814887" cy="5572125"/>
          </a:xfrm>
          <a:prstGeom prst="rect">
            <a:avLst/>
          </a:prstGeom>
          <a:noFill/>
          <a:ln w="9525">
            <a:noFill/>
            <a:miter lim="800000"/>
            <a:headEnd/>
            <a:tailEnd/>
          </a:ln>
        </p:spPr>
      </p:pic>
      <p:sp>
        <p:nvSpPr>
          <p:cNvPr id="4" name="Right Triangle 3"/>
          <p:cNvSpPr/>
          <p:nvPr/>
        </p:nvSpPr>
        <p:spPr>
          <a:xfrm>
            <a:off x="4000500" y="3643313"/>
            <a:ext cx="1785938" cy="2571750"/>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 name="Rounded Rectangle 4"/>
          <p:cNvSpPr/>
          <p:nvPr/>
        </p:nvSpPr>
        <p:spPr>
          <a:xfrm>
            <a:off x="5000625" y="5286375"/>
            <a:ext cx="357188" cy="35718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TextBox 5"/>
          <p:cNvSpPr txBox="1"/>
          <p:nvPr/>
        </p:nvSpPr>
        <p:spPr>
          <a:xfrm>
            <a:off x="395536" y="764704"/>
            <a:ext cx="2572891" cy="1200329"/>
          </a:xfrm>
          <a:prstGeom prst="rect">
            <a:avLst/>
          </a:prstGeom>
          <a:noFill/>
        </p:spPr>
        <p:txBody>
          <a:bodyPr wrap="square">
            <a:spAutoFit/>
          </a:bodyPr>
          <a:lstStyle/>
          <a:p>
            <a:pPr>
              <a:defRPr/>
            </a:pPr>
            <a:r>
              <a:rPr lang="en-GB" sz="3600" dirty="0">
                <a:solidFill>
                  <a:schemeClr val="bg1"/>
                </a:solidFill>
                <a:effectLst>
                  <a:outerShdw blurRad="38100" dist="38100" dir="2700000" algn="tl">
                    <a:srgbClr val="000000">
                      <a:alpha val="43137"/>
                    </a:srgbClr>
                  </a:outerShdw>
                </a:effectLst>
              </a:rPr>
              <a:t>Plan of </a:t>
            </a:r>
            <a:r>
              <a:rPr lang="en-GB" sz="3600" dirty="0" smtClean="0">
                <a:solidFill>
                  <a:schemeClr val="bg1"/>
                </a:solidFill>
                <a:effectLst>
                  <a:outerShdw blurRad="38100" dist="38100" dir="2700000" algn="tl">
                    <a:srgbClr val="000000">
                      <a:alpha val="43137"/>
                    </a:srgbClr>
                  </a:outerShdw>
                </a:effectLst>
              </a:rPr>
              <a:t>skeleton</a:t>
            </a:r>
            <a:endParaRPr lang="en-GB" sz="3600" dirty="0">
              <a:solidFill>
                <a:schemeClr val="bg1"/>
              </a:solidFill>
              <a:effectLst>
                <a:outerShdw blurRad="38100" dist="38100" dir="2700000" algn="tl">
                  <a:srgbClr val="000000">
                    <a:alpha val="43137"/>
                  </a:srgbClr>
                </a:outerShdw>
              </a:effectLst>
            </a:endParaRPr>
          </a:p>
        </p:txBody>
      </p:sp>
      <p:sp>
        <p:nvSpPr>
          <p:cNvPr id="7" name="TextBox 6"/>
          <p:cNvSpPr txBox="1"/>
          <p:nvPr/>
        </p:nvSpPr>
        <p:spPr>
          <a:xfrm>
            <a:off x="395536" y="2492896"/>
            <a:ext cx="2520280" cy="3046988"/>
          </a:xfrm>
          <a:prstGeom prst="rect">
            <a:avLst/>
          </a:prstGeom>
          <a:noFill/>
        </p:spPr>
        <p:txBody>
          <a:bodyPr wrap="square" rtlCol="0">
            <a:spAutoFit/>
          </a:bodyPr>
          <a:lstStyle/>
          <a:p>
            <a:r>
              <a:rPr lang="en-GB" sz="3200" dirty="0" smtClean="0">
                <a:solidFill>
                  <a:schemeClr val="bg1"/>
                </a:solidFill>
              </a:rPr>
              <a:t>Special features like skeletons are usually drawn at a scale of 1: 10</a:t>
            </a:r>
            <a:endParaRPr lang="en-GB" sz="3200" dirty="0">
              <a:solidFill>
                <a:schemeClr val="bg1"/>
              </a:solidFill>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C:\Users\Ekky\Pictures\Jerry recording at Newport.jpg"/>
          <p:cNvPicPr>
            <a:picLocks noChangeAspect="1" noChangeArrowheads="1"/>
          </p:cNvPicPr>
          <p:nvPr/>
        </p:nvPicPr>
        <p:blipFill>
          <a:blip r:embed="rId2" cstate="print"/>
          <a:srcRect/>
          <a:stretch>
            <a:fillRect/>
          </a:stretch>
        </p:blipFill>
        <p:spPr bwMode="auto">
          <a:xfrm>
            <a:off x="4538663" y="-1588"/>
            <a:ext cx="4572000" cy="6858001"/>
          </a:xfrm>
          <a:prstGeom prst="rect">
            <a:avLst/>
          </a:prstGeom>
          <a:noFill/>
          <a:ln w="9525">
            <a:noFill/>
            <a:miter lim="800000"/>
            <a:headEnd/>
            <a:tailEnd/>
          </a:ln>
        </p:spPr>
      </p:pic>
      <p:sp>
        <p:nvSpPr>
          <p:cNvPr id="33795" name="TextBox 1"/>
          <p:cNvSpPr txBox="1">
            <a:spLocks noChangeArrowheads="1"/>
          </p:cNvSpPr>
          <p:nvPr/>
        </p:nvSpPr>
        <p:spPr bwMode="auto">
          <a:xfrm>
            <a:off x="179512" y="260649"/>
            <a:ext cx="4392488" cy="6494085"/>
          </a:xfrm>
          <a:prstGeom prst="rect">
            <a:avLst/>
          </a:prstGeom>
          <a:noFill/>
          <a:ln w="9525">
            <a:noFill/>
            <a:miter lim="800000"/>
            <a:headEnd/>
            <a:tailEnd/>
          </a:ln>
        </p:spPr>
        <p:txBody>
          <a:bodyPr wrap="square">
            <a:spAutoFit/>
          </a:bodyPr>
          <a:lstStyle/>
          <a:p>
            <a:r>
              <a:rPr lang="en-GB" sz="3200" dirty="0">
                <a:solidFill>
                  <a:schemeClr val="bg1"/>
                </a:solidFill>
              </a:rPr>
              <a:t>Planning in a trial </a:t>
            </a:r>
            <a:r>
              <a:rPr lang="en-GB" sz="3200" dirty="0" smtClean="0">
                <a:solidFill>
                  <a:schemeClr val="bg1"/>
                </a:solidFill>
              </a:rPr>
              <a:t>trench:</a:t>
            </a:r>
          </a:p>
          <a:p>
            <a:r>
              <a:rPr lang="en-GB" sz="3200" dirty="0" smtClean="0">
                <a:solidFill>
                  <a:schemeClr val="bg1"/>
                </a:solidFill>
              </a:rPr>
              <a:t>Rather than putting in a grid, a </a:t>
            </a:r>
            <a:r>
              <a:rPr lang="en-GB" sz="3200" dirty="0">
                <a:solidFill>
                  <a:schemeClr val="bg1"/>
                </a:solidFill>
              </a:rPr>
              <a:t>30m tape running from one end of the trench forms the baseline</a:t>
            </a:r>
            <a:r>
              <a:rPr lang="en-GB" sz="3200" dirty="0" smtClean="0">
                <a:solidFill>
                  <a:schemeClr val="bg1"/>
                </a:solidFill>
              </a:rPr>
              <a:t>. We measure off the baseline.</a:t>
            </a:r>
          </a:p>
          <a:p>
            <a:endParaRPr lang="en-GB" sz="3200" dirty="0" smtClean="0">
              <a:solidFill>
                <a:schemeClr val="bg1"/>
              </a:solidFill>
            </a:endParaRPr>
          </a:p>
          <a:p>
            <a:r>
              <a:rPr lang="en-GB" sz="3200" dirty="0" smtClean="0">
                <a:solidFill>
                  <a:schemeClr val="bg1"/>
                </a:solidFill>
              </a:rPr>
              <a:t>We use tapes or electronic surveying instruments to tie our trenches into the national grid.</a:t>
            </a:r>
            <a:endParaRPr lang="en-GB" sz="3200" dirty="0">
              <a:solidFill>
                <a:schemeClr val="bg1"/>
              </a:solidFill>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Site grids</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solidFill>
                  <a:schemeClr val="bg1"/>
                </a:solidFill>
              </a:rPr>
              <a:t>Can be arbitrary, and set up to best fit the excavation. Later, the site grid is tied in to the National grid.</a:t>
            </a:r>
          </a:p>
          <a:p>
            <a:endParaRPr lang="en-GB" dirty="0" smtClean="0">
              <a:solidFill>
                <a:schemeClr val="bg1"/>
              </a:solidFill>
            </a:endParaRPr>
          </a:p>
          <a:p>
            <a:r>
              <a:rPr lang="en-GB" dirty="0" smtClean="0">
                <a:solidFill>
                  <a:schemeClr val="bg1"/>
                </a:solidFill>
              </a:rPr>
              <a:t>Sites can also be set up on the National Grid in the first place. This can be awkward, as the orientation of the grid won’t necessarily be orientated the same way as the trench edge.</a:t>
            </a:r>
            <a:endParaRPr lang="en-GB" dirty="0">
              <a:solidFill>
                <a:schemeClr val="bg1"/>
              </a:solidFill>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ebg1\Classes\moats_earthwork.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87262" y="0"/>
            <a:ext cx="555673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323528" y="260648"/>
            <a:ext cx="2808312" cy="6370975"/>
          </a:xfrm>
          <a:prstGeom prst="rect">
            <a:avLst/>
          </a:prstGeom>
          <a:noFill/>
        </p:spPr>
        <p:txBody>
          <a:bodyPr wrap="square" rtlCol="0">
            <a:spAutoFit/>
          </a:bodyPr>
          <a:lstStyle/>
          <a:p>
            <a:r>
              <a:rPr lang="en-GB" sz="2400" dirty="0" smtClean="0">
                <a:solidFill>
                  <a:schemeClr val="bg1"/>
                </a:solidFill>
              </a:rPr>
              <a:t>In Landscape archaeology, we try to look at sites in their  geographical and cultural setting. Sites aren’t just circles on a map; we look at the whole landscape.</a:t>
            </a:r>
          </a:p>
          <a:p>
            <a:endParaRPr lang="en-GB" sz="2400" dirty="0" smtClean="0">
              <a:solidFill>
                <a:schemeClr val="bg1"/>
              </a:solidFill>
            </a:endParaRPr>
          </a:p>
          <a:p>
            <a:r>
              <a:rPr lang="en-GB" sz="2400" dirty="0" smtClean="0">
                <a:solidFill>
                  <a:schemeClr val="bg1"/>
                </a:solidFill>
              </a:rPr>
              <a:t>Air photos are plotted onto modern maps, so we can see how historic and prehistoric sites fit in to  today’s landscape.</a:t>
            </a:r>
            <a:endParaRPr lang="en-GB" sz="2400" dirty="0">
              <a:solidFill>
                <a:schemeClr val="bg1"/>
              </a:solidFill>
            </a:endParaRPr>
          </a:p>
        </p:txBody>
      </p:sp>
    </p:spTree>
    <p:extLst>
      <p:ext uri="{BB962C8B-B14F-4D97-AF65-F5344CB8AC3E}">
        <p14:creationId xmlns:p14="http://schemas.microsoft.com/office/powerpoint/2010/main" val="65123730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H:\ebg1\Classes\rig_earthwk.gif"/>
          <p:cNvPicPr>
            <a:picLocks noChangeAspect="1" noChangeArrowheads="1"/>
          </p:cNvPicPr>
          <p:nvPr/>
        </p:nvPicPr>
        <p:blipFill>
          <a:blip r:embed="rId2" cstate="print">
            <a:lum bright="18000" contrast="18000"/>
            <a:extLst>
              <a:ext uri="{28A0092B-C50C-407E-A947-70E740481C1C}">
                <a14:useLocalDpi xmlns:a14="http://schemas.microsoft.com/office/drawing/2010/main" val="0"/>
              </a:ext>
            </a:extLst>
          </a:blip>
          <a:srcRect b="12247"/>
          <a:stretch>
            <a:fillRect/>
          </a:stretch>
        </p:blipFill>
        <p:spPr bwMode="auto">
          <a:xfrm>
            <a:off x="467544" y="2566578"/>
            <a:ext cx="5976664" cy="4030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323528" y="332656"/>
            <a:ext cx="8496944" cy="1815882"/>
          </a:xfrm>
          <a:prstGeom prst="rect">
            <a:avLst/>
          </a:prstGeom>
          <a:noFill/>
        </p:spPr>
        <p:txBody>
          <a:bodyPr wrap="square" rtlCol="0">
            <a:spAutoFit/>
          </a:bodyPr>
          <a:lstStyle/>
          <a:p>
            <a:r>
              <a:rPr lang="en-GB" sz="2800" dirty="0" smtClean="0">
                <a:solidFill>
                  <a:schemeClr val="bg1"/>
                </a:solidFill>
              </a:rPr>
              <a:t>Medieval village surrounded by its original strip fields. These are now planted over by hedges dating to the Agricultural Improvements of the 18</a:t>
            </a:r>
            <a:r>
              <a:rPr lang="en-GB" sz="2800" baseline="30000" dirty="0" smtClean="0">
                <a:solidFill>
                  <a:schemeClr val="bg1"/>
                </a:solidFill>
              </a:rPr>
              <a:t>th</a:t>
            </a:r>
            <a:r>
              <a:rPr lang="en-GB" sz="2800" dirty="0" smtClean="0">
                <a:solidFill>
                  <a:schemeClr val="bg1"/>
                </a:solidFill>
              </a:rPr>
              <a:t> -19</a:t>
            </a:r>
            <a:r>
              <a:rPr lang="en-GB" sz="2800" baseline="30000" dirty="0" smtClean="0">
                <a:solidFill>
                  <a:schemeClr val="bg1"/>
                </a:solidFill>
              </a:rPr>
              <a:t>th</a:t>
            </a:r>
            <a:r>
              <a:rPr lang="en-GB" sz="2800" dirty="0" smtClean="0">
                <a:solidFill>
                  <a:schemeClr val="bg1"/>
                </a:solidFill>
              </a:rPr>
              <a:t> century, but the original landscape is still visible. </a:t>
            </a:r>
            <a:endParaRPr lang="en-GB" sz="2800" dirty="0">
              <a:solidFill>
                <a:schemeClr val="bg1"/>
              </a:solidFill>
            </a:endParaRPr>
          </a:p>
        </p:txBody>
      </p:sp>
    </p:spTree>
    <p:extLst>
      <p:ext uri="{BB962C8B-B14F-4D97-AF65-F5344CB8AC3E}">
        <p14:creationId xmlns:p14="http://schemas.microsoft.com/office/powerpoint/2010/main" val="38502198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N:\Misc\roddon.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304" b="19257"/>
          <a:stretch/>
        </p:blipFill>
        <p:spPr bwMode="auto">
          <a:xfrm>
            <a:off x="971600" y="1412776"/>
            <a:ext cx="4926205" cy="4996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7" name="Text Box 3"/>
          <p:cNvSpPr txBox="1">
            <a:spLocks noChangeArrowheads="1"/>
          </p:cNvSpPr>
          <p:nvPr/>
        </p:nvSpPr>
        <p:spPr bwMode="auto">
          <a:xfrm>
            <a:off x="6156176" y="1268760"/>
            <a:ext cx="2532185"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sz="3200" dirty="0" err="1" smtClean="0">
                <a:solidFill>
                  <a:schemeClr val="bg1"/>
                </a:solidFill>
                <a:latin typeface="Arial" pitchFamily="34" charset="0"/>
                <a:cs typeface="Arial" pitchFamily="34" charset="0"/>
              </a:rPr>
              <a:t>Roddons</a:t>
            </a:r>
            <a:r>
              <a:rPr lang="en-GB" sz="3200" dirty="0" smtClean="0">
                <a:solidFill>
                  <a:schemeClr val="bg1"/>
                </a:solidFill>
                <a:latin typeface="Arial" pitchFamily="34" charset="0"/>
                <a:cs typeface="Arial" pitchFamily="34" charset="0"/>
              </a:rPr>
              <a:t>:</a:t>
            </a:r>
          </a:p>
          <a:p>
            <a:pPr eaLnBrk="1" hangingPunct="1">
              <a:spcBef>
                <a:spcPct val="50000"/>
              </a:spcBef>
            </a:pPr>
            <a:r>
              <a:rPr lang="en-GB" dirty="0" smtClean="0">
                <a:solidFill>
                  <a:schemeClr val="bg1"/>
                </a:solidFill>
                <a:latin typeface="Arial" pitchFamily="34" charset="0"/>
                <a:cs typeface="Arial" pitchFamily="34" charset="0"/>
              </a:rPr>
              <a:t>Traces of former river and stream channels. The white marks are the silt in the former river beds, now raised up above the surrounding </a:t>
            </a:r>
            <a:r>
              <a:rPr lang="en-GB" dirty="0" err="1" smtClean="0">
                <a:solidFill>
                  <a:schemeClr val="bg1"/>
                </a:solidFill>
                <a:latin typeface="Arial" pitchFamily="34" charset="0"/>
                <a:cs typeface="Arial" pitchFamily="34" charset="0"/>
              </a:rPr>
              <a:t>peatlands</a:t>
            </a:r>
            <a:r>
              <a:rPr lang="en-GB" dirty="0" smtClean="0">
                <a:solidFill>
                  <a:schemeClr val="bg1"/>
                </a:solidFill>
                <a:latin typeface="Arial" pitchFamily="34" charset="0"/>
                <a:cs typeface="Arial" pitchFamily="34" charset="0"/>
              </a:rPr>
              <a:t> which have eroded away.</a:t>
            </a:r>
            <a:endParaRPr lang="en-GB" sz="2000" dirty="0">
              <a:solidFill>
                <a:schemeClr val="bg1"/>
              </a:solidFill>
              <a:latin typeface="Arial" pitchFamily="34" charset="0"/>
              <a:cs typeface="Arial" pitchFamily="34" charset="0"/>
            </a:endParaRPr>
          </a:p>
        </p:txBody>
      </p:sp>
      <p:sp>
        <p:nvSpPr>
          <p:cNvPr id="4" name="TextBox 3"/>
          <p:cNvSpPr txBox="1"/>
          <p:nvPr/>
        </p:nvSpPr>
        <p:spPr>
          <a:xfrm>
            <a:off x="827584" y="260648"/>
            <a:ext cx="7848872" cy="954107"/>
          </a:xfrm>
          <a:prstGeom prst="rect">
            <a:avLst/>
          </a:prstGeom>
          <a:noFill/>
        </p:spPr>
        <p:txBody>
          <a:bodyPr wrap="square" rtlCol="0">
            <a:spAutoFit/>
          </a:bodyPr>
          <a:lstStyle/>
          <a:p>
            <a:r>
              <a:rPr lang="en-GB" sz="2800" dirty="0" smtClean="0">
                <a:solidFill>
                  <a:schemeClr val="bg1"/>
                </a:solidFill>
              </a:rPr>
              <a:t>We can also look at relict environmental features like these old river beds called ‘</a:t>
            </a:r>
            <a:r>
              <a:rPr lang="en-GB" sz="2800" dirty="0" err="1" smtClean="0">
                <a:solidFill>
                  <a:schemeClr val="bg1"/>
                </a:solidFill>
              </a:rPr>
              <a:t>roddons</a:t>
            </a:r>
            <a:r>
              <a:rPr lang="en-GB" sz="2800" dirty="0" smtClean="0">
                <a:solidFill>
                  <a:schemeClr val="bg1"/>
                </a:solidFill>
              </a:rPr>
              <a:t>’. </a:t>
            </a:r>
            <a:endParaRPr lang="en-GB" sz="2800" dirty="0">
              <a:solidFill>
                <a:schemeClr val="bg1"/>
              </a:solidFill>
            </a:endParaRPr>
          </a:p>
        </p:txBody>
      </p:sp>
    </p:spTree>
    <p:extLst>
      <p:ext uri="{BB962C8B-B14F-4D97-AF65-F5344CB8AC3E}">
        <p14:creationId xmlns:p14="http://schemas.microsoft.com/office/powerpoint/2010/main" val="284704226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N:\Misc\norfolk field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573117"/>
            <a:ext cx="5077557" cy="5773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3059832" y="766769"/>
            <a:ext cx="2808312" cy="400110"/>
          </a:xfrm>
          <a:prstGeom prst="rect">
            <a:avLst/>
          </a:prstGeom>
          <a:noFill/>
        </p:spPr>
        <p:txBody>
          <a:bodyPr wrap="square" rtlCol="0">
            <a:spAutoFit/>
          </a:bodyPr>
          <a:lstStyle/>
          <a:p>
            <a:r>
              <a:rPr lang="en-GB" sz="2000" dirty="0" smtClean="0"/>
              <a:t>Roman Road</a:t>
            </a:r>
            <a:endParaRPr lang="en-GB" sz="2000" dirty="0"/>
          </a:p>
        </p:txBody>
      </p:sp>
      <p:sp>
        <p:nvSpPr>
          <p:cNvPr id="3" name="Left Arrow 2"/>
          <p:cNvSpPr/>
          <p:nvPr/>
        </p:nvSpPr>
        <p:spPr>
          <a:xfrm>
            <a:off x="3059832" y="1124744"/>
            <a:ext cx="701582" cy="2880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6012160" y="692696"/>
            <a:ext cx="2664296" cy="3970318"/>
          </a:xfrm>
          <a:prstGeom prst="rect">
            <a:avLst/>
          </a:prstGeom>
          <a:noFill/>
        </p:spPr>
        <p:txBody>
          <a:bodyPr wrap="square" rtlCol="0">
            <a:spAutoFit/>
          </a:bodyPr>
          <a:lstStyle/>
          <a:p>
            <a:r>
              <a:rPr lang="en-GB" sz="2800" dirty="0" smtClean="0">
                <a:solidFill>
                  <a:schemeClr val="bg1"/>
                </a:solidFill>
              </a:rPr>
              <a:t>Roman road cuts at an angle through earlier field systems. If the fields were built after the road, they would have been aligned onto it.</a:t>
            </a:r>
            <a:endParaRPr lang="en-GB" sz="2800" dirty="0">
              <a:solidFill>
                <a:schemeClr val="bg1"/>
              </a:solidFill>
            </a:endParaRPr>
          </a:p>
        </p:txBody>
      </p:sp>
      <p:sp>
        <p:nvSpPr>
          <p:cNvPr id="5" name="Rectangle 4"/>
          <p:cNvSpPr/>
          <p:nvPr/>
        </p:nvSpPr>
        <p:spPr>
          <a:xfrm>
            <a:off x="3563888" y="573117"/>
            <a:ext cx="288032" cy="33560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855882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Place-names also give clues to origins</a:t>
            </a:r>
            <a:endParaRPr lang="en-GB" dirty="0">
              <a:solidFill>
                <a:schemeClr val="bg1"/>
              </a:solidFill>
            </a:endParaRPr>
          </a:p>
        </p:txBody>
      </p:sp>
      <p:sp>
        <p:nvSpPr>
          <p:cNvPr id="3" name="Content Placeholder 2"/>
          <p:cNvSpPr>
            <a:spLocks noGrp="1"/>
          </p:cNvSpPr>
          <p:nvPr>
            <p:ph idx="1"/>
          </p:nvPr>
        </p:nvSpPr>
        <p:spPr>
          <a:xfrm>
            <a:off x="457200" y="1600200"/>
            <a:ext cx="6995120" cy="4525963"/>
          </a:xfrm>
        </p:spPr>
        <p:txBody>
          <a:bodyPr>
            <a:normAutofit fontScale="92500" lnSpcReduction="20000"/>
          </a:bodyPr>
          <a:lstStyle/>
          <a:p>
            <a:r>
              <a:rPr lang="en-GB" dirty="0" smtClean="0">
                <a:solidFill>
                  <a:schemeClr val="bg1"/>
                </a:solidFill>
              </a:rPr>
              <a:t>Bryn: hill</a:t>
            </a:r>
          </a:p>
          <a:p>
            <a:r>
              <a:rPr lang="en-GB" dirty="0" err="1" smtClean="0">
                <a:solidFill>
                  <a:schemeClr val="bg1"/>
                </a:solidFill>
              </a:rPr>
              <a:t>Gaer</a:t>
            </a:r>
            <a:r>
              <a:rPr lang="en-GB" dirty="0" smtClean="0">
                <a:solidFill>
                  <a:schemeClr val="bg1"/>
                </a:solidFill>
              </a:rPr>
              <a:t>: fort or camp</a:t>
            </a:r>
          </a:p>
          <a:p>
            <a:r>
              <a:rPr lang="en-GB" dirty="0" smtClean="0">
                <a:solidFill>
                  <a:schemeClr val="bg1"/>
                </a:solidFill>
              </a:rPr>
              <a:t>Pen: head or top</a:t>
            </a:r>
          </a:p>
          <a:p>
            <a:r>
              <a:rPr lang="en-GB" dirty="0" err="1" smtClean="0">
                <a:solidFill>
                  <a:schemeClr val="bg1"/>
                </a:solidFill>
              </a:rPr>
              <a:t>Cwm</a:t>
            </a:r>
            <a:r>
              <a:rPr lang="en-GB" dirty="0" smtClean="0">
                <a:solidFill>
                  <a:schemeClr val="bg1"/>
                </a:solidFill>
              </a:rPr>
              <a:t>: valley</a:t>
            </a:r>
          </a:p>
          <a:p>
            <a:r>
              <a:rPr lang="en-GB" dirty="0" err="1" smtClean="0">
                <a:solidFill>
                  <a:schemeClr val="bg1"/>
                </a:solidFill>
              </a:rPr>
              <a:t>Brechfa</a:t>
            </a:r>
            <a:r>
              <a:rPr lang="en-GB" dirty="0" smtClean="0">
                <a:solidFill>
                  <a:schemeClr val="bg1"/>
                </a:solidFill>
              </a:rPr>
              <a:t>: mottled place</a:t>
            </a:r>
          </a:p>
          <a:p>
            <a:r>
              <a:rPr lang="en-GB" dirty="0" err="1" smtClean="0">
                <a:solidFill>
                  <a:schemeClr val="bg1"/>
                </a:solidFill>
              </a:rPr>
              <a:t>Cefn</a:t>
            </a:r>
            <a:r>
              <a:rPr lang="en-GB" dirty="0" smtClean="0">
                <a:solidFill>
                  <a:schemeClr val="bg1"/>
                </a:solidFill>
              </a:rPr>
              <a:t>: ridge (</a:t>
            </a:r>
            <a:r>
              <a:rPr lang="en-GB" dirty="0" err="1" smtClean="0">
                <a:solidFill>
                  <a:schemeClr val="bg1"/>
                </a:solidFill>
              </a:rPr>
              <a:t>Cefn</a:t>
            </a:r>
            <a:r>
              <a:rPr lang="en-GB" dirty="0" smtClean="0">
                <a:solidFill>
                  <a:schemeClr val="bg1"/>
                </a:solidFill>
              </a:rPr>
              <a:t> </a:t>
            </a:r>
            <a:r>
              <a:rPr lang="en-GB" dirty="0" err="1" smtClean="0">
                <a:solidFill>
                  <a:schemeClr val="bg1"/>
                </a:solidFill>
              </a:rPr>
              <a:t>banadl</a:t>
            </a:r>
            <a:r>
              <a:rPr lang="en-GB" dirty="0" smtClean="0">
                <a:solidFill>
                  <a:schemeClr val="bg1"/>
                </a:solidFill>
              </a:rPr>
              <a:t>: ridge of broom)</a:t>
            </a:r>
          </a:p>
          <a:p>
            <a:r>
              <a:rPr lang="en-GB" dirty="0" err="1" smtClean="0">
                <a:solidFill>
                  <a:schemeClr val="bg1"/>
                </a:solidFill>
              </a:rPr>
              <a:t>Cwrt</a:t>
            </a:r>
            <a:r>
              <a:rPr lang="en-GB" dirty="0" smtClean="0">
                <a:solidFill>
                  <a:schemeClr val="bg1"/>
                </a:solidFill>
              </a:rPr>
              <a:t>: court or mansion</a:t>
            </a:r>
          </a:p>
          <a:p>
            <a:r>
              <a:rPr lang="en-GB" dirty="0" err="1" smtClean="0">
                <a:solidFill>
                  <a:schemeClr val="bg1"/>
                </a:solidFill>
              </a:rPr>
              <a:t>Llwyn</a:t>
            </a:r>
            <a:r>
              <a:rPr lang="en-GB" dirty="0" smtClean="0">
                <a:solidFill>
                  <a:schemeClr val="bg1"/>
                </a:solidFill>
              </a:rPr>
              <a:t>: bush or grove</a:t>
            </a:r>
          </a:p>
          <a:p>
            <a:r>
              <a:rPr lang="en-GB" dirty="0" err="1" smtClean="0">
                <a:solidFill>
                  <a:schemeClr val="bg1"/>
                </a:solidFill>
              </a:rPr>
              <a:t>Mawr</a:t>
            </a:r>
            <a:r>
              <a:rPr lang="en-GB" dirty="0" smtClean="0">
                <a:solidFill>
                  <a:schemeClr val="bg1"/>
                </a:solidFill>
              </a:rPr>
              <a:t>: big</a:t>
            </a:r>
            <a:endParaRPr lang="en-GB" dirty="0">
              <a:solidFill>
                <a:schemeClr val="bg1"/>
              </a:solidFill>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normAutofit/>
          </a:bodyPr>
          <a:lstStyle/>
          <a:p>
            <a:r>
              <a:rPr lang="en-GB" sz="3600" dirty="0" smtClean="0">
                <a:solidFill>
                  <a:schemeClr val="bg1"/>
                </a:solidFill>
              </a:rPr>
              <a:t>Place-names give clues to origins</a:t>
            </a:r>
            <a:endParaRPr lang="en-GB" sz="3600" dirty="0">
              <a:solidFill>
                <a:schemeClr val="bg1"/>
              </a:solidFill>
            </a:endParaRPr>
          </a:p>
        </p:txBody>
      </p:sp>
      <p:pic>
        <p:nvPicPr>
          <p:cNvPr id="4" name="Content Placeholder 3" descr="pen y gaer map OS.jpg"/>
          <p:cNvPicPr>
            <a:picLocks noGrp="1" noChangeAspect="1"/>
          </p:cNvPicPr>
          <p:nvPr>
            <p:ph idx="1"/>
          </p:nvPr>
        </p:nvPicPr>
        <p:blipFill>
          <a:blip r:embed="rId2" cstate="print"/>
          <a:srcRect l="8750" t="56417" r="13750" b="7424"/>
          <a:stretch>
            <a:fillRect/>
          </a:stretch>
        </p:blipFill>
        <p:spPr>
          <a:xfrm>
            <a:off x="467544" y="1196752"/>
            <a:ext cx="8208912" cy="5394061"/>
          </a:xfrm>
          <a:ln>
            <a:solidFill>
              <a:srgbClr val="FF0000"/>
            </a:solidFill>
          </a:ln>
        </p:spPr>
      </p:pic>
      <p:sp>
        <p:nvSpPr>
          <p:cNvPr id="5" name="Oval 4"/>
          <p:cNvSpPr/>
          <p:nvPr/>
        </p:nvSpPr>
        <p:spPr>
          <a:xfrm>
            <a:off x="6084168" y="2780928"/>
            <a:ext cx="504056" cy="432048"/>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5004048" y="4725144"/>
            <a:ext cx="1080120" cy="36004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5508104" y="1628800"/>
            <a:ext cx="504056" cy="43204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6732240" y="4221088"/>
            <a:ext cx="1584176" cy="400110"/>
          </a:xfrm>
          <a:prstGeom prst="rect">
            <a:avLst/>
          </a:prstGeom>
          <a:solidFill>
            <a:schemeClr val="bg1"/>
          </a:solidFill>
        </p:spPr>
        <p:txBody>
          <a:bodyPr wrap="square" rtlCol="0">
            <a:spAutoFit/>
          </a:bodyPr>
          <a:lstStyle/>
          <a:p>
            <a:r>
              <a:rPr lang="en-GB" sz="2000" b="1" dirty="0" smtClean="0"/>
              <a:t>Roman Road</a:t>
            </a:r>
            <a:endParaRPr lang="en-GB" sz="2000" b="1" dirty="0"/>
          </a:p>
        </p:txBody>
      </p:sp>
      <p:sp>
        <p:nvSpPr>
          <p:cNvPr id="10" name="Left Arrow 9"/>
          <p:cNvSpPr/>
          <p:nvPr/>
        </p:nvSpPr>
        <p:spPr>
          <a:xfrm>
            <a:off x="6516216" y="4365104"/>
            <a:ext cx="216024" cy="144016"/>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1143000"/>
          </a:xfrm>
        </p:spPr>
        <p:txBody>
          <a:bodyPr>
            <a:noAutofit/>
          </a:bodyPr>
          <a:lstStyle/>
          <a:p>
            <a:r>
              <a:rPr lang="en-GB" sz="3200" b="1" dirty="0" smtClean="0">
                <a:solidFill>
                  <a:schemeClr val="bg1"/>
                </a:solidFill>
              </a:rPr>
              <a:t>Place-names in the </a:t>
            </a:r>
            <a:r>
              <a:rPr lang="en-GB" sz="3200" b="1" dirty="0" err="1" smtClean="0">
                <a:solidFill>
                  <a:schemeClr val="bg1"/>
                </a:solidFill>
              </a:rPr>
              <a:t>Danelaw</a:t>
            </a:r>
            <a:endParaRPr lang="en-GB" sz="3200" b="1" dirty="0">
              <a:solidFill>
                <a:schemeClr val="bg1"/>
              </a:solidFill>
            </a:endParaRPr>
          </a:p>
        </p:txBody>
      </p:sp>
      <p:pic>
        <p:nvPicPr>
          <p:cNvPr id="5" name="Picture 4" descr="Danelaw map_NEW.jpg"/>
          <p:cNvPicPr>
            <a:picLocks noChangeAspect="1"/>
          </p:cNvPicPr>
          <p:nvPr/>
        </p:nvPicPr>
        <p:blipFill>
          <a:blip r:embed="rId2" cstate="print"/>
          <a:stretch>
            <a:fillRect/>
          </a:stretch>
        </p:blipFill>
        <p:spPr>
          <a:xfrm>
            <a:off x="3422904" y="1556792"/>
            <a:ext cx="5721096" cy="5010912"/>
          </a:xfrm>
          <a:prstGeom prst="rect">
            <a:avLst/>
          </a:prstGeom>
        </p:spPr>
      </p:pic>
      <p:sp>
        <p:nvSpPr>
          <p:cNvPr id="6" name="TextBox 5"/>
          <p:cNvSpPr txBox="1"/>
          <p:nvPr/>
        </p:nvSpPr>
        <p:spPr>
          <a:xfrm>
            <a:off x="251520" y="1844824"/>
            <a:ext cx="3059832" cy="1569660"/>
          </a:xfrm>
          <a:prstGeom prst="rect">
            <a:avLst/>
          </a:prstGeom>
          <a:noFill/>
        </p:spPr>
        <p:txBody>
          <a:bodyPr wrap="square" rtlCol="0">
            <a:spAutoFit/>
          </a:bodyPr>
          <a:lstStyle/>
          <a:p>
            <a:r>
              <a:rPr lang="en-GB" sz="2400" dirty="0" smtClean="0">
                <a:solidFill>
                  <a:schemeClr val="bg1"/>
                </a:solidFill>
              </a:rPr>
              <a:t>‘-</a:t>
            </a:r>
            <a:r>
              <a:rPr lang="en-GB" sz="2400" b="1" dirty="0" smtClean="0">
                <a:solidFill>
                  <a:schemeClr val="bg1"/>
                </a:solidFill>
              </a:rPr>
              <a:t>by</a:t>
            </a:r>
            <a:r>
              <a:rPr lang="en-GB" sz="2400" dirty="0" smtClean="0">
                <a:solidFill>
                  <a:schemeClr val="bg1"/>
                </a:solidFill>
              </a:rPr>
              <a:t>’ =village, town</a:t>
            </a:r>
          </a:p>
          <a:p>
            <a:r>
              <a:rPr lang="en-GB" sz="2400" dirty="0" smtClean="0">
                <a:solidFill>
                  <a:schemeClr val="bg1"/>
                </a:solidFill>
              </a:rPr>
              <a:t>‘-</a:t>
            </a:r>
            <a:r>
              <a:rPr lang="en-GB" sz="2400" b="1" dirty="0" err="1" smtClean="0">
                <a:solidFill>
                  <a:schemeClr val="bg1"/>
                </a:solidFill>
              </a:rPr>
              <a:t>thorpe</a:t>
            </a:r>
            <a:r>
              <a:rPr lang="en-GB" sz="2400" dirty="0" smtClean="0">
                <a:solidFill>
                  <a:schemeClr val="bg1"/>
                </a:solidFill>
              </a:rPr>
              <a:t>’ = secondary settlement</a:t>
            </a:r>
          </a:p>
          <a:p>
            <a:endParaRPr lang="en-GB" sz="2400" dirty="0">
              <a:solidFill>
                <a:schemeClr val="bg1"/>
              </a:solidFill>
            </a:endParaRPr>
          </a:p>
        </p:txBody>
      </p:sp>
      <p:sp>
        <p:nvSpPr>
          <p:cNvPr id="7" name="TextBox 6"/>
          <p:cNvSpPr txBox="1"/>
          <p:nvPr/>
        </p:nvSpPr>
        <p:spPr>
          <a:xfrm>
            <a:off x="395536" y="1340768"/>
            <a:ext cx="2088232" cy="461665"/>
          </a:xfrm>
          <a:prstGeom prst="rect">
            <a:avLst/>
          </a:prstGeom>
          <a:noFill/>
        </p:spPr>
        <p:txBody>
          <a:bodyPr wrap="square" rtlCol="0">
            <a:spAutoFit/>
          </a:bodyPr>
          <a:lstStyle/>
          <a:p>
            <a:r>
              <a:rPr lang="en-GB" sz="2400" dirty="0" smtClean="0">
                <a:solidFill>
                  <a:srgbClr val="FF0000"/>
                </a:solidFill>
              </a:rPr>
              <a:t>NORSE</a:t>
            </a:r>
            <a:endParaRPr lang="en-GB" sz="2400" dirty="0">
              <a:solidFill>
                <a:srgbClr val="FF0000"/>
              </a:solidFill>
            </a:endParaRPr>
          </a:p>
        </p:txBody>
      </p:sp>
      <p:sp>
        <p:nvSpPr>
          <p:cNvPr id="8" name="TextBox 7"/>
          <p:cNvSpPr txBox="1"/>
          <p:nvPr/>
        </p:nvSpPr>
        <p:spPr>
          <a:xfrm>
            <a:off x="251520" y="3212976"/>
            <a:ext cx="3024336" cy="3046988"/>
          </a:xfrm>
          <a:prstGeom prst="rect">
            <a:avLst/>
          </a:prstGeom>
          <a:noFill/>
        </p:spPr>
        <p:txBody>
          <a:bodyPr wrap="square" rtlCol="0">
            <a:spAutoFit/>
          </a:bodyPr>
          <a:lstStyle/>
          <a:p>
            <a:r>
              <a:rPr lang="en-GB" sz="2400" dirty="0" smtClean="0">
                <a:solidFill>
                  <a:srgbClr val="00B0F0"/>
                </a:solidFill>
              </a:rPr>
              <a:t>ANGLO-SAXON</a:t>
            </a:r>
          </a:p>
          <a:p>
            <a:r>
              <a:rPr lang="en-GB" sz="2400" b="1" dirty="0" smtClean="0">
                <a:solidFill>
                  <a:schemeClr val="bg1"/>
                </a:solidFill>
              </a:rPr>
              <a:t>‘</a:t>
            </a:r>
            <a:r>
              <a:rPr lang="en-GB" sz="2400" b="1" dirty="0" err="1" smtClean="0">
                <a:solidFill>
                  <a:schemeClr val="bg1"/>
                </a:solidFill>
              </a:rPr>
              <a:t>ing</a:t>
            </a:r>
            <a:r>
              <a:rPr lang="en-GB" sz="2400" b="1" dirty="0" smtClean="0">
                <a:solidFill>
                  <a:schemeClr val="bg1"/>
                </a:solidFill>
              </a:rPr>
              <a:t>’ </a:t>
            </a:r>
            <a:r>
              <a:rPr lang="en-GB" sz="2400" dirty="0" smtClean="0">
                <a:solidFill>
                  <a:schemeClr val="bg1"/>
                </a:solidFill>
              </a:rPr>
              <a:t>or ‘</a:t>
            </a:r>
            <a:r>
              <a:rPr lang="en-GB" sz="2400" dirty="0" err="1" smtClean="0">
                <a:solidFill>
                  <a:schemeClr val="bg1"/>
                </a:solidFill>
              </a:rPr>
              <a:t>inga</a:t>
            </a:r>
            <a:r>
              <a:rPr lang="en-GB" sz="2400" dirty="0" smtClean="0">
                <a:solidFill>
                  <a:schemeClr val="bg1"/>
                </a:solidFill>
              </a:rPr>
              <a:t>’= place of</a:t>
            </a:r>
          </a:p>
          <a:p>
            <a:r>
              <a:rPr lang="en-GB" sz="2400" dirty="0" smtClean="0">
                <a:solidFill>
                  <a:schemeClr val="bg1"/>
                </a:solidFill>
              </a:rPr>
              <a:t>‘worth’= enclosure</a:t>
            </a:r>
          </a:p>
          <a:p>
            <a:r>
              <a:rPr lang="en-GB" sz="2400" dirty="0" smtClean="0">
                <a:solidFill>
                  <a:schemeClr val="bg1"/>
                </a:solidFill>
              </a:rPr>
              <a:t>‘ton’ = town</a:t>
            </a:r>
          </a:p>
          <a:p>
            <a:r>
              <a:rPr lang="en-GB" sz="2400" dirty="0" smtClean="0">
                <a:solidFill>
                  <a:schemeClr val="bg1"/>
                </a:solidFill>
              </a:rPr>
              <a:t>‘borough’= fortified place</a:t>
            </a:r>
          </a:p>
          <a:p>
            <a:r>
              <a:rPr lang="en-GB" sz="2400" dirty="0" smtClean="0">
                <a:solidFill>
                  <a:schemeClr val="bg1"/>
                </a:solidFill>
              </a:rPr>
              <a:t>‘ham’= Old English for ‘village’</a:t>
            </a:r>
            <a:endParaRPr lang="en-GB" sz="2400" dirty="0">
              <a:solidFill>
                <a:schemeClr val="bg1"/>
              </a:solidFill>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Deserted medieval villages (DMVs)</a:t>
            </a:r>
            <a:endParaRPr lang="en-GB" dirty="0">
              <a:solidFill>
                <a:schemeClr val="bg1"/>
              </a:solidFill>
            </a:endParaRPr>
          </a:p>
        </p:txBody>
      </p:sp>
      <p:pic>
        <p:nvPicPr>
          <p:cNvPr id="1026" name="Picture 2" descr="https://encrypted-tbn1.gstatic.com/images?q=tbn:ANd9GcQpSm3D6UCqpHKp3K-eEZJXcWsPZ4soG0UIUabsqeUxaLueZK4z">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50000"/>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398917" y="3995526"/>
            <a:ext cx="4058671" cy="267872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77348" y="3072196"/>
            <a:ext cx="3888432" cy="923330"/>
          </a:xfrm>
          <a:prstGeom prst="rect">
            <a:avLst/>
          </a:prstGeom>
          <a:noFill/>
        </p:spPr>
        <p:txBody>
          <a:bodyPr wrap="square" rtlCol="0">
            <a:spAutoFit/>
          </a:bodyPr>
          <a:lstStyle/>
          <a:p>
            <a:r>
              <a:rPr lang="en-GB" dirty="0">
                <a:solidFill>
                  <a:schemeClr val="bg1"/>
                </a:solidFill>
              </a:rPr>
              <a:t>Deserted Medieval Village at Bingham's </a:t>
            </a:r>
            <a:r>
              <a:rPr lang="en-GB" dirty="0" err="1" smtClean="0">
                <a:solidFill>
                  <a:schemeClr val="bg1"/>
                </a:solidFill>
              </a:rPr>
              <a:t>Melcombe</a:t>
            </a:r>
            <a:r>
              <a:rPr lang="en-GB" dirty="0" smtClean="0">
                <a:solidFill>
                  <a:schemeClr val="bg1"/>
                </a:solidFill>
              </a:rPr>
              <a:t>, Dorset (note church still survives)</a:t>
            </a:r>
            <a:endParaRPr lang="en-GB" dirty="0">
              <a:solidFill>
                <a:schemeClr val="bg1"/>
              </a:solidFill>
            </a:endParaRPr>
          </a:p>
        </p:txBody>
      </p:sp>
      <p:sp>
        <p:nvSpPr>
          <p:cNvPr id="4" name="AutoShape 4" descr="data:image/jpeg;base64,/9j/4AAQSkZJRgABAQAAAQABAAD/2wCEAAkGBhQSERUUExQWFRQWGR0aGRcXGRsYGBgYGxcYFxgaGB0cHCceFxsjGhoaHy8gIycpLCwsGB4xNTAqNSYrLCkBCQoKDgwOGg8PGiwlHyUsLCwpLC0sLCwsLCwpLCksLCksLCwsLCwsLCwsLCwsLCwpLCwsLCwpLCksLCwsLCwsLP/AABEIAMIBAwMBIgACEQEDEQH/xAAbAAACAgMBAAAAAAAAAAAAAAADBAIFAAEGB//EAD0QAAECBAQDBgQFAwQBBQAAAAECEQADITEEEkFRBWFxEyKBkaGxBjLB8CNCUtHhFGLxBzNyghUWJEOSov/EABkBAAMBAQEAAAAAAAAAAAAAAAECAwAEBf/EAC4RAAICAQMCBQIFBQAAAAAAAAABAhEDEiExQVEEEzJhcSKhUoGRscEjM0Jy0f/aAAwDAQACEQMRAD8At0r52iQU328Rq/8AH39iCIkPHlNnnAkzsyuQ5RFEoqNXrRv32ENzJ0uWHUWHmfK8Iy8auaFKUVSJKUlWcB1rsAEva7u1vOGipSVrgZRbC4vFgPKGYFQNG8CdkjmY1MkzlgCUE6B1cgQXcgV35aRUoxwYpkAsT3pkysxRIpU1Q1QDbXWkpnaBs02azUAUph5FvEc46IqMV7+49xSoeXwnFWM1Ab9IHuAYDMw2IRdWYD5mFWfdgYJhC9O1nJO+csdosZ4nhsk5amDFJLOASaGjGp6+EDztLppfpRotFx8DpBMw3BSHJuGKk+w9I8qw+JGbNW7sx3ePUfhKYoIxJZsqAP7gQhR8S7x5dg5oUzp2F/LSO96a7bIfK1pR1cjiUuYoBK05iR3XYnzg/bJuFJav5hv1haRwyWQlMxIYP3kK71f+g15xk/4Ww35Sp+aBfzr1jzmsN+r7E9K7h14lD/MnzEYmak0Ckv79P1WNoGfhWS4EskEXWSA5LWGVgkaup6eUpnwpKUe/N72jjN65qQP6P4vsbQu4RQ29zESrlTXWET8OrRRM0CpI7xSOpo2lohOmT5VVdnNTyIfzS4HlG8pP0yTNofQdp0Mby/3D1EBwmMUsAmUpAVZRZSdqkDu11LQZRcOC45P6RKUHHkVxaBlBuR6jnEex5enRowK6xsHn7jV4FsUEEts/lEFpOngx8YOsHcHy+sYOgfdm9o2oABQPP3gMyWTqfIw2tvskRHOBqfN4OowmZZA+xGuyUYa8YlTf0aDqYCvVhzqITxPDSahLddYuVKA19RESRzeGU2uDHLzsEoFmLjz/AJgqEpIF0q3cx0EwuGPhFbP4YTUV9D7RRZNXICeFxCk1q24JL/e0My8a57wbqwiuwswy/wApPIw324XdIP0/eEktzJjn9UBYlv8AkR9YyEDIT0jIGw+p9zoZuPUQciQa2uo02t6wNE+cUFS1Ik1AT2hYknUAA28IrZPGM5UQUIypJAGYZyCKC+UmpvpyhrALM4gzgCmrO55b2v8A4isoxS4/ks1FMb4LhCteYT86iWqC/loOkWczDpzZHUWo/wCQ+H8wzwfgYkuvVYZINwNTy26Q9MljK36iPAbxy5fE6nS4BbZyvFMTh5czJJRmXYgfIDTUvroItJ0jErQkIkoCKd4CgpXKlusP4DAS0L7WYE5UBTIYEmtKvenrEV8QXMnOVFIQmwoATUsOSQ3jA8xcLp3NSrcqJ+DWlio1tlCWeugEWGAmdX2Ua7RD/wBSKUsApSsqUyc2Z8ouXBoAPeHsNhFzJmcJly8MA4mOQpRBaoLkAkGuwgS1NboyhfBLB55eFx8wghgsgHYBbEF9o8swEl8os9K22rHqXEJyxgcQJpSpJJIKdUFblB1ZiEvqHjhvhXCZpiFGqUhz/wAtP3j0J5Khq9l+wc3CR0UuQEgAFzTV/vrEzhVC4MQViUmYwAKiWDe/hGGcrtClBLC+1v3jzNyRHJEgSrXwNR62iKcWVZswFIll6HlGYSfaaMPvlaNjEDTKCzfKA41FrRB/vWIExg2K43DkEGWQkCpYnIAL0alOnjHRrErBSEkZJs1QJK2FjUAf21tHO8RkukAfqBoWcAhweTRV8X4diVZXVlS4yy1LfMFd5xok01P5k0AjpjqnGmy+N9B7E4wTFFQYPdreA0MCEznFNxXBrwy8+d3NEsba1sAKNWsTwXGgqi2D2P3aDLE0tjnmqZclXL0jRI+3geYNSMCjz8/vSJEzfjGlI2+kbMw8ztaIqHL0gmNAH7ERKi23UfxGxazRFxGsxpR6UjRUBr5ARG9IwgcvCCY2Fp3tvGgkHU+esSSfsRhSevi0YxBeFe5fpCOIwCgXEPO2tY12hFSfWCm0AQGIVt6PGRZsD+nyjIfWuxiUnFOwSt0JSSxSxNSAlX9tiwNY6Pg/AUBaXJDCovzPIa0jnsBw1SZjBmL5lEOCkMQ1mJLWL9Kx2fCpzAqI71WA2FzWoDjWJ+Jco7I6Gn1D8R4kApgCS7X2FaMzC1YR/q1G4UH519oXPEiSUiYnNsEhk83Y23hjt5YYO6m0X8of5iSKG8ckY10MVeJ4gnOtLuQNMp67Vd40qcShTXVc1olq0tYbwUCSFlKSSogKOYVY2rBMSnupSnWqjyeiQObOeQbWLNpbAZWyJJAmTSAlRaWgXypt5m55xbrx/wD7ZEnvDLmBD/loQfQitac4VmyWCASXCnYi3M9BCC8T3yWBDMxArWj+MPF6mVwpthMXiU/0WIHaVykZW21fXwis+G5+SQte5YeA/mDfEWGScMqYB2ZF02Bd0OK7xRcOxv4Yl86c3NfGOvIrhS9hM17I6jhncSqcq5cJHI09YZlrySSo/Ov62hGRiROKUCgTcGD4peZbXCaARwPd0yJKVL7iU6qPpBmVm7tGjcuq62SmC4SW4Uo2rakJKVbhAEqKqkNvrGkBwAFD2PWsHRh0lV6sTVtQ/tEf6QMm5o/0DdTA1GBqSwZnP20VnEQpKJnZpBIyrTYKBDhTd4ULWG8X03DlOVPIlVdT6QP/AMUtYZBu4LMHBDEeT6amKY8qi9x4y0shiMWlXDgkMcyQFFQcqUAN7MXq13jzyZIIqBZgW0PhHYJwkxCFSFqKj38tFPLZZKSsk5VhdQbEFooU8Jm95SUEMasQQ/KtfCO9S7Fc6cqaQrhcepPMG4+9YucPiAsUPhqNoqTLSpwQUl7mrHmPrGpcmZL7wfrdJEJKKZyHQAnlT7+sRej/AF/eFMHiQujMoc/CHMukc7VGJMW1rsR9iBr8T4iN5H6dIiTybwgWEGt9jXxjM1NY0Ek2ArGFCuVOftWGexiJfR4kH2bxjOwVt66xsII0HjraBYCAUeQ6GNzCDd/ukaI2aMBa7/bffhBsDJiUNz5xuBZz+pvvrGQLMWPAsbiJiBLClMFUS9E0Ynka3fWLjE4V05AopJBCsqqJFQQf7nAoKxYSkCUlQlAJUQwWwd2qrQDby2qCUgSkBIA3ckEknWEl4jU2zs1ldgeArlBRCBMe3eAJ6gs8ancMWaKllKbnugv4xaSsUz6EhvvaIzMTa7m5rEvNndkiuRhAlylKg9zlKRtreJgqSSoHvmjl3AZmDEMGhqYp9X0aBTpbJ5842q3uAr8RipjEZnKhlpTKkXZyanUwvOwqykkBsoLuWKnNgIbVhBfSCcZXkw5pUlLBwC5UNdbv5R04pKy+J8lL8Q4hQwSgbKWnqKlVYqZKUqlodIFKKdVa1Cg9OraQ98apIlIe5NSCK1oCNwxhTh8zKlidPlPrljtz7EszuQHvSzUNsXcHyuPGLzhHFEENMUympdjsOsIKlAhiHF31H3tAzgFDvJSFJ3AfwIuI55aZLcidcgDKoqKQ9L3MERKAls4jn+F4pKk5VBQULVvD5XQ1UI4pw3oaxtNl7kAU219IdTPyqf8ASkXNnT3aWoCT4jaKTtiEskpYOVFaczk83B2AAMNSsQUpKlpSSfB1G5LWFqDQa3hZRMOL4sXcM1h7bRBXG1DRHkPqmFMNxNJfMEkBJNHDkCgA5mMlzVKDmQADVkEksRQOSW6tA0LsE0vEoX86RVxmDPUVt9YQxiJklAMvvpAbunvaB2d93MM40ykI7RSVJALd4Cp5CijXb0iMtBYKDgGzH6GOiGRx4KRyyicbicatUwqAVW9CS+sO4bjmRKgsFwKBq5qUKSRTxi9nYIKLhRB5p94WVgmP4wJGhBBS+7EHyjtXiISVNG1p8oU4Rje2IAk9+pJBbagBDb66gaVexOJErKJiZkvMxGZNC+rgkDqWiwwfD0J70ubJVmYZTLUig2JGV2JFQ0T4rxJcvIkySZWZ1FIE1wzVKQRehtQCIznCcqivuOoQl7MRGJToXGjV0fyhWfxZKWDkklmAJuddoawmOw6yorwylGwA7QAaMEpYJc/paGRIQnIf6ZEpCFdoZs5TEvQhKVAqIDhgQTQG9YXTCL3/AIE8tLqJYvD4gS1r/pppSjVRTLerd0E5l9AIRlY6Z2aFLwkxLKIUooLXoSo1J5NB/iaVPnrOWepSCQpsuQ3obvBsFNxMsJTOVnTbM+aj6sXPvDJpK1QVKMX9P3BY34hlpQO47VUlKQNKOU94c4RX8U4Y5AMyFOygoEtarG2zQ1xL4elq7ycqS1hY+F/KKnGcPyhpic1N35X0N4pHy5hnPVzEvk1sx1cF6bjeNEcyI5mSJ8pXaSlFYAKMpJXlBDB06to1mEWfBcVOnT8poGdiO8wZ8rsH5UgPA+U9iaxavSWmT+4RkV8zjyQSEpUQLOhj4hz7xuJ+VLsTcGj0BiTW0JTp4Sp3dSqAaBtfW8bxGMKUkqDDzPQDUwlw7h65iu1WCH3qEjRI836mOBLa2OWEosHV99IRVjyqawDCl+geGMSpwQPCASJYCnO3mdoaNcgLBICEkkgqOwsOp16RXoUVrLqISOtTf3hqYt0sLsRtyhDOWDQUEZMx1JGm0D+LuEzZkuUEgOF5ld9IYApZg9fl8Ophjg7CYVrrlS6Qz1cQtjeMTJk1KM3zXSHbKSat0MUxRbyJx6HXggtLb67FZ/qLgihEgFiVBNWIVUKfN5RRlGUsRYPW45A63jovjmbmxmGQKszjoJaffN6wHF8LKqipOmnPpHXly77+5y5vXsVYxGZu9bXRveGcNislRbU7wvN4YoEkuBt+/KATibaabVhKTInQyOKoWBnSk1uwcMaQ4magkn7aOYwyClYID0qLvF5JUCgKFlFg9+fl+0c2SCT2CNSpKFa0FT128PeNYrEywAliXLOfp5GMSUgUASGro7V94XlqzXNDp7RNbsJBEyStakpQsJDVV+cl7DbrA52DSklitBOiCU0G5FzDsvDBTMCOgqdukFw+HTqotzL18YOqnsEpZ3Cpq2JXMyhmBL23B8IcEublAC8p/wCCT7g+kPYpYZg48d22tGkkBkgOWcnY/f1jObfJhJcvEgVmo8JQGsQUmZ+ZMtY5DIW2oW9IdQhRVQKbT211iWIw5CiFB69fUXgqYCqTi0oJZM1HJwtIruGPpDMvFFX+2tK1PYpKVb0BZ/AmDLw+gHnCU/BZrig233oIZNMyYSdhFTHVMSlJuSSQSdeZiln4SZnEuhQlQdqmmhcvTaH14UkACbOSAzDMWpr3nr0aF0hSVUWVgEllVDmtTc1L3isXRrHgtlF3+XWCqxHdBMVJ4jMUWMtgNXcN4l6mCJ4qCSlMtRA/MCkAnVgSKQNLMWmMUG3f6+NNoRmp/EyJZS630epo4dhr1gWP4qkJDM483vY38Ic4dhezloynNMXdRuHqo1qNvOArirHjJrgVmcAShlv4aE3sK0G0Hwy3c5jnScqVLZZAKStTOCQ+YA1FEwZaiskJdkOOpY+cQlyEhIKT85UedV5Ek6fJLHmYOt1uwp1bNqkuXy4au+GQfVoyFMXj0pWUlQDaeHSNRtUwamX+IX2kwkgJSmiQ7nVyS1+UPTV5ZYSHJcE7a7/dIrJXEJQSCkZiCzHMCTWo7oDU1L94QXE40qbuhIBdvBqDf+Y5pRYQvvEFBhfpEUr1NY32rkk6QUKSlWO8DYCgL+/PxgKsUAfukMJFHP8AiDVBJygKk9PM16wjgselWIWv5SlOVJFwNdwKDWDLxKUJJJLhJL6Oxy6VrWFeBYqYjCTF5ErExagSoXSaB9BQg6At5d3hY1brg7IfTFHPYji/aY3PM/KGGzqdZ9VekX/9cgapS4DP9I5Lh0vtVTZgLOsnokkkejQefPLnXSnTWFywUpV2OGTtnUYrGlX5gwsLeT23iu7BawTS7Crn+fCE8LxFIACkg+UXuHUVh0gZdOQt4F6xztPGKzUvAJSxD5jSw86jTeGFXAHytsLXe1HqYmqUpgLOK1rlevR/YQJUv5lFTCxZh4WiLlfJjaU5xdPOmmg+b1g5SzgBJZhY/vGcMkJIdjlv3i5NwnQAB3PlDEuUConTw2hXIYCEd75NLg+loj2rA9zpUdNomVhy2kDnTco/UaMBTWty1oBqIduMzMRlGY26wEYtkLXlLacyaJFHuSNqRiwVAuCkG+bXW4gE8ksG7oIVu5D+jt5RSkKwomkKSKOzkgamIgJUsDKKXgQJDqVRzaBjElKVMHUq3jDV2MGlpBSqYyamlB4VsYmtVEoDMzswYCw9oSnYhQyIYsL2jJc8kqPhSrNRnBh9Pc1DScGFnTZsvoPaJT+FhGgHQAt1a0QTN7JIJPfW4Ql9qqNNAD5tCS5xdwojKNIFSb24MECXdmUBsBAZUmzpArWgg+G4lNEtwzq1YA+cYjGrIDspz+YaN4QdwGTKmwLqITQMAnYeVecMImfiHZACeT3MRw0l1jQgt5VJ5RtNJZV+s051vAuw2HwXFxJGZaEqAqUtUsCottaHMRMSEJQZSULSBmKXyE3YAkkAF9TFJxDDnsiBdZyBnJJWUoGtLnyMMYxZWtZJoVHpf78opqdUV1tRoteEcOlqkpKpaVKLkks5JUecZGsBgFGWksq2jNeMibzSvZi+YMo4b2bZksoh6tTqf3hTsiolsvVxdn9oq+J8eLlCmIUDcOa893+sKS0lQZy21Sas9fR+ZjeU+Wx5JLgvESixUSGHMNBcPLKpecAkKLJO4FCR46xVycIFslXyC4FyBoNnhybj3ALABNEpFAkCwA1hGuiEQPGgAhKUErd1MFOBzagA5wYyzMQWUUpoSRd6sPSKnH0llSlrSlRysKZipywy9Nd4tfh0FSEkFQKVEp1LupKdKq5tcw8/pjY6W6F+OYIysMJag8yfMCE5qFAdnOr/ADF9Akbwx8c4r+lwacMkBgkANcFQy97nWYx1Z6QD4fwhnY4JKipOHVmUVv3jm00rpvmhT484pKxGN7LKcycoKgaFRJAzBqnKRXnHo4o+XjWp3e50zpRdfBQ8NwykygpDvelKc+RHvGkgkmlTf/Okd9w3hpwsrvy5ZJCV99yezo+QijtRuY2aKbiKZExalSxkNaDQHRreUc8247vqc08Tik2znk4YgBRBetdPCLbgU1QBSoEB3sQ+9d7Q/gEpShqmrlxTk0T7VAZnvo1zr+0cs8mq1RGhtSmJJOnr/ApFZLxiZs5MpFQkuol2GrDRRiWMlpmJymapO9npW7PDvB8JIlS+6Akm5NXuHJNauS3OI7RjfUJZ4eYDZgNm00fmzQhOmFlFKmrsC9ensdYye4dlJo+6TCuIlKCGGbd7w0IrkcWxWJKEpJfvFnegHOtK+8OyxlDqrSkLLxWUA5QSkEB7EnrFQoTcVMCVOmWHBKe6k7WuBa0W0X8ClviccflSamg1pBcFhhLSSpTrPK1NT9+Eak8PRKDipDQriuMI+UfM9KRKtW0QDUxSifynlan0gapZNQlz5ECNTVFJGpIcxgKiNR9BBRgMuQVVNP28IZw2HDiwe5ppa2zwTOwYhrV+7e0AmSwLX+xGbbMDnSBNnKWFOE0QmzActzVzCuNkslepZoKpSkq+YBuT1ZvBngPa5nBdz7M77RRGsmiW0tKaUEEMwII1yJ8CowUpLDkK+8JompzF3JNdKbeMDkwaSSl6nuIrzUqpjSCTlFwImMgBqQSbEO/iHjYTdq8hAMDnzmnSiwISp2UXDiXMmWbfL9mJCWSwJqb6wFSnnzBomUSml1LVLll6Xy577Q7gZRM5A52/k084eeyXwMx6bjCg5RTKwZxcAPpvGRQYmasrUQpgSaO+u7RkT8mxRZMozUrW7AnMSaAJAYfv1MJpx02Scpeh1+nKLiVJFEN3UtTdrE7tSFOKYcTJhahAbr1jpjJXT4GZaSeJo7JRBqB3hqFF2HOgEQmzMspAsT/l45zEy1yyHd1F6/m/eOiw8xMyZKdwkJzK5AVPoDCSgo7oyKr4nnF5UrMBlGZQANCpiCdy1abx0nBVFGEMwnKwJJIsSCU/9j9OUcphpZxeLKy+UkqJTZI/KDRhQekdRxvOZcnBycqlTiy/1aKyg2HdZNK1I1h2m5Qxrk6cMd9XYd+FlpkYPEYhagDNKlWqAAWcePTux57wWeTOVMOpJ3Id2HgKPHW/6ncR7PDycOD3jRQ1ASBnD6gkjkX1jnPhzKQUkVFee5+kdmeWzr4J5pbqJ1OJ4+VJCVHOEgCugSKc4rcPhCSFgs9SNGO3hFXNdKiQO7b9xFzh+JIEuwBtTQbjXSPOkmlsRcm+Rqbij3JaQAC5WrUt+VPR6nm0KSV55pcUFB4QCVjXmCjdwsNg/wC8b4dMYzFHT/PjCaaTFYQqK1qAoPu3WGpsk5QkE0u7Vdr9G9TFTh2J+Zrkm0MMkn/c03NGgtGsMnCKBGwLgGzkuT6v4w2jGTgTmWGelxc2a0V6As/KsgDc3J2iSkrFVTNjG55CMf8AqHvrBSkgMAwBsBUlJe+kHlfEYCflAc2CVAt4xVYWc1iknMSW682eJTsRMOrDkIzhF9DF7hZoVJC1JUStTJRmSDRnJfkYW7SRmBPdJ1vWj89RprCE+YsycoOWtTW31imkyCtbDOQkHvKJAc3bbTq0aGNO3ZjsZGWY60KSEgB1qdg/8RqavukpnIU50zC5pUhrxW4aWZUlZ+agLFyCrTwEJ4vErKKhGhYAsSGLl1bizaQscdvkxcjCqzOvS7MfaBzuJB2QgDQAA+rkvCfCcUsy87/N3iqxNC3hEcDxRkozFyzs2bS5I5k+kM4fYAZMokupwfBudYiZanoxjSuMgslKAQ7d05W8DRXhDYSkAnOBSxLG4A8X0FYztco1Apc1z3j4KJ0t0EFkSUKq4SDQEg1ubB2DQvOmJY0HX9orJuIYUUpNyDVx4C/SDGLkFFrOIBZ0ltR9YhImKUWRUseQfmWtFfwfhoKsy56yJhFwQdb3a3rF8MMCspSpKUEs7P3bWijho4dlVjfJW8NwhR2qyQpapiEHK4dpfam73K0l4ZTiglQIBFda6b9TtFoeCmUFdnMTOClqUVdokkKKEpykA0IyippQCKrETSOuuun8QMierc2SDiQk4cM5cEkmhGpJjIPLSGDmMiZOhWWcpqeutb+NoAiqyb1hmcmcslPbTFuG72RRAr8pIGXreIKxE0OUy5BGgMtjzqkuomlX0h9u49LuD4jhxMUgKsB9YqeILMjtAFO6clNMzOD/ANXizVOVlJXKEx3YJWtDUGik7v6eNfPwqpqSOzyusKKSoFRyghgaO767DeKwdc8Gr3D/AAKPnzHKgkKUdWSQKczmYDrHS/DmBMyfMxSwAEH8NANfmNa0NhtYeNNw7BJkOsrQQpOSXLUC6lOg10ABUHOz70uuJzRgsAoKBEwJJD1SpS2+TUXqDqdY6fD05yyHXHaKT+Thvi7if9XxBakl0BkJbYAP+3hDWFldxSgGUS4ANg5FKVMUPDk5XWVJc8w5JO0dHKndqgJlo7zM4IsNRURPNLeuhwt27EsNjwFErDt5k7fv1MM4qTlQkgupRBOgJeNp4TmZ1IC3ZjMQwAqxrUk1NYL/AOMmvl7NSh+oMRepBdv8GItxvYFBZf8AuJ1UUeQFo1hu6ia7a18P2hmRgjVXZrBsxBdhSjRD+lISrukPdkn9ucRtcGorsEkEKNST3R7mHCkAMkV39+fKLDhnC5olpASrU7Cpc9b+sFOFUlyrKgf3LSDyapJ6QZZVexipEvp7VtA5y0pQ7h3Ac1uWYc4tJuQOO1SVimVCZkwvapCMoL84hPCWDkFjdUo12q5IttrGU0zCvapQkBuXtE5HEG+VxQ2LWGn3rDK8Cqp7NKgP0ZDytcVhScoAFISSpRaqRQeIjWmY2ieVpRmF3Nb01eHU4vsyKBuYrEMbJMqYlJSA0sGwq4LW5j0hebN+S9Q7Xqz+5gMz2J8Rx5UlaSGtY866bQvjyWSN4hxOZ3CNyLEb9IzGzO4CbvrDx2qgMdwmOySkoFWofDl1eK3C3fKzAgbnn0jWGmElSQflLeLPEpQPaKzLcA2Zg7VuK+EGuQi5fOSK6QY4YqHeWQnd/WsSVigC3Zqc7ED6/bwwACyihZOjqFKaBoZugFXxDivZFKRXxsGoW0gM/iCSh85q7c2rr/ET41giVIV2ZAcAkkF62a8WK+GIYOkO3dJHKrA+XjD3FJMdRb3CJxTBLqYKsCKn+P2hpeJKUkgE6u4DJFSSSdBtWK9UoAoBNmJLbOX8BSGZqBMQU0tvd3Fw8StbDjuEWZKAKZkp7x1JIBNbkHaNSkVcmp2rpCX9ZnOZvmOZjzs+8HQskhNComml92ickLJtjn9WkUzgdUl/FhGQqZ5/SnxEZC6BAstWWXMWTQb9IBKnFgCaN6/SI41J7JKe731PXbo31jEJJzH/AKhmjVtY43KW7CCSpiS5qyddzsG94VXMYlnolrb/AMRYcEwwUUvZHfU3IuByq0D4HhFydINg+GpxWKlYckZcOntJtCFZlArAcijZm1uNopP9T+IzO1l4fMTQknUuU5QejN4COr+DlZJOJxK/mnTCQSQCUB2BOgcgf4jzXEzp+IxpnTUKY1SwcZW7rM4rePUivKxqP5svm2iZhMCAAhSa6EAGpqzRfo+EpsuWZvYqKFUJsAP7k3b0rHa/6aSZaZM2aoJE3PlClPmCcqSWHibCLnj/AMViWzKASxJN7CmbqXoNuceXk8Q7pE44Fpts8mkYOWVqHZIbkE2HONI4VKUWyO1nVQB3J+bnBDiEqnHIQQomoaxrYW6Rshp2UfmSbeEUuX2Oc3M4WnRcwB7CaQPf2hubw8LLzJs3K1u1LMAAAwLANSK2apmNaUbnB5iz2oBq7e37Qr1dzWMpkSFlSjLC1V+ap2uYmgoSElEiSit+zGbz0gOFV+IoaMfveJLmNJ3JU2vT6+kTMMrxa8zFRbRi3kBygP8AUKKVMo03PLnEsQr8aWBsbdB+0BCmkzTuaaQVQDJwcBWXoR3VDmCKiMRNWMp7acwNlqzpcWorSNTUkYVO5f8AiAyEnsQd1DyeHXBhxQBJGQFxUpUQt92Lgno2kCThgSEpNQASlY7NgKVJ7pLtYmBTVVXyAqL6wZU091JAUkj5VDMBQUrA4CBxnC5hTYs/5WVa9Uk2hfG4dRGQBTWsf2+sOow8iijKCC7fhqKetIZXgnNJ04AflC3baH10HYqeE8KUiU4SolySQktfy8XiSRlWaGtSSNYsRNISVGdiCxYfirB05n2gkvHEDKkzA2uYKUW1JKS9YDk+RdirUyS7j294OZyPzK8yOsSmYzORmUS71ygH/wDAH2BB0YVCh3kzCNs6Ejn81fSBfcxR4niJW/ZpUQCGJoCrMLVrb1hkqWv5mDb0rXV6615c4tcVg5SZRKEnuhLnMkpBJqAGBcOzwth+HlViws4ABfc+Qp1iinGuCsJaSuIzBSMo2d+jk6Mzs/KDYWYe6MrULDrb75w0nBBNh96P0+kJy3zkEACpp71NfvaNaYW7QVEwoKkihvQflN3OpzehAh3DTaXL69Pav0hbFspSFEhIqlR5Kp7sX5QXArBuaa+AhJcWTfcmrDOXduRBJ9o3GlLlAsqXXkD+0bjWxRWerPNU1EoDCnnrdqQeWSCB+mp2ew++UCw0hkgF3PeNNIIElgX+c7aefWFfYckmrMS6jVqANaGcfxESZBQO9MnrAAOiQFA9RfxrpCUqQ6glOvdG7k+pjJUk4jiKstZeGaWkFmdIdTgX7wYtHT4bGp5En8/odGPZN/kPfGeP7DAokoLiYAkE0Uk3WCKE/MWLUYbxzvCPh9ORKsygVaJURTSI/E3EFYzHMzBHdZ3tVRpyAEPYVeRYZ8o02tTpHRmm+hOcrlQ5LwU+XlMrEzwBdOZ2F6OOZis4p/UTQSmYJm6VJCVM73SwJ8I6SXi0lJPLlC+HlAgqYV1tHFHLJNt/sDejh8HjFSln8NCi7u6hycF6eMdFgMRKUvMtM1BUoAKChMSlBHeUpkvRmYDeIcQ4NmOYJca73v1io7IoWcqmI1FI6Hpyb1uKtuUXHbyZgH4pSi5K5Sy5dyHS4HlrDYxMleIBE+UQBckoJZNKLSCHIjXD5PaJBdwR0Uki+U/p5V+kGncGN0q/+wBbxOhN455aLobbsHwXDJp7SYlOcKoFJUkgguRUkPSvhCkySsFMtSFgpU6gRQF3LtS4gXE+CkJKkJSXHeSMwfmGID+GvnV4ZC5JBUqchOhlzCk83d3rpAjj1W7FaRb9v35i3slg9atF5hfhGYZCO1SUJV3mcZlPUU8RdopuwWtHdnrWFMWmBKwpjYnKFesWPxf8UlS0KHyMWTVOV0lKkHdtNLs4gaU2kiuOEeWC+KMGJchKXcjKGGm7jcnnCqpYAlIawzK8nGsU034j/qFpATMUUJfuqRoRoQ5UWGu8Gk8YlZznWtKiWPaIKQkDch+kUlhklSFyRV/SOzlfhrOqiEwed/uS0gWDk+EDRL7Qy8pQpLk91aVE7d0HMPERBWJaYtau7lGVIN9rRJprYi4tGTJjopqvzqIcluJpD/lr5woEd6UgEU7yuvOCDE/iTV7BoVgSNS1vLWSfzfWDSx+KR/aIQk1loS/zqfwizwmFXnmTClQQAEglJAJZ2dmsXgy6mqwGGAzJH931iPa5nuQ556mN4WZ8qiw+Zn/VVoBJwqkpAcKpUitbQAUHmSUrAetDrTUDQ7wL4an55YckltNLXhOdxMIBCizJUfQlvOF/hXiPY4SaovmIZAFzVNvI+sPpehjIv0YgVAFK3PmaQjiCCoEDutr1ckFq7+EQwMzs5PaTLkVtQmrCJ4MAjNMqFaN6N5xlsNGVMHKdSVJUwofQMOv8RvCqFGGySLMoAPU6kDMfGBHMhIFSRUWqOdLwPIlSshByqD5mc5khqCjukqpyvD87DpK9wisaHuPGh8nHtGQmrEE/MlywDmpoGFX2jUHQbTEvHcUus05J36RKZNuRZIyp6naIdrdeg7qB5fWMUlmSbJDn/kY57EJ4fEiQmZPJH4Ce7uZqn7MDk4c9IHwEf0eCnYlYchDB/wA0yY/rfziu4/PzTJGGZgGnTd8xfsx07MuB/dG/iqcViTg0H5PxJoc91RokF9kkEtvHp+HjoxOb5l+yLp6fyKTg+FVkVN1d6eZ9Y6fhswLSyhU69YjI4TlKUILjcecW0zApDEDK20cmTKpMikyuxMrKQBrfnWxixMzugENy2EBky3Jc+P3eGpiKsIjJ9B4ohNDI67RScX4KWzpqLkXb+KR0akAkDaJkBz9YEcmhhcbOIweNKNXANDsdxHQYDjAWAkhi7OLHn4wjxvg2RTgAJNeT/dYrSjK4jqcY5FZPdHa5q6j6RCZh0qTlUBVr3iq+H+IqUcijmaoP78ovCdaF7co5JRcXRRcCqcIlDkBgfU77f4hSfg0qScwdwb87xYTtA1rxCYkKUA9BATYGjz7G8GMlYUkEC6VP9d4PhsQVnvEP6f56x1/EuHJmjKSWGou8cxxLgi5Knuk1B+hjujkU1vyTlFosJOBSs9oUpKxZTMUtzDEhtdN4nhsXMQpPeWlKXdL50KDvULzd0dCRrvFXgsYoUevpF5IxoI7wZWvWJycojRkyeGmT1r78uTN7oShWdUqjEsWOU1qSWdr7K4MyFpyTJk3DqKlBQYTsxSkEsUsUupwxqwNoscgZh4/e0V+N4amYXAIUkUUDX+YS1LnYa11O0/0xwEtXaYnMlSEfhS8wyqSqhUSFfJQpArqYN/qL8SNJUkKdJSp2/UlbUryavOOP+G+NTcBnSpBmyVAnKgspKzlIWl7sEANp6RzvG/ixU8FKVzJbqKu8QwJNSwsT93iPkSllv/EtrioUi04Nw6bipkmRKbMpyXLBKQO8TyHKPSZfwhw+WBmStRlkAqzK76juE9KBgI8h4D8aT8HMSUhCgzKXlyq7xD1Bb00BEdPjeKJnTCtKiUkul3dQB+YCortD5oTTrp3Ehpiu50fFfgTCIkrVLWpBI7syYUrSoqXoxegLabl2L0HDv9PcSuQlYSEhRLSycqjlJsC1CQWBL0eBSPjCZKdlkpSnKHqAFUZuV/CL7F/H4/pwuWFy0oTllulkleUPQDKzKUzKoEW/VOPmxVPcaSxv2OPxLZghbjIWy65g7uNGoINMnhSmTppt+8VasRmUVPW7683gU7HLSNDyIr5xdROUbWCFuW5tq4q9dmgfEMQEISUmqVApDO4Yk+7V3hDhqSpeZbgXJvdmp96xacL4avEL7OQklZBNVBgEpzFnPzFRAvr1ajSi7ZbFHUwOKwysxaYWo2XKzMGPyvUVrV4yOww/wHxGUkITKw60gUUZjGtWqNHbw1jIl5kfxI6rl2KpFpP3pAZ1l9fpG4yJ9TiXJVqD8Txj1acoeAWAB0akR4ms/wDmZ1f/AJQPDImnTlGRkerl9EP9f+Dz6l7wA1V1i0m/L4xkZHk5PWzLgWl6/ehjUv5/veMjIWYUN4fWJp/L96xkZAQ5GaHcGo5xy/GUAFDAB0i0ZGR0eHJzGvhofiq/4/SOlI7w/wCP7RkZAzes0AC7mIp+b73jIyIxGkAmfX6RIm33rGRkN2A+Dj+NJAnFg1Rbwh+Wfwwdf8xkZHZ0IoYwvzHwhkWPUfSNxkQkMGli/Q+8cd8VoHappdNedTeNRkVwepgfBUvU9D9I7PGhiwoAmgFAOm0ZGQ+blBiUaP8AfP8AwHrLBPrWD4OqEPWgv0A9oyMhZck8vIvh1EZGp3QfGtesEwSyZaSSXa/jGRkCXJSXCGZo7r9feOv/ANHln+oWHPyJ9jGRkc3iP7TLeG9R7DGRkZHnrg63yf/Z"/>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data:image/jpeg;base64,/9j/4AAQSkZJRgABAQAAAQABAAD/2wCEAAkGBhQSERUUExQWFRQWGR0aGRcXGRsYGBgYGxcYFxgaGB0cHCceFxsjGhoaHy8gIycpLCwsGB4xNTAqNSYrLCkBCQoKDgwOGg8PGiwlHyUsLCwpLC0sLCwsLCwpLCksLCksLCwsLCwsLCwsLCwsLCwpLCwsLCwpLCksLCwsLCwsLP/AABEIAMIBAwMBIgACEQEDEQH/xAAbAAACAgMBAAAAAAAAAAAAAAADBAIFAAEGB//EAD0QAAECBAQDBgQFAwQBBQAAAAECEQADITEEEkFRBWFxEyKBkaGxBjLB8CNCUtHhFGLxBzNyghUWJEOSov/EABkBAAMBAQEAAAAAAAAAAAAAAAECAwAEBf/EAC4RAAICAQMCBQIFBQAAAAAAAAABAhEDEiExQVEEEzJhcSKhUoGRscEjM0Jy0f/aAAwDAQACEQMRAD8At0r52iQU328Rq/8AH39iCIkPHlNnnAkzsyuQ5RFEoqNXrRv32ENzJ0uWHUWHmfK8Iy8auaFKUVSJKUlWcB1rsAEva7u1vOGipSVrgZRbC4vFgPKGYFQNG8CdkjmY1MkzlgCUE6B1cgQXcgV35aRUoxwYpkAsT3pkysxRIpU1Q1QDbXWkpnaBs02azUAUph5FvEc46IqMV7+49xSoeXwnFWM1Ab9IHuAYDMw2IRdWYD5mFWfdgYJhC9O1nJO+csdosZ4nhsk5amDFJLOASaGjGp6+EDztLppfpRotFx8DpBMw3BSHJuGKk+w9I8qw+JGbNW7sx3ePUfhKYoIxJZsqAP7gQhR8S7x5dg5oUzp2F/LSO96a7bIfK1pR1cjiUuYoBK05iR3XYnzg/bJuFJav5hv1haRwyWQlMxIYP3kK71f+g15xk/4Ww35Sp+aBfzr1jzmsN+r7E9K7h14lD/MnzEYmak0Ckv79P1WNoGfhWS4EskEXWSA5LWGVgkaup6eUpnwpKUe/N72jjN65qQP6P4vsbQu4RQ29zESrlTXWET8OrRRM0CpI7xSOpo2lohOmT5VVdnNTyIfzS4HlG8pP0yTNofQdp0Mby/3D1EBwmMUsAmUpAVZRZSdqkDu11LQZRcOC45P6RKUHHkVxaBlBuR6jnEex5enRowK6xsHn7jV4FsUEEts/lEFpOngx8YOsHcHy+sYOgfdm9o2oABQPP3gMyWTqfIw2tvskRHOBqfN4OowmZZA+xGuyUYa8YlTf0aDqYCvVhzqITxPDSahLddYuVKA19RESRzeGU2uDHLzsEoFmLjz/AJgqEpIF0q3cx0EwuGPhFbP4YTUV9D7RRZNXICeFxCk1q24JL/e0My8a57wbqwiuwswy/wApPIw324XdIP0/eEktzJjn9UBYlv8AkR9YyEDIT0jIGw+p9zoZuPUQciQa2uo02t6wNE+cUFS1Ik1AT2hYknUAA28IrZPGM5UQUIypJAGYZyCKC+UmpvpyhrALM4gzgCmrO55b2v8A4isoxS4/ks1FMb4LhCteYT86iWqC/loOkWczDpzZHUWo/wCQ+H8wzwfgYkuvVYZINwNTy26Q9MljK36iPAbxy5fE6nS4BbZyvFMTh5czJJRmXYgfIDTUvroItJ0jErQkIkoCKd4CgpXKlusP4DAS0L7WYE5UBTIYEmtKvenrEV8QXMnOVFIQmwoATUsOSQ3jA8xcLp3NSrcqJ+DWlio1tlCWeugEWGAmdX2Ua7RD/wBSKUsApSsqUyc2Z8ouXBoAPeHsNhFzJmcJly8MA4mOQpRBaoLkAkGuwgS1NboyhfBLB55eFx8wghgsgHYBbEF9o8swEl8os9K22rHqXEJyxgcQJpSpJJIKdUFblB1ZiEvqHjhvhXCZpiFGqUhz/wAtP3j0J5Khq9l+wc3CR0UuQEgAFzTV/vrEzhVC4MQViUmYwAKiWDe/hGGcrtClBLC+1v3jzNyRHJEgSrXwNR62iKcWVZswFIll6HlGYSfaaMPvlaNjEDTKCzfKA41FrRB/vWIExg2K43DkEGWQkCpYnIAL0alOnjHRrErBSEkZJs1QJK2FjUAf21tHO8RkukAfqBoWcAhweTRV8X4diVZXVlS4yy1LfMFd5xok01P5k0AjpjqnGmy+N9B7E4wTFFQYPdreA0MCEznFNxXBrwy8+d3NEsba1sAKNWsTwXGgqi2D2P3aDLE0tjnmqZclXL0jRI+3geYNSMCjz8/vSJEzfjGlI2+kbMw8ztaIqHL0gmNAH7ERKi23UfxGxazRFxGsxpR6UjRUBr5ARG9IwgcvCCY2Fp3tvGgkHU+esSSfsRhSevi0YxBeFe5fpCOIwCgXEPO2tY12hFSfWCm0AQGIVt6PGRZsD+nyjIfWuxiUnFOwSt0JSSxSxNSAlX9tiwNY6Pg/AUBaXJDCovzPIa0jnsBw1SZjBmL5lEOCkMQ1mJLWL9Kx2fCpzAqI71WA2FzWoDjWJ+Jco7I6Gn1D8R4kApgCS7X2FaMzC1YR/q1G4UH519oXPEiSUiYnNsEhk83Y23hjt5YYO6m0X8of5iSKG8ckY10MVeJ4gnOtLuQNMp67Vd40qcShTXVc1olq0tYbwUCSFlKSSogKOYVY2rBMSnupSnWqjyeiQObOeQbWLNpbAZWyJJAmTSAlRaWgXypt5m55xbrx/wD7ZEnvDLmBD/loQfQitac4VmyWCASXCnYi3M9BCC8T3yWBDMxArWj+MPF6mVwpthMXiU/0WIHaVykZW21fXwis+G5+SQte5YeA/mDfEWGScMqYB2ZF02Bd0OK7xRcOxv4Yl86c3NfGOvIrhS9hM17I6jhncSqcq5cJHI09YZlrySSo/Ov62hGRiROKUCgTcGD4peZbXCaARwPd0yJKVL7iU6qPpBmVm7tGjcuq62SmC4SW4Uo2rakJKVbhAEqKqkNvrGkBwAFD2PWsHRh0lV6sTVtQ/tEf6QMm5o/0DdTA1GBqSwZnP20VnEQpKJnZpBIyrTYKBDhTd4ULWG8X03DlOVPIlVdT6QP/AMUtYZBu4LMHBDEeT6amKY8qi9x4y0shiMWlXDgkMcyQFFQcqUAN7MXq13jzyZIIqBZgW0PhHYJwkxCFSFqKj38tFPLZZKSsk5VhdQbEFooU8Jm95SUEMasQQ/KtfCO9S7Fc6cqaQrhcepPMG4+9YucPiAsUPhqNoqTLSpwQUl7mrHmPrGpcmZL7wfrdJEJKKZyHQAnlT7+sRej/AF/eFMHiQujMoc/CHMukc7VGJMW1rsR9iBr8T4iN5H6dIiTybwgWEGt9jXxjM1NY0Ek2ArGFCuVOftWGexiJfR4kH2bxjOwVt66xsII0HjraBYCAUeQ6GNzCDd/ukaI2aMBa7/bffhBsDJiUNz5xuBZz+pvvrGQLMWPAsbiJiBLClMFUS9E0Ynka3fWLjE4V05AopJBCsqqJFQQf7nAoKxYSkCUlQlAJUQwWwd2qrQDby2qCUgSkBIA3ckEknWEl4jU2zs1ldgeArlBRCBMe3eAJ6gs8ancMWaKllKbnugv4xaSsUz6EhvvaIzMTa7m5rEvNndkiuRhAlylKg9zlKRtreJgqSSoHvmjl3AZmDEMGhqYp9X0aBTpbJ5842q3uAr8RipjEZnKhlpTKkXZyanUwvOwqykkBsoLuWKnNgIbVhBfSCcZXkw5pUlLBwC5UNdbv5R04pKy+J8lL8Q4hQwSgbKWnqKlVYqZKUqlodIFKKdVa1Cg9OraQ98apIlIe5NSCK1oCNwxhTh8zKlidPlPrljtz7EszuQHvSzUNsXcHyuPGLzhHFEENMUympdjsOsIKlAhiHF31H3tAzgFDvJSFJ3AfwIuI55aZLcidcgDKoqKQ9L3MERKAls4jn+F4pKk5VBQULVvD5XQ1UI4pw3oaxtNl7kAU219IdTPyqf8ASkXNnT3aWoCT4jaKTtiEskpYOVFaczk83B2AAMNSsQUpKlpSSfB1G5LWFqDQa3hZRMOL4sXcM1h7bRBXG1DRHkPqmFMNxNJfMEkBJNHDkCgA5mMlzVKDmQADVkEksRQOSW6tA0LsE0vEoX86RVxmDPUVt9YQxiJklAMvvpAbunvaB2d93MM40ykI7RSVJALd4Cp5CijXb0iMtBYKDgGzH6GOiGRx4KRyyicbicatUwqAVW9CS+sO4bjmRKgsFwKBq5qUKSRTxi9nYIKLhRB5p94WVgmP4wJGhBBS+7EHyjtXiISVNG1p8oU4Rje2IAk9+pJBbagBDb66gaVexOJErKJiZkvMxGZNC+rgkDqWiwwfD0J70ubJVmYZTLUig2JGV2JFQ0T4rxJcvIkySZWZ1FIE1wzVKQRehtQCIznCcqivuOoQl7MRGJToXGjV0fyhWfxZKWDkklmAJuddoawmOw6yorwylGwA7QAaMEpYJc/paGRIQnIf6ZEpCFdoZs5TEvQhKVAqIDhgQTQG9YXTCL3/AIE8tLqJYvD4gS1r/pppSjVRTLerd0E5l9AIRlY6Z2aFLwkxLKIUooLXoSo1J5NB/iaVPnrOWepSCQpsuQ3obvBsFNxMsJTOVnTbM+aj6sXPvDJpK1QVKMX9P3BY34hlpQO47VUlKQNKOU94c4RX8U4Y5AMyFOygoEtarG2zQ1xL4elq7ycqS1hY+F/KKnGcPyhpic1N35X0N4pHy5hnPVzEvk1sx1cF6bjeNEcyI5mSJ8pXaSlFYAKMpJXlBDB06to1mEWfBcVOnT8poGdiO8wZ8rsH5UgPA+U9iaxavSWmT+4RkV8zjyQSEpUQLOhj4hz7xuJ+VLsTcGj0BiTW0JTp4Sp3dSqAaBtfW8bxGMKUkqDDzPQDUwlw7h65iu1WCH3qEjRI836mOBLa2OWEosHV99IRVjyqawDCl+geGMSpwQPCASJYCnO3mdoaNcgLBICEkkgqOwsOp16RXoUVrLqISOtTf3hqYt0sLsRtyhDOWDQUEZMx1JGm0D+LuEzZkuUEgOF5ld9IYApZg9fl8Ophjg7CYVrrlS6Qz1cQtjeMTJk1KM3zXSHbKSat0MUxRbyJx6HXggtLb67FZ/qLgihEgFiVBNWIVUKfN5RRlGUsRYPW45A63jovjmbmxmGQKszjoJaffN6wHF8LKqipOmnPpHXly77+5y5vXsVYxGZu9bXRveGcNislRbU7wvN4YoEkuBt+/KATibaabVhKTInQyOKoWBnSk1uwcMaQ4magkn7aOYwyClYID0qLvF5JUCgKFlFg9+fl+0c2SCT2CNSpKFa0FT128PeNYrEywAliXLOfp5GMSUgUASGro7V94XlqzXNDp7RNbsJBEyStakpQsJDVV+cl7DbrA52DSklitBOiCU0G5FzDsvDBTMCOgqdukFw+HTqotzL18YOqnsEpZ3Cpq2JXMyhmBL23B8IcEublAC8p/wCCT7g+kPYpYZg48d22tGkkBkgOWcnY/f1jObfJhJcvEgVmo8JQGsQUmZ+ZMtY5DIW2oW9IdQhRVQKbT211iWIw5CiFB69fUXgqYCqTi0oJZM1HJwtIruGPpDMvFFX+2tK1PYpKVb0BZ/AmDLw+gHnCU/BZrig233oIZNMyYSdhFTHVMSlJuSSQSdeZiln4SZnEuhQlQdqmmhcvTaH14UkACbOSAzDMWpr3nr0aF0hSVUWVgEllVDmtTc1L3isXRrHgtlF3+XWCqxHdBMVJ4jMUWMtgNXcN4l6mCJ4qCSlMtRA/MCkAnVgSKQNLMWmMUG3f6+NNoRmp/EyJZS630epo4dhr1gWP4qkJDM483vY38Ic4dhezloynNMXdRuHqo1qNvOArirHjJrgVmcAShlv4aE3sK0G0Hwy3c5jnScqVLZZAKStTOCQ+YA1FEwZaiskJdkOOpY+cQlyEhIKT85UedV5Ek6fJLHmYOt1uwp1bNqkuXy4au+GQfVoyFMXj0pWUlQDaeHSNRtUwamX+IX2kwkgJSmiQ7nVyS1+UPTV5ZYSHJcE7a7/dIrJXEJQSCkZiCzHMCTWo7oDU1L94QXE40qbuhIBdvBqDf+Y5pRYQvvEFBhfpEUr1NY32rkk6QUKSlWO8DYCgL+/PxgKsUAfukMJFHP8AiDVBJygKk9PM16wjgselWIWv5SlOVJFwNdwKDWDLxKUJJJLhJL6Oxy6VrWFeBYqYjCTF5ErExagSoXSaB9BQg6At5d3hY1brg7IfTFHPYji/aY3PM/KGGzqdZ9VekX/9cgapS4DP9I5Lh0vtVTZgLOsnokkkejQefPLnXSnTWFywUpV2OGTtnUYrGlX5gwsLeT23iu7BawTS7Crn+fCE8LxFIACkg+UXuHUVh0gZdOQt4F6xztPGKzUvAJSxD5jSw86jTeGFXAHytsLXe1HqYmqUpgLOK1rlevR/YQJUv5lFTCxZh4WiLlfJjaU5xdPOmmg+b1g5SzgBJZhY/vGcMkJIdjlv3i5NwnQAB3PlDEuUConTw2hXIYCEd75NLg+loj2rA9zpUdNomVhy2kDnTco/UaMBTWty1oBqIduMzMRlGY26wEYtkLXlLacyaJFHuSNqRiwVAuCkG+bXW4gE8ksG7oIVu5D+jt5RSkKwomkKSKOzkgamIgJUsDKKXgQJDqVRzaBjElKVMHUq3jDV2MGlpBSqYyamlB4VsYmtVEoDMzswYCw9oSnYhQyIYsL2jJc8kqPhSrNRnBh9Pc1DScGFnTZsvoPaJT+FhGgHQAt1a0QTN7JIJPfW4Ql9qqNNAD5tCS5xdwojKNIFSb24MECXdmUBsBAZUmzpArWgg+G4lNEtwzq1YA+cYjGrIDspz+YaN4QdwGTKmwLqITQMAnYeVecMImfiHZACeT3MRw0l1jQgt5VJ5RtNJZV+s051vAuw2HwXFxJGZaEqAqUtUsCottaHMRMSEJQZSULSBmKXyE3YAkkAF9TFJxDDnsiBdZyBnJJWUoGtLnyMMYxZWtZJoVHpf78opqdUV1tRoteEcOlqkpKpaVKLkks5JUecZGsBgFGWksq2jNeMibzSvZi+YMo4b2bZksoh6tTqf3hTsiolsvVxdn9oq+J8eLlCmIUDcOa893+sKS0lQZy21Sas9fR+ZjeU+Wx5JLgvESixUSGHMNBcPLKpecAkKLJO4FCR46xVycIFslXyC4FyBoNnhybj3ALABNEpFAkCwA1hGuiEQPGgAhKUErd1MFOBzagA5wYyzMQWUUpoSRd6sPSKnH0llSlrSlRysKZipywy9Nd4tfh0FSEkFQKVEp1LupKdKq5tcw8/pjY6W6F+OYIysMJag8yfMCE5qFAdnOr/ADF9Akbwx8c4r+lwacMkBgkANcFQy97nWYx1Z6QD4fwhnY4JKipOHVmUVv3jm00rpvmhT484pKxGN7LKcycoKgaFRJAzBqnKRXnHo4o+XjWp3e50zpRdfBQ8NwykygpDvelKc+RHvGkgkmlTf/Okd9w3hpwsrvy5ZJCV99yezo+QijtRuY2aKbiKZExalSxkNaDQHRreUc8247vqc08Tik2znk4YgBRBetdPCLbgU1QBSoEB3sQ+9d7Q/gEpShqmrlxTk0T7VAZnvo1zr+0cs8mq1RGhtSmJJOnr/ApFZLxiZs5MpFQkuol2GrDRRiWMlpmJymapO9npW7PDvB8JIlS+6Akm5NXuHJNauS3OI7RjfUJZ4eYDZgNm00fmzQhOmFlFKmrsC9ensdYye4dlJo+6TCuIlKCGGbd7w0IrkcWxWJKEpJfvFnegHOtK+8OyxlDqrSkLLxWUA5QSkEB7EnrFQoTcVMCVOmWHBKe6k7WuBa0W0X8ClviccflSamg1pBcFhhLSSpTrPK1NT9+Eak8PRKDipDQriuMI+UfM9KRKtW0QDUxSifynlan0gapZNQlz5ECNTVFJGpIcxgKiNR9BBRgMuQVVNP28IZw2HDiwe5ppa2zwTOwYhrV+7e0AmSwLX+xGbbMDnSBNnKWFOE0QmzActzVzCuNkslepZoKpSkq+YBuT1ZvBngPa5nBdz7M77RRGsmiW0tKaUEEMwII1yJ8CowUpLDkK+8JompzF3JNdKbeMDkwaSSl6nuIrzUqpjSCTlFwImMgBqQSbEO/iHjYTdq8hAMDnzmnSiwISp2UXDiXMmWbfL9mJCWSwJqb6wFSnnzBomUSml1LVLll6Xy577Q7gZRM5A52/k084eeyXwMx6bjCg5RTKwZxcAPpvGRQYmasrUQpgSaO+u7RkT8mxRZMozUrW7AnMSaAJAYfv1MJpx02Scpeh1+nKLiVJFEN3UtTdrE7tSFOKYcTJhahAbr1jpjJXT4GZaSeJo7JRBqB3hqFF2HOgEQmzMspAsT/l45zEy1yyHd1F6/m/eOiw8xMyZKdwkJzK5AVPoDCSgo7oyKr4nnF5UrMBlGZQANCpiCdy1abx0nBVFGEMwnKwJJIsSCU/9j9OUcphpZxeLKy+UkqJTZI/KDRhQekdRxvOZcnBycqlTiy/1aKyg2HdZNK1I1h2m5Qxrk6cMd9XYd+FlpkYPEYhagDNKlWqAAWcePTux57wWeTOVMOpJ3Id2HgKPHW/6ncR7PDycOD3jRQ1ASBnD6gkjkX1jnPhzKQUkVFee5+kdmeWzr4J5pbqJ1OJ4+VJCVHOEgCugSKc4rcPhCSFgs9SNGO3hFXNdKiQO7b9xFzh+JIEuwBtTQbjXSPOkmlsRcm+Rqbij3JaQAC5WrUt+VPR6nm0KSV55pcUFB4QCVjXmCjdwsNg/wC8b4dMYzFHT/PjCaaTFYQqK1qAoPu3WGpsk5QkE0u7Vdr9G9TFTh2J+Zrkm0MMkn/c03NGgtGsMnCKBGwLgGzkuT6v4w2jGTgTmWGelxc2a0V6As/KsgDc3J2iSkrFVTNjG55CMf8AqHvrBSkgMAwBsBUlJe+kHlfEYCflAc2CVAt4xVYWc1iknMSW682eJTsRMOrDkIzhF9DF7hZoVJC1JUStTJRmSDRnJfkYW7SRmBPdJ1vWj89RprCE+YsycoOWtTW31imkyCtbDOQkHvKJAc3bbTq0aGNO3ZjsZGWY60KSEgB1qdg/8RqavukpnIU50zC5pUhrxW4aWZUlZ+agLFyCrTwEJ4vErKKhGhYAsSGLl1bizaQscdvkxcjCqzOvS7MfaBzuJB2QgDQAA+rkvCfCcUsy87/N3iqxNC3hEcDxRkozFyzs2bS5I5k+kM4fYAZMokupwfBudYiZanoxjSuMgslKAQ7d05W8DRXhDYSkAnOBSxLG4A8X0FYztco1Apc1z3j4KJ0t0EFkSUKq4SDQEg1ubB2DQvOmJY0HX9orJuIYUUpNyDVx4C/SDGLkFFrOIBZ0ltR9YhImKUWRUseQfmWtFfwfhoKsy56yJhFwQdb3a3rF8MMCspSpKUEs7P3bWijho4dlVjfJW8NwhR2qyQpapiEHK4dpfam73K0l4ZTiglQIBFda6b9TtFoeCmUFdnMTOClqUVdokkKKEpykA0IyippQCKrETSOuuun8QMierc2SDiQk4cM5cEkmhGpJjIPLSGDmMiZOhWWcpqeutb+NoAiqyb1hmcmcslPbTFuG72RRAr8pIGXreIKxE0OUy5BGgMtjzqkuomlX0h9u49LuD4jhxMUgKsB9YqeILMjtAFO6clNMzOD/ANXizVOVlJXKEx3YJWtDUGik7v6eNfPwqpqSOzyusKKSoFRyghgaO767DeKwdc8Gr3D/AAKPnzHKgkKUdWSQKczmYDrHS/DmBMyfMxSwAEH8NANfmNa0NhtYeNNw7BJkOsrQQpOSXLUC6lOg10ABUHOz70uuJzRgsAoKBEwJJD1SpS2+TUXqDqdY6fD05yyHXHaKT+Thvi7if9XxBakl0BkJbYAP+3hDWFldxSgGUS4ANg5FKVMUPDk5XWVJc8w5JO0dHKndqgJlo7zM4IsNRURPNLeuhwt27EsNjwFErDt5k7fv1MM4qTlQkgupRBOgJeNp4TmZ1IC3ZjMQwAqxrUk1NYL/AOMmvl7NSh+oMRepBdv8GItxvYFBZf8AuJ1UUeQFo1hu6ia7a18P2hmRgjVXZrBsxBdhSjRD+lISrukPdkn9ucRtcGorsEkEKNST3R7mHCkAMkV39+fKLDhnC5olpASrU7Cpc9b+sFOFUlyrKgf3LSDyapJ6QZZVexipEvp7VtA5y0pQ7h3Ac1uWYc4tJuQOO1SVimVCZkwvapCMoL84hPCWDkFjdUo12q5IttrGU0zCvapQkBuXtE5HEG+VxQ2LWGn3rDK8Cqp7NKgP0ZDytcVhScoAFISSpRaqRQeIjWmY2ieVpRmF3Nb01eHU4vsyKBuYrEMbJMqYlJSA0sGwq4LW5j0hebN+S9Q7Xqz+5gMz2J8Rx5UlaSGtY866bQvjyWSN4hxOZ3CNyLEb9IzGzO4CbvrDx2qgMdwmOySkoFWofDl1eK3C3fKzAgbnn0jWGmElSQflLeLPEpQPaKzLcA2Zg7VuK+EGuQi5fOSK6QY4YqHeWQnd/WsSVigC3Zqc7ED6/bwwACyihZOjqFKaBoZugFXxDivZFKRXxsGoW0gM/iCSh85q7c2rr/ET41giVIV2ZAcAkkF62a8WK+GIYOkO3dJHKrA+XjD3FJMdRb3CJxTBLqYKsCKn+P2hpeJKUkgE6u4DJFSSSdBtWK9UoAoBNmJLbOX8BSGZqBMQU0tvd3Fw8StbDjuEWZKAKZkp7x1JIBNbkHaNSkVcmp2rpCX9ZnOZvmOZjzs+8HQskhNComml92ickLJtjn9WkUzgdUl/FhGQqZ5/SnxEZC6BAstWWXMWTQb9IBKnFgCaN6/SI41J7JKe731PXbo31jEJJzH/AKhmjVtY43KW7CCSpiS5qyddzsG94VXMYlnolrb/AMRYcEwwUUvZHfU3IuByq0D4HhFydINg+GpxWKlYckZcOntJtCFZlArAcijZm1uNopP9T+IzO1l4fMTQknUuU5QejN4COr+DlZJOJxK/mnTCQSQCUB2BOgcgf4jzXEzp+IxpnTUKY1SwcZW7rM4rePUivKxqP5svm2iZhMCAAhSa6EAGpqzRfo+EpsuWZvYqKFUJsAP7k3b0rHa/6aSZaZM2aoJE3PlClPmCcqSWHibCLnj/AMViWzKASxJN7CmbqXoNuceXk8Q7pE44Fpts8mkYOWVqHZIbkE2HONI4VKUWyO1nVQB3J+bnBDiEqnHIQQomoaxrYW6Rshp2UfmSbeEUuX2Oc3M4WnRcwB7CaQPf2hubw8LLzJs3K1u1LMAAAwLANSK2apmNaUbnB5iz2oBq7e37Qr1dzWMpkSFlSjLC1V+ap2uYmgoSElEiSit+zGbz0gOFV+IoaMfveJLmNJ3JU2vT6+kTMMrxa8zFRbRi3kBygP8AUKKVMo03PLnEsQr8aWBsbdB+0BCmkzTuaaQVQDJwcBWXoR3VDmCKiMRNWMp7acwNlqzpcWorSNTUkYVO5f8AiAyEnsQd1DyeHXBhxQBJGQFxUpUQt92Lgno2kCThgSEpNQASlY7NgKVJ7pLtYmBTVVXyAqL6wZU091JAUkj5VDMBQUrA4CBxnC5hTYs/5WVa9Uk2hfG4dRGQBTWsf2+sOow8iijKCC7fhqKetIZXgnNJ04AflC3baH10HYqeE8KUiU4SolySQktfy8XiSRlWaGtSSNYsRNISVGdiCxYfirB05n2gkvHEDKkzA2uYKUW1JKS9YDk+RdirUyS7j294OZyPzK8yOsSmYzORmUS71ygH/wDAH2BB0YVCh3kzCNs6Ejn81fSBfcxR4niJW/ZpUQCGJoCrMLVrb1hkqWv5mDb0rXV6615c4tcVg5SZRKEnuhLnMkpBJqAGBcOzwth+HlViws4ABfc+Qp1iinGuCsJaSuIzBSMo2d+jk6Mzs/KDYWYe6MrULDrb75w0nBBNh96P0+kJy3zkEACpp71NfvaNaYW7QVEwoKkihvQflN3OpzehAh3DTaXL69Pav0hbFspSFEhIqlR5Kp7sX5QXArBuaa+AhJcWTfcmrDOXduRBJ9o3GlLlAsqXXkD+0bjWxRWerPNU1EoDCnnrdqQeWSCB+mp2ew++UCw0hkgF3PeNNIIElgX+c7aefWFfYckmrMS6jVqANaGcfxESZBQO9MnrAAOiQFA9RfxrpCUqQ6glOvdG7k+pjJUk4jiKstZeGaWkFmdIdTgX7wYtHT4bGp5En8/odGPZN/kPfGeP7DAokoLiYAkE0Uk3WCKE/MWLUYbxzvCPh9ORKsygVaJURTSI/E3EFYzHMzBHdZ3tVRpyAEPYVeRYZ8o02tTpHRmm+hOcrlQ5LwU+XlMrEzwBdOZ2F6OOZis4p/UTQSmYJm6VJCVM73SwJ8I6SXi0lJPLlC+HlAgqYV1tHFHLJNt/sDejh8HjFSln8NCi7u6hycF6eMdFgMRKUvMtM1BUoAKChMSlBHeUpkvRmYDeIcQ4NmOYJca73v1io7IoWcqmI1FI6Hpyb1uKtuUXHbyZgH4pSi5K5Sy5dyHS4HlrDYxMleIBE+UQBckoJZNKLSCHIjXD5PaJBdwR0Uki+U/p5V+kGncGN0q/+wBbxOhN455aLobbsHwXDJp7SYlOcKoFJUkgguRUkPSvhCkySsFMtSFgpU6gRQF3LtS4gXE+CkJKkJSXHeSMwfmGID+GvnV4ZC5JBUqchOhlzCk83d3rpAjj1W7FaRb9v35i3slg9atF5hfhGYZCO1SUJV3mcZlPUU8RdopuwWtHdnrWFMWmBKwpjYnKFesWPxf8UlS0KHyMWTVOV0lKkHdtNLs4gaU2kiuOEeWC+KMGJchKXcjKGGm7jcnnCqpYAlIawzK8nGsU034j/qFpATMUUJfuqRoRoQ5UWGu8Gk8YlZznWtKiWPaIKQkDch+kUlhklSFyRV/SOzlfhrOqiEwed/uS0gWDk+EDRL7Qy8pQpLk91aVE7d0HMPERBWJaYtau7lGVIN9rRJprYi4tGTJjopqvzqIcluJpD/lr5woEd6UgEU7yuvOCDE/iTV7BoVgSNS1vLWSfzfWDSx+KR/aIQk1loS/zqfwizwmFXnmTClQQAEglJAJZ2dmsXgy6mqwGGAzJH931iPa5nuQ556mN4WZ8qiw+Zn/VVoBJwqkpAcKpUitbQAUHmSUrAetDrTUDQ7wL4an55YckltNLXhOdxMIBCizJUfQlvOF/hXiPY4SaovmIZAFzVNvI+sPpehjIv0YgVAFK3PmaQjiCCoEDutr1ckFq7+EQwMzs5PaTLkVtQmrCJ4MAjNMqFaN6N5xlsNGVMHKdSVJUwofQMOv8RvCqFGGySLMoAPU6kDMfGBHMhIFSRUWqOdLwPIlSshByqD5mc5khqCjukqpyvD87DpK9wisaHuPGh8nHtGQmrEE/MlywDmpoGFX2jUHQbTEvHcUus05J36RKZNuRZIyp6naIdrdeg7qB5fWMUlmSbJDn/kY57EJ4fEiQmZPJH4Ce7uZqn7MDk4c9IHwEf0eCnYlYchDB/wA0yY/rfziu4/PzTJGGZgGnTd8xfsx07MuB/dG/iqcViTg0H5PxJoc91RokF9kkEtvHp+HjoxOb5l+yLp6fyKTg+FVkVN1d6eZ9Y6fhswLSyhU69YjI4TlKUILjcecW0zApDEDK20cmTKpMikyuxMrKQBrfnWxixMzugENy2EBky3Jc+P3eGpiKsIjJ9B4ohNDI67RScX4KWzpqLkXb+KR0akAkDaJkBz9YEcmhhcbOIweNKNXANDsdxHQYDjAWAkhi7OLHn4wjxvg2RTgAJNeT/dYrSjK4jqcY5FZPdHa5q6j6RCZh0qTlUBVr3iq+H+IqUcijmaoP78ovCdaF7co5JRcXRRcCqcIlDkBgfU77f4hSfg0qScwdwb87xYTtA1rxCYkKUA9BATYGjz7G8GMlYUkEC6VP9d4PhsQVnvEP6f56x1/EuHJmjKSWGou8cxxLgi5Knuk1B+hjujkU1vyTlFosJOBSs9oUpKxZTMUtzDEhtdN4nhsXMQpPeWlKXdL50KDvULzd0dCRrvFXgsYoUevpF5IxoI7wZWvWJycojRkyeGmT1r78uTN7oShWdUqjEsWOU1qSWdr7K4MyFpyTJk3DqKlBQYTsxSkEsUsUupwxqwNoscgZh4/e0V+N4amYXAIUkUUDX+YS1LnYa11O0/0xwEtXaYnMlSEfhS8wyqSqhUSFfJQpArqYN/qL8SNJUkKdJSp2/UlbUryavOOP+G+NTcBnSpBmyVAnKgspKzlIWl7sEANp6RzvG/ixU8FKVzJbqKu8QwJNSwsT93iPkSllv/EtrioUi04Nw6bipkmRKbMpyXLBKQO8TyHKPSZfwhw+WBmStRlkAqzK76juE9KBgI8h4D8aT8HMSUhCgzKXlyq7xD1Bb00BEdPjeKJnTCtKiUkul3dQB+YCortD5oTTrp3Ehpiu50fFfgTCIkrVLWpBI7syYUrSoqXoxegLabl2L0HDv9PcSuQlYSEhRLSycqjlJsC1CQWBL0eBSPjCZKdlkpSnKHqAFUZuV/CL7F/H4/pwuWFy0oTllulkleUPQDKzKUzKoEW/VOPmxVPcaSxv2OPxLZghbjIWy65g7uNGoINMnhSmTppt+8VasRmUVPW7683gU7HLSNDyIr5xdROUbWCFuW5tq4q9dmgfEMQEISUmqVApDO4Yk+7V3hDhqSpeZbgXJvdmp96xacL4avEL7OQklZBNVBgEpzFnPzFRAvr1ajSi7ZbFHUwOKwysxaYWo2XKzMGPyvUVrV4yOww/wHxGUkITKw60gUUZjGtWqNHbw1jIl5kfxI6rl2KpFpP3pAZ1l9fpG4yJ9TiXJVqD8Txj1acoeAWAB0akR4ms/wDmZ1f/AJQPDImnTlGRkerl9EP9f+Dz6l7wA1V1i0m/L4xkZHk5PWzLgWl6/ehjUv5/veMjIWYUN4fWJp/L96xkZAQ5GaHcGo5xy/GUAFDAB0i0ZGR0eHJzGvhofiq/4/SOlI7w/wCP7RkZAzes0AC7mIp+b73jIyIxGkAmfX6RIm33rGRkN2A+Dj+NJAnFg1Rbwh+Wfwwdf8xkZHZ0IoYwvzHwhkWPUfSNxkQkMGli/Q+8cd8VoHappdNedTeNRkVwepgfBUvU9D9I7PGhiwoAmgFAOm0ZGQ+blBiUaP8AfP8AwHrLBPrWD4OqEPWgv0A9oyMhZck8vIvh1EZGp3QfGtesEwSyZaSSXa/jGRkCXJSXCGZo7r9feOv/ANHln+oWHPyJ9jGRkc3iP7TLeG9R7DGRkZHnrg63yf/Z"/>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8" descr="data:image/jpeg;base64,/9j/4AAQSkZJRgABAQAAAQABAAD/2wCEAAkGBhQSERUUExQWFRQWGR0aGRcXGRsYGBgYGxcYFxgaGB0cHCceFxsjGhoaHy8gIycpLCwsGB4xNTAqNSYrLCkBCQoKDgwOGg8PGiwlHyUsLCwpLC0sLCwsLCwpLCksLCksLCwsLCwsLCwsLCwsLCwpLCwsLCwpLCksLCwsLCwsLP/AABEIAMIBAwMBIgACEQEDEQH/xAAbAAACAgMBAAAAAAAAAAAAAAADBAIFAAEGB//EAD0QAAECBAQDBgQFAwQBBQAAAAECEQADITEEEkFRBWFxEyKBkaGxBjLB8CNCUtHhFGLxBzNyghUWJEOSov/EABkBAAMBAQEAAAAAAAAAAAAAAAECAwAEBf/EAC4RAAICAQMCBQIFBQAAAAAAAAABAhEDEiExQVEEEzJhcSKhUoGRscEjM0Jy0f/aAAwDAQACEQMRAD8At0r52iQU328Rq/8AH39iCIkPHlNnnAkzsyuQ5RFEoqNXrRv32ENzJ0uWHUWHmfK8Iy8auaFKUVSJKUlWcB1rsAEva7u1vOGipSVrgZRbC4vFgPKGYFQNG8CdkjmY1MkzlgCUE6B1cgQXcgV35aRUoxwYpkAsT3pkysxRIpU1Q1QDbXWkpnaBs02azUAUph5FvEc46IqMV7+49xSoeXwnFWM1Ab9IHuAYDMw2IRdWYD5mFWfdgYJhC9O1nJO+csdosZ4nhsk5amDFJLOASaGjGp6+EDztLppfpRotFx8DpBMw3BSHJuGKk+w9I8qw+JGbNW7sx3ePUfhKYoIxJZsqAP7gQhR8S7x5dg5oUzp2F/LSO96a7bIfK1pR1cjiUuYoBK05iR3XYnzg/bJuFJav5hv1haRwyWQlMxIYP3kK71f+g15xk/4Ww35Sp+aBfzr1jzmsN+r7E9K7h14lD/MnzEYmak0Ckv79P1WNoGfhWS4EskEXWSA5LWGVgkaup6eUpnwpKUe/N72jjN65qQP6P4vsbQu4RQ29zESrlTXWET8OrRRM0CpI7xSOpo2lohOmT5VVdnNTyIfzS4HlG8pP0yTNofQdp0Mby/3D1EBwmMUsAmUpAVZRZSdqkDu11LQZRcOC45P6RKUHHkVxaBlBuR6jnEex5enRowK6xsHn7jV4FsUEEts/lEFpOngx8YOsHcHy+sYOgfdm9o2oABQPP3gMyWTqfIw2tvskRHOBqfN4OowmZZA+xGuyUYa8YlTf0aDqYCvVhzqITxPDSahLddYuVKA19RESRzeGU2uDHLzsEoFmLjz/AJgqEpIF0q3cx0EwuGPhFbP4YTUV9D7RRZNXICeFxCk1q24JL/e0My8a57wbqwiuwswy/wApPIw324XdIP0/eEktzJjn9UBYlv8AkR9YyEDIT0jIGw+p9zoZuPUQciQa2uo02t6wNE+cUFS1Ik1AT2hYknUAA28IrZPGM5UQUIypJAGYZyCKC+UmpvpyhrALM4gzgCmrO55b2v8A4isoxS4/ks1FMb4LhCteYT86iWqC/loOkWczDpzZHUWo/wCQ+H8wzwfgYkuvVYZINwNTy26Q9MljK36iPAbxy5fE6nS4BbZyvFMTh5czJJRmXYgfIDTUvroItJ0jErQkIkoCKd4CgpXKlusP4DAS0L7WYE5UBTIYEmtKvenrEV8QXMnOVFIQmwoATUsOSQ3jA8xcLp3NSrcqJ+DWlio1tlCWeugEWGAmdX2Ua7RD/wBSKUsApSsqUyc2Z8ouXBoAPeHsNhFzJmcJly8MA4mOQpRBaoLkAkGuwgS1NboyhfBLB55eFx8wghgsgHYBbEF9o8swEl8os9K22rHqXEJyxgcQJpSpJJIKdUFblB1ZiEvqHjhvhXCZpiFGqUhz/wAtP3j0J5Khq9l+wc3CR0UuQEgAFzTV/vrEzhVC4MQViUmYwAKiWDe/hGGcrtClBLC+1v3jzNyRHJEgSrXwNR62iKcWVZswFIll6HlGYSfaaMPvlaNjEDTKCzfKA41FrRB/vWIExg2K43DkEGWQkCpYnIAL0alOnjHRrErBSEkZJs1QJK2FjUAf21tHO8RkukAfqBoWcAhweTRV8X4diVZXVlS4yy1LfMFd5xok01P5k0AjpjqnGmy+N9B7E4wTFFQYPdreA0MCEznFNxXBrwy8+d3NEsba1sAKNWsTwXGgqi2D2P3aDLE0tjnmqZclXL0jRI+3geYNSMCjz8/vSJEzfjGlI2+kbMw8ztaIqHL0gmNAH7ERKi23UfxGxazRFxGsxpR6UjRUBr5ARG9IwgcvCCY2Fp3tvGgkHU+esSSfsRhSevi0YxBeFe5fpCOIwCgXEPO2tY12hFSfWCm0AQGIVt6PGRZsD+nyjIfWuxiUnFOwSt0JSSxSxNSAlX9tiwNY6Pg/AUBaXJDCovzPIa0jnsBw1SZjBmL5lEOCkMQ1mJLWL9Kx2fCpzAqI71WA2FzWoDjWJ+Jco7I6Gn1D8R4kApgCS7X2FaMzC1YR/q1G4UH519oXPEiSUiYnNsEhk83Y23hjt5YYO6m0X8of5iSKG8ckY10MVeJ4gnOtLuQNMp67Vd40qcShTXVc1olq0tYbwUCSFlKSSogKOYVY2rBMSnupSnWqjyeiQObOeQbWLNpbAZWyJJAmTSAlRaWgXypt5m55xbrx/wD7ZEnvDLmBD/loQfQitac4VmyWCASXCnYi3M9BCC8T3yWBDMxArWj+MPF6mVwpthMXiU/0WIHaVykZW21fXwis+G5+SQte5YeA/mDfEWGScMqYB2ZF02Bd0OK7xRcOxv4Yl86c3NfGOvIrhS9hM17I6jhncSqcq5cJHI09YZlrySSo/Ov62hGRiROKUCgTcGD4peZbXCaARwPd0yJKVL7iU6qPpBmVm7tGjcuq62SmC4SW4Uo2rakJKVbhAEqKqkNvrGkBwAFD2PWsHRh0lV6sTVtQ/tEf6QMm5o/0DdTA1GBqSwZnP20VnEQpKJnZpBIyrTYKBDhTd4ULWG8X03DlOVPIlVdT6QP/AMUtYZBu4LMHBDEeT6amKY8qi9x4y0shiMWlXDgkMcyQFFQcqUAN7MXq13jzyZIIqBZgW0PhHYJwkxCFSFqKj38tFPLZZKSsk5VhdQbEFooU8Jm95SUEMasQQ/KtfCO9S7Fc6cqaQrhcepPMG4+9YucPiAsUPhqNoqTLSpwQUl7mrHmPrGpcmZL7wfrdJEJKKZyHQAnlT7+sRej/AF/eFMHiQujMoc/CHMukc7VGJMW1rsR9iBr8T4iN5H6dIiTybwgWEGt9jXxjM1NY0Ek2ArGFCuVOftWGexiJfR4kH2bxjOwVt66xsII0HjraBYCAUeQ6GNzCDd/ukaI2aMBa7/bffhBsDJiUNz5xuBZz+pvvrGQLMWPAsbiJiBLClMFUS9E0Ynka3fWLjE4V05AopJBCsqqJFQQf7nAoKxYSkCUlQlAJUQwWwd2qrQDby2qCUgSkBIA3ckEknWEl4jU2zs1ldgeArlBRCBMe3eAJ6gs8ancMWaKllKbnugv4xaSsUz6EhvvaIzMTa7m5rEvNndkiuRhAlylKg9zlKRtreJgqSSoHvmjl3AZmDEMGhqYp9X0aBTpbJ5842q3uAr8RipjEZnKhlpTKkXZyanUwvOwqykkBsoLuWKnNgIbVhBfSCcZXkw5pUlLBwC5UNdbv5R04pKy+J8lL8Q4hQwSgbKWnqKlVYqZKUqlodIFKKdVa1Cg9OraQ98apIlIe5NSCK1oCNwxhTh8zKlidPlPrljtz7EszuQHvSzUNsXcHyuPGLzhHFEENMUympdjsOsIKlAhiHF31H3tAzgFDvJSFJ3AfwIuI55aZLcidcgDKoqKQ9L3MERKAls4jn+F4pKk5VBQULVvD5XQ1UI4pw3oaxtNl7kAU219IdTPyqf8ASkXNnT3aWoCT4jaKTtiEskpYOVFaczk83B2AAMNSsQUpKlpSSfB1G5LWFqDQa3hZRMOL4sXcM1h7bRBXG1DRHkPqmFMNxNJfMEkBJNHDkCgA5mMlzVKDmQADVkEksRQOSW6tA0LsE0vEoX86RVxmDPUVt9YQxiJklAMvvpAbunvaB2d93MM40ykI7RSVJALd4Cp5CijXb0iMtBYKDgGzH6GOiGRx4KRyyicbicatUwqAVW9CS+sO4bjmRKgsFwKBq5qUKSRTxi9nYIKLhRB5p94WVgmP4wJGhBBS+7EHyjtXiISVNG1p8oU4Rje2IAk9+pJBbagBDb66gaVexOJErKJiZkvMxGZNC+rgkDqWiwwfD0J70ubJVmYZTLUig2JGV2JFQ0T4rxJcvIkySZWZ1FIE1wzVKQRehtQCIznCcqivuOoQl7MRGJToXGjV0fyhWfxZKWDkklmAJuddoawmOw6yorwylGwA7QAaMEpYJc/paGRIQnIf6ZEpCFdoZs5TEvQhKVAqIDhgQTQG9YXTCL3/AIE8tLqJYvD4gS1r/pppSjVRTLerd0E5l9AIRlY6Z2aFLwkxLKIUooLXoSo1J5NB/iaVPnrOWepSCQpsuQ3obvBsFNxMsJTOVnTbM+aj6sXPvDJpK1QVKMX9P3BY34hlpQO47VUlKQNKOU94c4RX8U4Y5AMyFOygoEtarG2zQ1xL4elq7ycqS1hY+F/KKnGcPyhpic1N35X0N4pHy5hnPVzEvk1sx1cF6bjeNEcyI5mSJ8pXaSlFYAKMpJXlBDB06to1mEWfBcVOnT8poGdiO8wZ8rsH5UgPA+U9iaxavSWmT+4RkV8zjyQSEpUQLOhj4hz7xuJ+VLsTcGj0BiTW0JTp4Sp3dSqAaBtfW8bxGMKUkqDDzPQDUwlw7h65iu1WCH3qEjRI836mOBLa2OWEosHV99IRVjyqawDCl+geGMSpwQPCASJYCnO3mdoaNcgLBICEkkgqOwsOp16RXoUVrLqISOtTf3hqYt0sLsRtyhDOWDQUEZMx1JGm0D+LuEzZkuUEgOF5ld9IYApZg9fl8Ophjg7CYVrrlS6Qz1cQtjeMTJk1KM3zXSHbKSat0MUxRbyJx6HXggtLb67FZ/qLgihEgFiVBNWIVUKfN5RRlGUsRYPW45A63jovjmbmxmGQKszjoJaffN6wHF8LKqipOmnPpHXly77+5y5vXsVYxGZu9bXRveGcNislRbU7wvN4YoEkuBt+/KATibaabVhKTInQyOKoWBnSk1uwcMaQ4magkn7aOYwyClYID0qLvF5JUCgKFlFg9+fl+0c2SCT2CNSpKFa0FT128PeNYrEywAliXLOfp5GMSUgUASGro7V94XlqzXNDp7RNbsJBEyStakpQsJDVV+cl7DbrA52DSklitBOiCU0G5FzDsvDBTMCOgqdukFw+HTqotzL18YOqnsEpZ3Cpq2JXMyhmBL23B8IcEublAC8p/wCCT7g+kPYpYZg48d22tGkkBkgOWcnY/f1jObfJhJcvEgVmo8JQGsQUmZ+ZMtY5DIW2oW9IdQhRVQKbT211iWIw5CiFB69fUXgqYCqTi0oJZM1HJwtIruGPpDMvFFX+2tK1PYpKVb0BZ/AmDLw+gHnCU/BZrig233oIZNMyYSdhFTHVMSlJuSSQSdeZiln4SZnEuhQlQdqmmhcvTaH14UkACbOSAzDMWpr3nr0aF0hSVUWVgEllVDmtTc1L3isXRrHgtlF3+XWCqxHdBMVJ4jMUWMtgNXcN4l6mCJ4qCSlMtRA/MCkAnVgSKQNLMWmMUG3f6+NNoRmp/EyJZS630epo4dhr1gWP4qkJDM483vY38Ic4dhezloynNMXdRuHqo1qNvOArirHjJrgVmcAShlv4aE3sK0G0Hwy3c5jnScqVLZZAKStTOCQ+YA1FEwZaiskJdkOOpY+cQlyEhIKT85UedV5Ek6fJLHmYOt1uwp1bNqkuXy4au+GQfVoyFMXj0pWUlQDaeHSNRtUwamX+IX2kwkgJSmiQ7nVyS1+UPTV5ZYSHJcE7a7/dIrJXEJQSCkZiCzHMCTWo7oDU1L94QXE40qbuhIBdvBqDf+Y5pRYQvvEFBhfpEUr1NY32rkk6QUKSlWO8DYCgL+/PxgKsUAfukMJFHP8AiDVBJygKk9PM16wjgselWIWv5SlOVJFwNdwKDWDLxKUJJJLhJL6Oxy6VrWFeBYqYjCTF5ErExagSoXSaB9BQg6At5d3hY1brg7IfTFHPYji/aY3PM/KGGzqdZ9VekX/9cgapS4DP9I5Lh0vtVTZgLOsnokkkejQefPLnXSnTWFywUpV2OGTtnUYrGlX5gwsLeT23iu7BawTS7Crn+fCE8LxFIACkg+UXuHUVh0gZdOQt4F6xztPGKzUvAJSxD5jSw86jTeGFXAHytsLXe1HqYmqUpgLOK1rlevR/YQJUv5lFTCxZh4WiLlfJjaU5xdPOmmg+b1g5SzgBJZhY/vGcMkJIdjlv3i5NwnQAB3PlDEuUConTw2hXIYCEd75NLg+loj2rA9zpUdNomVhy2kDnTco/UaMBTWty1oBqIduMzMRlGY26wEYtkLXlLacyaJFHuSNqRiwVAuCkG+bXW4gE8ksG7oIVu5D+jt5RSkKwomkKSKOzkgamIgJUsDKKXgQJDqVRzaBjElKVMHUq3jDV2MGlpBSqYyamlB4VsYmtVEoDMzswYCw9oSnYhQyIYsL2jJc8kqPhSrNRnBh9Pc1DScGFnTZsvoPaJT+FhGgHQAt1a0QTN7JIJPfW4Ql9qqNNAD5tCS5xdwojKNIFSb24MECXdmUBsBAZUmzpArWgg+G4lNEtwzq1YA+cYjGrIDspz+YaN4QdwGTKmwLqITQMAnYeVecMImfiHZACeT3MRw0l1jQgt5VJ5RtNJZV+s051vAuw2HwXFxJGZaEqAqUtUsCottaHMRMSEJQZSULSBmKXyE3YAkkAF9TFJxDDnsiBdZyBnJJWUoGtLnyMMYxZWtZJoVHpf78opqdUV1tRoteEcOlqkpKpaVKLkks5JUecZGsBgFGWksq2jNeMibzSvZi+YMo4b2bZksoh6tTqf3hTsiolsvVxdn9oq+J8eLlCmIUDcOa893+sKS0lQZy21Sas9fR+ZjeU+Wx5JLgvESixUSGHMNBcPLKpecAkKLJO4FCR46xVycIFslXyC4FyBoNnhybj3ALABNEpFAkCwA1hGuiEQPGgAhKUErd1MFOBzagA5wYyzMQWUUpoSRd6sPSKnH0llSlrSlRysKZipywy9Nd4tfh0FSEkFQKVEp1LupKdKq5tcw8/pjY6W6F+OYIysMJag8yfMCE5qFAdnOr/ADF9Akbwx8c4r+lwacMkBgkANcFQy97nWYx1Z6QD4fwhnY4JKipOHVmUVv3jm00rpvmhT484pKxGN7LKcycoKgaFRJAzBqnKRXnHo4o+XjWp3e50zpRdfBQ8NwykygpDvelKc+RHvGkgkmlTf/Okd9w3hpwsrvy5ZJCV99yezo+QijtRuY2aKbiKZExalSxkNaDQHRreUc8247vqc08Tik2znk4YgBRBetdPCLbgU1QBSoEB3sQ+9d7Q/gEpShqmrlxTk0T7VAZnvo1zr+0cs8mq1RGhtSmJJOnr/ApFZLxiZs5MpFQkuol2GrDRRiWMlpmJymapO9npW7PDvB8JIlS+6Akm5NXuHJNauS3OI7RjfUJZ4eYDZgNm00fmzQhOmFlFKmrsC9ensdYye4dlJo+6TCuIlKCGGbd7w0IrkcWxWJKEpJfvFnegHOtK+8OyxlDqrSkLLxWUA5QSkEB7EnrFQoTcVMCVOmWHBKe6k7WuBa0W0X8ClviccflSamg1pBcFhhLSSpTrPK1NT9+Eak8PRKDipDQriuMI+UfM9KRKtW0QDUxSifynlan0gapZNQlz5ECNTVFJGpIcxgKiNR9BBRgMuQVVNP28IZw2HDiwe5ppa2zwTOwYhrV+7e0AmSwLX+xGbbMDnSBNnKWFOE0QmzActzVzCuNkslepZoKpSkq+YBuT1ZvBngPa5nBdz7M77RRGsmiW0tKaUEEMwII1yJ8CowUpLDkK+8JompzF3JNdKbeMDkwaSSl6nuIrzUqpjSCTlFwImMgBqQSbEO/iHjYTdq8hAMDnzmnSiwISp2UXDiXMmWbfL9mJCWSwJqb6wFSnnzBomUSml1LVLll6Xy577Q7gZRM5A52/k084eeyXwMx6bjCg5RTKwZxcAPpvGRQYmasrUQpgSaO+u7RkT8mxRZMozUrW7AnMSaAJAYfv1MJpx02Scpeh1+nKLiVJFEN3UtTdrE7tSFOKYcTJhahAbr1jpjJXT4GZaSeJo7JRBqB3hqFF2HOgEQmzMspAsT/l45zEy1yyHd1F6/m/eOiw8xMyZKdwkJzK5AVPoDCSgo7oyKr4nnF5UrMBlGZQANCpiCdy1abx0nBVFGEMwnKwJJIsSCU/9j9OUcphpZxeLKy+UkqJTZI/KDRhQekdRxvOZcnBycqlTiy/1aKyg2HdZNK1I1h2m5Qxrk6cMd9XYd+FlpkYPEYhagDNKlWqAAWcePTux57wWeTOVMOpJ3Id2HgKPHW/6ncR7PDycOD3jRQ1ASBnD6gkjkX1jnPhzKQUkVFee5+kdmeWzr4J5pbqJ1OJ4+VJCVHOEgCugSKc4rcPhCSFgs9SNGO3hFXNdKiQO7b9xFzh+JIEuwBtTQbjXSPOkmlsRcm+Rqbij3JaQAC5WrUt+VPR6nm0KSV55pcUFB4QCVjXmCjdwsNg/wC8b4dMYzFHT/PjCaaTFYQqK1qAoPu3WGpsk5QkE0u7Vdr9G9TFTh2J+Zrkm0MMkn/c03NGgtGsMnCKBGwLgGzkuT6v4w2jGTgTmWGelxc2a0V6As/KsgDc3J2iSkrFVTNjG55CMf8AqHvrBSkgMAwBsBUlJe+kHlfEYCflAc2CVAt4xVYWc1iknMSW682eJTsRMOrDkIzhF9DF7hZoVJC1JUStTJRmSDRnJfkYW7SRmBPdJ1vWj89RprCE+YsycoOWtTW31imkyCtbDOQkHvKJAc3bbTq0aGNO3ZjsZGWY60KSEgB1qdg/8RqavukpnIU50zC5pUhrxW4aWZUlZ+agLFyCrTwEJ4vErKKhGhYAsSGLl1bizaQscdvkxcjCqzOvS7MfaBzuJB2QgDQAA+rkvCfCcUsy87/N3iqxNC3hEcDxRkozFyzs2bS5I5k+kM4fYAZMokupwfBudYiZanoxjSuMgslKAQ7d05W8DRXhDYSkAnOBSxLG4A8X0FYztco1Apc1z3j4KJ0t0EFkSUKq4SDQEg1ubB2DQvOmJY0HX9orJuIYUUpNyDVx4C/SDGLkFFrOIBZ0ltR9YhImKUWRUseQfmWtFfwfhoKsy56yJhFwQdb3a3rF8MMCspSpKUEs7P3bWijho4dlVjfJW8NwhR2qyQpapiEHK4dpfam73K0l4ZTiglQIBFda6b9TtFoeCmUFdnMTOClqUVdokkKKEpykA0IyippQCKrETSOuuun8QMierc2SDiQk4cM5cEkmhGpJjIPLSGDmMiZOhWWcpqeutb+NoAiqyb1hmcmcslPbTFuG72RRAr8pIGXreIKxE0OUy5BGgMtjzqkuomlX0h9u49LuD4jhxMUgKsB9YqeILMjtAFO6clNMzOD/ANXizVOVlJXKEx3YJWtDUGik7v6eNfPwqpqSOzyusKKSoFRyghgaO767DeKwdc8Gr3D/AAKPnzHKgkKUdWSQKczmYDrHS/DmBMyfMxSwAEH8NANfmNa0NhtYeNNw7BJkOsrQQpOSXLUC6lOg10ABUHOz70uuJzRgsAoKBEwJJD1SpS2+TUXqDqdY6fD05yyHXHaKT+Thvi7if9XxBakl0BkJbYAP+3hDWFldxSgGUS4ANg5FKVMUPDk5XWVJc8w5JO0dHKndqgJlo7zM4IsNRURPNLeuhwt27EsNjwFErDt5k7fv1MM4qTlQkgupRBOgJeNp4TmZ1IC3ZjMQwAqxrUk1NYL/AOMmvl7NSh+oMRepBdv8GItxvYFBZf8AuJ1UUeQFo1hu6ia7a18P2hmRgjVXZrBsxBdhSjRD+lISrukPdkn9ucRtcGorsEkEKNST3R7mHCkAMkV39+fKLDhnC5olpASrU7Cpc9b+sFOFUlyrKgf3LSDyapJ6QZZVexipEvp7VtA5y0pQ7h3Ac1uWYc4tJuQOO1SVimVCZkwvapCMoL84hPCWDkFjdUo12q5IttrGU0zCvapQkBuXtE5HEG+VxQ2LWGn3rDK8Cqp7NKgP0ZDytcVhScoAFISSpRaqRQeIjWmY2ieVpRmF3Nb01eHU4vsyKBuYrEMbJMqYlJSA0sGwq4LW5j0hebN+S9Q7Xqz+5gMz2J8Rx5UlaSGtY866bQvjyWSN4hxOZ3CNyLEb9IzGzO4CbvrDx2qgMdwmOySkoFWofDl1eK3C3fKzAgbnn0jWGmElSQflLeLPEpQPaKzLcA2Zg7VuK+EGuQi5fOSK6QY4YqHeWQnd/WsSVigC3Zqc7ED6/bwwACyihZOjqFKaBoZugFXxDivZFKRXxsGoW0gM/iCSh85q7c2rr/ET41giVIV2ZAcAkkF62a8WK+GIYOkO3dJHKrA+XjD3FJMdRb3CJxTBLqYKsCKn+P2hpeJKUkgE6u4DJFSSSdBtWK9UoAoBNmJLbOX8BSGZqBMQU0tvd3Fw8StbDjuEWZKAKZkp7x1JIBNbkHaNSkVcmp2rpCX9ZnOZvmOZjzs+8HQskhNComml92ickLJtjn9WkUzgdUl/FhGQqZ5/SnxEZC6BAstWWXMWTQb9IBKnFgCaN6/SI41J7JKe731PXbo31jEJJzH/AKhmjVtY43KW7CCSpiS5qyddzsG94VXMYlnolrb/AMRYcEwwUUvZHfU3IuByq0D4HhFydINg+GpxWKlYckZcOntJtCFZlArAcijZm1uNopP9T+IzO1l4fMTQknUuU5QejN4COr+DlZJOJxK/mnTCQSQCUB2BOgcgf4jzXEzp+IxpnTUKY1SwcZW7rM4rePUivKxqP5svm2iZhMCAAhSa6EAGpqzRfo+EpsuWZvYqKFUJsAP7k3b0rHa/6aSZaZM2aoJE3PlClPmCcqSWHibCLnj/AMViWzKASxJN7CmbqXoNuceXk8Q7pE44Fpts8mkYOWVqHZIbkE2HONI4VKUWyO1nVQB3J+bnBDiEqnHIQQomoaxrYW6Rshp2UfmSbeEUuX2Oc3M4WnRcwB7CaQPf2hubw8LLzJs3K1u1LMAAAwLANSK2apmNaUbnB5iz2oBq7e37Qr1dzWMpkSFlSjLC1V+ap2uYmgoSElEiSit+zGbz0gOFV+IoaMfveJLmNJ3JU2vT6+kTMMrxa8zFRbRi3kBygP8AUKKVMo03PLnEsQr8aWBsbdB+0BCmkzTuaaQVQDJwcBWXoR3VDmCKiMRNWMp7acwNlqzpcWorSNTUkYVO5f8AiAyEnsQd1DyeHXBhxQBJGQFxUpUQt92Lgno2kCThgSEpNQASlY7NgKVJ7pLtYmBTVVXyAqL6wZU091JAUkj5VDMBQUrA4CBxnC5hTYs/5WVa9Uk2hfG4dRGQBTWsf2+sOow8iijKCC7fhqKetIZXgnNJ04AflC3baH10HYqeE8KUiU4SolySQktfy8XiSRlWaGtSSNYsRNISVGdiCxYfirB05n2gkvHEDKkzA2uYKUW1JKS9YDk+RdirUyS7j294OZyPzK8yOsSmYzORmUS71ygH/wDAH2BB0YVCh3kzCNs6Ejn81fSBfcxR4niJW/ZpUQCGJoCrMLVrb1hkqWv5mDb0rXV6615c4tcVg5SZRKEnuhLnMkpBJqAGBcOzwth+HlViws4ABfc+Qp1iinGuCsJaSuIzBSMo2d+jk6Mzs/KDYWYe6MrULDrb75w0nBBNh96P0+kJy3zkEACpp71NfvaNaYW7QVEwoKkihvQflN3OpzehAh3DTaXL69Pav0hbFspSFEhIqlR5Kp7sX5QXArBuaa+AhJcWTfcmrDOXduRBJ9o3GlLlAsqXXkD+0bjWxRWerPNU1EoDCnnrdqQeWSCB+mp2ew++UCw0hkgF3PeNNIIElgX+c7aefWFfYckmrMS6jVqANaGcfxESZBQO9MnrAAOiQFA9RfxrpCUqQ6glOvdG7k+pjJUk4jiKstZeGaWkFmdIdTgX7wYtHT4bGp5En8/odGPZN/kPfGeP7DAokoLiYAkE0Uk3WCKE/MWLUYbxzvCPh9ORKsygVaJURTSI/E3EFYzHMzBHdZ3tVRpyAEPYVeRYZ8o02tTpHRmm+hOcrlQ5LwU+XlMrEzwBdOZ2F6OOZis4p/UTQSmYJm6VJCVM73SwJ8I6SXi0lJPLlC+HlAgqYV1tHFHLJNt/sDejh8HjFSln8NCi7u6hycF6eMdFgMRKUvMtM1BUoAKChMSlBHeUpkvRmYDeIcQ4NmOYJca73v1io7IoWcqmI1FI6Hpyb1uKtuUXHbyZgH4pSi5K5Sy5dyHS4HlrDYxMleIBE+UQBckoJZNKLSCHIjXD5PaJBdwR0Uki+U/p5V+kGncGN0q/+wBbxOhN455aLobbsHwXDJp7SYlOcKoFJUkgguRUkPSvhCkySsFMtSFgpU6gRQF3LtS4gXE+CkJKkJSXHeSMwfmGID+GvnV4ZC5JBUqchOhlzCk83d3rpAjj1W7FaRb9v35i3slg9atF5hfhGYZCO1SUJV3mcZlPUU8RdopuwWtHdnrWFMWmBKwpjYnKFesWPxf8UlS0KHyMWTVOV0lKkHdtNLs4gaU2kiuOEeWC+KMGJchKXcjKGGm7jcnnCqpYAlIawzK8nGsU034j/qFpATMUUJfuqRoRoQ5UWGu8Gk8YlZznWtKiWPaIKQkDch+kUlhklSFyRV/SOzlfhrOqiEwed/uS0gWDk+EDRL7Qy8pQpLk91aVE7d0HMPERBWJaYtau7lGVIN9rRJprYi4tGTJjopqvzqIcluJpD/lr5woEd6UgEU7yuvOCDE/iTV7BoVgSNS1vLWSfzfWDSx+KR/aIQk1loS/zqfwizwmFXnmTClQQAEglJAJZ2dmsXgy6mqwGGAzJH931iPa5nuQ556mN4WZ8qiw+Zn/VVoBJwqkpAcKpUitbQAUHmSUrAetDrTUDQ7wL4an55YckltNLXhOdxMIBCizJUfQlvOF/hXiPY4SaovmIZAFzVNvI+sPpehjIv0YgVAFK3PmaQjiCCoEDutr1ckFq7+EQwMzs5PaTLkVtQmrCJ4MAjNMqFaN6N5xlsNGVMHKdSVJUwofQMOv8RvCqFGGySLMoAPU6kDMfGBHMhIFSRUWqOdLwPIlSshByqD5mc5khqCjukqpyvD87DpK9wisaHuPGh8nHtGQmrEE/MlywDmpoGFX2jUHQbTEvHcUus05J36RKZNuRZIyp6naIdrdeg7qB5fWMUlmSbJDn/kY57EJ4fEiQmZPJH4Ce7uZqn7MDk4c9IHwEf0eCnYlYchDB/wA0yY/rfziu4/PzTJGGZgGnTd8xfsx07MuB/dG/iqcViTg0H5PxJoc91RokF9kkEtvHp+HjoxOb5l+yLp6fyKTg+FVkVN1d6eZ9Y6fhswLSyhU69YjI4TlKUILjcecW0zApDEDK20cmTKpMikyuxMrKQBrfnWxixMzugENy2EBky3Jc+P3eGpiKsIjJ9B4ohNDI67RScX4KWzpqLkXb+KR0akAkDaJkBz9YEcmhhcbOIweNKNXANDsdxHQYDjAWAkhi7OLHn4wjxvg2RTgAJNeT/dYrSjK4jqcY5FZPdHa5q6j6RCZh0qTlUBVr3iq+H+IqUcijmaoP78ovCdaF7co5JRcXRRcCqcIlDkBgfU77f4hSfg0qScwdwb87xYTtA1rxCYkKUA9BATYGjz7G8GMlYUkEC6VP9d4PhsQVnvEP6f56x1/EuHJmjKSWGou8cxxLgi5Knuk1B+hjujkU1vyTlFosJOBSs9oUpKxZTMUtzDEhtdN4nhsXMQpPeWlKXdL50KDvULzd0dCRrvFXgsYoUevpF5IxoI7wZWvWJycojRkyeGmT1r78uTN7oShWdUqjEsWOU1qSWdr7K4MyFpyTJk3DqKlBQYTsxSkEsUsUupwxqwNoscgZh4/e0V+N4amYXAIUkUUDX+YS1LnYa11O0/0xwEtXaYnMlSEfhS8wyqSqhUSFfJQpArqYN/qL8SNJUkKdJSp2/UlbUryavOOP+G+NTcBnSpBmyVAnKgspKzlIWl7sEANp6RzvG/ixU8FKVzJbqKu8QwJNSwsT93iPkSllv/EtrioUi04Nw6bipkmRKbMpyXLBKQO8TyHKPSZfwhw+WBmStRlkAqzK76juE9KBgI8h4D8aT8HMSUhCgzKXlyq7xD1Bb00BEdPjeKJnTCtKiUkul3dQB+YCortD5oTTrp3Ehpiu50fFfgTCIkrVLWpBI7syYUrSoqXoxegLabl2L0HDv9PcSuQlYSEhRLSycqjlJsC1CQWBL0eBSPjCZKdlkpSnKHqAFUZuV/CL7F/H4/pwuWFy0oTllulkleUPQDKzKUzKoEW/VOPmxVPcaSxv2OPxLZghbjIWy65g7uNGoINMnhSmTppt+8VasRmUVPW7683gU7HLSNDyIr5xdROUbWCFuW5tq4q9dmgfEMQEISUmqVApDO4Yk+7V3hDhqSpeZbgXJvdmp96xacL4avEL7OQklZBNVBgEpzFnPzFRAvr1ajSi7ZbFHUwOKwysxaYWo2XKzMGPyvUVrV4yOww/wHxGUkITKw60gUUZjGtWqNHbw1jIl5kfxI6rl2KpFpP3pAZ1l9fpG4yJ9TiXJVqD8Txj1acoeAWAB0akR4ms/wDmZ1f/AJQPDImnTlGRkerl9EP9f+Dz6l7wA1V1i0m/L4xkZHk5PWzLgWl6/ehjUv5/veMjIWYUN4fWJp/L96xkZAQ5GaHcGo5xy/GUAFDAB0i0ZGR0eHJzGvhofiq/4/SOlI7w/wCP7RkZAzes0AC7mIp+b73jIyIxGkAmfX6RIm33rGRkN2A+Dj+NJAnFg1Rbwh+Wfwwdf8xkZHZ0IoYwvzHwhkWPUfSNxkQkMGli/Q+8cd8VoHappdNedTeNRkVwepgfBUvU9D9I7PGhiwoAmgFAOm0ZGQ+blBiUaP8AfP8AwHrLBPrWD4OqEPWgv0A9oyMhZck8vIvh1EZGp3QfGtesEwSyZaSSXa/jGRkCXJSXCGZo7r9feOv/ANHln+oWHPyJ9jGRkc3iP7TLeG9R7DGRkZHnrg63yf/Z"/>
          <p:cNvSpPr>
            <a:spLocks noChangeAspect="1" noChangeArrowheads="1"/>
          </p:cNvSpPr>
          <p:nvPr/>
        </p:nvSpPr>
        <p:spPr bwMode="auto">
          <a:xfrm>
            <a:off x="304800"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3"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04047" y="3995526"/>
            <a:ext cx="3528393" cy="26428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5004047" y="3002077"/>
            <a:ext cx="3960441" cy="923330"/>
          </a:xfrm>
          <a:prstGeom prst="rect">
            <a:avLst/>
          </a:prstGeom>
          <a:noFill/>
        </p:spPr>
        <p:txBody>
          <a:bodyPr wrap="square" rtlCol="0">
            <a:spAutoFit/>
          </a:bodyPr>
          <a:lstStyle/>
          <a:p>
            <a:r>
              <a:rPr lang="en-GB" dirty="0">
                <a:solidFill>
                  <a:schemeClr val="bg1"/>
                </a:solidFill>
              </a:rPr>
              <a:t>South </a:t>
            </a:r>
            <a:r>
              <a:rPr lang="en-GB" dirty="0" smtClean="0">
                <a:solidFill>
                  <a:schemeClr val="bg1"/>
                </a:solidFill>
              </a:rPr>
              <a:t>Middleton, Northumberland. </a:t>
            </a:r>
            <a:r>
              <a:rPr lang="en-GB" dirty="0">
                <a:solidFill>
                  <a:schemeClr val="bg1"/>
                </a:solidFill>
              </a:rPr>
              <a:t>It was first recorded in 1296. </a:t>
            </a:r>
            <a:r>
              <a:rPr lang="en-GB" dirty="0" smtClean="0">
                <a:solidFill>
                  <a:schemeClr val="bg1"/>
                </a:solidFill>
              </a:rPr>
              <a:t>In decline by mid </a:t>
            </a:r>
            <a:r>
              <a:rPr lang="en-GB" dirty="0">
                <a:solidFill>
                  <a:schemeClr val="bg1"/>
                </a:solidFill>
              </a:rPr>
              <a:t>17th </a:t>
            </a:r>
            <a:r>
              <a:rPr lang="en-GB" dirty="0" smtClean="0">
                <a:solidFill>
                  <a:schemeClr val="bg1"/>
                </a:solidFill>
              </a:rPr>
              <a:t>century; deserted </a:t>
            </a:r>
            <a:r>
              <a:rPr lang="en-GB" dirty="0">
                <a:solidFill>
                  <a:schemeClr val="bg1"/>
                </a:solidFill>
              </a:rPr>
              <a:t>by 1762. </a:t>
            </a:r>
          </a:p>
        </p:txBody>
      </p:sp>
      <p:cxnSp>
        <p:nvCxnSpPr>
          <p:cNvPr id="9" name="Straight Arrow Connector 8"/>
          <p:cNvCxnSpPr/>
          <p:nvPr/>
        </p:nvCxnSpPr>
        <p:spPr>
          <a:xfrm>
            <a:off x="1259632" y="3861048"/>
            <a:ext cx="1440160" cy="864096"/>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457200" y="1484784"/>
            <a:ext cx="8354888" cy="1200329"/>
          </a:xfrm>
          <a:prstGeom prst="rect">
            <a:avLst/>
          </a:prstGeom>
          <a:noFill/>
        </p:spPr>
        <p:txBody>
          <a:bodyPr wrap="square" rtlCol="0">
            <a:spAutoFit/>
          </a:bodyPr>
          <a:lstStyle/>
          <a:p>
            <a:r>
              <a:rPr lang="en-GB" sz="2400" dirty="0" smtClean="0">
                <a:solidFill>
                  <a:schemeClr val="bg1"/>
                </a:solidFill>
              </a:rPr>
              <a:t>Most DMVs deserted not because of Black Death, but because landowners turned the land over to sheep grazing, which was more profitable.</a:t>
            </a:r>
            <a:endParaRPr lang="en-GB" sz="2400" dirty="0">
              <a:solidFill>
                <a:schemeClr val="bg1"/>
              </a:solidFill>
            </a:endParaRPr>
          </a:p>
        </p:txBody>
      </p:sp>
    </p:spTree>
    <p:extLst>
      <p:ext uri="{BB962C8B-B14F-4D97-AF65-F5344CB8AC3E}">
        <p14:creationId xmlns:p14="http://schemas.microsoft.com/office/powerpoint/2010/main" val="41422900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encrypted-tbn0.gstatic.com/images?q=tbn:ANd9GcQUnvzhUqqGJtT42gh32oiTx9f3FJ1acvqd9_s_gANGs_bvDY_F"/>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14000"/>
                    </a14:imgEffect>
                    <a14:imgEffect>
                      <a14:colorTemperature colorTemp="6875"/>
                    </a14:imgEffect>
                    <a14:imgEffect>
                      <a14:saturation sat="75000"/>
                    </a14:imgEffect>
                    <a14:imgEffect>
                      <a14:brightnessContrast contrast="38000"/>
                    </a14:imgEffect>
                  </a14:imgLayer>
                </a14:imgProps>
              </a:ext>
              <a:ext uri="{28A0092B-C50C-407E-A947-70E740481C1C}">
                <a14:useLocalDpi xmlns:a14="http://schemas.microsoft.com/office/drawing/2010/main" val="0"/>
              </a:ext>
            </a:extLst>
          </a:blip>
          <a:srcRect/>
          <a:stretch>
            <a:fillRect/>
          </a:stretch>
        </p:blipFill>
        <p:spPr bwMode="auto">
          <a:xfrm>
            <a:off x="804190" y="332656"/>
            <a:ext cx="5289588" cy="295232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4190" y="3645024"/>
            <a:ext cx="5161674"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6660232" y="620688"/>
            <a:ext cx="2160240" cy="2677656"/>
          </a:xfrm>
          <a:prstGeom prst="rect">
            <a:avLst/>
          </a:prstGeom>
          <a:noFill/>
        </p:spPr>
        <p:txBody>
          <a:bodyPr wrap="square" rtlCol="0">
            <a:spAutoFit/>
          </a:bodyPr>
          <a:lstStyle/>
          <a:p>
            <a:r>
              <a:rPr lang="en-GB" sz="2800" dirty="0" smtClean="0">
                <a:solidFill>
                  <a:schemeClr val="bg1"/>
                </a:solidFill>
              </a:rPr>
              <a:t>Newtown, Isle of Wight</a:t>
            </a:r>
          </a:p>
          <a:p>
            <a:endParaRPr lang="en-GB" sz="2800" dirty="0">
              <a:solidFill>
                <a:schemeClr val="bg1"/>
              </a:solidFill>
            </a:endParaRPr>
          </a:p>
          <a:p>
            <a:r>
              <a:rPr lang="en-GB" sz="2800" dirty="0" smtClean="0">
                <a:solidFill>
                  <a:schemeClr val="bg1"/>
                </a:solidFill>
              </a:rPr>
              <a:t>Shrunken medieval village</a:t>
            </a:r>
            <a:endParaRPr lang="en-GB" sz="2800" dirty="0">
              <a:solidFill>
                <a:schemeClr val="bg1"/>
              </a:solidFill>
            </a:endParaRPr>
          </a:p>
        </p:txBody>
      </p:sp>
    </p:spTree>
    <p:extLst>
      <p:ext uri="{BB962C8B-B14F-4D97-AF65-F5344CB8AC3E}">
        <p14:creationId xmlns:p14="http://schemas.microsoft.com/office/powerpoint/2010/main" val="38950985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1630</TotalTime>
  <Words>905</Words>
  <Application>Microsoft Office PowerPoint</Application>
  <PresentationFormat>On-screen Show (4:3)</PresentationFormat>
  <Paragraphs>94</Paragraphs>
  <Slides>27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Verdana</vt:lpstr>
      <vt:lpstr>Office Theme</vt:lpstr>
      <vt:lpstr>Introduction to Fieldwork:  Maps and Landscapes</vt:lpstr>
      <vt:lpstr>Types of maps</vt:lpstr>
      <vt:lpstr>PowerPoint Presentation</vt:lpstr>
      <vt:lpstr>PowerPoint Presentation</vt:lpstr>
      <vt:lpstr>PowerPoint Presentation</vt:lpstr>
      <vt:lpstr>PowerPoint Presentation</vt:lpstr>
      <vt:lpstr>PowerPoint Presentation</vt:lpstr>
      <vt:lpstr>Accuracy of grid referencing</vt:lpstr>
      <vt:lpstr>What are the 4 figure grid refs for these 3 sites?</vt:lpstr>
      <vt:lpstr>What are the 4 figure grid refs for these 3 sites?</vt:lpstr>
      <vt:lpstr>Elevation</vt:lpstr>
      <vt:lpstr>PowerPoint Presentation</vt:lpstr>
      <vt:lpstr>Bench Marks</vt:lpstr>
      <vt:lpstr>In Archaeology, we set out a site grid and then tie it into the National Grid</vt:lpstr>
      <vt:lpstr>PowerPoint Presentation</vt:lpstr>
      <vt:lpstr>PowerPoint Presentation</vt:lpstr>
      <vt:lpstr>PowerPoint Presentation</vt:lpstr>
      <vt:lpstr>Site grids</vt:lpstr>
      <vt:lpstr>PowerPoint Presentation</vt:lpstr>
      <vt:lpstr>PowerPoint Presentation</vt:lpstr>
      <vt:lpstr>PowerPoint Presentation</vt:lpstr>
      <vt:lpstr>PowerPoint Presentation</vt:lpstr>
      <vt:lpstr>Place-names also give clues to origins</vt:lpstr>
      <vt:lpstr>Place-names give clues to origins</vt:lpstr>
      <vt:lpstr>Place-names in the Danelaw</vt:lpstr>
      <vt:lpstr>Deserted medieval villages (DMVs)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Erika Guttmann-Bond</dc:creator>
  <cp:lastModifiedBy>Martin Bates</cp:lastModifiedBy>
  <cp:revision>31</cp:revision>
  <dcterms:created xsi:type="dcterms:W3CDTF">2012-04-23T11:40:12Z</dcterms:created>
  <dcterms:modified xsi:type="dcterms:W3CDTF">2016-01-25T11:27:47Z</dcterms:modified>
</cp:coreProperties>
</file>