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FC648-8179-C6D0-450F-656115F2081F}" v="103" dt="2026-05-08T09:47:46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ynyr Llewelyn-Jones (2404670)" userId="S::2404670@student.uwtsd.ac.uk::c8b00b43-4ad6-4f31-8f90-efd675be3b19" providerId="AD" clId="Web-{1DEFC648-8179-C6D0-450F-656115F2081F}"/>
    <pc:docChg chg="modSld">
      <pc:chgData name="Cynyr Llewelyn-Jones (2404670)" userId="S::2404670@student.uwtsd.ac.uk::c8b00b43-4ad6-4f31-8f90-efd675be3b19" providerId="AD" clId="Web-{1DEFC648-8179-C6D0-450F-656115F2081F}" dt="2026-05-08T09:47:46.452" v="100"/>
      <pc:docMkLst>
        <pc:docMk/>
      </pc:docMkLst>
      <pc:sldChg chg="delSp modSp">
        <pc:chgData name="Cynyr Llewelyn-Jones (2404670)" userId="S::2404670@student.uwtsd.ac.uk::c8b00b43-4ad6-4f31-8f90-efd675be3b19" providerId="AD" clId="Web-{1DEFC648-8179-C6D0-450F-656115F2081F}" dt="2026-05-08T09:47:46.452" v="100"/>
        <pc:sldMkLst>
          <pc:docMk/>
          <pc:sldMk cId="0" sldId="256"/>
        </pc:sldMkLst>
        <pc:spChg chg="del mod">
          <ac:chgData name="Cynyr Llewelyn-Jones (2404670)" userId="S::2404670@student.uwtsd.ac.uk::c8b00b43-4ad6-4f31-8f90-efd675be3b19" providerId="AD" clId="Web-{1DEFC648-8179-C6D0-450F-656115F2081F}" dt="2026-05-08T09:47:46.452" v="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DEFC648-8179-C6D0-450F-656115F2081F}" dt="2026-05-08T09:40:55.219" v="3" actId="14100"/>
          <ac:spMkLst>
            <pc:docMk/>
            <pc:sldMk cId="0" sldId="256"/>
            <ac:spMk id="4" creationId="{00000000-0000-0000-0000-000000000000}"/>
          </ac:spMkLst>
        </pc:spChg>
      </pc:sldChg>
      <pc:sldChg chg="addSp delSp modSp">
        <pc:chgData name="Cynyr Llewelyn-Jones (2404670)" userId="S::2404670@student.uwtsd.ac.uk::c8b00b43-4ad6-4f31-8f90-efd675be3b19" providerId="AD" clId="Web-{1DEFC648-8179-C6D0-450F-656115F2081F}" dt="2026-05-08T09:45:14.931" v="45" actId="20577"/>
        <pc:sldMkLst>
          <pc:docMk/>
          <pc:sldMk cId="0" sldId="261"/>
        </pc:sldMkLst>
        <pc:spChg chg="mod">
          <ac:chgData name="Cynyr Llewelyn-Jones (2404670)" userId="S::2404670@student.uwtsd.ac.uk::c8b00b43-4ad6-4f31-8f90-efd675be3b19" providerId="AD" clId="Web-{1DEFC648-8179-C6D0-450F-656115F2081F}" dt="2026-05-08T09:44:53.806" v="33" actId="20577"/>
          <ac:spMkLst>
            <pc:docMk/>
            <pc:sldMk cId="0" sldId="261"/>
            <ac:spMk id="7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DEFC648-8179-C6D0-450F-656115F2081F}" dt="2026-05-08T09:45:05.322" v="38" actId="20577"/>
          <ac:spMkLst>
            <pc:docMk/>
            <pc:sldMk cId="0" sldId="261"/>
            <ac:spMk id="11" creationId="{00000000-0000-0000-0000-000000000000}"/>
          </ac:spMkLst>
        </pc:spChg>
        <pc:spChg chg="add del">
          <ac:chgData name="Cynyr Llewelyn-Jones (2404670)" userId="S::2404670@student.uwtsd.ac.uk::c8b00b43-4ad6-4f31-8f90-efd675be3b19" providerId="AD" clId="Web-{1DEFC648-8179-C6D0-450F-656115F2081F}" dt="2026-05-08T09:45:09.900" v="40"/>
          <ac:spMkLst>
            <pc:docMk/>
            <pc:sldMk cId="0" sldId="261"/>
            <ac:spMk id="13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DEFC648-8179-C6D0-450F-656115F2081F}" dt="2026-05-08T09:45:14.931" v="45" actId="20577"/>
          <ac:spMkLst>
            <pc:docMk/>
            <pc:sldMk cId="0" sldId="261"/>
            <ac:spMk id="14" creationId="{00000000-0000-0000-0000-000000000000}"/>
          </ac:spMkLst>
        </pc:spChg>
      </pc:sldChg>
      <pc:sldChg chg="modSp">
        <pc:chgData name="Cynyr Llewelyn-Jones (2404670)" userId="S::2404670@student.uwtsd.ac.uk::c8b00b43-4ad6-4f31-8f90-efd675be3b19" providerId="AD" clId="Web-{1DEFC648-8179-C6D0-450F-656115F2081F}" dt="2026-05-08T09:47:08.342" v="97" actId="20577"/>
        <pc:sldMkLst>
          <pc:docMk/>
          <pc:sldMk cId="0" sldId="262"/>
        </pc:sldMkLst>
        <pc:spChg chg="mod">
          <ac:chgData name="Cynyr Llewelyn-Jones (2404670)" userId="S::2404670@student.uwtsd.ac.uk::c8b00b43-4ad6-4f31-8f90-efd675be3b19" providerId="AD" clId="Web-{1DEFC648-8179-C6D0-450F-656115F2081F}" dt="2026-05-08T09:45:44.885" v="52" actId="20577"/>
          <ac:spMkLst>
            <pc:docMk/>
            <pc:sldMk cId="0" sldId="262"/>
            <ac:spMk id="5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DEFC648-8179-C6D0-450F-656115F2081F}" dt="2026-05-08T09:47:08.342" v="97" actId="20577"/>
          <ac:spMkLst>
            <pc:docMk/>
            <pc:sldMk cId="0" sldId="262"/>
            <ac:spMk id="7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1E293B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1E293B"/>
                </a:solidFill>
                <a:latin typeface="Arial"/>
              </a:rPr>
              <a:t>Cymedr Amser Ymateb ar draws Amodau (ms)</a:t>
            </a:r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Amser Ymateb (ms)</c:v>
                </c:pt>
              </c:strCache>
            </c:strRef>
          </c:tx>
          <c:spPr>
            <a:ln w="38100" cap="flat">
              <a:solidFill>
                <a:srgbClr val="028090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028090"/>
              </a:solidFill>
              <a:ln w="9525" cap="flat">
                <a:solidFill>
                  <a:srgbClr val="028090"/>
                </a:solidFill>
                <a:prstDash val="solid"/>
                <a:round/>
              </a:ln>
              <a:effectLst/>
            </c:spPr>
          </c:marker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1E293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Sylfaen</c:v>
                </c:pt>
                <c:pt idx="1">
                  <c:v>Prawf 1</c:v>
                </c:pt>
                <c:pt idx="2">
                  <c:v>Prawf 2</c:v>
                </c:pt>
                <c:pt idx="3">
                  <c:v>Prawf 3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50.8</c:v>
                </c:pt>
                <c:pt idx="1">
                  <c:v>51.6</c:v>
                </c:pt>
                <c:pt idx="2">
                  <c:v>48.9</c:v>
                </c:pt>
                <c:pt idx="3">
                  <c:v>46.1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761-4BE2-BF3A-5363BC6548C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0B0ECC-95FE-4712-9F38-4BC315CECEA2}" type="datetimeFigureOut"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CB59D-7DE8-431B-958A-5596EE69D5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382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82880" cy="51435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1051560"/>
            <a:ext cx="8682852" cy="1849357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I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ba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raddau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mae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ymarfer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corff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yn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cael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effaith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ar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 Amser </a:t>
            </a:r>
            <a:r>
              <a:rPr lang="en-US" sz="3800" b="1" dirty="0" err="1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Ymateb</a:t>
            </a:r>
            <a:r>
              <a:rPr lang="en-US" sz="3800" b="1" dirty="0">
                <a:solidFill>
                  <a:srgbClr val="FFFFFF"/>
                </a:solidFill>
                <a:latin typeface="Georgia"/>
                <a:ea typeface="Georgia" pitchFamily="34" charset="-122"/>
                <a:cs typeface="Georgia" pitchFamily="34" charset="-120"/>
              </a:rPr>
              <a:t>?</a:t>
            </a:r>
            <a:endParaRPr lang="en-US" sz="3800" dirty="0">
              <a:latin typeface="Georgia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2926080"/>
            <a:ext cx="7772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Effaith cyfnodau ailadroddus o ymarfer dwysedd uchel ar amser</a:t>
            </a:r>
            <a:endParaRPr lang="en-US" sz="1400" dirty="0"/>
          </a:p>
          <a:p>
            <a:pPr marL="0" indent="0">
              <a:buNone/>
            </a:pPr>
            <a:r>
              <a:rPr lang="en-US" sz="14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ymateb mewn oedolion iach gan ddefnyddio BlazePods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3840480"/>
            <a:ext cx="8229600" cy="0"/>
          </a:xfrm>
          <a:prstGeom prst="line">
            <a:avLst/>
          </a:prstGeom>
          <a:noFill/>
          <a:ln w="12700">
            <a:solidFill>
              <a:srgbClr val="02809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39776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8BAF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Cynyr Llewelyn-Jones  |  2404670  |  BMSS5003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Cyflwyniad a Rhesymeg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960120"/>
            <a:ext cx="8412480" cy="868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960120"/>
            <a:ext cx="73152" cy="8686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996696"/>
            <a:ext cx="7955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Beth yw Amser Ymateb?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66928" y="1298448"/>
            <a:ext cx="7955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Cyflymdra canfod, prosesu ac ymateb i newidiad — elfen allweddol o berfformiad gwybyddol a chorfforol (Sheppard &amp; Young, 2006).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65760" y="1965960"/>
            <a:ext cx="8412480" cy="868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365760" y="1965960"/>
            <a:ext cx="73152" cy="8686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66928" y="2002536"/>
            <a:ext cx="7955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Ymarfer Acute a Gwybyddiaeth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566928" y="2304288"/>
            <a:ext cx="7955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Mae un sesiwn o ymarfer canolig yn gallu gwella amser ymateb dros dro drwy gynyddu llif gwaed i'r ymennydd a neural activation (Chang et al., 2012).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65760" y="2971800"/>
            <a:ext cx="8412480" cy="868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65760" y="2971800"/>
            <a:ext cx="73152" cy="8686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66928" y="3008376"/>
            <a:ext cx="7955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 Broblem: Blinder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66928" y="3310128"/>
            <a:ext cx="7955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Gall ymarfer hir neu ailadroddus arwain at flinder gwybyddol a dirywiad mewn amser ymateb (McMorris &amp; Hale, 2012).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365760" y="3977640"/>
            <a:ext cx="8412480" cy="8686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365760" y="3977640"/>
            <a:ext cx="73152" cy="8686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66928" y="4014216"/>
            <a:ext cx="7955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Bwlch yn y Llenyddiaeth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66928" y="4315968"/>
            <a:ext cx="7955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Mae'r rhan fwyaf o astudiaethau yn canolbwyntio ar un cyfnod yn unig — nid cyfnodau ailadroddus fel mewn chwaraeon tim neu circuit training go iawn.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Nodau a Hypotheses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960120"/>
            <a:ext cx="8412480" cy="6400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502920" y="100584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NÔD: Ymchwilio i effaith cyfnodau ailadroddus o ymarfer dwysedd uchel (5 munud) ar amser ymateb mewn oedolion iach gan ddefnyddio BlazePods.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65760" y="1783080"/>
            <a:ext cx="2697480" cy="3063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365760" y="1783080"/>
            <a:ext cx="2697480" cy="50292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11480" y="1801368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H1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75488" y="2377440"/>
            <a:ext cx="2487168" cy="2331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Bydd amser ymateb yn gwella yn syth ar ol un rep 5 munud o ymarfer canolig o gymharu a'r baseline — yn gyson a thystiolaeth ymarfer acute.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227832" y="1783080"/>
            <a:ext cx="2697480" cy="3063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3227832" y="1783080"/>
            <a:ext cx="2697480" cy="50292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273552" y="1801368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337560" y="2377440"/>
            <a:ext cx="2487168" cy="2331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Bydd y gwelliant yn cael ei wrthdroi yn dilyn 40 munud o ymarfer oherwydd blinder corfforol a gwybyddol gynyddol.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089904" y="1783080"/>
            <a:ext cx="2697480" cy="3063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6089904" y="1783080"/>
            <a:ext cx="2697480" cy="502920"/>
          </a:xfrm>
          <a:prstGeom prst="rect">
            <a:avLst/>
          </a:prstGeom>
          <a:solidFill>
            <a:srgbClr val="1A7A8A"/>
          </a:solidFill>
          <a:ln w="12700">
            <a:solidFill>
              <a:srgbClr val="1A7A8A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135624" y="1801368"/>
            <a:ext cx="2606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H3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6199632" y="2377440"/>
            <a:ext cx="2487168" cy="2331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Bydd BlazePods yn dangos dibynadwyedd digonol i ganfod gwahaniaethau ar draws amodau, gan gefnogi ei ddefnydd mewn ymchwil chwaraeon.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Dull Ymchwil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960120"/>
            <a:ext cx="406908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960120"/>
            <a:ext cx="4069080" cy="41148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57200" y="978408"/>
            <a:ext cx="3886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Cyfranogwyr  (n=10)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02920" y="1444752"/>
            <a:ext cx="384048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Oedolion iach 18-40 oed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Cymysgedd dynion a menywod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Gweithgar — nid athletwyr elit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Allgau: anhwylderau niwrolegol, clefyd cardiofasgwlaidd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709160" y="960120"/>
            <a:ext cx="406908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709160" y="960120"/>
            <a:ext cx="4069080" cy="41148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800600" y="978408"/>
            <a:ext cx="3886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Protocol Ymarfer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846320" y="1444752"/>
            <a:ext cx="384048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x cyfnod 5 munud ar Watt Bike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Dwysedd uchel: &gt;80% curiad calon uchaf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funud adferiad pasif rhwng cyfnodau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 calon Polar + osgoi caffein 24 awr cyn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65760" y="2971800"/>
            <a:ext cx="406908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65760" y="2971800"/>
            <a:ext cx="4069080" cy="411480"/>
          </a:xfrm>
          <a:prstGeom prst="rect">
            <a:avLst/>
          </a:prstGeom>
          <a:solidFill>
            <a:srgbClr val="1C5276"/>
          </a:solidFill>
          <a:ln w="12700">
            <a:solidFill>
              <a:srgbClr val="1C527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57200" y="2990088"/>
            <a:ext cx="3886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BlazePods — Mesur Amser Ymateb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02920" y="3456432"/>
            <a:ext cx="38404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pod goleuni — tapio'r pod sy'n goleuo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Canlyniadau mewn milieiliad (ms)
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Treial cyfarwyddiad cyn y baseline (lleihau effaith dysgu)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709160" y="2971800"/>
            <a:ext cx="4069080" cy="18745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4709160" y="2971800"/>
            <a:ext cx="4069080" cy="411480"/>
          </a:xfrm>
          <a:prstGeom prst="rect">
            <a:avLst/>
          </a:prstGeom>
          <a:solidFill>
            <a:srgbClr val="1A7A8A"/>
          </a:solidFill>
          <a:ln w="12700">
            <a:solidFill>
              <a:srgbClr val="1A7A8A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800600" y="2990088"/>
            <a:ext cx="3886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Pwyntiau Mesur (x4)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892040" y="3520440"/>
            <a:ext cx="594360" cy="594360"/>
          </a:xfrm>
          <a:prstGeom prst="ellipse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892040" y="352044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4846320" y="4160520"/>
            <a:ext cx="685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Sylfaen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504688" y="3813048"/>
            <a:ext cx="301752" cy="0"/>
          </a:xfrm>
          <a:prstGeom prst="line">
            <a:avLst/>
          </a:prstGeom>
          <a:noFill/>
          <a:ln w="19050">
            <a:solidFill>
              <a:srgbClr val="028090"/>
            </a:solidFill>
            <a:prstDash val="dash"/>
          </a:ln>
        </p:spPr>
      </p:sp>
      <p:sp>
        <p:nvSpPr>
          <p:cNvPr id="23" name="Shape 21"/>
          <p:cNvSpPr/>
          <p:nvPr/>
        </p:nvSpPr>
        <p:spPr>
          <a:xfrm>
            <a:off x="5806440" y="3520440"/>
            <a:ext cx="594360" cy="59436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806440" y="352044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5760720" y="4160520"/>
            <a:ext cx="685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 C1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6419088" y="3813048"/>
            <a:ext cx="301752" cy="0"/>
          </a:xfrm>
          <a:prstGeom prst="line">
            <a:avLst/>
          </a:prstGeom>
          <a:noFill/>
          <a:ln w="19050">
            <a:solidFill>
              <a:srgbClr val="028090"/>
            </a:solidFill>
            <a:prstDash val="dash"/>
          </a:ln>
        </p:spPr>
      </p:sp>
      <p:sp>
        <p:nvSpPr>
          <p:cNvPr id="27" name="Shape 25"/>
          <p:cNvSpPr/>
          <p:nvPr/>
        </p:nvSpPr>
        <p:spPr>
          <a:xfrm>
            <a:off x="6720840" y="3520440"/>
            <a:ext cx="594360" cy="594360"/>
          </a:xfrm>
          <a:prstGeom prst="ellipse">
            <a:avLst/>
          </a:prstGeom>
          <a:solidFill>
            <a:srgbClr val="1A7A8A"/>
          </a:solidFill>
          <a:ln w="12700">
            <a:solidFill>
              <a:srgbClr val="1A7A8A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6720840" y="352044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6675120" y="4160520"/>
            <a:ext cx="685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 C2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7333488" y="3813048"/>
            <a:ext cx="301752" cy="0"/>
          </a:xfrm>
          <a:prstGeom prst="line">
            <a:avLst/>
          </a:prstGeom>
          <a:noFill/>
          <a:ln w="19050">
            <a:solidFill>
              <a:srgbClr val="028090"/>
            </a:solidFill>
            <a:prstDash val="dash"/>
          </a:ln>
        </p:spPr>
      </p:sp>
      <p:sp>
        <p:nvSpPr>
          <p:cNvPr id="31" name="Shape 29"/>
          <p:cNvSpPr/>
          <p:nvPr/>
        </p:nvSpPr>
        <p:spPr>
          <a:xfrm>
            <a:off x="7635240" y="3520440"/>
            <a:ext cx="594360" cy="594360"/>
          </a:xfrm>
          <a:prstGeom prst="ellipse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7635240" y="352044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7589520" y="4160520"/>
            <a:ext cx="685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 C3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Canlyniadau</a:t>
            </a:r>
            <a:endParaRPr lang="en-US" sz="26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365760" y="960120"/>
          <a:ext cx="5303520" cy="2560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5852160" y="96012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1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Canlyniadau Prawf Wilcoxon Signed-Rank</a:t>
            </a:r>
            <a:endParaRPr lang="en-US" sz="11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852160" y="1325880"/>
          <a:ext cx="2926080" cy="2148840"/>
        </p:xfrm>
        <a:graphic>
          <a:graphicData uri="http://schemas.openxmlformats.org/drawingml/2006/table">
            <a:tbl>
              <a:tblPr/>
              <a:tblGrid>
                <a:gridCol w="155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297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Cymhariaeth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Z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p-value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1B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7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Prawf 1 – Sylfaen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-2.364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2809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0.018*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97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Prawf 2 – Prawf 1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-2.565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2809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0.010**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97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Prawf 3 – Prawf 2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-2.877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2809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0.004**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97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Prawf 3 – Sylfaen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-2.850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02809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0.004**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1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 3"/>
          <p:cNvSpPr/>
          <p:nvPr/>
        </p:nvSpPr>
        <p:spPr>
          <a:xfrm>
            <a:off x="5852160" y="3520440"/>
            <a:ext cx="2926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* p &lt; .05,  ** p &lt; .01</a:t>
            </a:r>
            <a:endParaRPr lang="en-US" sz="800" dirty="0"/>
          </a:p>
        </p:txBody>
      </p:sp>
      <p:sp>
        <p:nvSpPr>
          <p:cNvPr id="8" name="Shape 4"/>
          <p:cNvSpPr/>
          <p:nvPr/>
        </p:nvSpPr>
        <p:spPr>
          <a:xfrm>
            <a:off x="365760" y="3611880"/>
            <a:ext cx="8412480" cy="137160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365760" y="3611880"/>
            <a:ext cx="8412480" cy="365760"/>
          </a:xfrm>
          <a:prstGeom prst="rect">
            <a:avLst/>
          </a:prstGeom>
          <a:solidFill>
            <a:srgbClr val="1A7A8A"/>
          </a:solidFill>
          <a:ln w="12700">
            <a:solidFill>
              <a:srgbClr val="1A7A8A"/>
            </a:solidFill>
            <a:prstDash val="solid"/>
          </a:ln>
        </p:spPr>
      </p:sp>
      <p:sp>
        <p:nvSpPr>
          <p:cNvPr id="10" name="Text 6"/>
          <p:cNvSpPr/>
          <p:nvPr/>
        </p:nvSpPr>
        <p:spPr>
          <a:xfrm>
            <a:off x="502920" y="3639312"/>
            <a:ext cx="8138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Dehongliad y Canlyniadau</a:t>
            </a:r>
            <a:endParaRPr lang="en-US" sz="1100" dirty="0"/>
          </a:p>
        </p:txBody>
      </p:sp>
      <p:sp>
        <p:nvSpPr>
          <p:cNvPr id="11" name="Text 7"/>
          <p:cNvSpPr/>
          <p:nvPr/>
        </p:nvSpPr>
        <p:spPr>
          <a:xfrm>
            <a:off x="548640" y="402336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Pob cymhariaeth yn arwyddocaol (p &lt; .05). Amser ymateb yn gwella yn raddol — Prawf 1 yw'r gwaethaf (p=.018), yna gwelliant cyson drwy Brawf 3 (p=.004). Mae'r holl 10 cyfranogwr yn gynt ar Brawf 3 nag ar Sylfaen.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Trafodaeth a Chasgliad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96012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960120"/>
            <a:ext cx="4206240" cy="4572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57200" y="1014984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Beth ddangosodd y data?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02920" y="1508760"/>
            <a:ext cx="3977640" cy="11887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Fe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aeth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amser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ymateb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gwaethyn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ol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cyfnodau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2 a 3 (p &lt; .05).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Prawf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1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oedd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y best.</a:t>
            </a:r>
          </a:p>
        </p:txBody>
      </p:sp>
      <p:sp>
        <p:nvSpPr>
          <p:cNvPr id="8" name="Shape 6"/>
          <p:cNvSpPr/>
          <p:nvPr/>
        </p:nvSpPr>
        <p:spPr>
          <a:xfrm>
            <a:off x="4754880" y="96012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754880" y="960120"/>
            <a:ext cx="4206240" cy="4572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846320" y="1014984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Cysylltiad a'r Llenyddiaeth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892040" y="1508760"/>
            <a:ext cx="3977640" cy="11887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Mae H1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wedi'i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gefnogi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.  Mae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hyn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cyd-fynd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a Dietrich &amp; </a:t>
            </a:r>
            <a:r>
              <a:rPr lang="en-US" sz="11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Audiffren</a:t>
            </a:r>
            <a:r>
              <a:rPr lang="en-US" sz="11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(2011).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65760" y="297180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65760" y="2971800"/>
            <a:ext cx="4206240" cy="457200"/>
          </a:xfrm>
          <a:prstGeom prst="rect">
            <a:avLst/>
          </a:prstGeom>
          <a:solidFill>
            <a:srgbClr val="1A7A8A"/>
          </a:solidFill>
          <a:ln w="12700">
            <a:solidFill>
              <a:srgbClr val="1A7A8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57200" y="3026664"/>
            <a:ext cx="406908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2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Limitations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02920" y="3520440"/>
            <a:ext cx="397764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 fechan (n=10). Dim grwp rheoli. Roedd oed cyfranogwyr hyd at 60 — y tu allan i'r criteria. Dylai astudiaethau dyfodol gynnwys mesurau blinder goddrychol (RPE).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754880" y="297180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CE8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4754880" y="2971800"/>
            <a:ext cx="4206240" cy="457200"/>
          </a:xfrm>
          <a:prstGeom prst="rect">
            <a:avLst/>
          </a:prstGeom>
          <a:solidFill>
            <a:srgbClr val="1C5276"/>
          </a:solidFill>
          <a:ln w="12700">
            <a:solidFill>
              <a:srgbClr val="1C527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846320" y="3026664"/>
            <a:ext cx="4069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Goblygiadau Ymarferol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892040" y="3520440"/>
            <a:ext cx="397764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Mae ymarfer dwysedd uchel ailadroddus yn cynyddu parodrwydd gwybyddol-symudol. Gallai hyfforddwyr ddefnyddio hyn wrth gynllunio sesiynau ac wrth reoli blinder mewn cystadleuaeth.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82880" cy="51435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Casgliad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8321040" cy="749808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94360" y="1143000"/>
            <a:ext cx="8046720" cy="65836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Pob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cymhariaeth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arwyddocaol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—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amser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ymateb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cynyddu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gyson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drwy'r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sesiwn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(p &lt; .05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bob cam).</a:t>
            </a:r>
            <a:endParaRPr lang="en-US" sz="125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57200" y="1993392"/>
            <a:ext cx="8321040" cy="749808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94360" y="2039112"/>
            <a:ext cx="8046720" cy="65836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Fe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wnaeth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amser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ymateb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dirywio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dilyn</a:t>
            </a:r>
            <a:r>
              <a:rPr lang="en-US" sz="125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y ail </a:t>
            </a:r>
            <a:r>
              <a:rPr lang="en-US" sz="125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prawf</a:t>
            </a:r>
            <a:endParaRPr lang="en-US" sz="1250" dirty="0" err="1"/>
          </a:p>
        </p:txBody>
      </p:sp>
      <p:sp>
        <p:nvSpPr>
          <p:cNvPr id="8" name="Shape 6"/>
          <p:cNvSpPr/>
          <p:nvPr/>
        </p:nvSpPr>
        <p:spPr>
          <a:xfrm>
            <a:off x="457200" y="2889504"/>
            <a:ext cx="8321040" cy="749808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94360" y="2935224"/>
            <a:ext cx="8046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Mae BlazePods yn offeryn dibynadwy ac ecolegol ddilys ar gyfer mesur amser ymateb mewn ymchwil chwaraeon.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457200" y="3785616"/>
            <a:ext cx="8321040" cy="749808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2809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94360" y="3831336"/>
            <a:ext cx="8046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Gall ymarfer ailadroddus wella parodrwydd gwybyddol-symudol — perthnasol i hyfforddiant a chystadleuaeth.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Diolch am wrando — croeso i gwestiynau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Effaith Ymarfer Corff ar Amser Ymateb</dc:title>
  <dc:subject>PptxGenJS Presentation</dc:subject>
  <dc:creator>PptxGenJS</dc:creator>
  <cp:lastModifiedBy>PptxGenJS</cp:lastModifiedBy>
  <cp:revision>27</cp:revision>
  <dcterms:created xsi:type="dcterms:W3CDTF">2026-05-07T17:32:13Z</dcterms:created>
  <dcterms:modified xsi:type="dcterms:W3CDTF">2026-05-08T09:47:55Z</dcterms:modified>
</cp:coreProperties>
</file>