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5"/>
  </p:notesMasterIdLst>
  <p:sldIdLst>
    <p:sldId id="409" r:id="rId5"/>
    <p:sldId id="261" r:id="rId6"/>
    <p:sldId id="262" r:id="rId7"/>
    <p:sldId id="264" r:id="rId8"/>
    <p:sldId id="265" r:id="rId9"/>
    <p:sldId id="484" r:id="rId10"/>
    <p:sldId id="266" r:id="rId11"/>
    <p:sldId id="473" r:id="rId12"/>
    <p:sldId id="474" r:id="rId13"/>
    <p:sldId id="475" r:id="rId14"/>
    <p:sldId id="477" r:id="rId15"/>
    <p:sldId id="478" r:id="rId16"/>
    <p:sldId id="476" r:id="rId17"/>
    <p:sldId id="479" r:id="rId18"/>
    <p:sldId id="480" r:id="rId19"/>
    <p:sldId id="481" r:id="rId20"/>
    <p:sldId id="482" r:id="rId21"/>
    <p:sldId id="483" r:id="rId22"/>
    <p:sldId id="268" r:id="rId23"/>
    <p:sldId id="269" r:id="rId24"/>
    <p:sldId id="471" r:id="rId25"/>
    <p:sldId id="472" r:id="rId26"/>
    <p:sldId id="272" r:id="rId27"/>
    <p:sldId id="273" r:id="rId28"/>
    <p:sldId id="274" r:id="rId29"/>
    <p:sldId id="275" r:id="rId30"/>
    <p:sldId id="276" r:id="rId31"/>
    <p:sldId id="277" r:id="rId32"/>
    <p:sldId id="278" r:id="rId33"/>
    <p:sldId id="40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6548" autoAdjust="0"/>
  </p:normalViewPr>
  <p:slideViewPr>
    <p:cSldViewPr snapToGrid="0">
      <p:cViewPr varScale="1">
        <p:scale>
          <a:sx n="71" d="100"/>
          <a:sy n="71" d="100"/>
        </p:scale>
        <p:origin x="60" y="240"/>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C78EF9-9324-4CB0-816B-59F18C963B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E17BC4-847D-47B8-9D8B-198243824D51}">
      <dgm:prSet/>
      <dgm:spPr/>
      <dgm:t>
        <a:bodyPr/>
        <a:lstStyle/>
        <a:p>
          <a:r>
            <a:rPr lang="en-US" b="1"/>
            <a:t>Cognitive Barriers </a:t>
          </a:r>
          <a:r>
            <a:rPr lang="en-GB"/>
            <a:t>are mental biases or psychological tendencies that interfere with rational decision‑making in negotiation.</a:t>
          </a:r>
          <a:endParaRPr lang="en-US"/>
        </a:p>
      </dgm:t>
    </dgm:pt>
    <dgm:pt modelId="{212A45CF-4288-4F4B-8F7E-E61B8CF0D22F}" type="parTrans" cxnId="{C628B7A8-06A4-46AD-AA38-7662D41951FB}">
      <dgm:prSet/>
      <dgm:spPr/>
      <dgm:t>
        <a:bodyPr/>
        <a:lstStyle/>
        <a:p>
          <a:endParaRPr lang="en-US"/>
        </a:p>
      </dgm:t>
    </dgm:pt>
    <dgm:pt modelId="{110F087C-86B2-4E45-9E14-925F8E03A4B5}" type="sibTrans" cxnId="{C628B7A8-06A4-46AD-AA38-7662D41951FB}">
      <dgm:prSet/>
      <dgm:spPr/>
      <dgm:t>
        <a:bodyPr/>
        <a:lstStyle/>
        <a:p>
          <a:endParaRPr lang="en-US"/>
        </a:p>
      </dgm:t>
    </dgm:pt>
    <dgm:pt modelId="{3F14662E-C2E5-48CC-BD67-B10C828BE74F}">
      <dgm:prSet/>
      <dgm:spPr/>
      <dgm:t>
        <a:bodyPr/>
        <a:lstStyle/>
        <a:p>
          <a:r>
            <a:rPr lang="en-US" b="1"/>
            <a:t>Risk aversion </a:t>
          </a:r>
          <a:r>
            <a:rPr lang="en-GB"/>
            <a:t>is the tendency to </a:t>
          </a:r>
          <a:r>
            <a:rPr lang="en-GB" b="1"/>
            <a:t>prefer a certain but smaller outcome over a risky but potentially larger one</a:t>
          </a:r>
          <a:r>
            <a:rPr lang="en-GB"/>
            <a:t>, even when the risky option has a higher expected value.</a:t>
          </a:r>
          <a:endParaRPr lang="en-US"/>
        </a:p>
      </dgm:t>
    </dgm:pt>
    <dgm:pt modelId="{527B31D5-A8C0-422D-AB08-1723CC8B51B5}" type="parTrans" cxnId="{7AEF9885-42AD-489F-9B5C-915A8661F919}">
      <dgm:prSet/>
      <dgm:spPr/>
      <dgm:t>
        <a:bodyPr/>
        <a:lstStyle/>
        <a:p>
          <a:endParaRPr lang="en-US"/>
        </a:p>
      </dgm:t>
    </dgm:pt>
    <dgm:pt modelId="{D62F5CE3-9B8A-461A-BE00-5DF5791EC1F1}" type="sibTrans" cxnId="{7AEF9885-42AD-489F-9B5C-915A8661F919}">
      <dgm:prSet/>
      <dgm:spPr/>
      <dgm:t>
        <a:bodyPr/>
        <a:lstStyle/>
        <a:p>
          <a:endParaRPr lang="en-US"/>
        </a:p>
      </dgm:t>
    </dgm:pt>
    <dgm:pt modelId="{77C82A10-A4A0-4DAC-A48A-2C10574BF66C}">
      <dgm:prSet/>
      <dgm:spPr/>
      <dgm:t>
        <a:bodyPr/>
        <a:lstStyle/>
        <a:p>
          <a:r>
            <a:rPr lang="en-GB" b="1"/>
            <a:t>Example: </a:t>
          </a:r>
          <a:r>
            <a:rPr lang="en-GB"/>
            <a:t>A risk‑averse negotiator may accept a mediocre offer too quickly because they fear losing the deal.</a:t>
          </a:r>
          <a:endParaRPr lang="en-US"/>
        </a:p>
      </dgm:t>
    </dgm:pt>
    <dgm:pt modelId="{779D0547-F8E7-4BC6-A7FB-61341029B1C4}" type="parTrans" cxnId="{5F82B14D-5463-41F4-AB45-A66324478F77}">
      <dgm:prSet/>
      <dgm:spPr/>
      <dgm:t>
        <a:bodyPr/>
        <a:lstStyle/>
        <a:p>
          <a:endParaRPr lang="en-US"/>
        </a:p>
      </dgm:t>
    </dgm:pt>
    <dgm:pt modelId="{C5E5BD0A-469C-45E8-8D99-6B3DA80B2C33}" type="sibTrans" cxnId="{5F82B14D-5463-41F4-AB45-A66324478F77}">
      <dgm:prSet/>
      <dgm:spPr/>
      <dgm:t>
        <a:bodyPr/>
        <a:lstStyle/>
        <a:p>
          <a:endParaRPr lang="en-US"/>
        </a:p>
      </dgm:t>
    </dgm:pt>
    <dgm:pt modelId="{8C221CBF-FA8C-4DD6-840C-0010C2640D3C}">
      <dgm:prSet/>
      <dgm:spPr/>
      <dgm:t>
        <a:bodyPr/>
        <a:lstStyle/>
        <a:p>
          <a:r>
            <a:rPr lang="en-US" b="1"/>
            <a:t>Loss aversion </a:t>
          </a:r>
          <a:r>
            <a:rPr lang="en-GB"/>
            <a:t>is the tendency to </a:t>
          </a:r>
          <a:r>
            <a:rPr lang="en-GB" b="1"/>
            <a:t>feel losses more strongly than equivalent gains</a:t>
          </a:r>
          <a:r>
            <a:rPr lang="en-GB"/>
            <a:t>. Losing £100 feels worse than gaining £100 feels good.</a:t>
          </a:r>
          <a:endParaRPr lang="en-US"/>
        </a:p>
      </dgm:t>
    </dgm:pt>
    <dgm:pt modelId="{C7A0EB16-701B-4081-BB6C-B8F5A4AA1570}" type="parTrans" cxnId="{B7DF29A9-93FD-451D-AD54-024A1911FA11}">
      <dgm:prSet/>
      <dgm:spPr/>
      <dgm:t>
        <a:bodyPr/>
        <a:lstStyle/>
        <a:p>
          <a:endParaRPr lang="en-US"/>
        </a:p>
      </dgm:t>
    </dgm:pt>
    <dgm:pt modelId="{46E978F1-4B7A-4E61-9BF4-B6D0BCA48764}" type="sibTrans" cxnId="{B7DF29A9-93FD-451D-AD54-024A1911FA11}">
      <dgm:prSet/>
      <dgm:spPr/>
      <dgm:t>
        <a:bodyPr/>
        <a:lstStyle/>
        <a:p>
          <a:endParaRPr lang="en-US"/>
        </a:p>
      </dgm:t>
    </dgm:pt>
    <dgm:pt modelId="{2096BF00-FC90-40B6-8747-89AF40038541}">
      <dgm:prSet/>
      <dgm:spPr/>
      <dgm:t>
        <a:bodyPr/>
        <a:lstStyle/>
        <a:p>
          <a:r>
            <a:rPr lang="en-GB" b="1"/>
            <a:t>Example: </a:t>
          </a:r>
          <a:r>
            <a:rPr lang="en-GB"/>
            <a:t>A negotiator may reject a fair offer because it feels like “giving something up.”</a:t>
          </a:r>
          <a:endParaRPr lang="en-US"/>
        </a:p>
      </dgm:t>
    </dgm:pt>
    <dgm:pt modelId="{5C56132A-A282-42BA-B161-7A6D74C5BDB1}" type="parTrans" cxnId="{69256A87-5B0B-4903-97ED-EE25A675B038}">
      <dgm:prSet/>
      <dgm:spPr/>
      <dgm:t>
        <a:bodyPr/>
        <a:lstStyle/>
        <a:p>
          <a:endParaRPr lang="en-US"/>
        </a:p>
      </dgm:t>
    </dgm:pt>
    <dgm:pt modelId="{554A4349-FEB0-484C-8850-2DF99F0C8B06}" type="sibTrans" cxnId="{69256A87-5B0B-4903-97ED-EE25A675B038}">
      <dgm:prSet/>
      <dgm:spPr/>
      <dgm:t>
        <a:bodyPr/>
        <a:lstStyle/>
        <a:p>
          <a:endParaRPr lang="en-US"/>
        </a:p>
      </dgm:t>
    </dgm:pt>
    <dgm:pt modelId="{78586265-B9AD-4D5A-ADA4-FCAF94D1A786}">
      <dgm:prSet/>
      <dgm:spPr/>
      <dgm:t>
        <a:bodyPr/>
        <a:lstStyle/>
        <a:p>
          <a:r>
            <a:rPr lang="en-GB"/>
            <a:t>Risk aversion is about avoiding uncertainty.</a:t>
          </a:r>
          <a:endParaRPr lang="en-US"/>
        </a:p>
      </dgm:t>
    </dgm:pt>
    <dgm:pt modelId="{A91947CE-6400-4CF6-A719-981418A876E1}" type="parTrans" cxnId="{C0588824-6A33-4F65-ABEF-CCDB12107689}">
      <dgm:prSet/>
      <dgm:spPr/>
      <dgm:t>
        <a:bodyPr/>
        <a:lstStyle/>
        <a:p>
          <a:endParaRPr lang="en-US"/>
        </a:p>
      </dgm:t>
    </dgm:pt>
    <dgm:pt modelId="{F59EAD32-2FE0-4828-87AD-B8FBA5A55DE6}" type="sibTrans" cxnId="{C0588824-6A33-4F65-ABEF-CCDB12107689}">
      <dgm:prSet/>
      <dgm:spPr/>
      <dgm:t>
        <a:bodyPr/>
        <a:lstStyle/>
        <a:p>
          <a:endParaRPr lang="en-US"/>
        </a:p>
      </dgm:t>
    </dgm:pt>
    <dgm:pt modelId="{A55119C9-1D85-419A-B29F-01F686715AEA}">
      <dgm:prSet/>
      <dgm:spPr/>
      <dgm:t>
        <a:bodyPr/>
        <a:lstStyle/>
        <a:p>
          <a:r>
            <a:rPr lang="en-GB"/>
            <a:t>Loss aversion is about avoided losses.</a:t>
          </a:r>
          <a:endParaRPr lang="en-US"/>
        </a:p>
      </dgm:t>
    </dgm:pt>
    <dgm:pt modelId="{48886022-3660-4EDE-B2C4-6B141DF480C3}" type="parTrans" cxnId="{4023CCAE-F34F-4C42-8721-4C3F05D9797B}">
      <dgm:prSet/>
      <dgm:spPr/>
      <dgm:t>
        <a:bodyPr/>
        <a:lstStyle/>
        <a:p>
          <a:endParaRPr lang="en-US"/>
        </a:p>
      </dgm:t>
    </dgm:pt>
    <dgm:pt modelId="{303A89A7-4C10-4593-BAE6-71977063BEC4}" type="sibTrans" cxnId="{4023CCAE-F34F-4C42-8721-4C3F05D9797B}">
      <dgm:prSet/>
      <dgm:spPr/>
      <dgm:t>
        <a:bodyPr/>
        <a:lstStyle/>
        <a:p>
          <a:endParaRPr lang="en-US"/>
        </a:p>
      </dgm:t>
    </dgm:pt>
    <dgm:pt modelId="{04EE3A92-2D96-433B-A97B-340F5FF4C494}" type="pres">
      <dgm:prSet presAssocID="{12C78EF9-9324-4CB0-816B-59F18C963B48}" presName="root" presStyleCnt="0">
        <dgm:presLayoutVars>
          <dgm:dir/>
          <dgm:resizeHandles val="exact"/>
        </dgm:presLayoutVars>
      </dgm:prSet>
      <dgm:spPr/>
    </dgm:pt>
    <dgm:pt modelId="{AC2A634F-CD21-4A98-9D4A-1D859E939268}" type="pres">
      <dgm:prSet presAssocID="{F8E17BC4-847D-47B8-9D8B-198243824D51}" presName="compNode" presStyleCnt="0"/>
      <dgm:spPr/>
    </dgm:pt>
    <dgm:pt modelId="{F671D786-9A76-48F6-A48F-BB2E14C4AE8B}" type="pres">
      <dgm:prSet presAssocID="{F8E17BC4-847D-47B8-9D8B-198243824D51}" presName="bgRect" presStyleLbl="bgShp" presStyleIdx="0" presStyleCnt="7"/>
      <dgm:spPr/>
    </dgm:pt>
    <dgm:pt modelId="{0FB098CC-9662-4527-89B4-746A6C15C025}" type="pres">
      <dgm:prSet presAssocID="{F8E17BC4-847D-47B8-9D8B-198243824D5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57980164-E4CB-454B-B4C9-72D98EE4937E}" type="pres">
      <dgm:prSet presAssocID="{F8E17BC4-847D-47B8-9D8B-198243824D51}" presName="spaceRect" presStyleCnt="0"/>
      <dgm:spPr/>
    </dgm:pt>
    <dgm:pt modelId="{165A2302-0013-401E-A5ED-84439D38D955}" type="pres">
      <dgm:prSet presAssocID="{F8E17BC4-847D-47B8-9D8B-198243824D51}" presName="parTx" presStyleLbl="revTx" presStyleIdx="0" presStyleCnt="7">
        <dgm:presLayoutVars>
          <dgm:chMax val="0"/>
          <dgm:chPref val="0"/>
        </dgm:presLayoutVars>
      </dgm:prSet>
      <dgm:spPr/>
    </dgm:pt>
    <dgm:pt modelId="{B852B4E9-001C-4C53-A98E-5BA280E0D79F}" type="pres">
      <dgm:prSet presAssocID="{110F087C-86B2-4E45-9E14-925F8E03A4B5}" presName="sibTrans" presStyleCnt="0"/>
      <dgm:spPr/>
    </dgm:pt>
    <dgm:pt modelId="{6A9D5782-39E5-42AC-B422-68EA4F1344FA}" type="pres">
      <dgm:prSet presAssocID="{3F14662E-C2E5-48CC-BD67-B10C828BE74F}" presName="compNode" presStyleCnt="0"/>
      <dgm:spPr/>
    </dgm:pt>
    <dgm:pt modelId="{8A797CA2-CBCF-4984-B41B-4E0643ADBC6F}" type="pres">
      <dgm:prSet presAssocID="{3F14662E-C2E5-48CC-BD67-B10C828BE74F}" presName="bgRect" presStyleLbl="bgShp" presStyleIdx="1" presStyleCnt="7"/>
      <dgm:spPr/>
    </dgm:pt>
    <dgm:pt modelId="{DA85E052-143F-4C97-9AE9-E165DED40438}" type="pres">
      <dgm:prSet presAssocID="{3F14662E-C2E5-48CC-BD67-B10C828BE74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dney"/>
        </a:ext>
      </dgm:extLst>
    </dgm:pt>
    <dgm:pt modelId="{70479C78-0EF5-4C29-8587-3AD80A806D5B}" type="pres">
      <dgm:prSet presAssocID="{3F14662E-C2E5-48CC-BD67-B10C828BE74F}" presName="spaceRect" presStyleCnt="0"/>
      <dgm:spPr/>
    </dgm:pt>
    <dgm:pt modelId="{BA9B288D-4517-4667-8923-A4774A993DEE}" type="pres">
      <dgm:prSet presAssocID="{3F14662E-C2E5-48CC-BD67-B10C828BE74F}" presName="parTx" presStyleLbl="revTx" presStyleIdx="1" presStyleCnt="7">
        <dgm:presLayoutVars>
          <dgm:chMax val="0"/>
          <dgm:chPref val="0"/>
        </dgm:presLayoutVars>
      </dgm:prSet>
      <dgm:spPr/>
    </dgm:pt>
    <dgm:pt modelId="{1EC4C7B5-FBDA-45DC-9573-798809B054F4}" type="pres">
      <dgm:prSet presAssocID="{D62F5CE3-9B8A-461A-BE00-5DF5791EC1F1}" presName="sibTrans" presStyleCnt="0"/>
      <dgm:spPr/>
    </dgm:pt>
    <dgm:pt modelId="{08437D21-FA4C-430C-B200-AACDAE71E79D}" type="pres">
      <dgm:prSet presAssocID="{77C82A10-A4A0-4DAC-A48A-2C10574BF66C}" presName="compNode" presStyleCnt="0"/>
      <dgm:spPr/>
    </dgm:pt>
    <dgm:pt modelId="{ED79992B-517A-4B6A-A5DA-E097F4A7FCCD}" type="pres">
      <dgm:prSet presAssocID="{77C82A10-A4A0-4DAC-A48A-2C10574BF66C}" presName="bgRect" presStyleLbl="bgShp" presStyleIdx="2" presStyleCnt="7"/>
      <dgm:spPr/>
    </dgm:pt>
    <dgm:pt modelId="{AF8CE3A3-F01C-4F82-84A6-BA5CF018A715}" type="pres">
      <dgm:prSet presAssocID="{77C82A10-A4A0-4DAC-A48A-2C10574BF66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F5D35995-8CCF-48DC-BCFD-5B964156BA9E}" type="pres">
      <dgm:prSet presAssocID="{77C82A10-A4A0-4DAC-A48A-2C10574BF66C}" presName="spaceRect" presStyleCnt="0"/>
      <dgm:spPr/>
    </dgm:pt>
    <dgm:pt modelId="{0FCF5F44-4883-4849-A5CD-1FB8C72EF928}" type="pres">
      <dgm:prSet presAssocID="{77C82A10-A4A0-4DAC-A48A-2C10574BF66C}" presName="parTx" presStyleLbl="revTx" presStyleIdx="2" presStyleCnt="7">
        <dgm:presLayoutVars>
          <dgm:chMax val="0"/>
          <dgm:chPref val="0"/>
        </dgm:presLayoutVars>
      </dgm:prSet>
      <dgm:spPr/>
    </dgm:pt>
    <dgm:pt modelId="{6C59EC11-AADE-4DA6-AE00-C8E1F7E28E86}" type="pres">
      <dgm:prSet presAssocID="{C5E5BD0A-469C-45E8-8D99-6B3DA80B2C33}" presName="sibTrans" presStyleCnt="0"/>
      <dgm:spPr/>
    </dgm:pt>
    <dgm:pt modelId="{6199514E-71AC-4CC1-9391-0A8462DE5ED9}" type="pres">
      <dgm:prSet presAssocID="{8C221CBF-FA8C-4DD6-840C-0010C2640D3C}" presName="compNode" presStyleCnt="0"/>
      <dgm:spPr/>
    </dgm:pt>
    <dgm:pt modelId="{26CBC10A-0441-4706-A7B7-B8D34C310DD7}" type="pres">
      <dgm:prSet presAssocID="{8C221CBF-FA8C-4DD6-840C-0010C2640D3C}" presName="bgRect" presStyleLbl="bgShp" presStyleIdx="3" presStyleCnt="7"/>
      <dgm:spPr/>
    </dgm:pt>
    <dgm:pt modelId="{FCEBB19B-466F-4F05-85D1-FC59E0EB7414}" type="pres">
      <dgm:prSet presAssocID="{8C221CBF-FA8C-4DD6-840C-0010C2640D3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sion chart"/>
        </a:ext>
      </dgm:extLst>
    </dgm:pt>
    <dgm:pt modelId="{CE22B6E6-BF14-4BA8-8385-371A78EBBB4B}" type="pres">
      <dgm:prSet presAssocID="{8C221CBF-FA8C-4DD6-840C-0010C2640D3C}" presName="spaceRect" presStyleCnt="0"/>
      <dgm:spPr/>
    </dgm:pt>
    <dgm:pt modelId="{7EFB2CED-EDF4-49ED-B691-A0BB105D3ABB}" type="pres">
      <dgm:prSet presAssocID="{8C221CBF-FA8C-4DD6-840C-0010C2640D3C}" presName="parTx" presStyleLbl="revTx" presStyleIdx="3" presStyleCnt="7">
        <dgm:presLayoutVars>
          <dgm:chMax val="0"/>
          <dgm:chPref val="0"/>
        </dgm:presLayoutVars>
      </dgm:prSet>
      <dgm:spPr/>
    </dgm:pt>
    <dgm:pt modelId="{B0B7D816-9036-4AB5-A883-586746A54C85}" type="pres">
      <dgm:prSet presAssocID="{46E978F1-4B7A-4E61-9BF4-B6D0BCA48764}" presName="sibTrans" presStyleCnt="0"/>
      <dgm:spPr/>
    </dgm:pt>
    <dgm:pt modelId="{E280F95B-BF37-45EC-A20E-A1003102B614}" type="pres">
      <dgm:prSet presAssocID="{2096BF00-FC90-40B6-8747-89AF40038541}" presName="compNode" presStyleCnt="0"/>
      <dgm:spPr/>
    </dgm:pt>
    <dgm:pt modelId="{1A741CA5-90A6-4A79-A0EE-2CE0AC329F69}" type="pres">
      <dgm:prSet presAssocID="{2096BF00-FC90-40B6-8747-89AF40038541}" presName="bgRect" presStyleLbl="bgShp" presStyleIdx="4" presStyleCnt="7"/>
      <dgm:spPr/>
    </dgm:pt>
    <dgm:pt modelId="{51D55BB9-DC8B-4519-82FC-81783A8C8883}" type="pres">
      <dgm:prSet presAssocID="{2096BF00-FC90-40B6-8747-89AF4003854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830225DE-16D9-4B83-85A4-A7FABAA09276}" type="pres">
      <dgm:prSet presAssocID="{2096BF00-FC90-40B6-8747-89AF40038541}" presName="spaceRect" presStyleCnt="0"/>
      <dgm:spPr/>
    </dgm:pt>
    <dgm:pt modelId="{8CCBA3F3-048B-45F6-98DE-A4F3CBA89813}" type="pres">
      <dgm:prSet presAssocID="{2096BF00-FC90-40B6-8747-89AF40038541}" presName="parTx" presStyleLbl="revTx" presStyleIdx="4" presStyleCnt="7">
        <dgm:presLayoutVars>
          <dgm:chMax val="0"/>
          <dgm:chPref val="0"/>
        </dgm:presLayoutVars>
      </dgm:prSet>
      <dgm:spPr/>
    </dgm:pt>
    <dgm:pt modelId="{BA5EA1DC-832F-4704-9A5E-58BEBF05D9A2}" type="pres">
      <dgm:prSet presAssocID="{554A4349-FEB0-484C-8850-2DF99F0C8B06}" presName="sibTrans" presStyleCnt="0"/>
      <dgm:spPr/>
    </dgm:pt>
    <dgm:pt modelId="{8AC11B52-4978-43BE-A4FD-1FAF57B494DB}" type="pres">
      <dgm:prSet presAssocID="{78586265-B9AD-4D5A-ADA4-FCAF94D1A786}" presName="compNode" presStyleCnt="0"/>
      <dgm:spPr/>
    </dgm:pt>
    <dgm:pt modelId="{AC69C15A-5CD6-42F4-ABE8-DB8DDFDE86EE}" type="pres">
      <dgm:prSet presAssocID="{78586265-B9AD-4D5A-ADA4-FCAF94D1A786}" presName="bgRect" presStyleLbl="bgShp" presStyleIdx="5" presStyleCnt="7"/>
      <dgm:spPr/>
    </dgm:pt>
    <dgm:pt modelId="{C9F11EC9-6B0F-42FE-85C4-5D7461B63488}" type="pres">
      <dgm:prSet presAssocID="{78586265-B9AD-4D5A-ADA4-FCAF94D1A78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wnward trend"/>
        </a:ext>
      </dgm:extLst>
    </dgm:pt>
    <dgm:pt modelId="{69F23F0E-70D7-4534-A708-5EDA30D50479}" type="pres">
      <dgm:prSet presAssocID="{78586265-B9AD-4D5A-ADA4-FCAF94D1A786}" presName="spaceRect" presStyleCnt="0"/>
      <dgm:spPr/>
    </dgm:pt>
    <dgm:pt modelId="{B7B7637F-30CE-4E64-93A7-D65B63E089F5}" type="pres">
      <dgm:prSet presAssocID="{78586265-B9AD-4D5A-ADA4-FCAF94D1A786}" presName="parTx" presStyleLbl="revTx" presStyleIdx="5" presStyleCnt="7">
        <dgm:presLayoutVars>
          <dgm:chMax val="0"/>
          <dgm:chPref val="0"/>
        </dgm:presLayoutVars>
      </dgm:prSet>
      <dgm:spPr/>
    </dgm:pt>
    <dgm:pt modelId="{D3AED715-30F3-4066-9556-1DBD8ABAE5E0}" type="pres">
      <dgm:prSet presAssocID="{F59EAD32-2FE0-4828-87AD-B8FBA5A55DE6}" presName="sibTrans" presStyleCnt="0"/>
      <dgm:spPr/>
    </dgm:pt>
    <dgm:pt modelId="{788EED7D-ECD5-4858-A463-E36B5C954B24}" type="pres">
      <dgm:prSet presAssocID="{A55119C9-1D85-419A-B29F-01F686715AEA}" presName="compNode" presStyleCnt="0"/>
      <dgm:spPr/>
    </dgm:pt>
    <dgm:pt modelId="{115D66AB-A2AF-4283-BBE7-D9870DF10D8C}" type="pres">
      <dgm:prSet presAssocID="{A55119C9-1D85-419A-B29F-01F686715AEA}" presName="bgRect" presStyleLbl="bgShp" presStyleIdx="6" presStyleCnt="7"/>
      <dgm:spPr/>
    </dgm:pt>
    <dgm:pt modelId="{10D6D7A3-E505-4C2D-B207-4B4D6C8EE9E8}" type="pres">
      <dgm:prSet presAssocID="{A55119C9-1D85-419A-B29F-01F686715AEA}" presName="iconRect" presStyleLbl="node1" presStyleIdx="6" presStyleCnt="7"/>
      <dgm:spPr>
        <a:ln>
          <a:noFill/>
        </a:ln>
      </dgm:spPr>
    </dgm:pt>
    <dgm:pt modelId="{2E669155-E96E-433F-B0B6-88895039EA5A}" type="pres">
      <dgm:prSet presAssocID="{A55119C9-1D85-419A-B29F-01F686715AEA}" presName="spaceRect" presStyleCnt="0"/>
      <dgm:spPr/>
    </dgm:pt>
    <dgm:pt modelId="{2D9F1D03-43F6-43E3-8D5F-9C0FBFFD182E}" type="pres">
      <dgm:prSet presAssocID="{A55119C9-1D85-419A-B29F-01F686715AEA}" presName="parTx" presStyleLbl="revTx" presStyleIdx="6" presStyleCnt="7">
        <dgm:presLayoutVars>
          <dgm:chMax val="0"/>
          <dgm:chPref val="0"/>
        </dgm:presLayoutVars>
      </dgm:prSet>
      <dgm:spPr/>
    </dgm:pt>
  </dgm:ptLst>
  <dgm:cxnLst>
    <dgm:cxn modelId="{C0588824-6A33-4F65-ABEF-CCDB12107689}" srcId="{12C78EF9-9324-4CB0-816B-59F18C963B48}" destId="{78586265-B9AD-4D5A-ADA4-FCAF94D1A786}" srcOrd="5" destOrd="0" parTransId="{A91947CE-6400-4CF6-A719-981418A876E1}" sibTransId="{F59EAD32-2FE0-4828-87AD-B8FBA5A55DE6}"/>
    <dgm:cxn modelId="{5F82B14D-5463-41F4-AB45-A66324478F77}" srcId="{12C78EF9-9324-4CB0-816B-59F18C963B48}" destId="{77C82A10-A4A0-4DAC-A48A-2C10574BF66C}" srcOrd="2" destOrd="0" parTransId="{779D0547-F8E7-4BC6-A7FB-61341029B1C4}" sibTransId="{C5E5BD0A-469C-45E8-8D99-6B3DA80B2C33}"/>
    <dgm:cxn modelId="{16D25877-E029-4BCB-8A54-151C29B3D057}" type="presOf" srcId="{3F14662E-C2E5-48CC-BD67-B10C828BE74F}" destId="{BA9B288D-4517-4667-8923-A4774A993DEE}" srcOrd="0" destOrd="0" presId="urn:microsoft.com/office/officeart/2018/2/layout/IconVerticalSolidList"/>
    <dgm:cxn modelId="{631FD079-E3A6-49BA-8ADB-67EB8D1D63DF}" type="presOf" srcId="{77C82A10-A4A0-4DAC-A48A-2C10574BF66C}" destId="{0FCF5F44-4883-4849-A5CD-1FB8C72EF928}" srcOrd="0" destOrd="0" presId="urn:microsoft.com/office/officeart/2018/2/layout/IconVerticalSolidList"/>
    <dgm:cxn modelId="{7AEF9885-42AD-489F-9B5C-915A8661F919}" srcId="{12C78EF9-9324-4CB0-816B-59F18C963B48}" destId="{3F14662E-C2E5-48CC-BD67-B10C828BE74F}" srcOrd="1" destOrd="0" parTransId="{527B31D5-A8C0-422D-AB08-1723CC8B51B5}" sibTransId="{D62F5CE3-9B8A-461A-BE00-5DF5791EC1F1}"/>
    <dgm:cxn modelId="{69256A87-5B0B-4903-97ED-EE25A675B038}" srcId="{12C78EF9-9324-4CB0-816B-59F18C963B48}" destId="{2096BF00-FC90-40B6-8747-89AF40038541}" srcOrd="4" destOrd="0" parTransId="{5C56132A-A282-42BA-B161-7A6D74C5BDB1}" sibTransId="{554A4349-FEB0-484C-8850-2DF99F0C8B06}"/>
    <dgm:cxn modelId="{CBD8D38C-DCF9-4205-8BEC-58F960410F7E}" type="presOf" srcId="{12C78EF9-9324-4CB0-816B-59F18C963B48}" destId="{04EE3A92-2D96-433B-A97B-340F5FF4C494}" srcOrd="0" destOrd="0" presId="urn:microsoft.com/office/officeart/2018/2/layout/IconVerticalSolidList"/>
    <dgm:cxn modelId="{C8A08AA7-2415-48F4-9C80-D613C8134ACF}" type="presOf" srcId="{F8E17BC4-847D-47B8-9D8B-198243824D51}" destId="{165A2302-0013-401E-A5ED-84439D38D955}" srcOrd="0" destOrd="0" presId="urn:microsoft.com/office/officeart/2018/2/layout/IconVerticalSolidList"/>
    <dgm:cxn modelId="{C628B7A8-06A4-46AD-AA38-7662D41951FB}" srcId="{12C78EF9-9324-4CB0-816B-59F18C963B48}" destId="{F8E17BC4-847D-47B8-9D8B-198243824D51}" srcOrd="0" destOrd="0" parTransId="{212A45CF-4288-4F4B-8F7E-E61B8CF0D22F}" sibTransId="{110F087C-86B2-4E45-9E14-925F8E03A4B5}"/>
    <dgm:cxn modelId="{B7DF29A9-93FD-451D-AD54-024A1911FA11}" srcId="{12C78EF9-9324-4CB0-816B-59F18C963B48}" destId="{8C221CBF-FA8C-4DD6-840C-0010C2640D3C}" srcOrd="3" destOrd="0" parTransId="{C7A0EB16-701B-4081-BB6C-B8F5A4AA1570}" sibTransId="{46E978F1-4B7A-4E61-9BF4-B6D0BCA48764}"/>
    <dgm:cxn modelId="{A1BC03AB-B68C-4980-B60B-98CD77E6287C}" type="presOf" srcId="{2096BF00-FC90-40B6-8747-89AF40038541}" destId="{8CCBA3F3-048B-45F6-98DE-A4F3CBA89813}" srcOrd="0" destOrd="0" presId="urn:microsoft.com/office/officeart/2018/2/layout/IconVerticalSolidList"/>
    <dgm:cxn modelId="{4023CCAE-F34F-4C42-8721-4C3F05D9797B}" srcId="{12C78EF9-9324-4CB0-816B-59F18C963B48}" destId="{A55119C9-1D85-419A-B29F-01F686715AEA}" srcOrd="6" destOrd="0" parTransId="{48886022-3660-4EDE-B2C4-6B141DF480C3}" sibTransId="{303A89A7-4C10-4593-BAE6-71977063BEC4}"/>
    <dgm:cxn modelId="{CFF9B0B0-0628-4B28-9FCB-0698033B7659}" type="presOf" srcId="{8C221CBF-FA8C-4DD6-840C-0010C2640D3C}" destId="{7EFB2CED-EDF4-49ED-B691-A0BB105D3ABB}" srcOrd="0" destOrd="0" presId="urn:microsoft.com/office/officeart/2018/2/layout/IconVerticalSolidList"/>
    <dgm:cxn modelId="{C1693ABA-75D3-4D3A-B722-0E1FEA568E92}" type="presOf" srcId="{A55119C9-1D85-419A-B29F-01F686715AEA}" destId="{2D9F1D03-43F6-43E3-8D5F-9C0FBFFD182E}" srcOrd="0" destOrd="0" presId="urn:microsoft.com/office/officeart/2018/2/layout/IconVerticalSolidList"/>
    <dgm:cxn modelId="{BB98B7FE-33AD-4F8A-A90D-90441C9200C7}" type="presOf" srcId="{78586265-B9AD-4D5A-ADA4-FCAF94D1A786}" destId="{B7B7637F-30CE-4E64-93A7-D65B63E089F5}" srcOrd="0" destOrd="0" presId="urn:microsoft.com/office/officeart/2018/2/layout/IconVerticalSolidList"/>
    <dgm:cxn modelId="{A8CFBBA6-2F6F-4E82-93A2-42B06AA14600}" type="presParOf" srcId="{04EE3A92-2D96-433B-A97B-340F5FF4C494}" destId="{AC2A634F-CD21-4A98-9D4A-1D859E939268}" srcOrd="0" destOrd="0" presId="urn:microsoft.com/office/officeart/2018/2/layout/IconVerticalSolidList"/>
    <dgm:cxn modelId="{9F0C5943-C1B3-407F-B0B4-46285CB2EC55}" type="presParOf" srcId="{AC2A634F-CD21-4A98-9D4A-1D859E939268}" destId="{F671D786-9A76-48F6-A48F-BB2E14C4AE8B}" srcOrd="0" destOrd="0" presId="urn:microsoft.com/office/officeart/2018/2/layout/IconVerticalSolidList"/>
    <dgm:cxn modelId="{F556F031-2B21-450D-B7EC-658ADC5D7CFE}" type="presParOf" srcId="{AC2A634F-CD21-4A98-9D4A-1D859E939268}" destId="{0FB098CC-9662-4527-89B4-746A6C15C025}" srcOrd="1" destOrd="0" presId="urn:microsoft.com/office/officeart/2018/2/layout/IconVerticalSolidList"/>
    <dgm:cxn modelId="{A313AA30-CA83-42B1-858B-68A236CB9CEB}" type="presParOf" srcId="{AC2A634F-CD21-4A98-9D4A-1D859E939268}" destId="{57980164-E4CB-454B-B4C9-72D98EE4937E}" srcOrd="2" destOrd="0" presId="urn:microsoft.com/office/officeart/2018/2/layout/IconVerticalSolidList"/>
    <dgm:cxn modelId="{0EB7F3CC-3860-431C-A794-B806AFDD0374}" type="presParOf" srcId="{AC2A634F-CD21-4A98-9D4A-1D859E939268}" destId="{165A2302-0013-401E-A5ED-84439D38D955}" srcOrd="3" destOrd="0" presId="urn:microsoft.com/office/officeart/2018/2/layout/IconVerticalSolidList"/>
    <dgm:cxn modelId="{95086890-90A0-435B-B02C-8883609BDE62}" type="presParOf" srcId="{04EE3A92-2D96-433B-A97B-340F5FF4C494}" destId="{B852B4E9-001C-4C53-A98E-5BA280E0D79F}" srcOrd="1" destOrd="0" presId="urn:microsoft.com/office/officeart/2018/2/layout/IconVerticalSolidList"/>
    <dgm:cxn modelId="{15494A5F-ED44-460F-8978-25A398A2167F}" type="presParOf" srcId="{04EE3A92-2D96-433B-A97B-340F5FF4C494}" destId="{6A9D5782-39E5-42AC-B422-68EA4F1344FA}" srcOrd="2" destOrd="0" presId="urn:microsoft.com/office/officeart/2018/2/layout/IconVerticalSolidList"/>
    <dgm:cxn modelId="{074F1A44-59A9-4B63-AD85-282723253C38}" type="presParOf" srcId="{6A9D5782-39E5-42AC-B422-68EA4F1344FA}" destId="{8A797CA2-CBCF-4984-B41B-4E0643ADBC6F}" srcOrd="0" destOrd="0" presId="urn:microsoft.com/office/officeart/2018/2/layout/IconVerticalSolidList"/>
    <dgm:cxn modelId="{0C5C3E65-BDE2-4DF2-AEE5-468EFCE856FB}" type="presParOf" srcId="{6A9D5782-39E5-42AC-B422-68EA4F1344FA}" destId="{DA85E052-143F-4C97-9AE9-E165DED40438}" srcOrd="1" destOrd="0" presId="urn:microsoft.com/office/officeart/2018/2/layout/IconVerticalSolidList"/>
    <dgm:cxn modelId="{6F928E51-22F2-43D9-900D-248E811C4364}" type="presParOf" srcId="{6A9D5782-39E5-42AC-B422-68EA4F1344FA}" destId="{70479C78-0EF5-4C29-8587-3AD80A806D5B}" srcOrd="2" destOrd="0" presId="urn:microsoft.com/office/officeart/2018/2/layout/IconVerticalSolidList"/>
    <dgm:cxn modelId="{63D87B74-DBB3-4A71-A576-B46803CDB8C5}" type="presParOf" srcId="{6A9D5782-39E5-42AC-B422-68EA4F1344FA}" destId="{BA9B288D-4517-4667-8923-A4774A993DEE}" srcOrd="3" destOrd="0" presId="urn:microsoft.com/office/officeart/2018/2/layout/IconVerticalSolidList"/>
    <dgm:cxn modelId="{277BFCAE-059B-4E49-948A-B8531D7603A6}" type="presParOf" srcId="{04EE3A92-2D96-433B-A97B-340F5FF4C494}" destId="{1EC4C7B5-FBDA-45DC-9573-798809B054F4}" srcOrd="3" destOrd="0" presId="urn:microsoft.com/office/officeart/2018/2/layout/IconVerticalSolidList"/>
    <dgm:cxn modelId="{221145DA-489A-471E-BBCF-903BA3D90A9C}" type="presParOf" srcId="{04EE3A92-2D96-433B-A97B-340F5FF4C494}" destId="{08437D21-FA4C-430C-B200-AACDAE71E79D}" srcOrd="4" destOrd="0" presId="urn:microsoft.com/office/officeart/2018/2/layout/IconVerticalSolidList"/>
    <dgm:cxn modelId="{98F96716-3E2E-4A48-A0FD-F2E5FA74DAD8}" type="presParOf" srcId="{08437D21-FA4C-430C-B200-AACDAE71E79D}" destId="{ED79992B-517A-4B6A-A5DA-E097F4A7FCCD}" srcOrd="0" destOrd="0" presId="urn:microsoft.com/office/officeart/2018/2/layout/IconVerticalSolidList"/>
    <dgm:cxn modelId="{D64993D8-1C87-453F-8665-D9E607E80972}" type="presParOf" srcId="{08437D21-FA4C-430C-B200-AACDAE71E79D}" destId="{AF8CE3A3-F01C-4F82-84A6-BA5CF018A715}" srcOrd="1" destOrd="0" presId="urn:microsoft.com/office/officeart/2018/2/layout/IconVerticalSolidList"/>
    <dgm:cxn modelId="{F7DB92FA-BECF-4599-961B-2CEA1EDE65D7}" type="presParOf" srcId="{08437D21-FA4C-430C-B200-AACDAE71E79D}" destId="{F5D35995-8CCF-48DC-BCFD-5B964156BA9E}" srcOrd="2" destOrd="0" presId="urn:microsoft.com/office/officeart/2018/2/layout/IconVerticalSolidList"/>
    <dgm:cxn modelId="{9DA4B35D-0142-453A-B593-BF206F04269C}" type="presParOf" srcId="{08437D21-FA4C-430C-B200-AACDAE71E79D}" destId="{0FCF5F44-4883-4849-A5CD-1FB8C72EF928}" srcOrd="3" destOrd="0" presId="urn:microsoft.com/office/officeart/2018/2/layout/IconVerticalSolidList"/>
    <dgm:cxn modelId="{4EF834F6-F17E-4DA2-AF43-877138BACE27}" type="presParOf" srcId="{04EE3A92-2D96-433B-A97B-340F5FF4C494}" destId="{6C59EC11-AADE-4DA6-AE00-C8E1F7E28E86}" srcOrd="5" destOrd="0" presId="urn:microsoft.com/office/officeart/2018/2/layout/IconVerticalSolidList"/>
    <dgm:cxn modelId="{FA02AABC-5470-4E08-8C1A-64F088F0364B}" type="presParOf" srcId="{04EE3A92-2D96-433B-A97B-340F5FF4C494}" destId="{6199514E-71AC-4CC1-9391-0A8462DE5ED9}" srcOrd="6" destOrd="0" presId="urn:microsoft.com/office/officeart/2018/2/layout/IconVerticalSolidList"/>
    <dgm:cxn modelId="{202F6C00-18B1-46CF-B8BC-F16B5998A0D1}" type="presParOf" srcId="{6199514E-71AC-4CC1-9391-0A8462DE5ED9}" destId="{26CBC10A-0441-4706-A7B7-B8D34C310DD7}" srcOrd="0" destOrd="0" presId="urn:microsoft.com/office/officeart/2018/2/layout/IconVerticalSolidList"/>
    <dgm:cxn modelId="{9D5E3776-98CC-4E42-82FB-1479F89F3DEB}" type="presParOf" srcId="{6199514E-71AC-4CC1-9391-0A8462DE5ED9}" destId="{FCEBB19B-466F-4F05-85D1-FC59E0EB7414}" srcOrd="1" destOrd="0" presId="urn:microsoft.com/office/officeart/2018/2/layout/IconVerticalSolidList"/>
    <dgm:cxn modelId="{91FFCFF9-B639-4CB5-AA7A-ABF66E2D5DF1}" type="presParOf" srcId="{6199514E-71AC-4CC1-9391-0A8462DE5ED9}" destId="{CE22B6E6-BF14-4BA8-8385-371A78EBBB4B}" srcOrd="2" destOrd="0" presId="urn:microsoft.com/office/officeart/2018/2/layout/IconVerticalSolidList"/>
    <dgm:cxn modelId="{822B9B39-D1FA-4277-AA08-EEAEFB20222E}" type="presParOf" srcId="{6199514E-71AC-4CC1-9391-0A8462DE5ED9}" destId="{7EFB2CED-EDF4-49ED-B691-A0BB105D3ABB}" srcOrd="3" destOrd="0" presId="urn:microsoft.com/office/officeart/2018/2/layout/IconVerticalSolidList"/>
    <dgm:cxn modelId="{49ACE1D9-2ACE-4A16-84A8-28814B62307D}" type="presParOf" srcId="{04EE3A92-2D96-433B-A97B-340F5FF4C494}" destId="{B0B7D816-9036-4AB5-A883-586746A54C85}" srcOrd="7" destOrd="0" presId="urn:microsoft.com/office/officeart/2018/2/layout/IconVerticalSolidList"/>
    <dgm:cxn modelId="{FD81CA6D-ACCD-4E1B-9C9C-399EFE1C0FB2}" type="presParOf" srcId="{04EE3A92-2D96-433B-A97B-340F5FF4C494}" destId="{E280F95B-BF37-45EC-A20E-A1003102B614}" srcOrd="8" destOrd="0" presId="urn:microsoft.com/office/officeart/2018/2/layout/IconVerticalSolidList"/>
    <dgm:cxn modelId="{D25DB1BE-3E85-4145-BD1C-22920EF6FD23}" type="presParOf" srcId="{E280F95B-BF37-45EC-A20E-A1003102B614}" destId="{1A741CA5-90A6-4A79-A0EE-2CE0AC329F69}" srcOrd="0" destOrd="0" presId="urn:microsoft.com/office/officeart/2018/2/layout/IconVerticalSolidList"/>
    <dgm:cxn modelId="{4D399388-BBD3-4A6E-8ECB-4B9DDA62BCDB}" type="presParOf" srcId="{E280F95B-BF37-45EC-A20E-A1003102B614}" destId="{51D55BB9-DC8B-4519-82FC-81783A8C8883}" srcOrd="1" destOrd="0" presId="urn:microsoft.com/office/officeart/2018/2/layout/IconVerticalSolidList"/>
    <dgm:cxn modelId="{D1DC5B97-1939-4475-ABDA-D71DA9EAD738}" type="presParOf" srcId="{E280F95B-BF37-45EC-A20E-A1003102B614}" destId="{830225DE-16D9-4B83-85A4-A7FABAA09276}" srcOrd="2" destOrd="0" presId="urn:microsoft.com/office/officeart/2018/2/layout/IconVerticalSolidList"/>
    <dgm:cxn modelId="{7E55AA40-EE2A-478E-AFDB-0AEB8B3DB4DA}" type="presParOf" srcId="{E280F95B-BF37-45EC-A20E-A1003102B614}" destId="{8CCBA3F3-048B-45F6-98DE-A4F3CBA89813}" srcOrd="3" destOrd="0" presId="urn:microsoft.com/office/officeart/2018/2/layout/IconVerticalSolidList"/>
    <dgm:cxn modelId="{5EC12153-1F60-4588-A34E-9CBA3EFB8E64}" type="presParOf" srcId="{04EE3A92-2D96-433B-A97B-340F5FF4C494}" destId="{BA5EA1DC-832F-4704-9A5E-58BEBF05D9A2}" srcOrd="9" destOrd="0" presId="urn:microsoft.com/office/officeart/2018/2/layout/IconVerticalSolidList"/>
    <dgm:cxn modelId="{9317B379-D3C7-418B-B632-78C874CC045F}" type="presParOf" srcId="{04EE3A92-2D96-433B-A97B-340F5FF4C494}" destId="{8AC11B52-4978-43BE-A4FD-1FAF57B494DB}" srcOrd="10" destOrd="0" presId="urn:microsoft.com/office/officeart/2018/2/layout/IconVerticalSolidList"/>
    <dgm:cxn modelId="{2721D6E6-F119-499B-9668-35304A53357D}" type="presParOf" srcId="{8AC11B52-4978-43BE-A4FD-1FAF57B494DB}" destId="{AC69C15A-5CD6-42F4-ABE8-DB8DDFDE86EE}" srcOrd="0" destOrd="0" presId="urn:microsoft.com/office/officeart/2018/2/layout/IconVerticalSolidList"/>
    <dgm:cxn modelId="{B1B4CC82-BFF2-49DE-9F19-5FDD8C074430}" type="presParOf" srcId="{8AC11B52-4978-43BE-A4FD-1FAF57B494DB}" destId="{C9F11EC9-6B0F-42FE-85C4-5D7461B63488}" srcOrd="1" destOrd="0" presId="urn:microsoft.com/office/officeart/2018/2/layout/IconVerticalSolidList"/>
    <dgm:cxn modelId="{1D2441C7-54FF-4E6C-B8BB-89A84C223D14}" type="presParOf" srcId="{8AC11B52-4978-43BE-A4FD-1FAF57B494DB}" destId="{69F23F0E-70D7-4534-A708-5EDA30D50479}" srcOrd="2" destOrd="0" presId="urn:microsoft.com/office/officeart/2018/2/layout/IconVerticalSolidList"/>
    <dgm:cxn modelId="{8C18D82F-8AE7-4E87-B6F4-9C399A2814AD}" type="presParOf" srcId="{8AC11B52-4978-43BE-A4FD-1FAF57B494DB}" destId="{B7B7637F-30CE-4E64-93A7-D65B63E089F5}" srcOrd="3" destOrd="0" presId="urn:microsoft.com/office/officeart/2018/2/layout/IconVerticalSolidList"/>
    <dgm:cxn modelId="{A47D9442-7D3F-4B26-A5EB-14B1F20EEF4A}" type="presParOf" srcId="{04EE3A92-2D96-433B-A97B-340F5FF4C494}" destId="{D3AED715-30F3-4066-9556-1DBD8ABAE5E0}" srcOrd="11" destOrd="0" presId="urn:microsoft.com/office/officeart/2018/2/layout/IconVerticalSolidList"/>
    <dgm:cxn modelId="{04F1C60A-7371-4221-A871-52D0F38B8661}" type="presParOf" srcId="{04EE3A92-2D96-433B-A97B-340F5FF4C494}" destId="{788EED7D-ECD5-4858-A463-E36B5C954B24}" srcOrd="12" destOrd="0" presId="urn:microsoft.com/office/officeart/2018/2/layout/IconVerticalSolidList"/>
    <dgm:cxn modelId="{E3A8192B-D195-406B-8BE4-08554959A965}" type="presParOf" srcId="{788EED7D-ECD5-4858-A463-E36B5C954B24}" destId="{115D66AB-A2AF-4283-BBE7-D9870DF10D8C}" srcOrd="0" destOrd="0" presId="urn:microsoft.com/office/officeart/2018/2/layout/IconVerticalSolidList"/>
    <dgm:cxn modelId="{4669E66D-37E3-4099-92E5-434788A6471F}" type="presParOf" srcId="{788EED7D-ECD5-4858-A463-E36B5C954B24}" destId="{10D6D7A3-E505-4C2D-B207-4B4D6C8EE9E8}" srcOrd="1" destOrd="0" presId="urn:microsoft.com/office/officeart/2018/2/layout/IconVerticalSolidList"/>
    <dgm:cxn modelId="{7F0F555B-CEA9-4AD1-97A0-895A0BEF06D0}" type="presParOf" srcId="{788EED7D-ECD5-4858-A463-E36B5C954B24}" destId="{2E669155-E96E-433F-B0B6-88895039EA5A}" srcOrd="2" destOrd="0" presId="urn:microsoft.com/office/officeart/2018/2/layout/IconVerticalSolidList"/>
    <dgm:cxn modelId="{2C64AC51-A4D7-49F4-AF53-7F6C2E271907}" type="presParOf" srcId="{788EED7D-ECD5-4858-A463-E36B5C954B24}" destId="{2D9F1D03-43F6-43E3-8D5F-9C0FBFFD18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C8E09B-AC0A-4DC6-B9DA-861239641A6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D65F3C0-25E6-4DFD-A0F7-E23904952CDA}">
      <dgm:prSet/>
      <dgm:spPr/>
      <dgm:t>
        <a:bodyPr/>
        <a:lstStyle/>
        <a:p>
          <a:pPr>
            <a:defRPr cap="all"/>
          </a:pPr>
          <a:r>
            <a:rPr lang="en-GB"/>
            <a:t>Opening positions</a:t>
          </a:r>
          <a:endParaRPr lang="en-US"/>
        </a:p>
      </dgm:t>
    </dgm:pt>
    <dgm:pt modelId="{57D2EF31-3F58-4DCD-90CC-6FB835833DF0}" type="parTrans" cxnId="{30A509D2-CB91-409E-A9A3-88BCCAEB2229}">
      <dgm:prSet/>
      <dgm:spPr/>
      <dgm:t>
        <a:bodyPr/>
        <a:lstStyle/>
        <a:p>
          <a:endParaRPr lang="en-US"/>
        </a:p>
      </dgm:t>
    </dgm:pt>
    <dgm:pt modelId="{C8117352-51D9-4C8C-BF1C-B929A8C453C6}" type="sibTrans" cxnId="{30A509D2-CB91-409E-A9A3-88BCCAEB2229}">
      <dgm:prSet/>
      <dgm:spPr/>
      <dgm:t>
        <a:bodyPr/>
        <a:lstStyle/>
        <a:p>
          <a:endParaRPr lang="en-US"/>
        </a:p>
      </dgm:t>
    </dgm:pt>
    <dgm:pt modelId="{F9D79CA9-E307-4BFA-BF54-388C12179769}">
      <dgm:prSet/>
      <dgm:spPr/>
      <dgm:t>
        <a:bodyPr/>
        <a:lstStyle/>
        <a:p>
          <a:pPr>
            <a:defRPr cap="all"/>
          </a:pPr>
          <a:r>
            <a:rPr lang="en-GB"/>
            <a:t>Exploration</a:t>
          </a:r>
          <a:endParaRPr lang="en-US"/>
        </a:p>
      </dgm:t>
    </dgm:pt>
    <dgm:pt modelId="{1DAB3110-8BFD-4AFA-943A-42C39CE3F4DA}" type="parTrans" cxnId="{71F68A75-A5AA-4AB9-857D-282E9303A806}">
      <dgm:prSet/>
      <dgm:spPr/>
      <dgm:t>
        <a:bodyPr/>
        <a:lstStyle/>
        <a:p>
          <a:endParaRPr lang="en-US"/>
        </a:p>
      </dgm:t>
    </dgm:pt>
    <dgm:pt modelId="{55A982DF-40D8-4445-8C2D-C7DD9C329AF1}" type="sibTrans" cxnId="{71F68A75-A5AA-4AB9-857D-282E9303A806}">
      <dgm:prSet/>
      <dgm:spPr/>
      <dgm:t>
        <a:bodyPr/>
        <a:lstStyle/>
        <a:p>
          <a:endParaRPr lang="en-US"/>
        </a:p>
      </dgm:t>
    </dgm:pt>
    <dgm:pt modelId="{AFE7A1D2-F244-40CF-928B-51891EFB0CA1}">
      <dgm:prSet/>
      <dgm:spPr/>
      <dgm:t>
        <a:bodyPr/>
        <a:lstStyle/>
        <a:p>
          <a:pPr>
            <a:defRPr cap="all"/>
          </a:pPr>
          <a:r>
            <a:rPr lang="en-GB"/>
            <a:t>Bargaining and Convergence</a:t>
          </a:r>
          <a:endParaRPr lang="en-US"/>
        </a:p>
      </dgm:t>
    </dgm:pt>
    <dgm:pt modelId="{9B7C2795-7800-4BE5-8D4D-5D17BA2FBB82}" type="parTrans" cxnId="{A53DCCBB-6F53-4DC4-B48E-D19E0FCF8911}">
      <dgm:prSet/>
      <dgm:spPr/>
      <dgm:t>
        <a:bodyPr/>
        <a:lstStyle/>
        <a:p>
          <a:endParaRPr lang="en-US"/>
        </a:p>
      </dgm:t>
    </dgm:pt>
    <dgm:pt modelId="{065FD5BC-4B6D-4664-801E-9183203D465D}" type="sibTrans" cxnId="{A53DCCBB-6F53-4DC4-B48E-D19E0FCF8911}">
      <dgm:prSet/>
      <dgm:spPr/>
      <dgm:t>
        <a:bodyPr/>
        <a:lstStyle/>
        <a:p>
          <a:endParaRPr lang="en-US"/>
        </a:p>
      </dgm:t>
    </dgm:pt>
    <dgm:pt modelId="{77574D51-32A4-46C8-BE2F-A40B77D247C9}">
      <dgm:prSet/>
      <dgm:spPr/>
      <dgm:t>
        <a:bodyPr/>
        <a:lstStyle/>
        <a:p>
          <a:pPr>
            <a:defRPr cap="all"/>
          </a:pPr>
          <a:r>
            <a:rPr lang="en-GB"/>
            <a:t>Settlement</a:t>
          </a:r>
          <a:endParaRPr lang="en-US"/>
        </a:p>
      </dgm:t>
    </dgm:pt>
    <dgm:pt modelId="{548FFCC9-E725-48FC-847A-F762C07CA049}" type="parTrans" cxnId="{419D51E4-35CF-4B96-9BE5-28D6915A9AE8}">
      <dgm:prSet/>
      <dgm:spPr/>
      <dgm:t>
        <a:bodyPr/>
        <a:lstStyle/>
        <a:p>
          <a:endParaRPr lang="en-US"/>
        </a:p>
      </dgm:t>
    </dgm:pt>
    <dgm:pt modelId="{00C1AB56-1916-4C92-912B-048C18C1B72E}" type="sibTrans" cxnId="{419D51E4-35CF-4B96-9BE5-28D6915A9AE8}">
      <dgm:prSet/>
      <dgm:spPr/>
      <dgm:t>
        <a:bodyPr/>
        <a:lstStyle/>
        <a:p>
          <a:endParaRPr lang="en-US"/>
        </a:p>
      </dgm:t>
    </dgm:pt>
    <dgm:pt modelId="{7820E68C-57BF-4186-9F28-6F2D294A6504}" type="pres">
      <dgm:prSet presAssocID="{03C8E09B-AC0A-4DC6-B9DA-861239641A68}" presName="root" presStyleCnt="0">
        <dgm:presLayoutVars>
          <dgm:dir/>
          <dgm:resizeHandles val="exact"/>
        </dgm:presLayoutVars>
      </dgm:prSet>
      <dgm:spPr/>
    </dgm:pt>
    <dgm:pt modelId="{43A40F12-BA07-4BDE-8660-8BC7DFE92625}" type="pres">
      <dgm:prSet presAssocID="{FD65F3C0-25E6-4DFD-A0F7-E23904952CDA}" presName="compNode" presStyleCnt="0"/>
      <dgm:spPr/>
    </dgm:pt>
    <dgm:pt modelId="{C611766F-BAAD-4C7E-BAEF-142BC20F015D}" type="pres">
      <dgm:prSet presAssocID="{FD65F3C0-25E6-4DFD-A0F7-E23904952CDA}" presName="iconBgRect" presStyleLbl="bgShp" presStyleIdx="0" presStyleCnt="4"/>
      <dgm:spPr>
        <a:prstGeom prst="round2DiagRect">
          <a:avLst>
            <a:gd name="adj1" fmla="val 29727"/>
            <a:gd name="adj2" fmla="val 0"/>
          </a:avLst>
        </a:prstGeom>
      </dgm:spPr>
    </dgm:pt>
    <dgm:pt modelId="{D5AC82CF-2DDA-4F73-991F-AD9E91232FB5}" type="pres">
      <dgm:prSet presAssocID="{FD65F3C0-25E6-4DFD-A0F7-E23904952CD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BA9E372-8AAA-4B2A-95BD-F58EC02C3ABF}" type="pres">
      <dgm:prSet presAssocID="{FD65F3C0-25E6-4DFD-A0F7-E23904952CDA}" presName="spaceRect" presStyleCnt="0"/>
      <dgm:spPr/>
    </dgm:pt>
    <dgm:pt modelId="{D4276CD3-752B-44A3-8D9C-E88572E843F5}" type="pres">
      <dgm:prSet presAssocID="{FD65F3C0-25E6-4DFD-A0F7-E23904952CDA}" presName="textRect" presStyleLbl="revTx" presStyleIdx="0" presStyleCnt="4">
        <dgm:presLayoutVars>
          <dgm:chMax val="1"/>
          <dgm:chPref val="1"/>
        </dgm:presLayoutVars>
      </dgm:prSet>
      <dgm:spPr/>
    </dgm:pt>
    <dgm:pt modelId="{5EED98A9-93B0-49AD-8AA7-E01B1EC65382}" type="pres">
      <dgm:prSet presAssocID="{C8117352-51D9-4C8C-BF1C-B929A8C453C6}" presName="sibTrans" presStyleCnt="0"/>
      <dgm:spPr/>
    </dgm:pt>
    <dgm:pt modelId="{0ADFC5AF-DDEB-460A-B601-0782FCCCAF52}" type="pres">
      <dgm:prSet presAssocID="{F9D79CA9-E307-4BFA-BF54-388C12179769}" presName="compNode" presStyleCnt="0"/>
      <dgm:spPr/>
    </dgm:pt>
    <dgm:pt modelId="{3B1AD9C5-E444-4462-B32C-C766296A737B}" type="pres">
      <dgm:prSet presAssocID="{F9D79CA9-E307-4BFA-BF54-388C12179769}" presName="iconBgRect" presStyleLbl="bgShp" presStyleIdx="1" presStyleCnt="4"/>
      <dgm:spPr>
        <a:prstGeom prst="round2DiagRect">
          <a:avLst>
            <a:gd name="adj1" fmla="val 29727"/>
            <a:gd name="adj2" fmla="val 0"/>
          </a:avLst>
        </a:prstGeom>
      </dgm:spPr>
    </dgm:pt>
    <dgm:pt modelId="{90C2EB0E-886D-4A6E-B5B5-9110104310F0}" type="pres">
      <dgm:prSet presAssocID="{F9D79CA9-E307-4BFA-BF54-388C1217976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2EEB8DEC-4D78-4B5B-995B-EA9DB0B8AF53}" type="pres">
      <dgm:prSet presAssocID="{F9D79CA9-E307-4BFA-BF54-388C12179769}" presName="spaceRect" presStyleCnt="0"/>
      <dgm:spPr/>
    </dgm:pt>
    <dgm:pt modelId="{39B0B7B3-AEC0-4465-B92B-3035FD657327}" type="pres">
      <dgm:prSet presAssocID="{F9D79CA9-E307-4BFA-BF54-388C12179769}" presName="textRect" presStyleLbl="revTx" presStyleIdx="1" presStyleCnt="4">
        <dgm:presLayoutVars>
          <dgm:chMax val="1"/>
          <dgm:chPref val="1"/>
        </dgm:presLayoutVars>
      </dgm:prSet>
      <dgm:spPr/>
    </dgm:pt>
    <dgm:pt modelId="{AA8C4B3D-3313-4EA9-B724-F8371B98CB1C}" type="pres">
      <dgm:prSet presAssocID="{55A982DF-40D8-4445-8C2D-C7DD9C329AF1}" presName="sibTrans" presStyleCnt="0"/>
      <dgm:spPr/>
    </dgm:pt>
    <dgm:pt modelId="{09BAA931-B8EF-4980-B44C-29B8E732AE18}" type="pres">
      <dgm:prSet presAssocID="{AFE7A1D2-F244-40CF-928B-51891EFB0CA1}" presName="compNode" presStyleCnt="0"/>
      <dgm:spPr/>
    </dgm:pt>
    <dgm:pt modelId="{3CBAC5EA-1F92-4399-BFB7-7109AA294958}" type="pres">
      <dgm:prSet presAssocID="{AFE7A1D2-F244-40CF-928B-51891EFB0CA1}" presName="iconBgRect" presStyleLbl="bgShp" presStyleIdx="2" presStyleCnt="4"/>
      <dgm:spPr>
        <a:prstGeom prst="round2DiagRect">
          <a:avLst>
            <a:gd name="adj1" fmla="val 29727"/>
            <a:gd name="adj2" fmla="val 0"/>
          </a:avLst>
        </a:prstGeom>
      </dgm:spPr>
    </dgm:pt>
    <dgm:pt modelId="{37112148-F455-47D6-91AB-FB0E2601B549}" type="pres">
      <dgm:prSet presAssocID="{AFE7A1D2-F244-40CF-928B-51891EFB0CA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BF6B70EA-E925-4D5C-A973-16CA0A8510DD}" type="pres">
      <dgm:prSet presAssocID="{AFE7A1D2-F244-40CF-928B-51891EFB0CA1}" presName="spaceRect" presStyleCnt="0"/>
      <dgm:spPr/>
    </dgm:pt>
    <dgm:pt modelId="{93586662-6400-4FF2-9E55-ABC18B634881}" type="pres">
      <dgm:prSet presAssocID="{AFE7A1D2-F244-40CF-928B-51891EFB0CA1}" presName="textRect" presStyleLbl="revTx" presStyleIdx="2" presStyleCnt="4">
        <dgm:presLayoutVars>
          <dgm:chMax val="1"/>
          <dgm:chPref val="1"/>
        </dgm:presLayoutVars>
      </dgm:prSet>
      <dgm:spPr/>
    </dgm:pt>
    <dgm:pt modelId="{F8E8119D-9D43-4D6B-8CC8-229A6291BAD5}" type="pres">
      <dgm:prSet presAssocID="{065FD5BC-4B6D-4664-801E-9183203D465D}" presName="sibTrans" presStyleCnt="0"/>
      <dgm:spPr/>
    </dgm:pt>
    <dgm:pt modelId="{D134CC7C-18EF-4DBD-B0E4-D604C99C36C1}" type="pres">
      <dgm:prSet presAssocID="{77574D51-32A4-46C8-BE2F-A40B77D247C9}" presName="compNode" presStyleCnt="0"/>
      <dgm:spPr/>
    </dgm:pt>
    <dgm:pt modelId="{30881EBC-7645-469F-BF6A-661E6C02A91D}" type="pres">
      <dgm:prSet presAssocID="{77574D51-32A4-46C8-BE2F-A40B77D247C9}" presName="iconBgRect" presStyleLbl="bgShp" presStyleIdx="3" presStyleCnt="4"/>
      <dgm:spPr>
        <a:prstGeom prst="round2DiagRect">
          <a:avLst>
            <a:gd name="adj1" fmla="val 29727"/>
            <a:gd name="adj2" fmla="val 0"/>
          </a:avLst>
        </a:prstGeom>
      </dgm:spPr>
    </dgm:pt>
    <dgm:pt modelId="{CBB16EAD-C943-4FF5-B117-3CB4CCE4A97A}" type="pres">
      <dgm:prSet presAssocID="{77574D51-32A4-46C8-BE2F-A40B77D247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0AD3F40F-04FB-492E-926A-DCAB8E686BE6}" type="pres">
      <dgm:prSet presAssocID="{77574D51-32A4-46C8-BE2F-A40B77D247C9}" presName="spaceRect" presStyleCnt="0"/>
      <dgm:spPr/>
    </dgm:pt>
    <dgm:pt modelId="{AFEFE842-E735-419C-91AA-6C7F9D77BDCB}" type="pres">
      <dgm:prSet presAssocID="{77574D51-32A4-46C8-BE2F-A40B77D247C9}" presName="textRect" presStyleLbl="revTx" presStyleIdx="3" presStyleCnt="4">
        <dgm:presLayoutVars>
          <dgm:chMax val="1"/>
          <dgm:chPref val="1"/>
        </dgm:presLayoutVars>
      </dgm:prSet>
      <dgm:spPr/>
    </dgm:pt>
  </dgm:ptLst>
  <dgm:cxnLst>
    <dgm:cxn modelId="{BB11326A-B737-48BB-AD7B-EED392341044}" type="presOf" srcId="{03C8E09B-AC0A-4DC6-B9DA-861239641A68}" destId="{7820E68C-57BF-4186-9F28-6F2D294A6504}" srcOrd="0" destOrd="0" presId="urn:microsoft.com/office/officeart/2018/5/layout/IconLeafLabelList"/>
    <dgm:cxn modelId="{C7B9EA70-73ED-4D93-94DE-6A6CC57E30A0}" type="presOf" srcId="{AFE7A1D2-F244-40CF-928B-51891EFB0CA1}" destId="{93586662-6400-4FF2-9E55-ABC18B634881}" srcOrd="0" destOrd="0" presId="urn:microsoft.com/office/officeart/2018/5/layout/IconLeafLabelList"/>
    <dgm:cxn modelId="{71F68A75-A5AA-4AB9-857D-282E9303A806}" srcId="{03C8E09B-AC0A-4DC6-B9DA-861239641A68}" destId="{F9D79CA9-E307-4BFA-BF54-388C12179769}" srcOrd="1" destOrd="0" parTransId="{1DAB3110-8BFD-4AFA-943A-42C39CE3F4DA}" sibTransId="{55A982DF-40D8-4445-8C2D-C7DD9C329AF1}"/>
    <dgm:cxn modelId="{B920A1A8-6FBE-4B84-B66A-424A3D31A558}" type="presOf" srcId="{F9D79CA9-E307-4BFA-BF54-388C12179769}" destId="{39B0B7B3-AEC0-4465-B92B-3035FD657327}" srcOrd="0" destOrd="0" presId="urn:microsoft.com/office/officeart/2018/5/layout/IconLeafLabelList"/>
    <dgm:cxn modelId="{A53DCCBB-6F53-4DC4-B48E-D19E0FCF8911}" srcId="{03C8E09B-AC0A-4DC6-B9DA-861239641A68}" destId="{AFE7A1D2-F244-40CF-928B-51891EFB0CA1}" srcOrd="2" destOrd="0" parTransId="{9B7C2795-7800-4BE5-8D4D-5D17BA2FBB82}" sibTransId="{065FD5BC-4B6D-4664-801E-9183203D465D}"/>
    <dgm:cxn modelId="{6D3607C3-267C-49B9-996E-E04BC76A6167}" type="presOf" srcId="{77574D51-32A4-46C8-BE2F-A40B77D247C9}" destId="{AFEFE842-E735-419C-91AA-6C7F9D77BDCB}" srcOrd="0" destOrd="0" presId="urn:microsoft.com/office/officeart/2018/5/layout/IconLeafLabelList"/>
    <dgm:cxn modelId="{390EC3C4-5A43-4992-B7A4-D830E08942F5}" type="presOf" srcId="{FD65F3C0-25E6-4DFD-A0F7-E23904952CDA}" destId="{D4276CD3-752B-44A3-8D9C-E88572E843F5}" srcOrd="0" destOrd="0" presId="urn:microsoft.com/office/officeart/2018/5/layout/IconLeafLabelList"/>
    <dgm:cxn modelId="{30A509D2-CB91-409E-A9A3-88BCCAEB2229}" srcId="{03C8E09B-AC0A-4DC6-B9DA-861239641A68}" destId="{FD65F3C0-25E6-4DFD-A0F7-E23904952CDA}" srcOrd="0" destOrd="0" parTransId="{57D2EF31-3F58-4DCD-90CC-6FB835833DF0}" sibTransId="{C8117352-51D9-4C8C-BF1C-B929A8C453C6}"/>
    <dgm:cxn modelId="{419D51E4-35CF-4B96-9BE5-28D6915A9AE8}" srcId="{03C8E09B-AC0A-4DC6-B9DA-861239641A68}" destId="{77574D51-32A4-46C8-BE2F-A40B77D247C9}" srcOrd="3" destOrd="0" parTransId="{548FFCC9-E725-48FC-847A-F762C07CA049}" sibTransId="{00C1AB56-1916-4C92-912B-048C18C1B72E}"/>
    <dgm:cxn modelId="{B749310E-CCDB-4974-9B6E-77C436286226}" type="presParOf" srcId="{7820E68C-57BF-4186-9F28-6F2D294A6504}" destId="{43A40F12-BA07-4BDE-8660-8BC7DFE92625}" srcOrd="0" destOrd="0" presId="urn:microsoft.com/office/officeart/2018/5/layout/IconLeafLabelList"/>
    <dgm:cxn modelId="{2068B7C3-516D-48F3-A0D7-05D74A1A391A}" type="presParOf" srcId="{43A40F12-BA07-4BDE-8660-8BC7DFE92625}" destId="{C611766F-BAAD-4C7E-BAEF-142BC20F015D}" srcOrd="0" destOrd="0" presId="urn:microsoft.com/office/officeart/2018/5/layout/IconLeafLabelList"/>
    <dgm:cxn modelId="{42398DEE-6E22-4074-BF70-B541F009875A}" type="presParOf" srcId="{43A40F12-BA07-4BDE-8660-8BC7DFE92625}" destId="{D5AC82CF-2DDA-4F73-991F-AD9E91232FB5}" srcOrd="1" destOrd="0" presId="urn:microsoft.com/office/officeart/2018/5/layout/IconLeafLabelList"/>
    <dgm:cxn modelId="{9D09518C-C0FF-4CC2-AD8F-82EFB756BE27}" type="presParOf" srcId="{43A40F12-BA07-4BDE-8660-8BC7DFE92625}" destId="{BBA9E372-8AAA-4B2A-95BD-F58EC02C3ABF}" srcOrd="2" destOrd="0" presId="urn:microsoft.com/office/officeart/2018/5/layout/IconLeafLabelList"/>
    <dgm:cxn modelId="{E1F76B9A-160B-48E6-B8DB-2B24708AF5DE}" type="presParOf" srcId="{43A40F12-BA07-4BDE-8660-8BC7DFE92625}" destId="{D4276CD3-752B-44A3-8D9C-E88572E843F5}" srcOrd="3" destOrd="0" presId="urn:microsoft.com/office/officeart/2018/5/layout/IconLeafLabelList"/>
    <dgm:cxn modelId="{7815318E-10AE-4100-9B3B-806D3603B35C}" type="presParOf" srcId="{7820E68C-57BF-4186-9F28-6F2D294A6504}" destId="{5EED98A9-93B0-49AD-8AA7-E01B1EC65382}" srcOrd="1" destOrd="0" presId="urn:microsoft.com/office/officeart/2018/5/layout/IconLeafLabelList"/>
    <dgm:cxn modelId="{DD2CE5A5-5FE0-4811-8760-DAA4BBB30FB5}" type="presParOf" srcId="{7820E68C-57BF-4186-9F28-6F2D294A6504}" destId="{0ADFC5AF-DDEB-460A-B601-0782FCCCAF52}" srcOrd="2" destOrd="0" presId="urn:microsoft.com/office/officeart/2018/5/layout/IconLeafLabelList"/>
    <dgm:cxn modelId="{9BB641F1-56DF-48DE-9B92-0C079FAD69CA}" type="presParOf" srcId="{0ADFC5AF-DDEB-460A-B601-0782FCCCAF52}" destId="{3B1AD9C5-E444-4462-B32C-C766296A737B}" srcOrd="0" destOrd="0" presId="urn:microsoft.com/office/officeart/2018/5/layout/IconLeafLabelList"/>
    <dgm:cxn modelId="{9381F983-A768-4746-BE23-1C14555E702E}" type="presParOf" srcId="{0ADFC5AF-DDEB-460A-B601-0782FCCCAF52}" destId="{90C2EB0E-886D-4A6E-B5B5-9110104310F0}" srcOrd="1" destOrd="0" presId="urn:microsoft.com/office/officeart/2018/5/layout/IconLeafLabelList"/>
    <dgm:cxn modelId="{E0CED251-B5DD-43CE-8660-99F6000630FE}" type="presParOf" srcId="{0ADFC5AF-DDEB-460A-B601-0782FCCCAF52}" destId="{2EEB8DEC-4D78-4B5B-995B-EA9DB0B8AF53}" srcOrd="2" destOrd="0" presId="urn:microsoft.com/office/officeart/2018/5/layout/IconLeafLabelList"/>
    <dgm:cxn modelId="{F94451AE-FDA6-440D-8FDE-D314EE8917E9}" type="presParOf" srcId="{0ADFC5AF-DDEB-460A-B601-0782FCCCAF52}" destId="{39B0B7B3-AEC0-4465-B92B-3035FD657327}" srcOrd="3" destOrd="0" presId="urn:microsoft.com/office/officeart/2018/5/layout/IconLeafLabelList"/>
    <dgm:cxn modelId="{F34F981B-373F-402A-BE61-071157B19F52}" type="presParOf" srcId="{7820E68C-57BF-4186-9F28-6F2D294A6504}" destId="{AA8C4B3D-3313-4EA9-B724-F8371B98CB1C}" srcOrd="3" destOrd="0" presId="urn:microsoft.com/office/officeart/2018/5/layout/IconLeafLabelList"/>
    <dgm:cxn modelId="{12D35F54-AB66-4E83-97FF-27355F816CBA}" type="presParOf" srcId="{7820E68C-57BF-4186-9F28-6F2D294A6504}" destId="{09BAA931-B8EF-4980-B44C-29B8E732AE18}" srcOrd="4" destOrd="0" presId="urn:microsoft.com/office/officeart/2018/5/layout/IconLeafLabelList"/>
    <dgm:cxn modelId="{DE9F5EEC-B565-4206-8C15-B4B0805EE4E2}" type="presParOf" srcId="{09BAA931-B8EF-4980-B44C-29B8E732AE18}" destId="{3CBAC5EA-1F92-4399-BFB7-7109AA294958}" srcOrd="0" destOrd="0" presId="urn:microsoft.com/office/officeart/2018/5/layout/IconLeafLabelList"/>
    <dgm:cxn modelId="{DB970EC3-5981-427E-8F37-33E30DF12319}" type="presParOf" srcId="{09BAA931-B8EF-4980-B44C-29B8E732AE18}" destId="{37112148-F455-47D6-91AB-FB0E2601B549}" srcOrd="1" destOrd="0" presId="urn:microsoft.com/office/officeart/2018/5/layout/IconLeafLabelList"/>
    <dgm:cxn modelId="{9FF3E708-196D-41A1-8858-82E9225CA4E7}" type="presParOf" srcId="{09BAA931-B8EF-4980-B44C-29B8E732AE18}" destId="{BF6B70EA-E925-4D5C-A973-16CA0A8510DD}" srcOrd="2" destOrd="0" presId="urn:microsoft.com/office/officeart/2018/5/layout/IconLeafLabelList"/>
    <dgm:cxn modelId="{375849F0-78AE-4B76-B2CC-5DF909A3459D}" type="presParOf" srcId="{09BAA931-B8EF-4980-B44C-29B8E732AE18}" destId="{93586662-6400-4FF2-9E55-ABC18B634881}" srcOrd="3" destOrd="0" presId="urn:microsoft.com/office/officeart/2018/5/layout/IconLeafLabelList"/>
    <dgm:cxn modelId="{0223C2DE-43DC-4300-AE27-50A0B0E504E6}" type="presParOf" srcId="{7820E68C-57BF-4186-9F28-6F2D294A6504}" destId="{F8E8119D-9D43-4D6B-8CC8-229A6291BAD5}" srcOrd="5" destOrd="0" presId="urn:microsoft.com/office/officeart/2018/5/layout/IconLeafLabelList"/>
    <dgm:cxn modelId="{84A958C0-9325-4686-9A50-FAD8680DA413}" type="presParOf" srcId="{7820E68C-57BF-4186-9F28-6F2D294A6504}" destId="{D134CC7C-18EF-4DBD-B0E4-D604C99C36C1}" srcOrd="6" destOrd="0" presId="urn:microsoft.com/office/officeart/2018/5/layout/IconLeafLabelList"/>
    <dgm:cxn modelId="{F702E7D2-9C26-4BC2-B33A-9B02248CA7F3}" type="presParOf" srcId="{D134CC7C-18EF-4DBD-B0E4-D604C99C36C1}" destId="{30881EBC-7645-469F-BF6A-661E6C02A91D}" srcOrd="0" destOrd="0" presId="urn:microsoft.com/office/officeart/2018/5/layout/IconLeafLabelList"/>
    <dgm:cxn modelId="{E0DDABF2-26DC-4FB0-B337-D85F4E2C0BEC}" type="presParOf" srcId="{D134CC7C-18EF-4DBD-B0E4-D604C99C36C1}" destId="{CBB16EAD-C943-4FF5-B117-3CB4CCE4A97A}" srcOrd="1" destOrd="0" presId="urn:microsoft.com/office/officeart/2018/5/layout/IconLeafLabelList"/>
    <dgm:cxn modelId="{EB919809-CBBA-4014-8EC1-A0D780AE6832}" type="presParOf" srcId="{D134CC7C-18EF-4DBD-B0E4-D604C99C36C1}" destId="{0AD3F40F-04FB-492E-926A-DCAB8E686BE6}" srcOrd="2" destOrd="0" presId="urn:microsoft.com/office/officeart/2018/5/layout/IconLeafLabelList"/>
    <dgm:cxn modelId="{8A56AF8E-BF04-4EED-B7C3-5040F41AF988}" type="presParOf" srcId="{D134CC7C-18EF-4DBD-B0E4-D604C99C36C1}" destId="{AFEFE842-E735-419C-91AA-6C7F9D77BDC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01631C-C621-4F3C-98C1-EB423729CBC2}"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2B99B022-DF53-41B9-8706-879870C9AC48}">
      <dgm:prSet/>
      <dgm:spPr/>
      <dgm:t>
        <a:bodyPr/>
        <a:lstStyle/>
        <a:p>
          <a:r>
            <a:rPr lang="en-GB"/>
            <a:t>A negotiation style can result in a particular strategy being employed by a negotiator. This can vary enormously depending on the negotiator but there are three main styles that have been identified.</a:t>
          </a:r>
          <a:endParaRPr lang="en-US"/>
        </a:p>
      </dgm:t>
    </dgm:pt>
    <dgm:pt modelId="{391D87AE-CE80-4B00-ABBF-EAEF635C72B2}" type="parTrans" cxnId="{D0C7B8D8-C94B-4AD0-9B5D-8678668ABB2C}">
      <dgm:prSet/>
      <dgm:spPr/>
      <dgm:t>
        <a:bodyPr/>
        <a:lstStyle/>
        <a:p>
          <a:endParaRPr lang="en-US"/>
        </a:p>
      </dgm:t>
    </dgm:pt>
    <dgm:pt modelId="{8D3DC880-7273-4C03-A5D4-DC4250820145}" type="sibTrans" cxnId="{D0C7B8D8-C94B-4AD0-9B5D-8678668ABB2C}">
      <dgm:prSet/>
      <dgm:spPr/>
      <dgm:t>
        <a:bodyPr/>
        <a:lstStyle/>
        <a:p>
          <a:endParaRPr lang="en-US"/>
        </a:p>
      </dgm:t>
    </dgm:pt>
    <dgm:pt modelId="{F2803DA2-54FB-4290-A12B-0A4DA1E0D524}">
      <dgm:prSet/>
      <dgm:spPr/>
      <dgm:t>
        <a:bodyPr/>
        <a:lstStyle/>
        <a:p>
          <a:r>
            <a:rPr lang="en-GB"/>
            <a:t>Competitive strategy</a:t>
          </a:r>
          <a:endParaRPr lang="en-US"/>
        </a:p>
      </dgm:t>
    </dgm:pt>
    <dgm:pt modelId="{66C583E7-0ADA-429A-BE12-CDCC074E3B43}" type="parTrans" cxnId="{F6348734-987F-40AD-9D52-CFDC5A9C0F2A}">
      <dgm:prSet/>
      <dgm:spPr/>
      <dgm:t>
        <a:bodyPr/>
        <a:lstStyle/>
        <a:p>
          <a:endParaRPr lang="en-US"/>
        </a:p>
      </dgm:t>
    </dgm:pt>
    <dgm:pt modelId="{367E58F3-9693-44C1-BDB1-DCE246AB9572}" type="sibTrans" cxnId="{F6348734-987F-40AD-9D52-CFDC5A9C0F2A}">
      <dgm:prSet/>
      <dgm:spPr/>
      <dgm:t>
        <a:bodyPr/>
        <a:lstStyle/>
        <a:p>
          <a:endParaRPr lang="en-US"/>
        </a:p>
      </dgm:t>
    </dgm:pt>
    <dgm:pt modelId="{D1BF6796-3A8A-4B1C-99C0-7D879307D849}">
      <dgm:prSet/>
      <dgm:spPr/>
      <dgm:t>
        <a:bodyPr/>
        <a:lstStyle/>
        <a:p>
          <a:r>
            <a:rPr lang="en-GB"/>
            <a:t>Co-operative strategy</a:t>
          </a:r>
          <a:endParaRPr lang="en-US"/>
        </a:p>
      </dgm:t>
    </dgm:pt>
    <dgm:pt modelId="{44EF0D4D-6669-4F26-A8FA-F8FD7397B1E8}" type="parTrans" cxnId="{7A5ABADB-966F-4114-ADF8-59A6C2E4D14F}">
      <dgm:prSet/>
      <dgm:spPr/>
      <dgm:t>
        <a:bodyPr/>
        <a:lstStyle/>
        <a:p>
          <a:endParaRPr lang="en-US"/>
        </a:p>
      </dgm:t>
    </dgm:pt>
    <dgm:pt modelId="{AECFFB65-173C-4129-B102-977996CA04AE}" type="sibTrans" cxnId="{7A5ABADB-966F-4114-ADF8-59A6C2E4D14F}">
      <dgm:prSet/>
      <dgm:spPr/>
      <dgm:t>
        <a:bodyPr/>
        <a:lstStyle/>
        <a:p>
          <a:endParaRPr lang="en-US"/>
        </a:p>
      </dgm:t>
    </dgm:pt>
    <dgm:pt modelId="{A058C32B-E83B-4FDD-9C20-6B06AF8F9CAA}">
      <dgm:prSet/>
      <dgm:spPr/>
      <dgm:t>
        <a:bodyPr/>
        <a:lstStyle/>
        <a:p>
          <a:r>
            <a:rPr lang="en-GB"/>
            <a:t>Collaborative strategy</a:t>
          </a:r>
          <a:endParaRPr lang="en-US"/>
        </a:p>
      </dgm:t>
    </dgm:pt>
    <dgm:pt modelId="{BCE7E0CF-E425-4962-A62C-9FAD58C844CE}" type="parTrans" cxnId="{8181E1DC-D733-45D8-9504-A493801CB260}">
      <dgm:prSet/>
      <dgm:spPr/>
      <dgm:t>
        <a:bodyPr/>
        <a:lstStyle/>
        <a:p>
          <a:endParaRPr lang="en-US"/>
        </a:p>
      </dgm:t>
    </dgm:pt>
    <dgm:pt modelId="{905C9575-8928-43C4-9E4B-879FA2A173AB}" type="sibTrans" cxnId="{8181E1DC-D733-45D8-9504-A493801CB260}">
      <dgm:prSet/>
      <dgm:spPr/>
      <dgm:t>
        <a:bodyPr/>
        <a:lstStyle/>
        <a:p>
          <a:endParaRPr lang="en-US"/>
        </a:p>
      </dgm:t>
    </dgm:pt>
    <dgm:pt modelId="{696CBFEA-F7B3-4113-9B2C-9A60B41EEAE4}">
      <dgm:prSet/>
      <dgm:spPr/>
      <dgm:t>
        <a:bodyPr/>
        <a:lstStyle/>
        <a:p>
          <a:r>
            <a:rPr lang="en-GB"/>
            <a:t>It is important to recognise that these are specific patterns of behaviour rather than absolute categories but it is worth understanding the characteristics of each when thinking about negotiation.</a:t>
          </a:r>
          <a:endParaRPr lang="en-US"/>
        </a:p>
      </dgm:t>
    </dgm:pt>
    <dgm:pt modelId="{BF9652F3-542A-4A5B-9DAA-B3D4D3652B9E}" type="parTrans" cxnId="{CAB2F2B4-B8D4-48BA-B85C-AD75DE1800B0}">
      <dgm:prSet/>
      <dgm:spPr/>
      <dgm:t>
        <a:bodyPr/>
        <a:lstStyle/>
        <a:p>
          <a:endParaRPr lang="en-US"/>
        </a:p>
      </dgm:t>
    </dgm:pt>
    <dgm:pt modelId="{F66622C9-25C4-478B-BCCB-440F0E0C5B93}" type="sibTrans" cxnId="{CAB2F2B4-B8D4-48BA-B85C-AD75DE1800B0}">
      <dgm:prSet/>
      <dgm:spPr/>
      <dgm:t>
        <a:bodyPr/>
        <a:lstStyle/>
        <a:p>
          <a:endParaRPr lang="en-US"/>
        </a:p>
      </dgm:t>
    </dgm:pt>
    <dgm:pt modelId="{69519A93-EEA1-49E4-9023-E2B027F7EA30}" type="pres">
      <dgm:prSet presAssocID="{7D01631C-C621-4F3C-98C1-EB423729CBC2}" presName="Name0" presStyleCnt="0">
        <dgm:presLayoutVars>
          <dgm:dir/>
          <dgm:animLvl val="lvl"/>
          <dgm:resizeHandles val="exact"/>
        </dgm:presLayoutVars>
      </dgm:prSet>
      <dgm:spPr/>
    </dgm:pt>
    <dgm:pt modelId="{05208DB8-0E40-4FEE-85B3-A7927DBC6980}" type="pres">
      <dgm:prSet presAssocID="{696CBFEA-F7B3-4113-9B2C-9A60B41EEAE4}" presName="boxAndChildren" presStyleCnt="0"/>
      <dgm:spPr/>
    </dgm:pt>
    <dgm:pt modelId="{26D7DAAE-C44F-41CC-93E3-B6EC16BDF825}" type="pres">
      <dgm:prSet presAssocID="{696CBFEA-F7B3-4113-9B2C-9A60B41EEAE4}" presName="parentTextBox" presStyleLbl="node1" presStyleIdx="0" presStyleCnt="2"/>
      <dgm:spPr/>
    </dgm:pt>
    <dgm:pt modelId="{6975D350-94B9-4229-A0C6-650B61BF75C0}" type="pres">
      <dgm:prSet presAssocID="{8D3DC880-7273-4C03-A5D4-DC4250820145}" presName="sp" presStyleCnt="0"/>
      <dgm:spPr/>
    </dgm:pt>
    <dgm:pt modelId="{781F0E2D-B70B-4064-81EA-138F6D2B60EC}" type="pres">
      <dgm:prSet presAssocID="{2B99B022-DF53-41B9-8706-879870C9AC48}" presName="arrowAndChildren" presStyleCnt="0"/>
      <dgm:spPr/>
    </dgm:pt>
    <dgm:pt modelId="{DA58900A-D043-4610-BD71-9108319DC32A}" type="pres">
      <dgm:prSet presAssocID="{2B99B022-DF53-41B9-8706-879870C9AC48}" presName="parentTextArrow" presStyleLbl="node1" presStyleIdx="0" presStyleCnt="2"/>
      <dgm:spPr/>
    </dgm:pt>
    <dgm:pt modelId="{7FB6A7B3-626D-4644-922B-6673F3D5F4E7}" type="pres">
      <dgm:prSet presAssocID="{2B99B022-DF53-41B9-8706-879870C9AC48}" presName="arrow" presStyleLbl="node1" presStyleIdx="1" presStyleCnt="2"/>
      <dgm:spPr/>
    </dgm:pt>
    <dgm:pt modelId="{7864180C-43DE-4949-A7A3-0FB858A8E6DB}" type="pres">
      <dgm:prSet presAssocID="{2B99B022-DF53-41B9-8706-879870C9AC48}" presName="descendantArrow" presStyleCnt="0"/>
      <dgm:spPr/>
    </dgm:pt>
    <dgm:pt modelId="{8B6A1A95-C4A4-4674-9B61-70D3BECFD392}" type="pres">
      <dgm:prSet presAssocID="{F2803DA2-54FB-4290-A12B-0A4DA1E0D524}" presName="childTextArrow" presStyleLbl="fgAccFollowNode1" presStyleIdx="0" presStyleCnt="3">
        <dgm:presLayoutVars>
          <dgm:bulletEnabled val="1"/>
        </dgm:presLayoutVars>
      </dgm:prSet>
      <dgm:spPr/>
    </dgm:pt>
    <dgm:pt modelId="{A785E25C-B3DF-4235-85B0-281E6F5D0094}" type="pres">
      <dgm:prSet presAssocID="{D1BF6796-3A8A-4B1C-99C0-7D879307D849}" presName="childTextArrow" presStyleLbl="fgAccFollowNode1" presStyleIdx="1" presStyleCnt="3">
        <dgm:presLayoutVars>
          <dgm:bulletEnabled val="1"/>
        </dgm:presLayoutVars>
      </dgm:prSet>
      <dgm:spPr/>
    </dgm:pt>
    <dgm:pt modelId="{78A493DB-007E-4BAB-B30A-A8EE3FBFA295}" type="pres">
      <dgm:prSet presAssocID="{A058C32B-E83B-4FDD-9C20-6B06AF8F9CAA}" presName="childTextArrow" presStyleLbl="fgAccFollowNode1" presStyleIdx="2" presStyleCnt="3">
        <dgm:presLayoutVars>
          <dgm:bulletEnabled val="1"/>
        </dgm:presLayoutVars>
      </dgm:prSet>
      <dgm:spPr/>
    </dgm:pt>
  </dgm:ptLst>
  <dgm:cxnLst>
    <dgm:cxn modelId="{6C6BA81F-434C-4C0A-9490-AB9AE0E8F5E3}" type="presOf" srcId="{2B99B022-DF53-41B9-8706-879870C9AC48}" destId="{DA58900A-D043-4610-BD71-9108319DC32A}" srcOrd="0" destOrd="0" presId="urn:microsoft.com/office/officeart/2005/8/layout/process4"/>
    <dgm:cxn modelId="{F6348734-987F-40AD-9D52-CFDC5A9C0F2A}" srcId="{2B99B022-DF53-41B9-8706-879870C9AC48}" destId="{F2803DA2-54FB-4290-A12B-0A4DA1E0D524}" srcOrd="0" destOrd="0" parTransId="{66C583E7-0ADA-429A-BE12-CDCC074E3B43}" sibTransId="{367E58F3-9693-44C1-BDB1-DCE246AB9572}"/>
    <dgm:cxn modelId="{16755E39-4C1C-43CC-92AD-C60E9970DE8F}" type="presOf" srcId="{F2803DA2-54FB-4290-A12B-0A4DA1E0D524}" destId="{8B6A1A95-C4A4-4674-9B61-70D3BECFD392}" srcOrd="0" destOrd="0" presId="urn:microsoft.com/office/officeart/2005/8/layout/process4"/>
    <dgm:cxn modelId="{88840872-28D4-4606-B0E9-42A7A076BC7C}" type="presOf" srcId="{A058C32B-E83B-4FDD-9C20-6B06AF8F9CAA}" destId="{78A493DB-007E-4BAB-B30A-A8EE3FBFA295}" srcOrd="0" destOrd="0" presId="urn:microsoft.com/office/officeart/2005/8/layout/process4"/>
    <dgm:cxn modelId="{DAF54DA8-B50F-4BB9-B65A-6854B51356F6}" type="presOf" srcId="{D1BF6796-3A8A-4B1C-99C0-7D879307D849}" destId="{A785E25C-B3DF-4235-85B0-281E6F5D0094}" srcOrd="0" destOrd="0" presId="urn:microsoft.com/office/officeart/2005/8/layout/process4"/>
    <dgm:cxn modelId="{CAB2F2B4-B8D4-48BA-B85C-AD75DE1800B0}" srcId="{7D01631C-C621-4F3C-98C1-EB423729CBC2}" destId="{696CBFEA-F7B3-4113-9B2C-9A60B41EEAE4}" srcOrd="1" destOrd="0" parTransId="{BF9652F3-542A-4A5B-9DAA-B3D4D3652B9E}" sibTransId="{F66622C9-25C4-478B-BCCB-440F0E0C5B93}"/>
    <dgm:cxn modelId="{114729B5-A154-479E-B599-3E9AF1865EA3}" type="presOf" srcId="{696CBFEA-F7B3-4113-9B2C-9A60B41EEAE4}" destId="{26D7DAAE-C44F-41CC-93E3-B6EC16BDF825}" srcOrd="0" destOrd="0" presId="urn:microsoft.com/office/officeart/2005/8/layout/process4"/>
    <dgm:cxn modelId="{D0C7B8D8-C94B-4AD0-9B5D-8678668ABB2C}" srcId="{7D01631C-C621-4F3C-98C1-EB423729CBC2}" destId="{2B99B022-DF53-41B9-8706-879870C9AC48}" srcOrd="0" destOrd="0" parTransId="{391D87AE-CE80-4B00-ABBF-EAEF635C72B2}" sibTransId="{8D3DC880-7273-4C03-A5D4-DC4250820145}"/>
    <dgm:cxn modelId="{7A5ABADB-966F-4114-ADF8-59A6C2E4D14F}" srcId="{2B99B022-DF53-41B9-8706-879870C9AC48}" destId="{D1BF6796-3A8A-4B1C-99C0-7D879307D849}" srcOrd="1" destOrd="0" parTransId="{44EF0D4D-6669-4F26-A8FA-F8FD7397B1E8}" sibTransId="{AECFFB65-173C-4129-B102-977996CA04AE}"/>
    <dgm:cxn modelId="{8181E1DC-D733-45D8-9504-A493801CB260}" srcId="{2B99B022-DF53-41B9-8706-879870C9AC48}" destId="{A058C32B-E83B-4FDD-9C20-6B06AF8F9CAA}" srcOrd="2" destOrd="0" parTransId="{BCE7E0CF-E425-4962-A62C-9FAD58C844CE}" sibTransId="{905C9575-8928-43C4-9E4B-879FA2A173AB}"/>
    <dgm:cxn modelId="{89BEFAE4-7D06-485C-8435-5C91EC5F8977}" type="presOf" srcId="{2B99B022-DF53-41B9-8706-879870C9AC48}" destId="{7FB6A7B3-626D-4644-922B-6673F3D5F4E7}" srcOrd="1" destOrd="0" presId="urn:microsoft.com/office/officeart/2005/8/layout/process4"/>
    <dgm:cxn modelId="{9B2441FE-E42B-4104-BDE5-63DD6CAE11B2}" type="presOf" srcId="{7D01631C-C621-4F3C-98C1-EB423729CBC2}" destId="{69519A93-EEA1-49E4-9023-E2B027F7EA30}" srcOrd="0" destOrd="0" presId="urn:microsoft.com/office/officeart/2005/8/layout/process4"/>
    <dgm:cxn modelId="{F5D4F887-D652-45BD-BD8A-32F760C01AC0}" type="presParOf" srcId="{69519A93-EEA1-49E4-9023-E2B027F7EA30}" destId="{05208DB8-0E40-4FEE-85B3-A7927DBC6980}" srcOrd="0" destOrd="0" presId="urn:microsoft.com/office/officeart/2005/8/layout/process4"/>
    <dgm:cxn modelId="{160C7BD4-9C3C-4677-908C-33FEDFC9D8CE}" type="presParOf" srcId="{05208DB8-0E40-4FEE-85B3-A7927DBC6980}" destId="{26D7DAAE-C44F-41CC-93E3-B6EC16BDF825}" srcOrd="0" destOrd="0" presId="urn:microsoft.com/office/officeart/2005/8/layout/process4"/>
    <dgm:cxn modelId="{E3077C29-1B2A-4F50-9C75-3680C19164BF}" type="presParOf" srcId="{69519A93-EEA1-49E4-9023-E2B027F7EA30}" destId="{6975D350-94B9-4229-A0C6-650B61BF75C0}" srcOrd="1" destOrd="0" presId="urn:microsoft.com/office/officeart/2005/8/layout/process4"/>
    <dgm:cxn modelId="{402D1A49-7D90-41CC-A2F0-D341136BC51D}" type="presParOf" srcId="{69519A93-EEA1-49E4-9023-E2B027F7EA30}" destId="{781F0E2D-B70B-4064-81EA-138F6D2B60EC}" srcOrd="2" destOrd="0" presId="urn:microsoft.com/office/officeart/2005/8/layout/process4"/>
    <dgm:cxn modelId="{CC277148-7F85-4215-8321-58BEE76189B8}" type="presParOf" srcId="{781F0E2D-B70B-4064-81EA-138F6D2B60EC}" destId="{DA58900A-D043-4610-BD71-9108319DC32A}" srcOrd="0" destOrd="0" presId="urn:microsoft.com/office/officeart/2005/8/layout/process4"/>
    <dgm:cxn modelId="{C21AC601-5DCE-4FA7-8171-096B45907488}" type="presParOf" srcId="{781F0E2D-B70B-4064-81EA-138F6D2B60EC}" destId="{7FB6A7B3-626D-4644-922B-6673F3D5F4E7}" srcOrd="1" destOrd="0" presId="urn:microsoft.com/office/officeart/2005/8/layout/process4"/>
    <dgm:cxn modelId="{387AAF31-9469-4422-880A-4BF3259B761C}" type="presParOf" srcId="{781F0E2D-B70B-4064-81EA-138F6D2B60EC}" destId="{7864180C-43DE-4949-A7A3-0FB858A8E6DB}" srcOrd="2" destOrd="0" presId="urn:microsoft.com/office/officeart/2005/8/layout/process4"/>
    <dgm:cxn modelId="{ADCA5405-9B76-42EF-A634-BA845AB99753}" type="presParOf" srcId="{7864180C-43DE-4949-A7A3-0FB858A8E6DB}" destId="{8B6A1A95-C4A4-4674-9B61-70D3BECFD392}" srcOrd="0" destOrd="0" presId="urn:microsoft.com/office/officeart/2005/8/layout/process4"/>
    <dgm:cxn modelId="{A6BA2091-339A-4DF7-8CA8-6BB80F22D0EC}" type="presParOf" srcId="{7864180C-43DE-4949-A7A3-0FB858A8E6DB}" destId="{A785E25C-B3DF-4235-85B0-281E6F5D0094}" srcOrd="1" destOrd="0" presId="urn:microsoft.com/office/officeart/2005/8/layout/process4"/>
    <dgm:cxn modelId="{B351E36D-71CC-4C75-B072-A28FB862B07E}" type="presParOf" srcId="{7864180C-43DE-4949-A7A3-0FB858A8E6DB}" destId="{78A493DB-007E-4BAB-B30A-A8EE3FBFA295}"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1D786-9A76-48F6-A48F-BB2E14C4AE8B}">
      <dsp:nvSpPr>
        <dsp:cNvPr id="0" name=""/>
        <dsp:cNvSpPr/>
      </dsp:nvSpPr>
      <dsp:spPr>
        <a:xfrm>
          <a:off x="0" y="349"/>
          <a:ext cx="9618133" cy="481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B098CC-9662-4527-89B4-746A6C15C025}">
      <dsp:nvSpPr>
        <dsp:cNvPr id="0" name=""/>
        <dsp:cNvSpPr/>
      </dsp:nvSpPr>
      <dsp:spPr>
        <a:xfrm>
          <a:off x="145654" y="108688"/>
          <a:ext cx="264827" cy="2648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5A2302-0013-401E-A5ED-84439D38D955}">
      <dsp:nvSpPr>
        <dsp:cNvPr id="0" name=""/>
        <dsp:cNvSpPr/>
      </dsp:nvSpPr>
      <dsp:spPr>
        <a:xfrm>
          <a:off x="556136" y="349"/>
          <a:ext cx="9061996" cy="48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959" tIns="50959" rIns="50959" bIns="50959" numCol="1" spcCol="1270" anchor="ctr" anchorCtr="0">
          <a:noAutofit/>
        </a:bodyPr>
        <a:lstStyle/>
        <a:p>
          <a:pPr marL="0" lvl="0" indent="0" algn="l" defTabSz="622300">
            <a:lnSpc>
              <a:spcPct val="90000"/>
            </a:lnSpc>
            <a:spcBef>
              <a:spcPct val="0"/>
            </a:spcBef>
            <a:spcAft>
              <a:spcPct val="35000"/>
            </a:spcAft>
            <a:buNone/>
          </a:pPr>
          <a:r>
            <a:rPr lang="en-US" sz="1400" b="1" kern="1200"/>
            <a:t>Cognitive Barriers </a:t>
          </a:r>
          <a:r>
            <a:rPr lang="en-GB" sz="1400" kern="1200"/>
            <a:t>are mental biases or psychological tendencies that interfere with rational decision‑making in negotiation.</a:t>
          </a:r>
          <a:endParaRPr lang="en-US" sz="1400" kern="1200"/>
        </a:p>
      </dsp:txBody>
      <dsp:txXfrm>
        <a:off x="556136" y="349"/>
        <a:ext cx="9061996" cy="481503"/>
      </dsp:txXfrm>
    </dsp:sp>
    <dsp:sp modelId="{8A797CA2-CBCF-4984-B41B-4E0643ADBC6F}">
      <dsp:nvSpPr>
        <dsp:cNvPr id="0" name=""/>
        <dsp:cNvSpPr/>
      </dsp:nvSpPr>
      <dsp:spPr>
        <a:xfrm>
          <a:off x="0" y="602229"/>
          <a:ext cx="9618133" cy="481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85E052-143F-4C97-9AE9-E165DED40438}">
      <dsp:nvSpPr>
        <dsp:cNvPr id="0" name=""/>
        <dsp:cNvSpPr/>
      </dsp:nvSpPr>
      <dsp:spPr>
        <a:xfrm>
          <a:off x="145654" y="710567"/>
          <a:ext cx="264827" cy="2648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9B288D-4517-4667-8923-A4774A993DEE}">
      <dsp:nvSpPr>
        <dsp:cNvPr id="0" name=""/>
        <dsp:cNvSpPr/>
      </dsp:nvSpPr>
      <dsp:spPr>
        <a:xfrm>
          <a:off x="556136" y="602229"/>
          <a:ext cx="9061996" cy="48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959" tIns="50959" rIns="50959" bIns="50959" numCol="1" spcCol="1270" anchor="ctr" anchorCtr="0">
          <a:noAutofit/>
        </a:bodyPr>
        <a:lstStyle/>
        <a:p>
          <a:pPr marL="0" lvl="0" indent="0" algn="l" defTabSz="622300">
            <a:lnSpc>
              <a:spcPct val="90000"/>
            </a:lnSpc>
            <a:spcBef>
              <a:spcPct val="0"/>
            </a:spcBef>
            <a:spcAft>
              <a:spcPct val="35000"/>
            </a:spcAft>
            <a:buNone/>
          </a:pPr>
          <a:r>
            <a:rPr lang="en-US" sz="1400" b="1" kern="1200"/>
            <a:t>Risk aversion </a:t>
          </a:r>
          <a:r>
            <a:rPr lang="en-GB" sz="1400" kern="1200"/>
            <a:t>is the tendency to </a:t>
          </a:r>
          <a:r>
            <a:rPr lang="en-GB" sz="1400" b="1" kern="1200"/>
            <a:t>prefer a certain but smaller outcome over a risky but potentially larger one</a:t>
          </a:r>
          <a:r>
            <a:rPr lang="en-GB" sz="1400" kern="1200"/>
            <a:t>, even when the risky option has a higher expected value.</a:t>
          </a:r>
          <a:endParaRPr lang="en-US" sz="1400" kern="1200"/>
        </a:p>
      </dsp:txBody>
      <dsp:txXfrm>
        <a:off x="556136" y="602229"/>
        <a:ext cx="9061996" cy="481503"/>
      </dsp:txXfrm>
    </dsp:sp>
    <dsp:sp modelId="{ED79992B-517A-4B6A-A5DA-E097F4A7FCCD}">
      <dsp:nvSpPr>
        <dsp:cNvPr id="0" name=""/>
        <dsp:cNvSpPr/>
      </dsp:nvSpPr>
      <dsp:spPr>
        <a:xfrm>
          <a:off x="0" y="1204109"/>
          <a:ext cx="9618133" cy="481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CE3A3-F01C-4F82-84A6-BA5CF018A715}">
      <dsp:nvSpPr>
        <dsp:cNvPr id="0" name=""/>
        <dsp:cNvSpPr/>
      </dsp:nvSpPr>
      <dsp:spPr>
        <a:xfrm>
          <a:off x="145654" y="1312447"/>
          <a:ext cx="264827" cy="2648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CF5F44-4883-4849-A5CD-1FB8C72EF928}">
      <dsp:nvSpPr>
        <dsp:cNvPr id="0" name=""/>
        <dsp:cNvSpPr/>
      </dsp:nvSpPr>
      <dsp:spPr>
        <a:xfrm>
          <a:off x="556136" y="1204109"/>
          <a:ext cx="9061996" cy="48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959" tIns="50959" rIns="50959" bIns="50959" numCol="1" spcCol="1270" anchor="ctr" anchorCtr="0">
          <a:noAutofit/>
        </a:bodyPr>
        <a:lstStyle/>
        <a:p>
          <a:pPr marL="0" lvl="0" indent="0" algn="l" defTabSz="622300">
            <a:lnSpc>
              <a:spcPct val="90000"/>
            </a:lnSpc>
            <a:spcBef>
              <a:spcPct val="0"/>
            </a:spcBef>
            <a:spcAft>
              <a:spcPct val="35000"/>
            </a:spcAft>
            <a:buNone/>
          </a:pPr>
          <a:r>
            <a:rPr lang="en-GB" sz="1400" b="1" kern="1200"/>
            <a:t>Example: </a:t>
          </a:r>
          <a:r>
            <a:rPr lang="en-GB" sz="1400" kern="1200"/>
            <a:t>A risk‑averse negotiator may accept a mediocre offer too quickly because they fear losing the deal.</a:t>
          </a:r>
          <a:endParaRPr lang="en-US" sz="1400" kern="1200"/>
        </a:p>
      </dsp:txBody>
      <dsp:txXfrm>
        <a:off x="556136" y="1204109"/>
        <a:ext cx="9061996" cy="481503"/>
      </dsp:txXfrm>
    </dsp:sp>
    <dsp:sp modelId="{26CBC10A-0441-4706-A7B7-B8D34C310DD7}">
      <dsp:nvSpPr>
        <dsp:cNvPr id="0" name=""/>
        <dsp:cNvSpPr/>
      </dsp:nvSpPr>
      <dsp:spPr>
        <a:xfrm>
          <a:off x="0" y="1805989"/>
          <a:ext cx="9618133" cy="481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EBB19B-466F-4F05-85D1-FC59E0EB7414}">
      <dsp:nvSpPr>
        <dsp:cNvPr id="0" name=""/>
        <dsp:cNvSpPr/>
      </dsp:nvSpPr>
      <dsp:spPr>
        <a:xfrm>
          <a:off x="145654" y="1914327"/>
          <a:ext cx="264827" cy="2648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FB2CED-EDF4-49ED-B691-A0BB105D3ABB}">
      <dsp:nvSpPr>
        <dsp:cNvPr id="0" name=""/>
        <dsp:cNvSpPr/>
      </dsp:nvSpPr>
      <dsp:spPr>
        <a:xfrm>
          <a:off x="556136" y="1805989"/>
          <a:ext cx="9061996" cy="48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959" tIns="50959" rIns="50959" bIns="50959" numCol="1" spcCol="1270" anchor="ctr" anchorCtr="0">
          <a:noAutofit/>
        </a:bodyPr>
        <a:lstStyle/>
        <a:p>
          <a:pPr marL="0" lvl="0" indent="0" algn="l" defTabSz="622300">
            <a:lnSpc>
              <a:spcPct val="90000"/>
            </a:lnSpc>
            <a:spcBef>
              <a:spcPct val="0"/>
            </a:spcBef>
            <a:spcAft>
              <a:spcPct val="35000"/>
            </a:spcAft>
            <a:buNone/>
          </a:pPr>
          <a:r>
            <a:rPr lang="en-US" sz="1400" b="1" kern="1200"/>
            <a:t>Loss aversion </a:t>
          </a:r>
          <a:r>
            <a:rPr lang="en-GB" sz="1400" kern="1200"/>
            <a:t>is the tendency to </a:t>
          </a:r>
          <a:r>
            <a:rPr lang="en-GB" sz="1400" b="1" kern="1200"/>
            <a:t>feel losses more strongly than equivalent gains</a:t>
          </a:r>
          <a:r>
            <a:rPr lang="en-GB" sz="1400" kern="1200"/>
            <a:t>. Losing £100 feels worse than gaining £100 feels good.</a:t>
          </a:r>
          <a:endParaRPr lang="en-US" sz="1400" kern="1200"/>
        </a:p>
      </dsp:txBody>
      <dsp:txXfrm>
        <a:off x="556136" y="1805989"/>
        <a:ext cx="9061996" cy="481503"/>
      </dsp:txXfrm>
    </dsp:sp>
    <dsp:sp modelId="{1A741CA5-90A6-4A79-A0EE-2CE0AC329F69}">
      <dsp:nvSpPr>
        <dsp:cNvPr id="0" name=""/>
        <dsp:cNvSpPr/>
      </dsp:nvSpPr>
      <dsp:spPr>
        <a:xfrm>
          <a:off x="0" y="2407868"/>
          <a:ext cx="9618133" cy="481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D55BB9-DC8B-4519-82FC-81783A8C8883}">
      <dsp:nvSpPr>
        <dsp:cNvPr id="0" name=""/>
        <dsp:cNvSpPr/>
      </dsp:nvSpPr>
      <dsp:spPr>
        <a:xfrm>
          <a:off x="145654" y="2516207"/>
          <a:ext cx="264827" cy="2648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CBA3F3-048B-45F6-98DE-A4F3CBA89813}">
      <dsp:nvSpPr>
        <dsp:cNvPr id="0" name=""/>
        <dsp:cNvSpPr/>
      </dsp:nvSpPr>
      <dsp:spPr>
        <a:xfrm>
          <a:off x="556136" y="2407868"/>
          <a:ext cx="9061996" cy="48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959" tIns="50959" rIns="50959" bIns="50959" numCol="1" spcCol="1270" anchor="ctr" anchorCtr="0">
          <a:noAutofit/>
        </a:bodyPr>
        <a:lstStyle/>
        <a:p>
          <a:pPr marL="0" lvl="0" indent="0" algn="l" defTabSz="622300">
            <a:lnSpc>
              <a:spcPct val="90000"/>
            </a:lnSpc>
            <a:spcBef>
              <a:spcPct val="0"/>
            </a:spcBef>
            <a:spcAft>
              <a:spcPct val="35000"/>
            </a:spcAft>
            <a:buNone/>
          </a:pPr>
          <a:r>
            <a:rPr lang="en-GB" sz="1400" b="1" kern="1200"/>
            <a:t>Example: </a:t>
          </a:r>
          <a:r>
            <a:rPr lang="en-GB" sz="1400" kern="1200"/>
            <a:t>A negotiator may reject a fair offer because it feels like “giving something up.”</a:t>
          </a:r>
          <a:endParaRPr lang="en-US" sz="1400" kern="1200"/>
        </a:p>
      </dsp:txBody>
      <dsp:txXfrm>
        <a:off x="556136" y="2407868"/>
        <a:ext cx="9061996" cy="481503"/>
      </dsp:txXfrm>
    </dsp:sp>
    <dsp:sp modelId="{AC69C15A-5CD6-42F4-ABE8-DB8DDFDE86EE}">
      <dsp:nvSpPr>
        <dsp:cNvPr id="0" name=""/>
        <dsp:cNvSpPr/>
      </dsp:nvSpPr>
      <dsp:spPr>
        <a:xfrm>
          <a:off x="0" y="3009748"/>
          <a:ext cx="9618133" cy="481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11EC9-6B0F-42FE-85C4-5D7461B63488}">
      <dsp:nvSpPr>
        <dsp:cNvPr id="0" name=""/>
        <dsp:cNvSpPr/>
      </dsp:nvSpPr>
      <dsp:spPr>
        <a:xfrm>
          <a:off x="145654" y="3118086"/>
          <a:ext cx="264827" cy="2648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B7637F-30CE-4E64-93A7-D65B63E089F5}">
      <dsp:nvSpPr>
        <dsp:cNvPr id="0" name=""/>
        <dsp:cNvSpPr/>
      </dsp:nvSpPr>
      <dsp:spPr>
        <a:xfrm>
          <a:off x="556136" y="3009748"/>
          <a:ext cx="9061996" cy="48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959" tIns="50959" rIns="50959" bIns="50959" numCol="1" spcCol="1270" anchor="ctr" anchorCtr="0">
          <a:noAutofit/>
        </a:bodyPr>
        <a:lstStyle/>
        <a:p>
          <a:pPr marL="0" lvl="0" indent="0" algn="l" defTabSz="622300">
            <a:lnSpc>
              <a:spcPct val="90000"/>
            </a:lnSpc>
            <a:spcBef>
              <a:spcPct val="0"/>
            </a:spcBef>
            <a:spcAft>
              <a:spcPct val="35000"/>
            </a:spcAft>
            <a:buNone/>
          </a:pPr>
          <a:r>
            <a:rPr lang="en-GB" sz="1400" kern="1200"/>
            <a:t>Risk aversion is about avoiding uncertainty.</a:t>
          </a:r>
          <a:endParaRPr lang="en-US" sz="1400" kern="1200"/>
        </a:p>
      </dsp:txBody>
      <dsp:txXfrm>
        <a:off x="556136" y="3009748"/>
        <a:ext cx="9061996" cy="481503"/>
      </dsp:txXfrm>
    </dsp:sp>
    <dsp:sp modelId="{115D66AB-A2AF-4283-BBE7-D9870DF10D8C}">
      <dsp:nvSpPr>
        <dsp:cNvPr id="0" name=""/>
        <dsp:cNvSpPr/>
      </dsp:nvSpPr>
      <dsp:spPr>
        <a:xfrm>
          <a:off x="0" y="3611628"/>
          <a:ext cx="9618133" cy="4815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6D7A3-E505-4C2D-B207-4B4D6C8EE9E8}">
      <dsp:nvSpPr>
        <dsp:cNvPr id="0" name=""/>
        <dsp:cNvSpPr/>
      </dsp:nvSpPr>
      <dsp:spPr>
        <a:xfrm>
          <a:off x="145654" y="3719966"/>
          <a:ext cx="264827" cy="264827"/>
        </a:xfrm>
        <a:prstGeom prst="rect">
          <a:avLst/>
        </a:prstGeom>
        <a:solidFill>
          <a:schemeClr val="accent3">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9F1D03-43F6-43E3-8D5F-9C0FBFFD182E}">
      <dsp:nvSpPr>
        <dsp:cNvPr id="0" name=""/>
        <dsp:cNvSpPr/>
      </dsp:nvSpPr>
      <dsp:spPr>
        <a:xfrm>
          <a:off x="556136" y="3611628"/>
          <a:ext cx="9061996" cy="481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959" tIns="50959" rIns="50959" bIns="50959" numCol="1" spcCol="1270" anchor="ctr" anchorCtr="0">
          <a:noAutofit/>
        </a:bodyPr>
        <a:lstStyle/>
        <a:p>
          <a:pPr marL="0" lvl="0" indent="0" algn="l" defTabSz="622300">
            <a:lnSpc>
              <a:spcPct val="90000"/>
            </a:lnSpc>
            <a:spcBef>
              <a:spcPct val="0"/>
            </a:spcBef>
            <a:spcAft>
              <a:spcPct val="35000"/>
            </a:spcAft>
            <a:buNone/>
          </a:pPr>
          <a:r>
            <a:rPr lang="en-GB" sz="1400" kern="1200"/>
            <a:t>Loss aversion is about avoided losses.</a:t>
          </a:r>
          <a:endParaRPr lang="en-US" sz="1400" kern="1200"/>
        </a:p>
      </dsp:txBody>
      <dsp:txXfrm>
        <a:off x="556136" y="3611628"/>
        <a:ext cx="9061996" cy="4815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1766F-BAAD-4C7E-BAEF-142BC20F015D}">
      <dsp:nvSpPr>
        <dsp:cNvPr id="0" name=""/>
        <dsp:cNvSpPr/>
      </dsp:nvSpPr>
      <dsp:spPr>
        <a:xfrm>
          <a:off x="582441" y="869014"/>
          <a:ext cx="1247033" cy="124703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C82CF-2DDA-4F73-991F-AD9E91232FB5}">
      <dsp:nvSpPr>
        <dsp:cNvPr id="0" name=""/>
        <dsp:cNvSpPr/>
      </dsp:nvSpPr>
      <dsp:spPr>
        <a:xfrm>
          <a:off x="848202" y="1134775"/>
          <a:ext cx="715510" cy="715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276CD3-752B-44A3-8D9C-E88572E843F5}">
      <dsp:nvSpPr>
        <dsp:cNvPr id="0" name=""/>
        <dsp:cNvSpPr/>
      </dsp:nvSpPr>
      <dsp:spPr>
        <a:xfrm>
          <a:off x="183800"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Opening positions</a:t>
          </a:r>
          <a:endParaRPr lang="en-US" sz="2100" kern="1200"/>
        </a:p>
      </dsp:txBody>
      <dsp:txXfrm>
        <a:off x="183800" y="2504467"/>
        <a:ext cx="2044316" cy="720000"/>
      </dsp:txXfrm>
    </dsp:sp>
    <dsp:sp modelId="{3B1AD9C5-E444-4462-B32C-C766296A737B}">
      <dsp:nvSpPr>
        <dsp:cNvPr id="0" name=""/>
        <dsp:cNvSpPr/>
      </dsp:nvSpPr>
      <dsp:spPr>
        <a:xfrm>
          <a:off x="2984513" y="869014"/>
          <a:ext cx="1247033" cy="124703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C2EB0E-886D-4A6E-B5B5-9110104310F0}">
      <dsp:nvSpPr>
        <dsp:cNvPr id="0" name=""/>
        <dsp:cNvSpPr/>
      </dsp:nvSpPr>
      <dsp:spPr>
        <a:xfrm>
          <a:off x="3250275" y="1134775"/>
          <a:ext cx="715510" cy="715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B0B7B3-AEC0-4465-B92B-3035FD657327}">
      <dsp:nvSpPr>
        <dsp:cNvPr id="0" name=""/>
        <dsp:cNvSpPr/>
      </dsp:nvSpPr>
      <dsp:spPr>
        <a:xfrm>
          <a:off x="2585872"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Exploration</a:t>
          </a:r>
          <a:endParaRPr lang="en-US" sz="2100" kern="1200"/>
        </a:p>
      </dsp:txBody>
      <dsp:txXfrm>
        <a:off x="2585872" y="2504467"/>
        <a:ext cx="2044316" cy="720000"/>
      </dsp:txXfrm>
    </dsp:sp>
    <dsp:sp modelId="{3CBAC5EA-1F92-4399-BFB7-7109AA294958}">
      <dsp:nvSpPr>
        <dsp:cNvPr id="0" name=""/>
        <dsp:cNvSpPr/>
      </dsp:nvSpPr>
      <dsp:spPr>
        <a:xfrm>
          <a:off x="5386585" y="869014"/>
          <a:ext cx="1247033" cy="124703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112148-F455-47D6-91AB-FB0E2601B549}">
      <dsp:nvSpPr>
        <dsp:cNvPr id="0" name=""/>
        <dsp:cNvSpPr/>
      </dsp:nvSpPr>
      <dsp:spPr>
        <a:xfrm>
          <a:off x="5652347" y="1134775"/>
          <a:ext cx="715510" cy="7155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586662-6400-4FF2-9E55-ABC18B634881}">
      <dsp:nvSpPr>
        <dsp:cNvPr id="0" name=""/>
        <dsp:cNvSpPr/>
      </dsp:nvSpPr>
      <dsp:spPr>
        <a:xfrm>
          <a:off x="4987944"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Bargaining and Convergence</a:t>
          </a:r>
          <a:endParaRPr lang="en-US" sz="2100" kern="1200"/>
        </a:p>
      </dsp:txBody>
      <dsp:txXfrm>
        <a:off x="4987944" y="2504467"/>
        <a:ext cx="2044316" cy="720000"/>
      </dsp:txXfrm>
    </dsp:sp>
    <dsp:sp modelId="{30881EBC-7645-469F-BF6A-661E6C02A91D}">
      <dsp:nvSpPr>
        <dsp:cNvPr id="0" name=""/>
        <dsp:cNvSpPr/>
      </dsp:nvSpPr>
      <dsp:spPr>
        <a:xfrm>
          <a:off x="7788658" y="869014"/>
          <a:ext cx="1247033" cy="124703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16EAD-C943-4FF5-B117-3CB4CCE4A97A}">
      <dsp:nvSpPr>
        <dsp:cNvPr id="0" name=""/>
        <dsp:cNvSpPr/>
      </dsp:nvSpPr>
      <dsp:spPr>
        <a:xfrm>
          <a:off x="8054419" y="1134775"/>
          <a:ext cx="715510" cy="7155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EFE842-E735-419C-91AA-6C7F9D77BDCB}">
      <dsp:nvSpPr>
        <dsp:cNvPr id="0" name=""/>
        <dsp:cNvSpPr/>
      </dsp:nvSpPr>
      <dsp:spPr>
        <a:xfrm>
          <a:off x="7390016"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Settlement</a:t>
          </a:r>
          <a:endParaRPr lang="en-US" sz="2100" kern="1200"/>
        </a:p>
      </dsp:txBody>
      <dsp:txXfrm>
        <a:off x="7390016" y="2504467"/>
        <a:ext cx="204431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7DAAE-C44F-41CC-93E3-B6EC16BDF825}">
      <dsp:nvSpPr>
        <dsp:cNvPr id="0" name=""/>
        <dsp:cNvSpPr/>
      </dsp:nvSpPr>
      <dsp:spPr>
        <a:xfrm>
          <a:off x="0" y="2470633"/>
          <a:ext cx="9618133" cy="162100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It is important to recognise that these are specific patterns of behaviour rather than absolute categories but it is worth understanding the characteristics of each when thinking about negotiation.</a:t>
          </a:r>
          <a:endParaRPr lang="en-US" sz="1600" kern="1200"/>
        </a:p>
      </dsp:txBody>
      <dsp:txXfrm>
        <a:off x="0" y="2470633"/>
        <a:ext cx="9618133" cy="1621002"/>
      </dsp:txXfrm>
    </dsp:sp>
    <dsp:sp modelId="{7FB6A7B3-626D-4644-922B-6673F3D5F4E7}">
      <dsp:nvSpPr>
        <dsp:cNvPr id="0" name=""/>
        <dsp:cNvSpPr/>
      </dsp:nvSpPr>
      <dsp:spPr>
        <a:xfrm rot="10800000">
          <a:off x="0" y="1845"/>
          <a:ext cx="9618133" cy="2493102"/>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 negotiation style can result in a particular strategy being employed by a negotiator. This can vary enormously depending on the negotiator but there are three main styles that have been identified.</a:t>
          </a:r>
          <a:endParaRPr lang="en-US" sz="1600" kern="1200"/>
        </a:p>
      </dsp:txBody>
      <dsp:txXfrm rot="-10800000">
        <a:off x="0" y="1845"/>
        <a:ext cx="9618133" cy="875078"/>
      </dsp:txXfrm>
    </dsp:sp>
    <dsp:sp modelId="{8B6A1A95-C4A4-4674-9B61-70D3BECFD392}">
      <dsp:nvSpPr>
        <dsp:cNvPr id="0" name=""/>
        <dsp:cNvSpPr/>
      </dsp:nvSpPr>
      <dsp:spPr>
        <a:xfrm>
          <a:off x="4696" y="876924"/>
          <a:ext cx="3202913" cy="745437"/>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Competitive strategy</a:t>
          </a:r>
          <a:endParaRPr lang="en-US" sz="2500" kern="1200"/>
        </a:p>
      </dsp:txBody>
      <dsp:txXfrm>
        <a:off x="4696" y="876924"/>
        <a:ext cx="3202913" cy="745437"/>
      </dsp:txXfrm>
    </dsp:sp>
    <dsp:sp modelId="{A785E25C-B3DF-4235-85B0-281E6F5D0094}">
      <dsp:nvSpPr>
        <dsp:cNvPr id="0" name=""/>
        <dsp:cNvSpPr/>
      </dsp:nvSpPr>
      <dsp:spPr>
        <a:xfrm>
          <a:off x="3207609" y="876924"/>
          <a:ext cx="3202913" cy="745437"/>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Co-operative strategy</a:t>
          </a:r>
          <a:endParaRPr lang="en-US" sz="2500" kern="1200"/>
        </a:p>
      </dsp:txBody>
      <dsp:txXfrm>
        <a:off x="3207609" y="876924"/>
        <a:ext cx="3202913" cy="745437"/>
      </dsp:txXfrm>
    </dsp:sp>
    <dsp:sp modelId="{78A493DB-007E-4BAB-B30A-A8EE3FBFA295}">
      <dsp:nvSpPr>
        <dsp:cNvPr id="0" name=""/>
        <dsp:cNvSpPr/>
      </dsp:nvSpPr>
      <dsp:spPr>
        <a:xfrm>
          <a:off x="6410523" y="876924"/>
          <a:ext cx="3202913" cy="745437"/>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Collaborative strategy</a:t>
          </a:r>
          <a:endParaRPr lang="en-US" sz="2500" kern="1200"/>
        </a:p>
      </dsp:txBody>
      <dsp:txXfrm>
        <a:off x="6410523" y="876924"/>
        <a:ext cx="3202913" cy="7454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191784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2560701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Accommodating / Smoothing – The Teddy Bear The Teddy Bear is always there for you Primary style is to adopt agreeable </a:t>
            </a:r>
            <a:r>
              <a:rPr lang="en-US" dirty="0" err="1"/>
              <a:t>behaviour</a:t>
            </a:r>
            <a:r>
              <a:rPr lang="en-US" dirty="0"/>
              <a:t>. Avoids aggression. This style can lead to people agreeing to do what others want at the expense of what they really want (gives in) and thus the individual simmers beneath the surface. If you act like a Teddy Bear, you give up your goals in order to maintain the relationship at the highest possible level. Avoiding / Withdrawing – The Tortoise The tortoise just retreats from everything The primary style is non-confrontational. This style ignores or denies that there is conflict. It can lead to conflicts never being resolved. This style can lead to defensiveness or resistance through passive aggressive </a:t>
            </a:r>
            <a:r>
              <a:rPr lang="en-US" dirty="0" err="1"/>
              <a:t>behaviour</a:t>
            </a:r>
            <a:r>
              <a:rPr lang="en-US" dirty="0"/>
              <a:t> If you act like the tortoise, you give up both your goals and the relationship - you avoid the other person and the issue. Competing / Forcing - The Shark Nobody gets in the way of the shark The primary style is extremely confrontational and aggressive. This style is autocratic and refuses to bend. If you act like a shark you try to achieve your goals at all costs, leading to win/lose outcomes. Relationships can be negatively impacted. Compromising – The Fox The fox is cunning &amp; gets something The primary style is assertive about what they believe – they want to be heard and </a:t>
            </a:r>
            <a:r>
              <a:rPr lang="en-US" dirty="0" err="1"/>
              <a:t>verbalise</a:t>
            </a:r>
            <a:r>
              <a:rPr lang="en-US" dirty="0"/>
              <a:t> feelings impulsively. With this style the person can end up making major concessions for the good of the team. If you act like a fox you give up part of your goals and sacrifice part of a relationship that is moderately important to you. Collaborating / Negotiating - The Owl Wise old owl uses her head for the best The primary style is respectful. This style encourages a win-win situation through healthy debate of the issue and a mutually beneficial solution. If you act like an owl, you initiate negotiations aimed at ensuring that both parties achieve their desired goals while maintaining the relationship at the highest possible level. You try to achieve a win-win situation</a:t>
            </a: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255783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234516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3716190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20/02/2026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20/02/2026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6B6738-851F-9A06-9597-49C430649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A4C8F-3C7D-F19A-B501-4F63EB7BCFF3}"/>
              </a:ext>
            </a:extLst>
          </p:cNvPr>
          <p:cNvSpPr>
            <a:spLocks noGrp="1"/>
          </p:cNvSpPr>
          <p:nvPr>
            <p:ph type="ctrTitle"/>
          </p:nvPr>
        </p:nvSpPr>
        <p:spPr>
          <a:xfrm>
            <a:off x="4974337" y="1265314"/>
            <a:ext cx="4299666" cy="3249131"/>
          </a:xfrm>
        </p:spPr>
        <p:txBody>
          <a:bodyPr>
            <a:normAutofit/>
          </a:bodyPr>
          <a:lstStyle/>
          <a:p>
            <a:pPr algn="l">
              <a:lnSpc>
                <a:spcPct val="90000"/>
              </a:lnSpc>
            </a:pPr>
            <a:r>
              <a:rPr lang="en-GB" b="1" dirty="0"/>
              <a:t>Principles of Professional Legal Practice </a:t>
            </a:r>
            <a:endParaRPr lang="en-GB" b="1"/>
          </a:p>
        </p:txBody>
      </p:sp>
      <p:sp>
        <p:nvSpPr>
          <p:cNvPr id="3" name="Subtitle 2">
            <a:extLst>
              <a:ext uri="{FF2B5EF4-FFF2-40B4-BE49-F238E27FC236}">
                <a16:creationId xmlns:a16="http://schemas.microsoft.com/office/drawing/2014/main" id="{4A163C75-5056-19C5-6E72-8E57FF17ABEC}"/>
              </a:ext>
            </a:extLst>
          </p:cNvPr>
          <p:cNvSpPr>
            <a:spLocks noGrp="1"/>
          </p:cNvSpPr>
          <p:nvPr>
            <p:ph type="subTitle" idx="1"/>
          </p:nvPr>
        </p:nvSpPr>
        <p:spPr>
          <a:xfrm>
            <a:off x="4974336" y="4514446"/>
            <a:ext cx="4299666" cy="871042"/>
          </a:xfrm>
        </p:spPr>
        <p:txBody>
          <a:bodyPr>
            <a:normAutofit/>
          </a:bodyPr>
          <a:lstStyle/>
          <a:p>
            <a:pPr algn="l"/>
            <a:r>
              <a:rPr lang="en-GB" b="1"/>
              <a:t>Negotiation</a:t>
            </a:r>
          </a:p>
        </p:txBody>
      </p:sp>
      <p:sp>
        <p:nvSpPr>
          <p:cNvPr id="10" name="Isosceles Triangle 9">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Scales of Justice">
            <a:extLst>
              <a:ext uri="{FF2B5EF4-FFF2-40B4-BE49-F238E27FC236}">
                <a16:creationId xmlns:a16="http://schemas.microsoft.com/office/drawing/2014/main" id="{5D6F057D-16B8-5E36-D977-BABA774722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4242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5536734" y="609600"/>
            <a:ext cx="3737268" cy="1320800"/>
          </a:xfrm>
        </p:spPr>
        <p:txBody>
          <a:bodyPr>
            <a:normAutofit/>
          </a:bodyPr>
          <a:lstStyle/>
          <a:p>
            <a:r>
              <a:rPr lang="en-US" altLang="en-US" dirty="0">
                <a:ea typeface="ＭＳ Ｐゴシック" pitchFamily="34" charset="-128"/>
              </a:rPr>
              <a:t>Negotiation Dynamics</a:t>
            </a:r>
          </a:p>
        </p:txBody>
      </p:sp>
      <p:sp>
        <p:nvSpPr>
          <p:cNvPr id="58371" name="Rectangle 3"/>
          <p:cNvSpPr>
            <a:spLocks noGrp="1" noChangeArrowheads="1"/>
          </p:cNvSpPr>
          <p:nvPr>
            <p:ph type="body" idx="1"/>
          </p:nvPr>
        </p:nvSpPr>
        <p:spPr>
          <a:xfrm>
            <a:off x="5209563" y="2160589"/>
            <a:ext cx="4064439" cy="3880773"/>
          </a:xfrm>
        </p:spPr>
        <p:txBody>
          <a:bodyPr>
            <a:normAutofit/>
          </a:bodyPr>
          <a:lstStyle/>
          <a:p>
            <a:pPr>
              <a:lnSpc>
                <a:spcPct val="90000"/>
              </a:lnSpc>
              <a:defRPr/>
            </a:pPr>
            <a:endParaRPr lang="en-US" sz="1100">
              <a:latin typeface="+mj-lt"/>
              <a:ea typeface="ＭＳ Ｐゴシック" pitchFamily="34" charset="-128"/>
            </a:endParaRPr>
          </a:p>
          <a:p>
            <a:pPr>
              <a:lnSpc>
                <a:spcPct val="90000"/>
              </a:lnSpc>
              <a:defRPr/>
            </a:pPr>
            <a:r>
              <a:rPr lang="en-US" sz="1100">
                <a:latin typeface="+mj-lt"/>
                <a:ea typeface="ＭＳ Ｐゴシック" pitchFamily="34" charset="-128"/>
              </a:rPr>
              <a:t>Win-Win</a:t>
            </a:r>
          </a:p>
          <a:p>
            <a:pPr lvl="1">
              <a:lnSpc>
                <a:spcPct val="90000"/>
              </a:lnSpc>
              <a:defRPr/>
            </a:pPr>
            <a:r>
              <a:rPr lang="en-US" sz="1100">
                <a:latin typeface="+mj-lt"/>
                <a:ea typeface="ＭＳ Ｐゴシック" pitchFamily="34" charset="-128"/>
              </a:rPr>
              <a:t>Integrative or Cooperative</a:t>
            </a:r>
          </a:p>
          <a:p>
            <a:pPr>
              <a:lnSpc>
                <a:spcPct val="90000"/>
              </a:lnSpc>
              <a:defRPr/>
            </a:pPr>
            <a:r>
              <a:rPr lang="en-US" sz="1100">
                <a:latin typeface="+mj-lt"/>
                <a:ea typeface="ＭＳ Ｐゴシック" pitchFamily="34" charset="-128"/>
              </a:rPr>
              <a:t>Win-Lose</a:t>
            </a:r>
          </a:p>
          <a:p>
            <a:pPr lvl="1">
              <a:lnSpc>
                <a:spcPct val="90000"/>
              </a:lnSpc>
              <a:defRPr/>
            </a:pPr>
            <a:r>
              <a:rPr lang="en-US" sz="1100">
                <a:latin typeface="+mj-lt"/>
                <a:ea typeface="ＭＳ Ｐゴシック" pitchFamily="34" charset="-128"/>
              </a:rPr>
              <a:t>Integrative or Cooperative/Zero-Sum or Distributive</a:t>
            </a:r>
          </a:p>
          <a:p>
            <a:pPr>
              <a:lnSpc>
                <a:spcPct val="90000"/>
              </a:lnSpc>
              <a:defRPr/>
            </a:pPr>
            <a:r>
              <a:rPr lang="en-US" sz="1100">
                <a:latin typeface="+mj-lt"/>
                <a:ea typeface="ＭＳ Ｐゴシック" pitchFamily="34" charset="-128"/>
              </a:rPr>
              <a:t>Lose-Lose</a:t>
            </a:r>
          </a:p>
          <a:p>
            <a:pPr lvl="1">
              <a:lnSpc>
                <a:spcPct val="90000"/>
              </a:lnSpc>
              <a:defRPr/>
            </a:pPr>
            <a:r>
              <a:rPr lang="en-US" sz="1100">
                <a:latin typeface="+mj-lt"/>
                <a:ea typeface="ＭＳ Ｐゴシック" pitchFamily="34" charset="-128"/>
              </a:rPr>
              <a:t>Zero-Sum or Distributive</a:t>
            </a:r>
          </a:p>
          <a:p>
            <a:pPr lvl="1">
              <a:lnSpc>
                <a:spcPct val="90000"/>
              </a:lnSpc>
              <a:defRPr/>
            </a:pPr>
            <a:endParaRPr lang="en-US" sz="1100">
              <a:latin typeface="+mj-lt"/>
              <a:ea typeface="ＭＳ Ｐゴシック" pitchFamily="34" charset="-128"/>
            </a:endParaRPr>
          </a:p>
          <a:p>
            <a:pPr marL="0" lvl="0" indent="0" defTabSz="914400">
              <a:lnSpc>
                <a:spcPct val="90000"/>
              </a:lnSpc>
              <a:spcBef>
                <a:spcPts val="0"/>
              </a:spcBef>
              <a:buClrTx/>
              <a:buSzTx/>
              <a:buNone/>
              <a:defRPr/>
            </a:pPr>
            <a:r>
              <a:rPr lang="en-GB" sz="1100">
                <a:latin typeface="+mj-lt"/>
              </a:rPr>
              <a:t>Integrative -  </a:t>
            </a:r>
            <a:r>
              <a:rPr lang="en-GB" sz="1100" kern="100">
                <a:latin typeface="+mj-lt"/>
                <a:ea typeface="DengXian" panose="02010600030101010101" pitchFamily="2" charset="-122"/>
                <a:cs typeface="Times New Roman" panose="02020603050405020304" pitchFamily="18" charset="0"/>
              </a:rPr>
              <a:t>where both parties recognise that they have underlying interests that are not in conflict. An integrative situation gives more scope for concessions by both sides.</a:t>
            </a:r>
          </a:p>
          <a:p>
            <a:pPr>
              <a:lnSpc>
                <a:spcPct val="90000"/>
              </a:lnSpc>
            </a:pPr>
            <a:endParaRPr lang="en-GB" sz="1100">
              <a:latin typeface="+mj-lt"/>
            </a:endParaRPr>
          </a:p>
          <a:p>
            <a:pPr>
              <a:lnSpc>
                <a:spcPct val="90000"/>
              </a:lnSpc>
            </a:pPr>
            <a:r>
              <a:rPr lang="en-GB" sz="1100">
                <a:latin typeface="+mj-lt"/>
              </a:rPr>
              <a:t>Distributive - </a:t>
            </a:r>
            <a:r>
              <a:rPr lang="en-GB" sz="1100">
                <a:latin typeface="+mj-lt"/>
                <a:ea typeface="DengXian" panose="02010600030101010101" pitchFamily="2" charset="-122"/>
                <a:cs typeface="Times New Roman" panose="02020603050405020304" pitchFamily="18" charset="0"/>
              </a:rPr>
              <a:t>where one party gains at the expense of another, </a:t>
            </a:r>
            <a:endParaRPr lang="en-GB" sz="1100">
              <a:latin typeface="+mj-lt"/>
            </a:endParaRPr>
          </a:p>
          <a:p>
            <a:pPr lvl="1">
              <a:lnSpc>
                <a:spcPct val="90000"/>
              </a:lnSpc>
              <a:defRPr/>
            </a:pPr>
            <a:endParaRPr lang="en-US" sz="1100">
              <a:latin typeface="+mj-lt"/>
              <a:ea typeface="ＭＳ Ｐゴシック" pitchFamily="34" charset="-128"/>
            </a:endParaRPr>
          </a:p>
          <a:p>
            <a:pPr>
              <a:lnSpc>
                <a:spcPct val="90000"/>
              </a:lnSpc>
              <a:buFont typeface="Wingdings" pitchFamily="2" charset="2"/>
              <a:buNone/>
              <a:defRPr/>
            </a:pPr>
            <a:endParaRPr lang="en-US" sz="1100" i="1">
              <a:latin typeface="+mj-lt"/>
              <a:ea typeface="ＭＳ Ｐゴシック" pitchFamily="34" charset="-128"/>
            </a:endParaRPr>
          </a:p>
          <a:p>
            <a:pPr lvl="2">
              <a:lnSpc>
                <a:spcPct val="90000"/>
              </a:lnSpc>
              <a:buFont typeface="Wingdings" pitchFamily="2" charset="2"/>
              <a:buNone/>
              <a:defRPr/>
            </a:pPr>
            <a:endParaRPr lang="en-US" sz="1100">
              <a:latin typeface="+mj-lt"/>
              <a:ea typeface="ＭＳ Ｐゴシック" pitchFamily="34" charset="-128"/>
            </a:endParaRPr>
          </a:p>
        </p:txBody>
      </p:sp>
      <p:pic>
        <p:nvPicPr>
          <p:cNvPr id="96260" name="Picture 96259" descr="Hands-on top of each other">
            <a:extLst>
              <a:ext uri="{FF2B5EF4-FFF2-40B4-BE49-F238E27FC236}">
                <a16:creationId xmlns:a16="http://schemas.microsoft.com/office/drawing/2014/main" id="{0485FDBC-C66C-1544-86CF-14FD63F35E7A}"/>
              </a:ext>
            </a:extLst>
          </p:cNvPr>
          <p:cNvPicPr>
            <a:picLocks noChangeAspect="1"/>
          </p:cNvPicPr>
          <p:nvPr/>
        </p:nvPicPr>
        <p:blipFill>
          <a:blip r:embed="rId3"/>
          <a:srcRect l="54141" r="11442"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6264" name="Isosceles Triangle 9626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2023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8371">
                                            <p:txEl>
                                              <p:pRg st="1" end="1"/>
                                            </p:txEl>
                                          </p:spTgt>
                                        </p:tgtEl>
                                        <p:attrNameLst>
                                          <p:attrName>style.visibility</p:attrName>
                                        </p:attrNameLst>
                                      </p:cBhvr>
                                      <p:to>
                                        <p:strVal val="visible"/>
                                      </p:to>
                                    </p:set>
                                    <p:anim calcmode="lin" valueType="num">
                                      <p:cBhvr>
                                        <p:cTn id="7" dur="1000" fill="hold"/>
                                        <p:tgtEl>
                                          <p:spTgt spid="58371">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58371">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58371">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58371">
                                            <p:txEl>
                                              <p:pRg st="1" end="1"/>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8371">
                                            <p:txEl>
                                              <p:pRg st="2" end="2"/>
                                            </p:txEl>
                                          </p:spTgt>
                                        </p:tgtEl>
                                        <p:attrNameLst>
                                          <p:attrName>style.visibility</p:attrName>
                                        </p:attrNameLst>
                                      </p:cBhvr>
                                      <p:to>
                                        <p:strVal val="visible"/>
                                      </p:to>
                                    </p:set>
                                    <p:anim calcmode="lin" valueType="num">
                                      <p:cBhvr>
                                        <p:cTn id="13" dur="1000" fill="hold"/>
                                        <p:tgtEl>
                                          <p:spTgt spid="58371">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58371">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58371">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58371">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58371">
                                            <p:txEl>
                                              <p:pRg st="3" end="3"/>
                                            </p:txEl>
                                          </p:spTgt>
                                        </p:tgtEl>
                                        <p:attrNameLst>
                                          <p:attrName>style.visibility</p:attrName>
                                        </p:attrNameLst>
                                      </p:cBhvr>
                                      <p:to>
                                        <p:strVal val="visible"/>
                                      </p:to>
                                    </p:set>
                                    <p:anim calcmode="lin" valueType="num">
                                      <p:cBhvr>
                                        <p:cTn id="21" dur="1000" fill="hold"/>
                                        <p:tgtEl>
                                          <p:spTgt spid="58371">
                                            <p:txEl>
                                              <p:pRg st="3" end="3"/>
                                            </p:txEl>
                                          </p:spTgt>
                                        </p:tgtEl>
                                        <p:attrNameLst>
                                          <p:attrName>ppt_w</p:attrName>
                                        </p:attrNameLst>
                                      </p:cBhvr>
                                      <p:tavLst>
                                        <p:tav tm="0">
                                          <p:val>
                                            <p:fltVal val="0"/>
                                          </p:val>
                                        </p:tav>
                                        <p:tav tm="100000">
                                          <p:val>
                                            <p:strVal val="#ppt_w"/>
                                          </p:val>
                                        </p:tav>
                                      </p:tavLst>
                                    </p:anim>
                                    <p:anim calcmode="lin" valueType="num">
                                      <p:cBhvr>
                                        <p:cTn id="22" dur="1000" fill="hold"/>
                                        <p:tgtEl>
                                          <p:spTgt spid="58371">
                                            <p:txEl>
                                              <p:pRg st="3" end="3"/>
                                            </p:txEl>
                                          </p:spTgt>
                                        </p:tgtEl>
                                        <p:attrNameLst>
                                          <p:attrName>ppt_h</p:attrName>
                                        </p:attrNameLst>
                                      </p:cBhvr>
                                      <p:tavLst>
                                        <p:tav tm="0">
                                          <p:val>
                                            <p:fltVal val="0"/>
                                          </p:val>
                                        </p:tav>
                                        <p:tav tm="100000">
                                          <p:val>
                                            <p:strVal val="#ppt_h"/>
                                          </p:val>
                                        </p:tav>
                                      </p:tavLst>
                                    </p:anim>
                                    <p:anim calcmode="lin" valueType="num">
                                      <p:cBhvr>
                                        <p:cTn id="23" dur="1000" fill="hold"/>
                                        <p:tgtEl>
                                          <p:spTgt spid="58371">
                                            <p:txEl>
                                              <p:pRg st="3" end="3"/>
                                            </p:txEl>
                                          </p:spTgt>
                                        </p:tgtEl>
                                        <p:attrNameLst>
                                          <p:attrName>style.rotation</p:attrName>
                                        </p:attrNameLst>
                                      </p:cBhvr>
                                      <p:tavLst>
                                        <p:tav tm="0">
                                          <p:val>
                                            <p:fltVal val="90"/>
                                          </p:val>
                                        </p:tav>
                                        <p:tav tm="100000">
                                          <p:val>
                                            <p:fltVal val="0"/>
                                          </p:val>
                                        </p:tav>
                                      </p:tavLst>
                                    </p:anim>
                                    <p:animEffect transition="in" filter="fade">
                                      <p:cBhvr>
                                        <p:cTn id="24" dur="1000"/>
                                        <p:tgtEl>
                                          <p:spTgt spid="58371">
                                            <p:txEl>
                                              <p:pRg st="3" end="3"/>
                                            </p:txEl>
                                          </p:spTgt>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58371">
                                            <p:txEl>
                                              <p:pRg st="4" end="4"/>
                                            </p:txEl>
                                          </p:spTgt>
                                        </p:tgtEl>
                                        <p:attrNameLst>
                                          <p:attrName>style.visibility</p:attrName>
                                        </p:attrNameLst>
                                      </p:cBhvr>
                                      <p:to>
                                        <p:strVal val="visible"/>
                                      </p:to>
                                    </p:set>
                                    <p:anim calcmode="lin" valueType="num">
                                      <p:cBhvr>
                                        <p:cTn id="27" dur="1000" fill="hold"/>
                                        <p:tgtEl>
                                          <p:spTgt spid="58371">
                                            <p:txEl>
                                              <p:pRg st="4" end="4"/>
                                            </p:txEl>
                                          </p:spTgt>
                                        </p:tgtEl>
                                        <p:attrNameLst>
                                          <p:attrName>ppt_w</p:attrName>
                                        </p:attrNameLst>
                                      </p:cBhvr>
                                      <p:tavLst>
                                        <p:tav tm="0">
                                          <p:val>
                                            <p:fltVal val="0"/>
                                          </p:val>
                                        </p:tav>
                                        <p:tav tm="100000">
                                          <p:val>
                                            <p:strVal val="#ppt_w"/>
                                          </p:val>
                                        </p:tav>
                                      </p:tavLst>
                                    </p:anim>
                                    <p:anim calcmode="lin" valueType="num">
                                      <p:cBhvr>
                                        <p:cTn id="28" dur="1000" fill="hold"/>
                                        <p:tgtEl>
                                          <p:spTgt spid="58371">
                                            <p:txEl>
                                              <p:pRg st="4" end="4"/>
                                            </p:txEl>
                                          </p:spTgt>
                                        </p:tgtEl>
                                        <p:attrNameLst>
                                          <p:attrName>ppt_h</p:attrName>
                                        </p:attrNameLst>
                                      </p:cBhvr>
                                      <p:tavLst>
                                        <p:tav tm="0">
                                          <p:val>
                                            <p:fltVal val="0"/>
                                          </p:val>
                                        </p:tav>
                                        <p:tav tm="100000">
                                          <p:val>
                                            <p:strVal val="#ppt_h"/>
                                          </p:val>
                                        </p:tav>
                                      </p:tavLst>
                                    </p:anim>
                                    <p:anim calcmode="lin" valueType="num">
                                      <p:cBhvr>
                                        <p:cTn id="29" dur="1000" fill="hold"/>
                                        <p:tgtEl>
                                          <p:spTgt spid="58371">
                                            <p:txEl>
                                              <p:pRg st="4" end="4"/>
                                            </p:txEl>
                                          </p:spTgt>
                                        </p:tgtEl>
                                        <p:attrNameLst>
                                          <p:attrName>style.rotation</p:attrName>
                                        </p:attrNameLst>
                                      </p:cBhvr>
                                      <p:tavLst>
                                        <p:tav tm="0">
                                          <p:val>
                                            <p:fltVal val="90"/>
                                          </p:val>
                                        </p:tav>
                                        <p:tav tm="100000">
                                          <p:val>
                                            <p:fltVal val="0"/>
                                          </p:val>
                                        </p:tav>
                                      </p:tavLst>
                                    </p:anim>
                                    <p:animEffect transition="in" filter="fade">
                                      <p:cBhvr>
                                        <p:cTn id="30" dur="1000"/>
                                        <p:tgtEl>
                                          <p:spTgt spid="58371">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grpId="0" nodeType="clickEffect">
                                  <p:stCondLst>
                                    <p:cond delay="0"/>
                                  </p:stCondLst>
                                  <p:childTnLst>
                                    <p:set>
                                      <p:cBhvr>
                                        <p:cTn id="34" dur="1" fill="hold">
                                          <p:stCondLst>
                                            <p:cond delay="0"/>
                                          </p:stCondLst>
                                        </p:cTn>
                                        <p:tgtEl>
                                          <p:spTgt spid="58371">
                                            <p:txEl>
                                              <p:pRg st="5" end="5"/>
                                            </p:txEl>
                                          </p:spTgt>
                                        </p:tgtEl>
                                        <p:attrNameLst>
                                          <p:attrName>style.visibility</p:attrName>
                                        </p:attrNameLst>
                                      </p:cBhvr>
                                      <p:to>
                                        <p:strVal val="visible"/>
                                      </p:to>
                                    </p:set>
                                    <p:anim calcmode="lin" valueType="num">
                                      <p:cBhvr>
                                        <p:cTn id="35" dur="1000" fill="hold"/>
                                        <p:tgtEl>
                                          <p:spTgt spid="58371">
                                            <p:txEl>
                                              <p:pRg st="5" end="5"/>
                                            </p:txEl>
                                          </p:spTgt>
                                        </p:tgtEl>
                                        <p:attrNameLst>
                                          <p:attrName>ppt_w</p:attrName>
                                        </p:attrNameLst>
                                      </p:cBhvr>
                                      <p:tavLst>
                                        <p:tav tm="0">
                                          <p:val>
                                            <p:fltVal val="0"/>
                                          </p:val>
                                        </p:tav>
                                        <p:tav tm="100000">
                                          <p:val>
                                            <p:strVal val="#ppt_w"/>
                                          </p:val>
                                        </p:tav>
                                      </p:tavLst>
                                    </p:anim>
                                    <p:anim calcmode="lin" valueType="num">
                                      <p:cBhvr>
                                        <p:cTn id="36" dur="1000" fill="hold"/>
                                        <p:tgtEl>
                                          <p:spTgt spid="58371">
                                            <p:txEl>
                                              <p:pRg st="5" end="5"/>
                                            </p:txEl>
                                          </p:spTgt>
                                        </p:tgtEl>
                                        <p:attrNameLst>
                                          <p:attrName>ppt_h</p:attrName>
                                        </p:attrNameLst>
                                      </p:cBhvr>
                                      <p:tavLst>
                                        <p:tav tm="0">
                                          <p:val>
                                            <p:fltVal val="0"/>
                                          </p:val>
                                        </p:tav>
                                        <p:tav tm="100000">
                                          <p:val>
                                            <p:strVal val="#ppt_h"/>
                                          </p:val>
                                        </p:tav>
                                      </p:tavLst>
                                    </p:anim>
                                    <p:anim calcmode="lin" valueType="num">
                                      <p:cBhvr>
                                        <p:cTn id="37" dur="1000" fill="hold"/>
                                        <p:tgtEl>
                                          <p:spTgt spid="58371">
                                            <p:txEl>
                                              <p:pRg st="5" end="5"/>
                                            </p:txEl>
                                          </p:spTgt>
                                        </p:tgtEl>
                                        <p:attrNameLst>
                                          <p:attrName>style.rotation</p:attrName>
                                        </p:attrNameLst>
                                      </p:cBhvr>
                                      <p:tavLst>
                                        <p:tav tm="0">
                                          <p:val>
                                            <p:fltVal val="90"/>
                                          </p:val>
                                        </p:tav>
                                        <p:tav tm="100000">
                                          <p:val>
                                            <p:fltVal val="0"/>
                                          </p:val>
                                        </p:tav>
                                      </p:tavLst>
                                    </p:anim>
                                    <p:animEffect transition="in" filter="fade">
                                      <p:cBhvr>
                                        <p:cTn id="38" dur="1000"/>
                                        <p:tgtEl>
                                          <p:spTgt spid="58371">
                                            <p:txEl>
                                              <p:pRg st="5" end="5"/>
                                            </p:txEl>
                                          </p:spTgt>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58371">
                                            <p:txEl>
                                              <p:pRg st="6" end="6"/>
                                            </p:txEl>
                                          </p:spTgt>
                                        </p:tgtEl>
                                        <p:attrNameLst>
                                          <p:attrName>style.visibility</p:attrName>
                                        </p:attrNameLst>
                                      </p:cBhvr>
                                      <p:to>
                                        <p:strVal val="visible"/>
                                      </p:to>
                                    </p:set>
                                    <p:anim calcmode="lin" valueType="num">
                                      <p:cBhvr>
                                        <p:cTn id="41" dur="1000" fill="hold"/>
                                        <p:tgtEl>
                                          <p:spTgt spid="58371">
                                            <p:txEl>
                                              <p:pRg st="6" end="6"/>
                                            </p:txEl>
                                          </p:spTgt>
                                        </p:tgtEl>
                                        <p:attrNameLst>
                                          <p:attrName>ppt_w</p:attrName>
                                        </p:attrNameLst>
                                      </p:cBhvr>
                                      <p:tavLst>
                                        <p:tav tm="0">
                                          <p:val>
                                            <p:fltVal val="0"/>
                                          </p:val>
                                        </p:tav>
                                        <p:tav tm="100000">
                                          <p:val>
                                            <p:strVal val="#ppt_w"/>
                                          </p:val>
                                        </p:tav>
                                      </p:tavLst>
                                    </p:anim>
                                    <p:anim calcmode="lin" valueType="num">
                                      <p:cBhvr>
                                        <p:cTn id="42" dur="1000" fill="hold"/>
                                        <p:tgtEl>
                                          <p:spTgt spid="58371">
                                            <p:txEl>
                                              <p:pRg st="6" end="6"/>
                                            </p:txEl>
                                          </p:spTgt>
                                        </p:tgtEl>
                                        <p:attrNameLst>
                                          <p:attrName>ppt_h</p:attrName>
                                        </p:attrNameLst>
                                      </p:cBhvr>
                                      <p:tavLst>
                                        <p:tav tm="0">
                                          <p:val>
                                            <p:fltVal val="0"/>
                                          </p:val>
                                        </p:tav>
                                        <p:tav tm="100000">
                                          <p:val>
                                            <p:strVal val="#ppt_h"/>
                                          </p:val>
                                        </p:tav>
                                      </p:tavLst>
                                    </p:anim>
                                    <p:anim calcmode="lin" valueType="num">
                                      <p:cBhvr>
                                        <p:cTn id="43" dur="1000" fill="hold"/>
                                        <p:tgtEl>
                                          <p:spTgt spid="58371">
                                            <p:txEl>
                                              <p:pRg st="6" end="6"/>
                                            </p:txEl>
                                          </p:spTgt>
                                        </p:tgtEl>
                                        <p:attrNameLst>
                                          <p:attrName>style.rotation</p:attrName>
                                        </p:attrNameLst>
                                      </p:cBhvr>
                                      <p:tavLst>
                                        <p:tav tm="0">
                                          <p:val>
                                            <p:fltVal val="90"/>
                                          </p:val>
                                        </p:tav>
                                        <p:tav tm="100000">
                                          <p:val>
                                            <p:fltVal val="0"/>
                                          </p:val>
                                        </p:tav>
                                      </p:tavLst>
                                    </p:anim>
                                    <p:animEffect transition="in" filter="fade">
                                      <p:cBhvr>
                                        <p:cTn id="44" dur="1000"/>
                                        <p:tgtEl>
                                          <p:spTgt spid="58371">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grpId="0" nodeType="clickEffect">
                                  <p:stCondLst>
                                    <p:cond delay="0"/>
                                  </p:stCondLst>
                                  <p:childTnLst>
                                    <p:set>
                                      <p:cBhvr>
                                        <p:cTn id="48" dur="1" fill="hold">
                                          <p:stCondLst>
                                            <p:cond delay="0"/>
                                          </p:stCondLst>
                                        </p:cTn>
                                        <p:tgtEl>
                                          <p:spTgt spid="58371">
                                            <p:txEl>
                                              <p:pRg st="8" end="8"/>
                                            </p:txEl>
                                          </p:spTgt>
                                        </p:tgtEl>
                                        <p:attrNameLst>
                                          <p:attrName>style.visibility</p:attrName>
                                        </p:attrNameLst>
                                      </p:cBhvr>
                                      <p:to>
                                        <p:strVal val="visible"/>
                                      </p:to>
                                    </p:set>
                                    <p:anim calcmode="lin" valueType="num">
                                      <p:cBhvr>
                                        <p:cTn id="49" dur="1000" fill="hold"/>
                                        <p:tgtEl>
                                          <p:spTgt spid="58371">
                                            <p:txEl>
                                              <p:pRg st="8" end="8"/>
                                            </p:txEl>
                                          </p:spTgt>
                                        </p:tgtEl>
                                        <p:attrNameLst>
                                          <p:attrName>ppt_w</p:attrName>
                                        </p:attrNameLst>
                                      </p:cBhvr>
                                      <p:tavLst>
                                        <p:tav tm="0">
                                          <p:val>
                                            <p:fltVal val="0"/>
                                          </p:val>
                                        </p:tav>
                                        <p:tav tm="100000">
                                          <p:val>
                                            <p:strVal val="#ppt_w"/>
                                          </p:val>
                                        </p:tav>
                                      </p:tavLst>
                                    </p:anim>
                                    <p:anim calcmode="lin" valueType="num">
                                      <p:cBhvr>
                                        <p:cTn id="50" dur="1000" fill="hold"/>
                                        <p:tgtEl>
                                          <p:spTgt spid="58371">
                                            <p:txEl>
                                              <p:pRg st="8" end="8"/>
                                            </p:txEl>
                                          </p:spTgt>
                                        </p:tgtEl>
                                        <p:attrNameLst>
                                          <p:attrName>ppt_h</p:attrName>
                                        </p:attrNameLst>
                                      </p:cBhvr>
                                      <p:tavLst>
                                        <p:tav tm="0">
                                          <p:val>
                                            <p:fltVal val="0"/>
                                          </p:val>
                                        </p:tav>
                                        <p:tav tm="100000">
                                          <p:val>
                                            <p:strVal val="#ppt_h"/>
                                          </p:val>
                                        </p:tav>
                                      </p:tavLst>
                                    </p:anim>
                                    <p:anim calcmode="lin" valueType="num">
                                      <p:cBhvr>
                                        <p:cTn id="51" dur="1000" fill="hold"/>
                                        <p:tgtEl>
                                          <p:spTgt spid="58371">
                                            <p:txEl>
                                              <p:pRg st="8" end="8"/>
                                            </p:txEl>
                                          </p:spTgt>
                                        </p:tgtEl>
                                        <p:attrNameLst>
                                          <p:attrName>style.rotation</p:attrName>
                                        </p:attrNameLst>
                                      </p:cBhvr>
                                      <p:tavLst>
                                        <p:tav tm="0">
                                          <p:val>
                                            <p:fltVal val="90"/>
                                          </p:val>
                                        </p:tav>
                                        <p:tav tm="100000">
                                          <p:val>
                                            <p:fltVal val="0"/>
                                          </p:val>
                                        </p:tav>
                                      </p:tavLst>
                                    </p:anim>
                                    <p:animEffect transition="in" filter="fade">
                                      <p:cBhvr>
                                        <p:cTn id="52" dur="1000"/>
                                        <p:tgtEl>
                                          <p:spTgt spid="58371">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grpId="0" nodeType="clickEffect">
                                  <p:stCondLst>
                                    <p:cond delay="0"/>
                                  </p:stCondLst>
                                  <p:childTnLst>
                                    <p:set>
                                      <p:cBhvr>
                                        <p:cTn id="56" dur="1" fill="hold">
                                          <p:stCondLst>
                                            <p:cond delay="0"/>
                                          </p:stCondLst>
                                        </p:cTn>
                                        <p:tgtEl>
                                          <p:spTgt spid="58371">
                                            <p:txEl>
                                              <p:pRg st="10" end="10"/>
                                            </p:txEl>
                                          </p:spTgt>
                                        </p:tgtEl>
                                        <p:attrNameLst>
                                          <p:attrName>style.visibility</p:attrName>
                                        </p:attrNameLst>
                                      </p:cBhvr>
                                      <p:to>
                                        <p:strVal val="visible"/>
                                      </p:to>
                                    </p:set>
                                    <p:anim calcmode="lin" valueType="num">
                                      <p:cBhvr>
                                        <p:cTn id="57" dur="1000" fill="hold"/>
                                        <p:tgtEl>
                                          <p:spTgt spid="58371">
                                            <p:txEl>
                                              <p:pRg st="10" end="10"/>
                                            </p:txEl>
                                          </p:spTgt>
                                        </p:tgtEl>
                                        <p:attrNameLst>
                                          <p:attrName>ppt_w</p:attrName>
                                        </p:attrNameLst>
                                      </p:cBhvr>
                                      <p:tavLst>
                                        <p:tav tm="0">
                                          <p:val>
                                            <p:fltVal val="0"/>
                                          </p:val>
                                        </p:tav>
                                        <p:tav tm="100000">
                                          <p:val>
                                            <p:strVal val="#ppt_w"/>
                                          </p:val>
                                        </p:tav>
                                      </p:tavLst>
                                    </p:anim>
                                    <p:anim calcmode="lin" valueType="num">
                                      <p:cBhvr>
                                        <p:cTn id="58" dur="1000" fill="hold"/>
                                        <p:tgtEl>
                                          <p:spTgt spid="58371">
                                            <p:txEl>
                                              <p:pRg st="10" end="10"/>
                                            </p:txEl>
                                          </p:spTgt>
                                        </p:tgtEl>
                                        <p:attrNameLst>
                                          <p:attrName>ppt_h</p:attrName>
                                        </p:attrNameLst>
                                      </p:cBhvr>
                                      <p:tavLst>
                                        <p:tav tm="0">
                                          <p:val>
                                            <p:fltVal val="0"/>
                                          </p:val>
                                        </p:tav>
                                        <p:tav tm="100000">
                                          <p:val>
                                            <p:strVal val="#ppt_h"/>
                                          </p:val>
                                        </p:tav>
                                      </p:tavLst>
                                    </p:anim>
                                    <p:anim calcmode="lin" valueType="num">
                                      <p:cBhvr>
                                        <p:cTn id="59" dur="1000" fill="hold"/>
                                        <p:tgtEl>
                                          <p:spTgt spid="58371">
                                            <p:txEl>
                                              <p:pRg st="10" end="10"/>
                                            </p:txEl>
                                          </p:spTgt>
                                        </p:tgtEl>
                                        <p:attrNameLst>
                                          <p:attrName>style.rotation</p:attrName>
                                        </p:attrNameLst>
                                      </p:cBhvr>
                                      <p:tavLst>
                                        <p:tav tm="0">
                                          <p:val>
                                            <p:fltVal val="90"/>
                                          </p:val>
                                        </p:tav>
                                        <p:tav tm="100000">
                                          <p:val>
                                            <p:fltVal val="0"/>
                                          </p:val>
                                        </p:tav>
                                      </p:tavLst>
                                    </p:anim>
                                    <p:animEffect transition="in" filter="fade">
                                      <p:cBhvr>
                                        <p:cTn id="60" dur="1000"/>
                                        <p:tgtEl>
                                          <p:spTgt spid="5837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dirty="0">
                <a:ea typeface="ＭＳ Ｐゴシック" pitchFamily="34" charset="-128"/>
              </a:rPr>
              <a:t>Negotiation Dynamics</a:t>
            </a:r>
          </a:p>
        </p:txBody>
      </p:sp>
      <p:pic>
        <p:nvPicPr>
          <p:cNvPr id="5" name="Picture 4"/>
          <p:cNvPicPr>
            <a:picLocks noChangeAspect="1"/>
          </p:cNvPicPr>
          <p:nvPr/>
        </p:nvPicPr>
        <p:blipFill>
          <a:blip r:embed="rId3"/>
          <a:stretch>
            <a:fillRect/>
          </a:stretch>
        </p:blipFill>
        <p:spPr>
          <a:xfrm>
            <a:off x="2438399" y="1552589"/>
            <a:ext cx="6967874" cy="4267200"/>
          </a:xfrm>
          <a:prstGeom prst="rect">
            <a:avLst/>
          </a:prstGeom>
        </p:spPr>
      </p:pic>
      <p:sp>
        <p:nvSpPr>
          <p:cNvPr id="6" name="TextBox 5"/>
          <p:cNvSpPr txBox="1"/>
          <p:nvPr/>
        </p:nvSpPr>
        <p:spPr>
          <a:xfrm>
            <a:off x="4648201" y="2133600"/>
            <a:ext cx="787395"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Shark</a:t>
            </a:r>
          </a:p>
        </p:txBody>
      </p:sp>
      <p:sp>
        <p:nvSpPr>
          <p:cNvPr id="8" name="TextBox 7"/>
          <p:cNvSpPr txBox="1"/>
          <p:nvPr/>
        </p:nvSpPr>
        <p:spPr>
          <a:xfrm>
            <a:off x="4490873" y="4393721"/>
            <a:ext cx="788999"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Turtle</a:t>
            </a:r>
          </a:p>
        </p:txBody>
      </p:sp>
      <p:sp>
        <p:nvSpPr>
          <p:cNvPr id="9" name="TextBox 8"/>
          <p:cNvSpPr txBox="1"/>
          <p:nvPr/>
        </p:nvSpPr>
        <p:spPr>
          <a:xfrm>
            <a:off x="7859768" y="4393721"/>
            <a:ext cx="534121"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Fox</a:t>
            </a:r>
          </a:p>
        </p:txBody>
      </p:sp>
      <p:sp>
        <p:nvSpPr>
          <p:cNvPr id="10" name="TextBox 9"/>
          <p:cNvSpPr txBox="1"/>
          <p:nvPr/>
        </p:nvSpPr>
        <p:spPr>
          <a:xfrm>
            <a:off x="5682763" y="3276600"/>
            <a:ext cx="1351717"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Teddy Bear</a:t>
            </a:r>
          </a:p>
        </p:txBody>
      </p:sp>
      <p:sp>
        <p:nvSpPr>
          <p:cNvPr id="11" name="TextBox 10"/>
          <p:cNvSpPr txBox="1"/>
          <p:nvPr/>
        </p:nvSpPr>
        <p:spPr>
          <a:xfrm>
            <a:off x="7391401" y="2640568"/>
            <a:ext cx="550151"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Owl</a:t>
            </a:r>
          </a:p>
        </p:txBody>
      </p:sp>
    </p:spTree>
    <p:extLst>
      <p:ext uri="{BB962C8B-B14F-4D97-AF65-F5344CB8AC3E}">
        <p14:creationId xmlns:p14="http://schemas.microsoft.com/office/powerpoint/2010/main" val="112441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7288" name="Rectangle 9728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7290" name="Rectangle 9728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7292" name="Straight Connector 9729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7294" name="Straight Connector 9729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729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29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300" name="Isosceles Triangle 9729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30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304" name="Isosceles Triangle 9730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306" name="Freeform: Shape 9730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282" name="Rectangle 2"/>
          <p:cNvSpPr>
            <a:spLocks noGrp="1" noChangeArrowheads="1"/>
          </p:cNvSpPr>
          <p:nvPr>
            <p:ph type="title"/>
          </p:nvPr>
        </p:nvSpPr>
        <p:spPr>
          <a:xfrm>
            <a:off x="677334" y="609599"/>
            <a:ext cx="3843375" cy="5545667"/>
          </a:xfrm>
        </p:spPr>
        <p:txBody>
          <a:bodyPr anchor="ctr">
            <a:normAutofit/>
          </a:bodyPr>
          <a:lstStyle/>
          <a:p>
            <a:r>
              <a:rPr lang="en-US" altLang="en-US">
                <a:solidFill>
                  <a:schemeClr val="tx1">
                    <a:lumMod val="85000"/>
                    <a:lumOff val="15000"/>
                  </a:schemeClr>
                </a:solidFill>
                <a:ea typeface="ＭＳ Ｐゴシック" pitchFamily="34" charset="-128"/>
              </a:rPr>
              <a:t>Negotiation: Key Concepts</a:t>
            </a:r>
          </a:p>
        </p:txBody>
      </p:sp>
      <p:sp>
        <p:nvSpPr>
          <p:cNvPr id="97283" name="Rectangle 3"/>
          <p:cNvSpPr>
            <a:spLocks noGrp="1" noChangeArrowheads="1"/>
          </p:cNvSpPr>
          <p:nvPr>
            <p:ph type="body" idx="1"/>
          </p:nvPr>
        </p:nvSpPr>
        <p:spPr>
          <a:xfrm>
            <a:off x="6116084" y="609600"/>
            <a:ext cx="5511296" cy="5545667"/>
          </a:xfrm>
        </p:spPr>
        <p:txBody>
          <a:bodyPr anchor="ctr">
            <a:normAutofit/>
          </a:bodyPr>
          <a:lstStyle/>
          <a:p>
            <a:r>
              <a:rPr lang="en-US" altLang="en-US" sz="2400" dirty="0">
                <a:solidFill>
                  <a:srgbClr val="FFFFFF"/>
                </a:solidFill>
                <a:ea typeface="ＭＳ Ｐゴシック" pitchFamily="34" charset="-128"/>
              </a:rPr>
              <a:t>Preparation, preparation, preparation</a:t>
            </a:r>
          </a:p>
          <a:p>
            <a:endParaRPr lang="en-US" altLang="en-US" sz="2400" dirty="0">
              <a:solidFill>
                <a:srgbClr val="FFFFFF"/>
              </a:solidFill>
              <a:ea typeface="ＭＳ Ｐゴシック" pitchFamily="34" charset="-128"/>
            </a:endParaRPr>
          </a:p>
          <a:p>
            <a:pPr lvl="1"/>
            <a:r>
              <a:rPr lang="en-US" altLang="en-US" sz="2000" dirty="0">
                <a:solidFill>
                  <a:srgbClr val="FFFFFF"/>
                </a:solidFill>
                <a:ea typeface="ＭＳ Ｐゴシック" pitchFamily="34" charset="-128"/>
              </a:rPr>
              <a:t>What do you know?</a:t>
            </a:r>
          </a:p>
          <a:p>
            <a:pPr lvl="1"/>
            <a:endParaRPr lang="en-US" altLang="en-US" sz="2000" dirty="0">
              <a:solidFill>
                <a:srgbClr val="FFFFFF"/>
              </a:solidFill>
              <a:ea typeface="ＭＳ Ｐゴシック" pitchFamily="34" charset="-128"/>
            </a:endParaRPr>
          </a:p>
          <a:p>
            <a:pPr lvl="1"/>
            <a:r>
              <a:rPr lang="en-US" altLang="en-US" sz="2000" dirty="0">
                <a:solidFill>
                  <a:srgbClr val="FFFFFF"/>
                </a:solidFill>
                <a:ea typeface="ＭＳ Ｐゴシック" pitchFamily="34" charset="-128"/>
              </a:rPr>
              <a:t>What DON’T you know?</a:t>
            </a:r>
          </a:p>
          <a:p>
            <a:pPr marL="457200" lvl="1" indent="0">
              <a:buNone/>
            </a:pPr>
            <a:endParaRPr lang="en-US" altLang="en-US" sz="2000" dirty="0">
              <a:solidFill>
                <a:srgbClr val="FFFFFF"/>
              </a:solidFill>
              <a:ea typeface="ＭＳ Ｐゴシック" pitchFamily="34" charset="-128"/>
            </a:endParaRPr>
          </a:p>
          <a:p>
            <a:pPr lvl="1"/>
            <a:r>
              <a:rPr lang="en-US" altLang="en-US" sz="2000" dirty="0">
                <a:solidFill>
                  <a:srgbClr val="FFFFFF"/>
                </a:solidFill>
                <a:ea typeface="ＭＳ Ｐゴシック" pitchFamily="34" charset="-128"/>
              </a:rPr>
              <a:t>Beware preparation bias…</a:t>
            </a:r>
          </a:p>
          <a:p>
            <a:pPr>
              <a:buFont typeface="Wingdings" pitchFamily="2" charset="2"/>
              <a:buNone/>
            </a:pPr>
            <a:endParaRPr lang="en-US" altLang="en-US" sz="2400" i="1" dirty="0">
              <a:solidFill>
                <a:srgbClr val="FFFFFF"/>
              </a:solidFill>
              <a:ea typeface="ＭＳ Ｐゴシック" pitchFamily="34" charset="-128"/>
            </a:endParaRPr>
          </a:p>
          <a:p>
            <a:pPr lvl="2">
              <a:buFont typeface="Wingdings" pitchFamily="2" charset="2"/>
              <a:buNone/>
            </a:pPr>
            <a:endParaRPr lang="en-US" altLang="en-US" sz="1800" dirty="0">
              <a:solidFill>
                <a:srgbClr val="FFFFFF"/>
              </a:solidFill>
              <a:ea typeface="ＭＳ Ｐゴシック" pitchFamily="34" charset="-128"/>
            </a:endParaRPr>
          </a:p>
        </p:txBody>
      </p:sp>
    </p:spTree>
    <p:extLst>
      <p:ext uri="{BB962C8B-B14F-4D97-AF65-F5344CB8AC3E}">
        <p14:creationId xmlns:p14="http://schemas.microsoft.com/office/powerpoint/2010/main" val="33787065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312" name="Rectangle 98311">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306" name="Rectangle 2"/>
          <p:cNvSpPr>
            <a:spLocks noGrp="1" noChangeArrowheads="1"/>
          </p:cNvSpPr>
          <p:nvPr>
            <p:ph type="title"/>
          </p:nvPr>
        </p:nvSpPr>
        <p:spPr>
          <a:xfrm>
            <a:off x="1043950" y="1179151"/>
            <a:ext cx="3300646" cy="4463889"/>
          </a:xfrm>
        </p:spPr>
        <p:txBody>
          <a:bodyPr anchor="ctr">
            <a:normAutofit/>
          </a:bodyPr>
          <a:lstStyle/>
          <a:p>
            <a:r>
              <a:rPr lang="en-US" altLang="en-US">
                <a:ea typeface="ＭＳ Ｐゴシック" pitchFamily="34" charset="-128"/>
              </a:rPr>
              <a:t>Negotiation: Key Concepts</a:t>
            </a:r>
          </a:p>
        </p:txBody>
      </p:sp>
      <p:sp>
        <p:nvSpPr>
          <p:cNvPr id="98314" name="Isosceles Triangle 98313">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8316" name="Straight Connector 98315">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98307" name="Rectangle 3"/>
          <p:cNvSpPr>
            <a:spLocks noGrp="1" noChangeArrowheads="1"/>
          </p:cNvSpPr>
          <p:nvPr>
            <p:ph type="body" idx="1"/>
          </p:nvPr>
        </p:nvSpPr>
        <p:spPr>
          <a:xfrm>
            <a:off x="4978918" y="1109145"/>
            <a:ext cx="6341016" cy="4603900"/>
          </a:xfrm>
        </p:spPr>
        <p:txBody>
          <a:bodyPr anchor="ctr">
            <a:noAutofit/>
          </a:bodyPr>
          <a:lstStyle/>
          <a:p>
            <a:r>
              <a:rPr lang="en-US" altLang="en-US" dirty="0">
                <a:ea typeface="ＭＳ Ｐゴシック" pitchFamily="34" charset="-128"/>
              </a:rPr>
              <a:t>Barriers to Resolution</a:t>
            </a:r>
          </a:p>
          <a:p>
            <a:pPr lvl="1"/>
            <a:r>
              <a:rPr lang="en-GB" sz="1800" b="1" dirty="0"/>
              <a:t>Strategic barriers </a:t>
            </a:r>
            <a:r>
              <a:rPr lang="en-GB" sz="1800" dirty="0"/>
              <a:t>are obstacles that arise because one or both parties intentionally withhold information, misrepresent preferences, or behave in ways designed to gain advantage.</a:t>
            </a:r>
          </a:p>
          <a:p>
            <a:r>
              <a:rPr lang="en-US" altLang="en-US" dirty="0">
                <a:ea typeface="ＭＳ Ｐゴシック" pitchFamily="34" charset="-128"/>
              </a:rPr>
              <a:t>Example: </a:t>
            </a:r>
            <a:r>
              <a:rPr lang="en-GB" dirty="0"/>
              <a:t>A party hides their true preferences to avoid being exploited.</a:t>
            </a:r>
            <a:endParaRPr lang="en-US" altLang="en-US" dirty="0">
              <a:ea typeface="ＭＳ Ｐゴシック" pitchFamily="34" charset="-128"/>
            </a:endParaRPr>
          </a:p>
          <a:p>
            <a:pPr lvl="1"/>
            <a:r>
              <a:rPr lang="en-US" altLang="en-US" sz="1800" b="1" dirty="0">
                <a:ea typeface="ＭＳ Ｐゴシック" pitchFamily="34" charset="-128"/>
              </a:rPr>
              <a:t>Principal/Agent </a:t>
            </a:r>
            <a:r>
              <a:rPr lang="en-US" altLang="en-US" sz="1800" dirty="0">
                <a:ea typeface="ＭＳ Ｐゴシック" pitchFamily="34" charset="-128"/>
              </a:rPr>
              <a:t>(Interests v. Incentives) </a:t>
            </a:r>
            <a:r>
              <a:rPr lang="en-GB" sz="1800" dirty="0"/>
              <a:t>The principal–agent problem occurs when one person (the principal) hires or relies on another (the agent) to act on their behalf, but their interests are not perfectly aligned.</a:t>
            </a:r>
            <a:endParaRPr lang="en-US" altLang="en-US" sz="1800" dirty="0">
              <a:ea typeface="ＭＳ Ｐゴシック" pitchFamily="34" charset="-128"/>
            </a:endParaRPr>
          </a:p>
          <a:p>
            <a:pPr lvl="1"/>
            <a:r>
              <a:rPr lang="en-US" altLang="en-US" sz="1800" dirty="0">
                <a:ea typeface="ＭＳ Ｐゴシック" pitchFamily="34" charset="-128"/>
              </a:rPr>
              <a:t>Example: </a:t>
            </a:r>
            <a:r>
              <a:rPr lang="en-GB" sz="1800" dirty="0"/>
              <a:t>A lawyer negotiating for a client may prefer a quick settlement, even if the client would prefer to hold out for more.</a:t>
            </a:r>
            <a:endParaRPr lang="en-US" altLang="en-US" sz="1800" dirty="0">
              <a:ea typeface="ＭＳ Ｐゴシック" pitchFamily="34" charset="-128"/>
            </a:endParaRPr>
          </a:p>
          <a:p>
            <a:pPr lvl="1"/>
            <a:endParaRPr lang="en-US" altLang="en-US" sz="1800" dirty="0">
              <a:ea typeface="ＭＳ Ｐゴシック" pitchFamily="34" charset="-128"/>
            </a:endParaRPr>
          </a:p>
          <a:p>
            <a:pPr>
              <a:buFont typeface="Wingdings" pitchFamily="2" charset="2"/>
              <a:buNone/>
            </a:pPr>
            <a:endParaRPr lang="en-US" altLang="en-US" i="1" dirty="0">
              <a:ea typeface="ＭＳ Ｐゴシック" pitchFamily="34" charset="-128"/>
            </a:endParaRPr>
          </a:p>
          <a:p>
            <a:pPr lvl="2">
              <a:buFont typeface="Wingdings" pitchFamily="2" charset="2"/>
              <a:buNone/>
            </a:pPr>
            <a:endParaRPr lang="en-US" altLang="en-US" sz="1800" dirty="0">
              <a:ea typeface="ＭＳ Ｐゴシック" pitchFamily="34" charset="-128"/>
            </a:endParaRPr>
          </a:p>
        </p:txBody>
      </p:sp>
      <p:sp>
        <p:nvSpPr>
          <p:cNvPr id="98318" name="Isosceles Triangle 98317">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49443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BEBA8-E7EC-7F2D-97DC-47163624007E}"/>
              </a:ext>
            </a:extLst>
          </p:cNvPr>
          <p:cNvSpPr>
            <a:spLocks noGrp="1"/>
          </p:cNvSpPr>
          <p:nvPr>
            <p:ph type="title"/>
          </p:nvPr>
        </p:nvSpPr>
        <p:spPr>
          <a:xfrm>
            <a:off x="1286933" y="609600"/>
            <a:ext cx="10197494" cy="1099457"/>
          </a:xfrm>
        </p:spPr>
        <p:txBody>
          <a:bodyPr>
            <a:normAutofit/>
          </a:bodyPr>
          <a:lstStyle/>
          <a:p>
            <a:r>
              <a:rPr lang="en-GB" dirty="0"/>
              <a:t>Negotiation: Key Concepts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1BC3621-BA39-F61A-755D-05625D1ADC6A}"/>
              </a:ext>
            </a:extLst>
          </p:cNvPr>
          <p:cNvGraphicFramePr>
            <a:graphicFrameLocks noGrp="1"/>
          </p:cNvGraphicFramePr>
          <p:nvPr>
            <p:ph idx="1"/>
            <p:extLst>
              <p:ext uri="{D42A27DB-BD31-4B8C-83A1-F6EECF244321}">
                <p14:modId xmlns:p14="http://schemas.microsoft.com/office/powerpoint/2010/main" val="424199144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0046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360" name="Rectangle 10035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354" name="Rectangle 2"/>
          <p:cNvSpPr>
            <a:spLocks noGrp="1" noChangeArrowheads="1"/>
          </p:cNvSpPr>
          <p:nvPr>
            <p:ph type="title"/>
          </p:nvPr>
        </p:nvSpPr>
        <p:spPr>
          <a:xfrm>
            <a:off x="1043950" y="1179151"/>
            <a:ext cx="3300646" cy="4463889"/>
          </a:xfrm>
        </p:spPr>
        <p:txBody>
          <a:bodyPr anchor="ctr">
            <a:normAutofit/>
          </a:bodyPr>
          <a:lstStyle/>
          <a:p>
            <a:r>
              <a:rPr lang="en-US" altLang="en-US">
                <a:ea typeface="ＭＳ Ｐゴシック" pitchFamily="34" charset="-128"/>
              </a:rPr>
              <a:t>Negotiation: Key Concepts Activity</a:t>
            </a:r>
            <a:br>
              <a:rPr lang="en-US" altLang="en-US">
                <a:ea typeface="ＭＳ Ｐゴシック" pitchFamily="34" charset="-128"/>
              </a:rPr>
            </a:br>
            <a:endParaRPr lang="en-US" altLang="en-US" dirty="0">
              <a:ea typeface="ＭＳ Ｐゴシック" pitchFamily="34" charset="-128"/>
            </a:endParaRPr>
          </a:p>
        </p:txBody>
      </p:sp>
      <p:sp>
        <p:nvSpPr>
          <p:cNvPr id="100362" name="Isosceles Triangle 10036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0364" name="Straight Connector 10036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00355" name="Rectangle 3"/>
          <p:cNvSpPr>
            <a:spLocks noGrp="1" noChangeArrowheads="1"/>
          </p:cNvSpPr>
          <p:nvPr>
            <p:ph type="body" idx="1"/>
          </p:nvPr>
        </p:nvSpPr>
        <p:spPr>
          <a:xfrm>
            <a:off x="4978918" y="1109145"/>
            <a:ext cx="6341016" cy="4603900"/>
          </a:xfrm>
        </p:spPr>
        <p:txBody>
          <a:bodyPr anchor="ctr">
            <a:normAutofit/>
          </a:bodyPr>
          <a:lstStyle/>
          <a:p>
            <a:r>
              <a:rPr lang="en-US" altLang="en-US" sz="2800" b="1" dirty="0">
                <a:ea typeface="ＭＳ Ｐゴシック" pitchFamily="34" charset="-128"/>
              </a:rPr>
              <a:t>Research what each of the following mean:</a:t>
            </a:r>
          </a:p>
          <a:p>
            <a:r>
              <a:rPr lang="en-US" altLang="en-US" dirty="0">
                <a:ea typeface="ＭＳ Ｐゴシック" pitchFamily="34" charset="-128"/>
              </a:rPr>
              <a:t>Bargaining Zone – ZOPA (Zone of possible agreement) </a:t>
            </a:r>
          </a:p>
          <a:p>
            <a:r>
              <a:rPr lang="en-US" altLang="en-US" dirty="0">
                <a:ea typeface="ＭＳ Ｐゴシック" pitchFamily="34" charset="-128"/>
              </a:rPr>
              <a:t>Reservation Value</a:t>
            </a:r>
          </a:p>
          <a:p>
            <a:r>
              <a:rPr lang="en-US" altLang="en-US" dirty="0">
                <a:ea typeface="ＭＳ Ｐゴシック" pitchFamily="34" charset="-128"/>
              </a:rPr>
              <a:t>Best Alternative to a Negotiated Agreement or BATNA</a:t>
            </a:r>
          </a:p>
          <a:p>
            <a:r>
              <a:rPr lang="en-US" altLang="en-US" dirty="0">
                <a:ea typeface="ＭＳ Ｐゴシック" pitchFamily="34" charset="-128"/>
              </a:rPr>
              <a:t>Prioritized Interests</a:t>
            </a:r>
          </a:p>
          <a:p>
            <a:r>
              <a:rPr lang="en-US" altLang="en-US" dirty="0">
                <a:ea typeface="ＭＳ Ｐゴシック" pitchFamily="34" charset="-128"/>
              </a:rPr>
              <a:t>Logrolling</a:t>
            </a:r>
          </a:p>
          <a:p>
            <a:r>
              <a:rPr lang="en-US" altLang="en-US" dirty="0">
                <a:ea typeface="ＭＳ Ｐゴシック" pitchFamily="34" charset="-128"/>
              </a:rPr>
              <a:t>Never give anything away for free</a:t>
            </a:r>
          </a:p>
          <a:p>
            <a:pPr>
              <a:buFont typeface="Wingdings" pitchFamily="2" charset="2"/>
              <a:buNone/>
            </a:pPr>
            <a:endParaRPr lang="en-US" altLang="en-US" i="1" dirty="0">
              <a:ea typeface="ＭＳ Ｐゴシック" pitchFamily="34" charset="-128"/>
            </a:endParaRPr>
          </a:p>
          <a:p>
            <a:pPr lvl="2">
              <a:buFont typeface="Wingdings" pitchFamily="2" charset="2"/>
              <a:buNone/>
            </a:pPr>
            <a:endParaRPr lang="en-US" altLang="en-US" dirty="0">
              <a:ea typeface="ＭＳ Ｐゴシック" pitchFamily="34" charset="-128"/>
            </a:endParaRPr>
          </a:p>
        </p:txBody>
      </p:sp>
      <p:sp>
        <p:nvSpPr>
          <p:cNvPr id="100366" name="Isosceles Triangle 10036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85751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CFFEB-0022-D529-8D38-F7D9FA3065B1}"/>
              </a:ext>
            </a:extLst>
          </p:cNvPr>
          <p:cNvSpPr>
            <a:spLocks noGrp="1"/>
          </p:cNvSpPr>
          <p:nvPr>
            <p:ph type="title"/>
          </p:nvPr>
        </p:nvSpPr>
        <p:spPr>
          <a:xfrm>
            <a:off x="1286933" y="609600"/>
            <a:ext cx="10197494" cy="1099457"/>
          </a:xfrm>
        </p:spPr>
        <p:txBody>
          <a:bodyPr>
            <a:normAutofit/>
          </a:bodyPr>
          <a:lstStyle/>
          <a:p>
            <a:r>
              <a:rPr lang="en-GB" b="1"/>
              <a:t>Stages of Negotiation</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33B3D2D-35E9-3E6B-64EE-800DF40CC1DE}"/>
              </a:ext>
            </a:extLst>
          </p:cNvPr>
          <p:cNvGraphicFramePr>
            <a:graphicFrameLocks noGrp="1"/>
          </p:cNvGraphicFramePr>
          <p:nvPr>
            <p:ph idx="1"/>
            <p:extLst>
              <p:ext uri="{D42A27DB-BD31-4B8C-83A1-F6EECF244321}">
                <p14:modId xmlns:p14="http://schemas.microsoft.com/office/powerpoint/2010/main" val="211131213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6053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A40919-D8C8-03CB-A496-B2E5979C91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3C5E24-1029-2D43-55C5-4F10FE81B7AE}"/>
              </a:ext>
            </a:extLst>
          </p:cNvPr>
          <p:cNvSpPr>
            <a:spLocks noGrp="1"/>
          </p:cNvSpPr>
          <p:nvPr>
            <p:ph type="title"/>
          </p:nvPr>
        </p:nvSpPr>
        <p:spPr>
          <a:xfrm>
            <a:off x="487553" y="167813"/>
            <a:ext cx="8596668" cy="781093"/>
          </a:xfrm>
        </p:spPr>
        <p:txBody>
          <a:bodyPr/>
          <a:lstStyle/>
          <a:p>
            <a:r>
              <a:rPr lang="en-GB" dirty="0"/>
              <a:t>Stages of Negotiation</a:t>
            </a:r>
          </a:p>
        </p:txBody>
      </p:sp>
      <p:sp>
        <p:nvSpPr>
          <p:cNvPr id="3" name="Content Placeholder 2">
            <a:extLst>
              <a:ext uri="{FF2B5EF4-FFF2-40B4-BE49-F238E27FC236}">
                <a16:creationId xmlns:a16="http://schemas.microsoft.com/office/drawing/2014/main" id="{E39CFD63-1418-7A64-F5F9-44EDB016382A}"/>
              </a:ext>
            </a:extLst>
          </p:cNvPr>
          <p:cNvSpPr>
            <a:spLocks noGrp="1"/>
          </p:cNvSpPr>
          <p:nvPr>
            <p:ph idx="1"/>
          </p:nvPr>
        </p:nvSpPr>
        <p:spPr>
          <a:xfrm>
            <a:off x="487553" y="948905"/>
            <a:ext cx="9421322" cy="5520905"/>
          </a:xfrm>
        </p:spPr>
        <p:txBody>
          <a:bodyPr>
            <a:normAutofit fontScale="70000" lnSpcReduction="20000"/>
          </a:bodyPr>
          <a:lstStyle/>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Opening positions :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The negotiators set out their agenda and assess the other’s negotiating styles. This can ‘set the tone’ for the negotiation.</a:t>
            </a:r>
          </a:p>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Exploration: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The negotiators explore the case by exchanging information, settling any initial factual problems and then by the exchange of legal and evidential arguments. The case should be discussed logically and one issue at a time. The parties will state their legal and evidential arguments in order to assess the strength of their respective cases.</a:t>
            </a:r>
          </a:p>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Bargaining and Convergence: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Once the arguments concerning the case have been made, there will have to be movement from the parties to reach agreement. The extent of any concession made by either party will relate to his view of the strength of this case on that issue. The parties will continue to make and consider concessions until agreement is reached.</a:t>
            </a:r>
          </a:p>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Settlement: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In this phase the parties will reach agreement and the details of the agreement should be recorded. If no agreement is reached, what happens next depends on the nature of </a:t>
            </a:r>
            <a:r>
              <a:rPr lang="en-GB" sz="2900" kern="100" dirty="0">
                <a:latin typeface="Aptos" panose="020B0004020202020204" pitchFamily="34" charset="0"/>
                <a:ea typeface="DengXian" panose="02010600030101010101" pitchFamily="2" charset="-122"/>
                <a:cs typeface="Times New Roman" panose="02020603050405020304" pitchFamily="18" charset="0"/>
              </a:rPr>
              <a:t>what is being negotiation on.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 </a:t>
            </a:r>
          </a:p>
          <a:p>
            <a:endParaRPr lang="en-GB" dirty="0"/>
          </a:p>
        </p:txBody>
      </p:sp>
    </p:spTree>
    <p:extLst>
      <p:ext uri="{BB962C8B-B14F-4D97-AF65-F5344CB8AC3E}">
        <p14:creationId xmlns:p14="http://schemas.microsoft.com/office/powerpoint/2010/main" val="1028981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2F2E-19D1-70D6-A17A-F4B0C1A11E8A}"/>
              </a:ext>
            </a:extLst>
          </p:cNvPr>
          <p:cNvSpPr>
            <a:spLocks noGrp="1"/>
          </p:cNvSpPr>
          <p:nvPr>
            <p:ph type="title"/>
          </p:nvPr>
        </p:nvSpPr>
        <p:spPr>
          <a:xfrm>
            <a:off x="389787" y="224287"/>
            <a:ext cx="8596668" cy="1320800"/>
          </a:xfrm>
        </p:spPr>
        <p:txBody>
          <a:bodyPr>
            <a:normAutofit fontScale="90000"/>
          </a:bodyPr>
          <a:lstStyle/>
          <a:p>
            <a:pPr>
              <a:lnSpc>
                <a:spcPct val="115000"/>
              </a:lnSpc>
              <a:spcAft>
                <a:spcPts val="800"/>
              </a:spcAft>
            </a:pPr>
            <a:r>
              <a:rPr lang="en-GB" sz="3600" b="1" kern="100" dirty="0">
                <a:effectLst/>
                <a:latin typeface="Aptos" panose="020B0004020202020204" pitchFamily="34" charset="0"/>
                <a:ea typeface="DengXian" panose="02010600030101010101" pitchFamily="2" charset="-122"/>
                <a:cs typeface="Times New Roman" panose="02020603050405020304" pitchFamily="18" charset="0"/>
              </a:rPr>
              <a:t>Negotiation styles: positional bargaining and principled negotiation</a:t>
            </a:r>
            <a:endParaRPr lang="en-GB" sz="3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3" name="Content Placeholder 2">
            <a:extLst>
              <a:ext uri="{FF2B5EF4-FFF2-40B4-BE49-F238E27FC236}">
                <a16:creationId xmlns:a16="http://schemas.microsoft.com/office/drawing/2014/main" id="{4905897E-2D67-B9DF-4BDF-55BBC3159C88}"/>
              </a:ext>
            </a:extLst>
          </p:cNvPr>
          <p:cNvSpPr>
            <a:spLocks noGrp="1"/>
          </p:cNvSpPr>
          <p:nvPr>
            <p:ph idx="1"/>
          </p:nvPr>
        </p:nvSpPr>
        <p:spPr>
          <a:xfrm>
            <a:off x="389787" y="1631502"/>
            <a:ext cx="9588100" cy="4746294"/>
          </a:xfrm>
        </p:spPr>
        <p:txBody>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There are two main negotiation styles: positional </a:t>
            </a:r>
            <a:r>
              <a:rPr lang="en-GB" sz="2400" kern="100" dirty="0" err="1">
                <a:effectLst/>
                <a:latin typeface="Aptos" panose="020B0004020202020204" pitchFamily="34" charset="0"/>
                <a:ea typeface="DengXian" panose="02010600030101010101" pitchFamily="2" charset="-122"/>
                <a:cs typeface="Times New Roman" panose="02020603050405020304" pitchFamily="18" charset="0"/>
              </a:rPr>
              <a:t>bargainaing</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and principled negotiation.</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In Getting to Yes: Negotiating an Agreement without Giving in  ( R Fisher and William Ury 1983) state that any method of negotiation can be judged by </a:t>
            </a:r>
            <a:r>
              <a:rPr lang="en-GB" sz="2400" kern="100" dirty="0">
                <a:solidFill>
                  <a:srgbClr val="FF0000"/>
                </a:solidFill>
                <a:effectLst/>
                <a:latin typeface="Aptos" panose="020B0004020202020204" pitchFamily="34" charset="0"/>
                <a:ea typeface="DengXian" panose="02010600030101010101" pitchFamily="2" charset="-122"/>
                <a:cs typeface="Times New Roman" panose="02020603050405020304" pitchFamily="18" charset="0"/>
              </a:rPr>
              <a:t>3 criteria</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t>
            </a:r>
          </a:p>
          <a:p>
            <a:pPr marL="342900" lvl="0" indent="-342900">
              <a:lnSpc>
                <a:spcPct val="115000"/>
              </a:lnSpc>
              <a:buFont typeface="Aptos" panose="020B0004020202020204" pitchFamily="34" charset="0"/>
              <a:buChar char="-"/>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It should produce a wise agreement</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Aptos" panose="020B0004020202020204" pitchFamily="34" charset="0"/>
              <a:buChar char="-"/>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It should be efficient</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ptos" panose="020B0004020202020204" pitchFamily="34" charset="0"/>
              <a:buChar char="-"/>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It should improve or at least not damage the relationship between the parties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236261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709F2-0DCD-4E4B-5355-D481714DE025}"/>
              </a:ext>
            </a:extLst>
          </p:cNvPr>
          <p:cNvSpPr>
            <a:spLocks noGrp="1"/>
          </p:cNvSpPr>
          <p:nvPr>
            <p:ph type="title"/>
          </p:nvPr>
        </p:nvSpPr>
        <p:spPr/>
        <p:txBody>
          <a:bodyPr/>
          <a:lstStyle/>
          <a:p>
            <a:r>
              <a:rPr lang="en-GB" dirty="0"/>
              <a:t>Positional Bargaining</a:t>
            </a:r>
          </a:p>
        </p:txBody>
      </p:sp>
      <p:sp>
        <p:nvSpPr>
          <p:cNvPr id="3" name="Content Placeholder 2">
            <a:extLst>
              <a:ext uri="{FF2B5EF4-FFF2-40B4-BE49-F238E27FC236}">
                <a16:creationId xmlns:a16="http://schemas.microsoft.com/office/drawing/2014/main" id="{831869AC-6094-E45E-6037-9DEFF82D9BEE}"/>
              </a:ext>
            </a:extLst>
          </p:cNvPr>
          <p:cNvSpPr>
            <a:spLocks noGrp="1"/>
          </p:cNvSpPr>
          <p:nvPr>
            <p:ph idx="1"/>
          </p:nvPr>
        </p:nvSpPr>
        <p:spPr>
          <a:xfrm>
            <a:off x="464549" y="1343955"/>
            <a:ext cx="8596668" cy="5143109"/>
          </a:xfrm>
        </p:spPr>
        <p:txBody>
          <a:bodyPr>
            <a:normAutofit fontScale="92500"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Positional bargaining or positional negotiation is a common form of everyday negotiation which depends upon the parties taking up and then giving up a sequence of positions.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 	I’ll give you £2000 for the Dacia</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	You are kidding mate. That’s got to be worth at least £5000 as it is a lovely little runner</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	It’s nearly 7 years old. You’ll be lucky to get more than £2500.</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	This car has only have one lady owner before me and has a really good service history. I simply couldn't let it go for less than £4500.</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	But it’s done nearly 70,000 miles and realistically will need parts replaced in a year or two. One tyre looks nearly bald too. £3000 would be the best I could do.</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	You don’t get many cars in this condition having done that sort of mileage. It is a very reliable care and the bodywork is immaculate. I would come down to  £4,200.</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206671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C7C57-9880-9251-A4A9-F4E0EAB17FDF}"/>
              </a:ext>
            </a:extLst>
          </p:cNvPr>
          <p:cNvSpPr>
            <a:spLocks noGrp="1"/>
          </p:cNvSpPr>
          <p:nvPr>
            <p:ph type="title"/>
          </p:nvPr>
        </p:nvSpPr>
        <p:spPr>
          <a:xfrm>
            <a:off x="297771" y="201283"/>
            <a:ext cx="9507587" cy="713117"/>
          </a:xfrm>
        </p:spPr>
        <p:txBody>
          <a:bodyPr/>
          <a:lstStyle/>
          <a:p>
            <a:r>
              <a:rPr lang="en-GB" dirty="0"/>
              <a:t>Positional Bargaining – potential downsides</a:t>
            </a:r>
          </a:p>
        </p:txBody>
      </p:sp>
      <p:sp>
        <p:nvSpPr>
          <p:cNvPr id="3" name="Content Placeholder 2">
            <a:extLst>
              <a:ext uri="{FF2B5EF4-FFF2-40B4-BE49-F238E27FC236}">
                <a16:creationId xmlns:a16="http://schemas.microsoft.com/office/drawing/2014/main" id="{7B14D314-0729-D4B5-477C-B8A7290AA9E3}"/>
              </a:ext>
            </a:extLst>
          </p:cNvPr>
          <p:cNvSpPr>
            <a:spLocks noGrp="1"/>
          </p:cNvSpPr>
          <p:nvPr>
            <p:ph idx="1"/>
          </p:nvPr>
        </p:nvSpPr>
        <p:spPr>
          <a:xfrm>
            <a:off x="343778" y="941389"/>
            <a:ext cx="9461579" cy="5608936"/>
          </a:xfrm>
        </p:spPr>
        <p:txBody>
          <a:bodyPr>
            <a:normAutofit fontScale="92500" lnSpcReduction="20000"/>
          </a:bodyPr>
          <a:lstStyle/>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Negotiators can become locked into a position. Once  a position is defended and clarified a negotiator can find it difficult to move away from this position and change their mind.</a:t>
            </a:r>
          </a:p>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This form of negotiating takes a great deal of time. Positions adopted at the start tend to be extreme as negotiators aim to improve their settlement. This extends the time for negotiation.</a:t>
            </a:r>
          </a:p>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Negotiators arguing over positions tend to endanger their on-going relationship with the other side. Positional bargaining can be a battle of wills.</a:t>
            </a:r>
          </a:p>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more parties there are the more pronounced the above issues become.</a:t>
            </a:r>
          </a:p>
          <a:p>
            <a:pPr marL="342900" lvl="0" indent="-342900">
              <a:lnSpc>
                <a:spcPct val="115000"/>
              </a:lnSpc>
              <a:spcAft>
                <a:spcPts val="800"/>
              </a:spcAft>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One of the main difficulties is that parties choose whether to adopt a ‘hard’ or ‘soft’ stance. A ‘soft’ stance involves being friendly and recognised the importance of building and maintaining a relationship. This involves trust, making concessions and offers and accepting some losses to reach agreement. A ‘hard’ stance views participants in the negotiation as adversaries and their goal as victory, and  view all participants with mistrust and will be hard on those who do not agree. The hard stance may even involve threats as the only agreement accepted is the hard negotiator’s own.</a:t>
            </a:r>
          </a:p>
          <a:p>
            <a:pPr marL="114300" indent="0">
              <a:lnSpc>
                <a:spcPct val="115000"/>
              </a:lnSpc>
              <a:spcAft>
                <a:spcPts val="800"/>
              </a:spcAft>
              <a:buNone/>
            </a:pPr>
            <a:r>
              <a:rPr lang="en-GB" kern="100" dirty="0">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 hard stance will dominate a soft stance as the threats and demands will influence the soft 	stance negotiator to make concessions and reach agreement. As a result, the hard stance is 	adopted more often and this will probably fail the 3 criteria listed above as a method of 	negotiation. </a:t>
            </a:r>
          </a:p>
          <a:p>
            <a:endParaRPr lang="en-GB" dirty="0"/>
          </a:p>
        </p:txBody>
      </p:sp>
    </p:spTree>
    <p:extLst>
      <p:ext uri="{BB962C8B-B14F-4D97-AF65-F5344CB8AC3E}">
        <p14:creationId xmlns:p14="http://schemas.microsoft.com/office/powerpoint/2010/main" val="2723019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C22F-832F-2E41-98AF-36401B73F0B9}"/>
              </a:ext>
            </a:extLst>
          </p:cNvPr>
          <p:cNvSpPr>
            <a:spLocks noGrp="1"/>
          </p:cNvSpPr>
          <p:nvPr>
            <p:ph type="title"/>
          </p:nvPr>
        </p:nvSpPr>
        <p:spPr>
          <a:xfrm>
            <a:off x="401289" y="109268"/>
            <a:ext cx="8596668" cy="707366"/>
          </a:xfrm>
        </p:spPr>
        <p:txBody>
          <a:bodyPr/>
          <a:lstStyle/>
          <a:p>
            <a:r>
              <a:rPr lang="en-GB" dirty="0"/>
              <a:t>Principled Negotiation</a:t>
            </a:r>
          </a:p>
        </p:txBody>
      </p:sp>
      <p:sp>
        <p:nvSpPr>
          <p:cNvPr id="3" name="Content Placeholder 2">
            <a:extLst>
              <a:ext uri="{FF2B5EF4-FFF2-40B4-BE49-F238E27FC236}">
                <a16:creationId xmlns:a16="http://schemas.microsoft.com/office/drawing/2014/main" id="{12C5BD1C-38A0-956A-298C-A69CDC5A13AE}"/>
              </a:ext>
            </a:extLst>
          </p:cNvPr>
          <p:cNvSpPr>
            <a:spLocks noGrp="1"/>
          </p:cNvSpPr>
          <p:nvPr>
            <p:ph idx="1"/>
          </p:nvPr>
        </p:nvSpPr>
        <p:spPr>
          <a:xfrm>
            <a:off x="401289" y="822940"/>
            <a:ext cx="9789383" cy="5836652"/>
          </a:xfrm>
        </p:spPr>
        <p:txBody>
          <a:bodyPr>
            <a:normAutofit fontScale="92500" lnSpcReduction="10000"/>
          </a:bodyPr>
          <a:lstStyle/>
          <a:p>
            <a:pPr marL="114300" indent="0">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An alternative to positional bargaining is principled negotiation. Fisher and Ury state that this amounts to four points.</a:t>
            </a:r>
          </a:p>
          <a:p>
            <a:pPr marL="342900" lvl="0" indent="-342900">
              <a:lnSpc>
                <a:spcPct val="115000"/>
              </a:lnSpc>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Separate the people from the problem</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Taking the emotion ( and the negotiator’s own ego) out of the equation can benefit a negotiation. If a negotiator’s position is mixed up with emotions or ego, the negotiation may be more personal and less efficient.</a:t>
            </a:r>
          </a:p>
          <a:p>
            <a:pPr marL="342900" lvl="0" indent="-342900">
              <a:lnSpc>
                <a:spcPct val="115000"/>
              </a:lnSpc>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Focus on interests, not positions</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If the parties’ underlying interest is revealed to be, for example, to see their children, to receive an apology or to move into a particular house, this takes care of the human need within the negotiation, while taking positions may not.</a:t>
            </a:r>
          </a:p>
          <a:p>
            <a:pPr marL="342900" lvl="0" indent="-342900">
              <a:lnSpc>
                <a:spcPct val="115000"/>
              </a:lnSpc>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Generate a variety of possibilities before deciding what to do</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Being creative within negotiation helps the negotiator to come up with a variety of solutions or possibilities. This helps to prevent a negotiator running out of ideas or getting stuck. </a:t>
            </a:r>
          </a:p>
          <a:p>
            <a:pPr marL="342900" lvl="0" indent="-342900">
              <a:lnSpc>
                <a:spcPct val="115000"/>
              </a:lnSpc>
              <a:spcAft>
                <a:spcPts val="800"/>
              </a:spcAft>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Insist that the result be based on some objective standard</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Particularly with a hard stance negotiator taking a positional approach, a negotiator can seek an agreement through sheer force of will and intransigence. This may produce an agreement which is not fair by an objective standard. By insisting on an objective standard, the negotiation produces a much fairer result  - a wise agreement. In legal practice, the objective standard will be the law.</a:t>
            </a:r>
          </a:p>
          <a:p>
            <a:endParaRPr lang="en-GB" dirty="0"/>
          </a:p>
        </p:txBody>
      </p:sp>
    </p:spTree>
    <p:extLst>
      <p:ext uri="{BB962C8B-B14F-4D97-AF65-F5344CB8AC3E}">
        <p14:creationId xmlns:p14="http://schemas.microsoft.com/office/powerpoint/2010/main" val="2250233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973FC-F3D1-C499-8491-CEB9A8E124B7}"/>
              </a:ext>
            </a:extLst>
          </p:cNvPr>
          <p:cNvSpPr>
            <a:spLocks noGrp="1"/>
          </p:cNvSpPr>
          <p:nvPr>
            <p:ph type="title"/>
          </p:nvPr>
        </p:nvSpPr>
        <p:spPr>
          <a:xfrm>
            <a:off x="1286933" y="609600"/>
            <a:ext cx="10197494" cy="1099457"/>
          </a:xfrm>
        </p:spPr>
        <p:txBody>
          <a:bodyPr>
            <a:normAutofit/>
          </a:bodyPr>
          <a:lstStyle/>
          <a:p>
            <a:r>
              <a:rPr lang="en-GB" dirty="0"/>
              <a:t>Negotiation strategies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4CE3A50-1BC6-B060-7ACF-0A2A72D8182E}"/>
              </a:ext>
            </a:extLst>
          </p:cNvPr>
          <p:cNvGraphicFramePr>
            <a:graphicFrameLocks noGrp="1"/>
          </p:cNvGraphicFramePr>
          <p:nvPr>
            <p:ph idx="1"/>
            <p:extLst>
              <p:ext uri="{D42A27DB-BD31-4B8C-83A1-F6EECF244321}">
                <p14:modId xmlns:p14="http://schemas.microsoft.com/office/powerpoint/2010/main" val="384227708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8059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F83DD-4192-D430-68C9-CBFF141C612D}"/>
              </a:ext>
            </a:extLst>
          </p:cNvPr>
          <p:cNvSpPr>
            <a:spLocks noGrp="1"/>
          </p:cNvSpPr>
          <p:nvPr>
            <p:ph type="title"/>
          </p:nvPr>
        </p:nvSpPr>
        <p:spPr>
          <a:xfrm>
            <a:off x="533560" y="166777"/>
            <a:ext cx="8596668" cy="638355"/>
          </a:xfrm>
        </p:spPr>
        <p:txBody>
          <a:bodyPr>
            <a:normAutofit fontScale="90000"/>
          </a:bodyPr>
          <a:lstStyle/>
          <a:p>
            <a:r>
              <a:rPr lang="en-GB" dirty="0"/>
              <a:t>Competitive strategy</a:t>
            </a:r>
          </a:p>
        </p:txBody>
      </p:sp>
      <p:sp>
        <p:nvSpPr>
          <p:cNvPr id="3" name="Content Placeholder 2">
            <a:extLst>
              <a:ext uri="{FF2B5EF4-FFF2-40B4-BE49-F238E27FC236}">
                <a16:creationId xmlns:a16="http://schemas.microsoft.com/office/drawing/2014/main" id="{DCE74BD1-F78B-634C-39F9-29F3848D1FDB}"/>
              </a:ext>
            </a:extLst>
          </p:cNvPr>
          <p:cNvSpPr>
            <a:spLocks noGrp="1"/>
          </p:cNvSpPr>
          <p:nvPr>
            <p:ph idx="1"/>
          </p:nvPr>
        </p:nvSpPr>
        <p:spPr>
          <a:xfrm>
            <a:off x="320775" y="878936"/>
            <a:ext cx="9731874" cy="5619630"/>
          </a:xfrm>
        </p:spPr>
        <p:txBody>
          <a:bodyPr>
            <a:normAutofit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This is basically adopting positional bargaining as a tactic for negotiation. The negotiator sees the negotiation as a ‘win/lose’ situation where gains are made at the expense of their opponents.  The overall approach is to maximise his own gains and to come out better than the opponents.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competitive strategy involves a high degree of confidence and a high expectation of the outcome of the negotiation. As stated earlier, a competitive strategy involves taking a fairly extreme opening position, making few and small concessions.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Tactics include:</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Opening at the most extreme position, keeping demands high and conceding little</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Making only small and unimportant concessions</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Using information exchanges as a tool, making the opponent work hard to gain information</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Externally presenting a tough, determined and unyielding stance that will maintain pressure throughout the negotiation process.</a:t>
            </a:r>
          </a:p>
          <a:p>
            <a:r>
              <a:rPr lang="en-GB" sz="1800" dirty="0">
                <a:effectLst/>
                <a:latin typeface="Aptos" panose="020B0004020202020204" pitchFamily="34" charset="0"/>
                <a:ea typeface="DengXian" panose="02010600030101010101" pitchFamily="2" charset="-122"/>
                <a:cs typeface="Times New Roman" panose="02020603050405020304" pitchFamily="18" charset="0"/>
              </a:rPr>
              <a:t>Concentrating mainly on their own objectives rather than those of both parties</a:t>
            </a:r>
            <a:endParaRPr lang="en-GB" dirty="0"/>
          </a:p>
        </p:txBody>
      </p:sp>
    </p:spTree>
    <p:extLst>
      <p:ext uri="{BB962C8B-B14F-4D97-AF65-F5344CB8AC3E}">
        <p14:creationId xmlns:p14="http://schemas.microsoft.com/office/powerpoint/2010/main" val="2132619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D0B9-FBB9-5450-A1EB-339F3B4D0319}"/>
              </a:ext>
            </a:extLst>
          </p:cNvPr>
          <p:cNvSpPr>
            <a:spLocks noGrp="1"/>
          </p:cNvSpPr>
          <p:nvPr>
            <p:ph type="title"/>
          </p:nvPr>
        </p:nvSpPr>
        <p:spPr>
          <a:xfrm>
            <a:off x="579568" y="189781"/>
            <a:ext cx="8596668" cy="759125"/>
          </a:xfrm>
        </p:spPr>
        <p:txBody>
          <a:bodyPr/>
          <a:lstStyle/>
          <a:p>
            <a:r>
              <a:rPr lang="en-GB" dirty="0"/>
              <a:t>Co-operative strategy</a:t>
            </a:r>
          </a:p>
        </p:txBody>
      </p:sp>
      <p:sp>
        <p:nvSpPr>
          <p:cNvPr id="3" name="Content Placeholder 2">
            <a:extLst>
              <a:ext uri="{FF2B5EF4-FFF2-40B4-BE49-F238E27FC236}">
                <a16:creationId xmlns:a16="http://schemas.microsoft.com/office/drawing/2014/main" id="{1ED26DA4-C7A6-559B-80A1-A7B3C65054A5}"/>
              </a:ext>
            </a:extLst>
          </p:cNvPr>
          <p:cNvSpPr>
            <a:spLocks noGrp="1"/>
          </p:cNvSpPr>
          <p:nvPr>
            <p:ph idx="1"/>
          </p:nvPr>
        </p:nvSpPr>
        <p:spPr>
          <a:xfrm>
            <a:off x="418541" y="901460"/>
            <a:ext cx="9501835" cy="5766759"/>
          </a:xfrm>
        </p:spPr>
        <p:txBody>
          <a:bodyPr>
            <a:normAutofit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This can be related to the soft stance discussed above. The underlying assumptions of such a strategy are that a negotiation can be conducted in an open, trusting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atmoshphereand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 negotiator can be open and trusting with his fellow negotiators. Reciprocations of concessions is a particular feature and the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neogitator</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believes that most progress is made by making concessions and fiving information freely. The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oagl</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is agreement, not victory; the co-operative strategist is genuinely concerned about both sides and believes that this approach will produce similar behaviour in his fellow negotiator.</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Tactics include:</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Opening at a reasonable position</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Making many concessions throughout the negotiation process, giving full reasons for these concessions</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Being open and fair in giving information</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Trying to create trust between parties</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Taking a reasonable, conciliatory stance and shoeing that he is genuinely concerned to reach agreement</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390071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A1719-EBF1-86E5-E08B-CB7C1087F2C8}"/>
              </a:ext>
            </a:extLst>
          </p:cNvPr>
          <p:cNvSpPr>
            <a:spLocks noGrp="1"/>
          </p:cNvSpPr>
          <p:nvPr>
            <p:ph type="title"/>
          </p:nvPr>
        </p:nvSpPr>
        <p:spPr>
          <a:xfrm>
            <a:off x="389787" y="120769"/>
            <a:ext cx="8596668" cy="782128"/>
          </a:xfrm>
        </p:spPr>
        <p:txBody>
          <a:bodyPr/>
          <a:lstStyle/>
          <a:p>
            <a:r>
              <a:rPr lang="en-GB" dirty="0"/>
              <a:t>Collaborative strategy</a:t>
            </a:r>
          </a:p>
        </p:txBody>
      </p:sp>
      <p:sp>
        <p:nvSpPr>
          <p:cNvPr id="3" name="Content Placeholder 2">
            <a:extLst>
              <a:ext uri="{FF2B5EF4-FFF2-40B4-BE49-F238E27FC236}">
                <a16:creationId xmlns:a16="http://schemas.microsoft.com/office/drawing/2014/main" id="{93926638-DD8C-F7B9-661D-1DBEE48B3752}"/>
              </a:ext>
            </a:extLst>
          </p:cNvPr>
          <p:cNvSpPr>
            <a:spLocks noGrp="1"/>
          </p:cNvSpPr>
          <p:nvPr>
            <p:ph idx="1"/>
          </p:nvPr>
        </p:nvSpPr>
        <p:spPr>
          <a:xfrm>
            <a:off x="349529" y="776377"/>
            <a:ext cx="10042425" cy="5796951"/>
          </a:xfrm>
        </p:spPr>
        <p:txBody>
          <a:bodyPr>
            <a:normAutofit fontScale="47500" lnSpcReduction="20000"/>
          </a:bodyPr>
          <a:lstStyle/>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Negotiator takes a more reasoned, intellectual approach to the negotiation.  Principled negotiation as discussed above is one form of collaborative strategy and the other is the ‘problem -solving’ approach. </a:t>
            </a:r>
          </a:p>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Both are concerned with the need to identify the underlying needs and objectives of all parties and to create solutions which meet the parties’ needs and try to measure the solution by objective standards.</a:t>
            </a:r>
          </a:p>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Tactics in principled negotiation:</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Concentrating on the substantive issues rather than inter-personal relationships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Focusing on interests rather than positions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insisting on objective criteria to measure the settlement</a:t>
            </a:r>
          </a:p>
          <a:p>
            <a:pPr marL="342900" lvl="0" indent="-342900">
              <a:lnSpc>
                <a:spcPct val="115000"/>
              </a:lnSpc>
              <a:spcAft>
                <a:spcPts val="800"/>
              </a:spcAft>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developing a BATNA (best alternative to a negotiated agreement)</a:t>
            </a:r>
          </a:p>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Tactics in problem-solving negotiation:</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exploring shared interests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brainstorming for options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discussing whether or not a proposal is acceptable</a:t>
            </a:r>
          </a:p>
          <a:p>
            <a:pPr marL="342900" lvl="0" indent="-342900">
              <a:lnSpc>
                <a:spcPct val="115000"/>
              </a:lnSpc>
              <a:spcAft>
                <a:spcPts val="800"/>
              </a:spcAft>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seeking a fair or just solution rather than measuring using an objective standard</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p:txBody>
      </p:sp>
    </p:spTree>
    <p:extLst>
      <p:ext uri="{BB962C8B-B14F-4D97-AF65-F5344CB8AC3E}">
        <p14:creationId xmlns:p14="http://schemas.microsoft.com/office/powerpoint/2010/main" val="1386028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72432-8B5C-87A4-09C3-7F9D064658A2}"/>
              </a:ext>
            </a:extLst>
          </p:cNvPr>
          <p:cNvSpPr>
            <a:spLocks noGrp="1"/>
          </p:cNvSpPr>
          <p:nvPr>
            <p:ph type="title"/>
          </p:nvPr>
        </p:nvSpPr>
        <p:spPr>
          <a:xfrm>
            <a:off x="648579" y="2714445"/>
            <a:ext cx="8596668" cy="1320800"/>
          </a:xfrm>
        </p:spPr>
        <p:txBody>
          <a:bodyPr>
            <a:normAutofit/>
          </a:bodyPr>
          <a:lstStyle/>
          <a:p>
            <a:r>
              <a:rPr lang="en-GB" sz="4400" b="1" dirty="0"/>
              <a:t>One suggested approach….</a:t>
            </a:r>
          </a:p>
        </p:txBody>
      </p:sp>
    </p:spTree>
    <p:extLst>
      <p:ext uri="{BB962C8B-B14F-4D97-AF65-F5344CB8AC3E}">
        <p14:creationId xmlns:p14="http://schemas.microsoft.com/office/powerpoint/2010/main" val="3878409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827" y="294503"/>
            <a:ext cx="10687049" cy="914400"/>
          </a:xfrm>
        </p:spPr>
        <p:txBody>
          <a:bodyPr>
            <a:normAutofit fontScale="90000"/>
          </a:bodyPr>
          <a:lstStyle/>
          <a:p>
            <a:r>
              <a:rPr lang="en-US" dirty="0"/>
              <a:t>5 Rules of T.H.U.M.B</a:t>
            </a:r>
            <a:br>
              <a:rPr lang="en-US" dirty="0"/>
            </a:br>
            <a:r>
              <a:rPr lang="en-US" sz="2000" dirty="0"/>
              <a:t>For Every Successful Negotiator To Remember</a:t>
            </a:r>
            <a:br>
              <a:rPr lang="en-US" sz="2000" dirty="0"/>
            </a:br>
            <a:endParaRPr lang="en-US" sz="2000" dirty="0"/>
          </a:p>
        </p:txBody>
      </p:sp>
      <p:sp>
        <p:nvSpPr>
          <p:cNvPr id="3" name="Subtitle 2"/>
          <p:cNvSpPr>
            <a:spLocks noGrp="1"/>
          </p:cNvSpPr>
          <p:nvPr>
            <p:ph idx="1"/>
          </p:nvPr>
        </p:nvSpPr>
        <p:spPr>
          <a:xfrm>
            <a:off x="397476" y="1722525"/>
            <a:ext cx="10566400" cy="4419600"/>
          </a:xfrm>
        </p:spPr>
        <p:txBody>
          <a:bodyPr/>
          <a:lstStyle/>
          <a:p>
            <a:r>
              <a:rPr lang="en-US" sz="3600" dirty="0"/>
              <a:t>T – There are no “</a:t>
            </a:r>
            <a:r>
              <a:rPr lang="en-US" sz="3600" dirty="0" err="1"/>
              <a:t>give-aways</a:t>
            </a:r>
            <a:r>
              <a:rPr lang="en-US" sz="3600" dirty="0"/>
              <a:t>” in negotiation.</a:t>
            </a:r>
          </a:p>
          <a:p>
            <a:r>
              <a:rPr lang="en-US" sz="3600" dirty="0"/>
              <a:t>H – Help me help you.</a:t>
            </a:r>
          </a:p>
          <a:p>
            <a:r>
              <a:rPr lang="en-US" sz="3600" dirty="0"/>
              <a:t>U – Understand yourself.</a:t>
            </a:r>
          </a:p>
          <a:p>
            <a:r>
              <a:rPr lang="en-US" sz="3600" dirty="0"/>
              <a:t>M - Make justifiable demands and concessions.</a:t>
            </a:r>
          </a:p>
          <a:p>
            <a:r>
              <a:rPr lang="en-US" sz="3600" dirty="0"/>
              <a:t>B - Be curious.</a:t>
            </a:r>
          </a:p>
        </p:txBody>
      </p:sp>
    </p:spTree>
    <p:extLst>
      <p:ext uri="{BB962C8B-B14F-4D97-AF65-F5344CB8AC3E}">
        <p14:creationId xmlns:p14="http://schemas.microsoft.com/office/powerpoint/2010/main" val="349288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907" y="65903"/>
            <a:ext cx="10097758" cy="609600"/>
          </a:xfrm>
        </p:spPr>
        <p:txBody>
          <a:bodyPr>
            <a:normAutofit fontScale="90000"/>
          </a:bodyPr>
          <a:lstStyle/>
          <a:p>
            <a:pPr algn="ctr"/>
            <a:r>
              <a:rPr lang="en-US" dirty="0"/>
              <a:t>T</a:t>
            </a:r>
            <a:br>
              <a:rPr lang="en-US" dirty="0"/>
            </a:br>
            <a:r>
              <a:rPr lang="en-US" sz="4400" dirty="0"/>
              <a:t>There are no “</a:t>
            </a:r>
            <a:r>
              <a:rPr lang="en-US" sz="4400" dirty="0" err="1"/>
              <a:t>give-aways</a:t>
            </a:r>
            <a:r>
              <a:rPr lang="en-US" sz="4400" dirty="0"/>
              <a:t>” in negotiation</a:t>
            </a:r>
          </a:p>
        </p:txBody>
      </p:sp>
      <p:sp>
        <p:nvSpPr>
          <p:cNvPr id="3" name="Content Placeholder 2"/>
          <p:cNvSpPr>
            <a:spLocks noGrp="1"/>
          </p:cNvSpPr>
          <p:nvPr>
            <p:ph sz="quarter" idx="4294967295"/>
          </p:nvPr>
        </p:nvSpPr>
        <p:spPr>
          <a:xfrm>
            <a:off x="549061" y="1827362"/>
            <a:ext cx="9601200" cy="4429664"/>
          </a:xfrm>
          <a:prstGeom prst="rect">
            <a:avLst/>
          </a:prstGeom>
        </p:spPr>
        <p:txBody>
          <a:bodyPr>
            <a:normAutofit fontScale="92500" lnSpcReduction="10000"/>
          </a:bodyPr>
          <a:lstStyle/>
          <a:p>
            <a:r>
              <a:rPr lang="en-US" sz="2800" cap="none" dirty="0"/>
              <a:t>As you prepare for your negotiation, you will place value on, and prioritize, your negotiable items.  They will generally fall into 3 categories:</a:t>
            </a:r>
          </a:p>
          <a:p>
            <a:pPr lvl="1"/>
            <a:r>
              <a:rPr lang="en-US" sz="2800" cap="none" dirty="0"/>
              <a:t>Highest priority.  These items have the highest value and are the most valuable to your client.</a:t>
            </a:r>
          </a:p>
          <a:p>
            <a:pPr lvl="1"/>
            <a:r>
              <a:rPr lang="en-US" sz="2800" cap="none" dirty="0"/>
              <a:t>Medium priority.  These items are “flexible”, meaning you can mix-and-match them to best fit your negotiation strategy.</a:t>
            </a:r>
          </a:p>
          <a:p>
            <a:pPr lvl="1"/>
            <a:r>
              <a:rPr lang="en-US" sz="2800" cap="none" dirty="0"/>
              <a:t>Low priority.  The items have the lowest value to your client.</a:t>
            </a:r>
          </a:p>
          <a:p>
            <a:pPr marL="530352" lvl="1" indent="0">
              <a:buNone/>
            </a:pPr>
            <a:endParaRPr lang="en-US" dirty="0"/>
          </a:p>
        </p:txBody>
      </p:sp>
    </p:spTree>
    <p:extLst>
      <p:ext uri="{BB962C8B-B14F-4D97-AF65-F5344CB8AC3E}">
        <p14:creationId xmlns:p14="http://schemas.microsoft.com/office/powerpoint/2010/main" val="3825426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T</a:t>
            </a:r>
            <a:br>
              <a:rPr lang="en-US" dirty="0"/>
            </a:br>
            <a:r>
              <a:rPr lang="en-US" sz="4400" dirty="0"/>
              <a:t>There are no “</a:t>
            </a:r>
            <a:r>
              <a:rPr lang="en-US" sz="4400" dirty="0" err="1"/>
              <a:t>give-aways</a:t>
            </a:r>
            <a:r>
              <a:rPr lang="en-US" sz="4400" dirty="0"/>
              <a:t>” in negotiation</a:t>
            </a:r>
          </a:p>
        </p:txBody>
      </p:sp>
      <p:sp>
        <p:nvSpPr>
          <p:cNvPr id="3" name="Content Placeholder 2"/>
          <p:cNvSpPr>
            <a:spLocks noGrp="1"/>
          </p:cNvSpPr>
          <p:nvPr>
            <p:ph sz="quarter" idx="4294967295"/>
          </p:nvPr>
        </p:nvSpPr>
        <p:spPr>
          <a:xfrm>
            <a:off x="721743" y="2763328"/>
            <a:ext cx="8596668" cy="3605842"/>
          </a:xfrm>
          <a:prstGeom prst="rect">
            <a:avLst/>
          </a:prstGeom>
        </p:spPr>
        <p:txBody>
          <a:bodyPr>
            <a:normAutofit/>
          </a:bodyPr>
          <a:lstStyle/>
          <a:p>
            <a:r>
              <a:rPr lang="en-US" sz="2800" cap="none" dirty="0"/>
              <a:t>The temptation is to give away the lowest priority items – and get nothing in return for them.  Remember, just because an item doesn’t have much value to you, doesn’t mean it won’t have a HIGH value to the other party.</a:t>
            </a:r>
          </a:p>
          <a:p>
            <a:pPr marL="530352" lvl="1" indent="0">
              <a:buNone/>
            </a:pPr>
            <a:endParaRPr lang="en-US" dirty="0"/>
          </a:p>
        </p:txBody>
      </p:sp>
    </p:spTree>
    <p:extLst>
      <p:ext uri="{BB962C8B-B14F-4D97-AF65-F5344CB8AC3E}">
        <p14:creationId xmlns:p14="http://schemas.microsoft.com/office/powerpoint/2010/main" val="3851111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H</a:t>
            </a:r>
            <a:br>
              <a:rPr lang="en-US" dirty="0"/>
            </a:br>
            <a:r>
              <a:rPr lang="en-US" dirty="0"/>
              <a:t>Help me help you</a:t>
            </a:r>
            <a:endParaRPr lang="en-US" sz="4400" dirty="0"/>
          </a:p>
        </p:txBody>
      </p:sp>
      <p:sp>
        <p:nvSpPr>
          <p:cNvPr id="3" name="Content Placeholder 2"/>
          <p:cNvSpPr>
            <a:spLocks noGrp="1"/>
          </p:cNvSpPr>
          <p:nvPr>
            <p:ph sz="quarter" idx="4294967295"/>
          </p:nvPr>
        </p:nvSpPr>
        <p:spPr>
          <a:xfrm>
            <a:off x="1153064" y="2291751"/>
            <a:ext cx="8335993" cy="3605842"/>
          </a:xfrm>
          <a:prstGeom prst="rect">
            <a:avLst/>
          </a:prstGeom>
        </p:spPr>
        <p:txBody>
          <a:bodyPr>
            <a:normAutofit/>
          </a:bodyPr>
          <a:lstStyle/>
          <a:p>
            <a:r>
              <a:rPr lang="en-US" sz="2800" cap="none" dirty="0"/>
              <a:t>In a negotiation, you have to know what the other party wants.  Once you know their interests, you can use that information to create an “expand the pie” approach to the negotiation process.</a:t>
            </a:r>
          </a:p>
          <a:p>
            <a:pPr marL="530352" lvl="1" indent="0">
              <a:buNone/>
            </a:pPr>
            <a:endParaRPr lang="en-US" dirty="0"/>
          </a:p>
        </p:txBody>
      </p:sp>
    </p:spTree>
    <p:extLst>
      <p:ext uri="{BB962C8B-B14F-4D97-AF65-F5344CB8AC3E}">
        <p14:creationId xmlns:p14="http://schemas.microsoft.com/office/powerpoint/2010/main" val="1436184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US">
                <a:solidFill>
                  <a:srgbClr val="FFFFFF"/>
                </a:solidFill>
              </a:rPr>
              <a:t>H</a:t>
            </a:r>
            <a:br>
              <a:rPr lang="en-US">
                <a:solidFill>
                  <a:srgbClr val="FFFFFF"/>
                </a:solidFill>
              </a:rPr>
            </a:br>
            <a:r>
              <a:rPr lang="en-US">
                <a:solidFill>
                  <a:srgbClr val="FFFFFF"/>
                </a:solidFill>
              </a:rPr>
              <a:t>Help me help you</a:t>
            </a:r>
          </a:p>
        </p:txBody>
      </p:sp>
      <p:pic>
        <p:nvPicPr>
          <p:cNvPr id="7" name="Graphic 6" descr="Handshake">
            <a:extLst>
              <a:ext uri="{FF2B5EF4-FFF2-40B4-BE49-F238E27FC236}">
                <a16:creationId xmlns:a16="http://schemas.microsoft.com/office/drawing/2014/main" id="{3FC839FC-E3F2-47F3-AAE2-E17FBEBF02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p:cNvSpPr>
            <a:spLocks noGrp="1"/>
          </p:cNvSpPr>
          <p:nvPr>
            <p:ph sz="quarter" idx="4294967295"/>
          </p:nvPr>
        </p:nvSpPr>
        <p:spPr>
          <a:xfrm>
            <a:off x="7181725" y="2837329"/>
            <a:ext cx="4512988" cy="3317938"/>
          </a:xfrm>
          <a:prstGeom prst="rect">
            <a:avLst/>
          </a:prstGeom>
        </p:spPr>
        <p:txBody>
          <a:bodyPr anchor="t">
            <a:normAutofit/>
          </a:bodyPr>
          <a:lstStyle/>
          <a:p>
            <a:r>
              <a:rPr lang="en-US" cap="none">
                <a:solidFill>
                  <a:srgbClr val="FFFFFF"/>
                </a:solidFill>
              </a:rPr>
              <a:t>How do you accomplish this?</a:t>
            </a:r>
          </a:p>
          <a:p>
            <a:pPr lvl="1"/>
            <a:r>
              <a:rPr lang="en-US" cap="none">
                <a:solidFill>
                  <a:srgbClr val="FFFFFF"/>
                </a:solidFill>
              </a:rPr>
              <a:t>You have to “sell your vision” for the outcome of the negotiation.  </a:t>
            </a:r>
          </a:p>
          <a:p>
            <a:pPr lvl="1"/>
            <a:r>
              <a:rPr lang="en-US" cap="none">
                <a:solidFill>
                  <a:srgbClr val="FFFFFF"/>
                </a:solidFill>
              </a:rPr>
              <a:t>You have to actively engage with the other party.</a:t>
            </a:r>
          </a:p>
          <a:p>
            <a:pPr lvl="1"/>
            <a:r>
              <a:rPr lang="en-US" cap="none">
                <a:solidFill>
                  <a:srgbClr val="FFFFFF"/>
                </a:solidFill>
              </a:rPr>
              <a:t>You have to learn how to ask information-gathering questions.</a:t>
            </a:r>
          </a:p>
          <a:p>
            <a:pPr lvl="1"/>
            <a:r>
              <a:rPr lang="en-US" cap="none">
                <a:solidFill>
                  <a:srgbClr val="FFFFFF"/>
                </a:solidFill>
              </a:rPr>
              <a:t>You have to be flexible.</a:t>
            </a:r>
          </a:p>
          <a:p>
            <a:pPr marL="530352" lvl="1" indent="0">
              <a:buNone/>
            </a:pPr>
            <a:endParaRPr lang="en-US">
              <a:solidFill>
                <a:srgbClr val="FFFFFF"/>
              </a:solidFill>
            </a:endParaRPr>
          </a:p>
        </p:txBody>
      </p:sp>
    </p:spTree>
    <p:extLst>
      <p:ext uri="{BB962C8B-B14F-4D97-AF65-F5344CB8AC3E}">
        <p14:creationId xmlns:p14="http://schemas.microsoft.com/office/powerpoint/2010/main" val="31571144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U</a:t>
            </a:r>
            <a:br>
              <a:rPr lang="en-US" dirty="0"/>
            </a:br>
            <a:r>
              <a:rPr lang="en-US" dirty="0"/>
              <a:t>Understand Yourself</a:t>
            </a:r>
            <a:endParaRPr lang="en-US" sz="4400" dirty="0"/>
          </a:p>
        </p:txBody>
      </p:sp>
      <p:sp>
        <p:nvSpPr>
          <p:cNvPr id="3" name="Content Placeholder 2"/>
          <p:cNvSpPr>
            <a:spLocks noGrp="1"/>
          </p:cNvSpPr>
          <p:nvPr>
            <p:ph sz="quarter" idx="4294967295"/>
          </p:nvPr>
        </p:nvSpPr>
        <p:spPr>
          <a:xfrm>
            <a:off x="677334" y="2096219"/>
            <a:ext cx="8144613" cy="3605842"/>
          </a:xfrm>
          <a:prstGeom prst="rect">
            <a:avLst/>
          </a:prstGeom>
        </p:spPr>
        <p:txBody>
          <a:bodyPr>
            <a:normAutofit/>
          </a:bodyPr>
          <a:lstStyle/>
          <a:p>
            <a:r>
              <a:rPr lang="en-US" sz="2800" cap="none" dirty="0"/>
              <a:t>To be a successful negotiator, you have to know yourself.  What are your negotiating strengths?  What are your negotiating weaknesses?  What is your tolerance for risk?</a:t>
            </a:r>
            <a:endParaRPr lang="en-US" sz="2600" cap="none" dirty="0"/>
          </a:p>
          <a:p>
            <a:pPr marL="530352" lvl="1" indent="0">
              <a:buNone/>
            </a:pPr>
            <a:endParaRPr lang="en-US" dirty="0"/>
          </a:p>
        </p:txBody>
      </p:sp>
    </p:spTree>
    <p:extLst>
      <p:ext uri="{BB962C8B-B14F-4D97-AF65-F5344CB8AC3E}">
        <p14:creationId xmlns:p14="http://schemas.microsoft.com/office/powerpoint/2010/main" val="41616586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US">
                <a:solidFill>
                  <a:srgbClr val="FFFFFF"/>
                </a:solidFill>
              </a:rPr>
              <a:t>U</a:t>
            </a:r>
            <a:br>
              <a:rPr lang="en-US">
                <a:solidFill>
                  <a:srgbClr val="FFFFFF"/>
                </a:solidFill>
              </a:rPr>
            </a:br>
            <a:r>
              <a:rPr lang="en-US">
                <a:solidFill>
                  <a:srgbClr val="FFFFFF"/>
                </a:solidFill>
              </a:rPr>
              <a:t>Understand Yourself</a:t>
            </a:r>
          </a:p>
        </p:txBody>
      </p:sp>
      <p:pic>
        <p:nvPicPr>
          <p:cNvPr id="7" name="Graphic 6" descr="Head with Gears">
            <a:extLst>
              <a:ext uri="{FF2B5EF4-FFF2-40B4-BE49-F238E27FC236}">
                <a16:creationId xmlns:a16="http://schemas.microsoft.com/office/drawing/2014/main" id="{0C56A928-4EA8-5AD2-5623-370D00B37D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p:cNvSpPr>
            <a:spLocks noGrp="1"/>
          </p:cNvSpPr>
          <p:nvPr>
            <p:ph sz="quarter" idx="4294967295"/>
          </p:nvPr>
        </p:nvSpPr>
        <p:spPr>
          <a:xfrm>
            <a:off x="7181725" y="2837329"/>
            <a:ext cx="4512988" cy="3317938"/>
          </a:xfrm>
          <a:prstGeom prst="rect">
            <a:avLst/>
          </a:prstGeom>
        </p:spPr>
        <p:txBody>
          <a:bodyPr anchor="t">
            <a:normAutofit/>
          </a:bodyPr>
          <a:lstStyle/>
          <a:p>
            <a:r>
              <a:rPr lang="en-US" cap="none">
                <a:solidFill>
                  <a:srgbClr val="FFFFFF"/>
                </a:solidFill>
              </a:rPr>
              <a:t>How do you learn about your “negotiating” self?</a:t>
            </a:r>
          </a:p>
          <a:p>
            <a:pPr lvl="1"/>
            <a:r>
              <a:rPr lang="en-US" cap="none">
                <a:solidFill>
                  <a:srgbClr val="FFFFFF"/>
                </a:solidFill>
              </a:rPr>
              <a:t>Fill out a series of assessments.</a:t>
            </a:r>
          </a:p>
          <a:p>
            <a:pPr lvl="1"/>
            <a:r>
              <a:rPr lang="en-US" cap="none">
                <a:solidFill>
                  <a:srgbClr val="FFFFFF"/>
                </a:solidFill>
              </a:rPr>
              <a:t>Pay attention to how you respond in everyday negotiations.</a:t>
            </a:r>
          </a:p>
          <a:p>
            <a:pPr lvl="1"/>
            <a:r>
              <a:rPr lang="en-US" cap="none">
                <a:solidFill>
                  <a:srgbClr val="FFFFFF"/>
                </a:solidFill>
              </a:rPr>
              <a:t>Learn about different negotiating styles.</a:t>
            </a:r>
          </a:p>
          <a:p>
            <a:pPr lvl="1"/>
            <a:r>
              <a:rPr lang="en-US" cap="none">
                <a:solidFill>
                  <a:srgbClr val="FFFFFF"/>
                </a:solidFill>
              </a:rPr>
              <a:t>The only “negative” attribute is one you don’t know about.</a:t>
            </a:r>
          </a:p>
          <a:p>
            <a:pPr marL="530352" lvl="1" indent="0">
              <a:buNone/>
            </a:pPr>
            <a:endParaRPr lang="en-US">
              <a:solidFill>
                <a:srgbClr val="FFFFFF"/>
              </a:solidFill>
            </a:endParaRPr>
          </a:p>
        </p:txBody>
      </p:sp>
    </p:spTree>
    <p:extLst>
      <p:ext uri="{BB962C8B-B14F-4D97-AF65-F5344CB8AC3E}">
        <p14:creationId xmlns:p14="http://schemas.microsoft.com/office/powerpoint/2010/main" val="1038558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5300" dirty="0"/>
              <a:t>M</a:t>
            </a:r>
            <a:br>
              <a:rPr lang="en-US" dirty="0"/>
            </a:br>
            <a:r>
              <a:rPr lang="en-US" sz="4400" dirty="0"/>
              <a:t>Make justifiable demands &amp; concessions</a:t>
            </a:r>
          </a:p>
        </p:txBody>
      </p:sp>
      <p:sp>
        <p:nvSpPr>
          <p:cNvPr id="3" name="Content Placeholder 2"/>
          <p:cNvSpPr>
            <a:spLocks noGrp="1"/>
          </p:cNvSpPr>
          <p:nvPr>
            <p:ph sz="quarter" idx="4294967295"/>
          </p:nvPr>
        </p:nvSpPr>
        <p:spPr>
          <a:xfrm>
            <a:off x="623978" y="3124680"/>
            <a:ext cx="8650024" cy="3605842"/>
          </a:xfrm>
          <a:prstGeom prst="rect">
            <a:avLst/>
          </a:prstGeom>
        </p:spPr>
        <p:txBody>
          <a:bodyPr>
            <a:normAutofit/>
          </a:bodyPr>
          <a:lstStyle/>
          <a:p>
            <a:r>
              <a:rPr lang="en-US" sz="2800" cap="none" dirty="0"/>
              <a:t>Successful negotiators have credibility.  You gain credibility by being reasonable.  One aspect of being reasonable is that you can justify each concession that you make.</a:t>
            </a:r>
            <a:endParaRPr lang="en-US" sz="2400" cap="none" dirty="0"/>
          </a:p>
          <a:p>
            <a:pPr marL="530352" lvl="1" indent="0">
              <a:buNone/>
            </a:pPr>
            <a:endParaRPr lang="en-US" dirty="0"/>
          </a:p>
        </p:txBody>
      </p:sp>
    </p:spTree>
    <p:extLst>
      <p:ext uri="{BB962C8B-B14F-4D97-AF65-F5344CB8AC3E}">
        <p14:creationId xmlns:p14="http://schemas.microsoft.com/office/powerpoint/2010/main" val="4263804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598" y="172529"/>
            <a:ext cx="8596668" cy="1320800"/>
          </a:xfrm>
        </p:spPr>
        <p:txBody>
          <a:bodyPr>
            <a:normAutofit fontScale="90000"/>
          </a:bodyPr>
          <a:lstStyle/>
          <a:p>
            <a:pPr algn="ctr"/>
            <a:r>
              <a:rPr lang="en-US" sz="4900" dirty="0"/>
              <a:t>M</a:t>
            </a:r>
            <a:br>
              <a:rPr lang="en-US" dirty="0"/>
            </a:br>
            <a:r>
              <a:rPr lang="en-US" sz="4400" dirty="0"/>
              <a:t>Make justifiable Demands &amp; concessions</a:t>
            </a:r>
          </a:p>
        </p:txBody>
      </p:sp>
      <p:sp>
        <p:nvSpPr>
          <p:cNvPr id="3" name="Content Placeholder 2"/>
          <p:cNvSpPr>
            <a:spLocks noGrp="1"/>
          </p:cNvSpPr>
          <p:nvPr>
            <p:ph sz="quarter" idx="4294967295"/>
          </p:nvPr>
        </p:nvSpPr>
        <p:spPr>
          <a:xfrm>
            <a:off x="520461" y="2234241"/>
            <a:ext cx="9468928" cy="3605842"/>
          </a:xfrm>
          <a:prstGeom prst="rect">
            <a:avLst/>
          </a:prstGeom>
        </p:spPr>
        <p:txBody>
          <a:bodyPr>
            <a:normAutofit fontScale="92500" lnSpcReduction="10000"/>
          </a:bodyPr>
          <a:lstStyle/>
          <a:p>
            <a:r>
              <a:rPr lang="en-US" sz="2800" cap="none" dirty="0"/>
              <a:t>What is a justifiable demand?</a:t>
            </a:r>
          </a:p>
          <a:p>
            <a:pPr lvl="1"/>
            <a:r>
              <a:rPr lang="en-US" sz="2600" cap="none" dirty="0"/>
              <a:t>If you are negotiating for a salary increase, you need to be able to justify the reasons you deserve it.  The more objective data you have to support your request, the more likely you are to get it.</a:t>
            </a:r>
          </a:p>
          <a:p>
            <a:r>
              <a:rPr lang="en-US" sz="2800" cap="none" dirty="0"/>
              <a:t>What is a justifiable concession?</a:t>
            </a:r>
          </a:p>
          <a:p>
            <a:pPr lvl="1"/>
            <a:r>
              <a:rPr lang="en-US" sz="2600" cap="none" dirty="0"/>
              <a:t>If you make a move away from your opening offer/demand in a negotiation, you need to be able to explain the reasons you are willing/able to make that move.</a:t>
            </a:r>
          </a:p>
          <a:p>
            <a:pPr lvl="1"/>
            <a:endParaRPr lang="en-US" sz="2200" cap="none" dirty="0"/>
          </a:p>
          <a:p>
            <a:pPr marL="530352" lvl="1" indent="0">
              <a:buNone/>
            </a:pPr>
            <a:endParaRPr lang="en-US" dirty="0"/>
          </a:p>
        </p:txBody>
      </p:sp>
    </p:spTree>
    <p:extLst>
      <p:ext uri="{BB962C8B-B14F-4D97-AF65-F5344CB8AC3E}">
        <p14:creationId xmlns:p14="http://schemas.microsoft.com/office/powerpoint/2010/main" val="2987256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5300" dirty="0"/>
              <a:t>B</a:t>
            </a:r>
            <a:br>
              <a:rPr lang="en-US" dirty="0"/>
            </a:br>
            <a:r>
              <a:rPr lang="en-US" sz="5300" dirty="0"/>
              <a:t>Be Curious</a:t>
            </a:r>
          </a:p>
        </p:txBody>
      </p:sp>
      <p:sp>
        <p:nvSpPr>
          <p:cNvPr id="3" name="Content Placeholder 2"/>
          <p:cNvSpPr>
            <a:spLocks noGrp="1"/>
          </p:cNvSpPr>
          <p:nvPr>
            <p:ph sz="quarter" idx="4294967295"/>
          </p:nvPr>
        </p:nvSpPr>
        <p:spPr>
          <a:xfrm>
            <a:off x="537713" y="2355011"/>
            <a:ext cx="8596668" cy="3605842"/>
          </a:xfrm>
          <a:prstGeom prst="rect">
            <a:avLst/>
          </a:prstGeom>
        </p:spPr>
        <p:txBody>
          <a:bodyPr>
            <a:normAutofit/>
          </a:bodyPr>
          <a:lstStyle/>
          <a:p>
            <a:r>
              <a:rPr lang="en-US" sz="2600" cap="none" dirty="0"/>
              <a:t>When you prepare for a negotiation, you develop a bias (or several) that create the frame through which you approach your negotiation.  If you don’t stay curious, the bias will lead you to assumptions that could end up creating blind spots for you in the negotiation process.</a:t>
            </a:r>
          </a:p>
          <a:p>
            <a:pPr lvl="1"/>
            <a:endParaRPr lang="en-US" sz="2200" cap="none" dirty="0"/>
          </a:p>
          <a:p>
            <a:pPr marL="530352" lvl="1" indent="0">
              <a:buNone/>
            </a:pPr>
            <a:endParaRPr lang="en-US" dirty="0"/>
          </a:p>
        </p:txBody>
      </p:sp>
    </p:spTree>
    <p:extLst>
      <p:ext uri="{BB962C8B-B14F-4D97-AF65-F5344CB8AC3E}">
        <p14:creationId xmlns:p14="http://schemas.microsoft.com/office/powerpoint/2010/main" val="2812246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900" dirty="0"/>
              <a:t>B</a:t>
            </a:r>
            <a:br>
              <a:rPr lang="en-US" dirty="0"/>
            </a:br>
            <a:r>
              <a:rPr lang="en-US" sz="5300" dirty="0"/>
              <a:t>Be Curious</a:t>
            </a:r>
          </a:p>
        </p:txBody>
      </p:sp>
      <p:sp>
        <p:nvSpPr>
          <p:cNvPr id="3" name="Content Placeholder 2"/>
          <p:cNvSpPr>
            <a:spLocks noGrp="1"/>
          </p:cNvSpPr>
          <p:nvPr>
            <p:ph sz="quarter" idx="4294967295"/>
          </p:nvPr>
        </p:nvSpPr>
        <p:spPr>
          <a:xfrm>
            <a:off x="836762" y="2383766"/>
            <a:ext cx="8048445" cy="3605842"/>
          </a:xfrm>
          <a:prstGeom prst="rect">
            <a:avLst/>
          </a:prstGeom>
        </p:spPr>
        <p:txBody>
          <a:bodyPr>
            <a:normAutofit/>
          </a:bodyPr>
          <a:lstStyle/>
          <a:p>
            <a:r>
              <a:rPr lang="en-US" sz="2600" cap="none" dirty="0"/>
              <a:t>How do you stay curious?</a:t>
            </a:r>
          </a:p>
          <a:p>
            <a:pPr lvl="1"/>
            <a:r>
              <a:rPr lang="en-US" sz="2200" cap="none" dirty="0"/>
              <a:t>Keep asking yourself “what don’t I know?”</a:t>
            </a:r>
          </a:p>
          <a:p>
            <a:pPr lvl="1"/>
            <a:r>
              <a:rPr lang="en-US" sz="2200" cap="none" dirty="0"/>
              <a:t>Understand that you can only know what the other party wants by asking.  Everything else is a projection of what you think they want.</a:t>
            </a:r>
          </a:p>
          <a:p>
            <a:pPr lvl="1"/>
            <a:r>
              <a:rPr lang="en-US" sz="2200" cap="none" dirty="0"/>
              <a:t>Ask questions that begin with “I’m curious…”</a:t>
            </a:r>
          </a:p>
          <a:p>
            <a:pPr marL="530352" lvl="1" indent="0">
              <a:buNone/>
            </a:pPr>
            <a:endParaRPr lang="en-US" dirty="0"/>
          </a:p>
        </p:txBody>
      </p:sp>
    </p:spTree>
    <p:extLst>
      <p:ext uri="{BB962C8B-B14F-4D97-AF65-F5344CB8AC3E}">
        <p14:creationId xmlns:p14="http://schemas.microsoft.com/office/powerpoint/2010/main" val="42850721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3"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Time compass on hand">
            <a:extLst>
              <a:ext uri="{FF2B5EF4-FFF2-40B4-BE49-F238E27FC236}">
                <a16:creationId xmlns:a16="http://schemas.microsoft.com/office/drawing/2014/main" id="{55CA34C1-B4F9-FBFE-A224-1BD092D843D3}"/>
              </a:ext>
            </a:extLst>
          </p:cNvPr>
          <p:cNvPicPr>
            <a:picLocks noChangeAspect="1"/>
          </p:cNvPicPr>
          <p:nvPr/>
        </p:nvPicPr>
        <p:blipFill>
          <a:blip r:embed="rId3"/>
          <a:srcRect l="12759" t="9091" r="1740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Activity Time</a:t>
            </a:r>
          </a:p>
        </p:txBody>
      </p:sp>
      <p:cxnSp>
        <p:nvCxnSpPr>
          <p:cNvPr id="44" name="Straight Connector 43">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2929</Words>
  <Application>Microsoft Office PowerPoint</Application>
  <PresentationFormat>Widescreen</PresentationFormat>
  <Paragraphs>176</Paragraphs>
  <Slides>30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ＭＳ Ｐゴシック</vt:lpstr>
      <vt:lpstr>Aptos</vt:lpstr>
      <vt:lpstr>Arial</vt:lpstr>
      <vt:lpstr>Britannic Bold</vt:lpstr>
      <vt:lpstr>Trebuchet MS</vt:lpstr>
      <vt:lpstr>Wingdings</vt:lpstr>
      <vt:lpstr>Wingdings 3</vt:lpstr>
      <vt:lpstr>Facet</vt:lpstr>
      <vt:lpstr>Principles of Professional Legal Practice </vt:lpstr>
      <vt:lpstr>Negotiation Dynamics</vt:lpstr>
      <vt:lpstr>Negotiation Dynamics</vt:lpstr>
      <vt:lpstr>Negotiation: Key Concepts</vt:lpstr>
      <vt:lpstr>Negotiation: Key Concepts</vt:lpstr>
      <vt:lpstr>Negotiation: Key Concepts</vt:lpstr>
      <vt:lpstr>Negotiation: Key Concepts Activity </vt:lpstr>
      <vt:lpstr>Stages of Negotiation</vt:lpstr>
      <vt:lpstr>Stages of Negotiation</vt:lpstr>
      <vt:lpstr>Negotiation styles: positional bargaining and principled negotiation</vt:lpstr>
      <vt:lpstr>Positional Bargaining</vt:lpstr>
      <vt:lpstr>Positional Bargaining – potential downsides</vt:lpstr>
      <vt:lpstr>Principled Negotiation</vt:lpstr>
      <vt:lpstr>Negotiation strategies</vt:lpstr>
      <vt:lpstr>Competitive strategy</vt:lpstr>
      <vt:lpstr>Co-operative strategy</vt:lpstr>
      <vt:lpstr>Collaborative strategy</vt:lpstr>
      <vt:lpstr>One suggested approach….</vt:lpstr>
      <vt:lpstr>5 Rules of T.H.U.M.B For Every Successful Negotiator To Remember </vt:lpstr>
      <vt:lpstr>T There are no “give-aways” in negotiation</vt:lpstr>
      <vt:lpstr>T There are no “give-aways” in negotiation</vt:lpstr>
      <vt:lpstr>H Help me help you</vt:lpstr>
      <vt:lpstr>H Help me help you</vt:lpstr>
      <vt:lpstr>U Understand Yourself</vt:lpstr>
      <vt:lpstr>U Understand Yourself</vt:lpstr>
      <vt:lpstr>M Make justifiable demands &amp; concessions</vt:lpstr>
      <vt:lpstr>M Make justifiable Demands &amp; concessions</vt:lpstr>
      <vt:lpstr>B Be Curious</vt:lpstr>
      <vt:lpstr>B Be Curious</vt:lpstr>
      <vt:lpstr>Activity Time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27</cp:revision>
  <dcterms:created xsi:type="dcterms:W3CDTF">2024-02-03T18:13:02Z</dcterms:created>
  <dcterms:modified xsi:type="dcterms:W3CDTF">2026-02-20T12:08:28Z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