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7" r:id="rId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AEFB"/>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75"/>
    <p:restoredTop sz="94694"/>
  </p:normalViewPr>
  <p:slideViewPr>
    <p:cSldViewPr snapToGrid="0">
      <p:cViewPr varScale="1">
        <p:scale>
          <a:sx n="112" d="100"/>
          <a:sy n="112" d="100"/>
        </p:scale>
        <p:origin x="184"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B9B5B5-E17F-3241-93C9-51C18AA0CA7C}" type="datetimeFigureOut">
              <a:rPr lang="en-GB" smtClean="0"/>
              <a:t>13/05/2026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0B0C89-D5FC-284E-B67D-58CA3DD52F2F}" type="slidenum">
              <a:rPr lang="en-GB" smtClean="0"/>
              <a:t>‹#›</a:t>
            </a:fld>
            <a:endParaRPr lang="en-GB"/>
          </a:p>
        </p:txBody>
      </p:sp>
    </p:spTree>
    <p:extLst>
      <p:ext uri="{BB962C8B-B14F-4D97-AF65-F5344CB8AC3E}">
        <p14:creationId xmlns:p14="http://schemas.microsoft.com/office/powerpoint/2010/main" val="3705856713"/>
      </p:ext>
    </p:extLst>
  </p:cSld>
  <p:clrMap bg1="lt1" tx1="dk1" bg2="lt2" tx2="dk2" accent1="accent1" accent2="accent2" accent3="accent3" accent4="accent4" accent5="accent5" accent6="accent6" hlink="hlink" folHlink="folHlink"/>
  <p:notesStyle>
    <a:lvl1pPr marL="0" algn="l" defTabSz="645044" rtl="0" eaLnBrk="1" latinLnBrk="0" hangingPunct="1">
      <a:defRPr sz="846" kern="1200">
        <a:solidFill>
          <a:schemeClr val="tx1"/>
        </a:solidFill>
        <a:latin typeface="+mn-lt"/>
        <a:ea typeface="+mn-ea"/>
        <a:cs typeface="+mn-cs"/>
      </a:defRPr>
    </a:lvl1pPr>
    <a:lvl2pPr marL="322521" algn="l" defTabSz="645044" rtl="0" eaLnBrk="1" latinLnBrk="0" hangingPunct="1">
      <a:defRPr sz="846" kern="1200">
        <a:solidFill>
          <a:schemeClr val="tx1"/>
        </a:solidFill>
        <a:latin typeface="+mn-lt"/>
        <a:ea typeface="+mn-ea"/>
        <a:cs typeface="+mn-cs"/>
      </a:defRPr>
    </a:lvl2pPr>
    <a:lvl3pPr marL="645044" algn="l" defTabSz="645044" rtl="0" eaLnBrk="1" latinLnBrk="0" hangingPunct="1">
      <a:defRPr sz="846" kern="1200">
        <a:solidFill>
          <a:schemeClr val="tx1"/>
        </a:solidFill>
        <a:latin typeface="+mn-lt"/>
        <a:ea typeface="+mn-ea"/>
        <a:cs typeface="+mn-cs"/>
      </a:defRPr>
    </a:lvl3pPr>
    <a:lvl4pPr marL="967565" algn="l" defTabSz="645044" rtl="0" eaLnBrk="1" latinLnBrk="0" hangingPunct="1">
      <a:defRPr sz="846" kern="1200">
        <a:solidFill>
          <a:schemeClr val="tx1"/>
        </a:solidFill>
        <a:latin typeface="+mn-lt"/>
        <a:ea typeface="+mn-ea"/>
        <a:cs typeface="+mn-cs"/>
      </a:defRPr>
    </a:lvl4pPr>
    <a:lvl5pPr marL="1290086" algn="l" defTabSz="645044" rtl="0" eaLnBrk="1" latinLnBrk="0" hangingPunct="1">
      <a:defRPr sz="846" kern="1200">
        <a:solidFill>
          <a:schemeClr val="tx1"/>
        </a:solidFill>
        <a:latin typeface="+mn-lt"/>
        <a:ea typeface="+mn-ea"/>
        <a:cs typeface="+mn-cs"/>
      </a:defRPr>
    </a:lvl5pPr>
    <a:lvl6pPr marL="1612609" algn="l" defTabSz="645044" rtl="0" eaLnBrk="1" latinLnBrk="0" hangingPunct="1">
      <a:defRPr sz="846" kern="1200">
        <a:solidFill>
          <a:schemeClr val="tx1"/>
        </a:solidFill>
        <a:latin typeface="+mn-lt"/>
        <a:ea typeface="+mn-ea"/>
        <a:cs typeface="+mn-cs"/>
      </a:defRPr>
    </a:lvl6pPr>
    <a:lvl7pPr marL="1935130" algn="l" defTabSz="645044" rtl="0" eaLnBrk="1" latinLnBrk="0" hangingPunct="1">
      <a:defRPr sz="846" kern="1200">
        <a:solidFill>
          <a:schemeClr val="tx1"/>
        </a:solidFill>
        <a:latin typeface="+mn-lt"/>
        <a:ea typeface="+mn-ea"/>
        <a:cs typeface="+mn-cs"/>
      </a:defRPr>
    </a:lvl7pPr>
    <a:lvl8pPr marL="2257651" algn="l" defTabSz="645044" rtl="0" eaLnBrk="1" latinLnBrk="0" hangingPunct="1">
      <a:defRPr sz="846" kern="1200">
        <a:solidFill>
          <a:schemeClr val="tx1"/>
        </a:solidFill>
        <a:latin typeface="+mn-lt"/>
        <a:ea typeface="+mn-ea"/>
        <a:cs typeface="+mn-cs"/>
      </a:defRPr>
    </a:lvl8pPr>
    <a:lvl9pPr marL="2580173" algn="l" defTabSz="645044" rtl="0" eaLnBrk="1" latinLnBrk="0" hangingPunct="1">
      <a:defRPr sz="84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nSpc>
                <a:spcPct val="150000"/>
              </a:lnSpc>
            </a:pPr>
            <a:r>
              <a:rPr lang="en-GB" sz="1800" dirty="0">
                <a:effectLst/>
                <a:latin typeface="Calibri" panose="020F0502020204030204" pitchFamily="34" charset="0"/>
                <a:ea typeface="Times New Roman" panose="02020603050405020304" pitchFamily="18" charset="0"/>
              </a:rPr>
              <a:t>CIPD (2025) found that mental ill health remains one of the leading causes of long-term absence, making employee wellbeing an important workplace priority. Goleman and </a:t>
            </a:r>
            <a:r>
              <a:rPr lang="en-GB" sz="1800" dirty="0" err="1">
                <a:effectLst/>
                <a:latin typeface="Calibri" panose="020F0502020204030204" pitchFamily="34" charset="0"/>
                <a:ea typeface="Times New Roman" panose="02020603050405020304" pitchFamily="18" charset="0"/>
              </a:rPr>
              <a:t>Cherniss</a:t>
            </a:r>
            <a:r>
              <a:rPr lang="en-GB" sz="1800" dirty="0">
                <a:effectLst/>
                <a:latin typeface="Calibri" panose="020F0502020204030204" pitchFamily="34" charset="0"/>
                <a:ea typeface="Times New Roman" panose="02020603050405020304" pitchFamily="18" charset="0"/>
              </a:rPr>
              <a:t> (2024) argue that kindness and empathy positively influence both wellbeing and workplace performance, while Edmondson (2019) highlights the importance of psychological safety in encouraging employees to speak openly about challenges and concerns. In Perry’s (2026) podcast, David </a:t>
            </a:r>
            <a:r>
              <a:rPr lang="en-GB" sz="1800" dirty="0" err="1">
                <a:effectLst/>
                <a:latin typeface="Calibri" panose="020F0502020204030204" pitchFamily="34" charset="0"/>
                <a:ea typeface="Times New Roman" panose="02020603050405020304" pitchFamily="18" charset="0"/>
              </a:rPr>
              <a:t>Beeney</a:t>
            </a:r>
            <a:r>
              <a:rPr lang="en-GB" sz="1800" dirty="0">
                <a:effectLst/>
                <a:latin typeface="Calibri" panose="020F0502020204030204" pitchFamily="34" charset="0"/>
                <a:ea typeface="Times New Roman" panose="02020603050405020304" pitchFamily="18" charset="0"/>
              </a:rPr>
              <a:t> explained that kindness in leadership is often misunderstood as weakness, despite its role in building trust, communication, and supportive workplace cultures. Barr (2022) states that leaders play an important role in creating workplace cultures where employees feel respected.  However, Ramachandran et al. (2024) suggest that compassionate leadership can be difficult to maintain within highly competitive and high-pressure workplaces.</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b="1" dirty="0">
                <a:effectLst/>
                <a:latin typeface="Calibri" panose="020F0502020204030204" pitchFamily="34" charset="0"/>
                <a:ea typeface="Calibri" panose="020F0502020204030204" pitchFamily="34" charset="0"/>
                <a:cs typeface="Calibri" panose="020F0502020204030204" pitchFamily="34" charset="0"/>
              </a:rPr>
              <a:t>Why Kindness and empathy becoming more important now?</a:t>
            </a:r>
          </a:p>
          <a:p>
            <a:pPr>
              <a:lnSpc>
                <a:spcPct val="150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panose="020F0502020204030204" pitchFamily="34" charset="0"/>
                <a:ea typeface="Calibri" panose="020F0502020204030204" pitchFamily="34" charset="0"/>
                <a:cs typeface="Calibri" panose="020F0502020204030204" pitchFamily="34" charset="0"/>
              </a:rPr>
              <a:t>According to CIPD (2025) report, 79% of senior leaders view employee wellbeing as an important priority. </a:t>
            </a:r>
          </a:p>
          <a:p>
            <a:pPr>
              <a:lnSpc>
                <a:spcPct val="150000"/>
              </a:lnSpc>
            </a:pPr>
            <a:r>
              <a:rPr lang="en-GB" sz="1800" dirty="0">
                <a:effectLst/>
                <a:latin typeface="Calibri" panose="020F0502020204030204" pitchFamily="34" charset="0"/>
                <a:ea typeface="Calibri" panose="020F0502020204030204" pitchFamily="34" charset="0"/>
                <a:cs typeface="Calibri" panose="020F0502020204030204" pitchFamily="34" charset="0"/>
              </a:rPr>
              <a:t>Looking at recent wellbeing data made me reflect on how modern workplaces have changed compared to 20 years ago. Today’s employees and leaders experience constant connectivity through technology, increased workloads, and greater pressure to always remain productive and emotionally available. Unlike in the past, many employees now struggle to separate work from personal life, particularly following the COVID-19 pandemic. </a:t>
            </a:r>
            <a:r>
              <a:rPr lang="en-GB" sz="1800" dirty="0">
                <a:effectLst/>
                <a:latin typeface="Calibri" panose="020F0502020204030204" pitchFamily="34" charset="0"/>
                <a:ea typeface="Calibri" panose="020F0502020204030204" pitchFamily="34" charset="0"/>
                <a:cs typeface="Times New Roman" panose="02020603050405020304" pitchFamily="18" charset="0"/>
              </a:rPr>
              <a:t>Ahmad,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Diyali</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Guite</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(2025) note that awareness of mental health has improved; however, modern workplace cultures may still contribute to stress, burnout, and emotional exhaustion.</a:t>
            </a:r>
            <a:r>
              <a:rPr lang="en-GB" sz="1800" dirty="0">
                <a:effectLst/>
                <a:latin typeface="Calibri" panose="020F0502020204030204" pitchFamily="34" charset="0"/>
                <a:ea typeface="Calibri" panose="020F0502020204030204" pitchFamily="34" charset="0"/>
                <a:cs typeface="Calibri" panose="020F0502020204030204" pitchFamily="34" charset="0"/>
              </a:rPr>
              <a:t> This demonstrates why kindness, empathy, and emotionally intelligent leadership are becoming important in modern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b="1" dirty="0">
                <a:effectLst/>
                <a:latin typeface="Calibri" panose="020F0502020204030204" pitchFamily="34" charset="0"/>
                <a:ea typeface="Calibri" panose="020F0502020204030204" pitchFamily="34" charset="0"/>
                <a:cs typeface="Calibri" panose="020F0502020204030204" pitchFamily="34" charset="0"/>
              </a:rPr>
              <a:t>Kindness Exercises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panose="020F0502020204030204" pitchFamily="34" charset="0"/>
                <a:ea typeface="Times New Roman" panose="02020603050405020304" pitchFamily="18" charset="0"/>
              </a:rPr>
              <a:t>As part of this task, I completed kindness and empathy exercises to reflect on emotional intelligence. </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effectLst/>
                <a:latin typeface="Calibri" panose="020F0502020204030204" pitchFamily="34" charset="0"/>
                <a:ea typeface="Times New Roman" panose="02020603050405020304" pitchFamily="18" charset="0"/>
              </a:rPr>
              <a:t>One of the exercises that impacted me the most was the scenario involving Jordan and Amira. The exercise made me reflect on how employees may avoid speaking openly about personal difficulties when trust and psychological safety are missing within the organisation. I also felt the situation should have been addressed earlier through a private and empathetic one-to-one conversation rather than criticism in front of the team. For me, this exercise demonstrated that kindness in management is not about avoiding accountability, but about creating trust, understanding, and open communication. However, Berger, Guo, and Wick (2024) note that balancing empathy with deadlines and performance expectations can sometimes be challenging within high-pressure workplaces.</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b="1" dirty="0">
                <a:effectLst/>
                <a:latin typeface="Calibri" panose="020F0502020204030204" pitchFamily="34" charset="0"/>
                <a:ea typeface="Times New Roman" panose="02020603050405020304" pitchFamily="18" charset="0"/>
              </a:rPr>
              <a:t>Relational Style of Management </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err="1">
                <a:effectLst/>
                <a:latin typeface="Calibri" panose="020F0502020204030204" pitchFamily="34" charset="0"/>
                <a:ea typeface="Times New Roman" panose="02020603050405020304" pitchFamily="18" charset="0"/>
              </a:rPr>
              <a:t>Rakic</a:t>
            </a:r>
            <a:r>
              <a:rPr lang="en-GB" sz="1800" dirty="0">
                <a:effectLst/>
                <a:latin typeface="Calibri" panose="020F0502020204030204" pitchFamily="34" charset="0"/>
                <a:ea typeface="Times New Roman" panose="02020603050405020304" pitchFamily="18" charset="0"/>
              </a:rPr>
              <a:t> and </a:t>
            </a:r>
            <a:r>
              <a:rPr lang="en-GB" sz="1800" dirty="0" err="1">
                <a:effectLst/>
                <a:latin typeface="Calibri" panose="020F0502020204030204" pitchFamily="34" charset="0"/>
                <a:ea typeface="Times New Roman" panose="02020603050405020304" pitchFamily="18" charset="0"/>
              </a:rPr>
              <a:t>Barjaktarovic</a:t>
            </a:r>
            <a:r>
              <a:rPr lang="en-GB" sz="1800" dirty="0">
                <a:effectLst/>
                <a:latin typeface="Calibri" panose="020F0502020204030204" pitchFamily="34" charset="0"/>
                <a:ea typeface="Times New Roman" panose="02020603050405020304" pitchFamily="18" charset="0"/>
              </a:rPr>
              <a:t> Rakocevic (2025) explain that modern leadership is not only about managing performance, but also about building workplace relationships based on trust, support, fairness, and communication. This is known as a relational style of management. When managers build supportive and trusting relationships, employees are more likely to feel motivated, engaged, and valued.</a:t>
            </a:r>
            <a:r>
              <a:rPr lang="en-GB" sz="1800" dirty="0">
                <a:effectLst/>
                <a:latin typeface="Times New Roman" panose="02020603050405020304" pitchFamily="18" charset="0"/>
                <a:ea typeface="Times New Roman" panose="02020603050405020304" pitchFamily="18" charset="0"/>
              </a:rPr>
              <a:t> </a:t>
            </a:r>
            <a:r>
              <a:rPr lang="en-GB" sz="1800" dirty="0">
                <a:effectLst/>
                <a:latin typeface="Calibri" panose="020F0502020204030204" pitchFamily="34" charset="0"/>
                <a:ea typeface="Times New Roman" panose="02020603050405020304" pitchFamily="18" charset="0"/>
              </a:rPr>
              <a:t>However, Brewer, </a:t>
            </a:r>
            <a:r>
              <a:rPr lang="en-GB" sz="1800" dirty="0" err="1">
                <a:effectLst/>
                <a:latin typeface="Calibri" panose="020F0502020204030204" pitchFamily="34" charset="0"/>
                <a:ea typeface="Times New Roman" panose="02020603050405020304" pitchFamily="18" charset="0"/>
              </a:rPr>
              <a:t>Dierkes</a:t>
            </a:r>
            <a:r>
              <a:rPr lang="en-GB" sz="1800" dirty="0">
                <a:effectLst/>
                <a:latin typeface="Calibri" panose="020F0502020204030204" pitchFamily="34" charset="0"/>
                <a:ea typeface="Times New Roman" panose="02020603050405020304" pitchFamily="18" charset="0"/>
              </a:rPr>
              <a:t> and </a:t>
            </a:r>
            <a:r>
              <a:rPr lang="en-GB" sz="1800" dirty="0" err="1">
                <a:effectLst/>
                <a:latin typeface="Calibri" panose="020F0502020204030204" pitchFamily="34" charset="0"/>
                <a:ea typeface="Times New Roman" panose="02020603050405020304" pitchFamily="18" charset="0"/>
              </a:rPr>
              <a:t>Norful</a:t>
            </a:r>
            <a:r>
              <a:rPr lang="en-GB" sz="1800" dirty="0">
                <a:effectLst/>
                <a:latin typeface="Calibri" panose="020F0502020204030204" pitchFamily="34" charset="0"/>
                <a:ea typeface="Times New Roman" panose="02020603050405020304" pitchFamily="18" charset="0"/>
              </a:rPr>
              <a:t> (2024) suggest that when organisational trust and support are lacking, employees may feel emotionally stressed, disconnected, and less valued within the workplace.</a:t>
            </a:r>
          </a:p>
          <a:p>
            <a:pPr>
              <a:lnSpc>
                <a:spcPct val="150000"/>
              </a:lnSpc>
            </a:pP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b="1" dirty="0">
                <a:effectLst/>
                <a:latin typeface="Calibri" panose="020F0502020204030204" pitchFamily="34" charset="0"/>
                <a:ea typeface="Times New Roman" panose="02020603050405020304" pitchFamily="18" charset="0"/>
              </a:rPr>
              <a:t>Conclusion </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effectLst/>
                <a:latin typeface="Calibri" panose="020F0502020204030204" pitchFamily="34" charset="0"/>
                <a:ea typeface="Times New Roman" panose="02020603050405020304" pitchFamily="18" charset="0"/>
              </a:rPr>
              <a:t>In conclusion, kindness and empathy are essential features of modern management because they strengthen trust, communication, wellbeing, and psychological safety within organisations. My experiences and findings from the exercises showed that emotionally intelligent leadership can positively influence employee wellbeing and workplace performance. However, managers must still balance empathy with accountability and organisational pressures. Overall, I believe kindness is not a weakness in leadership, but a strength that helps create healthier and more supportive workplace cultures.</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90B0C89-D5FC-284E-B67D-58CA3DD52F2F}" type="slidenum">
              <a:rPr lang="en-GB" smtClean="0"/>
              <a:t>1</a:t>
            </a:fld>
            <a:endParaRPr lang="en-GB"/>
          </a:p>
        </p:txBody>
      </p:sp>
    </p:spTree>
    <p:extLst>
      <p:ext uri="{BB962C8B-B14F-4D97-AF65-F5344CB8AC3E}">
        <p14:creationId xmlns:p14="http://schemas.microsoft.com/office/powerpoint/2010/main" val="1775758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A717AC5-1ADF-604F-AE8C-1853474C61E2}"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3073959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A717AC5-1ADF-604F-AE8C-1853474C61E2}"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1925021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A717AC5-1ADF-604F-AE8C-1853474C61E2}"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4107777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A717AC5-1ADF-604F-AE8C-1853474C61E2}"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2402576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A717AC5-1ADF-604F-AE8C-1853474C61E2}" type="datetimeFigureOut">
              <a:rPr lang="en-GB" smtClean="0"/>
              <a:t>11/05/2026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1826280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A717AC5-1ADF-604F-AE8C-1853474C61E2}" type="datetimeFigureOut">
              <a:rPr lang="en-GB" smtClean="0"/>
              <a:t>11/05/2026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922454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717AC5-1ADF-604F-AE8C-1853474C61E2}" type="datetimeFigureOut">
              <a:rPr lang="en-GB" smtClean="0"/>
              <a:t>11/05/2026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3959520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A717AC5-1ADF-604F-AE8C-1853474C61E2}"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3031221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A717AC5-1ADF-604F-AE8C-1853474C61E2}" type="datetimeFigureOut">
              <a:rPr lang="en-GB" smtClean="0"/>
              <a:t>11/05/2026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1187438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A717AC5-1ADF-604F-AE8C-1853474C61E2}"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1253740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A717AC5-1ADF-604F-AE8C-1853474C61E2}" type="datetimeFigureOut">
              <a:rPr lang="en-GB" smtClean="0"/>
              <a:t>11/05/2026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9FCF3-2465-F749-92F5-6A143A176227}" type="slidenum">
              <a:rPr lang="en-GB" smtClean="0"/>
              <a:t>‹#›</a:t>
            </a:fld>
            <a:endParaRPr lang="en-GB"/>
          </a:p>
        </p:txBody>
      </p:sp>
    </p:spTree>
    <p:extLst>
      <p:ext uri="{BB962C8B-B14F-4D97-AF65-F5344CB8AC3E}">
        <p14:creationId xmlns:p14="http://schemas.microsoft.com/office/powerpoint/2010/main" val="3269278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717AC5-1ADF-604F-AE8C-1853474C61E2}" type="datetimeFigureOut">
              <a:rPr lang="en-GB" smtClean="0"/>
              <a:t>11/05/2026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F9FCF3-2465-F749-92F5-6A143A176227}" type="slidenum">
              <a:rPr lang="en-GB" smtClean="0"/>
              <a:t>‹#›</a:t>
            </a:fld>
            <a:endParaRPr lang="en-GB"/>
          </a:p>
        </p:txBody>
      </p:sp>
    </p:spTree>
    <p:extLst>
      <p:ext uri="{BB962C8B-B14F-4D97-AF65-F5344CB8AC3E}">
        <p14:creationId xmlns:p14="http://schemas.microsoft.com/office/powerpoint/2010/main" val="396026573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openxmlformats.org/officeDocument/2006/relationships/image" Target="../media/image9.png"/><Relationship Id="rId18" Type="http://schemas.openxmlformats.org/officeDocument/2006/relationships/image" Target="../media/image14.svg"/><Relationship Id="rId26" Type="http://schemas.openxmlformats.org/officeDocument/2006/relationships/image" Target="../media/image22.svg"/><Relationship Id="rId3" Type="http://schemas.openxmlformats.org/officeDocument/2006/relationships/slideLayout" Target="../slideLayouts/slideLayout7.xml"/><Relationship Id="rId21" Type="http://schemas.openxmlformats.org/officeDocument/2006/relationships/image" Target="../media/image17.png"/><Relationship Id="rId34" Type="http://schemas.openxmlformats.org/officeDocument/2006/relationships/image" Target="../media/image30.png"/><Relationship Id="rId7" Type="http://schemas.openxmlformats.org/officeDocument/2006/relationships/image" Target="../media/image3.png"/><Relationship Id="rId12" Type="http://schemas.openxmlformats.org/officeDocument/2006/relationships/image" Target="../media/image8.svg"/><Relationship Id="rId17" Type="http://schemas.openxmlformats.org/officeDocument/2006/relationships/image" Target="../media/image13.png"/><Relationship Id="rId25" Type="http://schemas.openxmlformats.org/officeDocument/2006/relationships/image" Target="../media/image21.png"/><Relationship Id="rId33" Type="http://schemas.openxmlformats.org/officeDocument/2006/relationships/image" Target="../media/image29.svg"/><Relationship Id="rId2" Type="http://schemas.openxmlformats.org/officeDocument/2006/relationships/video" Target="../media/media1.mp4"/><Relationship Id="rId16" Type="http://schemas.openxmlformats.org/officeDocument/2006/relationships/image" Target="../media/image12.svg"/><Relationship Id="rId20" Type="http://schemas.openxmlformats.org/officeDocument/2006/relationships/image" Target="../media/image16.svg"/><Relationship Id="rId29" Type="http://schemas.openxmlformats.org/officeDocument/2006/relationships/image" Target="../media/image25.jpeg"/><Relationship Id="rId1" Type="http://schemas.microsoft.com/office/2007/relationships/media" Target="../media/media1.mp4"/><Relationship Id="rId6" Type="http://schemas.openxmlformats.org/officeDocument/2006/relationships/image" Target="../media/image2.jpg"/><Relationship Id="rId11" Type="http://schemas.openxmlformats.org/officeDocument/2006/relationships/image" Target="../media/image7.png"/><Relationship Id="rId24" Type="http://schemas.openxmlformats.org/officeDocument/2006/relationships/image" Target="../media/image20.svg"/><Relationship Id="rId32" Type="http://schemas.openxmlformats.org/officeDocument/2006/relationships/image" Target="../media/image28.png"/><Relationship Id="rId5" Type="http://schemas.openxmlformats.org/officeDocument/2006/relationships/image" Target="../media/image1.jpg"/><Relationship Id="rId15" Type="http://schemas.openxmlformats.org/officeDocument/2006/relationships/image" Target="../media/image11.png"/><Relationship Id="rId23" Type="http://schemas.openxmlformats.org/officeDocument/2006/relationships/image" Target="../media/image19.png"/><Relationship Id="rId28" Type="http://schemas.openxmlformats.org/officeDocument/2006/relationships/image" Target="../media/image24.svg"/><Relationship Id="rId36" Type="http://schemas.openxmlformats.org/officeDocument/2006/relationships/image" Target="../media/image32.png"/><Relationship Id="rId10" Type="http://schemas.openxmlformats.org/officeDocument/2006/relationships/image" Target="../media/image6.svg"/><Relationship Id="rId19" Type="http://schemas.openxmlformats.org/officeDocument/2006/relationships/image" Target="../media/image15.png"/><Relationship Id="rId31" Type="http://schemas.openxmlformats.org/officeDocument/2006/relationships/image" Target="../media/image27.jpeg"/><Relationship Id="rId4" Type="http://schemas.openxmlformats.org/officeDocument/2006/relationships/notesSlide" Target="../notesSlides/notesSlide1.xml"/><Relationship Id="rId9" Type="http://schemas.openxmlformats.org/officeDocument/2006/relationships/image" Target="../media/image5.png"/><Relationship Id="rId14" Type="http://schemas.openxmlformats.org/officeDocument/2006/relationships/image" Target="../media/image10.svg"/><Relationship Id="rId22" Type="http://schemas.openxmlformats.org/officeDocument/2006/relationships/image" Target="../media/image18.svg"/><Relationship Id="rId27" Type="http://schemas.openxmlformats.org/officeDocument/2006/relationships/image" Target="../media/image23.png"/><Relationship Id="rId30" Type="http://schemas.openxmlformats.org/officeDocument/2006/relationships/image" Target="../media/image26.png"/><Relationship Id="rId35" Type="http://schemas.openxmlformats.org/officeDocument/2006/relationships/image" Target="../media/image31.svg"/><Relationship Id="rId8"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25100"/>
          </a:schemeClr>
        </a:solidFill>
        <a:effectLst/>
      </p:bgPr>
    </p:bg>
    <p:spTree>
      <p:nvGrpSpPr>
        <p:cNvPr id="1" name=""/>
        <p:cNvGrpSpPr/>
        <p:nvPr/>
      </p:nvGrpSpPr>
      <p:grpSpPr>
        <a:xfrm>
          <a:off x="0" y="0"/>
          <a:ext cx="0" cy="0"/>
          <a:chOff x="0" y="0"/>
          <a:chExt cx="0" cy="0"/>
        </a:xfrm>
      </p:grpSpPr>
      <p:pic>
        <p:nvPicPr>
          <p:cNvPr id="1055" name="Picture 1054" descr="Megaphone">
            <a:extLst>
              <a:ext uri="{FF2B5EF4-FFF2-40B4-BE49-F238E27FC236}">
                <a16:creationId xmlns:a16="http://schemas.microsoft.com/office/drawing/2014/main" id="{827861C2-34B9-39B5-DB4D-E49633BD3604}"/>
              </a:ext>
            </a:extLst>
          </p:cNvPr>
          <p:cNvPicPr>
            <a:picLocks noChangeAspect="1"/>
          </p:cNvPicPr>
          <p:nvPr/>
        </p:nvPicPr>
        <p:blipFill>
          <a:blip r:embed="rId5"/>
          <a:stretch>
            <a:fillRect/>
          </a:stretch>
        </p:blipFill>
        <p:spPr>
          <a:xfrm>
            <a:off x="2128406" y="855888"/>
            <a:ext cx="2313430" cy="1471793"/>
          </a:xfrm>
          <a:prstGeom prst="rect">
            <a:avLst/>
          </a:prstGeom>
        </p:spPr>
      </p:pic>
      <p:pic>
        <p:nvPicPr>
          <p:cNvPr id="1051" name="Picture 1050" descr="Man with hand on chin">
            <a:extLst>
              <a:ext uri="{FF2B5EF4-FFF2-40B4-BE49-F238E27FC236}">
                <a16:creationId xmlns:a16="http://schemas.microsoft.com/office/drawing/2014/main" id="{33EC7BA9-5085-D64C-2C76-0D239AC6D30E}"/>
              </a:ext>
            </a:extLst>
          </p:cNvPr>
          <p:cNvPicPr>
            <a:picLocks noChangeAspect="1"/>
          </p:cNvPicPr>
          <p:nvPr/>
        </p:nvPicPr>
        <p:blipFill>
          <a:blip r:embed="rId6"/>
          <a:stretch>
            <a:fillRect/>
          </a:stretch>
        </p:blipFill>
        <p:spPr>
          <a:xfrm>
            <a:off x="1" y="927718"/>
            <a:ext cx="2121506" cy="3040334"/>
          </a:xfrm>
          <a:prstGeom prst="rect">
            <a:avLst/>
          </a:prstGeom>
        </p:spPr>
      </p:pic>
      <p:pic>
        <p:nvPicPr>
          <p:cNvPr id="29" name="Graphic 28" descr="Brain in head outline">
            <a:extLst>
              <a:ext uri="{FF2B5EF4-FFF2-40B4-BE49-F238E27FC236}">
                <a16:creationId xmlns:a16="http://schemas.microsoft.com/office/drawing/2014/main" id="{6BE39623-C4FC-88BA-0BC0-C1B58D6A2D8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387085" y="817915"/>
            <a:ext cx="489859" cy="489859"/>
          </a:xfrm>
          <a:prstGeom prst="rect">
            <a:avLst/>
          </a:prstGeom>
        </p:spPr>
      </p:pic>
      <p:pic>
        <p:nvPicPr>
          <p:cNvPr id="25" name="Graphic 24" descr="Heart with solid fill">
            <a:extLst>
              <a:ext uri="{FF2B5EF4-FFF2-40B4-BE49-F238E27FC236}">
                <a16:creationId xmlns:a16="http://schemas.microsoft.com/office/drawing/2014/main" id="{0DCBC6B5-4340-197D-9998-F3A45951F0C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728239" y="1739976"/>
            <a:ext cx="489859" cy="489859"/>
          </a:xfrm>
          <a:prstGeom prst="rect">
            <a:avLst/>
          </a:prstGeom>
        </p:spPr>
      </p:pic>
      <p:sp>
        <p:nvSpPr>
          <p:cNvPr id="5" name="Rectangle 4">
            <a:extLst>
              <a:ext uri="{FF2B5EF4-FFF2-40B4-BE49-F238E27FC236}">
                <a16:creationId xmlns:a16="http://schemas.microsoft.com/office/drawing/2014/main" id="{F98DEEBB-18BB-BDC9-F7B3-5F7F38442F53}"/>
              </a:ext>
            </a:extLst>
          </p:cNvPr>
          <p:cNvSpPr/>
          <p:nvPr/>
        </p:nvSpPr>
        <p:spPr>
          <a:xfrm>
            <a:off x="55751" y="898376"/>
            <a:ext cx="2118392" cy="3118198"/>
          </a:xfrm>
          <a:prstGeom prst="rect">
            <a:avLst/>
          </a:prstGeom>
          <a:solidFill>
            <a:schemeClr val="bg1">
              <a:alpha val="61548"/>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41" dirty="0">
                <a:solidFill>
                  <a:schemeClr val="tx1"/>
                </a:solidFill>
              </a:rPr>
              <a:t>CIPD (2025) found that mental ill health is still one of the biggest causes of long-term absence </a:t>
            </a:r>
          </a:p>
          <a:p>
            <a:pPr algn="ctr"/>
            <a:endParaRPr lang="en-GB" sz="641" dirty="0"/>
          </a:p>
          <a:p>
            <a:pPr algn="ctr"/>
            <a:r>
              <a:rPr lang="en-GB" sz="641" dirty="0">
                <a:solidFill>
                  <a:schemeClr val="tx1"/>
                </a:solidFill>
              </a:rPr>
              <a:t>According to Goleman and </a:t>
            </a:r>
            <a:r>
              <a:rPr lang="en-GB" sz="641" dirty="0" err="1">
                <a:solidFill>
                  <a:schemeClr val="tx1"/>
                </a:solidFill>
              </a:rPr>
              <a:t>Cherniss</a:t>
            </a:r>
            <a:r>
              <a:rPr lang="en-GB" sz="641" dirty="0">
                <a:solidFill>
                  <a:schemeClr val="tx1"/>
                </a:solidFill>
              </a:rPr>
              <a:t> (2024) modern organisations increasingly recognise that kindness and empathy can positively influence both employee wellbeing and workplace performance.</a:t>
            </a:r>
          </a:p>
          <a:p>
            <a:pPr algn="ctr"/>
            <a:endParaRPr lang="en-GB" sz="641" dirty="0">
              <a:solidFill>
                <a:schemeClr val="tx1"/>
              </a:solidFill>
            </a:endParaRPr>
          </a:p>
          <a:p>
            <a:pPr algn="ctr"/>
            <a:r>
              <a:rPr lang="en-GB" sz="641" dirty="0">
                <a:solidFill>
                  <a:schemeClr val="tx1"/>
                </a:solidFill>
              </a:rPr>
              <a:t> Edmondson (2019) argues that psychologically safe workplaces encourage employees to speak openly about challenges and wellbeing concerns, which may help reduce stress and long-term absence. </a:t>
            </a:r>
          </a:p>
          <a:p>
            <a:pPr algn="ctr"/>
            <a:endParaRPr lang="en-GB" sz="641" dirty="0">
              <a:solidFill>
                <a:schemeClr val="tx1"/>
              </a:solidFill>
            </a:endParaRPr>
          </a:p>
          <a:p>
            <a:pPr algn="ctr"/>
            <a:r>
              <a:rPr lang="en-GB" sz="641" dirty="0">
                <a:solidFill>
                  <a:schemeClr val="tx1"/>
                </a:solidFill>
              </a:rPr>
              <a:t>Perry's (2026) podcast, David </a:t>
            </a:r>
            <a:r>
              <a:rPr lang="en-GB" sz="641" dirty="0" err="1">
                <a:solidFill>
                  <a:schemeClr val="tx1"/>
                </a:solidFill>
              </a:rPr>
              <a:t>Beeney</a:t>
            </a:r>
            <a:r>
              <a:rPr lang="en-GB" sz="641" dirty="0">
                <a:solidFill>
                  <a:schemeClr val="tx1"/>
                </a:solidFill>
              </a:rPr>
              <a:t> stated that many senior managers view kindness as a soft leadership approach.</a:t>
            </a:r>
          </a:p>
          <a:p>
            <a:pPr algn="ctr"/>
            <a:endParaRPr lang="en-GB" sz="641" dirty="0">
              <a:solidFill>
                <a:schemeClr val="tx1"/>
              </a:solidFill>
            </a:endParaRPr>
          </a:p>
          <a:p>
            <a:pPr algn="ctr"/>
            <a:r>
              <a:rPr lang="en-GB" sz="641" dirty="0">
                <a:solidFill>
                  <a:schemeClr val="tx1"/>
                </a:solidFill>
              </a:rPr>
              <a:t>Barr (2022) states that leaders play an important role in creating workplace cultures where employees feel respected </a:t>
            </a:r>
          </a:p>
          <a:p>
            <a:pPr algn="ctr"/>
            <a:endParaRPr lang="en-GB" sz="641" dirty="0">
              <a:solidFill>
                <a:schemeClr val="tx1"/>
              </a:solidFill>
            </a:endParaRPr>
          </a:p>
          <a:p>
            <a:pPr algn="ctr"/>
            <a:r>
              <a:rPr lang="en-GB" sz="641" dirty="0">
                <a:solidFill>
                  <a:schemeClr val="tx1"/>
                </a:solidFill>
              </a:rPr>
              <a:t>Ramachandran </a:t>
            </a:r>
            <a:r>
              <a:rPr lang="en-GB" sz="641" i="1" dirty="0">
                <a:solidFill>
                  <a:schemeClr val="tx1"/>
                </a:solidFill>
              </a:rPr>
              <a:t>et al.</a:t>
            </a:r>
            <a:r>
              <a:rPr lang="en-GB" sz="641" dirty="0">
                <a:solidFill>
                  <a:schemeClr val="tx1"/>
                </a:solidFill>
              </a:rPr>
              <a:t> (2024) suggest that although compassionate leadership supports wellbeing and engagement, it may be challenging to implement consistently within highly competitive and target-driven workplaces.</a:t>
            </a:r>
          </a:p>
          <a:p>
            <a:pPr algn="ctr"/>
            <a:endParaRPr lang="en-GB" sz="562" dirty="0"/>
          </a:p>
        </p:txBody>
      </p:sp>
      <p:sp>
        <p:nvSpPr>
          <p:cNvPr id="7" name="Rectangle 6">
            <a:extLst>
              <a:ext uri="{FF2B5EF4-FFF2-40B4-BE49-F238E27FC236}">
                <a16:creationId xmlns:a16="http://schemas.microsoft.com/office/drawing/2014/main" id="{98B3B8EC-65E7-0371-14B9-735640D27309}"/>
              </a:ext>
            </a:extLst>
          </p:cNvPr>
          <p:cNvSpPr/>
          <p:nvPr/>
        </p:nvSpPr>
        <p:spPr>
          <a:xfrm>
            <a:off x="6062860" y="849854"/>
            <a:ext cx="3057306" cy="2184258"/>
          </a:xfrm>
          <a:prstGeom prst="rect">
            <a:avLst/>
          </a:prstGeom>
          <a:solidFill>
            <a:schemeClr val="accent2">
              <a:lumMod val="20000"/>
              <a:lumOff val="80000"/>
              <a:alpha val="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a:solidFill>
                  <a:srgbClr val="C00000"/>
                </a:solidFill>
              </a:rPr>
              <a:t>                                                                           What I learned : </a:t>
            </a:r>
          </a:p>
          <a:p>
            <a:endParaRPr lang="en-GB" sz="562" dirty="0">
              <a:solidFill>
                <a:schemeClr val="tx1"/>
              </a:solidFill>
            </a:endParaRPr>
          </a:p>
          <a:p>
            <a:pPr marL="610213" lvl="1" indent="-153013">
              <a:buFont typeface="Wingdings" pitchFamily="2" charset="2"/>
              <a:buChar char="ü"/>
            </a:pPr>
            <a:r>
              <a:rPr lang="en-GB" sz="800" dirty="0">
                <a:solidFill>
                  <a:schemeClr val="tx1"/>
                </a:solidFill>
              </a:rPr>
              <a:t>Many employees hide personal struggles if trust is missing.</a:t>
            </a:r>
          </a:p>
          <a:p>
            <a:pPr marL="610213" lvl="1" indent="-153013">
              <a:buFont typeface="Wingdings" pitchFamily="2" charset="2"/>
              <a:buChar char="ü"/>
            </a:pPr>
            <a:r>
              <a:rPr lang="en-GB" sz="800" dirty="0">
                <a:solidFill>
                  <a:schemeClr val="tx1"/>
                </a:solidFill>
              </a:rPr>
              <a:t>Issues should be addressed early through private, empathic conversations. </a:t>
            </a:r>
          </a:p>
          <a:p>
            <a:pPr marL="610213" lvl="1" indent="-153013">
              <a:buFont typeface="Wingdings" pitchFamily="2" charset="2"/>
              <a:buChar char="ü"/>
            </a:pPr>
            <a:r>
              <a:rPr lang="en-GB" sz="800" dirty="0">
                <a:solidFill>
                  <a:schemeClr val="tx1"/>
                </a:solidFill>
              </a:rPr>
              <a:t>Kindness is not about avoiding accountability , it is about understanding, trust and open communication.</a:t>
            </a:r>
          </a:p>
          <a:p>
            <a:pPr algn="ctr"/>
            <a:endParaRPr lang="en-GB" sz="562" dirty="0"/>
          </a:p>
        </p:txBody>
      </p:sp>
      <p:sp>
        <p:nvSpPr>
          <p:cNvPr id="8" name="Rectangle 7">
            <a:extLst>
              <a:ext uri="{FF2B5EF4-FFF2-40B4-BE49-F238E27FC236}">
                <a16:creationId xmlns:a16="http://schemas.microsoft.com/office/drawing/2014/main" id="{41AF3463-CC1C-418B-DE0B-A940CBC704FF}"/>
              </a:ext>
            </a:extLst>
          </p:cNvPr>
          <p:cNvSpPr/>
          <p:nvPr/>
        </p:nvSpPr>
        <p:spPr>
          <a:xfrm>
            <a:off x="2148435" y="842979"/>
            <a:ext cx="3907525" cy="1508926"/>
          </a:xfrm>
          <a:prstGeom prst="rect">
            <a:avLst/>
          </a:prstGeom>
          <a:solidFill>
            <a:schemeClr val="bg1">
              <a:alpha val="48972"/>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lvl="1" algn="ctr"/>
            <a:r>
              <a:rPr lang="en-GB" sz="641" b="1" dirty="0">
                <a:solidFill>
                  <a:schemeClr val="tx1"/>
                </a:solidFill>
              </a:rPr>
              <a:t>Today’s workplaces are fast-paced , always connected and emotionally demanding. Increased workloads , constant technology and pressure to perform contribute to stress , burnout and mental ill health . </a:t>
            </a:r>
          </a:p>
        </p:txBody>
      </p:sp>
      <p:sp>
        <p:nvSpPr>
          <p:cNvPr id="9" name="TextBox 8">
            <a:extLst>
              <a:ext uri="{FF2B5EF4-FFF2-40B4-BE49-F238E27FC236}">
                <a16:creationId xmlns:a16="http://schemas.microsoft.com/office/drawing/2014/main" id="{1B1A489D-2D52-A9CB-59D8-B00BA4322FA3}"/>
              </a:ext>
            </a:extLst>
          </p:cNvPr>
          <p:cNvSpPr txBox="1"/>
          <p:nvPr/>
        </p:nvSpPr>
        <p:spPr>
          <a:xfrm>
            <a:off x="1891814" y="55770"/>
            <a:ext cx="5214184" cy="554639"/>
          </a:xfrm>
          <a:prstGeom prst="rect">
            <a:avLst/>
          </a:prstGeom>
          <a:noFill/>
        </p:spPr>
        <p:txBody>
          <a:bodyPr wrap="none" rtlCol="0" anchor="ctr">
            <a:spAutoFit/>
          </a:bodyPr>
          <a:lstStyle/>
          <a:p>
            <a:r>
              <a:rPr lang="en-GB" sz="1502" b="1" dirty="0">
                <a:latin typeface="Arial" panose="020B0604020202020204" pitchFamily="34" charset="0"/>
                <a:cs typeface="Arial" panose="020B0604020202020204" pitchFamily="34" charset="0"/>
              </a:rPr>
              <a:t>KINDNESS AND EMPATHY IN MODERN MANAGEMENT</a:t>
            </a:r>
          </a:p>
          <a:p>
            <a:pPr algn="ctr"/>
            <a:r>
              <a:rPr lang="en-GB" sz="1502" b="1" dirty="0">
                <a:latin typeface="Arial" panose="020B0604020202020204" pitchFamily="34" charset="0"/>
                <a:cs typeface="Arial" panose="020B0604020202020204" pitchFamily="34" charset="0"/>
              </a:rPr>
              <a:t> </a:t>
            </a:r>
            <a:r>
              <a:rPr lang="en-GB" sz="1502" b="1" dirty="0">
                <a:latin typeface="Century Schoolbook" panose="02040604050505020304" pitchFamily="18" charset="0"/>
                <a:cs typeface="APPLE CHANCERY" panose="03020702040506060504" pitchFamily="66" charset="-79"/>
              </a:rPr>
              <a:t>Strength not softness </a:t>
            </a:r>
          </a:p>
        </p:txBody>
      </p:sp>
      <p:sp>
        <p:nvSpPr>
          <p:cNvPr id="12" name="TextBox 11">
            <a:extLst>
              <a:ext uri="{FF2B5EF4-FFF2-40B4-BE49-F238E27FC236}">
                <a16:creationId xmlns:a16="http://schemas.microsoft.com/office/drawing/2014/main" id="{7EF275F1-ECCE-4B1F-8538-EBC1CEDD2BC1}"/>
              </a:ext>
            </a:extLst>
          </p:cNvPr>
          <p:cNvSpPr txBox="1"/>
          <p:nvPr/>
        </p:nvSpPr>
        <p:spPr>
          <a:xfrm>
            <a:off x="7483" y="664147"/>
            <a:ext cx="2113439" cy="178832"/>
          </a:xfrm>
          <a:prstGeom prst="rect">
            <a:avLst/>
          </a:prstGeom>
          <a:solidFill>
            <a:srgbClr val="C00000"/>
          </a:solidFill>
        </p:spPr>
        <p:txBody>
          <a:bodyPr wrap="square" rtlCol="0">
            <a:spAutoFit/>
          </a:bodyPr>
          <a:lstStyle/>
          <a:p>
            <a:pPr algn="ctr"/>
            <a:r>
              <a:rPr lang="en-GB" sz="562" b="1" dirty="0">
                <a:solidFill>
                  <a:schemeClr val="bg1"/>
                </a:solidFill>
              </a:rPr>
              <a:t>                WHAT RESEARCH SAYS</a:t>
            </a:r>
          </a:p>
        </p:txBody>
      </p:sp>
      <p:sp>
        <p:nvSpPr>
          <p:cNvPr id="17" name="TextBox 16">
            <a:extLst>
              <a:ext uri="{FF2B5EF4-FFF2-40B4-BE49-F238E27FC236}">
                <a16:creationId xmlns:a16="http://schemas.microsoft.com/office/drawing/2014/main" id="{79557483-4A0B-46D4-D6B7-ABC71A707013}"/>
              </a:ext>
            </a:extLst>
          </p:cNvPr>
          <p:cNvSpPr txBox="1"/>
          <p:nvPr/>
        </p:nvSpPr>
        <p:spPr>
          <a:xfrm>
            <a:off x="2120922" y="664147"/>
            <a:ext cx="3956074" cy="178832"/>
          </a:xfrm>
          <a:prstGeom prst="rect">
            <a:avLst/>
          </a:prstGeom>
          <a:solidFill>
            <a:schemeClr val="accent1">
              <a:lumMod val="75000"/>
            </a:schemeClr>
          </a:solidFill>
        </p:spPr>
        <p:txBody>
          <a:bodyPr wrap="square" rtlCol="0">
            <a:spAutoFit/>
          </a:bodyPr>
          <a:lstStyle/>
          <a:p>
            <a:pPr algn="ctr"/>
            <a:r>
              <a:rPr lang="en-GB" sz="562" b="1" dirty="0">
                <a:solidFill>
                  <a:schemeClr val="bg1"/>
                </a:solidFill>
              </a:rPr>
              <a:t>                     WHY IT MATTERS NOW </a:t>
            </a:r>
          </a:p>
        </p:txBody>
      </p:sp>
      <p:sp>
        <p:nvSpPr>
          <p:cNvPr id="18" name="TextBox 17">
            <a:extLst>
              <a:ext uri="{FF2B5EF4-FFF2-40B4-BE49-F238E27FC236}">
                <a16:creationId xmlns:a16="http://schemas.microsoft.com/office/drawing/2014/main" id="{A8DD1899-4924-6F02-EC72-80821D936760}"/>
              </a:ext>
            </a:extLst>
          </p:cNvPr>
          <p:cNvSpPr txBox="1"/>
          <p:nvPr/>
        </p:nvSpPr>
        <p:spPr>
          <a:xfrm>
            <a:off x="3973168" y="1193455"/>
            <a:ext cx="1829828" cy="406393"/>
          </a:xfrm>
          <a:prstGeom prst="rect">
            <a:avLst/>
          </a:prstGeom>
          <a:noFill/>
          <a:ln>
            <a:solidFill>
              <a:schemeClr val="accent1">
                <a:lumMod val="75000"/>
              </a:schemeClr>
            </a:solidFill>
          </a:ln>
        </p:spPr>
        <p:txBody>
          <a:bodyPr wrap="square" rtlCol="0">
            <a:spAutoFit/>
          </a:bodyPr>
          <a:lstStyle/>
          <a:p>
            <a:pPr algn="ctr"/>
            <a:r>
              <a:rPr lang="en-GB" sz="1400" b="1" dirty="0">
                <a:solidFill>
                  <a:srgbClr val="C00000"/>
                </a:solidFill>
              </a:rPr>
              <a:t>79% </a:t>
            </a:r>
            <a:r>
              <a:rPr lang="en-GB" sz="641" dirty="0"/>
              <a:t>of senior leaders view employee wellbeing as an important priority. CIPD (2025)</a:t>
            </a:r>
          </a:p>
        </p:txBody>
      </p:sp>
      <p:pic>
        <p:nvPicPr>
          <p:cNvPr id="22" name="Graphic 21" descr="Clipboard All Crosses outline">
            <a:extLst>
              <a:ext uri="{FF2B5EF4-FFF2-40B4-BE49-F238E27FC236}">
                <a16:creationId xmlns:a16="http://schemas.microsoft.com/office/drawing/2014/main" id="{44F46319-9A18-1FC0-312D-32DD0BB4AC17}"/>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519983" y="1135619"/>
            <a:ext cx="489859" cy="489859"/>
          </a:xfrm>
          <a:prstGeom prst="rect">
            <a:avLst/>
          </a:prstGeom>
        </p:spPr>
      </p:pic>
      <p:sp>
        <p:nvSpPr>
          <p:cNvPr id="23" name="TextBox 22">
            <a:extLst>
              <a:ext uri="{FF2B5EF4-FFF2-40B4-BE49-F238E27FC236}">
                <a16:creationId xmlns:a16="http://schemas.microsoft.com/office/drawing/2014/main" id="{6A62C4C3-8220-EA79-2459-697821A3B724}"/>
              </a:ext>
            </a:extLst>
          </p:cNvPr>
          <p:cNvSpPr txBox="1"/>
          <p:nvPr/>
        </p:nvSpPr>
        <p:spPr>
          <a:xfrm>
            <a:off x="3682818" y="1705509"/>
            <a:ext cx="2373142" cy="553998"/>
          </a:xfrm>
          <a:prstGeom prst="rect">
            <a:avLst/>
          </a:prstGeom>
          <a:solidFill>
            <a:srgbClr val="C00000">
              <a:alpha val="33131"/>
            </a:srgbClr>
          </a:solidFill>
        </p:spPr>
        <p:txBody>
          <a:bodyPr wrap="square" rtlCol="0">
            <a:spAutoFit/>
          </a:bodyPr>
          <a:lstStyle/>
          <a:p>
            <a:pPr algn="ctr"/>
            <a:r>
              <a:rPr lang="en-GB" sz="1000" b="1" dirty="0"/>
              <a:t>Kindness and empathy are not soft skills .</a:t>
            </a:r>
          </a:p>
          <a:p>
            <a:pPr algn="ctr"/>
            <a:r>
              <a:rPr lang="en-GB" sz="1000" b="1" dirty="0"/>
              <a:t> They drive trust , engagement , wellbeing and performance </a:t>
            </a:r>
            <a:r>
              <a:rPr lang="en-GB" sz="1000" dirty="0"/>
              <a:t>. </a:t>
            </a:r>
          </a:p>
        </p:txBody>
      </p:sp>
      <p:sp>
        <p:nvSpPr>
          <p:cNvPr id="30" name="TextBox 29">
            <a:extLst>
              <a:ext uri="{FF2B5EF4-FFF2-40B4-BE49-F238E27FC236}">
                <a16:creationId xmlns:a16="http://schemas.microsoft.com/office/drawing/2014/main" id="{263F2E42-CE49-742A-D31F-619A6D5A61F2}"/>
              </a:ext>
            </a:extLst>
          </p:cNvPr>
          <p:cNvSpPr txBox="1"/>
          <p:nvPr/>
        </p:nvSpPr>
        <p:spPr>
          <a:xfrm>
            <a:off x="6067068" y="664147"/>
            <a:ext cx="3063187" cy="178832"/>
          </a:xfrm>
          <a:prstGeom prst="rect">
            <a:avLst/>
          </a:prstGeom>
          <a:solidFill>
            <a:srgbClr val="7030A0"/>
          </a:solidFill>
          <a:ln>
            <a:solidFill>
              <a:srgbClr val="7030A0"/>
            </a:solidFill>
          </a:ln>
        </p:spPr>
        <p:txBody>
          <a:bodyPr wrap="square" rtlCol="0">
            <a:spAutoFit/>
          </a:bodyPr>
          <a:lstStyle/>
          <a:p>
            <a:pPr algn="ctr"/>
            <a:r>
              <a:rPr lang="en-GB" sz="562" b="1" dirty="0">
                <a:solidFill>
                  <a:schemeClr val="bg1"/>
                </a:solidFill>
              </a:rPr>
              <a:t>   KINDNESS EXERCISE : JORDAN AND AMIRA </a:t>
            </a:r>
          </a:p>
        </p:txBody>
      </p:sp>
      <p:pic>
        <p:nvPicPr>
          <p:cNvPr id="32" name="Graphic 31" descr="Male profile outline">
            <a:extLst>
              <a:ext uri="{FF2B5EF4-FFF2-40B4-BE49-F238E27FC236}">
                <a16:creationId xmlns:a16="http://schemas.microsoft.com/office/drawing/2014/main" id="{5B1D3D97-03D4-F438-0575-449611A7522E}"/>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381772" y="878626"/>
            <a:ext cx="1059904" cy="656663"/>
          </a:xfrm>
          <a:prstGeom prst="rect">
            <a:avLst/>
          </a:prstGeom>
        </p:spPr>
      </p:pic>
      <p:sp>
        <p:nvSpPr>
          <p:cNvPr id="34" name="Oval Callout 33">
            <a:extLst>
              <a:ext uri="{FF2B5EF4-FFF2-40B4-BE49-F238E27FC236}">
                <a16:creationId xmlns:a16="http://schemas.microsoft.com/office/drawing/2014/main" id="{ABF6B1C4-CFDA-711D-0832-DAC26114A3CD}"/>
              </a:ext>
            </a:extLst>
          </p:cNvPr>
          <p:cNvSpPr/>
          <p:nvPr/>
        </p:nvSpPr>
        <p:spPr>
          <a:xfrm>
            <a:off x="7689235" y="906853"/>
            <a:ext cx="1341752" cy="656663"/>
          </a:xfrm>
          <a:prstGeom prst="wedgeEllipseCallout">
            <a:avLst>
              <a:gd name="adj1" fmla="val -83260"/>
              <a:gd name="adj2" fmla="val -14034"/>
            </a:avLst>
          </a:prstGeom>
          <a:solidFill>
            <a:schemeClr val="accent2">
              <a:lumMod val="20000"/>
              <a:lumOff val="80000"/>
              <a:alpha val="31370"/>
            </a:scheme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562" dirty="0">
                <a:solidFill>
                  <a:schemeClr val="tx1"/>
                </a:solidFill>
              </a:rPr>
              <a:t>At first , Jordan appeared irresponsible . Later I learned that were carrying for a seriously ill parent and struggling emotionally . </a:t>
            </a:r>
          </a:p>
        </p:txBody>
      </p:sp>
      <p:sp>
        <p:nvSpPr>
          <p:cNvPr id="36" name="Rounded Rectangle 35">
            <a:extLst>
              <a:ext uri="{FF2B5EF4-FFF2-40B4-BE49-F238E27FC236}">
                <a16:creationId xmlns:a16="http://schemas.microsoft.com/office/drawing/2014/main" id="{6CF96F07-CEF8-7D01-E8F9-F6B2B9B7A8FF}"/>
              </a:ext>
            </a:extLst>
          </p:cNvPr>
          <p:cNvSpPr/>
          <p:nvPr/>
        </p:nvSpPr>
        <p:spPr>
          <a:xfrm>
            <a:off x="6762873" y="2518811"/>
            <a:ext cx="2174417" cy="456891"/>
          </a:xfrm>
          <a:prstGeom prst="roundRect">
            <a:avLst/>
          </a:prstGeom>
          <a:solidFill>
            <a:schemeClr val="accent1">
              <a:lumMod val="20000"/>
              <a:lumOff val="80000"/>
              <a:alpha val="31465"/>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ctr"/>
            <a:r>
              <a:rPr lang="en-GB" sz="641" dirty="0">
                <a:solidFill>
                  <a:schemeClr val="tx1"/>
                </a:solidFill>
              </a:rPr>
              <a:t>Balancing empathy with deadlines, pressure, and performance expectations can be challenging for managers (Berger, Guo and Wick, 2024).</a:t>
            </a:r>
          </a:p>
        </p:txBody>
      </p:sp>
      <p:pic>
        <p:nvPicPr>
          <p:cNvPr id="40" name="Graphic 39" descr="Alarm Ringing outline">
            <a:extLst>
              <a:ext uri="{FF2B5EF4-FFF2-40B4-BE49-F238E27FC236}">
                <a16:creationId xmlns:a16="http://schemas.microsoft.com/office/drawing/2014/main" id="{FE8518EB-6E4D-7816-3E34-1EEC2A99B848}"/>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6801194" y="2479178"/>
            <a:ext cx="489859" cy="489859"/>
          </a:xfrm>
          <a:prstGeom prst="rect">
            <a:avLst/>
          </a:prstGeom>
        </p:spPr>
      </p:pic>
      <p:pic>
        <p:nvPicPr>
          <p:cNvPr id="48" name="Graphic 47" descr="Heart with pulse with solid fill">
            <a:extLst>
              <a:ext uri="{FF2B5EF4-FFF2-40B4-BE49-F238E27FC236}">
                <a16:creationId xmlns:a16="http://schemas.microsoft.com/office/drawing/2014/main" id="{6A093AC1-0D1A-6334-F41E-0847CBF5F86E}"/>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2857016" y="1587505"/>
            <a:ext cx="914400" cy="646210"/>
          </a:xfrm>
          <a:prstGeom prst="rect">
            <a:avLst/>
          </a:prstGeom>
        </p:spPr>
      </p:pic>
      <p:pic>
        <p:nvPicPr>
          <p:cNvPr id="57" name="Graphic 56" descr="Right Brain with solid fill">
            <a:extLst>
              <a:ext uri="{FF2B5EF4-FFF2-40B4-BE49-F238E27FC236}">
                <a16:creationId xmlns:a16="http://schemas.microsoft.com/office/drawing/2014/main" id="{52CF4484-554A-7DC0-05C4-A369D79EF97A}"/>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6941472" y="5616536"/>
            <a:ext cx="329052" cy="398933"/>
          </a:xfrm>
          <a:prstGeom prst="rect">
            <a:avLst/>
          </a:prstGeom>
        </p:spPr>
      </p:pic>
      <p:pic>
        <p:nvPicPr>
          <p:cNvPr id="61" name="Graphic 60" descr="Badge Heart with solid fill">
            <a:extLst>
              <a:ext uri="{FF2B5EF4-FFF2-40B4-BE49-F238E27FC236}">
                <a16:creationId xmlns:a16="http://schemas.microsoft.com/office/drawing/2014/main" id="{5545BBB1-6A7E-C1D1-41E9-32DD17F72F5D}"/>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6194539" y="2160421"/>
            <a:ext cx="329052" cy="334520"/>
          </a:xfrm>
          <a:prstGeom prst="rect">
            <a:avLst/>
          </a:prstGeom>
        </p:spPr>
      </p:pic>
      <p:sp>
        <p:nvSpPr>
          <p:cNvPr id="1024" name="TextBox 1023">
            <a:extLst>
              <a:ext uri="{FF2B5EF4-FFF2-40B4-BE49-F238E27FC236}">
                <a16:creationId xmlns:a16="http://schemas.microsoft.com/office/drawing/2014/main" id="{51EDDEC6-71F5-68E1-B0A8-399A5D9F74FE}"/>
              </a:ext>
            </a:extLst>
          </p:cNvPr>
          <p:cNvSpPr txBox="1"/>
          <p:nvPr/>
        </p:nvSpPr>
        <p:spPr>
          <a:xfrm>
            <a:off x="3986913" y="3033594"/>
            <a:ext cx="5157087" cy="178832"/>
          </a:xfrm>
          <a:prstGeom prst="rect">
            <a:avLst/>
          </a:prstGeom>
          <a:solidFill>
            <a:srgbClr val="C00000"/>
          </a:solidFill>
          <a:ln>
            <a:solidFill>
              <a:srgbClr val="C00000"/>
            </a:solidFill>
          </a:ln>
        </p:spPr>
        <p:txBody>
          <a:bodyPr wrap="square" rtlCol="0">
            <a:spAutoFit/>
          </a:bodyPr>
          <a:lstStyle/>
          <a:p>
            <a:pPr algn="ctr"/>
            <a:r>
              <a:rPr lang="en-GB" sz="562" b="1" dirty="0">
                <a:solidFill>
                  <a:schemeClr val="bg1"/>
                </a:solidFill>
              </a:rPr>
              <a:t>  RELATIONAL STYLE MANAGEMENT </a:t>
            </a:r>
          </a:p>
        </p:txBody>
      </p:sp>
      <p:sp>
        <p:nvSpPr>
          <p:cNvPr id="1025" name="Rectangle 1024">
            <a:extLst>
              <a:ext uri="{FF2B5EF4-FFF2-40B4-BE49-F238E27FC236}">
                <a16:creationId xmlns:a16="http://schemas.microsoft.com/office/drawing/2014/main" id="{F2F3A758-7176-4279-FCC9-5CCFCECD8238}"/>
              </a:ext>
            </a:extLst>
          </p:cNvPr>
          <p:cNvSpPr/>
          <p:nvPr/>
        </p:nvSpPr>
        <p:spPr>
          <a:xfrm>
            <a:off x="4423670" y="3240157"/>
            <a:ext cx="4720330" cy="2318851"/>
          </a:xfrm>
          <a:prstGeom prst="rect">
            <a:avLst/>
          </a:prstGeom>
          <a:solidFill>
            <a:schemeClr val="accent1">
              <a:alpha val="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8" name="Graphic 1027" descr="Group of women with solid fill">
            <a:extLst>
              <a:ext uri="{FF2B5EF4-FFF2-40B4-BE49-F238E27FC236}">
                <a16:creationId xmlns:a16="http://schemas.microsoft.com/office/drawing/2014/main" id="{3D751D34-76FF-3B86-ABB3-0FAD9CC23B5C}"/>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4498906" y="3289817"/>
            <a:ext cx="598791" cy="726757"/>
          </a:xfrm>
          <a:prstGeom prst="rect">
            <a:avLst/>
          </a:prstGeom>
        </p:spPr>
      </p:pic>
      <p:sp>
        <p:nvSpPr>
          <p:cNvPr id="1029" name="TextBox 1028">
            <a:extLst>
              <a:ext uri="{FF2B5EF4-FFF2-40B4-BE49-F238E27FC236}">
                <a16:creationId xmlns:a16="http://schemas.microsoft.com/office/drawing/2014/main" id="{0EC6FD78-EA99-B835-96AA-B5A24F09116C}"/>
              </a:ext>
            </a:extLst>
          </p:cNvPr>
          <p:cNvSpPr txBox="1"/>
          <p:nvPr/>
        </p:nvSpPr>
        <p:spPr>
          <a:xfrm>
            <a:off x="5088659" y="3301878"/>
            <a:ext cx="3643861" cy="707886"/>
          </a:xfrm>
          <a:prstGeom prst="rect">
            <a:avLst/>
          </a:prstGeom>
          <a:noFill/>
        </p:spPr>
        <p:txBody>
          <a:bodyPr wrap="square" rtlCol="0">
            <a:spAutoFit/>
          </a:bodyPr>
          <a:lstStyle/>
          <a:p>
            <a:r>
              <a:rPr lang="en-GB" sz="1000" dirty="0" err="1"/>
              <a:t>Rakic</a:t>
            </a:r>
            <a:r>
              <a:rPr lang="en-GB" sz="1000" dirty="0"/>
              <a:t> and </a:t>
            </a:r>
            <a:r>
              <a:rPr lang="en-GB" sz="1000" dirty="0" err="1"/>
              <a:t>Barjaktarovic</a:t>
            </a:r>
            <a:r>
              <a:rPr lang="en-GB" sz="1000" dirty="0"/>
              <a:t> </a:t>
            </a:r>
            <a:r>
              <a:rPr lang="en-GB" sz="1000" dirty="0" err="1"/>
              <a:t>Rekocevic</a:t>
            </a:r>
            <a:r>
              <a:rPr lang="en-GB" sz="1000" dirty="0"/>
              <a:t> (2025) explain that modern leadership is about more than tasks and performance , it is about building strong relationship based on trust, fairness , support and communication . </a:t>
            </a:r>
          </a:p>
        </p:txBody>
      </p:sp>
      <p:sp>
        <p:nvSpPr>
          <p:cNvPr id="1030" name="Rounded Rectangle 1029">
            <a:extLst>
              <a:ext uri="{FF2B5EF4-FFF2-40B4-BE49-F238E27FC236}">
                <a16:creationId xmlns:a16="http://schemas.microsoft.com/office/drawing/2014/main" id="{121DF78F-37A6-7154-0EEB-AA9DA01D81B9}"/>
              </a:ext>
            </a:extLst>
          </p:cNvPr>
          <p:cNvSpPr/>
          <p:nvPr/>
        </p:nvSpPr>
        <p:spPr>
          <a:xfrm>
            <a:off x="4445478" y="4028635"/>
            <a:ext cx="4458492" cy="556814"/>
          </a:xfrm>
          <a:prstGeom prst="roundRect">
            <a:avLst>
              <a:gd name="adj" fmla="val 50000"/>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000" b="1" dirty="0">
                <a:solidFill>
                  <a:srgbClr val="C00000"/>
                </a:solidFill>
              </a:rPr>
              <a:t>When managers build supportive and trusting relationships, employees are more likely to feel motivated, engaged and committed . </a:t>
            </a:r>
          </a:p>
        </p:txBody>
      </p:sp>
      <p:sp>
        <p:nvSpPr>
          <p:cNvPr id="1031" name="Rounded Rectangle 1030">
            <a:extLst>
              <a:ext uri="{FF2B5EF4-FFF2-40B4-BE49-F238E27FC236}">
                <a16:creationId xmlns:a16="http://schemas.microsoft.com/office/drawing/2014/main" id="{9A80816A-FF94-7022-CF53-C21935568E0D}"/>
              </a:ext>
            </a:extLst>
          </p:cNvPr>
          <p:cNvSpPr/>
          <p:nvPr/>
        </p:nvSpPr>
        <p:spPr>
          <a:xfrm>
            <a:off x="4498906" y="4592323"/>
            <a:ext cx="4405064" cy="951227"/>
          </a:xfrm>
          <a:prstGeom prst="roundRect">
            <a:avLst>
              <a:gd name="adj" fmla="val 40023"/>
            </a:avLst>
          </a:prstGeom>
        </p:spPr>
        <p:style>
          <a:lnRef idx="2">
            <a:schemeClr val="accent6"/>
          </a:lnRef>
          <a:fillRef idx="1">
            <a:schemeClr val="lt1"/>
          </a:fillRef>
          <a:effectRef idx="0">
            <a:schemeClr val="accent6"/>
          </a:effectRef>
          <a:fontRef idx="minor">
            <a:schemeClr val="dk1"/>
          </a:fontRef>
        </p:style>
        <p:txBody>
          <a:bodyPr rtlCol="0" anchor="ctr"/>
          <a:lstStyle/>
          <a:p>
            <a:pPr lvl="1" algn="ctr"/>
            <a:r>
              <a:rPr lang="en-GB" sz="1000" dirty="0">
                <a:solidFill>
                  <a:schemeClr val="tx1"/>
                </a:solidFill>
              </a:rPr>
              <a:t>When organisational trust and support are lacking , employees may feel disconnected , stressed and less valued </a:t>
            </a:r>
            <a:r>
              <a:rPr lang="en-GB" sz="1000" dirty="0"/>
              <a:t>(Brewer, </a:t>
            </a:r>
            <a:r>
              <a:rPr lang="en-GB" sz="1000" dirty="0" err="1"/>
              <a:t>Dierkes</a:t>
            </a:r>
            <a:r>
              <a:rPr lang="en-GB" sz="1000" dirty="0"/>
              <a:t> and </a:t>
            </a:r>
            <a:r>
              <a:rPr lang="en-GB" sz="1000" dirty="0" err="1"/>
              <a:t>Norful</a:t>
            </a:r>
            <a:r>
              <a:rPr lang="en-GB" sz="1000" dirty="0"/>
              <a:t>, 2024).</a:t>
            </a:r>
            <a:endParaRPr lang="en-GB" sz="1000" dirty="0">
              <a:solidFill>
                <a:schemeClr val="tx1"/>
              </a:solidFill>
            </a:endParaRPr>
          </a:p>
          <a:p>
            <a:pPr lvl="1" algn="ctr"/>
            <a:endParaRPr lang="en-GB" sz="1000" dirty="0">
              <a:solidFill>
                <a:schemeClr val="tx1"/>
              </a:solidFill>
            </a:endParaRPr>
          </a:p>
          <a:p>
            <a:pPr lvl="1" algn="ctr"/>
            <a:r>
              <a:rPr lang="en-GB" sz="1000" b="1" dirty="0">
                <a:solidFill>
                  <a:schemeClr val="accent6">
                    <a:lumMod val="75000"/>
                  </a:schemeClr>
                </a:solidFill>
              </a:rPr>
              <a:t>Kindness , empathy and emotional intelligence are essential in modern management . </a:t>
            </a:r>
          </a:p>
        </p:txBody>
      </p:sp>
      <p:pic>
        <p:nvPicPr>
          <p:cNvPr id="1037" name="Graphic 1036" descr="Cycle with people with solid fill">
            <a:extLst>
              <a:ext uri="{FF2B5EF4-FFF2-40B4-BE49-F238E27FC236}">
                <a16:creationId xmlns:a16="http://schemas.microsoft.com/office/drawing/2014/main" id="{93F6F8B4-41CF-8C2F-8E78-8CC98A7FD8E9}"/>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4435019" y="4622275"/>
            <a:ext cx="914400" cy="914400"/>
          </a:xfrm>
          <a:prstGeom prst="rect">
            <a:avLst/>
          </a:prstGeom>
        </p:spPr>
      </p:pic>
      <p:sp>
        <p:nvSpPr>
          <p:cNvPr id="1038" name="Rectangle 1037">
            <a:extLst>
              <a:ext uri="{FF2B5EF4-FFF2-40B4-BE49-F238E27FC236}">
                <a16:creationId xmlns:a16="http://schemas.microsoft.com/office/drawing/2014/main" id="{C2DC2FD2-DCB6-EAB2-7081-4658F23DA749}"/>
              </a:ext>
            </a:extLst>
          </p:cNvPr>
          <p:cNvSpPr/>
          <p:nvPr/>
        </p:nvSpPr>
        <p:spPr>
          <a:xfrm>
            <a:off x="-5301" y="3968052"/>
            <a:ext cx="2121506" cy="2902811"/>
          </a:xfrm>
          <a:prstGeom prst="rect">
            <a:avLst/>
          </a:prstGeom>
          <a:solidFill>
            <a:schemeClr val="tx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lvl="1" algn="ctr"/>
            <a:r>
              <a:rPr lang="en-GB" sz="1200" b="1" dirty="0">
                <a:solidFill>
                  <a:schemeClr val="bg1"/>
                </a:solidFill>
              </a:rPr>
              <a:t>CONCLUSION</a:t>
            </a:r>
          </a:p>
        </p:txBody>
      </p:sp>
      <p:pic>
        <p:nvPicPr>
          <p:cNvPr id="1042" name="Graphic 1041" descr="Cheers outline">
            <a:extLst>
              <a:ext uri="{FF2B5EF4-FFF2-40B4-BE49-F238E27FC236}">
                <a16:creationId xmlns:a16="http://schemas.microsoft.com/office/drawing/2014/main" id="{06749240-C1D9-FB03-E307-CFDC098B9E33}"/>
              </a:ext>
            </a:extLst>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23833" y="4294178"/>
            <a:ext cx="914400" cy="2300931"/>
          </a:xfrm>
          <a:prstGeom prst="rect">
            <a:avLst/>
          </a:prstGeom>
        </p:spPr>
      </p:pic>
      <p:sp>
        <p:nvSpPr>
          <p:cNvPr id="1043" name="TextBox 1042">
            <a:extLst>
              <a:ext uri="{FF2B5EF4-FFF2-40B4-BE49-F238E27FC236}">
                <a16:creationId xmlns:a16="http://schemas.microsoft.com/office/drawing/2014/main" id="{5A47F10F-A17D-432A-226A-B59EF01BB99E}"/>
              </a:ext>
            </a:extLst>
          </p:cNvPr>
          <p:cNvSpPr txBox="1"/>
          <p:nvPr/>
        </p:nvSpPr>
        <p:spPr>
          <a:xfrm>
            <a:off x="869155" y="4307042"/>
            <a:ext cx="1146359" cy="2585323"/>
          </a:xfrm>
          <a:prstGeom prst="rect">
            <a:avLst/>
          </a:prstGeom>
          <a:noFill/>
        </p:spPr>
        <p:txBody>
          <a:bodyPr wrap="square" rtlCol="0">
            <a:spAutoFit/>
          </a:bodyPr>
          <a:lstStyle/>
          <a:p>
            <a:r>
              <a:rPr lang="en-GB" sz="900" dirty="0">
                <a:solidFill>
                  <a:schemeClr val="bg1"/>
                </a:solidFill>
              </a:rPr>
              <a:t>Kindness is not a weakness in leadership , it is a strengths that build healthier , more supportive and more engaged workplace culture. Modern managers must balance empathy with accountability , deadlines and organisational pressures to create environments where people can thrive . </a:t>
            </a:r>
          </a:p>
        </p:txBody>
      </p:sp>
      <p:sp>
        <p:nvSpPr>
          <p:cNvPr id="1044" name="TextBox 1043">
            <a:extLst>
              <a:ext uri="{FF2B5EF4-FFF2-40B4-BE49-F238E27FC236}">
                <a16:creationId xmlns:a16="http://schemas.microsoft.com/office/drawing/2014/main" id="{57BBB55B-669A-F80A-818B-4BACF334715F}"/>
              </a:ext>
            </a:extLst>
          </p:cNvPr>
          <p:cNvSpPr txBox="1"/>
          <p:nvPr/>
        </p:nvSpPr>
        <p:spPr>
          <a:xfrm>
            <a:off x="2113968" y="5543549"/>
            <a:ext cx="4705906" cy="178832"/>
          </a:xfrm>
          <a:prstGeom prst="rect">
            <a:avLst/>
          </a:prstGeom>
          <a:solidFill>
            <a:srgbClr val="C00000"/>
          </a:solidFill>
          <a:ln>
            <a:solidFill>
              <a:schemeClr val="bg1"/>
            </a:solidFill>
          </a:ln>
        </p:spPr>
        <p:txBody>
          <a:bodyPr wrap="square" rtlCol="0">
            <a:spAutoFit/>
          </a:bodyPr>
          <a:lstStyle/>
          <a:p>
            <a:pPr algn="ctr"/>
            <a:r>
              <a:rPr lang="en-GB" sz="562" b="1" dirty="0">
                <a:solidFill>
                  <a:schemeClr val="bg1"/>
                </a:solidFill>
              </a:rPr>
              <a:t> KEY TAKEWAYS </a:t>
            </a:r>
          </a:p>
        </p:txBody>
      </p:sp>
      <p:pic>
        <p:nvPicPr>
          <p:cNvPr id="1056" name="Picture 4" descr="How the Brain Learns to Care">
            <a:extLst>
              <a:ext uri="{FF2B5EF4-FFF2-40B4-BE49-F238E27FC236}">
                <a16:creationId xmlns:a16="http://schemas.microsoft.com/office/drawing/2014/main" id="{D574878E-A2CC-15D0-3BD4-F8E0B9E728CA}"/>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819874" y="5543549"/>
            <a:ext cx="2324126" cy="1327313"/>
          </a:xfrm>
          <a:prstGeom prst="rect">
            <a:avLst/>
          </a:prstGeom>
          <a:noFill/>
          <a:extLst>
            <a:ext uri="{909E8E84-426E-40DD-AFC4-6F175D3DCCD1}">
              <a14:hiddenFill xmlns:a14="http://schemas.microsoft.com/office/drawing/2010/main">
                <a:solidFill>
                  <a:srgbClr val="FFFFFF"/>
                </a:solidFill>
              </a14:hiddenFill>
            </a:ext>
          </a:extLst>
        </p:spPr>
      </p:pic>
      <p:sp>
        <p:nvSpPr>
          <p:cNvPr id="1058" name="TextBox 1057">
            <a:extLst>
              <a:ext uri="{FF2B5EF4-FFF2-40B4-BE49-F238E27FC236}">
                <a16:creationId xmlns:a16="http://schemas.microsoft.com/office/drawing/2014/main" id="{CBE76232-828D-7596-7F11-640496F1A5BE}"/>
              </a:ext>
            </a:extLst>
          </p:cNvPr>
          <p:cNvSpPr txBox="1"/>
          <p:nvPr/>
        </p:nvSpPr>
        <p:spPr>
          <a:xfrm>
            <a:off x="2113968" y="5705388"/>
            <a:ext cx="4705906" cy="1015663"/>
          </a:xfrm>
          <a:prstGeom prst="rect">
            <a:avLst/>
          </a:prstGeom>
          <a:blipFill dpi="0" rotWithShape="1">
            <a:blip r:embed="rId30">
              <a:alphaModFix amt="51000"/>
            </a:blip>
            <a:srcRect/>
            <a:stretch>
              <a:fillRect/>
            </a:stretch>
          </a:blipFill>
          <a:ln>
            <a:solidFill>
              <a:schemeClr val="bg1"/>
            </a:solidFill>
          </a:ln>
          <a:effectLst>
            <a:outerShdw blurRad="50800" dist="50800" dir="5400000" algn="ctr" rotWithShape="0">
              <a:schemeClr val="bg1"/>
            </a:outerShdw>
          </a:effectLst>
        </p:spPr>
        <p:txBody>
          <a:bodyPr wrap="square">
            <a:spAutoFit/>
          </a:bodyPr>
          <a:lstStyle/>
          <a:p>
            <a:pPr marL="171450" indent="-171450">
              <a:buFont typeface="Wingdings" pitchFamily="2" charset="2"/>
              <a:buChar char="ü"/>
            </a:pPr>
            <a:r>
              <a:rPr lang="en-GB" sz="1200" dirty="0">
                <a:solidFill>
                  <a:schemeClr val="tx1"/>
                </a:solidFill>
              </a:rPr>
              <a:t>Kindness builds trust and psychological safety . </a:t>
            </a:r>
          </a:p>
          <a:p>
            <a:pPr marL="171450" indent="-171450">
              <a:buFont typeface="Wingdings" pitchFamily="2" charset="2"/>
              <a:buChar char="ü"/>
            </a:pPr>
            <a:r>
              <a:rPr lang="en-GB" sz="1200" dirty="0">
                <a:solidFill>
                  <a:schemeClr val="tx1"/>
                </a:solidFill>
              </a:rPr>
              <a:t>Empathy improves wellbeing, engagement and performance . </a:t>
            </a:r>
          </a:p>
          <a:p>
            <a:pPr marL="171450" indent="-171450">
              <a:buFont typeface="Wingdings" pitchFamily="2" charset="2"/>
              <a:buChar char="ü"/>
            </a:pPr>
            <a:r>
              <a:rPr lang="en-GB" sz="1200" dirty="0">
                <a:solidFill>
                  <a:schemeClr val="tx1"/>
                </a:solidFill>
              </a:rPr>
              <a:t>Supportive leadership enhance relationships. </a:t>
            </a:r>
          </a:p>
          <a:p>
            <a:pPr marL="171450" indent="-171450">
              <a:buFont typeface="Wingdings" pitchFamily="2" charset="2"/>
              <a:buChar char="ü"/>
            </a:pPr>
            <a:r>
              <a:rPr lang="en-GB" sz="1200" dirty="0">
                <a:solidFill>
                  <a:schemeClr val="tx1"/>
                </a:solidFill>
              </a:rPr>
              <a:t>Balance empathy with accountability and performance </a:t>
            </a:r>
          </a:p>
          <a:p>
            <a:pPr marL="171450" indent="-171450">
              <a:buFont typeface="Wingdings" pitchFamily="2" charset="2"/>
              <a:buChar char="ü"/>
            </a:pPr>
            <a:r>
              <a:rPr lang="en-GB" sz="1200" dirty="0">
                <a:solidFill>
                  <a:schemeClr val="tx1"/>
                </a:solidFill>
              </a:rPr>
              <a:t>People are at the heart of every successful organisation . </a:t>
            </a:r>
          </a:p>
        </p:txBody>
      </p:sp>
      <p:pic>
        <p:nvPicPr>
          <p:cNvPr id="1063" name="Picture 14" descr="Leading with practical empathy: What skills do your managers need to thrive  in 2024? | Human Resources Director">
            <a:extLst>
              <a:ext uri="{FF2B5EF4-FFF2-40B4-BE49-F238E27FC236}">
                <a16:creationId xmlns:a16="http://schemas.microsoft.com/office/drawing/2014/main" id="{603DCB83-A86F-373E-1ABF-8A32ED730A08}"/>
              </a:ext>
            </a:extLst>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3990626" y="2340426"/>
            <a:ext cx="2085361" cy="665436"/>
          </a:xfrm>
          <a:prstGeom prst="rect">
            <a:avLst/>
          </a:prstGeom>
          <a:noFill/>
          <a:extLst>
            <a:ext uri="{909E8E84-426E-40DD-AFC4-6F175D3DCCD1}">
              <a14:hiddenFill xmlns:a14="http://schemas.microsoft.com/office/drawing/2010/main">
                <a:solidFill>
                  <a:srgbClr val="FFFFFF"/>
                </a:solidFill>
              </a14:hiddenFill>
            </a:ext>
          </a:extLst>
        </p:spPr>
      </p:pic>
      <p:pic>
        <p:nvPicPr>
          <p:cNvPr id="1065" name="Graphic 1064" descr="Two Hearts outline">
            <a:extLst>
              <a:ext uri="{FF2B5EF4-FFF2-40B4-BE49-F238E27FC236}">
                <a16:creationId xmlns:a16="http://schemas.microsoft.com/office/drawing/2014/main" id="{F0DE4352-6ABF-B312-3BAB-CF3A90B39D3C}"/>
              </a:ext>
            </a:extLst>
          </p:cNvPr>
          <p:cNvPicPr>
            <a:picLocks noChangeAspect="1"/>
          </p:cNvPicPr>
          <p:nvPr/>
        </p:nvPicPr>
        <p:blipFill>
          <a:blip r:embed="rId32">
            <a:extLst>
              <a:ext uri="{96DAC541-7B7A-43D3-8B79-37D633B846F1}">
                <asvg:svgBlip xmlns:asvg="http://schemas.microsoft.com/office/drawing/2016/SVG/main" r:embed="rId33"/>
              </a:ext>
            </a:extLst>
          </a:blip>
          <a:stretch>
            <a:fillRect/>
          </a:stretch>
        </p:blipFill>
        <p:spPr>
          <a:xfrm>
            <a:off x="7591513" y="-20629"/>
            <a:ext cx="914400" cy="719900"/>
          </a:xfrm>
          <a:prstGeom prst="rect">
            <a:avLst/>
          </a:prstGeom>
        </p:spPr>
      </p:pic>
      <p:pic>
        <p:nvPicPr>
          <p:cNvPr id="1066" name="Graphic 1065" descr="Two Hearts outline">
            <a:extLst>
              <a:ext uri="{FF2B5EF4-FFF2-40B4-BE49-F238E27FC236}">
                <a16:creationId xmlns:a16="http://schemas.microsoft.com/office/drawing/2014/main" id="{ED8723AC-9580-32C1-0659-AE5C00AD57CC}"/>
              </a:ext>
            </a:extLst>
          </p:cNvPr>
          <p:cNvPicPr>
            <a:picLocks noChangeAspect="1"/>
          </p:cNvPicPr>
          <p:nvPr/>
        </p:nvPicPr>
        <p:blipFill>
          <a:blip r:embed="rId32">
            <a:extLst>
              <a:ext uri="{96DAC541-7B7A-43D3-8B79-37D633B846F1}">
                <asvg:svgBlip xmlns:asvg="http://schemas.microsoft.com/office/drawing/2016/SVG/main" r:embed="rId33"/>
              </a:ext>
            </a:extLst>
          </a:blip>
          <a:stretch>
            <a:fillRect/>
          </a:stretch>
        </p:blipFill>
        <p:spPr>
          <a:xfrm>
            <a:off x="541645" y="-33110"/>
            <a:ext cx="914400" cy="719900"/>
          </a:xfrm>
          <a:prstGeom prst="rect">
            <a:avLst/>
          </a:prstGeom>
        </p:spPr>
      </p:pic>
      <p:sp>
        <p:nvSpPr>
          <p:cNvPr id="1077" name="Wave 1076">
            <a:extLst>
              <a:ext uri="{FF2B5EF4-FFF2-40B4-BE49-F238E27FC236}">
                <a16:creationId xmlns:a16="http://schemas.microsoft.com/office/drawing/2014/main" id="{E9E7618D-C35C-5D1E-C5FF-04A5585E3C7F}"/>
              </a:ext>
            </a:extLst>
          </p:cNvPr>
          <p:cNvSpPr/>
          <p:nvPr/>
        </p:nvSpPr>
        <p:spPr>
          <a:xfrm>
            <a:off x="2166928" y="2071091"/>
            <a:ext cx="1806240" cy="2036001"/>
          </a:xfrm>
          <a:prstGeom prst="wave">
            <a:avLst/>
          </a:prstGeom>
          <a:solidFill>
            <a:srgbClr val="C00000">
              <a:alpha val="36000"/>
            </a:srgb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solidFill>
                  <a:srgbClr val="C00000"/>
                </a:solidFill>
              </a:rPr>
              <a:t>Ahmad, </a:t>
            </a:r>
            <a:r>
              <a:rPr lang="en-GB" sz="1200" dirty="0" err="1">
                <a:solidFill>
                  <a:srgbClr val="C00000"/>
                </a:solidFill>
              </a:rPr>
              <a:t>Diyali</a:t>
            </a:r>
            <a:r>
              <a:rPr lang="en-GB" sz="1200" dirty="0">
                <a:solidFill>
                  <a:srgbClr val="C00000"/>
                </a:solidFill>
              </a:rPr>
              <a:t> and </a:t>
            </a:r>
            <a:r>
              <a:rPr lang="en-GB" sz="1200" dirty="0" err="1">
                <a:solidFill>
                  <a:srgbClr val="C00000"/>
                </a:solidFill>
              </a:rPr>
              <a:t>Guite</a:t>
            </a:r>
            <a:r>
              <a:rPr lang="en-GB" sz="1200" dirty="0">
                <a:solidFill>
                  <a:srgbClr val="C00000"/>
                </a:solidFill>
              </a:rPr>
              <a:t> (2025) note that modern workplaces may still contribute to stress, burnout, and emotional exhaustion.</a:t>
            </a:r>
          </a:p>
        </p:txBody>
      </p:sp>
      <p:pic>
        <p:nvPicPr>
          <p:cNvPr id="1079" name="Graphic 1078" descr="Comment Heart Break with solid fill">
            <a:extLst>
              <a:ext uri="{FF2B5EF4-FFF2-40B4-BE49-F238E27FC236}">
                <a16:creationId xmlns:a16="http://schemas.microsoft.com/office/drawing/2014/main" id="{C4F64D6B-3703-7984-3E2E-F1A74160D5B6}"/>
              </a:ext>
            </a:extLst>
          </p:cNvPr>
          <p:cNvPicPr>
            <a:picLocks noChangeAspect="1"/>
          </p:cNvPicPr>
          <p:nvPr/>
        </p:nvPicPr>
        <p:blipFill>
          <a:blip r:embed="rId34">
            <a:extLst>
              <a:ext uri="{96DAC541-7B7A-43D3-8B79-37D633B846F1}">
                <asvg:svgBlip xmlns:asvg="http://schemas.microsoft.com/office/drawing/2016/SVG/main" r:embed="rId35"/>
              </a:ext>
            </a:extLst>
          </a:blip>
          <a:stretch>
            <a:fillRect/>
          </a:stretch>
        </p:blipFill>
        <p:spPr>
          <a:xfrm>
            <a:off x="2246763" y="2086071"/>
            <a:ext cx="544413" cy="544413"/>
          </a:xfrm>
          <a:prstGeom prst="rect">
            <a:avLst/>
          </a:prstGeom>
        </p:spPr>
      </p:pic>
      <p:sp>
        <p:nvSpPr>
          <p:cNvPr id="1080" name="TextBox 1079">
            <a:extLst>
              <a:ext uri="{FF2B5EF4-FFF2-40B4-BE49-F238E27FC236}">
                <a16:creationId xmlns:a16="http://schemas.microsoft.com/office/drawing/2014/main" id="{764679F0-2853-6007-566C-A0646941DDFE}"/>
              </a:ext>
            </a:extLst>
          </p:cNvPr>
          <p:cNvSpPr txBox="1"/>
          <p:nvPr/>
        </p:nvSpPr>
        <p:spPr>
          <a:xfrm>
            <a:off x="3990626" y="3213357"/>
            <a:ext cx="5129540" cy="2337067"/>
          </a:xfrm>
          <a:prstGeom prst="rect">
            <a:avLst/>
          </a:prstGeom>
          <a:noFill/>
          <a:ln>
            <a:solidFill>
              <a:srgbClr val="C00000"/>
            </a:solidFill>
          </a:ln>
        </p:spPr>
        <p:txBody>
          <a:bodyPr wrap="square" rtlCol="0">
            <a:spAutoFit/>
          </a:bodyPr>
          <a:lstStyle/>
          <a:p>
            <a:endParaRPr lang="en-GB" dirty="0"/>
          </a:p>
        </p:txBody>
      </p:sp>
      <p:pic>
        <p:nvPicPr>
          <p:cNvPr id="1093" name="Video 1092">
            <a:hlinkClick r:id="" action="ppaction://media"/>
            <a:extLst>
              <a:ext uri="{FF2B5EF4-FFF2-40B4-BE49-F238E27FC236}">
                <a16:creationId xmlns:a16="http://schemas.microsoft.com/office/drawing/2014/main" id="{DF68D014-2789-AD24-E764-3941A8EDB5A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36"/>
          <a:stretch>
            <a:fillRect/>
          </a:stretch>
        </p:blipFill>
        <p:spPr>
          <a:xfrm>
            <a:off x="2174125" y="3750078"/>
            <a:ext cx="1812788" cy="1792539"/>
          </a:xfrm>
          <a:prstGeom prst="rect">
            <a:avLst/>
          </a:prstGeom>
          <a:solidFill>
            <a:srgbClr val="FFFFFF">
              <a:shade val="85000"/>
            </a:srgbClr>
          </a:solidFill>
          <a:ln w="88900" cap="sq">
            <a:solidFill>
              <a:srgbClr val="C00000"/>
            </a:solidFill>
            <a:prstDash val="solid"/>
            <a:miter lim="800000"/>
          </a:ln>
          <a:effectLst>
            <a:glow rad="63500">
              <a:schemeClr val="accent2">
                <a:satMod val="175000"/>
                <a:alpha val="40000"/>
              </a:schemeClr>
            </a:glow>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47605618"/>
      </p:ext>
    </p:extLst>
  </p:cSld>
  <p:clrMapOvr>
    <a:masterClrMapping/>
  </p:clrMapOvr>
  <mc:AlternateContent xmlns:mc="http://schemas.openxmlformats.org/markup-compatibility/2006">
    <mc:Choice xmlns:p14="http://schemas.microsoft.com/office/powerpoint/2010/main" Requires="p14">
      <p:transition spd="slow" p14:dur="2000" advTm="300303"/>
    </mc:Choice>
    <mc:Fallback>
      <p:transition spd="slow" advTm="300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9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93"/>
                </p:tgtEl>
              </p:cMediaNode>
            </p:video>
            <p:seq concurrent="1" nextAc="seek">
              <p:cTn id="8" restart="whenNotActive" fill="hold" evtFilter="cancelBubble" nodeType="interactiveSeq">
                <p:stCondLst>
                  <p:cond evt="onClick" delay="0">
                    <p:tgtEl>
                      <p:spTgt spid="109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93"/>
                                        </p:tgtEl>
                                      </p:cBhvr>
                                    </p:cmd>
                                  </p:childTnLst>
                                </p:cTn>
                              </p:par>
                            </p:childTnLst>
                          </p:cTn>
                        </p:par>
                      </p:childTnLst>
                    </p:cTn>
                  </p:par>
                </p:childTnLst>
              </p:cTn>
              <p:nextCondLst>
                <p:cond evt="onClick" delay="0">
                  <p:tgtEl>
                    <p:spTgt spid="1093"/>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20224</TotalTime>
  <Words>1165</Words>
  <Application>Microsoft Macintosh PowerPoint</Application>
  <PresentationFormat>On-screen Show (4:3)</PresentationFormat>
  <Paragraphs>58</Paragraphs>
  <Slides>1</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Century Schoolbook</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Aleksandra Szczecinska (2231076)</dc:creator>
  <cp:lastModifiedBy>Aleksandra Szczecinska (2231076)</cp:lastModifiedBy>
  <cp:revision>4</cp:revision>
  <dcterms:created xsi:type="dcterms:W3CDTF">2026-05-11T17:11:32Z</dcterms:created>
  <dcterms:modified xsi:type="dcterms:W3CDTF">2026-05-25T18:16:26Z</dcterms:modified>
</cp:coreProperties>
</file>