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3" r:id="rId8"/>
    <p:sldId id="287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5" r:id="rId22"/>
    <p:sldId id="277" r:id="rId23"/>
    <p:sldId id="289" r:id="rId24"/>
    <p:sldId id="290" r:id="rId25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6"/>
      <p:bold r:id="rId27"/>
      <p:italic r:id="rId28"/>
      <p:boldItalic r:id="rId29"/>
    </p:embeddedFont>
    <p:embeddedFont>
      <p:font typeface="Calibri Light" panose="020F0302020204030204" pitchFamily="34" charset="0"/>
      <p:regular r:id="rId30"/>
      <p:italic r:id="rId31"/>
    </p:embeddedFont>
    <p:embeddedFont>
      <p:font typeface="Cambria Math" panose="02040503050406030204" pitchFamily="18" charset="0"/>
      <p:regular r:id="rId32"/>
    </p:embeddedFont>
    <p:embeddedFont>
      <p:font typeface="Wingdings 3" panose="05040102010807070707" pitchFamily="18" charset="2"/>
      <p:regular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77" d="100"/>
          <a:sy n="77" d="100"/>
        </p:scale>
        <p:origin x="93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7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326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594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060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01/10/2019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041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547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571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891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914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01/10/2019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425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094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760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94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124262"/>
            <a:ext cx="7886700" cy="5052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01/10/2019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660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1</a:t>
            </a:r>
          </a:p>
          <a:p>
            <a:r>
              <a:rPr lang="en-GB" dirty="0"/>
              <a:t>Introduction and basic maths review I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lectures for this class will be</a:t>
            </a:r>
          </a:p>
          <a:p>
            <a:pPr lvl="1"/>
            <a:r>
              <a:rPr lang="en-GB" dirty="0"/>
              <a:t>Part-timers – Tuesday 11-1</a:t>
            </a:r>
          </a:p>
          <a:p>
            <a:pPr lvl="1"/>
            <a:r>
              <a:rPr lang="en-GB" dirty="0"/>
              <a:t>Networks – Monday 1-3</a:t>
            </a:r>
          </a:p>
          <a:p>
            <a:pPr lvl="1"/>
            <a:r>
              <a:rPr lang="en-GB" dirty="0"/>
              <a:t>DIS, Web, Computing – Thursday 9-11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Bring pens, coloured pens/pencils, paper, and a scientific calculator (i.e. one that does 1/x, x</a:t>
            </a:r>
            <a:r>
              <a:rPr lang="en-GB" baseline="30000" dirty="0"/>
              <a:t>2</a:t>
            </a:r>
            <a:r>
              <a:rPr lang="en-GB" dirty="0"/>
              <a:t>, log(x), </a:t>
            </a:r>
            <a:r>
              <a:rPr lang="en-GB" dirty="0" err="1"/>
              <a:t>x</a:t>
            </a:r>
            <a:r>
              <a:rPr lang="en-GB" baseline="30000" dirty="0" err="1"/>
              <a:t>y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748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To develop the knowledge and skills required to perform basic statistical analysis of experimental data.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To introduce students to a wide variety of techniques used to display different types of data effectively. The student will learn to design data presentations for both static and interactive displays.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656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end of the module students should be able to:</a:t>
            </a:r>
          </a:p>
          <a:p>
            <a:pPr lvl="0"/>
            <a:r>
              <a:rPr lang="en-GB" dirty="0"/>
              <a:t>Select and apply appropriate statistical methods for the analysis of well-defined problems.</a:t>
            </a:r>
          </a:p>
          <a:p>
            <a:pPr lvl="0"/>
            <a:r>
              <a:rPr lang="en-GB" dirty="0"/>
              <a:t>Demonstrate an ability to present nominal, ordinal, categorical and network data in forms that enable the easy understanding of the data</a:t>
            </a:r>
          </a:p>
          <a:p>
            <a:pPr lvl="0"/>
            <a:r>
              <a:rPr lang="en-GB" dirty="0"/>
              <a:t>Demonstrate an ability to rearrange data in order to extract hidden information from it</a:t>
            </a:r>
          </a:p>
          <a:p>
            <a:pPr lvl="0" hangingPunct="0"/>
            <a:r>
              <a:rPr lang="en-GB" dirty="0"/>
              <a:t>Apply colour, position, size, shape and icons to encode information creatively and effectively to solve well-defined problems in information visualisation.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70154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assessments</a:t>
            </a:r>
          </a:p>
          <a:p>
            <a:r>
              <a:rPr lang="en-GB" dirty="0"/>
              <a:t>Assessment 1:</a:t>
            </a:r>
          </a:p>
          <a:p>
            <a:pPr lvl="1"/>
            <a:r>
              <a:rPr lang="en-GB" dirty="0"/>
              <a:t>Critiquing an existing data visualisation </a:t>
            </a:r>
          </a:p>
          <a:p>
            <a:pPr lvl="1"/>
            <a:r>
              <a:rPr lang="en-GB" dirty="0"/>
              <a:t>Creating an effective visualisation from existing data</a:t>
            </a:r>
          </a:p>
          <a:p>
            <a:pPr lvl="1"/>
            <a:r>
              <a:rPr lang="en-GB" dirty="0"/>
              <a:t>14</a:t>
            </a:r>
            <a:r>
              <a:rPr lang="en-GB" baseline="30000" dirty="0"/>
              <a:t>th</a:t>
            </a:r>
            <a:r>
              <a:rPr lang="en-GB" dirty="0"/>
              <a:t> February 2020</a:t>
            </a:r>
          </a:p>
          <a:p>
            <a:endParaRPr lang="en-GB" dirty="0"/>
          </a:p>
          <a:p>
            <a:r>
              <a:rPr lang="en-GB" dirty="0"/>
              <a:t>Assessment 2:</a:t>
            </a:r>
          </a:p>
          <a:p>
            <a:pPr lvl="1"/>
            <a:r>
              <a:rPr lang="en-GB" dirty="0"/>
              <a:t>Analysing the data captured from an experiment</a:t>
            </a:r>
          </a:p>
          <a:p>
            <a:pPr lvl="1"/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May 2020</a:t>
            </a:r>
          </a:p>
        </p:txBody>
      </p:sp>
    </p:spTree>
    <p:extLst>
      <p:ext uri="{BB962C8B-B14F-4D97-AF65-F5344CB8AC3E}">
        <p14:creationId xmlns:p14="http://schemas.microsoft.com/office/powerpoint/2010/main" val="3125738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Frequency distributions, descriptive statistics, the normal curve, percentiles and standard scores, hypothesis development, confidence limits</a:t>
            </a:r>
          </a:p>
          <a:p>
            <a:pPr lvl="0"/>
            <a:r>
              <a:rPr lang="en-GB" dirty="0"/>
              <a:t>Correlation coefficients, the t-test, chi-square test</a:t>
            </a:r>
          </a:p>
          <a:p>
            <a:pPr lvl="0"/>
            <a:r>
              <a:rPr lang="en-GB" dirty="0"/>
              <a:t>Software for statistical analysis</a:t>
            </a:r>
          </a:p>
          <a:p>
            <a:pPr lvl="0"/>
            <a:r>
              <a:rPr lang="en-GB" dirty="0"/>
              <a:t>Different types of data; nominal, ordinal, categorical, network data; univariate, bivariate, </a:t>
            </a:r>
            <a:r>
              <a:rPr lang="en-GB" dirty="0" err="1"/>
              <a:t>trivariate</a:t>
            </a:r>
            <a:r>
              <a:rPr lang="en-GB" dirty="0"/>
              <a:t>, </a:t>
            </a:r>
            <a:r>
              <a:rPr lang="en-GB" dirty="0" err="1"/>
              <a:t>hypervariate</a:t>
            </a:r>
            <a:r>
              <a:rPr lang="en-GB" dirty="0"/>
              <a:t> data.</a:t>
            </a:r>
          </a:p>
          <a:p>
            <a:pPr lvl="0"/>
            <a:r>
              <a:rPr lang="en-GB" dirty="0"/>
              <a:t>Appropriate display methods for differing data types; graphs, tables, icons.</a:t>
            </a:r>
          </a:p>
          <a:p>
            <a:pPr lvl="0"/>
            <a:r>
              <a:rPr lang="en-GB" dirty="0"/>
              <a:t>Histograms, boxplots, scatterplots, </a:t>
            </a:r>
            <a:r>
              <a:rPr lang="en-GB" dirty="0" err="1"/>
              <a:t>barcharts</a:t>
            </a:r>
            <a:r>
              <a:rPr lang="en-GB" dirty="0"/>
              <a:t>, mosaic plots, parallel coordinate plots, maps</a:t>
            </a:r>
          </a:p>
          <a:p>
            <a:pPr lvl="0"/>
            <a:r>
              <a:rPr lang="en-GB" dirty="0"/>
              <a:t>Rearranging data to extract meaning from it; introducing distortion to provide clarity</a:t>
            </a:r>
          </a:p>
          <a:p>
            <a:pPr lvl="0"/>
            <a:r>
              <a:rPr lang="en-GB" dirty="0"/>
              <a:t>Identifying problems with visualisations</a:t>
            </a:r>
          </a:p>
        </p:txBody>
      </p:sp>
    </p:spTree>
    <p:extLst>
      <p:ext uri="{BB962C8B-B14F-4D97-AF65-F5344CB8AC3E}">
        <p14:creationId xmlns:p14="http://schemas.microsoft.com/office/powerpoint/2010/main" val="3471728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maths review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627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maths review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60344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It is impossible to do data analysis without a grounding in statistics</a:t>
            </a:r>
          </a:p>
          <a:p>
            <a:r>
              <a:rPr lang="en-GB" dirty="0"/>
              <a:t>It is impossible to do statistics without a grounding in maths</a:t>
            </a:r>
          </a:p>
          <a:p>
            <a:r>
              <a:rPr lang="en-GB" dirty="0"/>
              <a:t>Fortunately the maths required isn’t very complicated and you’ve probably done already done it – although you may have forgotten it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We’ll start with a gentle review of the necessary maths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Positive &amp; Negative Numbers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Fractions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Decimals &amp; Percentages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Exponents and Roots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Order of Computation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Summation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Equations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005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&amp; negative numbers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3400" y="1074656"/>
            <a:ext cx="8337223" cy="1696824"/>
          </a:xfrm>
        </p:spPr>
        <p:txBody>
          <a:bodyPr/>
          <a:lstStyle/>
          <a:p>
            <a:r>
              <a:rPr lang="en-GB" dirty="0"/>
              <a:t>Negative numbers are numbers that go in the opposite direction to everyday positive numbers</a:t>
            </a:r>
          </a:p>
          <a:p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669303" y="2648932"/>
            <a:ext cx="7918516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4629346" y="2667786"/>
            <a:ext cx="0" cy="29223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670874" y="2680356"/>
            <a:ext cx="0" cy="29223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8587819" y="2680356"/>
            <a:ext cx="0" cy="29223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6608582" y="2680356"/>
            <a:ext cx="0" cy="29223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2650110" y="2680356"/>
            <a:ext cx="0" cy="29223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3639728" y="2680356"/>
            <a:ext cx="0" cy="29223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5618964" y="2680356"/>
            <a:ext cx="0" cy="29223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7598200" y="2680356"/>
            <a:ext cx="0" cy="29223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1660492" y="2680356"/>
            <a:ext cx="0" cy="29223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472108" y="297258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0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434212" y="295938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444595" y="297258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56530" y="297258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466913" y="29600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75950" y="2960016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-4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455312" y="2972586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-3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2454686" y="2960016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-2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447009" y="2960016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-1</a:t>
            </a:r>
          </a:p>
        </p:txBody>
      </p:sp>
      <p:grpSp>
        <p:nvGrpSpPr>
          <p:cNvPr id="33" name="Group 32"/>
          <p:cNvGrpSpPr/>
          <p:nvPr/>
        </p:nvGrpSpPr>
        <p:grpSpPr>
          <a:xfrm>
            <a:off x="5252272" y="2037041"/>
            <a:ext cx="2712618" cy="2712618"/>
            <a:chOff x="5252272" y="2037041"/>
            <a:chExt cx="2712618" cy="2712618"/>
          </a:xfrm>
        </p:grpSpPr>
        <p:sp>
          <p:nvSpPr>
            <p:cNvPr id="18" name="Arc 17"/>
            <p:cNvSpPr/>
            <p:nvPr/>
          </p:nvSpPr>
          <p:spPr>
            <a:xfrm rot="18900000">
              <a:off x="5252272" y="2037041"/>
              <a:ext cx="2712618" cy="2712618"/>
            </a:xfrm>
            <a:prstGeom prst="arc">
              <a:avLst/>
            </a:prstGeom>
            <a:ln w="50800">
              <a:solidFill>
                <a:schemeClr val="tx1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6356712" y="2127684"/>
              <a:ext cx="4523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+2</a:t>
              </a:r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3275574" y="2037041"/>
            <a:ext cx="2712618" cy="2712618"/>
            <a:chOff x="3275574" y="2037041"/>
            <a:chExt cx="2712618" cy="2712618"/>
          </a:xfrm>
        </p:grpSpPr>
        <p:sp>
          <p:nvSpPr>
            <p:cNvPr id="28" name="Arc 27"/>
            <p:cNvSpPr/>
            <p:nvPr/>
          </p:nvSpPr>
          <p:spPr>
            <a:xfrm rot="18900000">
              <a:off x="3275574" y="2037041"/>
              <a:ext cx="2712618" cy="2712618"/>
            </a:xfrm>
            <a:prstGeom prst="arc">
              <a:avLst/>
            </a:prstGeom>
            <a:ln w="50800">
              <a:solidFill>
                <a:srgbClr val="FFC000"/>
              </a:solidFill>
              <a:headEnd type="arrow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4407989" y="2117960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-2</a:t>
              </a:r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1303456" y="2037041"/>
            <a:ext cx="2712618" cy="2712618"/>
            <a:chOff x="1303456" y="2037041"/>
            <a:chExt cx="2712618" cy="2712618"/>
          </a:xfrm>
        </p:grpSpPr>
        <p:sp>
          <p:nvSpPr>
            <p:cNvPr id="29" name="Arc 28"/>
            <p:cNvSpPr/>
            <p:nvPr/>
          </p:nvSpPr>
          <p:spPr>
            <a:xfrm rot="18900000">
              <a:off x="1303456" y="2037041"/>
              <a:ext cx="2712618" cy="2712618"/>
            </a:xfrm>
            <a:prstGeom prst="arc">
              <a:avLst/>
            </a:prstGeom>
            <a:ln w="50800">
              <a:solidFill>
                <a:srgbClr val="00B050"/>
              </a:solidFill>
              <a:headEnd type="arrow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2273628" y="2138928"/>
              <a:ext cx="6992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+(-2)</a:t>
              </a:r>
            </a:p>
          </p:txBody>
        </p:sp>
      </p:grpSp>
      <p:sp>
        <p:nvSpPr>
          <p:cNvPr id="37" name="Content Placeholder 4"/>
          <p:cNvSpPr txBox="1">
            <a:spLocks/>
          </p:cNvSpPr>
          <p:nvPr/>
        </p:nvSpPr>
        <p:spPr>
          <a:xfrm>
            <a:off x="534968" y="3532698"/>
            <a:ext cx="8337223" cy="298122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925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r>
              <a:rPr lang="en-GB" sz="2400" b="1" dirty="0"/>
              <a:t>Rule 1</a:t>
            </a:r>
            <a:r>
              <a:rPr lang="en-GB" sz="2400" dirty="0"/>
              <a:t>: If something is written without a sign, it’s positive</a:t>
            </a:r>
          </a:p>
          <a:p>
            <a:pPr marL="457200" lvl="1" indent="0">
              <a:buNone/>
            </a:pPr>
            <a:r>
              <a:rPr lang="en-GB" sz="2400" dirty="0"/>
              <a:t>+2 = 2		+</a:t>
            </a:r>
            <a:r>
              <a:rPr lang="en-GB" sz="2400" i="1" dirty="0"/>
              <a:t>x</a:t>
            </a:r>
            <a:r>
              <a:rPr lang="en-GB" sz="2400" dirty="0"/>
              <a:t> = </a:t>
            </a:r>
            <a:r>
              <a:rPr lang="en-GB" sz="2400" i="1" dirty="0"/>
              <a:t>x</a:t>
            </a:r>
          </a:p>
          <a:p>
            <a:r>
              <a:rPr lang="en-GB" sz="2400" b="1" dirty="0"/>
              <a:t>Rule 2</a:t>
            </a:r>
            <a:r>
              <a:rPr lang="en-GB" sz="2400" dirty="0"/>
              <a:t>: When adding numbers of the same sign, add them up and prefix them with the same sign that the individual numbers had</a:t>
            </a:r>
          </a:p>
          <a:p>
            <a:pPr marL="457200" lvl="1" indent="0">
              <a:buNone/>
            </a:pPr>
            <a:r>
              <a:rPr lang="en-GB" sz="2400" dirty="0"/>
              <a:t>+3 + +5 = +8		2 + 7 = 9	-4 + -2 + -1 = -7		-</a:t>
            </a:r>
            <a:r>
              <a:rPr lang="en-GB" sz="2400" i="1" dirty="0"/>
              <a:t>x</a:t>
            </a:r>
            <a:r>
              <a:rPr lang="en-GB" sz="2400" dirty="0"/>
              <a:t> + </a:t>
            </a:r>
            <a:r>
              <a:rPr lang="en-GB" sz="2400" i="1" dirty="0"/>
              <a:t>-</a:t>
            </a:r>
            <a:r>
              <a:rPr lang="en-GB" sz="2400" dirty="0"/>
              <a:t>5</a:t>
            </a:r>
            <a:r>
              <a:rPr lang="en-GB" sz="2400" i="1" dirty="0"/>
              <a:t>x = -6x</a:t>
            </a:r>
          </a:p>
        </p:txBody>
      </p:sp>
    </p:spTree>
    <p:extLst>
      <p:ext uri="{BB962C8B-B14F-4D97-AF65-F5344CB8AC3E}">
        <p14:creationId xmlns:p14="http://schemas.microsoft.com/office/powerpoint/2010/main" val="162652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&amp; negative 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dirty="0"/>
              <a:t>Rule 3</a:t>
            </a:r>
            <a:r>
              <a:rPr lang="en-GB" sz="3200" dirty="0"/>
              <a:t>: When summing a group of numbers with mixed signs follow these three steps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Add the positive numbers; add the negative numbers as if they were positive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Subtract the smaller sum from the larger sum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Prefix your answer with the sign of the larger sum</a:t>
            </a:r>
          </a:p>
          <a:p>
            <a:pPr marL="342900" lvl="1" indent="0">
              <a:buNone/>
            </a:pPr>
            <a:endParaRPr lang="en-GB" dirty="0"/>
          </a:p>
          <a:p>
            <a:pPr marL="342900" lvl="1" indent="0">
              <a:buNone/>
            </a:pPr>
            <a:r>
              <a:rPr lang="en-GB" dirty="0"/>
              <a:t>5 – 3 + 2 – 1 </a:t>
            </a:r>
            <a:r>
              <a:rPr lang="en-GB" dirty="0">
                <a:sym typeface="Symbol" panose="05050102010706020507" pitchFamily="18" charset="2"/>
              </a:rPr>
              <a:t> (+)(5 + 2) and (-)(3 + 1) = (+)(7) and (-)(4)</a:t>
            </a:r>
          </a:p>
          <a:p>
            <a:pPr marL="342900" lvl="1" indent="0">
              <a:buNone/>
            </a:pPr>
            <a:endParaRPr lang="en-GB" dirty="0">
              <a:sym typeface="Symbol" panose="05050102010706020507" pitchFamily="18" charset="2"/>
            </a:endParaRPr>
          </a:p>
          <a:p>
            <a:pPr marL="342900" lvl="1" indent="0">
              <a:buNone/>
            </a:pPr>
            <a:r>
              <a:rPr lang="en-GB" dirty="0">
                <a:sym typeface="Symbol" panose="05050102010706020507" pitchFamily="18" charset="2"/>
              </a:rPr>
              <a:t>7 (larger) – 4 (smaller) = 3</a:t>
            </a:r>
          </a:p>
          <a:p>
            <a:pPr lvl="1"/>
            <a:endParaRPr lang="en-GB" dirty="0">
              <a:sym typeface="Symbol" panose="05050102010706020507" pitchFamily="18" charset="2"/>
            </a:endParaRPr>
          </a:p>
          <a:p>
            <a:pPr lvl="1"/>
            <a:r>
              <a:rPr lang="en-GB" dirty="0">
                <a:sym typeface="Symbol" panose="05050102010706020507" pitchFamily="18" charset="2"/>
              </a:rPr>
              <a:t>Take the sign of the larger number (+) therefore +3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948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&amp; negative 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about -2 + 6 – 14 + 3 – 4?</a:t>
            </a:r>
          </a:p>
          <a:p>
            <a:pPr marL="0" indent="0">
              <a:buNone/>
            </a:pPr>
            <a:endParaRPr lang="en-GB" dirty="0"/>
          </a:p>
          <a:p>
            <a:pPr marL="342900" lvl="1" indent="0">
              <a:buNone/>
            </a:pPr>
            <a:r>
              <a:rPr lang="en-GB" dirty="0"/>
              <a:t>-2 + 6 – 14 + 3 – 4 </a:t>
            </a:r>
            <a:r>
              <a:rPr lang="en-GB" dirty="0">
                <a:sym typeface="Symbol" panose="05050102010706020507" pitchFamily="18" charset="2"/>
              </a:rPr>
              <a:t> (+)(6 + 3) and (-)(2 + 14 + 4)</a:t>
            </a:r>
          </a:p>
          <a:p>
            <a:pPr marL="342900" lvl="1" indent="0">
              <a:buNone/>
            </a:pPr>
            <a:endParaRPr lang="en-GB" dirty="0">
              <a:sym typeface="Symbol" panose="05050102010706020507" pitchFamily="18" charset="2"/>
            </a:endParaRPr>
          </a:p>
          <a:p>
            <a:pPr marL="342900" lvl="1" indent="0">
              <a:buNone/>
            </a:pPr>
            <a:r>
              <a:rPr lang="en-GB" dirty="0">
                <a:sym typeface="Symbol" panose="05050102010706020507" pitchFamily="18" charset="2"/>
              </a:rPr>
              <a:t>(+)(9) and (-)(20)</a:t>
            </a:r>
          </a:p>
          <a:p>
            <a:pPr marL="342900" lvl="1" indent="0">
              <a:buNone/>
            </a:pPr>
            <a:endParaRPr lang="en-GB" dirty="0">
              <a:sym typeface="Symbol" panose="05050102010706020507" pitchFamily="18" charset="2"/>
            </a:endParaRPr>
          </a:p>
          <a:p>
            <a:pPr marL="342900" lvl="1" indent="0">
              <a:buNone/>
            </a:pPr>
            <a:r>
              <a:rPr lang="en-GB" dirty="0">
                <a:sym typeface="Symbol" panose="05050102010706020507" pitchFamily="18" charset="2"/>
              </a:rPr>
              <a:t>20 (larger) – 9 (smaller) = 11</a:t>
            </a:r>
          </a:p>
          <a:p>
            <a:pPr marL="342900" lvl="1" indent="0">
              <a:buNone/>
            </a:pPr>
            <a:endParaRPr lang="en-GB" dirty="0">
              <a:sym typeface="Symbol" panose="05050102010706020507" pitchFamily="18" charset="2"/>
            </a:endParaRPr>
          </a:p>
          <a:p>
            <a:pPr marL="342900" lvl="1" indent="0">
              <a:buNone/>
            </a:pPr>
            <a:r>
              <a:rPr lang="en-GB" dirty="0">
                <a:sym typeface="Symbol" panose="05050102010706020507" pitchFamily="18" charset="2"/>
              </a:rPr>
              <a:t>Take the sign of the larger number (-) therefore -11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675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&amp; negative 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Rule 4</a:t>
            </a:r>
            <a:r>
              <a:rPr lang="en-GB" dirty="0"/>
              <a:t>: Adding a negative number is the same as subtracting a positive number; subtracting a negative number is the same as adding a positive number</a:t>
            </a:r>
          </a:p>
          <a:p>
            <a:pPr lvl="1"/>
            <a:r>
              <a:rPr lang="en-GB" sz="2800" dirty="0"/>
              <a:t>Two positive sign make a plus</a:t>
            </a:r>
          </a:p>
          <a:p>
            <a:pPr lvl="1"/>
            <a:r>
              <a:rPr lang="en-GB" sz="2800" dirty="0"/>
              <a:t>Two negative signs make a plus</a:t>
            </a:r>
          </a:p>
          <a:p>
            <a:pPr marL="342900" lvl="1" indent="0">
              <a:buNone/>
            </a:pPr>
            <a:r>
              <a:rPr lang="en-GB" dirty="0"/>
              <a:t>	5 – (-4) = 5 + 4 = 9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/>
              <a:t>A positive and a negative make a minus</a:t>
            </a:r>
          </a:p>
          <a:p>
            <a:pPr lvl="1"/>
            <a:r>
              <a:rPr lang="en-GB" sz="2800" dirty="0"/>
              <a:t>A negative and a positive make a minus</a:t>
            </a:r>
          </a:p>
          <a:p>
            <a:pPr marL="342900" lvl="1" indent="0">
              <a:buNone/>
            </a:pPr>
            <a:r>
              <a:rPr lang="en-GB" dirty="0"/>
              <a:t>	5 – (+3) = 5 + (-3) = 5 – 3 = 2</a:t>
            </a:r>
          </a:p>
          <a:p>
            <a:pPr marL="342900" lvl="1" indent="0">
              <a:buNone/>
            </a:pPr>
            <a:r>
              <a:rPr lang="en-GB" dirty="0"/>
              <a:t>	7 + (-12) = 7 – (+12) = 7 – 12 = -5</a:t>
            </a:r>
          </a:p>
        </p:txBody>
      </p:sp>
    </p:spTree>
    <p:extLst>
      <p:ext uri="{BB962C8B-B14F-4D97-AF65-F5344CB8AC3E}">
        <p14:creationId xmlns:p14="http://schemas.microsoft.com/office/powerpoint/2010/main" val="10443504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&amp; negative 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Rule 5</a:t>
            </a:r>
            <a:r>
              <a:rPr lang="en-GB" dirty="0"/>
              <a:t>: When multiplying or dividing two things of the </a:t>
            </a:r>
            <a:r>
              <a:rPr lang="en-GB" i="1" dirty="0"/>
              <a:t>same</a:t>
            </a:r>
            <a:r>
              <a:rPr lang="en-GB" dirty="0"/>
              <a:t> sign the result is always </a:t>
            </a:r>
            <a:r>
              <a:rPr lang="en-GB" i="1" dirty="0"/>
              <a:t>positive</a:t>
            </a:r>
          </a:p>
          <a:p>
            <a:pPr marL="342900" lvl="1" indent="0">
              <a:buNone/>
            </a:pPr>
            <a:r>
              <a:rPr lang="en-GB" dirty="0"/>
              <a:t>3 • 7 = 21		-8 </a:t>
            </a:r>
            <a:r>
              <a:rPr lang="en-GB" dirty="0">
                <a:sym typeface="Symbol" panose="05050102010706020507" pitchFamily="18" charset="2"/>
              </a:rPr>
              <a:t></a:t>
            </a:r>
            <a:r>
              <a:rPr lang="en-GB" dirty="0"/>
              <a:t> -3 = 24		12(8) = 96</a:t>
            </a:r>
          </a:p>
          <a:p>
            <a:pPr marL="342900" lvl="1" indent="0">
              <a:buNone/>
            </a:pPr>
            <a:r>
              <a:rPr lang="en-GB" dirty="0"/>
              <a:t>15 </a:t>
            </a:r>
            <a:r>
              <a:rPr lang="en-GB" dirty="0">
                <a:sym typeface="Symbol" panose="05050102010706020507" pitchFamily="18" charset="2"/>
              </a:rPr>
              <a:t> 3 = 5		(-9)  (-1) = 9		-6 / -4 = 1.5</a:t>
            </a:r>
            <a:endParaRPr lang="en-GB" dirty="0"/>
          </a:p>
          <a:p>
            <a:endParaRPr lang="en-GB" sz="2200" b="1" dirty="0"/>
          </a:p>
          <a:p>
            <a:r>
              <a:rPr lang="en-GB" b="1" dirty="0"/>
              <a:t>Rule 6</a:t>
            </a:r>
            <a:r>
              <a:rPr lang="en-GB" dirty="0"/>
              <a:t>: When multiplying or dividing two things of </a:t>
            </a:r>
            <a:r>
              <a:rPr lang="en-GB" i="1" dirty="0"/>
              <a:t>different </a:t>
            </a:r>
            <a:r>
              <a:rPr lang="en-GB" dirty="0"/>
              <a:t>signs the result is always </a:t>
            </a:r>
            <a:r>
              <a:rPr lang="en-GB" i="1" dirty="0"/>
              <a:t>negative</a:t>
            </a:r>
          </a:p>
          <a:p>
            <a:pPr marL="342900" lvl="1" indent="0">
              <a:buNone/>
            </a:pPr>
            <a:r>
              <a:rPr lang="en-GB" dirty="0"/>
              <a:t>3 • -7 = -21		-8 </a:t>
            </a:r>
            <a:r>
              <a:rPr lang="en-GB" dirty="0">
                <a:sym typeface="Symbol" panose="05050102010706020507" pitchFamily="18" charset="2"/>
              </a:rPr>
              <a:t></a:t>
            </a:r>
            <a:r>
              <a:rPr lang="en-GB" dirty="0"/>
              <a:t> 3 = -24		12(-8) = -96</a:t>
            </a:r>
          </a:p>
          <a:p>
            <a:pPr marL="342900" lvl="1" indent="0">
              <a:buNone/>
            </a:pPr>
            <a:r>
              <a:rPr lang="en-GB" dirty="0"/>
              <a:t>-15 </a:t>
            </a:r>
            <a:r>
              <a:rPr lang="en-GB" dirty="0">
                <a:sym typeface="Symbol" panose="05050102010706020507" pitchFamily="18" charset="2"/>
              </a:rPr>
              <a:t> 3 = -5		(9)  (-1) = -9		-6 / 4 = -1.5</a:t>
            </a:r>
            <a:r>
              <a:rPr lang="en-GB" sz="2200" b="1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7919942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 &amp; negative 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Rule 7</a:t>
            </a:r>
            <a:r>
              <a:rPr lang="en-GB" dirty="0"/>
              <a:t>: With more than two numbers to multiply or divide, take them pairwise in order and follow rules 5 and 6</a:t>
            </a:r>
          </a:p>
          <a:p>
            <a:pPr lvl="1"/>
            <a:r>
              <a:rPr lang="en-GB" dirty="0"/>
              <a:t>If there’s an odd number of negatives the result will be negative</a:t>
            </a:r>
          </a:p>
          <a:p>
            <a:pPr lvl="1"/>
            <a:r>
              <a:rPr lang="en-GB" dirty="0"/>
              <a:t>If there’s an even number of negatives the result will be positive</a:t>
            </a:r>
          </a:p>
          <a:p>
            <a:pPr marL="342900" lvl="1" indent="0">
              <a:buNone/>
            </a:pPr>
            <a:endParaRPr lang="en-GB" dirty="0"/>
          </a:p>
          <a:p>
            <a:pPr marL="342900" lvl="1" indent="0">
              <a:buNone/>
            </a:pPr>
            <a:r>
              <a:rPr lang="en-GB" dirty="0"/>
              <a:t>	3 </a:t>
            </a:r>
            <a:r>
              <a:rPr lang="en-GB" dirty="0">
                <a:sym typeface="Symbol" panose="05050102010706020507" pitchFamily="18" charset="2"/>
              </a:rPr>
              <a:t> -2  -4  3 = -6  -4 x 3 = 24  3 = 72</a:t>
            </a:r>
          </a:p>
          <a:p>
            <a:pPr marL="342900" lvl="1" indent="0">
              <a:buNone/>
            </a:pPr>
            <a:endParaRPr lang="en-GB" dirty="0">
              <a:sym typeface="Symbol" panose="05050102010706020507" pitchFamily="18" charset="2"/>
            </a:endParaRPr>
          </a:p>
          <a:p>
            <a:pPr marL="342900" lvl="1" indent="0">
              <a:buNone/>
            </a:pPr>
            <a:r>
              <a:rPr lang="en-GB" dirty="0">
                <a:sym typeface="Symbol" panose="05050102010706020507" pitchFamily="18" charset="2"/>
              </a:rPr>
              <a:t>	40  2  2  -2 =  20  2  -2 = 10  -2 = -5</a:t>
            </a:r>
          </a:p>
          <a:p>
            <a:pPr marL="342900" lvl="1" indent="0">
              <a:buNone/>
            </a:pPr>
            <a:endParaRPr lang="en-GB" dirty="0">
              <a:sym typeface="Symbol" panose="05050102010706020507" pitchFamily="18" charset="2"/>
            </a:endParaRPr>
          </a:p>
          <a:p>
            <a:pPr marL="342900" lvl="1" indent="0">
              <a:buNone/>
            </a:pPr>
            <a:r>
              <a:rPr lang="en-GB" dirty="0">
                <a:sym typeface="Symbol" panose="05050102010706020507" pitchFamily="18" charset="2"/>
              </a:rPr>
              <a:t>	6  3  -1  5 = 2  -1  5 = -2  5 </a:t>
            </a:r>
            <a:r>
              <a:rPr lang="en-GB">
                <a:sym typeface="Symbol" panose="05050102010706020507" pitchFamily="18" charset="2"/>
              </a:rPr>
              <a:t>= -0.4</a:t>
            </a:r>
            <a:endParaRPr lang="en-GB" dirty="0">
              <a:sym typeface="Symbol" panose="05050102010706020507" pitchFamily="18" charset="2"/>
            </a:endParaRPr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42908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the positive and negative numbers multiple choice quiz on Moodle</a:t>
            </a:r>
          </a:p>
        </p:txBody>
      </p:sp>
    </p:spTree>
    <p:extLst>
      <p:ext uri="{BB962C8B-B14F-4D97-AF65-F5344CB8AC3E}">
        <p14:creationId xmlns:p14="http://schemas.microsoft.com/office/powerpoint/2010/main" val="3258186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Fractions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GB" b="1" dirty="0"/>
                  <a:t>Rule 1</a:t>
                </a:r>
                <a:r>
                  <a:rPr lang="en-GB" dirty="0"/>
                  <a:t>: Fractions symbolise division – divide the top expression (the numerator) by the bottom expression (the </a:t>
                </a:r>
                <a:r>
                  <a:rPr lang="en-GB" i="1" dirty="0"/>
                  <a:t>denominator</a:t>
                </a:r>
                <a:r>
                  <a:rPr lang="en-GB" dirty="0"/>
                  <a:t>)</a:t>
                </a:r>
              </a:p>
              <a:p>
                <a:pPr marL="342900" lvl="1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−9</m:t>
                        </m:r>
                      </m:num>
                      <m:den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  <m:r>
                      <a:rPr lang="en-GB" b="0" i="0" smtClean="0">
                        <a:latin typeface="Cambria Math" panose="02040503050406030204" pitchFamily="18" charset="0"/>
                      </a:rPr>
                      <m:t>=−3</m:t>
                    </m:r>
                  </m:oMath>
                </a14:m>
                <a:r>
                  <a:rPr lang="en-GB" dirty="0"/>
                  <a:t>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6</m:t>
                        </m:r>
                      </m:num>
                      <m:den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4−1</m:t>
                        </m:r>
                      </m:den>
                    </m:f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2</m:t>
                    </m:r>
                  </m:oMath>
                </a14:m>
                <a:r>
                  <a:rPr lang="en-GB" dirty="0"/>
                  <a:t>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(13−3)(7+3)</m:t>
                        </m:r>
                      </m:num>
                      <m:den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−3+2</m:t>
                        </m:r>
                      </m:den>
                    </m:f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>
                            <a:latin typeface="Cambria Math" panose="02040503050406030204" pitchFamily="18" charset="0"/>
                          </a:rPr>
                          <m:t>(1</m:t>
                        </m:r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0</m:t>
                        </m:r>
                        <m:r>
                          <a:rPr lang="en-GB">
                            <a:latin typeface="Cambria Math" panose="02040503050406030204" pitchFamily="18" charset="0"/>
                          </a:rPr>
                          <m:t>)(</m:t>
                        </m:r>
                        <m:r>
                          <a:rPr lang="en-GB" b="0" i="0" smtClean="0"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a:rPr lang="en-GB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den>
                    </m:f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−100</m:t>
                    </m:r>
                  </m:oMath>
                </a14:m>
                <a:endParaRPr lang="en-GB" dirty="0"/>
              </a:p>
              <a:p>
                <a:endParaRPr lang="en-GB" dirty="0"/>
              </a:p>
              <a:p>
                <a:r>
                  <a:rPr lang="en-GB" b="1" dirty="0"/>
                  <a:t>Rule 2: </a:t>
                </a:r>
                <a:r>
                  <a:rPr lang="en-GB" dirty="0"/>
                  <a:t>Dividing by 0 is impossible. If you’re asked to divide by 0 at any point you’ve probably made a mistake somewhere</a:t>
                </a:r>
              </a:p>
              <a:p>
                <a:endParaRPr lang="en-GB" dirty="0"/>
              </a:p>
              <a:p>
                <a:r>
                  <a:rPr lang="en-GB" b="1" dirty="0"/>
                  <a:t>Rule 3: </a:t>
                </a:r>
                <a:r>
                  <a:rPr lang="en-GB" dirty="0"/>
                  <a:t>You can turn anything into a fraction by dividing it by 1</a:t>
                </a:r>
              </a:p>
              <a:p>
                <a:pPr marL="342900" lvl="1" indent="0">
                  <a:buNone/>
                </a:pPr>
                <a:r>
                  <a:rPr lang="en-GB" sz="2600" dirty="0"/>
                  <a:t>3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6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600">
                            <a:latin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en-GB" sz="2600" b="0" i="0" smtClean="0">
                            <a:latin typeface="Cambria Math" panose="02040503050406030204" pitchFamily="18" charset="0"/>
                          </a:rPr>
                          <m:t>1</m:t>
                        </m:r>
                      </m:den>
                    </m:f>
                  </m:oMath>
                </a14:m>
                <a:r>
                  <a:rPr lang="en-GB" sz="2600" dirty="0"/>
                  <a:t>		-6.2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6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600" b="0" i="0" smtClean="0">
                            <a:latin typeface="Cambria Math" panose="02040503050406030204" pitchFamily="18" charset="0"/>
                          </a:rPr>
                          <m:t>−6.2</m:t>
                        </m:r>
                      </m:num>
                      <m:den>
                        <m:r>
                          <a:rPr lang="en-GB" sz="2600" b="0" i="0" smtClean="0">
                            <a:latin typeface="Cambria Math" panose="02040503050406030204" pitchFamily="18" charset="0"/>
                          </a:rPr>
                          <m:t>1</m:t>
                        </m:r>
                      </m:den>
                    </m:f>
                  </m:oMath>
                </a14:m>
                <a:r>
                  <a:rPr lang="en-GB" sz="2600" dirty="0"/>
                  <a:t>		3x + 4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6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600" b="0" i="0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m:rPr>
                            <m:sty m:val="p"/>
                          </m:rPr>
                          <a:rPr lang="en-GB" sz="2600" b="0" i="0" smtClean="0">
                            <a:latin typeface="Cambria Math" panose="02040503050406030204" pitchFamily="18" charset="0"/>
                          </a:rPr>
                          <m:t>x</m:t>
                        </m:r>
                        <m:r>
                          <a:rPr lang="en-GB" sz="2600" b="0" i="0" smtClean="0">
                            <a:latin typeface="Cambria Math" panose="02040503050406030204" pitchFamily="18" charset="0"/>
                          </a:rPr>
                          <m:t>+4</m:t>
                        </m:r>
                      </m:num>
                      <m:den>
                        <m:r>
                          <a:rPr lang="en-GB" sz="2600" b="0" i="0" smtClean="0">
                            <a:latin typeface="Cambria Math" panose="02040503050406030204" pitchFamily="18" charset="0"/>
                          </a:rPr>
                          <m:t>1</m:t>
                        </m:r>
                      </m:den>
                    </m:f>
                  </m:oMath>
                </a14:m>
                <a:endParaRPr lang="en-GB" sz="2000" dirty="0"/>
              </a:p>
              <a:p>
                <a:pPr lvl="1"/>
                <a:endParaRPr lang="en-GB" sz="2000" dirty="0"/>
              </a:p>
              <a:p>
                <a:pPr lvl="1"/>
                <a:endParaRPr lang="en-GB" sz="2000" dirty="0"/>
              </a:p>
              <a:p>
                <a:pPr lvl="1"/>
                <a:endParaRPr lang="en-GB" sz="20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59" t="-2413" r="-208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11260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Fractions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en-GB" b="1" dirty="0"/>
                  <a:t>Rule 4</a:t>
                </a:r>
                <a:r>
                  <a:rPr lang="en-GB" dirty="0"/>
                  <a:t>: To multiply fractions, multiply the numerators together and multiply the denominators together</a:t>
                </a:r>
              </a:p>
              <a:p>
                <a:pPr marL="342900" lvl="1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r>
                  <a:rPr lang="en-GB" dirty="0"/>
                  <a:t> = 0.33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∙10=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=2</m:t>
                    </m:r>
                  </m:oMath>
                </a14:m>
                <a:endParaRPr lang="en-GB" dirty="0"/>
              </a:p>
              <a:p>
                <a:pPr marL="342900" lvl="1" indent="0">
                  <a:buNone/>
                </a:pPr>
                <a:r>
                  <a:rPr lang="en-GB" dirty="0"/>
                  <a:t>		</a:t>
                </a:r>
              </a:p>
              <a:p>
                <a:pPr marL="3429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𝑥𝑦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𝑥𝑦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3(3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𝑥𝑦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9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𝑥𝑦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r>
                  <a:rPr lang="en-GB" b="1" dirty="0"/>
                  <a:t>Rule 5</a:t>
                </a:r>
                <a:r>
                  <a:rPr lang="en-GB" dirty="0"/>
                  <a:t>: Multiplying both the numerator and denominator by the same number doesn’t change its value</a:t>
                </a:r>
              </a:p>
              <a:p>
                <a:pPr marL="3429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∙1</m:t>
                          </m:r>
                        </m:num>
                        <m:den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∙2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100</m:t>
                          </m:r>
                        </m:num>
                        <m:den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200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200</m:t>
                              </m:r>
                            </m:den>
                          </m:f>
                          <m:r>
                            <a:rPr lang="en-GB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∙100</m:t>
                          </m:r>
                        </m:num>
                        <m:den>
                          <m:f>
                            <m:f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200</m:t>
                              </m:r>
                            </m:den>
                          </m:f>
                          <m:r>
                            <a:rPr lang="en-GB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∙200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.5</m:t>
                          </m:r>
                        </m:num>
                        <m:den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1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=0.5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59" t="-18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60952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Fractions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b="1" dirty="0"/>
                  <a:t>Rule 6</a:t>
                </a:r>
                <a:r>
                  <a:rPr lang="en-GB" dirty="0"/>
                  <a:t>: To divide by a fraction, invert and multiply. Switch around the numerator and the denominator of the fraction you want to divide by, then multiply it by the thing you’re dividing</a:t>
                </a:r>
              </a:p>
              <a:p>
                <a:endParaRPr lang="en-GB" dirty="0"/>
              </a:p>
              <a:p>
                <a:pPr marL="3429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21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÷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5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÷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5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5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105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=35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391" t="-1930" r="-10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316475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Fractions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28650" y="1124262"/>
                <a:ext cx="7886700" cy="5447226"/>
              </a:xfrm>
            </p:spPr>
            <p:txBody>
              <a:bodyPr/>
              <a:lstStyle/>
              <a:p>
                <a:r>
                  <a:rPr lang="en-GB" dirty="0"/>
                  <a:t>Rule 7: To add or subtract fractions, they must have the a common denominator, i.e. their denominators must be the same, then the nominators can be added or subtracted as usual</a:t>
                </a:r>
              </a:p>
              <a:p>
                <a:endParaRPr lang="en-GB" dirty="0"/>
              </a:p>
              <a:p>
                <a:pPr marL="3429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∙2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∙2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342900" lvl="1" indent="0">
                  <a:buNone/>
                </a:pPr>
                <a:endParaRPr lang="en-GB" dirty="0"/>
              </a:p>
              <a:p>
                <a:pPr marL="3429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5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342900" lvl="1" indent="0">
                  <a:buNone/>
                </a:pPr>
                <a:endParaRPr lang="en-GB" sz="20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8650" y="1124262"/>
                <a:ext cx="7886700" cy="5447226"/>
              </a:xfrm>
              <a:blipFill>
                <a:blip r:embed="rId2"/>
                <a:stretch>
                  <a:fillRect l="-1391" t="-1790" r="-2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172736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the fractions multiple choice quiz on Moodle</a:t>
            </a:r>
          </a:p>
        </p:txBody>
      </p:sp>
    </p:spTree>
    <p:extLst>
      <p:ext uri="{BB962C8B-B14F-4D97-AF65-F5344CB8AC3E}">
        <p14:creationId xmlns:p14="http://schemas.microsoft.com/office/powerpoint/2010/main" val="12184672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Decimals and percentages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b="1" dirty="0"/>
                  <a:t>Rule 1:</a:t>
                </a:r>
                <a:r>
                  <a:rPr lang="en-GB" dirty="0"/>
                  <a:t> Decimals indicate that the part of the number following the decimal point is a fraction with 10, 100, 1000 and so on as the denominator</a:t>
                </a:r>
              </a:p>
              <a:p>
                <a:pPr marL="342900" lvl="1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3.2=3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den>
                    </m:f>
                  </m:oMath>
                </a14:m>
                <a:r>
                  <a:rPr lang="en-GB" dirty="0"/>
                  <a:t>		</a:t>
                </a:r>
                <a14:m>
                  <m:oMath xmlns:m="http://schemas.openxmlformats.org/officeDocument/2006/math">
                    <m:r>
                      <a:rPr lang="en-GB" b="0" i="1">
                        <a:latin typeface="Cambria Math" panose="02040503050406030204" pitchFamily="18" charset="0"/>
                      </a:rPr>
                      <m:t>3.25=3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den>
                    </m:f>
                  </m:oMath>
                </a14:m>
                <a:r>
                  <a:rPr lang="en-GB" dirty="0"/>
                  <a:t>		</a:t>
                </a:r>
                <a14:m>
                  <m:oMath xmlns:m="http://schemas.openxmlformats.org/officeDocument/2006/math">
                    <m:r>
                      <a:rPr lang="en-GB" b="0" i="1">
                        <a:latin typeface="Cambria Math" panose="02040503050406030204" pitchFamily="18" charset="0"/>
                      </a:rPr>
                      <m:t>3.257=3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57</m:t>
                        </m:r>
                      </m:num>
                      <m:den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00</m:t>
                        </m:r>
                      </m:den>
                    </m:f>
                  </m:oMath>
                </a14:m>
                <a:endParaRPr lang="en-GB" sz="2000" dirty="0"/>
              </a:p>
              <a:p>
                <a:endParaRPr lang="en-GB" b="1" dirty="0"/>
              </a:p>
              <a:p>
                <a:r>
                  <a:rPr lang="en-GB" b="1" dirty="0"/>
                  <a:t>Rule 2: </a:t>
                </a:r>
                <a:r>
                  <a:rPr lang="en-GB" dirty="0"/>
                  <a:t>Percentages are fractions of 100 (two-place decimals)</a:t>
                </a:r>
              </a:p>
              <a:p>
                <a:pPr marL="342900" lvl="1" indent="0">
                  <a:buNone/>
                </a:pPr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45%</a:t>
                </a:r>
                <a14:m>
                  <m:oMath xmlns:m="http://schemas.openxmlformats.org/officeDocument/2006/math">
                    <m:r>
                      <a:rPr lang="en-GB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45</m:t>
                        </m:r>
                      </m:num>
                      <m:den>
                        <m:r>
                          <a:rPr lang="en-GB" b="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=0.45</m:t>
                    </m:r>
                  </m:oMath>
                </a14:m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3.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2%=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3.2</m:t>
                        </m:r>
                      </m:num>
                      <m:den>
                        <m:r>
                          <a:rPr lang="en-GB" b="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100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=0.0</m:t>
                    </m:r>
                  </m:oMath>
                </a14:m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32	</a:t>
                </a:r>
              </a:p>
              <a:p>
                <a:pPr marL="342900" lvl="1" indent="0">
                  <a:buNone/>
                </a:pPr>
                <a:endParaRPr lang="en-GB" b="0" i="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3429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110%</m:t>
                      </m:r>
                      <m:r>
                        <a:rPr lang="en-GB" b="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110</m:t>
                          </m:r>
                        </m:num>
                        <m:den>
                          <m:r>
                            <a:rPr lang="en-GB" b="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100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=1.1</m:t>
                      </m:r>
                    </m:oMath>
                  </m:oMathPara>
                </a14:m>
                <a:endParaRPr lang="en-GB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endParaRPr lang="en-GB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391" t="-1930" r="-3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04097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the decimals and percentages multiple choice quiz on Moodle</a:t>
            </a:r>
          </a:p>
        </p:txBody>
      </p:sp>
    </p:spTree>
    <p:extLst>
      <p:ext uri="{BB962C8B-B14F-4D97-AF65-F5344CB8AC3E}">
        <p14:creationId xmlns:p14="http://schemas.microsoft.com/office/powerpoint/2010/main" val="13312750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Positive &amp; Negative Numbers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Fractions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Decimals &amp; Percentages</a:t>
            </a:r>
          </a:p>
          <a:p>
            <a:r>
              <a:rPr lang="en-GB" dirty="0">
                <a:sym typeface="Wingdings" panose="05000000000000000000" pitchFamily="2" charset="2"/>
              </a:rPr>
              <a:t>Next week we will cover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Exponents and Roots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Order of Computation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Summation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Equations</a:t>
            </a:r>
            <a:endParaRPr lang="en-GB" dirty="0"/>
          </a:p>
          <a:p>
            <a:r>
              <a:rPr lang="en-GB" dirty="0"/>
              <a:t>With this out of the way we will start getting to grips with actual statistics and data analysis</a:t>
            </a:r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Basic Maths Review II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1 pp15-21 of </a:t>
            </a:r>
            <a:r>
              <a:rPr lang="en-GB" i="1" dirty="0"/>
              <a:t>Statistics for the Terrified</a:t>
            </a:r>
            <a:r>
              <a:rPr lang="en-GB" dirty="0"/>
              <a:t> and complete any Moodle quizzes you have not yet completed.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9116</TotalTime>
  <Words>1085</Words>
  <Application>Microsoft Office PowerPoint</Application>
  <PresentationFormat>On-screen Show (4:3)</PresentationFormat>
  <Paragraphs>176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Calibri Light</vt:lpstr>
      <vt:lpstr>Wingdings 3</vt:lpstr>
      <vt:lpstr>Arial</vt:lpstr>
      <vt:lpstr>Calibri</vt:lpstr>
      <vt:lpstr>Cambria Math</vt:lpstr>
      <vt:lpstr>Wingdings</vt:lpstr>
      <vt:lpstr>Symbol</vt:lpstr>
      <vt:lpstr>Office Theme</vt:lpstr>
      <vt:lpstr>Data Analysis  and Visualisation</vt:lpstr>
      <vt:lpstr>Lectures</vt:lpstr>
      <vt:lpstr>Aims</vt:lpstr>
      <vt:lpstr>Learning Outcomes</vt:lpstr>
      <vt:lpstr>Assessment</vt:lpstr>
      <vt:lpstr>Indicative content</vt:lpstr>
      <vt:lpstr>Basic maths review</vt:lpstr>
      <vt:lpstr>Basic maths review</vt:lpstr>
      <vt:lpstr>Positive &amp; negative numbers</vt:lpstr>
      <vt:lpstr>Positive &amp; negative numbers</vt:lpstr>
      <vt:lpstr>Positive &amp; negative numbers</vt:lpstr>
      <vt:lpstr>Positive &amp; negative numbers</vt:lpstr>
      <vt:lpstr>Positive &amp; negative numbers</vt:lpstr>
      <vt:lpstr>Positive &amp; negative numbers</vt:lpstr>
      <vt:lpstr>Exercise</vt:lpstr>
      <vt:lpstr>Fractions</vt:lpstr>
      <vt:lpstr>Fractions</vt:lpstr>
      <vt:lpstr>Fractions</vt:lpstr>
      <vt:lpstr>Fractions</vt:lpstr>
      <vt:lpstr>Exercise</vt:lpstr>
      <vt:lpstr>Decimals and percentages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62</cp:revision>
  <dcterms:created xsi:type="dcterms:W3CDTF">2017-06-08T10:43:23Z</dcterms:created>
  <dcterms:modified xsi:type="dcterms:W3CDTF">2019-10-01T12:47:32Z</dcterms:modified>
</cp:coreProperties>
</file>