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38"/>
  </p:notesMasterIdLst>
  <p:sldIdLst>
    <p:sldId id="746" r:id="rId5"/>
    <p:sldId id="796" r:id="rId6"/>
    <p:sldId id="723" r:id="rId7"/>
    <p:sldId id="798" r:id="rId8"/>
    <p:sldId id="779" r:id="rId9"/>
    <p:sldId id="801" r:id="rId10"/>
    <p:sldId id="781" r:id="rId11"/>
    <p:sldId id="758" r:id="rId12"/>
    <p:sldId id="761" r:id="rId13"/>
    <p:sldId id="797" r:id="rId14"/>
    <p:sldId id="791" r:id="rId15"/>
    <p:sldId id="792" r:id="rId16"/>
    <p:sldId id="793" r:id="rId17"/>
    <p:sldId id="795" r:id="rId18"/>
    <p:sldId id="778" r:id="rId19"/>
    <p:sldId id="799" r:id="rId20"/>
    <p:sldId id="800" r:id="rId21"/>
    <p:sldId id="745" r:id="rId22"/>
    <p:sldId id="268" r:id="rId23"/>
    <p:sldId id="785" r:id="rId24"/>
    <p:sldId id="790" r:id="rId25"/>
    <p:sldId id="803" r:id="rId26"/>
    <p:sldId id="773" r:id="rId27"/>
    <p:sldId id="774" r:id="rId28"/>
    <p:sldId id="766" r:id="rId29"/>
    <p:sldId id="770" r:id="rId30"/>
    <p:sldId id="768" r:id="rId31"/>
    <p:sldId id="757" r:id="rId32"/>
    <p:sldId id="783" r:id="rId33"/>
    <p:sldId id="609" r:id="rId34"/>
    <p:sldId id="747" r:id="rId35"/>
    <p:sldId id="722" r:id="rId36"/>
    <p:sldId id="802"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6FE20-D732-0DFC-DA7D-B4F21CD03E38}" v="10" dt="2025-10-17T08:30:42.796"/>
    <p1510:client id="{6E830547-A32E-6243-B961-50D172A92629}" v="116" dt="2025-10-17T10:53:08.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379"/>
    <p:restoredTop sz="91461"/>
  </p:normalViewPr>
  <p:slideViewPr>
    <p:cSldViewPr snapToGrid="0">
      <p:cViewPr varScale="1">
        <p:scale>
          <a:sx n="93" d="100"/>
          <a:sy n="93" d="100"/>
        </p:scale>
        <p:origin x="248" y="2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16CBFF-00C4-D145-8FA6-72F06BD9DFF6}" type="datetimeFigureOut">
              <a:rPr lang="en-US" smtClean="0"/>
              <a:t>2/18/26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27BF55-F8C3-034F-873A-3280E0C60965}" type="slidenum">
              <a:rPr lang="en-US" smtClean="0"/>
              <a:t>‹#›</a:t>
            </a:fld>
            <a:endParaRPr lang="en-US"/>
          </a:p>
        </p:txBody>
      </p:sp>
    </p:spTree>
    <p:extLst>
      <p:ext uri="{BB962C8B-B14F-4D97-AF65-F5344CB8AC3E}">
        <p14:creationId xmlns:p14="http://schemas.microsoft.com/office/powerpoint/2010/main" val="3055997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facebook.com/leah.mackin.7"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mariannedages.com/section/442459-ULTRICES.html" TargetMode="External"/><Relationship Id="rId5" Type="http://schemas.openxmlformats.org/officeDocument/2006/relationships/hyperlink" Target="http://mariannedages.com/contact.html" TargetMode="External"/><Relationship Id="rId4" Type="http://schemas.openxmlformats.org/officeDocument/2006/relationships/hyperlink" Target="http://leahmackin.com/" TargetMode="Externa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newyorker.com/culture/the-art-world" TargetMode="External"/><Relationship Id="rId13" Type="http://schemas.openxmlformats.org/officeDocument/2006/relationships/hyperlink" Target="https://archive.vanityfair.com/article/1994/9/twomblys-rebel-vision" TargetMode="External"/><Relationship Id="rId3" Type="http://schemas.openxmlformats.org/officeDocument/2006/relationships/hyperlink" Target="https://www.newyorker.com/magazine/1965/09/25/in-cold-blood-the-last-to-see-them-alive" TargetMode="External"/><Relationship Id="rId7" Type="http://schemas.openxmlformats.org/officeDocument/2006/relationships/hyperlink" Target="https://www.newyorker.com/v2/offers/tny338?source=Site_0_JNY_NYR_DESKTOP_PAYWALL_METER_ARTICLE_1_0_INTL_PV0_TEST_SEP24_ZZ_PANELA&amp;cds_mag_code=NYR&amp;cds_page_id=280146&amp;cds_response_key=94VGAANA1" TargetMode="External"/><Relationship Id="rId12" Type="http://schemas.openxmlformats.org/officeDocument/2006/relationships/hyperlink" Target="https://www.newyorker.com/magazine/2017/05/29/the-audacity-of-robert-rauschenberg"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newyorker.com/magazine/2009/09/14/amelia-earhart-last-flight" TargetMode="External"/><Relationship Id="rId11" Type="http://schemas.openxmlformats.org/officeDocument/2006/relationships/hyperlink" Target="https://www.newyorker.com/magazine/2021/10/11/jasper-johns-remains-contemporary-arts-philosopher-king" TargetMode="External"/><Relationship Id="rId5" Type="http://schemas.openxmlformats.org/officeDocument/2006/relationships/hyperlink" Target="https://www.newyorker.com/magazine/2013/10/14/murder-by-poison" TargetMode="External"/><Relationship Id="rId10" Type="http://schemas.openxmlformats.org/officeDocument/2006/relationships/hyperlink" Target="https://www.newyorker.com/news/news-desk/cy-twombly-1928-2011" TargetMode="External"/><Relationship Id="rId4" Type="http://schemas.openxmlformats.org/officeDocument/2006/relationships/hyperlink" Target="https://www.newyorker.com/magazine/1994/01/10/e-mail-from-bill-gates" TargetMode="External"/><Relationship Id="rId9" Type="http://schemas.openxmlformats.org/officeDocument/2006/relationships/hyperlink" Target="https://www.newyorker.com/contributors/jackson-arn" TargetMode="External"/><Relationship Id="rId14" Type="http://schemas.openxmlformats.org/officeDocument/2006/relationships/hyperlink" Target="https://www.newyorker.com/magazine/2005/03/07/drawing-lines"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mdpi.com/2076-0752/12/4/164#B8-arts-12-00164"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mdpi.com/2076-0752/12/4/164#fn001-arts-12-00164" TargetMode="External"/><Relationship Id="rId2" Type="http://schemas.openxmlformats.org/officeDocument/2006/relationships/slide" Target="../slides/slide26.xml"/><Relationship Id="rId1" Type="http://schemas.openxmlformats.org/officeDocument/2006/relationships/notesMaster" Target="../notesMasters/notesMaster1.xml"/><Relationship Id="rId5" Type="http://schemas.openxmlformats.org/officeDocument/2006/relationships/hyperlink" Target="https://www.mdpi.com/2076-0752/12/4/164#fn002-arts-12-00164" TargetMode="External"/><Relationship Id="rId4" Type="http://schemas.openxmlformats.org/officeDocument/2006/relationships/hyperlink" Target="https://www.mdpi.com/2076-0752/12/4/164#fig_body_display_arts-12-00164-f003"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ndex.php?title=Soviet_montage_theory&amp;action=edit&amp;section=1"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s://en.wikipedia.org/wiki/Soviet_montage_theory#cite_note-3" TargetMode="External"/><Relationship Id="rId5" Type="http://schemas.openxmlformats.org/officeDocument/2006/relationships/hyperlink" Target="https://en.wikipedia.org/wiki/Soviet_montage_theory#cite_note-2" TargetMode="External"/><Relationship Id="rId4" Type="http://schemas.openxmlformats.org/officeDocument/2006/relationships/hyperlink" Target="https://en.wikipedia.org/wiki/Montage_(filmmaking)"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modernistreviewcouk.wordpress.com/2024/03/04/finding-woman-within-and-in-between-mina-loys-feminist-montage/#_ftn1"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s://annacrofts.academia.edu/"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1">
                <a:effectLst/>
                <a:latin typeface="Helvetica" pitchFamily="2" charset="0"/>
              </a:rPr>
              <a:t>in the introduction, Freud states</a:t>
            </a:r>
          </a:p>
          <a:p>
            <a:pPr algn="l" fontAlgn="base"/>
            <a:endParaRPr lang="en-GB" b="0">
              <a:effectLst/>
              <a:latin typeface="Helvetica" pitchFamily="2" charset="0"/>
            </a:endParaRPr>
          </a:p>
          <a:p>
            <a:pPr algn="l" fontAlgn="base"/>
            <a:r>
              <a:rPr lang="en-GB" b="0">
                <a:effectLst/>
                <a:latin typeface="Helvetica" pitchFamily="2" charset="0"/>
              </a:rPr>
              <a:t>“…let us make the fantastic supposition that Rome were not a human dwelling-place, but a mental entity with just as long and varied a past history: that is, in which nothing once constructed had perished, and all the earlier stages of development had survived alongside the latest. This would mean that in Rome the palaces of the Caesars were still standing on the Palatine and the </a:t>
            </a:r>
            <a:r>
              <a:rPr lang="en-GB" b="0" err="1">
                <a:effectLst/>
                <a:latin typeface="Helvetica" pitchFamily="2" charset="0"/>
              </a:rPr>
              <a:t>Septizonium</a:t>
            </a:r>
            <a:r>
              <a:rPr lang="en-GB" b="0">
                <a:effectLst/>
                <a:latin typeface="Helvetica" pitchFamily="2" charset="0"/>
              </a:rPr>
              <a:t> of Septimius Severus was still towering to its old height; that the beautiful statues were still standing in the colonnade of the Castle of St. Angelo, as they were up to its siege by the Goths, and so on. But more still: where the Palazzo </a:t>
            </a:r>
            <a:r>
              <a:rPr lang="en-GB" b="0" err="1">
                <a:effectLst/>
                <a:latin typeface="Helvetica" pitchFamily="2" charset="0"/>
              </a:rPr>
              <a:t>Caffarelli</a:t>
            </a:r>
            <a:r>
              <a:rPr lang="en-GB" b="0">
                <a:effectLst/>
                <a:latin typeface="Helvetica" pitchFamily="2" charset="0"/>
              </a:rPr>
              <a:t> stands there would also be, without this being removed, the Temple of Jupiter </a:t>
            </a:r>
            <a:r>
              <a:rPr lang="en-GB" b="0" err="1">
                <a:effectLst/>
                <a:latin typeface="Helvetica" pitchFamily="2" charset="0"/>
              </a:rPr>
              <a:t>Capitolinus</a:t>
            </a:r>
            <a:r>
              <a:rPr lang="en-GB" b="0">
                <a:effectLst/>
                <a:latin typeface="Helvetica" pitchFamily="2" charset="0"/>
              </a:rPr>
              <a:t>, not merely in its latest form, moreover, as the Romans of the Caesars saw it, but also in its earliest shape, when it still wore an Etruscan design and was adorned with terra-cotta </a:t>
            </a:r>
            <a:r>
              <a:rPr lang="en-GB" b="0" err="1">
                <a:effectLst/>
                <a:latin typeface="Helvetica" pitchFamily="2" charset="0"/>
              </a:rPr>
              <a:t>antifixae</a:t>
            </a:r>
            <a:r>
              <a:rPr lang="en-GB" b="0">
                <a:effectLst/>
                <a:latin typeface="Helvetica" pitchFamily="2" charset="0"/>
              </a:rPr>
              <a:t>. Where the Coliseum stands now, we could at the same time admire Nero’s Golden House; on the Piazza of the Pantheon we should find out only the Pantheon of today as bequeathed to us by Hadrian, but on the same site also Agrippa’s original edifice; indeed, the same ground would support the church of Santa Maria sopra Minerva and the old temple over which it was built. And the observer would need merely to shift the focus of his eyes, perhaps, or change his position, in order to call up a view of either the one or the other.”</a:t>
            </a:r>
          </a:p>
          <a:p>
            <a:pPr algn="l" fontAlgn="base"/>
            <a:r>
              <a:rPr lang="en-GB" b="0" i="1">
                <a:solidFill>
                  <a:srgbClr val="FF0000"/>
                </a:solidFill>
                <a:effectLst/>
                <a:latin typeface="Helvetica" pitchFamily="2" charset="0"/>
              </a:rPr>
              <a:t>https://</a:t>
            </a:r>
            <a:r>
              <a:rPr lang="en-GB" b="0" i="1" err="1">
                <a:solidFill>
                  <a:srgbClr val="FF0000"/>
                </a:solidFill>
                <a:effectLst/>
                <a:latin typeface="Helvetica" pitchFamily="2" charset="0"/>
              </a:rPr>
              <a:t>www.understandingrome.com</a:t>
            </a:r>
            <a:r>
              <a:rPr lang="en-GB" b="0" i="1">
                <a:solidFill>
                  <a:srgbClr val="FF0000"/>
                </a:solidFill>
                <a:effectLst/>
                <a:latin typeface="Helvetica" pitchFamily="2" charset="0"/>
              </a:rPr>
              <a:t>/2012/11/03/palimpsest/</a:t>
            </a:r>
          </a:p>
          <a:p>
            <a:endParaRPr lang="en-US"/>
          </a:p>
        </p:txBody>
      </p:sp>
      <p:sp>
        <p:nvSpPr>
          <p:cNvPr id="4" name="Slide Number Placeholder 3"/>
          <p:cNvSpPr>
            <a:spLocks noGrp="1"/>
          </p:cNvSpPr>
          <p:nvPr>
            <p:ph type="sldNum" sz="quarter" idx="5"/>
          </p:nvPr>
        </p:nvSpPr>
        <p:spPr/>
        <p:txBody>
          <a:bodyPr/>
          <a:lstStyle/>
          <a:p>
            <a:fld id="{1927BF55-F8C3-034F-873A-3280E0C60965}" type="slidenum">
              <a:rPr lang="en-US" smtClean="0"/>
              <a:t>3</a:t>
            </a:fld>
            <a:endParaRPr lang="en-US"/>
          </a:p>
        </p:txBody>
      </p:sp>
    </p:spTree>
    <p:extLst>
      <p:ext uri="{BB962C8B-B14F-4D97-AF65-F5344CB8AC3E}">
        <p14:creationId xmlns:p14="http://schemas.microsoft.com/office/powerpoint/2010/main" val="401485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ffectLst/>
                <a:latin typeface="Helvetica" pitchFamily="2" charset="0"/>
              </a:rPr>
              <a:t>Taking the "living organism in its most simplified</a:t>
            </a:r>
          </a:p>
          <a:p>
            <a:r>
              <a:rPr lang="en-GB">
                <a:effectLst/>
                <a:latin typeface="Helvetica" pitchFamily="2" charset="0"/>
              </a:rPr>
              <a:t>.possible form,'' he illustrates its need to develop a protective</a:t>
            </a:r>
          </a:p>
          <a:p>
            <a:r>
              <a:rPr lang="en-GB">
                <a:effectLst/>
                <a:latin typeface="Helvetica" pitchFamily="2" charset="0"/>
              </a:rPr>
              <a:t>, shell, a .crust or </a:t>
            </a:r>
            <a:r>
              <a:rPr lang="en-GB" err="1">
                <a:effectLst/>
                <a:latin typeface="Helvetica" pitchFamily="2" charset="0"/>
              </a:rPr>
              <a:t>armor</a:t>
            </a:r>
            <a:r>
              <a:rPr lang="en-GB">
                <a:effectLst/>
                <a:latin typeface="Helvetica" pitchFamily="2" charset="0"/>
              </a:rPr>
              <a:t> of some kind. It is a "little fragment of</a:t>
            </a:r>
          </a:p>
          <a:p>
            <a:r>
              <a:rPr lang="en-GB">
                <a:effectLst/>
                <a:latin typeface="Helvetica" pitchFamily="2" charset="0"/>
              </a:rPr>
              <a:t>.living . substance . . . suspended in the middle of an external</a:t>
            </a:r>
          </a:p>
          <a:p>
            <a:r>
              <a:rPr lang="en-GB">
                <a:effectLst/>
                <a:latin typeface="Helvetica" pitchFamily="2" charset="0"/>
              </a:rPr>
              <a:t>\world charged with the most powerful energies; and it would be</a:t>
            </a:r>
          </a:p>
          <a:p>
            <a:r>
              <a:rPr lang="en-GB" err="1">
                <a:effectLst/>
                <a:latin typeface="Helvetica" pitchFamily="2" charset="0"/>
              </a:rPr>
              <a:t>Ymled</a:t>
            </a:r>
            <a:r>
              <a:rPr lang="en-GB">
                <a:effectLst/>
                <a:latin typeface="Helvetica" pitchFamily="2" charset="0"/>
              </a:rPr>
              <a:t> by. the stimulation emanating· from these . if it were · not</a:t>
            </a:r>
          </a:p>
          <a:p>
            <a:r>
              <a:rPr lang="en-GB" err="1">
                <a:effectLst/>
                <a:latin typeface="Helvetica" pitchFamily="2" charset="0"/>
              </a:rPr>
              <a:t>q,rovided</a:t>
            </a:r>
            <a:r>
              <a:rPr lang="en-GB">
                <a:effectLst/>
                <a:latin typeface="Helvetica" pitchFamily="2" charset="0"/>
              </a:rPr>
              <a:t> with a protective ·shield ,against stimuli. " It develops a</a:t>
            </a:r>
          </a:p>
          <a:p>
            <a:r>
              <a:rPr lang="en-GB">
                <a:effectLst/>
                <a:latin typeface="Helvetica" pitchFamily="2" charset="0"/>
              </a:rPr>
              <a:t>::shell to protect itself, an inorganic, synthetic shield which </a:t>
            </a:r>
            <a:r>
              <a:rPr lang="en-GB" err="1">
                <a:effectLst/>
                <a:latin typeface="Helvetica" pitchFamily="2" charset="0"/>
              </a:rPr>
              <a:t>en</a:t>
            </a:r>
            <a:r>
              <a:rPr lang="en-GB">
                <a:effectLst/>
                <a:latin typeface="Helvetica" pitchFamily="2" charset="0"/>
              </a:rPr>
              <a:t>:</a:t>
            </a:r>
          </a:p>
          <a:p>
            <a:r>
              <a:rPr lang="en-GB" err="1">
                <a:effectLst/>
                <a:latin typeface="Helvetica" pitchFamily="2" charset="0"/>
              </a:rPr>
              <a:t>spres</a:t>
            </a:r>
            <a:r>
              <a:rPr lang="en-GB">
                <a:effectLst/>
                <a:latin typeface="Helvetica" pitchFamily="2" charset="0"/>
              </a:rPr>
              <a:t> that the . "energies of the external world are able to pass</a:t>
            </a:r>
          </a:p>
          <a:p>
            <a:r>
              <a:rPr lang="en-GB" err="1">
                <a:effectLst/>
                <a:latin typeface="Helvetica" pitchFamily="2" charset="0"/>
              </a:rPr>
              <a:t>dnto</a:t>
            </a:r>
            <a:r>
              <a:rPr lang="en-GB">
                <a:effectLst/>
                <a:latin typeface="Helvetica" pitchFamily="2" charset="0"/>
              </a:rPr>
              <a:t> . the · next underlying layers, which . have remained living,</a:t>
            </a:r>
          </a:p>
          <a:p>
            <a:r>
              <a:rPr lang="en-GB">
                <a:effectLst/>
                <a:latin typeface="Helvetica" pitchFamily="2" charset="0"/>
              </a:rPr>
              <a:t>· with only a fragment of their original intensity; and these layers</a:t>
            </a:r>
          </a:p>
          <a:p>
            <a:r>
              <a:rPr lang="en-GB">
                <a:effectLst/>
                <a:latin typeface="Helvetica" pitchFamily="2" charset="0"/>
              </a:rPr>
              <a:t>· can devote themselves, behind the protective shield, to the re;</a:t>
            </a:r>
          </a:p>
          <a:p>
            <a:r>
              <a:rPr lang="en-GB" err="1">
                <a:effectLst/>
                <a:latin typeface="Helvetica" pitchFamily="2" charset="0"/>
              </a:rPr>
              <a:t>c;eption</a:t>
            </a:r>
            <a:r>
              <a:rPr lang="en-GB">
                <a:effectLst/>
                <a:latin typeface="Helvetica" pitchFamily="2" charset="0"/>
              </a:rPr>
              <a:t> of the amounts of stimulus which have been allowed</a:t>
            </a:r>
          </a:p>
          <a:p>
            <a:r>
              <a:rPr lang="en-GB">
                <a:effectLst/>
                <a:latin typeface="Helvetica" pitchFamily="2" charset="0"/>
              </a:rPr>
              <a:t>through it. '' The · organism can now "sample" the world in</a:t>
            </a:r>
          </a:p>
          <a:p>
            <a:r>
              <a:rPr lang="en-GB">
                <a:effectLst/>
                <a:latin typeface="Helvetica" pitchFamily="2" charset="0"/>
              </a:rPr>
              <a:t>·'·'small quantities, " and devote itself to dealing with the "specimens</a:t>
            </a:r>
          </a:p>
          <a:p>
            <a:r>
              <a:rPr lang="en-GB">
                <a:effectLst/>
                <a:latin typeface="Helvetica" pitchFamily="2" charset="0"/>
              </a:rPr>
              <a:t>of the external world" which find their way through its</a:t>
            </a:r>
          </a:p>
          <a:p>
            <a:r>
              <a:rPr lang="en-GB">
                <a:effectLst/>
                <a:latin typeface="Helvetica" pitchFamily="2" charset="0"/>
              </a:rPr>
              <a:t>shell.</a:t>
            </a:r>
          </a:p>
          <a:p>
            <a:endParaRPr lang="en-US"/>
          </a:p>
        </p:txBody>
      </p:sp>
      <p:sp>
        <p:nvSpPr>
          <p:cNvPr id="4" name="Slide Number Placeholder 3"/>
          <p:cNvSpPr>
            <a:spLocks noGrp="1"/>
          </p:cNvSpPr>
          <p:nvPr>
            <p:ph type="sldNum" sz="quarter" idx="5"/>
          </p:nvPr>
        </p:nvSpPr>
        <p:spPr/>
        <p:txBody>
          <a:bodyPr/>
          <a:lstStyle/>
          <a:p>
            <a:fld id="{1927BF55-F8C3-034F-873A-3280E0C60965}" type="slidenum">
              <a:rPr lang="en-US" smtClean="0"/>
              <a:t>7</a:t>
            </a:fld>
            <a:endParaRPr lang="en-US"/>
          </a:p>
        </p:txBody>
      </p:sp>
    </p:spTree>
    <p:extLst>
      <p:ext uri="{BB962C8B-B14F-4D97-AF65-F5344CB8AC3E}">
        <p14:creationId xmlns:p14="http://schemas.microsoft.com/office/powerpoint/2010/main" val="2329655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Helvetica" pitchFamily="2" charset="0"/>
              </a:rPr>
              <a:t>Origins and methodology of palimpsests and the transition to </a:t>
            </a:r>
            <a:r>
              <a:rPr lang="en-GB" sz="1200" dirty="0" err="1">
                <a:latin typeface="Helvetica" pitchFamily="2" charset="0"/>
              </a:rPr>
              <a:t>booknesses</a:t>
            </a:r>
            <a:r>
              <a:rPr lang="en-GB" sz="1200">
                <a:latin typeface="Helvetica" pitchFamily="2" charset="0"/>
              </a:rPr>
              <a:t>. </a:t>
            </a:r>
          </a:p>
          <a:p>
            <a:r>
              <a:rPr lang="en-GB" sz="1200" dirty="0">
                <a:latin typeface="Helvetica" pitchFamily="2" charset="0"/>
              </a:rPr>
              <a:t>Palimpsests and the philosophy thereof are subsequently discussed by referring </a:t>
            </a:r>
            <a:r>
              <a:rPr lang="en-GB" sz="1200" b="1" dirty="0">
                <a:latin typeface="Helvetica" pitchFamily="2" charset="0"/>
              </a:rPr>
              <a:t>to Derrida’s (1978) philosophy of deconstruction in Section 5 and Elizabeth Grosz (1994) on inscription in Section 7. </a:t>
            </a:r>
          </a:p>
          <a:p>
            <a:endParaRPr lang="en-GB" sz="1200" b="1" dirty="0">
              <a:latin typeface="Helvetica" pitchFamily="2" charset="0"/>
            </a:endParaRPr>
          </a:p>
          <a:p>
            <a:r>
              <a:rPr lang="en-GB" sz="1200" dirty="0">
                <a:latin typeface="Helvetica" pitchFamily="2" charset="0"/>
              </a:rPr>
              <a:t>how palimpsests are found in information technology with regard to the internet, tablets and stylus. </a:t>
            </a:r>
          </a:p>
          <a:p>
            <a:endParaRPr lang="en-GB" sz="1200" b="1" dirty="0">
              <a:latin typeface="Helvetica" pitchFamily="2" charset="0"/>
            </a:endParaRPr>
          </a:p>
          <a:p>
            <a:r>
              <a:rPr lang="en-GB" sz="1200" b="1" dirty="0">
                <a:latin typeface="Helvetica" pitchFamily="2" charset="0"/>
              </a:rPr>
              <a:t>Palimpsest as revealed through inscription and </a:t>
            </a:r>
            <a:r>
              <a:rPr lang="en-GB" sz="1200" b="1" dirty="0" err="1">
                <a:latin typeface="Helvetica" pitchFamily="2" charset="0"/>
              </a:rPr>
              <a:t>reinscription</a:t>
            </a:r>
            <a:r>
              <a:rPr lang="en-GB" sz="1200" b="1" dirty="0">
                <a:latin typeface="Helvetica" pitchFamily="2" charset="0"/>
              </a:rPr>
              <a:t> is investigated with a view at the artworks of Cy Twombly1 (Figure 9 and Figure 10). </a:t>
            </a:r>
          </a:p>
          <a:p>
            <a:endParaRPr lang="en-GB" sz="1200" b="1" dirty="0">
              <a:latin typeface="Helvetica" pitchFamily="2" charset="0"/>
            </a:endParaRPr>
          </a:p>
          <a:p>
            <a:r>
              <a:rPr lang="en-GB" sz="1200" dirty="0">
                <a:latin typeface="Helvetica" pitchFamily="2" charset="0"/>
              </a:rPr>
              <a:t>Virtual palimpsests are explored through the projections of layered images in Palimpsest (2007) (Figure 12) by Marcus Bowcott2 . </a:t>
            </a:r>
          </a:p>
          <a:p>
            <a:endParaRPr lang="en-GB" sz="1200" dirty="0">
              <a:latin typeface="Helvetica" pitchFamily="2" charset="0"/>
            </a:endParaRPr>
          </a:p>
          <a:p>
            <a:r>
              <a:rPr lang="en-GB" sz="1200" dirty="0">
                <a:latin typeface="Helvetica" pitchFamily="2" charset="0"/>
              </a:rPr>
              <a:t>William Kentridge’s3 lithograph Cambio (1999) (Figure 14) is created through </a:t>
            </a:r>
            <a:r>
              <a:rPr lang="en-GB" sz="1200" b="1" dirty="0">
                <a:latin typeface="Helvetica" pitchFamily="2" charset="0"/>
              </a:rPr>
              <a:t>the artistic methodology of palimpsest. </a:t>
            </a:r>
          </a:p>
          <a:p>
            <a:endParaRPr lang="en-GB" sz="1200" dirty="0">
              <a:latin typeface="Helvetica" pitchFamily="2" charset="0"/>
            </a:endParaRPr>
          </a:p>
          <a:p>
            <a:r>
              <a:rPr lang="en-GB" sz="1200" b="1" dirty="0">
                <a:latin typeface="Helvetica" pitchFamily="2" charset="0"/>
              </a:rPr>
              <a:t>Palimpsest in installation is revealed in the work of Anne Hamilton’s Palimpsest Experiments (1966) </a:t>
            </a:r>
            <a:r>
              <a:rPr lang="en-GB" sz="1200" dirty="0">
                <a:latin typeface="Helvetica" pitchFamily="2" charset="0"/>
              </a:rPr>
              <a:t>(Figures 15 &amp; 16). The chapter concludes with a discussion of the object and the concept within the framework of Hakim Bey . Here I will refer </a:t>
            </a:r>
            <a:r>
              <a:rPr lang="en-GB" sz="1200" b="1" dirty="0">
                <a:latin typeface="Helvetica" pitchFamily="2" charset="0"/>
              </a:rPr>
              <a:t>to Bey’s concept of juxtaposition regarding the palimpsest.</a:t>
            </a:r>
            <a:endParaRPr lang="en-US" sz="1200" b="1" dirty="0">
              <a:latin typeface="Helvetica" pitchFamily="2" charset="0"/>
            </a:endParaRPr>
          </a:p>
          <a:p>
            <a:endParaRPr lang="en-US" dirty="0"/>
          </a:p>
        </p:txBody>
      </p:sp>
      <p:sp>
        <p:nvSpPr>
          <p:cNvPr id="4" name="Slide Number Placeholder 3"/>
          <p:cNvSpPr>
            <a:spLocks noGrp="1"/>
          </p:cNvSpPr>
          <p:nvPr>
            <p:ph type="sldNum" sz="quarter" idx="5"/>
          </p:nvPr>
        </p:nvSpPr>
        <p:spPr/>
        <p:txBody>
          <a:bodyPr/>
          <a:lstStyle/>
          <a:p>
            <a:fld id="{1927BF55-F8C3-034F-873A-3280E0C60965}" type="slidenum">
              <a:rPr lang="en-US" smtClean="0"/>
              <a:t>8</a:t>
            </a:fld>
            <a:endParaRPr lang="en-US"/>
          </a:p>
        </p:txBody>
      </p:sp>
    </p:spTree>
    <p:extLst>
      <p:ext uri="{BB962C8B-B14F-4D97-AF65-F5344CB8AC3E}">
        <p14:creationId xmlns:p14="http://schemas.microsoft.com/office/powerpoint/2010/main" val="1928039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666666"/>
                </a:solidFill>
                <a:effectLst/>
                <a:latin typeface="omnes-pro"/>
              </a:rPr>
              <a:t>A few weeks ago I was lucky enough to spend a few days collaborating on a book with </a:t>
            </a:r>
            <a:r>
              <a:rPr lang="en-GB" b="0" i="0" u="none" strike="noStrike">
                <a:solidFill>
                  <a:srgbClr val="000000"/>
                </a:solidFill>
                <a:effectLst/>
                <a:latin typeface="omnes-pro"/>
                <a:hlinkClick r:id="rId3"/>
              </a:rPr>
              <a:t>Leah Mackin</a:t>
            </a:r>
            <a:r>
              <a:rPr lang="en-GB" b="0" i="0">
                <a:solidFill>
                  <a:srgbClr val="666666"/>
                </a:solidFill>
                <a:effectLst/>
                <a:latin typeface="omnes-pro"/>
              </a:rPr>
              <a:t>, who's work I've admired for a long time. That book is </a:t>
            </a:r>
            <a:r>
              <a:rPr lang="en-GB" b="0" i="1" err="1">
                <a:solidFill>
                  <a:srgbClr val="666666"/>
                </a:solidFill>
                <a:effectLst/>
                <a:latin typeface="omnes-pro"/>
              </a:rPr>
              <a:t>Ultrices</a:t>
            </a:r>
            <a:r>
              <a:rPr lang="en-GB" b="0" i="0">
                <a:solidFill>
                  <a:srgbClr val="666666"/>
                </a:solidFill>
                <a:effectLst/>
                <a:latin typeface="omnes-pro"/>
              </a:rPr>
              <a:t>, an artist's book about place, systems, and chance. Each book is unique, this is a selection of page spreads from the edition. The book is available for sale, details in the link if you're interested.</a:t>
            </a:r>
            <a:br>
              <a:rPr lang="en-GB"/>
            </a:br>
            <a:br>
              <a:rPr lang="en-GB"/>
            </a:br>
            <a:r>
              <a:rPr lang="en-GB" b="0" i="0">
                <a:solidFill>
                  <a:srgbClr val="666666"/>
                </a:solidFill>
                <a:effectLst/>
                <a:latin typeface="omnes-pro"/>
              </a:rPr>
              <a:t>Colophon: </a:t>
            </a:r>
            <a:r>
              <a:rPr lang="en-GB" b="0" i="1" err="1">
                <a:solidFill>
                  <a:srgbClr val="666666"/>
                </a:solidFill>
                <a:effectLst/>
                <a:latin typeface="omnes-pro"/>
              </a:rPr>
              <a:t>Ultrices</a:t>
            </a:r>
            <a:r>
              <a:rPr lang="en-GB" b="0" i="0">
                <a:solidFill>
                  <a:srgbClr val="666666"/>
                </a:solidFill>
                <a:effectLst/>
                <a:latin typeface="omnes-pro"/>
              </a:rPr>
              <a:t> is a collaboration about place, systems, and chance by Marianne </a:t>
            </a:r>
            <a:r>
              <a:rPr lang="en-GB" b="0" i="0" err="1">
                <a:solidFill>
                  <a:srgbClr val="666666"/>
                </a:solidFill>
                <a:effectLst/>
                <a:latin typeface="omnes-pro"/>
              </a:rPr>
              <a:t>Dages</a:t>
            </a:r>
            <a:r>
              <a:rPr lang="en-GB" b="0" i="0">
                <a:solidFill>
                  <a:srgbClr val="666666"/>
                </a:solidFill>
                <a:effectLst/>
                <a:latin typeface="omnes-pro"/>
              </a:rPr>
              <a:t> and </a:t>
            </a:r>
            <a:r>
              <a:rPr lang="en-GB" b="0" i="0" u="none" strike="noStrike">
                <a:solidFill>
                  <a:srgbClr val="000000"/>
                </a:solidFill>
                <a:effectLst/>
                <a:latin typeface="omnes-pro"/>
                <a:hlinkClick r:id="rId4"/>
              </a:rPr>
              <a:t>Leah Mackin</a:t>
            </a:r>
            <a:r>
              <a:rPr lang="en-GB" b="0" i="0">
                <a:solidFill>
                  <a:srgbClr val="666666"/>
                </a:solidFill>
                <a:effectLst/>
                <a:latin typeface="omnes-pro"/>
              </a:rPr>
              <a:t>. Conceived, drawn, printed, and bound by the artists at </a:t>
            </a:r>
            <a:r>
              <a:rPr lang="en-GB" b="0" i="0" err="1">
                <a:solidFill>
                  <a:srgbClr val="666666"/>
                </a:solidFill>
                <a:effectLst/>
                <a:latin typeface="omnes-pro"/>
              </a:rPr>
              <a:t>Huldra</a:t>
            </a:r>
            <a:r>
              <a:rPr lang="en-GB" b="0" i="0">
                <a:solidFill>
                  <a:srgbClr val="666666"/>
                </a:solidFill>
                <a:effectLst/>
                <a:latin typeface="omnes-pro"/>
              </a:rPr>
              <a:t> Press in Philadelphia. 2016. Variable Edition of 40 books.</a:t>
            </a:r>
            <a:br>
              <a:rPr lang="en-GB" b="0" i="0">
                <a:solidFill>
                  <a:srgbClr val="666666"/>
                </a:solidFill>
                <a:effectLst/>
                <a:latin typeface="omnes-pro"/>
              </a:rPr>
            </a:br>
            <a:br>
              <a:rPr lang="en-GB" b="0" i="0">
                <a:solidFill>
                  <a:srgbClr val="666666"/>
                </a:solidFill>
                <a:effectLst/>
                <a:latin typeface="omnes-pro"/>
              </a:rPr>
            </a:br>
            <a:r>
              <a:rPr lang="en-GB" b="0" i="0">
                <a:solidFill>
                  <a:srgbClr val="666666"/>
                </a:solidFill>
                <a:effectLst/>
                <a:latin typeface="omnes-pro"/>
              </a:rPr>
              <a:t>The text was generated using the pdf and Google Translate as chance operations. Its source is Sigmund Freud's essay, "The Mystic Writing Pad."</a:t>
            </a:r>
            <a:br>
              <a:rPr lang="en-GB" b="0" i="0">
                <a:solidFill>
                  <a:srgbClr val="666666"/>
                </a:solidFill>
                <a:effectLst/>
                <a:latin typeface="omnes-pro"/>
              </a:rPr>
            </a:br>
            <a:br>
              <a:rPr lang="en-GB" b="0" i="0">
                <a:solidFill>
                  <a:srgbClr val="666666"/>
                </a:solidFill>
                <a:effectLst/>
                <a:latin typeface="omnes-pro"/>
              </a:rPr>
            </a:br>
            <a:r>
              <a:rPr lang="en-GB" b="0" i="0">
                <a:solidFill>
                  <a:srgbClr val="666666"/>
                </a:solidFill>
                <a:effectLst/>
                <a:latin typeface="omnes-pro"/>
              </a:rPr>
              <a:t>Available for $140, please </a:t>
            </a:r>
            <a:r>
              <a:rPr lang="en-GB" b="0" i="0" u="none" strike="noStrike">
                <a:solidFill>
                  <a:srgbClr val="000000"/>
                </a:solidFill>
                <a:effectLst/>
                <a:latin typeface="omnes-pro"/>
                <a:hlinkClick r:id="rId5"/>
              </a:rPr>
              <a:t>contact</a:t>
            </a:r>
            <a:r>
              <a:rPr lang="en-GB" b="0" i="0">
                <a:solidFill>
                  <a:srgbClr val="666666"/>
                </a:solidFill>
                <a:effectLst/>
                <a:latin typeface="omnes-pro"/>
              </a:rPr>
              <a:t> if interested.</a:t>
            </a:r>
            <a:br>
              <a:rPr lang="en-GB" b="0" i="0">
                <a:solidFill>
                  <a:srgbClr val="666666"/>
                </a:solidFill>
                <a:effectLst/>
                <a:latin typeface="omnes-pro"/>
              </a:rPr>
            </a:br>
            <a:r>
              <a:rPr lang="en-GB" b="0" i="0">
                <a:solidFill>
                  <a:srgbClr val="666666"/>
                </a:solidFill>
                <a:effectLst/>
                <a:latin typeface="omnes-pro"/>
              </a:rPr>
              <a:t>Each book is unique, this is a selection of images from the edition. There is a gallery of more images at my website </a:t>
            </a:r>
            <a:r>
              <a:rPr lang="en-GB" b="0" i="0" u="none" strike="noStrike">
                <a:solidFill>
                  <a:srgbClr val="000000"/>
                </a:solidFill>
                <a:effectLst/>
                <a:latin typeface="omnes-pro"/>
                <a:hlinkClick r:id="rId6"/>
              </a:rPr>
              <a:t>HERE</a:t>
            </a:r>
            <a:r>
              <a:rPr lang="en-GB" b="0" i="0">
                <a:solidFill>
                  <a:srgbClr val="666666"/>
                </a:solidFill>
                <a:effectLst/>
                <a:latin typeface="omnes-pro"/>
              </a:rPr>
              <a:t>.</a:t>
            </a:r>
          </a:p>
          <a:p>
            <a:endParaRPr lang="en-US"/>
          </a:p>
        </p:txBody>
      </p:sp>
      <p:sp>
        <p:nvSpPr>
          <p:cNvPr id="4" name="Slide Number Placeholder 3"/>
          <p:cNvSpPr>
            <a:spLocks noGrp="1"/>
          </p:cNvSpPr>
          <p:nvPr>
            <p:ph type="sldNum" sz="quarter" idx="5"/>
          </p:nvPr>
        </p:nvSpPr>
        <p:spPr/>
        <p:txBody>
          <a:bodyPr/>
          <a:lstStyle/>
          <a:p>
            <a:fld id="{1927BF55-F8C3-034F-873A-3280E0C60965}" type="slidenum">
              <a:rPr lang="en-US" smtClean="0"/>
              <a:t>9</a:t>
            </a:fld>
            <a:endParaRPr lang="en-US"/>
          </a:p>
        </p:txBody>
      </p:sp>
    </p:spTree>
    <p:extLst>
      <p:ext uri="{BB962C8B-B14F-4D97-AF65-F5344CB8AC3E}">
        <p14:creationId xmlns:p14="http://schemas.microsoft.com/office/powerpoint/2010/main" val="24351191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F1F1F"/>
                </a:solidFill>
                <a:effectLst/>
                <a:latin typeface="Google Sans"/>
              </a:rPr>
              <a:t>In parallel to painting and drawing engaged in abstract questions of </a:t>
            </a:r>
            <a:r>
              <a:rPr lang="en-GB" b="0" i="0" err="1">
                <a:solidFill>
                  <a:srgbClr val="1F1F1F"/>
                </a:solidFill>
                <a:effectLst/>
                <a:latin typeface="Google Sans"/>
              </a:rPr>
              <a:t>color</a:t>
            </a:r>
            <a:r>
              <a:rPr lang="en-GB" b="0" i="0">
                <a:solidFill>
                  <a:srgbClr val="1F1F1F"/>
                </a:solidFill>
                <a:effectLst/>
                <a:latin typeface="Google Sans"/>
              </a:rPr>
              <a:t> and light intermingled with the subject-matter of personal and historical trauma, Bracha developed a series of concepts for rethinking subject and object and the unconscious, including the matrixial time, matrixial space and gaze, ...</a:t>
            </a:r>
          </a:p>
          <a:p>
            <a:endParaRPr lang="en-GB" b="0" i="0">
              <a:solidFill>
                <a:srgbClr val="1F1F1F"/>
              </a:solidFill>
              <a:effectLst/>
              <a:latin typeface="Google Sans"/>
            </a:endParaRPr>
          </a:p>
          <a:p>
            <a:pPr algn="l"/>
            <a:r>
              <a:rPr lang="en-GB" b="1" i="0">
                <a:solidFill>
                  <a:srgbClr val="000000"/>
                </a:solidFill>
                <a:effectLst/>
                <a:latin typeface="-apple-system"/>
              </a:rPr>
              <a:t>Drafted by Carolyn </a:t>
            </a:r>
            <a:r>
              <a:rPr lang="en-GB" b="1" i="0" err="1">
                <a:solidFill>
                  <a:srgbClr val="000000"/>
                </a:solidFill>
                <a:effectLst/>
                <a:latin typeface="-apple-system"/>
              </a:rPr>
              <a:t>Christov-Bakargiev</a:t>
            </a:r>
            <a:r>
              <a:rPr lang="en-GB" b="1" i="0">
                <a:solidFill>
                  <a:srgbClr val="000000"/>
                </a:solidFill>
                <a:effectLst/>
                <a:latin typeface="-apple-system"/>
              </a:rPr>
              <a:t>, Marcella Beccari</a:t>
            </a:r>
            <a:r>
              <a:rPr lang="en-GB" b="0" i="0">
                <a:solidFill>
                  <a:srgbClr val="000000"/>
                </a:solidFill>
                <a:effectLst/>
                <a:latin typeface="-apple-system"/>
              </a:rPr>
              <a:t>a</a:t>
            </a:r>
            <a:br>
              <a:rPr lang="en-GB" b="0" i="0">
                <a:solidFill>
                  <a:srgbClr val="000000"/>
                </a:solidFill>
                <a:effectLst/>
                <a:latin typeface="-apple-system"/>
              </a:rPr>
            </a:br>
            <a:r>
              <a:rPr lang="en-GB" b="1" i="0">
                <a:solidFill>
                  <a:srgbClr val="000000"/>
                </a:solidFill>
                <a:effectLst/>
                <a:latin typeface="-apple-system"/>
              </a:rPr>
              <a:t>First Floor, Galleries 10 – 11</a:t>
            </a:r>
            <a:br>
              <a:rPr lang="en-GB" b="0" i="0">
                <a:solidFill>
                  <a:srgbClr val="000000"/>
                </a:solidFill>
                <a:effectLst/>
                <a:latin typeface="-apple-system"/>
              </a:rPr>
            </a:br>
            <a:r>
              <a:rPr lang="en-GB" b="1" i="0">
                <a:solidFill>
                  <a:srgbClr val="000000"/>
                </a:solidFill>
                <a:effectLst/>
                <a:latin typeface="-apple-system"/>
              </a:rPr>
              <a:t>November 4, 2021 – July 17, 2022</a:t>
            </a:r>
            <a:endParaRPr lang="en-GB" b="0" i="0">
              <a:solidFill>
                <a:srgbClr val="000000"/>
              </a:solidFill>
              <a:effectLst/>
              <a:latin typeface="-apple-system"/>
            </a:endParaRPr>
          </a:p>
          <a:p>
            <a:pPr algn="l"/>
            <a:r>
              <a:rPr lang="en-GB" b="0" i="0">
                <a:solidFill>
                  <a:srgbClr val="000000"/>
                </a:solidFill>
                <a:effectLst/>
                <a:latin typeface="-apple-system"/>
              </a:rPr>
              <a:t>Within the overall Museum program of </a:t>
            </a:r>
            <a:r>
              <a:rPr lang="en-GB" b="0" i="1" err="1">
                <a:solidFill>
                  <a:srgbClr val="000000"/>
                </a:solidFill>
                <a:effectLst/>
                <a:latin typeface="-apple-system"/>
              </a:rPr>
              <a:t>Espressioni</a:t>
            </a:r>
            <a:r>
              <a:rPr lang="en-GB" b="0" i="0">
                <a:solidFill>
                  <a:srgbClr val="000000"/>
                </a:solidFill>
                <a:effectLst/>
                <a:latin typeface="-apple-system"/>
              </a:rPr>
              <a:t> in 2021 – 2022, Castello di Rivoli Research Institute (CRRI), in collaboration with the curatorial department of the Museum, organizes the first solo exhibition in an Italian institution dedicated to </a:t>
            </a:r>
            <a:r>
              <a:rPr lang="en-GB" b="1" i="0">
                <a:solidFill>
                  <a:srgbClr val="000000"/>
                </a:solidFill>
                <a:effectLst/>
                <a:latin typeface="-apple-system"/>
              </a:rPr>
              <a:t>Bracha L. Ettinger</a:t>
            </a:r>
            <a:r>
              <a:rPr lang="en-GB" b="0" i="0">
                <a:solidFill>
                  <a:srgbClr val="000000"/>
                </a:solidFill>
                <a:effectLst/>
                <a:latin typeface="-apple-system"/>
              </a:rPr>
              <a:t> (Tel Aviv, 1948) whose artistic practice intertwines with her work and research as a philosopher and psychoanalyst.</a:t>
            </a:r>
          </a:p>
          <a:p>
            <a:pPr algn="l"/>
            <a:r>
              <a:rPr lang="en-GB" b="0" i="0">
                <a:solidFill>
                  <a:srgbClr val="000000"/>
                </a:solidFill>
                <a:effectLst/>
                <a:latin typeface="-apple-system"/>
              </a:rPr>
              <a:t>Bracha L. Ettinger’s practice has its roots in her autobiographical past, in the history of her parents who survived the Holocaust; it explores the concepts of trauma, oblivion, the feminine and </a:t>
            </a:r>
            <a:r>
              <a:rPr lang="en-GB" b="0" i="1">
                <a:solidFill>
                  <a:srgbClr val="000000"/>
                </a:solidFill>
                <a:effectLst/>
                <a:latin typeface="-apple-system"/>
              </a:rPr>
              <a:t>matrixial</a:t>
            </a:r>
            <a:r>
              <a:rPr lang="en-GB" b="0" i="0">
                <a:solidFill>
                  <a:srgbClr val="000000"/>
                </a:solidFill>
                <a:effectLst/>
                <a:latin typeface="-apple-system"/>
              </a:rPr>
              <a:t> gaze, of the space of the unconscious and of the transition from invisible to visible enlightening art’s capacity of “healing”. Her notebooks, as her paintings, are characterized by a dimension between the abstract and the figurative, obtained through fine </a:t>
            </a:r>
            <a:r>
              <a:rPr lang="en-GB" b="0" i="0" err="1">
                <a:solidFill>
                  <a:srgbClr val="000000"/>
                </a:solidFill>
                <a:effectLst/>
                <a:latin typeface="-apple-system"/>
              </a:rPr>
              <a:t>brushmarks</a:t>
            </a:r>
            <a:r>
              <a:rPr lang="en-GB" b="0" i="0">
                <a:solidFill>
                  <a:srgbClr val="000000"/>
                </a:solidFill>
                <a:effectLst/>
                <a:latin typeface="-apple-system"/>
              </a:rPr>
              <a:t> and layers of </a:t>
            </a:r>
            <a:r>
              <a:rPr lang="en-GB" b="0" i="0" err="1">
                <a:solidFill>
                  <a:srgbClr val="000000"/>
                </a:solidFill>
                <a:effectLst/>
                <a:latin typeface="-apple-system"/>
              </a:rPr>
              <a:t>color</a:t>
            </a:r>
            <a:r>
              <a:rPr lang="en-GB" b="0" i="0">
                <a:solidFill>
                  <a:srgbClr val="000000"/>
                </a:solidFill>
                <a:effectLst/>
                <a:latin typeface="-apple-system"/>
              </a:rPr>
              <a:t> and shapes that create an atmosphere oscillating between darkness and light, and invite viewers to immerse themselves in an intimate and spiritual dimension.</a:t>
            </a:r>
          </a:p>
          <a:p>
            <a:pPr algn="l"/>
            <a:r>
              <a:rPr lang="en-GB" b="0" i="0">
                <a:solidFill>
                  <a:srgbClr val="000000"/>
                </a:solidFill>
                <a:effectLst/>
                <a:latin typeface="-apple-system"/>
              </a:rPr>
              <a:t>The exhibition presents a selection of 5 paintings and approximately 50 notebooks and used by the artist to annotate and trace her associations, reflections, and working notes, joining together words and drawings. These notebooks are written in three languages (French, English and Hebrew) testify Bracha L. Ettinger’s dual activity and constitute a privileged point of view for understanding her practice and her thinking. Bracha L. Ettinger’s notebooks are displayed in a site-specific and unitary installation in the historical galleries of Castello di Rivoli called “Room of the Sleeping Putti” that used to be the King’s room and that was decorated in 1720. The vitrines, where the notebooks are presented are in dialog with the frescoes of the ceiling, creating an organic experience for the visitors who can move freely to see closely each notebook in a meditative atmosphere.</a:t>
            </a:r>
          </a:p>
          <a:p>
            <a:pPr algn="l"/>
            <a:r>
              <a:rPr lang="en-GB" b="0" i="0">
                <a:solidFill>
                  <a:srgbClr val="000000"/>
                </a:solidFill>
                <a:effectLst/>
                <a:latin typeface="-apple-system"/>
              </a:rPr>
              <a:t>On the occasion of Bracha L. Ettinger’ solo exhibition, Castello di Rivoli Research Institute (CRRI) will receive the exhibited notebooks from the artist, and will start organizing their digitalization, transcription and translation. At the end of the exhibition this material will remain available to worldwide scholars and researchers for consultation in the CRRI premises, located within the Museum Library.</a:t>
            </a:r>
          </a:p>
          <a:p>
            <a:pPr algn="l"/>
            <a:r>
              <a:rPr lang="en-GB" b="0" i="0">
                <a:solidFill>
                  <a:srgbClr val="000000"/>
                </a:solidFill>
                <a:effectLst/>
                <a:latin typeface="-apple-system"/>
              </a:rPr>
              <a:t>The exhibition is accompanied by a bilingual (English/Italian) publication with new essays by Carolyn </a:t>
            </a:r>
            <a:r>
              <a:rPr lang="en-GB" b="0" i="0" err="1">
                <a:solidFill>
                  <a:srgbClr val="000000"/>
                </a:solidFill>
                <a:effectLst/>
                <a:latin typeface="-apple-system"/>
              </a:rPr>
              <a:t>Christov-Bakargiev</a:t>
            </a:r>
            <a:r>
              <a:rPr lang="en-GB" b="0" i="0">
                <a:solidFill>
                  <a:srgbClr val="000000"/>
                </a:solidFill>
                <a:effectLst/>
                <a:latin typeface="-apple-system"/>
              </a:rPr>
              <a:t>, Marcella Beccaria and Andrea </a:t>
            </a:r>
            <a:r>
              <a:rPr lang="en-GB" b="0" i="0" err="1">
                <a:solidFill>
                  <a:srgbClr val="000000"/>
                </a:solidFill>
                <a:effectLst/>
                <a:latin typeface="-apple-system"/>
              </a:rPr>
              <a:t>Viliani</a:t>
            </a:r>
            <a:r>
              <a:rPr lang="en-GB" b="0" i="0">
                <a:solidFill>
                  <a:srgbClr val="000000"/>
                </a:solidFill>
                <a:effectLst/>
                <a:latin typeface="-apple-system"/>
              </a:rPr>
              <a:t> including a selection of images from the artist’s notebooks.</a:t>
            </a:r>
          </a:p>
          <a:p>
            <a:pPr algn="l"/>
            <a:r>
              <a:rPr lang="en-GB" b="0" i="0">
                <a:solidFill>
                  <a:srgbClr val="000000"/>
                </a:solidFill>
                <a:effectLst/>
                <a:latin typeface="-apple-system"/>
              </a:rPr>
              <a:t>On the occasion of the opening of </a:t>
            </a:r>
            <a:r>
              <a:rPr lang="en-GB" b="1" i="1">
                <a:solidFill>
                  <a:srgbClr val="000000"/>
                </a:solidFill>
                <a:effectLst/>
                <a:latin typeface="-apple-system"/>
              </a:rPr>
              <a:t>Bracha L. Ettinger. Bracha’s Notebooks</a:t>
            </a:r>
            <a:r>
              <a:rPr lang="en-GB" b="0" i="1">
                <a:solidFill>
                  <a:srgbClr val="000000"/>
                </a:solidFill>
                <a:effectLst/>
                <a:latin typeface="-apple-system"/>
              </a:rPr>
              <a:t>, </a:t>
            </a:r>
            <a:r>
              <a:rPr lang="en-GB" b="0" i="0">
                <a:solidFill>
                  <a:srgbClr val="000000"/>
                </a:solidFill>
                <a:effectLst/>
                <a:latin typeface="-apple-system"/>
              </a:rPr>
              <a:t>on November 3 at 6 pm, Castello di Rivoli hosts in the Museum </a:t>
            </a:r>
            <a:r>
              <a:rPr lang="en-GB" b="0" i="0" err="1">
                <a:solidFill>
                  <a:srgbClr val="000000"/>
                </a:solidFill>
                <a:effectLst/>
                <a:latin typeface="-apple-system"/>
              </a:rPr>
              <a:t>Theater</a:t>
            </a:r>
            <a:r>
              <a:rPr lang="en-GB" b="0" i="0">
                <a:solidFill>
                  <a:srgbClr val="000000"/>
                </a:solidFill>
                <a:effectLst/>
                <a:latin typeface="-apple-system"/>
              </a:rPr>
              <a:t> </a:t>
            </a:r>
            <a:r>
              <a:rPr lang="en-GB" b="1" i="0">
                <a:solidFill>
                  <a:srgbClr val="000000"/>
                </a:solidFill>
                <a:effectLst/>
                <a:latin typeface="-apple-system"/>
              </a:rPr>
              <a:t>a conversation</a:t>
            </a:r>
            <a:r>
              <a:rPr lang="en-GB" b="0" i="0">
                <a:solidFill>
                  <a:srgbClr val="000000"/>
                </a:solidFill>
                <a:effectLst/>
                <a:latin typeface="-apple-system"/>
              </a:rPr>
              <a:t> between the artist </a:t>
            </a:r>
            <a:r>
              <a:rPr lang="en-GB" b="1" i="0">
                <a:solidFill>
                  <a:srgbClr val="000000"/>
                </a:solidFill>
                <a:effectLst/>
                <a:latin typeface="-apple-system"/>
              </a:rPr>
              <a:t>Bracha L. Ettinger</a:t>
            </a:r>
            <a:r>
              <a:rPr lang="en-GB" b="0" i="0">
                <a:solidFill>
                  <a:srgbClr val="000000"/>
                </a:solidFill>
                <a:effectLst/>
                <a:latin typeface="-apple-system"/>
              </a:rPr>
              <a:t>, Chief Curator and Curator of the Collections </a:t>
            </a:r>
            <a:r>
              <a:rPr lang="en-GB" b="1" i="0">
                <a:solidFill>
                  <a:srgbClr val="000000"/>
                </a:solidFill>
                <a:effectLst/>
                <a:latin typeface="-apple-system"/>
              </a:rPr>
              <a:t>Marcella Beccaria</a:t>
            </a:r>
            <a:r>
              <a:rPr lang="en-GB" b="0" i="0">
                <a:solidFill>
                  <a:srgbClr val="000000"/>
                </a:solidFill>
                <a:effectLst/>
                <a:latin typeface="-apple-system"/>
              </a:rPr>
              <a:t>, and Head and Curator of CRRI Castello di Rivoli Research Institute </a:t>
            </a:r>
            <a:r>
              <a:rPr lang="en-GB" b="1" i="0">
                <a:solidFill>
                  <a:srgbClr val="000000"/>
                </a:solidFill>
                <a:effectLst/>
                <a:latin typeface="-apple-system"/>
              </a:rPr>
              <a:t>Andrea </a:t>
            </a:r>
            <a:r>
              <a:rPr lang="en-GB" b="1" i="0" err="1">
                <a:solidFill>
                  <a:srgbClr val="000000"/>
                </a:solidFill>
                <a:effectLst/>
                <a:latin typeface="-apple-system"/>
              </a:rPr>
              <a:t>Viliani</a:t>
            </a:r>
            <a:r>
              <a:rPr lang="en-GB" b="0" i="0">
                <a:solidFill>
                  <a:srgbClr val="000000"/>
                </a:solidFill>
                <a:effectLst/>
                <a:latin typeface="-apple-system"/>
              </a:rPr>
              <a:t>.</a:t>
            </a:r>
          </a:p>
          <a:p>
            <a:pPr algn="l"/>
            <a:endParaRPr lang="en-GB" b="0" i="0">
              <a:solidFill>
                <a:srgbClr val="000000"/>
              </a:solidFill>
              <a:effectLst/>
              <a:latin typeface="-apple-system"/>
            </a:endParaRPr>
          </a:p>
          <a:p>
            <a:pPr algn="l">
              <a:buFont typeface="Arial" panose="020B0604020202020204" pitchFamily="34" charset="0"/>
              <a:buChar char="•"/>
            </a:pPr>
            <a:br>
              <a:rPr lang="en-GB" b="0" i="0">
                <a:solidFill>
                  <a:srgbClr val="000000"/>
                </a:solidFill>
                <a:effectLst/>
                <a:latin typeface="Graphik"/>
                <a:hlinkClick r:id="rId3"/>
              </a:rPr>
            </a:br>
            <a:r>
              <a:rPr lang="en-GB" b="0" i="0">
                <a:solidFill>
                  <a:srgbClr val="000000"/>
                </a:solidFill>
                <a:effectLst/>
                <a:latin typeface="Graphik"/>
                <a:hlinkClick r:id="rId3"/>
              </a:rPr>
              <a:t>In Cold Blood</a:t>
            </a:r>
            <a:endParaRPr lang="en-GB" b="0" i="0">
              <a:solidFill>
                <a:srgbClr val="000000"/>
              </a:solidFill>
              <a:effectLst/>
              <a:latin typeface="TNYAdobeCaslonPro"/>
            </a:endParaRPr>
          </a:p>
          <a:p>
            <a:pPr algn="l">
              <a:buFont typeface="Arial" panose="020B0604020202020204" pitchFamily="34" charset="0"/>
              <a:buChar char="•"/>
            </a:pPr>
            <a:r>
              <a:rPr lang="en-GB" b="0" i="0">
                <a:solidFill>
                  <a:srgbClr val="000000"/>
                </a:solidFill>
                <a:effectLst/>
                <a:latin typeface="Graphik"/>
                <a:hlinkClick r:id="rId4"/>
              </a:rPr>
              <a:t>E-Mail from Bill Gates</a:t>
            </a:r>
            <a:endParaRPr lang="en-GB" b="0" i="0">
              <a:solidFill>
                <a:srgbClr val="000000"/>
              </a:solidFill>
              <a:effectLst/>
              <a:latin typeface="TNYAdobeCaslonPro"/>
            </a:endParaRPr>
          </a:p>
          <a:p>
            <a:pPr algn="l">
              <a:buFont typeface="Arial" panose="020B0604020202020204" pitchFamily="34" charset="0"/>
              <a:buChar char="•"/>
            </a:pPr>
            <a:r>
              <a:rPr lang="en-GB" b="0" i="0">
                <a:solidFill>
                  <a:srgbClr val="000000"/>
                </a:solidFill>
                <a:effectLst/>
                <a:latin typeface="Graphik"/>
                <a:hlinkClick r:id="rId5"/>
              </a:rPr>
              <a:t>Murder By Poison</a:t>
            </a:r>
            <a:endParaRPr lang="en-GB" b="0" i="0">
              <a:solidFill>
                <a:srgbClr val="000000"/>
              </a:solidFill>
              <a:effectLst/>
              <a:latin typeface="TNYAdobeCaslonPro"/>
            </a:endParaRPr>
          </a:p>
          <a:p>
            <a:pPr algn="l">
              <a:buFont typeface="Arial" panose="020B0604020202020204" pitchFamily="34" charset="0"/>
              <a:buChar char="•"/>
            </a:pPr>
            <a:r>
              <a:rPr lang="en-GB" b="0" i="0">
                <a:solidFill>
                  <a:srgbClr val="000000"/>
                </a:solidFill>
                <a:effectLst/>
                <a:latin typeface="Graphik"/>
                <a:hlinkClick r:id="rId6"/>
              </a:rPr>
              <a:t>Amelia Earhart’s Last Flight</a:t>
            </a:r>
            <a:endParaRPr lang="en-GB" b="0" i="0">
              <a:solidFill>
                <a:srgbClr val="000000"/>
              </a:solidFill>
              <a:effectLst/>
              <a:latin typeface="TNYAdobeCaslonPro"/>
            </a:endParaRPr>
          </a:p>
          <a:p>
            <a:pPr algn="l">
              <a:lnSpc>
                <a:spcPts val="1500"/>
              </a:lnSpc>
            </a:pPr>
            <a:r>
              <a:rPr lang="en-GB" b="0" i="0">
                <a:solidFill>
                  <a:srgbClr val="000000"/>
                </a:solidFill>
                <a:effectLst/>
                <a:latin typeface="Graphik"/>
              </a:rPr>
              <a:t>You are reading your last free article. Subscribe for $2.50 $1 a week for one year. Cancel </a:t>
            </a:r>
            <a:r>
              <a:rPr lang="en-GB" b="0" i="0" err="1">
                <a:solidFill>
                  <a:srgbClr val="000000"/>
                </a:solidFill>
                <a:effectLst/>
                <a:latin typeface="Graphik"/>
              </a:rPr>
              <a:t>anytime.</a:t>
            </a:r>
            <a:r>
              <a:rPr lang="en-GB" b="0" i="0" u="sng" err="1">
                <a:solidFill>
                  <a:srgbClr val="000000"/>
                </a:solidFill>
                <a:effectLst/>
                <a:latin typeface="Graphik"/>
                <a:hlinkClick r:id="rId7"/>
              </a:rPr>
              <a:t>Get</a:t>
            </a:r>
            <a:r>
              <a:rPr lang="en-GB" b="0" i="0" u="sng">
                <a:solidFill>
                  <a:srgbClr val="000000"/>
                </a:solidFill>
                <a:effectLst/>
                <a:latin typeface="Graphik"/>
                <a:hlinkClick r:id="rId7"/>
              </a:rPr>
              <a:t> Digital Access</a:t>
            </a:r>
            <a:endParaRPr lang="en-GB" b="0" i="0">
              <a:solidFill>
                <a:srgbClr val="000000"/>
              </a:solidFill>
              <a:effectLst/>
              <a:latin typeface="Graphik"/>
            </a:endParaRPr>
          </a:p>
          <a:p>
            <a:pPr algn="l"/>
            <a:r>
              <a:rPr lang="en-GB" b="0" i="0" u="none" strike="noStrike">
                <a:solidFill>
                  <a:srgbClr val="DB3334"/>
                </a:solidFill>
                <a:effectLst/>
                <a:latin typeface="IrvinText"/>
                <a:hlinkClick r:id="rId8"/>
              </a:rPr>
              <a:t>The Art World</a:t>
            </a:r>
            <a:endParaRPr lang="en-GB" b="0" i="0">
              <a:solidFill>
                <a:srgbClr val="DB3334"/>
              </a:solidFill>
              <a:effectLst/>
              <a:latin typeface="IrvinText"/>
            </a:endParaRPr>
          </a:p>
          <a:p>
            <a:pPr algn="l"/>
            <a:r>
              <a:rPr lang="en-GB" b="0" i="0">
                <a:solidFill>
                  <a:srgbClr val="000000"/>
                </a:solidFill>
                <a:effectLst/>
                <a:latin typeface="IrvinHeadingPro"/>
              </a:rPr>
              <a:t>Cy Twombly, the Content Painter</a:t>
            </a:r>
          </a:p>
          <a:p>
            <a:pPr algn="l"/>
            <a:r>
              <a:rPr lang="en-GB" b="0" i="1">
                <a:solidFill>
                  <a:srgbClr val="121212"/>
                </a:solidFill>
                <a:effectLst/>
                <a:latin typeface="TNYAdobeCaslonPro"/>
              </a:rPr>
              <a:t>In a new exhibit, the artist’s carefree approach both touches the sublime and risks banality.</a:t>
            </a:r>
          </a:p>
          <a:p>
            <a:pPr algn="l"/>
            <a:r>
              <a:rPr lang="en-GB" b="1" i="0">
                <a:solidFill>
                  <a:srgbClr val="000000"/>
                </a:solidFill>
                <a:effectLst/>
                <a:latin typeface="NeutrafaceNewYorker"/>
              </a:rPr>
              <a:t>By </a:t>
            </a:r>
            <a:r>
              <a:rPr lang="en-GB" b="1" i="0" u="none" strike="noStrike">
                <a:solidFill>
                  <a:srgbClr val="000000"/>
                </a:solidFill>
                <a:effectLst/>
                <a:latin typeface="NeutrafaceNewYorker"/>
                <a:hlinkClick r:id="rId9"/>
              </a:rPr>
              <a:t>Jackson Arn</a:t>
            </a:r>
            <a:endParaRPr lang="en-GB">
              <a:solidFill>
                <a:srgbClr val="FFFFFF"/>
              </a:solidFill>
              <a:effectLst/>
            </a:endParaRPr>
          </a:p>
          <a:p>
            <a:pPr algn="l"/>
            <a:r>
              <a:rPr lang="en-GB">
                <a:solidFill>
                  <a:srgbClr val="FFFFFF"/>
                </a:solidFill>
                <a:effectLst/>
              </a:rPr>
              <a:t>February 7, 2023</a:t>
            </a:r>
          </a:p>
          <a:p>
            <a:pPr algn="l"/>
            <a:r>
              <a:rPr lang="en-GB" b="0" i="0">
                <a:solidFill>
                  <a:srgbClr val="121212"/>
                </a:solidFill>
                <a:effectLst/>
                <a:latin typeface="Graphik"/>
              </a:rPr>
              <a:t>“Untitled (Contemplation of the Chrysanthemum)” is a series of drowsy, sun-drunk works on paper that Cy Twombly produced between 1984 and 2002.</a:t>
            </a:r>
            <a:r>
              <a:rPr lang="en-GB" b="0" i="0">
                <a:solidFill>
                  <a:srgbClr val="666666"/>
                </a:solidFill>
                <a:effectLst/>
                <a:latin typeface="Graphik"/>
              </a:rPr>
              <a:t>Art work © Cy Twombly Foundation / Photograph by Jeff McLane / Courtesy </a:t>
            </a:r>
            <a:r>
              <a:rPr lang="en-GB" b="0" i="0" err="1">
                <a:solidFill>
                  <a:srgbClr val="666666"/>
                </a:solidFill>
                <a:effectLst/>
                <a:latin typeface="Graphik"/>
              </a:rPr>
              <a:t>Gagosian</a:t>
            </a:r>
            <a:endParaRPr lang="en-GB" b="0" i="0">
              <a:effectLst/>
              <a:latin typeface="Graphik"/>
            </a:endParaRPr>
          </a:p>
          <a:p>
            <a:r>
              <a:rPr lang="en-GB" b="0" i="0">
                <a:solidFill>
                  <a:srgbClr val="000000"/>
                </a:solidFill>
                <a:effectLst/>
                <a:latin typeface="TNYAdobeCaslonPro"/>
              </a:rPr>
              <a:t>Cy Twombly put so much effort into hiding his talents that it’s no wonder the art world took ages to appreciate them. Between the early fifties and </a:t>
            </a:r>
            <a:r>
              <a:rPr lang="en-GB" b="0" i="0" u="sng">
                <a:solidFill>
                  <a:srgbClr val="000000"/>
                </a:solidFill>
                <a:effectLst/>
                <a:latin typeface="TNYAdobeCaslonPro"/>
                <a:hlinkClick r:id="rId10"/>
              </a:rPr>
              <a:t>his death</a:t>
            </a:r>
            <a:r>
              <a:rPr lang="en-GB" b="0" i="0">
                <a:solidFill>
                  <a:srgbClr val="000000"/>
                </a:solidFill>
                <a:effectLst/>
                <a:latin typeface="TNYAdobeCaslonPro"/>
              </a:rPr>
              <a:t>, in 2011, he tried very hard to seem not to be trying too hard, and his work betrays all the delights and headaches of the paradox. He was one of the best-read American painters of his time, but the literary allusions in his work are often misquoted and sometimes misspelled. His trademark loops and scribbles dare you to groan “juvenilia,” but, as a young artist living in Georgia, he spent nights alone in a dark room, teaching himself to draw without the meddling of his eyes. Unlearning is still a kind of learning.</a:t>
            </a:r>
          </a:p>
          <a:p>
            <a:r>
              <a:rPr lang="en-GB" b="0" i="0">
                <a:solidFill>
                  <a:srgbClr val="000000"/>
                </a:solidFill>
                <a:effectLst/>
                <a:latin typeface="TNYAdobeCaslonPro"/>
              </a:rPr>
              <a:t>In his career, as in his individual art works, Twombly practiced a disciplined indifference. Though he received a thorough technical education, beginning when he was a fourteen-year-old in Lexington, Virginia, attending lectures by the Catalan painter Pierre Daura, he didn’t come into his own until he attended Black Mountain College, in North Carolina, where intuition trumped technique. He spent time in New York, but left for Rome in 1957, right when it became clear that New York was the place to be. While his friends </a:t>
            </a:r>
            <a:r>
              <a:rPr lang="en-GB" b="0" i="0" u="sng">
                <a:solidFill>
                  <a:srgbClr val="000000"/>
                </a:solidFill>
                <a:effectLst/>
                <a:latin typeface="TNYAdobeCaslonPro"/>
                <a:hlinkClick r:id="rId11"/>
              </a:rPr>
              <a:t>Jasper Johns</a:t>
            </a:r>
            <a:r>
              <a:rPr lang="en-GB" b="0" i="0">
                <a:solidFill>
                  <a:srgbClr val="000000"/>
                </a:solidFill>
                <a:effectLst/>
                <a:latin typeface="TNYAdobeCaslonPro"/>
              </a:rPr>
              <a:t> and </a:t>
            </a:r>
            <a:r>
              <a:rPr lang="en-GB" b="0" i="0" u="sng">
                <a:solidFill>
                  <a:srgbClr val="000000"/>
                </a:solidFill>
                <a:effectLst/>
                <a:latin typeface="TNYAdobeCaslonPro"/>
                <a:hlinkClick r:id="rId12"/>
              </a:rPr>
              <a:t>Robert Rauschenberg</a:t>
            </a:r>
            <a:r>
              <a:rPr lang="en-GB" b="0" i="0">
                <a:solidFill>
                  <a:srgbClr val="000000"/>
                </a:solidFill>
                <a:effectLst/>
                <a:latin typeface="TNYAdobeCaslonPro"/>
              </a:rPr>
              <a:t> were rewarded for basking in their country’s gaudy present, he made Europe’s past his subject, and was mocked by American tastemakers eager to shrug off the Old World for good. He gave few interviews, and seemed to treat the ones he did as opportunities to flex his imagination. In 1994, the year of his first retrospective at the Museum of Modern Art, he invited Edmund White to his home in Gaeta, Italy. In the long </a:t>
            </a:r>
            <a:r>
              <a:rPr lang="en-GB" b="0" i="1">
                <a:solidFill>
                  <a:srgbClr val="000000"/>
                </a:solidFill>
                <a:effectLst/>
                <a:latin typeface="TNYAdobeCaslonPro"/>
              </a:rPr>
              <a:t>Vanity Fair</a:t>
            </a:r>
            <a:r>
              <a:rPr lang="en-GB" b="0" i="0">
                <a:solidFill>
                  <a:srgbClr val="000000"/>
                </a:solidFill>
                <a:effectLst/>
                <a:latin typeface="TNYAdobeCaslonPro"/>
              </a:rPr>
              <a:t> </a:t>
            </a:r>
            <a:r>
              <a:rPr lang="en-GB" b="0" i="0" u="sng">
                <a:solidFill>
                  <a:srgbClr val="000000"/>
                </a:solidFill>
                <a:effectLst/>
                <a:latin typeface="TNYAdobeCaslonPro"/>
                <a:hlinkClick r:id="rId13"/>
              </a:rPr>
              <a:t>profile</a:t>
            </a:r>
            <a:r>
              <a:rPr lang="en-GB" b="0" i="0">
                <a:solidFill>
                  <a:srgbClr val="000000"/>
                </a:solidFill>
                <a:effectLst/>
                <a:latin typeface="TNYAdobeCaslonPro"/>
              </a:rPr>
              <a:t> that came out about their time together, he claims his parents were Sicilian ceramicists.</a:t>
            </a:r>
          </a:p>
          <a:p>
            <a:r>
              <a:rPr lang="en-GB" b="0" i="0">
                <a:solidFill>
                  <a:srgbClr val="000000"/>
                </a:solidFill>
                <a:effectLst/>
                <a:latin typeface="TNYAdobeCaslonPro"/>
              </a:rPr>
              <a:t>They weren’t, actually, but the fib reveals more than the facts. Twombly is always sketching cheerfully bogus pasts and then scurrying off before he’s filled in the details. The new exhibition of his late work at </a:t>
            </a:r>
            <a:r>
              <a:rPr lang="en-GB" b="0" i="0" err="1">
                <a:solidFill>
                  <a:srgbClr val="000000"/>
                </a:solidFill>
                <a:effectLst/>
                <a:latin typeface="TNYAdobeCaslonPro"/>
              </a:rPr>
              <a:t>Gagosian’s</a:t>
            </a:r>
            <a:r>
              <a:rPr lang="en-GB" b="0" i="0">
                <a:solidFill>
                  <a:srgbClr val="000000"/>
                </a:solidFill>
                <a:effectLst/>
                <a:latin typeface="TNYAdobeCaslonPro"/>
              </a:rPr>
              <a:t> Madison Avenue gallery includes a a painting that features the word “PSILAX” (another name for the god Bacchus, from the Doric Greek for “winged”) with no elaboration, and a nineteen-year-old bronze, covered in what looks like centuries of tarnish. Other evocations of the past are subtler. The </a:t>
            </a:r>
            <a:r>
              <a:rPr lang="en-GB" b="0" i="0" u="sng">
                <a:solidFill>
                  <a:srgbClr val="000000"/>
                </a:solidFill>
                <a:effectLst/>
                <a:latin typeface="TNYAdobeCaslonPro"/>
                <a:hlinkClick r:id="rId14"/>
              </a:rPr>
              <a:t>lines in his drawings</a:t>
            </a:r>
            <a:r>
              <a:rPr lang="en-GB" b="0" i="0">
                <a:solidFill>
                  <a:srgbClr val="000000"/>
                </a:solidFill>
                <a:effectLst/>
                <a:latin typeface="TNYAdobeCaslonPro"/>
              </a:rPr>
              <a:t> and paintings don’t end; they trail off as though faded by sun or water. Look closer and you’ll find fainter marks, half erased or sloppily covered up, leaving What Is to muddle around in the filth of What Used to Be.</a:t>
            </a:r>
          </a:p>
          <a:p>
            <a:r>
              <a:rPr lang="en-GB" b="0" i="0">
                <a:solidFill>
                  <a:srgbClr val="000000"/>
                </a:solidFill>
                <a:effectLst/>
                <a:latin typeface="TNYAdobeCaslonPro"/>
              </a:rPr>
              <a:t>On paper, this might sound too smugly conceptual for its own good, but part of Twombly’s appeal lies in his awareness that filth can be beautiful, too. Say what you like about </a:t>
            </a:r>
            <a:r>
              <a:rPr lang="en-GB" b="0" i="0" err="1">
                <a:solidFill>
                  <a:srgbClr val="000000"/>
                </a:solidFill>
                <a:effectLst/>
                <a:latin typeface="TNYAdobeCaslonPro"/>
              </a:rPr>
              <a:t>mold</a:t>
            </a:r>
            <a:r>
              <a:rPr lang="en-GB" b="0" i="0">
                <a:solidFill>
                  <a:srgbClr val="000000"/>
                </a:solidFill>
                <a:effectLst/>
                <a:latin typeface="TNYAdobeCaslonPro"/>
              </a:rPr>
              <a:t>, rust, rot, smears, </a:t>
            </a:r>
            <a:r>
              <a:rPr lang="en-GB" b="0" i="0" err="1">
                <a:solidFill>
                  <a:srgbClr val="000000"/>
                </a:solidFill>
                <a:effectLst/>
                <a:latin typeface="TNYAdobeCaslonPro"/>
              </a:rPr>
              <a:t>verdigris</a:t>
            </a:r>
            <a:r>
              <a:rPr lang="en-GB" b="0" i="0">
                <a:solidFill>
                  <a:srgbClr val="000000"/>
                </a:solidFill>
                <a:effectLst/>
                <a:latin typeface="TNYAdobeCaslonPro"/>
              </a:rPr>
              <a:t>, and other kinds of </a:t>
            </a:r>
            <a:r>
              <a:rPr lang="en-GB" b="0" i="0" err="1">
                <a:solidFill>
                  <a:srgbClr val="000000"/>
                </a:solidFill>
                <a:effectLst/>
                <a:latin typeface="TNYAdobeCaslonPro"/>
              </a:rPr>
              <a:t>colorful</a:t>
            </a:r>
            <a:r>
              <a:rPr lang="en-GB" b="0" i="0">
                <a:solidFill>
                  <a:srgbClr val="000000"/>
                </a:solidFill>
                <a:effectLst/>
                <a:latin typeface="TNYAdobeCaslonPro"/>
              </a:rPr>
              <a:t> mutant residue, but there’s nothing precious about them. They don’t need anything from us, and that, under the right circumstances, makes their beauty more startling. Twombly’s </a:t>
            </a:r>
            <a:r>
              <a:rPr lang="en-GB" b="0" i="0" err="1">
                <a:solidFill>
                  <a:srgbClr val="000000"/>
                </a:solidFill>
                <a:effectLst/>
                <a:latin typeface="TNYAdobeCaslonPro"/>
              </a:rPr>
              <a:t>favorite</a:t>
            </a:r>
            <a:r>
              <a:rPr lang="en-GB" b="0" i="0">
                <a:solidFill>
                  <a:srgbClr val="000000"/>
                </a:solidFill>
                <a:effectLst/>
                <a:latin typeface="TNYAdobeCaslonPro"/>
              </a:rPr>
              <a:t> trick (earned with all those nights drawing in the dark) was to fill his images with fraying, melting lines that insinuated decay without being too pompous or too fussy. When the high-wire act succeeded, the results could be spectacular. In six large untitled acrylic paintings at </a:t>
            </a:r>
            <a:r>
              <a:rPr lang="en-GB" b="0" i="0" err="1">
                <a:solidFill>
                  <a:srgbClr val="000000"/>
                </a:solidFill>
                <a:effectLst/>
                <a:latin typeface="TNYAdobeCaslonPro"/>
              </a:rPr>
              <a:t>Gagosian</a:t>
            </a:r>
            <a:r>
              <a:rPr lang="en-GB" b="0" i="0">
                <a:solidFill>
                  <a:srgbClr val="000000"/>
                </a:solidFill>
                <a:effectLst/>
                <a:latin typeface="TNYAdobeCaslonPro"/>
              </a:rPr>
              <a:t>, all dated between 2002 and 2003, white dribbles down a field of thick, overripe green. The pigment responsible, Hooker’s Green, is often used for foliage, but here it’s hard not to think of guano caked to old bronze. Not that Twombly makes you choose between one association and the other. He wants you to keep both in your head at the same time, until decaying starts to seem like a kind of flourishing, which, given enough time, it is—one generation’s filth becomes the next generation’s fertilizer. At the bottom of each canvas, the same Hooker’s Green, once the native and now the messy intruder, stains the wooden frame. All things, even a forest or a Greek vase, were dribbles once, and unto dribbles shall they return.</a:t>
            </a:r>
          </a:p>
          <a:p>
            <a:pPr algn="l"/>
            <a:endParaRPr lang="en-GB" b="0" i="0">
              <a:solidFill>
                <a:srgbClr val="000000"/>
              </a:solidFill>
              <a:effectLst/>
              <a:latin typeface="-apple-system"/>
            </a:endParaRPr>
          </a:p>
          <a:p>
            <a:endParaRPr lang="en-US"/>
          </a:p>
        </p:txBody>
      </p:sp>
      <p:sp>
        <p:nvSpPr>
          <p:cNvPr id="4" name="Slide Number Placeholder 3"/>
          <p:cNvSpPr>
            <a:spLocks noGrp="1"/>
          </p:cNvSpPr>
          <p:nvPr>
            <p:ph type="sldNum" sz="quarter" idx="5"/>
          </p:nvPr>
        </p:nvSpPr>
        <p:spPr/>
        <p:txBody>
          <a:bodyPr/>
          <a:lstStyle/>
          <a:p>
            <a:fld id="{1927BF55-F8C3-034F-873A-3280E0C60965}" type="slidenum">
              <a:rPr lang="en-US" smtClean="0"/>
              <a:t>15</a:t>
            </a:fld>
            <a:endParaRPr lang="en-US"/>
          </a:p>
        </p:txBody>
      </p:sp>
    </p:spTree>
    <p:extLst>
      <p:ext uri="{BB962C8B-B14F-4D97-AF65-F5344CB8AC3E}">
        <p14:creationId xmlns:p14="http://schemas.microsoft.com/office/powerpoint/2010/main" val="3542925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Arial" panose="020B0604020202020204" pitchFamily="34" charset="0"/>
              </a:rPr>
              <a:t>Individual identities are complex and convoluted; they can also be messy and malleable while remaining continuously in flux. As Laura Miller has described of writer </a:t>
            </a:r>
            <a:r>
              <a:rPr lang="en-GB" b="0" i="0" err="1">
                <a:solidFill>
                  <a:srgbClr val="222222"/>
                </a:solidFill>
                <a:effectLst/>
                <a:latin typeface="Arial" panose="020B0604020202020204" pitchFamily="34" charset="0"/>
              </a:rPr>
              <a:t>Kimberlé</a:t>
            </a:r>
            <a:r>
              <a:rPr lang="en-GB" b="0" i="0">
                <a:solidFill>
                  <a:srgbClr val="222222"/>
                </a:solidFill>
                <a:effectLst/>
                <a:latin typeface="Arial" panose="020B0604020202020204" pitchFamily="34" charset="0"/>
              </a:rPr>
              <a:t> Crenshaw’s theory of intersectionality, “every individual resides at the nexus of multiple identities, each affecting and shaping the others” (</a:t>
            </a:r>
            <a:r>
              <a:rPr lang="en-GB" b="1" i="0" u="none" strike="noStrike">
                <a:solidFill>
                  <a:srgbClr val="4F5671"/>
                </a:solidFill>
                <a:effectLst/>
                <a:latin typeface="Arial" panose="020B0604020202020204" pitchFamily="34" charset="0"/>
                <a:hlinkClick r:id="rId3"/>
              </a:rPr>
              <a:t>Miller 2018</a:t>
            </a:r>
            <a:r>
              <a:rPr lang="en-GB" b="0" i="0">
                <a:solidFill>
                  <a:srgbClr val="222222"/>
                </a:solidFill>
                <a:effectLst/>
                <a:latin typeface="Arial" panose="020B0604020202020204" pitchFamily="34" charset="0"/>
              </a:rPr>
              <a:t>). A good visualization of all this complexity is the concept of the palimpsest. In the study of texts, the palimpsest is a page of writing which has had text erased or removed so that more text can be applied over top of the original. Through this process, traces of the original text are left slightly visible as ghostly remnants on the page. If we make a correlation of the palimpsest to identity, a palimpsest </a:t>
            </a:r>
            <a:r>
              <a:rPr lang="en-GB" b="0" i="1">
                <a:solidFill>
                  <a:srgbClr val="222222"/>
                </a:solidFill>
                <a:effectLst/>
                <a:latin typeface="Arial" panose="020B0604020202020204" pitchFamily="34" charset="0"/>
              </a:rPr>
              <a:t>as</a:t>
            </a:r>
            <a:r>
              <a:rPr lang="en-GB" b="0" i="0">
                <a:solidFill>
                  <a:srgbClr val="222222"/>
                </a:solidFill>
                <a:effectLst/>
                <a:latin typeface="Arial" panose="020B0604020202020204" pitchFamily="34" charset="0"/>
              </a:rPr>
              <a:t> identity, is then something which is built up through layering while retaining evidence of the earlier layers. In this article, I will be focusing on the formation of identity as an unresolved discourse between the singular and the collective, and how that exchange is expressed as a visual palimpsest by the artists Annette Cords, G. Farrell Kellum, and </a:t>
            </a:r>
            <a:r>
              <a:rPr lang="en-GB" b="0" i="0" err="1">
                <a:solidFill>
                  <a:srgbClr val="222222"/>
                </a:solidFill>
                <a:effectLst/>
                <a:latin typeface="Arial" panose="020B0604020202020204" pitchFamily="34" charset="0"/>
              </a:rPr>
              <a:t>Njideka</a:t>
            </a:r>
            <a:r>
              <a:rPr lang="en-GB" b="0" i="0">
                <a:solidFill>
                  <a:srgbClr val="222222"/>
                </a:solidFill>
                <a:effectLst/>
                <a:latin typeface="Arial" panose="020B0604020202020204" pitchFamily="34" charset="0"/>
              </a:rPr>
              <a:t> Akunyili Crosby. Through their artworks, each artist explores their own identity formation, but also identity formation of those living amid the Postmodern condition of the Western world in the late stages of capitalism. This condition is also coupled with the 21st century ramifications of the massive changes being made to the planet in the era of the Anthropocene, which adds further complexity and anxiety to identity formation in the contemporary moment.</a:t>
            </a:r>
            <a:endParaRPr lang="en-US"/>
          </a:p>
        </p:txBody>
      </p:sp>
      <p:sp>
        <p:nvSpPr>
          <p:cNvPr id="4" name="Slide Number Placeholder 3"/>
          <p:cNvSpPr>
            <a:spLocks noGrp="1"/>
          </p:cNvSpPr>
          <p:nvPr>
            <p:ph type="sldNum" sz="quarter" idx="5"/>
          </p:nvPr>
        </p:nvSpPr>
        <p:spPr/>
        <p:txBody>
          <a:bodyPr/>
          <a:lstStyle/>
          <a:p>
            <a:fld id="{1927BF55-F8C3-034F-873A-3280E0C60965}" type="slidenum">
              <a:rPr lang="en-US" smtClean="0"/>
              <a:t>25</a:t>
            </a:fld>
            <a:endParaRPr lang="en-US"/>
          </a:p>
        </p:txBody>
      </p:sp>
    </p:spTree>
    <p:extLst>
      <p:ext uri="{BB962C8B-B14F-4D97-AF65-F5344CB8AC3E}">
        <p14:creationId xmlns:p14="http://schemas.microsoft.com/office/powerpoint/2010/main" val="1857211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222222"/>
                </a:solidFill>
                <a:effectLst/>
                <a:latin typeface="Arial" panose="020B0604020202020204" pitchFamily="34" charset="0"/>
              </a:rPr>
              <a:t>Annette Cords produces Jacquard loom weavings which fittingly “weave” together bits and pieces of visual data that she plucks from the massive visual field that she experiences walking through the urban streets on any given day. As we globally shift to an increasingly screen-based culture, the tsunami of visual stimulus only continues to grow. Cords’ weavings represent a sort of visual literacy that attempts to make sense of this visual field and bring together disparate fragments in an intersectional and interstitial object of identity. Cords has referred to this interaction as “being receptive to what presents itself”.</a:t>
            </a:r>
            <a:r>
              <a:rPr lang="en-GB" b="1" i="0" u="none" strike="noStrike">
                <a:solidFill>
                  <a:srgbClr val="4F5671"/>
                </a:solidFill>
                <a:effectLst/>
                <a:latin typeface="Arial" panose="020B0604020202020204" pitchFamily="34" charset="0"/>
                <a:hlinkClick r:id="rId3"/>
              </a:rPr>
              <a:t>1</a:t>
            </a:r>
            <a:r>
              <a:rPr lang="en-GB" b="0" i="0">
                <a:solidFill>
                  <a:srgbClr val="222222"/>
                </a:solidFill>
                <a:effectLst/>
                <a:latin typeface="Arial" panose="020B0604020202020204" pitchFamily="34" charset="0"/>
              </a:rPr>
              <a:t> By doing so, Cords al so brings together a multitude of identities in her work that include artist, educator, German-American, immigrant, urbanite, sculptor, writer, weaver, as well as influences from material culture, pop culture, urban landscapes, writing systems, the vernacular, mark-making, painting, installations, and shifting human perception. Even though these visual fragments are held together through warp and weft, Cords also alludes to the unfinalized and ongoing dialogue between them by displaying some of her weavings so that the backside is visible (</a:t>
            </a:r>
            <a:r>
              <a:rPr lang="en-GB" b="1" i="0" u="none" strike="noStrike">
                <a:solidFill>
                  <a:srgbClr val="4F5671"/>
                </a:solidFill>
                <a:effectLst/>
                <a:latin typeface="Arial" panose="020B0604020202020204" pitchFamily="34" charset="0"/>
                <a:hlinkClick r:id="rId4"/>
              </a:rPr>
              <a:t>Figure 3</a:t>
            </a:r>
            <a:r>
              <a:rPr lang="en-GB" b="0" i="0">
                <a:solidFill>
                  <a:srgbClr val="222222"/>
                </a:solidFill>
                <a:effectLst/>
                <a:latin typeface="Arial" panose="020B0604020202020204" pitchFamily="34" charset="0"/>
              </a:rPr>
              <a:t>). In doing so, Cords leaves the viewer to wonder why what is typically concealed has instead been revealed. For Cords, the artwork is not the front of the weaving or the back, but rather the evolving relationship between them which the viewer experiences in real time as they circle around the sculpture. In her recent weavings, Cords even more explicitly utilizes a palimpsest process in the production of these metaphorical identity objects. As Cords has specified, “In these recent tapestries, I take one weaving file, double back, and repeat parts of it. It is a form of erasure and revision during the process of creation. The effect is filmic and glitchy, revealing a search for articulation and form through the playful making of the tapestry itself”.</a:t>
            </a:r>
            <a:r>
              <a:rPr lang="en-GB" b="1" i="0" u="none" strike="noStrike">
                <a:solidFill>
                  <a:srgbClr val="4F5671"/>
                </a:solidFill>
                <a:effectLst/>
                <a:latin typeface="Arial" panose="020B0604020202020204" pitchFamily="34" charset="0"/>
                <a:hlinkClick r:id="rId5"/>
              </a:rPr>
              <a:t>2</a:t>
            </a:r>
            <a:endParaRPr lang="en-US"/>
          </a:p>
          <a:p>
            <a:endParaRPr lang="en-US"/>
          </a:p>
        </p:txBody>
      </p:sp>
      <p:sp>
        <p:nvSpPr>
          <p:cNvPr id="4" name="Slide Number Placeholder 3"/>
          <p:cNvSpPr>
            <a:spLocks noGrp="1"/>
          </p:cNvSpPr>
          <p:nvPr>
            <p:ph type="sldNum" sz="quarter" idx="5"/>
          </p:nvPr>
        </p:nvSpPr>
        <p:spPr/>
        <p:txBody>
          <a:bodyPr/>
          <a:lstStyle/>
          <a:p>
            <a:fld id="{1927BF55-F8C3-034F-873A-3280E0C60965}" type="slidenum">
              <a:rPr lang="en-US" smtClean="0"/>
              <a:t>26</a:t>
            </a:fld>
            <a:endParaRPr lang="en-US"/>
          </a:p>
        </p:txBody>
      </p:sp>
    </p:spTree>
    <p:extLst>
      <p:ext uri="{BB962C8B-B14F-4D97-AF65-F5344CB8AC3E}">
        <p14:creationId xmlns:p14="http://schemas.microsoft.com/office/powerpoint/2010/main" val="15939358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927BF55-F8C3-034F-873A-3280E0C60965}" type="slidenum">
              <a:rPr lang="en-US" smtClean="0"/>
              <a:t>27</a:t>
            </a:fld>
            <a:endParaRPr lang="en-US"/>
          </a:p>
        </p:txBody>
      </p:sp>
    </p:spTree>
    <p:extLst>
      <p:ext uri="{BB962C8B-B14F-4D97-AF65-F5344CB8AC3E}">
        <p14:creationId xmlns:p14="http://schemas.microsoft.com/office/powerpoint/2010/main" val="4581485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effectLst/>
                <a:latin typeface="Linux Libertine"/>
              </a:rPr>
              <a:t>Montage</a:t>
            </a:r>
          </a:p>
          <a:p>
            <a:pPr algn="l"/>
            <a:r>
              <a:rPr lang="en-GB" b="0" i="0">
                <a:effectLst/>
                <a:latin typeface="Arial" panose="020B0604020202020204" pitchFamily="34" charset="0"/>
              </a:rPr>
              <a:t>[</a:t>
            </a:r>
            <a:r>
              <a:rPr lang="en-GB" b="0" i="0" u="none" strike="noStrike">
                <a:effectLst/>
                <a:latin typeface="Arial" panose="020B0604020202020204" pitchFamily="34" charset="0"/>
                <a:hlinkClick r:id="rId3" tooltip="Edit section: Montage"/>
              </a:rPr>
              <a:t>edit</a:t>
            </a:r>
            <a:r>
              <a:rPr lang="en-GB" b="0" i="0">
                <a:effectLst/>
                <a:latin typeface="Arial" panose="020B0604020202020204" pitchFamily="34" charset="0"/>
              </a:rPr>
              <a:t>]</a:t>
            </a:r>
            <a:endParaRPr lang="en-GB" b="0" i="0">
              <a:effectLst/>
              <a:latin typeface="Linux Libertine"/>
            </a:endParaRPr>
          </a:p>
          <a:p>
            <a:pPr algn="l"/>
            <a:r>
              <a:rPr lang="en-GB" b="0" i="1">
                <a:solidFill>
                  <a:srgbClr val="202122"/>
                </a:solidFill>
                <a:effectLst/>
                <a:latin typeface="Arial" panose="020B0604020202020204" pitchFamily="34" charset="0"/>
              </a:rPr>
              <a:t>Main article: </a:t>
            </a:r>
            <a:r>
              <a:rPr lang="en-GB" b="0" i="1" u="none" strike="noStrike">
                <a:solidFill>
                  <a:srgbClr val="202122"/>
                </a:solidFill>
                <a:effectLst/>
                <a:latin typeface="Arial" panose="020B0604020202020204" pitchFamily="34" charset="0"/>
                <a:hlinkClick r:id="rId4" tooltip="Montage (filmmaking)"/>
              </a:rPr>
              <a:t>Montage (filmmaking)</a:t>
            </a:r>
            <a:endParaRPr lang="en-GB" b="0" i="1">
              <a:solidFill>
                <a:srgbClr val="202122"/>
              </a:solidFill>
              <a:effectLst/>
              <a:latin typeface="Arial" panose="020B0604020202020204" pitchFamily="34" charset="0"/>
            </a:endParaRPr>
          </a:p>
          <a:p>
            <a:pPr algn="l"/>
            <a:r>
              <a:rPr lang="en-GB" b="0" i="0">
                <a:solidFill>
                  <a:srgbClr val="202122"/>
                </a:solidFill>
                <a:effectLst/>
                <a:latin typeface="Arial" panose="020B0604020202020204" pitchFamily="34" charset="0"/>
              </a:rPr>
              <a:t>Montage theory, in its rudimentary form, asserts that a series of connected images allows for complex ideas to be extracted from a sequence and, when strung together, constitute the entirety of a film's ideological and intellectual power. In other words, the editing of shots rather than the content of the shot alone constitutes the force of a film. Many directors still believe that montage is what defines cinema against other specific media. </a:t>
            </a:r>
            <a:r>
              <a:rPr lang="en-GB" b="0" i="0" err="1">
                <a:solidFill>
                  <a:srgbClr val="202122"/>
                </a:solidFill>
                <a:effectLst/>
                <a:latin typeface="Arial" panose="020B0604020202020204" pitchFamily="34" charset="0"/>
              </a:rPr>
              <a:t>Vsevolod</a:t>
            </a:r>
            <a:r>
              <a:rPr lang="en-GB" b="0" i="0">
                <a:solidFill>
                  <a:srgbClr val="202122"/>
                </a:solidFill>
                <a:effectLst/>
                <a:latin typeface="Arial" panose="020B0604020202020204" pitchFamily="34" charset="0"/>
              </a:rPr>
              <a:t> </a:t>
            </a:r>
            <a:r>
              <a:rPr lang="en-GB" b="0" i="0" err="1">
                <a:solidFill>
                  <a:srgbClr val="202122"/>
                </a:solidFill>
                <a:effectLst/>
                <a:latin typeface="Arial" panose="020B0604020202020204" pitchFamily="34" charset="0"/>
              </a:rPr>
              <a:t>Illarionovich</a:t>
            </a:r>
            <a:r>
              <a:rPr lang="en-GB" b="0" i="0">
                <a:solidFill>
                  <a:srgbClr val="202122"/>
                </a:solidFill>
                <a:effectLst/>
                <a:latin typeface="Arial" panose="020B0604020202020204" pitchFamily="34" charset="0"/>
              </a:rPr>
              <a:t> </a:t>
            </a:r>
            <a:r>
              <a:rPr lang="en-GB" b="0" i="0" err="1">
                <a:solidFill>
                  <a:srgbClr val="202122"/>
                </a:solidFill>
                <a:effectLst/>
                <a:latin typeface="Arial" panose="020B0604020202020204" pitchFamily="34" charset="0"/>
              </a:rPr>
              <a:t>Pudovkin</a:t>
            </a:r>
            <a:r>
              <a:rPr lang="en-GB" b="0" i="0">
                <a:solidFill>
                  <a:srgbClr val="202122"/>
                </a:solidFill>
                <a:effectLst/>
                <a:latin typeface="Arial" panose="020B0604020202020204" pitchFamily="34" charset="0"/>
              </a:rPr>
              <a:t>, for example, claimed that words were thematically inadequate, despite silent cinema's use of intertitles to make narrative connections between shots.</a:t>
            </a:r>
            <a:r>
              <a:rPr lang="en-GB" b="0" i="0" u="none" strike="noStrike" baseline="30000">
                <a:solidFill>
                  <a:srgbClr val="202122"/>
                </a:solidFill>
                <a:effectLst/>
                <a:latin typeface="Arial" panose="020B0604020202020204" pitchFamily="34" charset="0"/>
                <a:hlinkClick r:id="rId5"/>
              </a:rPr>
              <a:t>[2]</a:t>
            </a:r>
            <a:r>
              <a:rPr lang="en-GB" b="0" i="0">
                <a:solidFill>
                  <a:srgbClr val="202122"/>
                </a:solidFill>
                <a:effectLst/>
                <a:latin typeface="Arial" panose="020B0604020202020204" pitchFamily="34" charset="0"/>
              </a:rPr>
              <a:t> Steve Odin traces montage back to Charles Dickens' use of the concept to track parallel action across a narrative.</a:t>
            </a:r>
            <a:r>
              <a:rPr lang="en-GB" b="0" i="0" u="none" strike="noStrike" baseline="30000">
                <a:solidFill>
                  <a:srgbClr val="202122"/>
                </a:solidFill>
                <a:effectLst/>
                <a:latin typeface="Arial" panose="020B0604020202020204" pitchFamily="34" charset="0"/>
                <a:hlinkClick r:id="rId6"/>
              </a:rPr>
              <a:t>[3]</a:t>
            </a:r>
            <a:endParaRPr lang="en-GB" b="0" i="0">
              <a:solidFill>
                <a:srgbClr val="202122"/>
              </a:solidFill>
              <a:effectLst/>
              <a:latin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1927BF55-F8C3-034F-873A-3280E0C60965}" type="slidenum">
              <a:rPr lang="en-US" smtClean="0"/>
              <a:t>28</a:t>
            </a:fld>
            <a:endParaRPr lang="en-US"/>
          </a:p>
        </p:txBody>
      </p:sp>
    </p:spTree>
    <p:extLst>
      <p:ext uri="{BB962C8B-B14F-4D97-AF65-F5344CB8AC3E}">
        <p14:creationId xmlns:p14="http://schemas.microsoft.com/office/powerpoint/2010/main" val="37185576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Drawing on Deleuze’s concept of the/a feminine assemblage combined with that of other (new materialist feminisms) from the perspective of JD, provides an opportunity to reflect on a contemporary (re)positioning of homework/housework, as parts of </a:t>
            </a:r>
            <a:r>
              <a:rPr lang="en-GB" sz="1200" kern="1200" err="1">
                <a:solidFill>
                  <a:schemeClr val="tx1"/>
                </a:solidFill>
                <a:effectLst/>
                <a:latin typeface="+mn-lt"/>
                <a:ea typeface="+mn-ea"/>
                <a:cs typeface="+mn-cs"/>
              </a:rPr>
              <a:t>professional_domestic</a:t>
            </a:r>
            <a:r>
              <a:rPr lang="en-GB" sz="1200" kern="1200">
                <a:solidFill>
                  <a:schemeClr val="tx1"/>
                </a:solidFill>
                <a:effectLst/>
                <a:latin typeface="+mn-lt"/>
                <a:ea typeface="+mn-ea"/>
                <a:cs typeface="+mn-cs"/>
              </a:rPr>
              <a:t> self wit(h)</a:t>
            </a:r>
            <a:r>
              <a:rPr lang="en-GB" sz="1200" kern="1200" err="1">
                <a:solidFill>
                  <a:schemeClr val="tx1"/>
                </a:solidFill>
                <a:effectLst/>
                <a:latin typeface="+mn-lt"/>
                <a:ea typeface="+mn-ea"/>
                <a:cs typeface="+mn-cs"/>
              </a:rPr>
              <a:t>nessed</a:t>
            </a:r>
            <a:r>
              <a:rPr lang="en-GB" sz="1200" kern="1200">
                <a:solidFill>
                  <a:schemeClr val="tx1"/>
                </a:solidFill>
                <a:effectLst/>
                <a:latin typeface="+mn-lt"/>
                <a:ea typeface="+mn-ea"/>
                <a:cs typeface="+mn-cs"/>
              </a:rPr>
              <a:t> between screens during the pandemic.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Within the contemporary context of a rapidly digitizing world, the connection between physical and digital ‘technologies’, through which the lens of a ‘textile philosophy’ may be established to formulate an active intersection between the professional and the domestic/ the haptic and the digital.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E3D87942-F776-1C44-AD61-B0B73D217286}" type="slidenum">
              <a:rPr lang="en-US" smtClean="0"/>
              <a:t>30</a:t>
            </a:fld>
            <a:endParaRPr lang="en-US"/>
          </a:p>
        </p:txBody>
      </p:sp>
    </p:spTree>
    <p:extLst>
      <p:ext uri="{BB962C8B-B14F-4D97-AF65-F5344CB8AC3E}">
        <p14:creationId xmlns:p14="http://schemas.microsoft.com/office/powerpoint/2010/main" val="18968660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lang="en-GB" b="0" i="0">
                <a:solidFill>
                  <a:srgbClr val="1F1F1F"/>
                </a:solidFill>
                <a:effectLst/>
                <a:latin typeface="Google Sans"/>
              </a:rPr>
              <a:t>Robert Rauschenberg. 1925–2008.</a:t>
            </a:r>
          </a:p>
          <a:p>
            <a:pPr algn="l">
              <a:spcAft>
                <a:spcPts val="300"/>
              </a:spcAft>
              <a:buFont typeface="Arial" panose="020B0604020202020204" pitchFamily="34" charset="0"/>
              <a:buChar char="•"/>
            </a:pPr>
            <a:r>
              <a:rPr lang="en-GB" b="0" i="0">
                <a:solidFill>
                  <a:srgbClr val="1F1F1F"/>
                </a:solidFill>
                <a:effectLst/>
                <a:latin typeface="Google Sans"/>
              </a:rPr>
              <a:t>Kurt Schwitters. 1887–1948.</a:t>
            </a:r>
          </a:p>
          <a:p>
            <a:pPr algn="l">
              <a:spcAft>
                <a:spcPts val="300"/>
              </a:spcAft>
              <a:buFont typeface="Arial" panose="020B0604020202020204" pitchFamily="34" charset="0"/>
              <a:buChar char="•"/>
            </a:pPr>
            <a:r>
              <a:rPr lang="en-GB" b="0" i="0">
                <a:solidFill>
                  <a:srgbClr val="1F1F1F"/>
                </a:solidFill>
                <a:effectLst/>
                <a:latin typeface="Google Sans"/>
              </a:rPr>
              <a:t>John </a:t>
            </a:r>
            <a:r>
              <a:rPr lang="en-GB" b="0" i="0" err="1">
                <a:solidFill>
                  <a:srgbClr val="1F1F1F"/>
                </a:solidFill>
                <a:effectLst/>
                <a:latin typeface="Google Sans"/>
              </a:rPr>
              <a:t>Stezaker</a:t>
            </a:r>
            <a:r>
              <a:rPr lang="en-GB" b="0" i="0">
                <a:solidFill>
                  <a:srgbClr val="1F1F1F"/>
                </a:solidFill>
                <a:effectLst/>
                <a:latin typeface="Google Sans"/>
              </a:rPr>
              <a:t>. born 1949.</a:t>
            </a:r>
          </a:p>
          <a:p>
            <a:pPr algn="l">
              <a:spcAft>
                <a:spcPts val="300"/>
              </a:spcAft>
              <a:buFont typeface="Arial" panose="020B0604020202020204" pitchFamily="34" charset="0"/>
              <a:buChar char="•"/>
            </a:pPr>
            <a:r>
              <a:rPr lang="en-GB" b="0" i="0">
                <a:solidFill>
                  <a:srgbClr val="1F1F1F"/>
                </a:solidFill>
                <a:effectLst/>
                <a:latin typeface="Google Sans"/>
              </a:rPr>
              <a:t>Man Ray. 1890–1976.</a:t>
            </a:r>
          </a:p>
          <a:p>
            <a:pPr algn="l">
              <a:spcAft>
                <a:spcPts val="300"/>
              </a:spcAft>
              <a:buFont typeface="Arial" panose="020B0604020202020204" pitchFamily="34" charset="0"/>
              <a:buChar char="•"/>
            </a:pPr>
            <a:r>
              <a:rPr lang="en-GB" b="0" i="0">
                <a:solidFill>
                  <a:srgbClr val="1F1F1F"/>
                </a:solidFill>
                <a:effectLst/>
                <a:latin typeface="Google Sans"/>
              </a:rPr>
              <a:t>Raoul Hausmann. 1886–1971.</a:t>
            </a:r>
          </a:p>
          <a:p>
            <a:pPr algn="l">
              <a:spcAft>
                <a:spcPts val="300"/>
              </a:spcAft>
              <a:buFont typeface="Arial" panose="020B0604020202020204" pitchFamily="34" charset="0"/>
              <a:buChar char="•"/>
            </a:pPr>
            <a:r>
              <a:rPr lang="en-GB" b="0" i="0">
                <a:solidFill>
                  <a:srgbClr val="1F1F1F"/>
                </a:solidFill>
                <a:effectLst/>
                <a:latin typeface="Google Sans"/>
              </a:rPr>
              <a:t>Peter Kennard. born 1949.</a:t>
            </a:r>
          </a:p>
          <a:p>
            <a:pPr algn="l">
              <a:spcAft>
                <a:spcPts val="300"/>
              </a:spcAft>
              <a:buFont typeface="Arial" panose="020B0604020202020204" pitchFamily="34" charset="0"/>
              <a:buChar char="•"/>
            </a:pPr>
            <a:r>
              <a:rPr lang="en-GB" b="0" i="0">
                <a:solidFill>
                  <a:srgbClr val="1F1F1F"/>
                </a:solidFill>
                <a:effectLst/>
                <a:latin typeface="Google Sans"/>
              </a:rPr>
              <a:t>Gilbert &amp; George. born 1943, born 1942.</a:t>
            </a:r>
          </a:p>
          <a:p>
            <a:pPr algn="l">
              <a:spcAft>
                <a:spcPts val="300"/>
              </a:spcAft>
              <a:buFont typeface="Arial" panose="020B0604020202020204" pitchFamily="34" charset="0"/>
              <a:buChar char="•"/>
            </a:pPr>
            <a:r>
              <a:rPr lang="en-GB" b="0" i="0">
                <a:solidFill>
                  <a:srgbClr val="1F1F1F"/>
                </a:solidFill>
                <a:effectLst/>
                <a:latin typeface="Google Sans"/>
              </a:rPr>
              <a:t>Andy Warhol. 1928–1987.</a:t>
            </a:r>
          </a:p>
          <a:p>
            <a:endParaRPr lang="en-US"/>
          </a:p>
        </p:txBody>
      </p:sp>
      <p:sp>
        <p:nvSpPr>
          <p:cNvPr id="4" name="Slide Number Placeholder 3"/>
          <p:cNvSpPr>
            <a:spLocks noGrp="1"/>
          </p:cNvSpPr>
          <p:nvPr>
            <p:ph type="sldNum" sz="quarter" idx="5"/>
          </p:nvPr>
        </p:nvSpPr>
        <p:spPr/>
        <p:txBody>
          <a:bodyPr/>
          <a:lstStyle/>
          <a:p>
            <a:fld id="{1927BF55-F8C3-034F-873A-3280E0C60965}" type="slidenum">
              <a:rPr lang="en-US" smtClean="0"/>
              <a:t>31</a:t>
            </a:fld>
            <a:endParaRPr lang="en-US"/>
          </a:p>
        </p:txBody>
      </p:sp>
    </p:spTree>
    <p:extLst>
      <p:ext uri="{BB962C8B-B14F-4D97-AF65-F5344CB8AC3E}">
        <p14:creationId xmlns:p14="http://schemas.microsoft.com/office/powerpoint/2010/main" val="3988324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444444"/>
                </a:solidFill>
                <a:effectLst/>
                <a:latin typeface="Ubuntu" panose="020F0502020204030204" pitchFamily="34" charset="0"/>
              </a:rPr>
              <a:t>Mina Loy’s visionary and provocative feminism seeks to determine woman as both sex and gender, as both biological and performatively construed. In her ‘Feminist Manifesto’ from 1914, she writes: ‘Leave off looking to men to find out what you are </a:t>
            </a:r>
            <a:r>
              <a:rPr lang="en-GB" b="0" i="0" u="sng">
                <a:solidFill>
                  <a:srgbClr val="444444"/>
                </a:solidFill>
                <a:effectLst/>
                <a:latin typeface="Ubuntu" panose="020B0504030602030204" pitchFamily="34" charset="0"/>
              </a:rPr>
              <a:t>not</a:t>
            </a:r>
            <a:r>
              <a:rPr lang="en-GB" b="0" i="0">
                <a:solidFill>
                  <a:srgbClr val="444444"/>
                </a:solidFill>
                <a:effectLst/>
                <a:latin typeface="Ubuntu" panose="020B0504030602030204" pitchFamily="34" charset="0"/>
              </a:rPr>
              <a:t> – seek within yourselves to find out what you </a:t>
            </a:r>
            <a:r>
              <a:rPr lang="en-GB" b="0" i="0" u="sng">
                <a:solidFill>
                  <a:srgbClr val="444444"/>
                </a:solidFill>
                <a:effectLst/>
                <a:latin typeface="Ubuntu" panose="020B0504030602030204" pitchFamily="34" charset="0"/>
              </a:rPr>
              <a:t>are</a:t>
            </a:r>
            <a:r>
              <a:rPr lang="en-GB" b="0" i="0">
                <a:solidFill>
                  <a:srgbClr val="444444"/>
                </a:solidFill>
                <a:effectLst/>
                <a:latin typeface="Ubuntu" panose="020B0504030602030204" pitchFamily="34" charset="0"/>
              </a:rPr>
              <a:t>’.</a:t>
            </a:r>
            <a:r>
              <a:rPr lang="en-GB" b="0" i="0" u="none" strike="noStrike" baseline="30000">
                <a:solidFill>
                  <a:srgbClr val="BA2F1D"/>
                </a:solidFill>
                <a:effectLst/>
                <a:latin typeface="inherit"/>
                <a:hlinkClick r:id="rId3"/>
              </a:rPr>
              <a:t>[1]</a:t>
            </a:r>
            <a:r>
              <a:rPr lang="en-GB" b="0" i="0">
                <a:solidFill>
                  <a:srgbClr val="444444"/>
                </a:solidFill>
                <a:effectLst/>
                <a:latin typeface="Ubuntu" panose="020B0504030602030204" pitchFamily="34" charset="0"/>
              </a:rPr>
              <a:t> A woman should not subordinate herself to man’s nature and construct herself to be the opposite. Instead, her true self – her essence – can only be found by and within herself. Moreover, in this quotation Loy seems to simultaneously vilify a negative constructivist idea: a woman, she implies, should not construct her self in the interstices not occupied by another, in this case a man.  Nevertheless, I argue, when reading Loy’s literary oeuvre, this is actually the process of finding woman that Loy herself creates, although in a positive construction: a woman is found in between all the prejudiced, polarised, and paradoxical gender roles traditionally assigned to her. She is constituted of all, but none, of these.</a:t>
            </a:r>
          </a:p>
          <a:p>
            <a:r>
              <a:rPr lang="en-GB" b="1" i="0" u="none" strike="noStrike">
                <a:solidFill>
                  <a:srgbClr val="BA2F1D"/>
                </a:solidFill>
                <a:effectLst/>
                <a:latin typeface="Ubuntu" panose="020B0504030602030204" pitchFamily="34" charset="0"/>
                <a:hlinkClick r:id="rId4"/>
              </a:rPr>
              <a:t>Anna Crofts</a:t>
            </a:r>
            <a:r>
              <a:rPr lang="en-GB" b="1" i="0">
                <a:solidFill>
                  <a:srgbClr val="444444"/>
                </a:solidFill>
                <a:effectLst/>
                <a:latin typeface="Ubuntu" panose="020B0504030602030204" pitchFamily="34" charset="0"/>
              </a:rPr>
              <a:t>,  Goldsmiths, University of London</a:t>
            </a:r>
            <a:r>
              <a:rPr lang="en-GB" b="0" i="0">
                <a:solidFill>
                  <a:srgbClr val="444444"/>
                </a:solidFill>
                <a:effectLst/>
                <a:latin typeface="Ubuntu" panose="020B0504030602030204" pitchFamily="34" charset="0"/>
              </a:rPr>
              <a:t>, 4 march 2024</a:t>
            </a:r>
            <a:endParaRPr lang="en-US"/>
          </a:p>
        </p:txBody>
      </p:sp>
      <p:sp>
        <p:nvSpPr>
          <p:cNvPr id="4" name="Slide Number Placeholder 3"/>
          <p:cNvSpPr>
            <a:spLocks noGrp="1"/>
          </p:cNvSpPr>
          <p:nvPr>
            <p:ph type="sldNum" sz="quarter" idx="5"/>
          </p:nvPr>
        </p:nvSpPr>
        <p:spPr/>
        <p:txBody>
          <a:bodyPr/>
          <a:lstStyle/>
          <a:p>
            <a:fld id="{1927BF55-F8C3-034F-873A-3280E0C60965}" type="slidenum">
              <a:rPr lang="en-US" smtClean="0"/>
              <a:t>32</a:t>
            </a:fld>
            <a:endParaRPr lang="en-US"/>
          </a:p>
        </p:txBody>
      </p:sp>
    </p:spTree>
    <p:extLst>
      <p:ext uri="{BB962C8B-B14F-4D97-AF65-F5344CB8AC3E}">
        <p14:creationId xmlns:p14="http://schemas.microsoft.com/office/powerpoint/2010/main" val="3531788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A6DC356B-B92F-B542-82AC-AD77F638F447}" type="datetimeFigureOut">
              <a:rPr lang="en-US" smtClean="0"/>
              <a:t>2/18/26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217177375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6DC356B-B92F-B542-82AC-AD77F638F447}" type="datetimeFigureOut">
              <a:rPr lang="en-US" smtClean="0"/>
              <a:t>2/18/26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3837138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A6DC356B-B92F-B542-82AC-AD77F638F447}" type="datetimeFigureOut">
              <a:rPr lang="en-US" smtClean="0"/>
              <a:t>2/18/26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115886272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6DC356B-B92F-B542-82AC-AD77F638F447}" type="datetimeFigureOut">
              <a:rPr lang="en-US" smtClean="0"/>
              <a:t>2/18/26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2666282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A6DC356B-B92F-B542-82AC-AD77F638F447}" type="datetimeFigureOut">
              <a:rPr lang="en-US" smtClean="0"/>
              <a:t>2/18/26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6AC1DB-B450-0E43-A181-041C400455C4}"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668032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6DC356B-B92F-B542-82AC-AD77F638F447}" type="datetimeFigureOut">
              <a:rPr lang="en-US" smtClean="0"/>
              <a:t>2/18/26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112305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DC356B-B92F-B542-82AC-AD77F638F447}" type="datetimeFigureOut">
              <a:rPr lang="en-US" smtClean="0"/>
              <a:t>2/18/26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1823192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A6DC356B-B92F-B542-82AC-AD77F638F447}" type="datetimeFigureOut">
              <a:rPr lang="en-US" smtClean="0"/>
              <a:t>2/18/26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1467287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A6DC356B-B92F-B542-82AC-AD77F638F447}" type="datetimeFigureOut">
              <a:rPr lang="en-US" smtClean="0"/>
              <a:t>2/18/26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2956223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6DC356B-B92F-B542-82AC-AD77F638F447}" type="datetimeFigureOut">
              <a:rPr lang="en-US" smtClean="0"/>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1889470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6DC356B-B92F-B542-82AC-AD77F638F447}" type="datetimeFigureOut">
              <a:rPr lang="en-US" smtClean="0"/>
              <a:t>2/18/26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6AC1DB-B450-0E43-A181-041C400455C4}" type="slidenum">
              <a:rPr lang="en-US" smtClean="0"/>
              <a:t>‹#›</a:t>
            </a:fld>
            <a:endParaRPr lang="en-US"/>
          </a:p>
        </p:txBody>
      </p:sp>
    </p:spTree>
    <p:extLst>
      <p:ext uri="{BB962C8B-B14F-4D97-AF65-F5344CB8AC3E}">
        <p14:creationId xmlns:p14="http://schemas.microsoft.com/office/powerpoint/2010/main" val="6238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A6DC356B-B92F-B542-82AC-AD77F638F447}" type="datetimeFigureOut">
              <a:rPr lang="en-US" smtClean="0"/>
              <a:t>2/18/26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9D6AC1DB-B450-0E43-A181-041C400455C4}" type="slidenum">
              <a:rPr lang="en-US" smtClean="0"/>
              <a:t>‹#›</a:t>
            </a:fld>
            <a:endParaRPr lang="en-US"/>
          </a:p>
        </p:txBody>
      </p:sp>
    </p:spTree>
    <p:extLst>
      <p:ext uri="{BB962C8B-B14F-4D97-AF65-F5344CB8AC3E}">
        <p14:creationId xmlns:p14="http://schemas.microsoft.com/office/powerpoint/2010/main" val="30866706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tonesoferasmus.com/2010/11/analysis-freud-derrida-and-magic-slate.html" TargetMode="External"/><Relationship Id="rId2" Type="http://schemas.openxmlformats.org/officeDocument/2006/relationships/hyperlink" Target="http://www.jstor.org/stable/2929625"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aVkN2RF5Vdo?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stonesoferasmus.com/2010/11/analysis-freud-derrida-and-magic-slate.html"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share.google/Hypw9WqW4Ig5IQ1r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mdpi.com/2076-0752/12/4/164" TargetMode="External"/><Relationship Id="rId7"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tate.org.uk/art/artists/man-ray-1563"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hyperlink" Target="https://www.tate.org.uk/art/artworks/beuys-joseph-beuys-hessische-kultur-stiftung-ar00966" TargetMode="External"/><Relationship Id="rId4" Type="http://schemas.openxmlformats.org/officeDocument/2006/relationships/hyperlink" Target="https://www.tate.org.uk/art/artists/laszlo-moholy-nagy-1649"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3.xml.rels><?xml version="1.0" encoding="UTF-8" standalone="yes"?>
<Relationships xmlns="http://schemas.openxmlformats.org/package/2006/relationships"><Relationship Id="rId2" Type="http://schemas.openxmlformats.org/officeDocument/2006/relationships/hyperlink" Target="https://eur01.safelinks.protection.outlook.com/?url=https%3A%2F%2Fwww.ffotogallery.org%2Fopportunities%2Fopen-call-photobooks-amp-zines-brazil-and-wales-mobile-library-amp-pop-up-exhibition&amp;data=05%7C02%7Ccatherine.brown%40uwtsd.ac.uk%7C4d30fe10c99c4be870b508de6efacdab%7C4e0f11f9046e45059cb8db2152311e21%7C0%7C0%7C639070220630145085%7CUnknown%7CTWFpbGZsb3d8eyJFbXB0eU1hcGkiOnRydWUsIlYiOiIwLjAuMDAwMCIsIlAiOiJXaW4zMiIsIkFOIjoiTWFpbCIsIldUIjoyfQ%3D%3D%7C0%7C%7C%7C&amp;sdata=T1NcjrBZpz8eJ1pcAMN044Vi0BKx5bwSYXdLkTyzAHI%3D&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C97DB-ED1B-6CF1-73AF-B7066DF6A890}"/>
              </a:ext>
            </a:extLst>
          </p:cNvPr>
          <p:cNvSpPr>
            <a:spLocks noGrp="1"/>
          </p:cNvSpPr>
          <p:nvPr>
            <p:ph type="title"/>
          </p:nvPr>
        </p:nvSpPr>
        <p:spPr>
          <a:xfrm>
            <a:off x="804672" y="2386744"/>
            <a:ext cx="4486656" cy="1645920"/>
          </a:xfrm>
        </p:spPr>
        <p:txBody>
          <a:bodyPr vert="horz" lIns="274320" tIns="182880" rIns="274320" bIns="182880" rtlCol="0" anchor="ctr" anchorCtr="1">
            <a:normAutofit/>
          </a:bodyPr>
          <a:lstStyle/>
          <a:p>
            <a:r>
              <a:rPr lang="en-US" sz="3200"/>
              <a:t>Palimpsest and Montage </a:t>
            </a:r>
          </a:p>
        </p:txBody>
      </p:sp>
      <p:pic>
        <p:nvPicPr>
          <p:cNvPr id="3" name="Picture 2">
            <a:extLst>
              <a:ext uri="{FF2B5EF4-FFF2-40B4-BE49-F238E27FC236}">
                <a16:creationId xmlns:a16="http://schemas.microsoft.com/office/drawing/2014/main" id="{1FD0D3B2-7602-F7D6-56A8-D84A780B6AB7}"/>
              </a:ext>
            </a:extLst>
          </p:cNvPr>
          <p:cNvPicPr>
            <a:picLocks noChangeAspect="1"/>
          </p:cNvPicPr>
          <p:nvPr/>
        </p:nvPicPr>
        <p:blipFill>
          <a:blip r:embed="rId2"/>
          <a:srcRect r="14000" b="1"/>
          <a:stretch>
            <a:fillRect/>
          </a:stretch>
        </p:blipFill>
        <p:spPr>
          <a:xfrm>
            <a:off x="6096000" y="10"/>
            <a:ext cx="6095999" cy="6857990"/>
          </a:xfrm>
          <a:prstGeom prst="rect">
            <a:avLst/>
          </a:prstGeom>
        </p:spPr>
      </p:pic>
    </p:spTree>
    <p:extLst>
      <p:ext uri="{BB962C8B-B14F-4D97-AF65-F5344CB8AC3E}">
        <p14:creationId xmlns:p14="http://schemas.microsoft.com/office/powerpoint/2010/main" val="969559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8964C9-7383-DCCC-121E-3130486D5C12}"/>
              </a:ext>
            </a:extLst>
          </p:cNvPr>
          <p:cNvSpPr>
            <a:spLocks noGrp="1"/>
          </p:cNvSpPr>
          <p:nvPr>
            <p:ph idx="1"/>
          </p:nvPr>
        </p:nvSpPr>
        <p:spPr/>
        <p:txBody>
          <a:bodyPr/>
          <a:lstStyle/>
          <a:p>
            <a:pPr marL="0" indent="0" algn="just">
              <a:buNone/>
            </a:pPr>
            <a:r>
              <a:rPr lang="en-GB" sz="2400" dirty="0">
                <a:solidFill>
                  <a:srgbClr val="0A0A0A"/>
                </a:solidFill>
                <a:latin typeface="Google Sans"/>
              </a:rPr>
              <a:t>A </a:t>
            </a:r>
            <a:r>
              <a:rPr lang="en-GB" sz="2400" b="1" dirty="0">
                <a:solidFill>
                  <a:srgbClr val="0A0A0A"/>
                </a:solidFill>
                <a:latin typeface="Google Sans"/>
              </a:rPr>
              <a:t>palimpsest</a:t>
            </a:r>
            <a:r>
              <a:rPr lang="en-GB" sz="2400" dirty="0">
                <a:solidFill>
                  <a:srgbClr val="0A0A0A"/>
                </a:solidFill>
                <a:latin typeface="Google Sans"/>
              </a:rPr>
              <a:t> is about the "over-writing" of time on a single, continuous object (like a building or a manuscript), while a </a:t>
            </a:r>
            <a:r>
              <a:rPr lang="en-GB" sz="2400" b="1" dirty="0">
                <a:solidFill>
                  <a:srgbClr val="0A0A0A"/>
                </a:solidFill>
                <a:latin typeface="Google Sans"/>
              </a:rPr>
              <a:t>montage</a:t>
            </a:r>
            <a:r>
              <a:rPr lang="en-GB" sz="2400" dirty="0">
                <a:solidFill>
                  <a:srgbClr val="0A0A0A"/>
                </a:solidFill>
                <a:latin typeface="Google Sans"/>
              </a:rPr>
              <a:t> is the active "assembling" of separate pieces into a new, composite whole. </a:t>
            </a:r>
            <a:endParaRPr lang="en-US" sz="2400" dirty="0"/>
          </a:p>
          <a:p>
            <a:endParaRPr lang="en-US" dirty="0"/>
          </a:p>
        </p:txBody>
      </p:sp>
    </p:spTree>
    <p:extLst>
      <p:ext uri="{BB962C8B-B14F-4D97-AF65-F5344CB8AC3E}">
        <p14:creationId xmlns:p14="http://schemas.microsoft.com/office/powerpoint/2010/main" val="4124208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DFD935-5126-7778-0932-A8BAABD7505A}"/>
              </a:ext>
            </a:extLst>
          </p:cNvPr>
          <p:cNvSpPr txBox="1"/>
          <p:nvPr/>
        </p:nvSpPr>
        <p:spPr>
          <a:xfrm>
            <a:off x="239077" y="1375731"/>
            <a:ext cx="7374160" cy="4801314"/>
          </a:xfrm>
          <a:prstGeom prst="rect">
            <a:avLst/>
          </a:prstGeom>
          <a:noFill/>
        </p:spPr>
        <p:txBody>
          <a:bodyPr wrap="square">
            <a:spAutoFit/>
          </a:bodyPr>
          <a:lstStyle/>
          <a:p>
            <a:pPr algn="just"/>
            <a:r>
              <a:rPr lang="en-GB" b="1" u="none" strike="noStrike" dirty="0">
                <a:solidFill>
                  <a:srgbClr val="000000"/>
                </a:solidFill>
                <a:effectLst/>
                <a:latin typeface="Helvetica" pitchFamily="2" charset="0"/>
              </a:rPr>
              <a:t>Palimpsest</a:t>
            </a:r>
          </a:p>
          <a:p>
            <a:pPr algn="just"/>
            <a:r>
              <a:rPr lang="en-GB" b="0" u="none" strike="noStrike" dirty="0">
                <a:solidFill>
                  <a:srgbClr val="000000"/>
                </a:solidFill>
                <a:effectLst/>
                <a:latin typeface="Helvetica" pitchFamily="2" charset="0"/>
              </a:rPr>
              <a:t>Noun -  a manuscript or piece of writing material on which later writing has been superimposed on effaced earlier writing. </a:t>
            </a:r>
          </a:p>
          <a:p>
            <a:pPr algn="just"/>
            <a:endParaRPr lang="en-GB" dirty="0">
              <a:solidFill>
                <a:srgbClr val="000000"/>
              </a:solidFill>
              <a:latin typeface="Helvetica" pitchFamily="2" charset="0"/>
            </a:endParaRPr>
          </a:p>
          <a:p>
            <a:pPr algn="just"/>
            <a:r>
              <a:rPr lang="en-GB" b="1" u="none" strike="noStrike" dirty="0">
                <a:solidFill>
                  <a:srgbClr val="000000"/>
                </a:solidFill>
                <a:effectLst/>
                <a:latin typeface="Helvetica" pitchFamily="2" charset="0"/>
              </a:rPr>
              <a:t>• </a:t>
            </a:r>
            <a:r>
              <a:rPr lang="en-GB" b="0" u="none" strike="noStrike" dirty="0">
                <a:solidFill>
                  <a:srgbClr val="000000"/>
                </a:solidFill>
                <a:effectLst/>
                <a:latin typeface="Helvetica" pitchFamily="2" charset="0"/>
              </a:rPr>
              <a:t>something reused or altered but still bearing visible traces of its earlier form: Sutton Place (architectural example) is a palimpsest of the taste of successive owners.</a:t>
            </a:r>
          </a:p>
          <a:p>
            <a:pPr algn="just"/>
            <a:endParaRPr lang="en-GB" dirty="0">
              <a:solidFill>
                <a:srgbClr val="000000"/>
              </a:solidFill>
              <a:latin typeface="Helvetica" pitchFamily="2" charset="0"/>
            </a:endParaRPr>
          </a:p>
          <a:p>
            <a:pPr algn="just"/>
            <a:r>
              <a:rPr lang="en-GB" b="0" dirty="0">
                <a:solidFill>
                  <a:srgbClr val="222222"/>
                </a:solidFill>
                <a:effectLst/>
                <a:latin typeface="Helvetica" pitchFamily="2" charset="0"/>
              </a:rPr>
              <a:t>A </a:t>
            </a:r>
            <a:r>
              <a:rPr lang="en-GB" b="1" dirty="0">
                <a:solidFill>
                  <a:srgbClr val="222222"/>
                </a:solidFill>
                <a:effectLst/>
                <a:latin typeface="Helvetica" pitchFamily="2" charset="0"/>
              </a:rPr>
              <a:t>palimpsest</a:t>
            </a:r>
            <a:r>
              <a:rPr lang="en-GB" b="0" dirty="0">
                <a:solidFill>
                  <a:srgbClr val="222222"/>
                </a:solidFill>
                <a:effectLst/>
                <a:latin typeface="Helvetica" pitchFamily="2" charset="0"/>
              </a:rPr>
              <a:t> is a manuscript that has been scraped off and reused.  An example of this practise dates from Roman times  when text would be written on wax-coated tablets  that would be smoothed over and used again.</a:t>
            </a:r>
          </a:p>
          <a:p>
            <a:pPr algn="just"/>
            <a:endParaRPr lang="en-GB" b="0" dirty="0">
              <a:solidFill>
                <a:srgbClr val="222222"/>
              </a:solidFill>
              <a:effectLst/>
              <a:latin typeface="Helvetica" pitchFamily="2" charset="0"/>
            </a:endParaRPr>
          </a:p>
          <a:p>
            <a:pPr algn="just"/>
            <a:r>
              <a:rPr lang="en-US" dirty="0">
                <a:latin typeface="Helvetica" pitchFamily="2" charset="0"/>
              </a:rPr>
              <a:t>https://</a:t>
            </a:r>
            <a:r>
              <a:rPr lang="en-US" dirty="0" err="1">
                <a:latin typeface="Helvetica" pitchFamily="2" charset="0"/>
              </a:rPr>
              <a:t>intentism.org</a:t>
            </a:r>
            <a:r>
              <a:rPr lang="en-US" dirty="0">
                <a:latin typeface="Helvetica" pitchFamily="2" charset="0"/>
              </a:rPr>
              <a:t>/the-arts/</a:t>
            </a:r>
            <a:r>
              <a:rPr lang="en-US" dirty="0" err="1">
                <a:latin typeface="Helvetica" pitchFamily="2" charset="0"/>
              </a:rPr>
              <a:t>palimpsestism</a:t>
            </a:r>
            <a:r>
              <a:rPr lang="en-US" dirty="0">
                <a:latin typeface="Helvetica" pitchFamily="2" charset="0"/>
              </a:rPr>
              <a:t>/</a:t>
            </a:r>
          </a:p>
          <a:p>
            <a:pPr algn="just"/>
            <a:endParaRPr lang="en-GB" dirty="0">
              <a:solidFill>
                <a:srgbClr val="000000"/>
              </a:solidFill>
              <a:latin typeface="-apple-system"/>
            </a:endParaRPr>
          </a:p>
          <a:p>
            <a:pPr algn="just"/>
            <a:r>
              <a:rPr lang="en-GB" sz="1800" b="0" dirty="0">
                <a:effectLst/>
                <a:latin typeface="Helvetica" pitchFamily="2" charset="0"/>
              </a:rPr>
              <a:t>References: Civilisation and its Discontents, Sigmund Freud </a:t>
            </a:r>
          </a:p>
          <a:p>
            <a:endParaRPr lang="en-US" dirty="0"/>
          </a:p>
        </p:txBody>
      </p:sp>
      <p:pic>
        <p:nvPicPr>
          <p:cNvPr id="6" name="Picture 5">
            <a:extLst>
              <a:ext uri="{FF2B5EF4-FFF2-40B4-BE49-F238E27FC236}">
                <a16:creationId xmlns:a16="http://schemas.microsoft.com/office/drawing/2014/main" id="{C7563460-E859-DB58-7E63-C7400E42C826}"/>
              </a:ext>
            </a:extLst>
          </p:cNvPr>
          <p:cNvPicPr>
            <a:picLocks noChangeAspect="1"/>
          </p:cNvPicPr>
          <p:nvPr/>
        </p:nvPicPr>
        <p:blipFill>
          <a:blip r:embed="rId3"/>
          <a:stretch>
            <a:fillRect/>
          </a:stretch>
        </p:blipFill>
        <p:spPr>
          <a:xfrm>
            <a:off x="7886224" y="0"/>
            <a:ext cx="4197095" cy="6858000"/>
          </a:xfrm>
          <a:prstGeom prst="rect">
            <a:avLst/>
          </a:prstGeom>
        </p:spPr>
      </p:pic>
      <p:sp>
        <p:nvSpPr>
          <p:cNvPr id="7" name="TextBox 6">
            <a:extLst>
              <a:ext uri="{FF2B5EF4-FFF2-40B4-BE49-F238E27FC236}">
                <a16:creationId xmlns:a16="http://schemas.microsoft.com/office/drawing/2014/main" id="{0C933CCA-132E-A07C-6B5F-B8D8642E281E}"/>
              </a:ext>
            </a:extLst>
          </p:cNvPr>
          <p:cNvSpPr txBox="1"/>
          <p:nvPr/>
        </p:nvSpPr>
        <p:spPr>
          <a:xfrm>
            <a:off x="239077" y="157854"/>
            <a:ext cx="6163056" cy="707886"/>
          </a:xfrm>
          <a:prstGeom prst="rect">
            <a:avLst/>
          </a:prstGeom>
          <a:noFill/>
        </p:spPr>
        <p:txBody>
          <a:bodyPr wrap="square">
            <a:spAutoFit/>
          </a:bodyPr>
          <a:lstStyle/>
          <a:p>
            <a:r>
              <a:rPr lang="en-US" sz="4000">
                <a:latin typeface="Helvetica" pitchFamily="2" charset="0"/>
              </a:rPr>
              <a:t>Freuds Mystic Writing Pad</a:t>
            </a:r>
            <a:endParaRPr lang="en-US" sz="4000"/>
          </a:p>
        </p:txBody>
      </p:sp>
    </p:spTree>
    <p:extLst>
      <p:ext uri="{BB962C8B-B14F-4D97-AF65-F5344CB8AC3E}">
        <p14:creationId xmlns:p14="http://schemas.microsoft.com/office/powerpoint/2010/main" val="1866972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E88C87-F0BA-1BD8-42E8-B9236C0B5C19}"/>
              </a:ext>
            </a:extLst>
          </p:cNvPr>
          <p:cNvSpPr>
            <a:spLocks noGrp="1"/>
          </p:cNvSpPr>
          <p:nvPr>
            <p:ph idx="1"/>
          </p:nvPr>
        </p:nvSpPr>
        <p:spPr>
          <a:xfrm>
            <a:off x="1039450" y="1078445"/>
            <a:ext cx="5925310" cy="5948136"/>
          </a:xfrm>
        </p:spPr>
        <p:txBody>
          <a:bodyPr>
            <a:noAutofit/>
          </a:bodyPr>
          <a:lstStyle/>
          <a:p>
            <a:pPr marL="0" indent="0" algn="just">
              <a:lnSpc>
                <a:spcPct val="90000"/>
              </a:lnSpc>
              <a:buNone/>
            </a:pPr>
            <a:r>
              <a:rPr lang="en-GB" sz="2000" dirty="0"/>
              <a:t>Freud used the pad to model the human psyche, comparing the top layer to the conscious mind (perceptual system) and the wax substrate to the unconscious mind, which retains memories. </a:t>
            </a:r>
          </a:p>
          <a:p>
            <a:pPr marL="0" indent="0" algn="just">
              <a:lnSpc>
                <a:spcPct val="90000"/>
              </a:lnSpc>
              <a:buNone/>
            </a:pPr>
            <a:endParaRPr lang="en-GB" sz="2000" dirty="0"/>
          </a:p>
          <a:p>
            <a:pPr marL="0" indent="0" algn="just">
              <a:lnSpc>
                <a:spcPct val="90000"/>
              </a:lnSpc>
              <a:buNone/>
            </a:pPr>
            <a:r>
              <a:rPr lang="en-GB" sz="2000" dirty="0"/>
              <a:t>“For Freud, these two layers offered an interesting analogy for the unconscious and conscious mind,” said R. John Williams, an associate professor of English in Yale’s Faculty of Arts and Sciences. “The unconscious mind, like the wax layer, receives impressions and retains them. And the celluloid, like the conscious mind, can be refreshed so that new perceptions can emerge.”</a:t>
            </a:r>
          </a:p>
          <a:p>
            <a:pPr marL="0" indent="0" algn="just">
              <a:lnSpc>
                <a:spcPct val="90000"/>
              </a:lnSpc>
              <a:buNone/>
            </a:pPr>
            <a:endParaRPr lang="en-GB" sz="2000" dirty="0"/>
          </a:p>
          <a:p>
            <a:pPr marL="0" indent="0" algn="just">
              <a:lnSpc>
                <a:spcPct val="90000"/>
              </a:lnSpc>
              <a:buNone/>
            </a:pPr>
            <a:r>
              <a:rPr lang="en-US" sz="2000" dirty="0"/>
              <a:t>https://</a:t>
            </a:r>
            <a:r>
              <a:rPr lang="en-US" sz="2000" dirty="0" err="1"/>
              <a:t>news.yale.edu</a:t>
            </a:r>
            <a:r>
              <a:rPr lang="en-US" sz="2000" dirty="0"/>
              <a:t>/2024/02/09/fresh-impression-</a:t>
            </a:r>
            <a:r>
              <a:rPr lang="en-US" sz="2000" dirty="0" err="1"/>
              <a:t>freuds</a:t>
            </a:r>
            <a:r>
              <a:rPr lang="en-US" sz="2000" dirty="0"/>
              <a:t>-mystic-writing-pad</a:t>
            </a:r>
          </a:p>
        </p:txBody>
      </p:sp>
      <p:pic>
        <p:nvPicPr>
          <p:cNvPr id="4" name="Picture 3">
            <a:extLst>
              <a:ext uri="{FF2B5EF4-FFF2-40B4-BE49-F238E27FC236}">
                <a16:creationId xmlns:a16="http://schemas.microsoft.com/office/drawing/2014/main" id="{AA3B7FC2-CEA6-F28A-5AE9-7D73D7C1BAFD}"/>
              </a:ext>
            </a:extLst>
          </p:cNvPr>
          <p:cNvPicPr>
            <a:picLocks noChangeAspect="1"/>
          </p:cNvPicPr>
          <p:nvPr/>
        </p:nvPicPr>
        <p:blipFill>
          <a:blip r:embed="rId2"/>
          <a:srcRect l="32093" r="28688" b="-1"/>
          <a:stretch>
            <a:fillRect/>
          </a:stretch>
        </p:blipFill>
        <p:spPr>
          <a:xfrm>
            <a:off x="7534654" y="10"/>
            <a:ext cx="4657345" cy="6857990"/>
          </a:xfrm>
          <a:prstGeom prst="rect">
            <a:avLst/>
          </a:prstGeom>
        </p:spPr>
      </p:pic>
    </p:spTree>
    <p:extLst>
      <p:ext uri="{BB962C8B-B14F-4D97-AF65-F5344CB8AC3E}">
        <p14:creationId xmlns:p14="http://schemas.microsoft.com/office/powerpoint/2010/main" val="4050974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715A8-4E32-5592-E0D2-61DEB4FF586F}"/>
              </a:ext>
            </a:extLst>
          </p:cNvPr>
          <p:cNvSpPr>
            <a:spLocks noGrp="1"/>
          </p:cNvSpPr>
          <p:nvPr>
            <p:ph type="title"/>
          </p:nvPr>
        </p:nvSpPr>
        <p:spPr>
          <a:xfrm>
            <a:off x="449072" y="888492"/>
            <a:ext cx="3849624" cy="1188720"/>
          </a:xfrm>
        </p:spPr>
        <p:txBody>
          <a:bodyPr vert="horz" lIns="182880" tIns="182880" rIns="182880" bIns="182880" rtlCol="0" anchor="ctr">
            <a:normAutofit/>
          </a:bodyPr>
          <a:lstStyle/>
          <a:p>
            <a:r>
              <a:rPr lang="en-US" i="0" dirty="0">
                <a:effectLst/>
              </a:rPr>
              <a:t>Derrida On Freud</a:t>
            </a:r>
            <a:endParaRPr lang="en-US" dirty="0"/>
          </a:p>
        </p:txBody>
      </p:sp>
      <p:sp>
        <p:nvSpPr>
          <p:cNvPr id="5" name="TextBox 4">
            <a:extLst>
              <a:ext uri="{FF2B5EF4-FFF2-40B4-BE49-F238E27FC236}">
                <a16:creationId xmlns:a16="http://schemas.microsoft.com/office/drawing/2014/main" id="{0BCC5F5D-CD3F-9AFF-B744-CC26E2F88405}"/>
              </a:ext>
            </a:extLst>
          </p:cNvPr>
          <p:cNvSpPr txBox="1"/>
          <p:nvPr/>
        </p:nvSpPr>
        <p:spPr>
          <a:xfrm>
            <a:off x="449072" y="2487219"/>
            <a:ext cx="3849624" cy="3101983"/>
          </a:xfrm>
          <a:prstGeom prst="rect">
            <a:avLst/>
          </a:prstGeom>
        </p:spPr>
        <p:txBody>
          <a:bodyPr vert="horz" lIns="91440" tIns="45720" rIns="91440" bIns="45720" rtlCol="0">
            <a:normAutofit/>
          </a:bodyPr>
          <a:lstStyle/>
          <a:p>
            <a:pPr indent="-228600" defTabSz="914400">
              <a:lnSpc>
                <a:spcPct val="90000"/>
              </a:lnSpc>
              <a:spcBef>
                <a:spcPts val="1000"/>
              </a:spcBef>
              <a:buClr>
                <a:schemeClr val="accent2"/>
              </a:buClr>
              <a:buFont typeface="Arial" panose="020B0604020202020204" pitchFamily="34" charset="0"/>
              <a:buChar char="•"/>
            </a:pPr>
            <a:br>
              <a:rPr lang="en-US" sz="1400" dirty="0">
                <a:solidFill>
                  <a:schemeClr val="tx1">
                    <a:lumMod val="85000"/>
                    <a:lumOff val="15000"/>
                  </a:schemeClr>
                </a:solidFill>
              </a:rPr>
            </a:br>
            <a:r>
              <a:rPr lang="en-US" sz="1400" b="0" i="0" dirty="0">
                <a:solidFill>
                  <a:schemeClr val="tx1">
                    <a:lumMod val="85000"/>
                    <a:lumOff val="15000"/>
                  </a:schemeClr>
                </a:solidFill>
                <a:effectLst/>
              </a:rPr>
              <a:t>Derrida, in an essay called </a:t>
            </a:r>
            <a:r>
              <a:rPr lang="en-US" sz="1400" b="0" i="0" u="none" strike="noStrike" dirty="0">
                <a:solidFill>
                  <a:schemeClr val="tx1">
                    <a:lumMod val="85000"/>
                    <a:lumOff val="15000"/>
                  </a:schemeClr>
                </a:solidFill>
                <a:effectLst/>
                <a:hlinkClick r:id="rId2">
                  <a:extLst>
                    <a:ext uri="{A12FA001-AC4F-418D-AE19-62706E023703}">
                      <ahyp:hlinkClr xmlns:ahyp="http://schemas.microsoft.com/office/drawing/2018/hyperlinkcolor" val="tx"/>
                    </a:ext>
                  </a:extLst>
                </a:hlinkClick>
              </a:rPr>
              <a:t>"Freud and the Scene of Writing"</a:t>
            </a:r>
            <a:r>
              <a:rPr lang="en-US" sz="1400" b="0" i="0" dirty="0">
                <a:solidFill>
                  <a:schemeClr val="tx1">
                    <a:lumMod val="85000"/>
                    <a:lumOff val="15000"/>
                  </a:schemeClr>
                </a:solidFill>
                <a:effectLst/>
              </a:rPr>
              <a:t> was astounded that Freud, as a metaphysical thinker, could have inadvertently stumbled upon a machine that is a metaphor for the </a:t>
            </a:r>
            <a:r>
              <a:rPr lang="en-US" sz="1400" b="0" i="0" dirty="0" err="1">
                <a:solidFill>
                  <a:schemeClr val="tx1">
                    <a:lumMod val="85000"/>
                    <a:lumOff val="15000"/>
                  </a:schemeClr>
                </a:solidFill>
                <a:effectLst/>
              </a:rPr>
              <a:t>techné</a:t>
            </a:r>
            <a:r>
              <a:rPr lang="en-US" sz="1400" b="0" i="0" dirty="0">
                <a:solidFill>
                  <a:schemeClr val="tx1">
                    <a:lumMod val="85000"/>
                    <a:lumOff val="15000"/>
                  </a:schemeClr>
                </a:solidFill>
                <a:effectLst/>
              </a:rPr>
              <a:t> (production) of memory.</a:t>
            </a:r>
            <a:br>
              <a:rPr lang="en-US" sz="1400" dirty="0">
                <a:solidFill>
                  <a:schemeClr val="tx1">
                    <a:lumMod val="85000"/>
                    <a:lumOff val="15000"/>
                  </a:schemeClr>
                </a:solidFill>
              </a:rPr>
            </a:br>
            <a:br>
              <a:rPr lang="en-US" sz="1400" b="0" i="0" dirty="0">
                <a:solidFill>
                  <a:schemeClr val="tx1">
                    <a:lumMod val="85000"/>
                    <a:lumOff val="15000"/>
                  </a:schemeClr>
                </a:solidFill>
                <a:effectLst/>
              </a:rPr>
            </a:br>
            <a:r>
              <a:rPr lang="en-US" sz="1400" b="0" i="0" dirty="0">
                <a:solidFill>
                  <a:schemeClr val="tx1">
                    <a:lumMod val="85000"/>
                    <a:lumOff val="15000"/>
                  </a:schemeClr>
                </a:solidFill>
                <a:effectLst/>
              </a:rPr>
              <a:t>Derrida wonders how Freud could have imagined the </a:t>
            </a:r>
            <a:r>
              <a:rPr lang="en-US" sz="1400" b="0" i="0" dirty="0" err="1">
                <a:solidFill>
                  <a:schemeClr val="tx1">
                    <a:lumMod val="85000"/>
                    <a:lumOff val="15000"/>
                  </a:schemeClr>
                </a:solidFill>
                <a:effectLst/>
              </a:rPr>
              <a:t>Wunderblock</a:t>
            </a:r>
            <a:r>
              <a:rPr lang="en-US" sz="1400" b="0" i="0" dirty="0">
                <a:solidFill>
                  <a:schemeClr val="tx1">
                    <a:lumMod val="85000"/>
                    <a:lumOff val="15000"/>
                  </a:schemeClr>
                </a:solidFill>
                <a:effectLst/>
              </a:rPr>
              <a:t> to represent the psychic life while not realizing that the fundamental essence of the toy, like the mind, is its reserve of graphical traces, not phonetic signifiers.</a:t>
            </a:r>
          </a:p>
          <a:p>
            <a:pPr indent="-228600" defTabSz="914400">
              <a:lnSpc>
                <a:spcPct val="90000"/>
              </a:lnSpc>
              <a:spcBef>
                <a:spcPts val="1000"/>
              </a:spcBef>
              <a:buClr>
                <a:schemeClr val="accent2"/>
              </a:buClr>
              <a:buFont typeface="Arial" panose="020B0604020202020204" pitchFamily="34" charset="0"/>
              <a:buChar char="•"/>
            </a:pPr>
            <a:r>
              <a:rPr lang="en-US" sz="1400" dirty="0">
                <a:solidFill>
                  <a:schemeClr val="tx1">
                    <a:lumMod val="85000"/>
                    <a:lumOff val="15000"/>
                  </a:schemeClr>
                </a:solidFill>
                <a:hlinkClick r:id="rId3">
                  <a:extLst>
                    <a:ext uri="{A12FA001-AC4F-418D-AE19-62706E023703}">
                      <ahyp:hlinkClr xmlns:ahyp="http://schemas.microsoft.com/office/drawing/2018/hyperlinkcolor" val="tx"/>
                    </a:ext>
                  </a:extLst>
                </a:hlinkClick>
              </a:rPr>
              <a:t>https://www.stonesoferasmus.com/2010/11/analysis-freud-derrida-and-magic-slate.html</a:t>
            </a:r>
            <a:endParaRPr lang="en-US" sz="1400" dirty="0">
              <a:solidFill>
                <a:schemeClr val="tx1">
                  <a:lumMod val="85000"/>
                  <a:lumOff val="15000"/>
                </a:schemeClr>
              </a:solidFill>
            </a:endParaRPr>
          </a:p>
        </p:txBody>
      </p:sp>
      <p:sp>
        <p:nvSpPr>
          <p:cNvPr id="13" name="TextBox 12">
            <a:extLst>
              <a:ext uri="{FF2B5EF4-FFF2-40B4-BE49-F238E27FC236}">
                <a16:creationId xmlns:a16="http://schemas.microsoft.com/office/drawing/2014/main" id="{E1EB5E84-D225-D4AF-952C-010B024000BC}"/>
              </a:ext>
            </a:extLst>
          </p:cNvPr>
          <p:cNvSpPr txBox="1"/>
          <p:nvPr/>
        </p:nvSpPr>
        <p:spPr>
          <a:xfrm>
            <a:off x="5183605" y="3788096"/>
            <a:ext cx="6836609" cy="2585323"/>
          </a:xfrm>
          <a:prstGeom prst="rect">
            <a:avLst/>
          </a:prstGeom>
          <a:noFill/>
        </p:spPr>
        <p:txBody>
          <a:bodyPr wrap="square" rtlCol="0">
            <a:spAutoFit/>
          </a:bodyPr>
          <a:lstStyle/>
          <a:p>
            <a:pPr algn="just"/>
            <a:r>
              <a:rPr lang="en-GB" dirty="0"/>
              <a:t>"The </a:t>
            </a:r>
            <a:r>
              <a:rPr lang="en-GB" dirty="0" err="1"/>
              <a:t>Wunderblock</a:t>
            </a:r>
            <a:r>
              <a:rPr lang="en-GB" dirty="0"/>
              <a:t>" by Arnold </a:t>
            </a:r>
            <a:r>
              <a:rPr lang="en-GB" dirty="0" err="1"/>
              <a:t>Dreyblatt</a:t>
            </a:r>
            <a:r>
              <a:rPr lang="en-GB" dirty="0"/>
              <a:t>; Table, Chair, TFT display, Computer; 2000. In 1925, Freud wrote a text that compares the faculty of memory to a child's toy known as a </a:t>
            </a:r>
            <a:r>
              <a:rPr lang="en-GB" dirty="0" err="1"/>
              <a:t>Wunderblock</a:t>
            </a:r>
            <a:r>
              <a:rPr lang="en-GB" dirty="0"/>
              <a:t>. It consists of a wax slab stretched with cellophane, upon which a text may be inscribed, and just as readily erased by lifting the cellophane layer up and away from the wax slab. In contrast to Freud's model, in which the pressure of the act of inscription onto the cellophane surface continues in the direction of the underlying layer of wax, in „The </a:t>
            </a:r>
            <a:r>
              <a:rPr lang="en-GB" dirty="0" err="1"/>
              <a:t>Wunderblock</a:t>
            </a:r>
            <a:r>
              <a:rPr lang="en-GB" dirty="0"/>
              <a:t>, the original selection and entry of data has been concluded in the past.</a:t>
            </a:r>
            <a:endParaRPr lang="en-US" dirty="0"/>
          </a:p>
        </p:txBody>
      </p:sp>
      <p:pic>
        <p:nvPicPr>
          <p:cNvPr id="14" name="Picture 13">
            <a:extLst>
              <a:ext uri="{FF2B5EF4-FFF2-40B4-BE49-F238E27FC236}">
                <a16:creationId xmlns:a16="http://schemas.microsoft.com/office/drawing/2014/main" id="{5CF10505-9F7D-07C0-C628-7BB978DEBD47}"/>
              </a:ext>
            </a:extLst>
          </p:cNvPr>
          <p:cNvPicPr>
            <a:picLocks noChangeAspect="1"/>
          </p:cNvPicPr>
          <p:nvPr/>
        </p:nvPicPr>
        <p:blipFill>
          <a:blip r:embed="rId4"/>
          <a:stretch>
            <a:fillRect/>
          </a:stretch>
        </p:blipFill>
        <p:spPr>
          <a:xfrm>
            <a:off x="6096000" y="215900"/>
            <a:ext cx="5011821" cy="3213100"/>
          </a:xfrm>
          <a:prstGeom prst="rect">
            <a:avLst/>
          </a:prstGeom>
        </p:spPr>
      </p:pic>
    </p:spTree>
    <p:extLst>
      <p:ext uri="{BB962C8B-B14F-4D97-AF65-F5344CB8AC3E}">
        <p14:creationId xmlns:p14="http://schemas.microsoft.com/office/powerpoint/2010/main" val="851583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9" descr="&quot;The Wunderblock&quot;  An Installation by Arnold Dreyblatt">
            <a:hlinkClick r:id="" action="ppaction://media"/>
            <a:extLst>
              <a:ext uri="{FF2B5EF4-FFF2-40B4-BE49-F238E27FC236}">
                <a16:creationId xmlns:a16="http://schemas.microsoft.com/office/drawing/2014/main" id="{46493175-DFF8-7077-162A-FC834C0C624A}"/>
              </a:ext>
            </a:extLst>
          </p:cNvPr>
          <p:cNvPicPr>
            <a:picLocks noGrp="1" noRot="1" noChangeAspect="1"/>
          </p:cNvPicPr>
          <p:nvPr>
            <p:ph idx="1"/>
            <a:videoFile r:link="rId1"/>
          </p:nvPr>
        </p:nvPicPr>
        <p:blipFill>
          <a:blip r:embed="rId3"/>
          <a:stretch>
            <a:fillRect/>
          </a:stretch>
        </p:blipFill>
        <p:spPr>
          <a:xfrm>
            <a:off x="1841500" y="998537"/>
            <a:ext cx="7277100" cy="5457826"/>
          </a:xfrm>
          <a:prstGeom prst="rect">
            <a:avLst/>
          </a:prstGeom>
        </p:spPr>
      </p:pic>
      <p:sp>
        <p:nvSpPr>
          <p:cNvPr id="5" name="Title 4">
            <a:extLst>
              <a:ext uri="{FF2B5EF4-FFF2-40B4-BE49-F238E27FC236}">
                <a16:creationId xmlns:a16="http://schemas.microsoft.com/office/drawing/2014/main" id="{E18C7523-5066-F9CE-F8FE-0786078B41EC}"/>
              </a:ext>
            </a:extLst>
          </p:cNvPr>
          <p:cNvSpPr txBox="1">
            <a:spLocks noGrp="1"/>
          </p:cNvSpPr>
          <p:nvPr>
            <p:ph type="title"/>
          </p:nvPr>
        </p:nvSpPr>
        <p:spPr>
          <a:xfrm>
            <a:off x="444500" y="212888"/>
            <a:ext cx="11302999" cy="646331"/>
          </a:xfrm>
          <a:prstGeom prst="rect">
            <a:avLst/>
          </a:prstGeom>
          <a:noFill/>
        </p:spPr>
        <p:txBody>
          <a:bodyPr wrap="square" rtlCol="0">
            <a:spAutoFit/>
          </a:bodyPr>
          <a:lstStyle/>
          <a:p>
            <a:r>
              <a:rPr lang="en-US" sz="2000" dirty="0"/>
              <a:t>‘The </a:t>
            </a:r>
            <a:r>
              <a:rPr lang="en-US" sz="2000" dirty="0" err="1"/>
              <a:t>Wunderblock</a:t>
            </a:r>
            <a:r>
              <a:rPr lang="en-US" sz="2000" dirty="0"/>
              <a:t>’ An installation by Arnold </a:t>
            </a:r>
            <a:r>
              <a:rPr lang="en-US" sz="2000" dirty="0" err="1"/>
              <a:t>Dreyblatt</a:t>
            </a:r>
            <a:r>
              <a:rPr lang="en-US" sz="2000" dirty="0"/>
              <a:t> </a:t>
            </a:r>
          </a:p>
        </p:txBody>
      </p:sp>
    </p:spTree>
    <p:extLst>
      <p:ext uri="{BB962C8B-B14F-4D97-AF65-F5344CB8AC3E}">
        <p14:creationId xmlns:p14="http://schemas.microsoft.com/office/powerpoint/2010/main" val="3926892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D39E28BD-BCB6-5EF8-301D-FC09415C5A38}"/>
              </a:ext>
            </a:extLst>
          </p:cNvPr>
          <p:cNvSpPr txBox="1"/>
          <p:nvPr/>
        </p:nvSpPr>
        <p:spPr>
          <a:xfrm>
            <a:off x="105918" y="97886"/>
            <a:ext cx="7832598" cy="5632311"/>
          </a:xfrm>
          <a:prstGeom prst="rect">
            <a:avLst/>
          </a:prstGeom>
          <a:noFill/>
        </p:spPr>
        <p:txBody>
          <a:bodyPr wrap="square">
            <a:spAutoFit/>
          </a:bodyPr>
          <a:lstStyle/>
          <a:p>
            <a:r>
              <a:rPr lang="en-GB" sz="2000" dirty="0">
                <a:effectLst/>
                <a:latin typeface="Helvetica" pitchFamily="2" charset="0"/>
              </a:rPr>
              <a:t>While the notion that technologies are prostheses, expanding</a:t>
            </a:r>
          </a:p>
          <a:p>
            <a:r>
              <a:rPr lang="en-GB" sz="2000" dirty="0">
                <a:effectLst/>
                <a:latin typeface="Helvetica" pitchFamily="2" charset="0"/>
              </a:rPr>
              <a:t>existing organs and fulfilling desires, continues to legitimize vast swathes of technical development, - the digital . machines of the late twentieth century are not add-on parts which serve to augment an existing human form. Quite beyond their own perceptions and control, bodies are continually engineered by the processes in which they are engaged.</a:t>
            </a:r>
          </a:p>
          <a:p>
            <a:endParaRPr lang="en-GB" sz="2000" dirty="0">
              <a:effectLst/>
              <a:latin typeface="Helvetica" pitchFamily="2" charset="0"/>
            </a:endParaRPr>
          </a:p>
          <a:p>
            <a:r>
              <a:rPr lang="en-GB" sz="2000" dirty="0">
                <a:effectLst/>
                <a:latin typeface="Helvetica" pitchFamily="2" charset="0"/>
              </a:rPr>
              <a:t>"All the forms of auxiliary apparatus which we have invented</a:t>
            </a:r>
          </a:p>
          <a:p>
            <a:r>
              <a:rPr lang="en-GB" sz="2000" dirty="0">
                <a:effectLst/>
                <a:latin typeface="Helvetica" pitchFamily="2" charset="0"/>
              </a:rPr>
              <a:t>for the improvement or intensification of our sensory</a:t>
            </a:r>
          </a:p>
          <a:p>
            <a:r>
              <a:rPr lang="en-GB" sz="2000" dirty="0">
                <a:effectLst/>
                <a:latin typeface="Helvetica" pitchFamily="2" charset="0"/>
              </a:rPr>
              <a:t>functions are built on the same model as the sense organs themselves or portions of them," wrote Freud. "For example, spectacles photographic cameras, trumpets, " But even his · route to these prosthetic ends is rather more complex than his conclu</a:t>
            </a:r>
            <a:r>
              <a:rPr lang="en-GB" sz="2000" dirty="0">
                <a:latin typeface="Helvetica" pitchFamily="2" charset="0"/>
              </a:rPr>
              <a:t>s</a:t>
            </a:r>
            <a:r>
              <a:rPr lang="en-GB" sz="2000" dirty="0">
                <a:effectLst/>
                <a:latin typeface="Helvetica" pitchFamily="2" charset="0"/>
              </a:rPr>
              <a:t>ions suggest; </a:t>
            </a:r>
          </a:p>
          <a:p>
            <a:r>
              <a:rPr lang="en-GB" sz="2000" dirty="0">
                <a:effectLst/>
                <a:latin typeface="Helvetica" pitchFamily="2" charset="0"/>
              </a:rPr>
              <a:t>p. 182 (</a:t>
            </a:r>
            <a:r>
              <a:rPr lang="en-GB" sz="2000" dirty="0" err="1">
                <a:effectLst/>
                <a:latin typeface="Helvetica" pitchFamily="2" charset="0"/>
              </a:rPr>
              <a:t>opp</a:t>
            </a:r>
            <a:r>
              <a:rPr lang="en-GB" sz="2000" dirty="0">
                <a:effectLst/>
                <a:latin typeface="Helvetica" pitchFamily="2" charset="0"/>
              </a:rPr>
              <a:t>) "All the forms of auxiliary apparatus" Sigmund Freud, "A Note upon the Mystic Writing Pad," On Metapsychology, p. 430.</a:t>
            </a:r>
          </a:p>
          <a:p>
            <a:endParaRPr lang="en-GB" sz="2000" dirty="0">
              <a:effectLst/>
              <a:latin typeface="Helvetica" pitchFamily="2" charset="0"/>
            </a:endParaRPr>
          </a:p>
        </p:txBody>
      </p:sp>
      <p:pic>
        <p:nvPicPr>
          <p:cNvPr id="8" name="Picture 7">
            <a:extLst>
              <a:ext uri="{FF2B5EF4-FFF2-40B4-BE49-F238E27FC236}">
                <a16:creationId xmlns:a16="http://schemas.microsoft.com/office/drawing/2014/main" id="{BCC21432-A927-A1C3-E643-AFA29971FE77}"/>
              </a:ext>
            </a:extLst>
          </p:cNvPr>
          <p:cNvPicPr>
            <a:picLocks noChangeAspect="1"/>
          </p:cNvPicPr>
          <p:nvPr/>
        </p:nvPicPr>
        <p:blipFill>
          <a:blip r:embed="rId3"/>
          <a:stretch>
            <a:fillRect/>
          </a:stretch>
        </p:blipFill>
        <p:spPr>
          <a:xfrm>
            <a:off x="7832598" y="33873"/>
            <a:ext cx="4315582" cy="6665177"/>
          </a:xfrm>
          <a:prstGeom prst="rect">
            <a:avLst/>
          </a:prstGeom>
        </p:spPr>
      </p:pic>
      <p:sp>
        <p:nvSpPr>
          <p:cNvPr id="10" name="TextBox 9">
            <a:extLst>
              <a:ext uri="{FF2B5EF4-FFF2-40B4-BE49-F238E27FC236}">
                <a16:creationId xmlns:a16="http://schemas.microsoft.com/office/drawing/2014/main" id="{1D6FEC8B-D9D1-73AF-969A-B5D8D34DADC7}"/>
              </a:ext>
            </a:extLst>
          </p:cNvPr>
          <p:cNvSpPr txBox="1"/>
          <p:nvPr/>
        </p:nvSpPr>
        <p:spPr>
          <a:xfrm>
            <a:off x="0" y="5512573"/>
            <a:ext cx="7832598" cy="1292662"/>
          </a:xfrm>
          <a:prstGeom prst="rect">
            <a:avLst/>
          </a:prstGeom>
          <a:noFill/>
        </p:spPr>
        <p:txBody>
          <a:bodyPr wrap="square">
            <a:spAutoFit/>
          </a:bodyPr>
          <a:lstStyle/>
          <a:p>
            <a:r>
              <a:rPr lang="en-US" sz="2000" dirty="0">
                <a:latin typeface="Helvetica" pitchFamily="2" charset="0"/>
              </a:rPr>
              <a:t>Mystic writing pad- to </a:t>
            </a:r>
            <a:r>
              <a:rPr lang="en-US" sz="2000" dirty="0" err="1">
                <a:latin typeface="Helvetica" pitchFamily="2" charset="0"/>
              </a:rPr>
              <a:t>Ipad</a:t>
            </a:r>
            <a:r>
              <a:rPr lang="en-US" sz="2000" dirty="0">
                <a:latin typeface="Helvetica" pitchFamily="2" charset="0"/>
              </a:rPr>
              <a:t>…</a:t>
            </a:r>
            <a:r>
              <a:rPr lang="en-GB" sz="2000" b="0" i="0" dirty="0">
                <a:effectLst/>
                <a:latin typeface="Helvetica" pitchFamily="2" charset="0"/>
              </a:rPr>
              <a:t>When information is erased on an iPad </a:t>
            </a:r>
          </a:p>
          <a:p>
            <a:r>
              <a:rPr lang="en-GB" sz="2000" b="0" i="0" dirty="0">
                <a:effectLst/>
                <a:latin typeface="Helvetica" pitchFamily="2" charset="0"/>
              </a:rPr>
              <a:t>it’s not deleted permanently. It’s buried under a trove of 0s and 1s…. </a:t>
            </a:r>
            <a:r>
              <a:rPr lang="en-US" sz="1400" dirty="0">
                <a:latin typeface="Helvetica" pitchFamily="2" charset="0"/>
                <a:hlinkClick r:id="rId4">
                  <a:extLst>
                    <a:ext uri="{A12FA001-AC4F-418D-AE19-62706E023703}">
                      <ahyp:hlinkClr xmlns:ahyp="http://schemas.microsoft.com/office/drawing/2018/hyperlinkcolor" val="tx"/>
                    </a:ext>
                  </a:extLst>
                </a:hlinkClick>
              </a:rPr>
              <a:t>https://www.stonesoferasmus.com/2010/11/analysis-freud-derrida-and-magic-slate.html</a:t>
            </a:r>
            <a:endParaRPr lang="en-GB" sz="1400" b="0" i="0" dirty="0">
              <a:effectLst/>
              <a:latin typeface="Helvetica" pitchFamily="2" charset="0"/>
            </a:endParaRPr>
          </a:p>
          <a:p>
            <a:endParaRPr lang="en-US" dirty="0"/>
          </a:p>
        </p:txBody>
      </p:sp>
    </p:spTree>
    <p:extLst>
      <p:ext uri="{BB962C8B-B14F-4D97-AF65-F5344CB8AC3E}">
        <p14:creationId xmlns:p14="http://schemas.microsoft.com/office/powerpoint/2010/main" val="3633699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DD4D1-9E64-7857-2956-A5AA63FC8937}"/>
              </a:ext>
            </a:extLst>
          </p:cNvPr>
          <p:cNvSpPr>
            <a:spLocks noGrp="1"/>
          </p:cNvSpPr>
          <p:nvPr>
            <p:ph type="title"/>
          </p:nvPr>
        </p:nvSpPr>
        <p:spPr>
          <a:xfrm>
            <a:off x="827314" y="382384"/>
            <a:ext cx="10515600" cy="1325563"/>
          </a:xfrm>
        </p:spPr>
        <p:txBody>
          <a:bodyPr/>
          <a:lstStyle/>
          <a:p>
            <a:r>
              <a:rPr lang="en-GB" sz="4400" dirty="0" err="1">
                <a:latin typeface="Helvetica" pitchFamily="2" charset="0"/>
              </a:rPr>
              <a:t>BOoknesses</a:t>
            </a:r>
            <a:r>
              <a:rPr lang="en-GB" sz="4400" dirty="0">
                <a:latin typeface="Helvetica" pitchFamily="2" charset="0"/>
              </a:rPr>
              <a:t>.</a:t>
            </a:r>
            <a:endParaRPr lang="en-US" dirty="0"/>
          </a:p>
        </p:txBody>
      </p:sp>
      <p:sp>
        <p:nvSpPr>
          <p:cNvPr id="4" name="TextBox 3">
            <a:extLst>
              <a:ext uri="{FF2B5EF4-FFF2-40B4-BE49-F238E27FC236}">
                <a16:creationId xmlns:a16="http://schemas.microsoft.com/office/drawing/2014/main" id="{83605A2A-5A78-4235-018A-54F1E7CD4A17}"/>
              </a:ext>
            </a:extLst>
          </p:cNvPr>
          <p:cNvSpPr txBox="1"/>
          <p:nvPr/>
        </p:nvSpPr>
        <p:spPr>
          <a:xfrm>
            <a:off x="827314" y="1952044"/>
            <a:ext cx="11257005" cy="369332"/>
          </a:xfrm>
          <a:prstGeom prst="rect">
            <a:avLst/>
          </a:prstGeom>
          <a:noFill/>
        </p:spPr>
        <p:txBody>
          <a:bodyPr wrap="square">
            <a:spAutoFit/>
          </a:bodyPr>
          <a:lstStyle/>
          <a:p>
            <a:r>
              <a:rPr lang="en-US" dirty="0"/>
              <a:t>https://</a:t>
            </a:r>
            <a:r>
              <a:rPr lang="en-US" dirty="0" err="1"/>
              <a:t>repository.up.ac.za</a:t>
            </a:r>
            <a:r>
              <a:rPr lang="en-US" dirty="0"/>
              <a:t>/bitstream/handle/2263/80387/Chapter%202%20Palimpsests.pdf?sequence=8&amp;isAllowed=y</a:t>
            </a:r>
          </a:p>
        </p:txBody>
      </p:sp>
      <p:sp>
        <p:nvSpPr>
          <p:cNvPr id="3" name="TextBox 2">
            <a:extLst>
              <a:ext uri="{FF2B5EF4-FFF2-40B4-BE49-F238E27FC236}">
                <a16:creationId xmlns:a16="http://schemas.microsoft.com/office/drawing/2014/main" id="{248CC976-1736-5BBB-5E2E-26B2808F5870}"/>
              </a:ext>
            </a:extLst>
          </p:cNvPr>
          <p:cNvSpPr txBox="1"/>
          <p:nvPr/>
        </p:nvSpPr>
        <p:spPr>
          <a:xfrm>
            <a:off x="4307535" y="3082990"/>
            <a:ext cx="4296561" cy="2031325"/>
          </a:xfrm>
          <a:prstGeom prst="rect">
            <a:avLst/>
          </a:prstGeom>
          <a:noFill/>
        </p:spPr>
        <p:txBody>
          <a:bodyPr wrap="none" rtlCol="0">
            <a:spAutoFit/>
          </a:bodyPr>
          <a:lstStyle/>
          <a:p>
            <a:r>
              <a:rPr lang="en-GB" b="1" dirty="0"/>
              <a:t>THE STORY OF THE PALIMPSEST</a:t>
            </a:r>
          </a:p>
          <a:p>
            <a:endParaRPr lang="en-GB" dirty="0"/>
          </a:p>
          <a:p>
            <a:r>
              <a:rPr lang="en-GB" dirty="0"/>
              <a:t>Language is an archaeological vehicle ...</a:t>
            </a:r>
          </a:p>
          <a:p>
            <a:r>
              <a:rPr lang="en-GB" dirty="0"/>
              <a:t>the language we speak is a whole palimpsest</a:t>
            </a:r>
          </a:p>
          <a:p>
            <a:r>
              <a:rPr lang="en-GB" dirty="0"/>
              <a:t>of human effort and history.</a:t>
            </a:r>
          </a:p>
          <a:p>
            <a:r>
              <a:rPr lang="en-GB" dirty="0"/>
              <a:t>Russel Hoban (1985)</a:t>
            </a:r>
          </a:p>
          <a:p>
            <a:endParaRPr lang="en-US" dirty="0"/>
          </a:p>
        </p:txBody>
      </p:sp>
    </p:spTree>
    <p:extLst>
      <p:ext uri="{BB962C8B-B14F-4D97-AF65-F5344CB8AC3E}">
        <p14:creationId xmlns:p14="http://schemas.microsoft.com/office/powerpoint/2010/main" val="4029137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3E669-EE56-5364-6942-BA3AA8B3A560}"/>
              </a:ext>
            </a:extLst>
          </p:cNvPr>
          <p:cNvSpPr>
            <a:spLocks noGrp="1"/>
          </p:cNvSpPr>
          <p:nvPr>
            <p:ph type="title"/>
          </p:nvPr>
        </p:nvSpPr>
        <p:spPr>
          <a:xfrm>
            <a:off x="0" y="357187"/>
            <a:ext cx="12058650" cy="1325563"/>
          </a:xfrm>
        </p:spPr>
        <p:txBody>
          <a:bodyPr/>
          <a:lstStyle/>
          <a:p>
            <a:r>
              <a:rPr lang="en-US"/>
              <a:t>Marianne </a:t>
            </a:r>
            <a:r>
              <a:rPr lang="en-US" err="1"/>
              <a:t>Dages</a:t>
            </a:r>
            <a:r>
              <a:rPr lang="en-US"/>
              <a:t> &amp; Leah Mackin </a:t>
            </a:r>
          </a:p>
        </p:txBody>
      </p:sp>
      <p:pic>
        <p:nvPicPr>
          <p:cNvPr id="5" name="Picture 4">
            <a:extLst>
              <a:ext uri="{FF2B5EF4-FFF2-40B4-BE49-F238E27FC236}">
                <a16:creationId xmlns:a16="http://schemas.microsoft.com/office/drawing/2014/main" id="{EB65E1F5-9C35-FFF5-8B62-4A23A91A3819}"/>
              </a:ext>
            </a:extLst>
          </p:cNvPr>
          <p:cNvPicPr>
            <a:picLocks noChangeAspect="1"/>
          </p:cNvPicPr>
          <p:nvPr/>
        </p:nvPicPr>
        <p:blipFill>
          <a:blip r:embed="rId3"/>
          <a:stretch>
            <a:fillRect/>
          </a:stretch>
        </p:blipFill>
        <p:spPr>
          <a:xfrm>
            <a:off x="25908" y="1877797"/>
            <a:ext cx="4052502" cy="2976056"/>
          </a:xfrm>
          <a:prstGeom prst="rect">
            <a:avLst/>
          </a:prstGeom>
        </p:spPr>
      </p:pic>
      <p:pic>
        <p:nvPicPr>
          <p:cNvPr id="6" name="Picture 5">
            <a:extLst>
              <a:ext uri="{FF2B5EF4-FFF2-40B4-BE49-F238E27FC236}">
                <a16:creationId xmlns:a16="http://schemas.microsoft.com/office/drawing/2014/main" id="{42D3C146-E069-BDCC-D122-8312EA9CDD26}"/>
              </a:ext>
            </a:extLst>
          </p:cNvPr>
          <p:cNvPicPr>
            <a:picLocks noChangeAspect="1"/>
          </p:cNvPicPr>
          <p:nvPr/>
        </p:nvPicPr>
        <p:blipFill>
          <a:blip r:embed="rId4"/>
          <a:stretch>
            <a:fillRect/>
          </a:stretch>
        </p:blipFill>
        <p:spPr>
          <a:xfrm>
            <a:off x="8130912" y="1858747"/>
            <a:ext cx="4061088" cy="3020434"/>
          </a:xfrm>
          <a:prstGeom prst="rect">
            <a:avLst/>
          </a:prstGeom>
        </p:spPr>
      </p:pic>
      <p:pic>
        <p:nvPicPr>
          <p:cNvPr id="8" name="Picture 7">
            <a:extLst>
              <a:ext uri="{FF2B5EF4-FFF2-40B4-BE49-F238E27FC236}">
                <a16:creationId xmlns:a16="http://schemas.microsoft.com/office/drawing/2014/main" id="{0A1D96BC-3390-63A3-F035-B54C9EEDD901}"/>
              </a:ext>
            </a:extLst>
          </p:cNvPr>
          <p:cNvPicPr>
            <a:picLocks noChangeAspect="1"/>
          </p:cNvPicPr>
          <p:nvPr/>
        </p:nvPicPr>
        <p:blipFill>
          <a:blip r:embed="rId5"/>
          <a:stretch>
            <a:fillRect/>
          </a:stretch>
        </p:blipFill>
        <p:spPr>
          <a:xfrm>
            <a:off x="4078410" y="1877797"/>
            <a:ext cx="4052502" cy="3001384"/>
          </a:xfrm>
          <a:prstGeom prst="rect">
            <a:avLst/>
          </a:prstGeom>
        </p:spPr>
      </p:pic>
      <p:sp>
        <p:nvSpPr>
          <p:cNvPr id="3" name="TextBox 2">
            <a:extLst>
              <a:ext uri="{FF2B5EF4-FFF2-40B4-BE49-F238E27FC236}">
                <a16:creationId xmlns:a16="http://schemas.microsoft.com/office/drawing/2014/main" id="{E3D7F412-B91B-D710-4C7C-6BA02BE2B128}"/>
              </a:ext>
            </a:extLst>
          </p:cNvPr>
          <p:cNvSpPr txBox="1"/>
          <p:nvPr/>
        </p:nvSpPr>
        <p:spPr>
          <a:xfrm>
            <a:off x="0" y="5048900"/>
            <a:ext cx="11005513" cy="1261884"/>
          </a:xfrm>
          <a:prstGeom prst="rect">
            <a:avLst/>
          </a:prstGeom>
          <a:noFill/>
        </p:spPr>
        <p:txBody>
          <a:bodyPr wrap="none" rtlCol="0">
            <a:spAutoFit/>
          </a:bodyPr>
          <a:lstStyle/>
          <a:p>
            <a:r>
              <a:rPr lang="en-GB" sz="2000" b="0" i="0" dirty="0">
                <a:solidFill>
                  <a:srgbClr val="666666"/>
                </a:solidFill>
                <a:effectLst/>
                <a:latin typeface="Helvetica" pitchFamily="2" charset="0"/>
              </a:rPr>
              <a:t>The text was generated using the pdf and Google Translate as chance operations. Its source is </a:t>
            </a:r>
          </a:p>
          <a:p>
            <a:r>
              <a:rPr lang="en-GB" sz="2000" b="0" i="0" dirty="0">
                <a:solidFill>
                  <a:srgbClr val="666666"/>
                </a:solidFill>
                <a:effectLst/>
                <a:latin typeface="Helvetica" pitchFamily="2" charset="0"/>
              </a:rPr>
              <a:t>Sigmund Freud's essay, ”The Mystic Writing Pad.”</a:t>
            </a:r>
          </a:p>
          <a:p>
            <a:r>
              <a:rPr lang="en-GB" b="0" i="0" dirty="0">
                <a:solidFill>
                  <a:srgbClr val="666666"/>
                </a:solidFill>
                <a:effectLst/>
                <a:latin typeface="omnes-pro"/>
              </a:rPr>
              <a:t>https://</a:t>
            </a:r>
            <a:r>
              <a:rPr lang="en-GB" b="0" i="0" dirty="0" err="1">
                <a:solidFill>
                  <a:srgbClr val="666666"/>
                </a:solidFill>
                <a:effectLst/>
                <a:latin typeface="omnes-pro"/>
              </a:rPr>
              <a:t>www.mariannedages.com</a:t>
            </a:r>
            <a:r>
              <a:rPr lang="en-GB" b="0" i="0" dirty="0">
                <a:solidFill>
                  <a:srgbClr val="666666"/>
                </a:solidFill>
                <a:effectLst/>
                <a:latin typeface="omnes-pro"/>
              </a:rPr>
              <a:t>/</a:t>
            </a:r>
            <a:r>
              <a:rPr lang="en-GB" b="0" i="0" dirty="0" err="1">
                <a:solidFill>
                  <a:srgbClr val="666666"/>
                </a:solidFill>
                <a:effectLst/>
                <a:latin typeface="omnes-pro"/>
              </a:rPr>
              <a:t>huldrapress</a:t>
            </a:r>
            <a:r>
              <a:rPr lang="en-GB" b="0" i="0" dirty="0">
                <a:solidFill>
                  <a:srgbClr val="666666"/>
                </a:solidFill>
                <a:effectLst/>
                <a:latin typeface="omnes-pro"/>
              </a:rPr>
              <a:t>/tag/</a:t>
            </a:r>
            <a:r>
              <a:rPr lang="en-GB" b="0" i="0" dirty="0" err="1">
                <a:solidFill>
                  <a:srgbClr val="666666"/>
                </a:solidFill>
                <a:effectLst/>
                <a:latin typeface="omnes-pro"/>
              </a:rPr>
              <a:t>leah+mackin</a:t>
            </a:r>
            <a:br>
              <a:rPr lang="en-GB" b="0" i="0" dirty="0">
                <a:solidFill>
                  <a:srgbClr val="666666"/>
                </a:solidFill>
                <a:effectLst/>
                <a:latin typeface="omnes-pro"/>
              </a:rPr>
            </a:br>
            <a:endParaRPr lang="en-US" dirty="0"/>
          </a:p>
        </p:txBody>
      </p:sp>
    </p:spTree>
    <p:extLst>
      <p:ext uri="{BB962C8B-B14F-4D97-AF65-F5344CB8AC3E}">
        <p14:creationId xmlns:p14="http://schemas.microsoft.com/office/powerpoint/2010/main" val="428155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094A1-D3D6-EF83-DB42-931B99469472}"/>
              </a:ext>
            </a:extLst>
          </p:cNvPr>
          <p:cNvSpPr>
            <a:spLocks noGrp="1"/>
          </p:cNvSpPr>
          <p:nvPr>
            <p:ph type="title"/>
          </p:nvPr>
        </p:nvSpPr>
        <p:spPr>
          <a:xfrm>
            <a:off x="643468" y="820010"/>
            <a:ext cx="3415288" cy="3212654"/>
          </a:xfrm>
          <a:noFill/>
          <a:ln>
            <a:solidFill>
              <a:schemeClr val="bg1"/>
            </a:solidFill>
          </a:ln>
        </p:spPr>
        <p:txBody>
          <a:bodyPr vert="horz" lIns="274320" tIns="182880" rIns="274320" bIns="182880" rtlCol="0" anchor="ctr" anchorCtr="1">
            <a:normAutofit/>
          </a:bodyPr>
          <a:lstStyle/>
          <a:p>
            <a:r>
              <a:rPr lang="en-US" sz="2700">
                <a:solidFill>
                  <a:schemeClr val="bg1"/>
                </a:solidFill>
              </a:rPr>
              <a:t>Palimpsest in architecture &amp; environment </a:t>
            </a:r>
          </a:p>
        </p:txBody>
      </p:sp>
      <p:pic>
        <p:nvPicPr>
          <p:cNvPr id="3" name="Picture 2">
            <a:extLst>
              <a:ext uri="{FF2B5EF4-FFF2-40B4-BE49-F238E27FC236}">
                <a16:creationId xmlns:a16="http://schemas.microsoft.com/office/drawing/2014/main" id="{004E7311-1489-EF93-51AE-B8AE917DBC9C}"/>
              </a:ext>
            </a:extLst>
          </p:cNvPr>
          <p:cNvPicPr>
            <a:picLocks noChangeAspect="1"/>
          </p:cNvPicPr>
          <p:nvPr/>
        </p:nvPicPr>
        <p:blipFill>
          <a:blip r:embed="rId2"/>
          <a:srcRect t="2637" r="-1" b="2636"/>
          <a:stretch>
            <a:fillRect/>
          </a:stretch>
        </p:blipFill>
        <p:spPr>
          <a:xfrm>
            <a:off x="4649234" y="2634810"/>
            <a:ext cx="7537702" cy="4212708"/>
          </a:xfrm>
          <a:prstGeom prst="rect">
            <a:avLst/>
          </a:prstGeom>
        </p:spPr>
      </p:pic>
      <p:pic>
        <p:nvPicPr>
          <p:cNvPr id="7" name="Picture 6">
            <a:extLst>
              <a:ext uri="{FF2B5EF4-FFF2-40B4-BE49-F238E27FC236}">
                <a16:creationId xmlns:a16="http://schemas.microsoft.com/office/drawing/2014/main" id="{67A553FA-1D27-DC2E-B44F-F190ACBA4F69}"/>
              </a:ext>
            </a:extLst>
          </p:cNvPr>
          <p:cNvPicPr>
            <a:picLocks noChangeAspect="1"/>
          </p:cNvPicPr>
          <p:nvPr/>
        </p:nvPicPr>
        <p:blipFill>
          <a:blip r:embed="rId3"/>
          <a:srcRect l="10321" r="17150"/>
          <a:stretch>
            <a:fillRect/>
          </a:stretch>
        </p:blipFill>
        <p:spPr>
          <a:xfrm>
            <a:off x="4649234" y="10"/>
            <a:ext cx="2505456" cy="2642606"/>
          </a:xfrm>
          <a:prstGeom prst="rect">
            <a:avLst/>
          </a:prstGeom>
        </p:spPr>
      </p:pic>
      <p:pic>
        <p:nvPicPr>
          <p:cNvPr id="5" name="Picture 4">
            <a:extLst>
              <a:ext uri="{FF2B5EF4-FFF2-40B4-BE49-F238E27FC236}">
                <a16:creationId xmlns:a16="http://schemas.microsoft.com/office/drawing/2014/main" id="{411014EA-4247-418E-6607-2C2F7EC60C4A}"/>
              </a:ext>
            </a:extLst>
          </p:cNvPr>
          <p:cNvPicPr>
            <a:picLocks noChangeAspect="1"/>
          </p:cNvPicPr>
          <p:nvPr/>
        </p:nvPicPr>
        <p:blipFill>
          <a:blip r:embed="rId4"/>
          <a:srcRect l="8294" r="7085"/>
          <a:stretch>
            <a:fillRect/>
          </a:stretch>
        </p:blipFill>
        <p:spPr>
          <a:xfrm>
            <a:off x="7157222" y="10"/>
            <a:ext cx="2526790" cy="2642606"/>
          </a:xfrm>
          <a:prstGeom prst="rect">
            <a:avLst/>
          </a:prstGeom>
        </p:spPr>
      </p:pic>
      <p:pic>
        <p:nvPicPr>
          <p:cNvPr id="4" name="Content Placeholder 3">
            <a:extLst>
              <a:ext uri="{FF2B5EF4-FFF2-40B4-BE49-F238E27FC236}">
                <a16:creationId xmlns:a16="http://schemas.microsoft.com/office/drawing/2014/main" id="{49FCA53B-5402-7273-90D5-A9019EDD4683}"/>
              </a:ext>
            </a:extLst>
          </p:cNvPr>
          <p:cNvPicPr>
            <a:picLocks noChangeAspect="1"/>
          </p:cNvPicPr>
          <p:nvPr/>
        </p:nvPicPr>
        <p:blipFill>
          <a:blip r:embed="rId5"/>
          <a:srcRect l="3599" r="-3" b="-3"/>
          <a:stretch>
            <a:fillRect/>
          </a:stretch>
        </p:blipFill>
        <p:spPr>
          <a:xfrm>
            <a:off x="9686544" y="10"/>
            <a:ext cx="2505456" cy="2645283"/>
          </a:xfrm>
          <a:prstGeom prst="rect">
            <a:avLst/>
          </a:prstGeom>
        </p:spPr>
      </p:pic>
    </p:spTree>
    <p:extLst>
      <p:ext uri="{BB962C8B-B14F-4D97-AF65-F5344CB8AC3E}">
        <p14:creationId xmlns:p14="http://schemas.microsoft.com/office/powerpoint/2010/main" val="1654082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478CF6D-7C9C-1608-96AB-795E99C8D3C8}"/>
              </a:ext>
            </a:extLst>
          </p:cNvPr>
          <p:cNvPicPr>
            <a:picLocks noChangeAspect="1"/>
          </p:cNvPicPr>
          <p:nvPr/>
        </p:nvPicPr>
        <p:blipFill>
          <a:blip r:embed="rId2"/>
          <a:srcRect l="4579" r="26696"/>
          <a:stretch>
            <a:fillRect/>
          </a:stretch>
        </p:blipFill>
        <p:spPr>
          <a:xfrm>
            <a:off x="4654297" y="10"/>
            <a:ext cx="7537702" cy="6857989"/>
          </a:xfrm>
          <a:prstGeom prst="rect">
            <a:avLst/>
          </a:prstGeom>
        </p:spPr>
      </p:pic>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36E4A857-99E5-39F9-56B9-E544B494AB61}"/>
              </a:ext>
            </a:extLst>
          </p:cNvPr>
          <p:cNvSpPr>
            <a:spLocks noGrp="1" noChangeArrowheads="1"/>
          </p:cNvSpPr>
          <p:nvPr>
            <p:ph idx="1"/>
          </p:nvPr>
        </p:nvSpPr>
        <p:spPr bwMode="auto">
          <a:xfrm>
            <a:off x="329433" y="774271"/>
            <a:ext cx="4324864" cy="341562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chemeClr val="bg1"/>
                </a:solidFill>
                <a:effectLst/>
                <a:latin typeface="Segoe UI" panose="020B0502040204020203" pitchFamily="34" charset="0"/>
              </a:rPr>
              <a:t>Layering across time</a:t>
            </a:r>
          </a:p>
          <a:p>
            <a:pPr marL="0" marR="0" lvl="0" indent="0" defTabSz="914400" rtl="0" eaLnBrk="0" fontAlgn="base" latinLnBrk="0" hangingPunct="0">
              <a:spcBef>
                <a:spcPct val="0"/>
              </a:spcBef>
              <a:spcAft>
                <a:spcPts val="600"/>
              </a:spcAft>
              <a:buClrTx/>
              <a:buSzTx/>
              <a:buNone/>
              <a:tabLst/>
            </a:pPr>
            <a:endParaRPr kumimoji="0" lang="en-US" altLang="en-US" sz="2400" i="0" u="none" strike="noStrike" cap="none" normalizeH="0" baseline="0" dirty="0">
              <a:ln>
                <a:noFill/>
              </a:ln>
              <a:solidFill>
                <a:schemeClr val="bg1"/>
              </a:solidFill>
              <a:effectLst/>
              <a:latin typeface="Segoe UI" panose="020B0502040204020203"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chemeClr val="bg1"/>
                </a:solidFill>
                <a:effectLst/>
                <a:latin typeface="Segoe UI" panose="020B0502040204020203" pitchFamily="34" charset="0"/>
              </a:rPr>
              <a:t>Visible erasures or reworkings</a:t>
            </a:r>
          </a:p>
          <a:p>
            <a:pPr marL="0" marR="0" lvl="0" indent="0" defTabSz="914400" rtl="0" eaLnBrk="0" fontAlgn="base" latinLnBrk="0" hangingPunct="0">
              <a:spcBef>
                <a:spcPct val="0"/>
              </a:spcBef>
              <a:spcAft>
                <a:spcPts val="600"/>
              </a:spcAft>
              <a:buClrTx/>
              <a:buSzTx/>
              <a:buNone/>
              <a:tabLst/>
            </a:pPr>
            <a:endParaRPr kumimoji="0" lang="en-US" altLang="en-US" sz="2400" i="0" u="none" strike="noStrike" cap="none" normalizeH="0" baseline="0" dirty="0">
              <a:ln>
                <a:noFill/>
              </a:ln>
              <a:solidFill>
                <a:schemeClr val="bg1"/>
              </a:solidFill>
              <a:effectLst/>
              <a:latin typeface="Segoe UI" panose="020B0502040204020203"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chemeClr val="bg1"/>
                </a:solidFill>
                <a:effectLst/>
                <a:latin typeface="Segoe UI" panose="020B0502040204020203" pitchFamily="34" charset="0"/>
              </a:rPr>
              <a:t>Hybrid material histories</a:t>
            </a:r>
          </a:p>
          <a:p>
            <a:pPr marL="0" marR="0" lvl="0" indent="0" defTabSz="914400" rtl="0" eaLnBrk="0" fontAlgn="base" latinLnBrk="0" hangingPunct="0">
              <a:spcBef>
                <a:spcPct val="0"/>
              </a:spcBef>
              <a:spcAft>
                <a:spcPts val="600"/>
              </a:spcAft>
              <a:buClrTx/>
              <a:buSzTx/>
              <a:buNone/>
              <a:tabLst/>
            </a:pPr>
            <a:endParaRPr kumimoji="0" lang="en-US" altLang="en-US" sz="2400" i="0" u="none" strike="noStrike" cap="none" normalizeH="0" baseline="0" dirty="0">
              <a:ln>
                <a:noFill/>
              </a:ln>
              <a:solidFill>
                <a:schemeClr val="bg1"/>
              </a:solidFill>
              <a:effectLst/>
              <a:latin typeface="Segoe UI" panose="020B0502040204020203"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chemeClr val="bg1"/>
                </a:solidFill>
                <a:effectLst/>
                <a:latin typeface="Segoe UI" panose="020B0502040204020203" pitchFamily="34" charset="0"/>
              </a:rPr>
              <a:t>The coexistence of past and present narratives</a:t>
            </a:r>
          </a:p>
          <a:p>
            <a:pPr marL="0" marR="0" lvl="0" indent="0" defTabSz="914400" rtl="0" eaLnBrk="0" fontAlgn="base" latinLnBrk="0" hangingPunct="0">
              <a:spcBef>
                <a:spcPct val="0"/>
              </a:spcBef>
              <a:spcAft>
                <a:spcPts val="600"/>
              </a:spcAft>
              <a:buClrTx/>
              <a:buSzTx/>
              <a:buNone/>
              <a:tabLst/>
            </a:pPr>
            <a:endParaRPr kumimoji="0" lang="en-US" altLang="en-US" sz="2400" i="0" u="none" strike="noStrike" cap="none" normalizeH="0" baseline="0" dirty="0">
              <a:ln>
                <a:noFill/>
              </a:ln>
              <a:solidFill>
                <a:schemeClr val="bg1"/>
              </a:solidFill>
              <a:effectLst/>
              <a:latin typeface="Segoe UI" panose="020B0502040204020203"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400" i="0" u="none" strike="noStrike" cap="none" normalizeH="0" baseline="0" dirty="0">
                <a:ln>
                  <a:noFill/>
                </a:ln>
                <a:solidFill>
                  <a:schemeClr val="bg1"/>
                </a:solidFill>
                <a:effectLst/>
                <a:latin typeface="Segoe UI" panose="020B0502040204020203" pitchFamily="34" charset="0"/>
              </a:rPr>
              <a:t>Memory embedded in surfaces</a:t>
            </a:r>
            <a:endParaRPr kumimoji="0" lang="en-US" altLang="en-US" sz="240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2456462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EC9DA-30DE-B464-0953-22656FAA12D1}"/>
              </a:ext>
            </a:extLst>
          </p:cNvPr>
          <p:cNvSpPr>
            <a:spLocks noGrp="1"/>
          </p:cNvSpPr>
          <p:nvPr>
            <p:ph type="title"/>
          </p:nvPr>
        </p:nvSpPr>
        <p:spPr>
          <a:xfrm>
            <a:off x="838200" y="1094173"/>
            <a:ext cx="10515600" cy="1325563"/>
          </a:xfrm>
        </p:spPr>
        <p:txBody>
          <a:bodyPr>
            <a:normAutofit fontScale="90000"/>
          </a:bodyPr>
          <a:lstStyle/>
          <a:p>
            <a:r>
              <a:rPr lang="en-US" altLang="en-US" dirty="0">
                <a:solidFill>
                  <a:srgbClr val="000000"/>
                </a:solidFill>
                <a:latin typeface="Segoe UI" panose="020B0502040204020203" pitchFamily="34" charset="0"/>
              </a:rPr>
              <a:t>Palimpsest becomes a powerful concept when thinking about:</a:t>
            </a:r>
            <a:br>
              <a:rPr lang="en-US" altLang="en-US" dirty="0">
                <a:solidFill>
                  <a:srgbClr val="000000"/>
                </a:solidFill>
                <a:latin typeface="Segoe UI" panose="020B0502040204020203" pitchFamily="34" charset="0"/>
              </a:rPr>
            </a:br>
            <a:endParaRPr lang="en-US" dirty="0"/>
          </a:p>
        </p:txBody>
      </p:sp>
      <p:sp>
        <p:nvSpPr>
          <p:cNvPr id="4" name="Rectangle 1">
            <a:extLst>
              <a:ext uri="{FF2B5EF4-FFF2-40B4-BE49-F238E27FC236}">
                <a16:creationId xmlns:a16="http://schemas.microsoft.com/office/drawing/2014/main" id="{069CE57A-1CB0-CC0A-015D-20A834E2B396}"/>
              </a:ext>
            </a:extLst>
          </p:cNvPr>
          <p:cNvSpPr>
            <a:spLocks noGrp="1" noChangeArrowheads="1"/>
          </p:cNvSpPr>
          <p:nvPr>
            <p:ph idx="1"/>
          </p:nvPr>
        </p:nvSpPr>
        <p:spPr bwMode="auto">
          <a:xfrm>
            <a:off x="838200" y="2708633"/>
            <a:ext cx="6655989"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00000"/>
                </a:solidFill>
                <a:effectLst/>
                <a:latin typeface="Aptos" panose="020B0004020202020204" pitchFamily="34" charset="0"/>
              </a:rPr>
              <a:t>Identity and cultural memory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00000"/>
                </a:solidFill>
                <a:effectLst/>
                <a:latin typeface="Aptos" panose="020B0004020202020204" pitchFamily="34" charset="0"/>
              </a:rPr>
              <a:t>Urban change and architectural surfaces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00000"/>
                </a:solidFill>
                <a:effectLst/>
                <a:latin typeface="Aptos" panose="020B0004020202020204" pitchFamily="34" charset="0"/>
              </a:rPr>
              <a:t>Sustainability and material reuse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00000"/>
                </a:solidFill>
                <a:effectLst/>
                <a:latin typeface="Aptos" panose="020B0004020202020204" pitchFamily="34" charset="0"/>
              </a:rPr>
              <a:t>Archives and counter‑archives - time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00000"/>
                </a:solidFill>
                <a:effectLst/>
                <a:latin typeface="Aptos" panose="020B0004020202020204" pitchFamily="34" charset="0"/>
              </a:rPr>
              <a:t>Digital layering, glitches, and data remnants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00000"/>
                </a:solidFill>
                <a:effectLst/>
                <a:latin typeface="Aptos" panose="020B0004020202020204" pitchFamily="34" charset="0"/>
              </a:rPr>
              <a:t>Collage, assemblage, and experimental drawing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59333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F5622-11EC-ED3A-3C75-F31998934D5A}"/>
              </a:ext>
            </a:extLst>
          </p:cNvPr>
          <p:cNvSpPr>
            <a:spLocks noGrp="1"/>
          </p:cNvSpPr>
          <p:nvPr>
            <p:ph type="title"/>
          </p:nvPr>
        </p:nvSpPr>
        <p:spPr>
          <a:xfrm>
            <a:off x="1196546" y="1242455"/>
            <a:ext cx="10515600" cy="1325563"/>
          </a:xfrm>
        </p:spPr>
        <p:txBody>
          <a:bodyPr/>
          <a:lstStyle/>
          <a:p>
            <a:r>
              <a:rPr lang="en-GB" b="1" dirty="0"/>
              <a:t>Key Concepts</a:t>
            </a:r>
            <a:br>
              <a:rPr lang="en-GB" b="1" dirty="0"/>
            </a:br>
            <a:endParaRPr lang="en-US" dirty="0"/>
          </a:p>
        </p:txBody>
      </p:sp>
      <p:sp>
        <p:nvSpPr>
          <p:cNvPr id="3" name="Content Placeholder 2">
            <a:extLst>
              <a:ext uri="{FF2B5EF4-FFF2-40B4-BE49-F238E27FC236}">
                <a16:creationId xmlns:a16="http://schemas.microsoft.com/office/drawing/2014/main" id="{95C6D817-4D1D-AFCA-86C5-4D67798267D0}"/>
              </a:ext>
            </a:extLst>
          </p:cNvPr>
          <p:cNvSpPr>
            <a:spLocks noGrp="1"/>
          </p:cNvSpPr>
          <p:nvPr>
            <p:ph idx="1"/>
          </p:nvPr>
        </p:nvSpPr>
        <p:spPr>
          <a:xfrm>
            <a:off x="924697" y="3429000"/>
            <a:ext cx="10515600" cy="4351338"/>
          </a:xfrm>
        </p:spPr>
        <p:txBody>
          <a:bodyPr/>
          <a:lstStyle/>
          <a:p>
            <a:r>
              <a:rPr lang="en-GB" sz="3600" b="1" dirty="0">
                <a:latin typeface="Aptos" panose="020B0004020202020204" pitchFamily="34" charset="0"/>
              </a:rPr>
              <a:t>Erasure does not equal deletion</a:t>
            </a:r>
            <a:endParaRPr lang="en-GB" sz="3600" dirty="0">
              <a:latin typeface="Aptos" panose="020B0004020202020204" pitchFamily="34" charset="0"/>
            </a:endParaRPr>
          </a:p>
          <a:p>
            <a:r>
              <a:rPr lang="en-GB" sz="3600" b="1" dirty="0">
                <a:latin typeface="Aptos" panose="020B0004020202020204" pitchFamily="34" charset="0"/>
              </a:rPr>
              <a:t>History is stratified, not linear</a:t>
            </a:r>
            <a:endParaRPr lang="en-GB" sz="3600" dirty="0">
              <a:latin typeface="Aptos" panose="020B0004020202020204" pitchFamily="34" charset="0"/>
            </a:endParaRPr>
          </a:p>
          <a:p>
            <a:r>
              <a:rPr lang="en-GB" sz="3600" b="1" dirty="0">
                <a:latin typeface="Aptos" panose="020B0004020202020204" pitchFamily="34" charset="0"/>
              </a:rPr>
              <a:t>Surfaces carry memory</a:t>
            </a:r>
            <a:endParaRPr lang="en-GB" sz="3600" dirty="0">
              <a:latin typeface="Aptos" panose="020B0004020202020204" pitchFamily="34" charset="0"/>
            </a:endParaRPr>
          </a:p>
          <a:p>
            <a:endParaRPr lang="en-US" dirty="0"/>
          </a:p>
        </p:txBody>
      </p:sp>
    </p:spTree>
    <p:extLst>
      <p:ext uri="{BB962C8B-B14F-4D97-AF65-F5344CB8AC3E}">
        <p14:creationId xmlns:p14="http://schemas.microsoft.com/office/powerpoint/2010/main" val="2680140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6E9EF-964E-497C-F940-6EB2A05B7ACF}"/>
              </a:ext>
            </a:extLst>
          </p:cNvPr>
          <p:cNvSpPr>
            <a:spLocks noGrp="1"/>
          </p:cNvSpPr>
          <p:nvPr>
            <p:ph type="title"/>
          </p:nvPr>
        </p:nvSpPr>
        <p:spPr>
          <a:xfrm>
            <a:off x="1618735" y="235643"/>
            <a:ext cx="9168714" cy="802325"/>
          </a:xfrm>
        </p:spPr>
        <p:txBody>
          <a:bodyPr/>
          <a:lstStyle/>
          <a:p>
            <a:r>
              <a:rPr lang="en-US" altLang="en-US" b="1" dirty="0">
                <a:solidFill>
                  <a:srgbClr val="000000"/>
                </a:solidFill>
                <a:latin typeface="Segoe UI" panose="020B0502040204020203" pitchFamily="34" charset="0"/>
              </a:rPr>
              <a:t>Conceptual Frameworks</a:t>
            </a:r>
            <a:endParaRPr lang="en-US" dirty="0"/>
          </a:p>
        </p:txBody>
      </p:sp>
      <p:sp>
        <p:nvSpPr>
          <p:cNvPr id="4" name="Rectangle 1">
            <a:extLst>
              <a:ext uri="{FF2B5EF4-FFF2-40B4-BE49-F238E27FC236}">
                <a16:creationId xmlns:a16="http://schemas.microsoft.com/office/drawing/2014/main" id="{4A21B4A4-CB48-D160-EC93-AF96A5814C38}"/>
              </a:ext>
            </a:extLst>
          </p:cNvPr>
          <p:cNvSpPr>
            <a:spLocks noGrp="1" noChangeArrowheads="1"/>
          </p:cNvSpPr>
          <p:nvPr>
            <p:ph idx="1"/>
          </p:nvPr>
        </p:nvSpPr>
        <p:spPr bwMode="auto">
          <a:xfrm>
            <a:off x="838200" y="1200528"/>
            <a:ext cx="10752438" cy="5601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Aptos" panose="020B0004020202020204" pitchFamily="34" charset="0"/>
              </a:rPr>
              <a:t>Derrida – Trace and Erasure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ptos" panose="020B0004020202020204" pitchFamily="34" charset="0"/>
              </a:rPr>
              <a:t>Meaning is never fixed; the “trace” of what is absent shapes interpretation.</a:t>
            </a:r>
          </a:p>
          <a:p>
            <a:pPr marL="0" indent="0" eaLnBrk="0" fontAlgn="base" hangingPunct="0">
              <a:spcBef>
                <a:spcPct val="0"/>
              </a:spcBef>
              <a:spcAft>
                <a:spcPct val="0"/>
              </a:spcAft>
              <a:buClrTx/>
              <a:buNone/>
            </a:pPr>
            <a:r>
              <a:rPr lang="en-GB" sz="2000" dirty="0"/>
              <a:t>The concepts of ‘erasure’ and ‘trace’ in Derrida’s writing set up the notion of the </a:t>
            </a:r>
          </a:p>
          <a:p>
            <a:pPr marL="0" indent="0" eaLnBrk="0" fontAlgn="base" hangingPunct="0">
              <a:spcBef>
                <a:spcPct val="0"/>
              </a:spcBef>
              <a:spcAft>
                <a:spcPct val="0"/>
              </a:spcAft>
              <a:buClrTx/>
              <a:buNone/>
            </a:pPr>
            <a:r>
              <a:rPr lang="en-GB" sz="2000" dirty="0"/>
              <a:t>palimpsest.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1" i="0" u="none" strike="noStrike" cap="none" normalizeH="0" baseline="0" dirty="0">
              <a:ln>
                <a:noFill/>
              </a:ln>
              <a:solidFill>
                <a:srgbClr val="000000"/>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Aptos" panose="020B0004020202020204" pitchFamily="34" charset="0"/>
              </a:rPr>
              <a:t>Archaeology of Knowledge (Foucault)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ptos" panose="020B0004020202020204" pitchFamily="34" charset="0"/>
              </a:rPr>
              <a:t>Knowledge production is layered; present narratives overwrite but never fully erase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ptos" panose="020B0004020202020204" pitchFamily="34" charset="0"/>
              </a:rPr>
              <a:t>older ones.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1" i="0" u="none" strike="noStrike" cap="none" normalizeH="0" baseline="0" dirty="0">
              <a:ln>
                <a:noFill/>
              </a:ln>
              <a:solidFill>
                <a:srgbClr val="000000"/>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Aptos" panose="020B0004020202020204" pitchFamily="34" charset="0"/>
              </a:rPr>
              <a:t>Urban Palimpsest (Cultural Geography)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ptos" panose="020B0004020202020204" pitchFamily="34" charset="0"/>
              </a:rPr>
              <a:t>Cities develop like layered manuscripts—new architecture sits atop historical remnants.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1" i="0" u="none" strike="noStrike" cap="none" normalizeH="0" baseline="0" dirty="0">
              <a:ln>
                <a:noFill/>
              </a:ln>
              <a:solidFill>
                <a:srgbClr val="000000"/>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Aptos" panose="020B0004020202020204" pitchFamily="34" charset="0"/>
              </a:rPr>
              <a:t>Feminist and Postcolonial Approaches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ptos" panose="020B0004020202020204" pitchFamily="34" charset="0"/>
              </a:rPr>
              <a:t>Palimpsest becomes a method of:</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000000"/>
                </a:solidFill>
                <a:effectLst/>
                <a:latin typeface="Aptos" panose="020B0004020202020204" pitchFamily="34" charset="0"/>
              </a:rPr>
              <a:t>Revealing suppressed histories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000000"/>
                </a:solidFill>
                <a:effectLst/>
                <a:latin typeface="Aptos" panose="020B0004020202020204" pitchFamily="34" charset="0"/>
              </a:rPr>
              <a:t>Critiquing dominant narratives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0" i="0" u="none" strike="noStrike" cap="none" normalizeH="0" baseline="0" dirty="0">
                <a:ln>
                  <a:noFill/>
                </a:ln>
                <a:solidFill>
                  <a:srgbClr val="000000"/>
                </a:solidFill>
                <a:effectLst/>
                <a:latin typeface="Aptos" panose="020B0004020202020204" pitchFamily="34" charset="0"/>
              </a:rPr>
              <a:t>Making visible what was “written over”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02422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6761"/>
            <a:ext cx="12192000" cy="3431239"/>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0EB05-38BE-686E-ABB1-830E64B97D58}"/>
              </a:ext>
            </a:extLst>
          </p:cNvPr>
          <p:cNvSpPr>
            <a:spLocks noGrp="1"/>
          </p:cNvSpPr>
          <p:nvPr>
            <p:ph type="title"/>
          </p:nvPr>
        </p:nvSpPr>
        <p:spPr>
          <a:xfrm>
            <a:off x="2231136" y="3781241"/>
            <a:ext cx="7729729" cy="855406"/>
          </a:xfrm>
          <a:noFill/>
          <a:ln>
            <a:solidFill>
              <a:schemeClr val="bg1"/>
            </a:solidFill>
          </a:ln>
        </p:spPr>
        <p:txBody>
          <a:bodyPr vert="horz" lIns="182880" tIns="182880" rIns="182880" bIns="182880" rtlCol="0" anchor="ctr">
            <a:normAutofit/>
          </a:bodyPr>
          <a:lstStyle/>
          <a:p>
            <a:r>
              <a:rPr lang="en-US" sz="1500">
                <a:solidFill>
                  <a:schemeClr val="bg1"/>
                </a:solidFill>
              </a:rPr>
              <a:t>Palimpsest - inscription and re-inscription is investigated</a:t>
            </a:r>
            <a:br>
              <a:rPr lang="en-US" sz="1500">
                <a:solidFill>
                  <a:schemeClr val="bg1"/>
                </a:solidFill>
              </a:rPr>
            </a:br>
            <a:r>
              <a:rPr lang="en-US" sz="1500">
                <a:solidFill>
                  <a:schemeClr val="bg1"/>
                </a:solidFill>
              </a:rPr>
              <a:t>Cy Twombly to Bracha Ettinger </a:t>
            </a:r>
          </a:p>
        </p:txBody>
      </p:sp>
      <p:pic>
        <p:nvPicPr>
          <p:cNvPr id="5" name="Picture 4">
            <a:extLst>
              <a:ext uri="{FF2B5EF4-FFF2-40B4-BE49-F238E27FC236}">
                <a16:creationId xmlns:a16="http://schemas.microsoft.com/office/drawing/2014/main" id="{3D04FA01-EBBD-CFF4-7220-742D52DF0E91}"/>
              </a:ext>
            </a:extLst>
          </p:cNvPr>
          <p:cNvPicPr>
            <a:picLocks noChangeAspect="1"/>
          </p:cNvPicPr>
          <p:nvPr/>
        </p:nvPicPr>
        <p:blipFill>
          <a:blip r:embed="rId3"/>
          <a:srcRect r="13810" b="2"/>
          <a:stretch>
            <a:fillRect/>
          </a:stretch>
        </p:blipFill>
        <p:spPr>
          <a:xfrm>
            <a:off x="20" y="10"/>
            <a:ext cx="4059916" cy="3426751"/>
          </a:xfrm>
          <a:prstGeom prst="rect">
            <a:avLst/>
          </a:prstGeom>
        </p:spPr>
      </p:pic>
      <p:pic>
        <p:nvPicPr>
          <p:cNvPr id="4" name="Picture 3">
            <a:extLst>
              <a:ext uri="{FF2B5EF4-FFF2-40B4-BE49-F238E27FC236}">
                <a16:creationId xmlns:a16="http://schemas.microsoft.com/office/drawing/2014/main" id="{C4DC4F93-F5ED-6ED9-09D3-B7ED566A0038}"/>
              </a:ext>
            </a:extLst>
          </p:cNvPr>
          <p:cNvPicPr>
            <a:picLocks noChangeAspect="1"/>
          </p:cNvPicPr>
          <p:nvPr/>
        </p:nvPicPr>
        <p:blipFill>
          <a:blip r:embed="rId4"/>
          <a:srcRect l="7068" r="3047" b="-4"/>
          <a:stretch>
            <a:fillRect/>
          </a:stretch>
        </p:blipFill>
        <p:spPr>
          <a:xfrm>
            <a:off x="4059936" y="10"/>
            <a:ext cx="4066032" cy="3426751"/>
          </a:xfrm>
          <a:prstGeom prst="rect">
            <a:avLst/>
          </a:prstGeom>
        </p:spPr>
      </p:pic>
      <p:pic>
        <p:nvPicPr>
          <p:cNvPr id="3" name="Picture 2">
            <a:extLst>
              <a:ext uri="{FF2B5EF4-FFF2-40B4-BE49-F238E27FC236}">
                <a16:creationId xmlns:a16="http://schemas.microsoft.com/office/drawing/2014/main" id="{16142C67-5BE3-24FA-7AAA-0762FCA92A68}"/>
              </a:ext>
            </a:extLst>
          </p:cNvPr>
          <p:cNvPicPr>
            <a:picLocks noChangeAspect="1"/>
          </p:cNvPicPr>
          <p:nvPr/>
        </p:nvPicPr>
        <p:blipFill>
          <a:blip r:embed="rId5"/>
          <a:srcRect t="7163" r="-1" b="10314"/>
          <a:stretch>
            <a:fillRect/>
          </a:stretch>
        </p:blipFill>
        <p:spPr>
          <a:xfrm>
            <a:off x="8119872" y="-1"/>
            <a:ext cx="4072128" cy="3429000"/>
          </a:xfrm>
          <a:prstGeom prst="rect">
            <a:avLst/>
          </a:prstGeom>
        </p:spPr>
      </p:pic>
      <p:sp>
        <p:nvSpPr>
          <p:cNvPr id="6" name="TextBox 5">
            <a:extLst>
              <a:ext uri="{FF2B5EF4-FFF2-40B4-BE49-F238E27FC236}">
                <a16:creationId xmlns:a16="http://schemas.microsoft.com/office/drawing/2014/main" id="{22E3F5DD-BE2F-BCB4-1BDB-A08CE9081104}"/>
              </a:ext>
            </a:extLst>
          </p:cNvPr>
          <p:cNvSpPr txBox="1"/>
          <p:nvPr/>
        </p:nvSpPr>
        <p:spPr>
          <a:xfrm>
            <a:off x="2238412" y="4846076"/>
            <a:ext cx="7715177" cy="1271556"/>
          </a:xfrm>
          <a:prstGeom prst="rect">
            <a:avLst/>
          </a:prstGeom>
        </p:spPr>
        <p:txBody>
          <a:bodyPr vert="horz" lIns="91440" tIns="45720" rIns="91440" bIns="45720" rtlCol="0">
            <a:normAutofit/>
          </a:bodyPr>
          <a:lstStyle/>
          <a:p>
            <a:pPr indent="-228600" defTabSz="914400">
              <a:spcBef>
                <a:spcPts val="1000"/>
              </a:spcBef>
              <a:buClr>
                <a:schemeClr val="accent2"/>
              </a:buClr>
              <a:buFont typeface="Arial" panose="020B0604020202020204" pitchFamily="34" charset="0"/>
              <a:buChar char="•"/>
            </a:pPr>
            <a:r>
              <a:rPr lang="en-US" b="0" i="0">
                <a:solidFill>
                  <a:schemeClr val="bg1"/>
                </a:solidFill>
                <a:effectLst/>
              </a:rPr>
              <a:t>Palimpsestic art works are artworks that incorporate the idea of layers, or multiple meanings, that can be revealed through a shift in perspective. The term "palimpsest" comes from the Greek word palimpsestus, which means "scraped again". Here are some examples of palimpsestic art.</a:t>
            </a:r>
            <a:endParaRPr lang="en-US">
              <a:solidFill>
                <a:schemeClr val="bg1"/>
              </a:solidFill>
            </a:endParaRPr>
          </a:p>
        </p:txBody>
      </p:sp>
    </p:spTree>
    <p:extLst>
      <p:ext uri="{BB962C8B-B14F-4D97-AF65-F5344CB8AC3E}">
        <p14:creationId xmlns:p14="http://schemas.microsoft.com/office/powerpoint/2010/main" val="4072013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BF9F11-9367-C777-7238-409BC8EA8AE2}"/>
              </a:ext>
            </a:extLst>
          </p:cNvPr>
          <p:cNvSpPr>
            <a:spLocks noGrp="1"/>
          </p:cNvSpPr>
          <p:nvPr>
            <p:ph type="title"/>
          </p:nvPr>
        </p:nvSpPr>
        <p:spPr>
          <a:xfrm>
            <a:off x="643468" y="820010"/>
            <a:ext cx="3415288" cy="3212654"/>
          </a:xfrm>
          <a:noFill/>
          <a:ln>
            <a:solidFill>
              <a:schemeClr val="bg1"/>
            </a:solidFill>
          </a:ln>
        </p:spPr>
        <p:txBody>
          <a:bodyPr vert="horz" lIns="274320" tIns="182880" rIns="274320" bIns="182880" rtlCol="0" anchor="ctr" anchorCtr="1">
            <a:normAutofit/>
          </a:bodyPr>
          <a:lstStyle/>
          <a:p>
            <a:r>
              <a:rPr lang="en-US" sz="2400">
                <a:solidFill>
                  <a:schemeClr val="bg1"/>
                </a:solidFill>
              </a:rPr>
              <a:t>Robert Rauschenberg – </a:t>
            </a:r>
            <a:r>
              <a:rPr lang="en-US" sz="2400" i="1">
                <a:solidFill>
                  <a:schemeClr val="bg1"/>
                </a:solidFill>
              </a:rPr>
              <a:t>Erased de Kooning</a:t>
            </a:r>
            <a:r>
              <a:rPr lang="en-US" sz="2400">
                <a:solidFill>
                  <a:schemeClr val="bg1"/>
                </a:solidFill>
              </a:rPr>
              <a:t>, 1953, traces of drawing media on paper</a:t>
            </a:r>
          </a:p>
        </p:txBody>
      </p:sp>
      <p:pic>
        <p:nvPicPr>
          <p:cNvPr id="4" name="Content Placeholder 3">
            <a:extLst>
              <a:ext uri="{FF2B5EF4-FFF2-40B4-BE49-F238E27FC236}">
                <a16:creationId xmlns:a16="http://schemas.microsoft.com/office/drawing/2014/main" id="{097C8A4C-76CF-FCD0-896C-6B42A627A8C1}"/>
              </a:ext>
            </a:extLst>
          </p:cNvPr>
          <p:cNvPicPr>
            <a:picLocks noGrp="1" noChangeAspect="1"/>
          </p:cNvPicPr>
          <p:nvPr>
            <p:ph idx="1"/>
          </p:nvPr>
        </p:nvPicPr>
        <p:blipFill>
          <a:blip r:embed="rId2"/>
          <a:srcRect t="7906" r="1" b="2250"/>
          <a:stretch>
            <a:fillRect/>
          </a:stretch>
        </p:blipFill>
        <p:spPr>
          <a:xfrm>
            <a:off x="4654297" y="10"/>
            <a:ext cx="7537702" cy="6857989"/>
          </a:xfrm>
          <a:prstGeom prst="rect">
            <a:avLst/>
          </a:prstGeom>
        </p:spPr>
      </p:pic>
      <p:sp>
        <p:nvSpPr>
          <p:cNvPr id="6" name="TextBox 5">
            <a:extLst>
              <a:ext uri="{FF2B5EF4-FFF2-40B4-BE49-F238E27FC236}">
                <a16:creationId xmlns:a16="http://schemas.microsoft.com/office/drawing/2014/main" id="{C87F3028-ABEC-2BC4-DE3E-CA3E2D3ED0AD}"/>
              </a:ext>
            </a:extLst>
          </p:cNvPr>
          <p:cNvSpPr txBox="1"/>
          <p:nvPr/>
        </p:nvSpPr>
        <p:spPr>
          <a:xfrm>
            <a:off x="394534" y="4706668"/>
            <a:ext cx="3913156" cy="1477328"/>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bg1"/>
                </a:solidFill>
                <a:effectLst/>
                <a:latin typeface="Segoe UI" panose="020B0502040204020203" pitchFamily="34" charset="0"/>
              </a:rPr>
              <a:t>Erased de Kooning Drawing” (1953) turns erasure itself into both artwork and concept.</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bg1"/>
                </a:solidFill>
                <a:effectLst/>
                <a:latin typeface="Segoe UI" panose="020B0502040204020203" pitchFamily="34" charset="0"/>
              </a:rPr>
              <a:t>His combines accumulate layers of cultural debris.</a:t>
            </a:r>
          </a:p>
        </p:txBody>
      </p:sp>
    </p:spTree>
    <p:extLst>
      <p:ext uri="{BB962C8B-B14F-4D97-AF65-F5344CB8AC3E}">
        <p14:creationId xmlns:p14="http://schemas.microsoft.com/office/powerpoint/2010/main" val="3158213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F545B-7EEB-F5A5-862C-0E86C9668E62}"/>
              </a:ext>
            </a:extLst>
          </p:cNvPr>
          <p:cNvSpPr>
            <a:spLocks noGrp="1"/>
          </p:cNvSpPr>
          <p:nvPr>
            <p:ph type="title"/>
          </p:nvPr>
        </p:nvSpPr>
        <p:spPr>
          <a:xfrm>
            <a:off x="804670" y="978776"/>
            <a:ext cx="3044953" cy="1174991"/>
          </a:xfrm>
        </p:spPr>
        <p:txBody>
          <a:bodyPr>
            <a:normAutofit/>
          </a:bodyPr>
          <a:lstStyle/>
          <a:p>
            <a:r>
              <a:rPr lang="en-US" altLang="en-US" sz="2000" b="1">
                <a:solidFill>
                  <a:srgbClr val="000000"/>
                </a:solidFill>
                <a:latin typeface="Segoe UI" panose="020B0502040204020203" pitchFamily="34" charset="0"/>
              </a:rPr>
              <a:t>Anselm Kiefer</a:t>
            </a:r>
            <a:br>
              <a:rPr lang="en-US" altLang="en-US" sz="2000">
                <a:solidFill>
                  <a:srgbClr val="000000"/>
                </a:solidFill>
                <a:latin typeface="Segoe UI" panose="020B0502040204020203" pitchFamily="34" charset="0"/>
              </a:rPr>
            </a:br>
            <a:endParaRPr lang="en-US" sz="2000" dirty="0"/>
          </a:p>
        </p:txBody>
      </p:sp>
      <p:sp>
        <p:nvSpPr>
          <p:cNvPr id="8" name="Content Placeholder 7">
            <a:extLst>
              <a:ext uri="{FF2B5EF4-FFF2-40B4-BE49-F238E27FC236}">
                <a16:creationId xmlns:a16="http://schemas.microsoft.com/office/drawing/2014/main" id="{022752E1-71C4-5017-BD27-209C5E50F074}"/>
              </a:ext>
            </a:extLst>
          </p:cNvPr>
          <p:cNvSpPr>
            <a:spLocks noGrp="1"/>
          </p:cNvSpPr>
          <p:nvPr>
            <p:ph idx="1"/>
          </p:nvPr>
        </p:nvSpPr>
        <p:spPr>
          <a:xfrm>
            <a:off x="804670" y="2640692"/>
            <a:ext cx="3044952" cy="3255252"/>
          </a:xfrm>
        </p:spPr>
        <p:txBody>
          <a:bodyPr>
            <a:normAutofit/>
          </a:bodyPr>
          <a:lstStyle/>
          <a:p>
            <a:pPr marL="0" lvl="0" indent="0" eaLnBrk="0" fontAlgn="base" hangingPunct="0">
              <a:spcBef>
                <a:spcPct val="0"/>
              </a:spcBef>
              <a:spcAft>
                <a:spcPct val="0"/>
              </a:spcAft>
              <a:buClrTx/>
              <a:buNone/>
            </a:pPr>
            <a:r>
              <a:rPr lang="en-US" altLang="en-US" sz="1600">
                <a:solidFill>
                  <a:srgbClr val="000000"/>
                </a:solidFill>
                <a:latin typeface="Segoe UI" panose="020B0502040204020203" pitchFamily="34" charset="0"/>
              </a:rPr>
              <a:t>Uses burning, layering, and distressed surfaces to address cultural memory and trauma.</a:t>
            </a:r>
          </a:p>
          <a:p>
            <a:endParaRPr lang="en-US" sz="1600" dirty="0"/>
          </a:p>
        </p:txBody>
      </p:sp>
      <p:pic>
        <p:nvPicPr>
          <p:cNvPr id="4" name="Content Placeholder 3">
            <a:extLst>
              <a:ext uri="{FF2B5EF4-FFF2-40B4-BE49-F238E27FC236}">
                <a16:creationId xmlns:a16="http://schemas.microsoft.com/office/drawing/2014/main" id="{0FEF0D3D-C0D1-6F1B-7E5C-6DE54322CE7E}"/>
              </a:ext>
            </a:extLst>
          </p:cNvPr>
          <p:cNvPicPr>
            <a:picLocks noChangeAspect="1"/>
          </p:cNvPicPr>
          <p:nvPr/>
        </p:nvPicPr>
        <p:blipFill>
          <a:blip r:embed="rId2"/>
          <a:srcRect l="16725" r="15679"/>
          <a:stretch>
            <a:fillRect/>
          </a:stretch>
        </p:blipFill>
        <p:spPr>
          <a:xfrm>
            <a:off x="4654296" y="10"/>
            <a:ext cx="7537704" cy="6857990"/>
          </a:xfrm>
          <a:prstGeom prst="rect">
            <a:avLst/>
          </a:prstGeom>
        </p:spPr>
      </p:pic>
      <p:pic>
        <p:nvPicPr>
          <p:cNvPr id="5" name="Content Placeholder 3">
            <a:extLst>
              <a:ext uri="{FF2B5EF4-FFF2-40B4-BE49-F238E27FC236}">
                <a16:creationId xmlns:a16="http://schemas.microsoft.com/office/drawing/2014/main" id="{301607DE-A094-5BB8-705E-858B3A04B8AC}"/>
              </a:ext>
            </a:extLst>
          </p:cNvPr>
          <p:cNvPicPr>
            <a:picLocks noChangeAspect="1"/>
          </p:cNvPicPr>
          <p:nvPr/>
        </p:nvPicPr>
        <p:blipFill>
          <a:blip r:embed="rId3"/>
          <a:stretch>
            <a:fillRect/>
          </a:stretch>
        </p:blipFill>
        <p:spPr>
          <a:xfrm>
            <a:off x="730978" y="3887635"/>
            <a:ext cx="3192335" cy="2495234"/>
          </a:xfrm>
          <a:prstGeom prst="rect">
            <a:avLst/>
          </a:prstGeom>
        </p:spPr>
      </p:pic>
    </p:spTree>
    <p:extLst>
      <p:ext uri="{BB962C8B-B14F-4D97-AF65-F5344CB8AC3E}">
        <p14:creationId xmlns:p14="http://schemas.microsoft.com/office/powerpoint/2010/main" val="1472574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430A25-6AB9-8D20-30E6-CF99F21AEE77}"/>
              </a:ext>
            </a:extLst>
          </p:cNvPr>
          <p:cNvPicPr>
            <a:picLocks noChangeAspect="1"/>
          </p:cNvPicPr>
          <p:nvPr/>
        </p:nvPicPr>
        <p:blipFill>
          <a:blip r:embed="rId2"/>
          <a:stretch>
            <a:fillRect/>
          </a:stretch>
        </p:blipFill>
        <p:spPr>
          <a:xfrm>
            <a:off x="6108751" y="1570565"/>
            <a:ext cx="5868365" cy="4393632"/>
          </a:xfrm>
          <a:prstGeom prst="rect">
            <a:avLst/>
          </a:prstGeom>
        </p:spPr>
      </p:pic>
      <p:sp>
        <p:nvSpPr>
          <p:cNvPr id="6" name="TextBox 5">
            <a:extLst>
              <a:ext uri="{FF2B5EF4-FFF2-40B4-BE49-F238E27FC236}">
                <a16:creationId xmlns:a16="http://schemas.microsoft.com/office/drawing/2014/main" id="{66CE5599-8658-B18B-A7BA-6C4E9678B531}"/>
              </a:ext>
            </a:extLst>
          </p:cNvPr>
          <p:cNvSpPr txBox="1"/>
          <p:nvPr/>
        </p:nvSpPr>
        <p:spPr>
          <a:xfrm>
            <a:off x="214884" y="1524845"/>
            <a:ext cx="5773675" cy="4955203"/>
          </a:xfrm>
          <a:prstGeom prst="rect">
            <a:avLst/>
          </a:prstGeom>
          <a:noFill/>
        </p:spPr>
        <p:txBody>
          <a:bodyPr wrap="square">
            <a:spAutoFit/>
          </a:bodyPr>
          <a:lstStyle/>
          <a:p>
            <a:pPr algn="l">
              <a:spcAft>
                <a:spcPts val="1200"/>
              </a:spcAft>
            </a:pPr>
            <a:r>
              <a:rPr lang="en-GB" dirty="0">
                <a:solidFill>
                  <a:srgbClr val="1A1A1A"/>
                </a:solidFill>
                <a:latin typeface="Helvetica" pitchFamily="2" charset="0"/>
              </a:rPr>
              <a:t>A</a:t>
            </a:r>
            <a:r>
              <a:rPr lang="en-GB" b="0" i="0" dirty="0">
                <a:solidFill>
                  <a:srgbClr val="1A1A1A"/>
                </a:solidFill>
                <a:effectLst/>
                <a:latin typeface="Helvetica" pitchFamily="2" charset="0"/>
              </a:rPr>
              <a:t> South African artist best known for his prints, drawings, and animated films, especially noted for a sequence of hand-drawn animated films he produced during the 1990s. The latter are constructed by filming a drawing, making erasures and changes, and filming it again. He continues this process meticulously, giving each change to the drawing a quarter of a second to two seconds' screen time. A single drawing will be altered and filmed this way until the end of a scene. These palimpsest-like drawings are later displayed along with the films as finished pieces of art.</a:t>
            </a:r>
          </a:p>
          <a:p>
            <a:pPr algn="l">
              <a:spcAft>
                <a:spcPts val="1200"/>
              </a:spcAft>
            </a:pPr>
            <a:r>
              <a:rPr lang="en-GB" b="0" i="0" dirty="0">
                <a:solidFill>
                  <a:srgbClr val="1A1A1A"/>
                </a:solidFill>
                <a:effectLst/>
                <a:latin typeface="Helvetica" pitchFamily="2" charset="0"/>
              </a:rPr>
              <a:t>Kentridge has created artwork as part of design of theatrical productions, both plays and operas. He has served as art director and overall director of numerous productions, collaborating with other artists, puppeteers and others in creating productions that combine drawings and multi-media combinations</a:t>
            </a:r>
          </a:p>
        </p:txBody>
      </p:sp>
      <p:sp>
        <p:nvSpPr>
          <p:cNvPr id="2" name="TextBox 1">
            <a:extLst>
              <a:ext uri="{FF2B5EF4-FFF2-40B4-BE49-F238E27FC236}">
                <a16:creationId xmlns:a16="http://schemas.microsoft.com/office/drawing/2014/main" id="{44AFFA3A-4C36-4D6F-E1EE-A81AD595F412}"/>
              </a:ext>
            </a:extLst>
          </p:cNvPr>
          <p:cNvSpPr txBox="1"/>
          <p:nvPr/>
        </p:nvSpPr>
        <p:spPr>
          <a:xfrm>
            <a:off x="214884" y="78295"/>
            <a:ext cx="11977116" cy="1446550"/>
          </a:xfrm>
          <a:prstGeom prst="rect">
            <a:avLst/>
          </a:prstGeom>
          <a:noFill/>
        </p:spPr>
        <p:txBody>
          <a:bodyPr wrap="square" rtlCol="0">
            <a:spAutoFit/>
          </a:bodyPr>
          <a:lstStyle/>
          <a:p>
            <a:r>
              <a:rPr lang="en-GB" sz="3200" b="1" i="0">
                <a:solidFill>
                  <a:srgbClr val="1A1A1A"/>
                </a:solidFill>
                <a:effectLst/>
                <a:latin typeface="Helvetica" pitchFamily="2" charset="0"/>
              </a:rPr>
              <a:t>William Kentridge</a:t>
            </a:r>
            <a:r>
              <a:rPr lang="en-GB" sz="3200" b="0" i="0">
                <a:solidFill>
                  <a:srgbClr val="1A1A1A"/>
                </a:solidFill>
                <a:effectLst/>
                <a:latin typeface="Helvetica" pitchFamily="2" charset="0"/>
              </a:rPr>
              <a:t> (born 28 April 1955)</a:t>
            </a:r>
          </a:p>
          <a:p>
            <a:r>
              <a:rPr lang="en-GB" sz="2800">
                <a:solidFill>
                  <a:srgbClr val="1A1A1A"/>
                </a:solidFill>
                <a:latin typeface="Tate regular"/>
              </a:rPr>
              <a:t>P</a:t>
            </a:r>
            <a:r>
              <a:rPr lang="en-GB" sz="2800" b="0" i="0">
                <a:solidFill>
                  <a:srgbClr val="1A1A1A"/>
                </a:solidFill>
                <a:effectLst/>
                <a:latin typeface="Tate regular"/>
              </a:rPr>
              <a:t>alimpsest-like drawings later displayed with the films as finished pieces of art.</a:t>
            </a:r>
          </a:p>
          <a:p>
            <a:endParaRPr lang="en-US" sz="2800">
              <a:latin typeface="Helvetica" pitchFamily="2" charset="0"/>
            </a:endParaRPr>
          </a:p>
        </p:txBody>
      </p:sp>
    </p:spTree>
    <p:extLst>
      <p:ext uri="{BB962C8B-B14F-4D97-AF65-F5344CB8AC3E}">
        <p14:creationId xmlns:p14="http://schemas.microsoft.com/office/powerpoint/2010/main" val="2148559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DC773A1-2EE5-4062-8B68-01A535C0A301}"/>
              </a:ext>
            </a:extLst>
          </p:cNvPr>
          <p:cNvPicPr>
            <a:picLocks noGrp="1" noChangeAspect="1"/>
          </p:cNvPicPr>
          <p:nvPr>
            <p:ph idx="1"/>
          </p:nvPr>
        </p:nvPicPr>
        <p:blipFill>
          <a:blip r:embed="rId2"/>
          <a:srcRect l="12413" r="19167"/>
          <a:stretch>
            <a:fillRect/>
          </a:stretch>
        </p:blipFill>
        <p:spPr>
          <a:xfrm>
            <a:off x="20" y="10"/>
            <a:ext cx="7537684" cy="6857990"/>
          </a:xfrm>
          <a:prstGeom prst="rect">
            <a:avLst/>
          </a:prstGeom>
        </p:spPr>
      </p:pic>
      <p:sp>
        <p:nvSpPr>
          <p:cNvPr id="11" name="Rectangle 10">
            <a:extLst>
              <a:ext uri="{FF2B5EF4-FFF2-40B4-BE49-F238E27FC236}">
                <a16:creationId xmlns:a16="http://schemas.microsoft.com/office/drawing/2014/main" id="{9291BAA3-FE23-4A48-BA9E-EF0D56A83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674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4AB8B63-1AB0-67FF-77A0-DD1B512D75D8}"/>
              </a:ext>
            </a:extLst>
          </p:cNvPr>
          <p:cNvSpPr txBox="1"/>
          <p:nvPr/>
        </p:nvSpPr>
        <p:spPr>
          <a:xfrm>
            <a:off x="8242273" y="973600"/>
            <a:ext cx="3374136" cy="4924280"/>
          </a:xfrm>
          <a:prstGeom prst="rect">
            <a:avLst/>
          </a:prstGeom>
        </p:spPr>
        <p:txBody>
          <a:bodyPr vert="horz" lIns="91440" tIns="45720" rIns="91440" bIns="45720" rtlCol="0" anchor="ctr">
            <a:normAutofit/>
          </a:bodyPr>
          <a:lstStyle/>
          <a:p>
            <a:pPr marL="0" marR="0" lvl="0" indent="-228600" defTabSz="914400" fontAlgn="base">
              <a:spcBef>
                <a:spcPts val="1000"/>
              </a:spcBef>
              <a:spcAft>
                <a:spcPct val="0"/>
              </a:spcAft>
              <a:buClr>
                <a:schemeClr val="accent2"/>
              </a:buClr>
              <a:buSzTx/>
              <a:buFont typeface="Arial" panose="020B0604020202020204" pitchFamily="34" charset="0"/>
              <a:buChar char="•"/>
              <a:tabLst/>
            </a:pPr>
            <a:r>
              <a:rPr kumimoji="0" lang="en-US" altLang="en-US" sz="2800" b="1" i="0" u="none" strike="noStrike" cap="none" normalizeH="0" baseline="0" dirty="0">
                <a:ln>
                  <a:noFill/>
                </a:ln>
                <a:solidFill>
                  <a:srgbClr val="FFFFFF"/>
                </a:solidFill>
                <a:effectLst/>
              </a:rPr>
              <a:t>Julie Mehretu</a:t>
            </a:r>
          </a:p>
          <a:p>
            <a:pPr marL="0" marR="0" lvl="0" indent="-228600" defTabSz="914400" fontAlgn="base">
              <a:spcBef>
                <a:spcPts val="1000"/>
              </a:spcBef>
              <a:spcAft>
                <a:spcPct val="0"/>
              </a:spcAft>
              <a:buClr>
                <a:schemeClr val="accent2"/>
              </a:buClr>
              <a:buSzTx/>
              <a:buFont typeface="Arial" panose="020B0604020202020204" pitchFamily="34" charset="0"/>
              <a:buChar char="•"/>
              <a:tabLst/>
            </a:pPr>
            <a:endParaRPr kumimoji="0" lang="en-US" altLang="en-US" sz="2800" b="0" i="0" u="none" strike="noStrike" cap="none" normalizeH="0" baseline="0" dirty="0">
              <a:ln>
                <a:noFill/>
              </a:ln>
              <a:solidFill>
                <a:srgbClr val="FFFFFF"/>
              </a:solidFill>
              <a:effectLst/>
            </a:endParaRPr>
          </a:p>
          <a:p>
            <a:pPr marR="0" lvl="0" defTabSz="914400" fontAlgn="base">
              <a:spcBef>
                <a:spcPts val="1000"/>
              </a:spcBef>
              <a:spcAft>
                <a:spcPct val="0"/>
              </a:spcAft>
              <a:buClr>
                <a:schemeClr val="accent2"/>
              </a:buClr>
              <a:buSzTx/>
              <a:tabLst/>
            </a:pPr>
            <a:r>
              <a:rPr kumimoji="0" lang="en-US" altLang="en-US" sz="2800" b="0" i="0" u="none" strike="noStrike" cap="none" normalizeH="0" baseline="0" dirty="0">
                <a:ln>
                  <a:noFill/>
                </a:ln>
                <a:solidFill>
                  <a:srgbClr val="FFFFFF"/>
                </a:solidFill>
                <a:effectLst/>
              </a:rPr>
              <a:t>Architectural plans, traces, and gestural overlays create dense temporal maps.</a:t>
            </a:r>
          </a:p>
        </p:txBody>
      </p:sp>
    </p:spTree>
    <p:extLst>
      <p:ext uri="{BB962C8B-B14F-4D97-AF65-F5344CB8AC3E}">
        <p14:creationId xmlns:p14="http://schemas.microsoft.com/office/powerpoint/2010/main" val="14959635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454B6-5B36-A041-CA5A-38526B687801}"/>
              </a:ext>
            </a:extLst>
          </p:cNvPr>
          <p:cNvSpPr>
            <a:spLocks noGrp="1"/>
          </p:cNvSpPr>
          <p:nvPr>
            <p:ph type="title"/>
          </p:nvPr>
        </p:nvSpPr>
        <p:spPr>
          <a:xfrm>
            <a:off x="804672" y="978776"/>
            <a:ext cx="5925310" cy="1174991"/>
          </a:xfrm>
        </p:spPr>
        <p:txBody>
          <a:bodyPr vert="horz" lIns="182880" tIns="182880" rIns="182880" bIns="182880" rtlCol="0" anchor="ctr">
            <a:normAutofit/>
          </a:bodyPr>
          <a:lstStyle/>
          <a:p>
            <a:r>
              <a:rPr lang="en-US" sz="2400"/>
              <a:t>Idris Khan</a:t>
            </a:r>
          </a:p>
        </p:txBody>
      </p:sp>
      <p:sp>
        <p:nvSpPr>
          <p:cNvPr id="6" name="TextBox 5">
            <a:extLst>
              <a:ext uri="{FF2B5EF4-FFF2-40B4-BE49-F238E27FC236}">
                <a16:creationId xmlns:a16="http://schemas.microsoft.com/office/drawing/2014/main" id="{232E7360-1D44-A8E2-2EB4-0D0F0BD7599C}"/>
              </a:ext>
            </a:extLst>
          </p:cNvPr>
          <p:cNvSpPr txBox="1"/>
          <p:nvPr/>
        </p:nvSpPr>
        <p:spPr>
          <a:xfrm>
            <a:off x="804672" y="2640692"/>
            <a:ext cx="5925310" cy="3255252"/>
          </a:xfrm>
          <a:prstGeom prst="rect">
            <a:avLst/>
          </a:prstGeom>
        </p:spPr>
        <p:txBody>
          <a:bodyPr vert="horz" lIns="91440" tIns="45720" rIns="91440" bIns="45720" rtlCol="0">
            <a:normAutofit/>
          </a:bodyPr>
          <a:lstStyle/>
          <a:p>
            <a:pPr defTabSz="914400">
              <a:spcBef>
                <a:spcPts val="1000"/>
              </a:spcBef>
              <a:buClr>
                <a:schemeClr val="accent2"/>
              </a:buClr>
            </a:pPr>
            <a:r>
              <a:rPr lang="en-US" b="0" i="0" dirty="0">
                <a:solidFill>
                  <a:schemeClr val="tx1">
                    <a:lumMod val="85000"/>
                    <a:lumOff val="15000"/>
                  </a:schemeClr>
                </a:solidFill>
                <a:effectLst/>
              </a:rPr>
              <a:t>It is hard to avoid the aspect of time when producing what ones sees as a photograph.... my images [are] something that is not a frozen moment, but an image made up of many moments and that is created over time rather than taken.</a:t>
            </a:r>
            <a:endParaRPr lang="en-US" dirty="0">
              <a:solidFill>
                <a:schemeClr val="tx1">
                  <a:lumMod val="85000"/>
                  <a:lumOff val="15000"/>
                </a:schemeClr>
              </a:solidFill>
            </a:endParaRPr>
          </a:p>
        </p:txBody>
      </p:sp>
      <p:pic>
        <p:nvPicPr>
          <p:cNvPr id="4" name="Picture 3">
            <a:extLst>
              <a:ext uri="{FF2B5EF4-FFF2-40B4-BE49-F238E27FC236}">
                <a16:creationId xmlns:a16="http://schemas.microsoft.com/office/drawing/2014/main" id="{16438C00-FE0C-521F-6DB3-BBE4B2E351B9}"/>
              </a:ext>
            </a:extLst>
          </p:cNvPr>
          <p:cNvPicPr>
            <a:picLocks noChangeAspect="1"/>
          </p:cNvPicPr>
          <p:nvPr/>
        </p:nvPicPr>
        <p:blipFill>
          <a:blip r:embed="rId2"/>
          <a:srcRect l="4217" r="7872"/>
          <a:stretch>
            <a:fillRect/>
          </a:stretch>
        </p:blipFill>
        <p:spPr>
          <a:xfrm>
            <a:off x="7534654" y="10"/>
            <a:ext cx="4657345" cy="6857990"/>
          </a:xfrm>
          <a:prstGeom prst="rect">
            <a:avLst/>
          </a:prstGeom>
        </p:spPr>
      </p:pic>
    </p:spTree>
    <p:extLst>
      <p:ext uri="{BB962C8B-B14F-4D97-AF65-F5344CB8AC3E}">
        <p14:creationId xmlns:p14="http://schemas.microsoft.com/office/powerpoint/2010/main" val="4358245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9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41BD80-5048-AD4D-012D-F10C229F2C0F}"/>
              </a:ext>
            </a:extLst>
          </p:cNvPr>
          <p:cNvSpPr>
            <a:spLocks noGrp="1"/>
          </p:cNvSpPr>
          <p:nvPr>
            <p:ph type="title"/>
          </p:nvPr>
        </p:nvSpPr>
        <p:spPr>
          <a:xfrm>
            <a:off x="160638" y="3781241"/>
            <a:ext cx="11850130" cy="855406"/>
          </a:xfrm>
          <a:noFill/>
          <a:ln>
            <a:solidFill>
              <a:schemeClr val="bg1"/>
            </a:solidFill>
          </a:ln>
        </p:spPr>
        <p:txBody>
          <a:bodyPr vert="horz" lIns="182880" tIns="182880" rIns="182880" bIns="182880" rtlCol="0" anchor="ctr">
            <a:normAutofit/>
          </a:bodyPr>
          <a:lstStyle/>
          <a:p>
            <a:r>
              <a:rPr lang="en-US" sz="1100" dirty="0">
                <a:solidFill>
                  <a:schemeClr val="bg1"/>
                </a:solidFill>
              </a:rPr>
              <a:t>Painting over, or "pentimento" (a visible trace of earlier painting), is a practice with deep roots in art history: </a:t>
            </a:r>
            <a:br>
              <a:rPr lang="en-US" sz="1100" dirty="0">
                <a:solidFill>
                  <a:schemeClr val="bg1"/>
                </a:solidFill>
              </a:rPr>
            </a:br>
            <a:endParaRPr lang="en-US" sz="1100" dirty="0">
              <a:solidFill>
                <a:schemeClr val="bg1"/>
              </a:solidFill>
            </a:endParaRPr>
          </a:p>
        </p:txBody>
      </p:sp>
      <p:pic>
        <p:nvPicPr>
          <p:cNvPr id="6" name="Content Placeholder 5" descr="A person standing in front of a window&#10;&#10;AI-generated content may be incorrect.">
            <a:extLst>
              <a:ext uri="{FF2B5EF4-FFF2-40B4-BE49-F238E27FC236}">
                <a16:creationId xmlns:a16="http://schemas.microsoft.com/office/drawing/2014/main" id="{99DFC51C-B318-EAAB-05ED-61A3034C19A4}"/>
              </a:ext>
            </a:extLst>
          </p:cNvPr>
          <p:cNvPicPr>
            <a:picLocks noGrp="1" noChangeAspect="1"/>
          </p:cNvPicPr>
          <p:nvPr>
            <p:ph idx="1"/>
          </p:nvPr>
        </p:nvPicPr>
        <p:blipFill>
          <a:blip r:embed="rId2"/>
          <a:srcRect t="16459" b="7528"/>
          <a:stretch>
            <a:fillRect/>
          </a:stretch>
        </p:blipFill>
        <p:spPr>
          <a:xfrm>
            <a:off x="20" y="-2"/>
            <a:ext cx="12191980" cy="3429000"/>
          </a:xfrm>
          <a:prstGeom prst="rect">
            <a:avLst/>
          </a:prstGeom>
        </p:spPr>
      </p:pic>
      <p:sp>
        <p:nvSpPr>
          <p:cNvPr id="4" name="Rectangle 1">
            <a:extLst>
              <a:ext uri="{FF2B5EF4-FFF2-40B4-BE49-F238E27FC236}">
                <a16:creationId xmlns:a16="http://schemas.microsoft.com/office/drawing/2014/main" id="{AFA312F4-9DC0-9AE9-B0F0-58B72C1F2C75}"/>
              </a:ext>
            </a:extLst>
          </p:cNvPr>
          <p:cNvSpPr>
            <a:spLocks noChangeArrowheads="1"/>
          </p:cNvSpPr>
          <p:nvPr/>
        </p:nvSpPr>
        <p:spPr bwMode="auto">
          <a:xfrm>
            <a:off x="247136" y="4846076"/>
            <a:ext cx="11677134" cy="127155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defTabSz="914400" eaLnBrk="1" fontAlgn="base" hangingPunct="1">
              <a:lnSpc>
                <a:spcPct val="90000"/>
              </a:lnSpc>
              <a:spcBef>
                <a:spcPts val="1000"/>
              </a:spcBef>
              <a:spcAft>
                <a:spcPts val="600"/>
              </a:spcAft>
              <a:buClr>
                <a:schemeClr val="accent2"/>
              </a:buClr>
              <a:buSzTx/>
              <a:buFont typeface="Arial" panose="020B0604020202020204" pitchFamily="34" charset="0"/>
              <a:buChar char="•"/>
              <a:tabLst/>
            </a:pPr>
            <a:r>
              <a:rPr kumimoji="0" lang="en-US" altLang="en-US" sz="1400" b="0" i="0" u="none" strike="noStrike" cap="none" normalizeH="0" baseline="0" dirty="0">
                <a:ln>
                  <a:noFill/>
                </a:ln>
                <a:solidFill>
                  <a:schemeClr val="bg1"/>
                </a:solidFill>
                <a:effectLst/>
                <a:latin typeface="+mn-lt"/>
              </a:rPr>
              <a:t>Vermeer’s Love Note: The Ghost of Cupid Past</a:t>
            </a:r>
          </a:p>
          <a:p>
            <a:pPr marL="0" marR="0" lvl="0" indent="-228600" defTabSz="914400" eaLnBrk="1" fontAlgn="base" hangingPunct="1">
              <a:lnSpc>
                <a:spcPct val="90000"/>
              </a:lnSpc>
              <a:spcBef>
                <a:spcPts val="1000"/>
              </a:spcBef>
              <a:spcAft>
                <a:spcPts val="600"/>
              </a:spcAft>
              <a:buClr>
                <a:schemeClr val="accent2"/>
              </a:buClr>
              <a:buSzTx/>
              <a:buFont typeface="Arial" panose="020B0604020202020204" pitchFamily="34" charset="0"/>
              <a:buChar char="•"/>
              <a:tabLst/>
            </a:pPr>
            <a:r>
              <a:rPr kumimoji="0" lang="en-US" altLang="en-US" sz="1400" b="0" i="0" u="none" strike="noStrike" cap="none" normalizeH="0" baseline="0" dirty="0">
                <a:ln>
                  <a:noFill/>
                </a:ln>
                <a:solidFill>
                  <a:schemeClr val="bg1"/>
                </a:solidFill>
                <a:effectLst/>
                <a:latin typeface="+mn-lt"/>
              </a:rPr>
              <a:t>In “Girl Reading a Letter at an Open Window” by Johannes Vermeer, a major pentimento sat quietly hidden for centuries.</a:t>
            </a:r>
          </a:p>
          <a:p>
            <a:pPr marL="0" marR="0" lvl="0" indent="-228600" defTabSz="914400" eaLnBrk="1" fontAlgn="base" hangingPunct="1">
              <a:lnSpc>
                <a:spcPct val="90000"/>
              </a:lnSpc>
              <a:spcBef>
                <a:spcPts val="1000"/>
              </a:spcBef>
              <a:spcAft>
                <a:spcPts val="600"/>
              </a:spcAft>
              <a:buClr>
                <a:schemeClr val="accent2"/>
              </a:buClr>
              <a:buSzTx/>
              <a:buFont typeface="Arial" panose="020B0604020202020204" pitchFamily="34" charset="0"/>
              <a:buChar char="•"/>
              <a:tabLst/>
            </a:pPr>
            <a:r>
              <a:rPr kumimoji="0" lang="en-US" altLang="en-US" sz="1400" b="0" i="0" u="none" strike="noStrike" cap="none" normalizeH="0" baseline="0" dirty="0">
                <a:ln>
                  <a:noFill/>
                </a:ln>
                <a:solidFill>
                  <a:schemeClr val="bg1"/>
                </a:solidFill>
                <a:effectLst/>
                <a:latin typeface="+mn-lt"/>
              </a:rPr>
              <a:t>Originally, behind the girl was a large Cupid painting—a clue about the letter’s romantic contents. But someone </a:t>
            </a:r>
          </a:p>
          <a:p>
            <a:pPr marL="0" marR="0" lvl="0" indent="-228600" defTabSz="914400" eaLnBrk="1" fontAlgn="base" hangingPunct="1">
              <a:lnSpc>
                <a:spcPct val="90000"/>
              </a:lnSpc>
              <a:spcBef>
                <a:spcPts val="1000"/>
              </a:spcBef>
              <a:spcAft>
                <a:spcPts val="600"/>
              </a:spcAft>
              <a:buClr>
                <a:schemeClr val="accent2"/>
              </a:buClr>
              <a:buSzTx/>
              <a:buFont typeface="Arial" panose="020B0604020202020204" pitchFamily="34" charset="0"/>
              <a:buChar char="•"/>
              <a:tabLst/>
            </a:pPr>
            <a:r>
              <a:rPr kumimoji="0" lang="en-US" altLang="en-US" sz="1400" b="0" i="0" u="none" strike="noStrike" cap="none" normalizeH="0" baseline="0" dirty="0">
                <a:ln>
                  <a:noFill/>
                </a:ln>
                <a:solidFill>
                  <a:schemeClr val="bg1"/>
                </a:solidFill>
                <a:effectLst/>
                <a:latin typeface="+mn-lt"/>
              </a:rPr>
              <a:t>(Vermeer himself or a later hand?) covered it with a plain wall. The painting was restored in 2021, revealing the Cupid </a:t>
            </a:r>
          </a:p>
          <a:p>
            <a:pPr marL="0" marR="0" lvl="0" indent="-228600" defTabSz="914400" eaLnBrk="1" fontAlgn="base" hangingPunct="1">
              <a:lnSpc>
                <a:spcPct val="90000"/>
              </a:lnSpc>
              <a:spcBef>
                <a:spcPts val="1000"/>
              </a:spcBef>
              <a:spcAft>
                <a:spcPts val="600"/>
              </a:spcAft>
              <a:buClr>
                <a:schemeClr val="accent2"/>
              </a:buClr>
              <a:buSzTx/>
              <a:buFont typeface="Arial" panose="020B0604020202020204" pitchFamily="34" charset="0"/>
              <a:buChar char="•"/>
              <a:tabLst/>
            </a:pPr>
            <a:r>
              <a:rPr kumimoji="0" lang="en-US" altLang="en-US" sz="1400" b="0" i="0" u="none" strike="noStrike" cap="none" normalizeH="0" baseline="0" dirty="0">
                <a:ln>
                  <a:noFill/>
                </a:ln>
                <a:solidFill>
                  <a:schemeClr val="bg1"/>
                </a:solidFill>
                <a:effectLst/>
                <a:latin typeface="+mn-lt"/>
              </a:rPr>
              <a:t>again. And now the title of the painting makes a little more sense.</a:t>
            </a:r>
          </a:p>
        </p:txBody>
      </p:sp>
    </p:spTree>
    <p:extLst>
      <p:ext uri="{BB962C8B-B14F-4D97-AF65-F5344CB8AC3E}">
        <p14:creationId xmlns:p14="http://schemas.microsoft.com/office/powerpoint/2010/main" val="398007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B8D3BD-B08A-5530-A7B5-7B934A3C8F84}"/>
              </a:ext>
            </a:extLst>
          </p:cNvPr>
          <p:cNvSpPr>
            <a:spLocks noGrp="1"/>
          </p:cNvSpPr>
          <p:nvPr>
            <p:ph type="title"/>
          </p:nvPr>
        </p:nvSpPr>
        <p:spPr>
          <a:xfrm>
            <a:off x="7675418" y="643467"/>
            <a:ext cx="4378037" cy="1728044"/>
          </a:xfrm>
          <a:noFill/>
          <a:ln>
            <a:solidFill>
              <a:schemeClr val="bg1"/>
            </a:solidFill>
          </a:ln>
        </p:spPr>
        <p:txBody>
          <a:bodyPr wrap="square">
            <a:normAutofit/>
          </a:bodyPr>
          <a:lstStyle/>
          <a:p>
            <a:r>
              <a:rPr lang="en-GB" sz="1400" dirty="0">
                <a:solidFill>
                  <a:schemeClr val="bg1"/>
                </a:solidFill>
              </a:rPr>
              <a:t>I Swear I Saw This: Drawings in Fieldwork Notebooks, Namely My Own, Taussig </a:t>
            </a:r>
            <a:br>
              <a:rPr lang="en-GB" sz="1400" dirty="0">
                <a:solidFill>
                  <a:schemeClr val="bg1"/>
                </a:solidFill>
              </a:rPr>
            </a:br>
            <a:r>
              <a:rPr lang="en-GB" sz="1400" dirty="0">
                <a:hlinkClick r:id="rId2"/>
              </a:rPr>
              <a:t>https://share.google/Hypw9WqW4Ig5IQ1rl</a:t>
            </a:r>
            <a:endParaRPr lang="en-US" sz="1400" dirty="0">
              <a:solidFill>
                <a:schemeClr val="bg1"/>
              </a:solidFill>
            </a:endParaRPr>
          </a:p>
        </p:txBody>
      </p:sp>
      <p:pic>
        <p:nvPicPr>
          <p:cNvPr id="4" name="Picture 3" descr="A book on a page&#10;&#10;AI-generated content may be incorrect.">
            <a:extLst>
              <a:ext uri="{FF2B5EF4-FFF2-40B4-BE49-F238E27FC236}">
                <a16:creationId xmlns:a16="http://schemas.microsoft.com/office/drawing/2014/main" id="{79F72A14-92F2-ADF1-5EB5-33E14CF85B02}"/>
              </a:ext>
            </a:extLst>
          </p:cNvPr>
          <p:cNvPicPr>
            <a:picLocks noChangeAspect="1"/>
          </p:cNvPicPr>
          <p:nvPr/>
        </p:nvPicPr>
        <p:blipFill>
          <a:blip r:embed="rId3"/>
          <a:stretch>
            <a:fillRect/>
          </a:stretch>
        </p:blipFill>
        <p:spPr>
          <a:xfrm>
            <a:off x="23228" y="1024620"/>
            <a:ext cx="7375931" cy="4056761"/>
          </a:xfrm>
          <a:prstGeom prst="rect">
            <a:avLst/>
          </a:prstGeom>
        </p:spPr>
      </p:pic>
      <p:sp>
        <p:nvSpPr>
          <p:cNvPr id="3" name="Content Placeholder 2">
            <a:extLst>
              <a:ext uri="{FF2B5EF4-FFF2-40B4-BE49-F238E27FC236}">
                <a16:creationId xmlns:a16="http://schemas.microsoft.com/office/drawing/2014/main" id="{8C4758A0-08B3-4C21-1C35-D86849BAD2B7}"/>
              </a:ext>
            </a:extLst>
          </p:cNvPr>
          <p:cNvSpPr>
            <a:spLocks noGrp="1"/>
          </p:cNvSpPr>
          <p:nvPr>
            <p:ph idx="1"/>
          </p:nvPr>
        </p:nvSpPr>
        <p:spPr>
          <a:xfrm>
            <a:off x="8184558" y="2638044"/>
            <a:ext cx="3363974" cy="3415622"/>
          </a:xfrm>
        </p:spPr>
        <p:txBody>
          <a:bodyPr>
            <a:normAutofit/>
          </a:bodyPr>
          <a:lstStyle/>
          <a:p>
            <a:r>
              <a:rPr lang="en-GB" dirty="0">
                <a:solidFill>
                  <a:schemeClr val="bg1"/>
                </a:solidFill>
              </a:rPr>
              <a:t>This palimpsest of afterthoughts leads to ruminations on Freud’s analysis of dreams, Proust’s thoughts on the involuntary workings of memory, and Benjamin’s theories of history—fieldwork, Taussig writes, provokes childhood memories with startling ease.</a:t>
            </a:r>
            <a:r>
              <a:rPr lang="ja-JP" altLang="en-US">
                <a:solidFill>
                  <a:schemeClr val="bg1"/>
                </a:solidFill>
              </a:rPr>
              <a:t> </a:t>
            </a:r>
          </a:p>
          <a:p>
            <a:endParaRPr lang="en-US" dirty="0">
              <a:solidFill>
                <a:schemeClr val="bg1"/>
              </a:solidFill>
            </a:endParaRPr>
          </a:p>
          <a:p>
            <a:endParaRPr lang="en-US" dirty="0">
              <a:solidFill>
                <a:schemeClr val="bg1"/>
              </a:solidFill>
            </a:endParaRPr>
          </a:p>
        </p:txBody>
      </p:sp>
    </p:spTree>
    <p:extLst>
      <p:ext uri="{BB962C8B-B14F-4D97-AF65-F5344CB8AC3E}">
        <p14:creationId xmlns:p14="http://schemas.microsoft.com/office/powerpoint/2010/main" val="42081085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EA765-0E2B-C164-BB63-C7D478B4BA42}"/>
              </a:ext>
            </a:extLst>
          </p:cNvPr>
          <p:cNvSpPr>
            <a:spLocks noGrp="1"/>
          </p:cNvSpPr>
          <p:nvPr>
            <p:ph type="title"/>
          </p:nvPr>
        </p:nvSpPr>
        <p:spPr>
          <a:xfrm>
            <a:off x="3275780" y="920165"/>
            <a:ext cx="5218364" cy="1325563"/>
          </a:xfrm>
        </p:spPr>
        <p:txBody>
          <a:bodyPr>
            <a:normAutofit fontScale="90000"/>
          </a:bodyPr>
          <a:lstStyle/>
          <a:p>
            <a:r>
              <a:rPr lang="en-US" sz="5400" dirty="0"/>
              <a:t>Tabula Rasa</a:t>
            </a:r>
            <a:br>
              <a:rPr lang="en-US" dirty="0"/>
            </a:br>
            <a:r>
              <a:rPr lang="en-US" dirty="0"/>
              <a:t>(Wipe the slate clean)</a:t>
            </a:r>
          </a:p>
        </p:txBody>
      </p:sp>
      <p:sp>
        <p:nvSpPr>
          <p:cNvPr id="4" name="TextBox 3">
            <a:extLst>
              <a:ext uri="{FF2B5EF4-FFF2-40B4-BE49-F238E27FC236}">
                <a16:creationId xmlns:a16="http://schemas.microsoft.com/office/drawing/2014/main" id="{B8A102E2-DBF3-BC88-E764-2EB34EBEE795}"/>
              </a:ext>
            </a:extLst>
          </p:cNvPr>
          <p:cNvSpPr txBox="1"/>
          <p:nvPr/>
        </p:nvSpPr>
        <p:spPr>
          <a:xfrm>
            <a:off x="1186611" y="2967335"/>
            <a:ext cx="10539951" cy="1200329"/>
          </a:xfrm>
          <a:prstGeom prst="rect">
            <a:avLst/>
          </a:prstGeom>
          <a:noFill/>
        </p:spPr>
        <p:txBody>
          <a:bodyPr wrap="square" rtlCol="0">
            <a:spAutoFit/>
          </a:bodyPr>
          <a:lstStyle/>
          <a:p>
            <a:r>
              <a:rPr lang="en-US" sz="2400" dirty="0">
                <a:latin typeface="Aptos" panose="020B0004020202020204" pitchFamily="34" charset="0"/>
              </a:rPr>
              <a:t>Latin for ‘Blank slate’ is the idea of individuals being born empty of any in-built </a:t>
            </a:r>
          </a:p>
          <a:p>
            <a:r>
              <a:rPr lang="en-US" sz="2400" dirty="0">
                <a:latin typeface="Aptos" panose="020B0004020202020204" pitchFamily="34" charset="0"/>
              </a:rPr>
              <a:t>mental content, so that all knowledge comes from later perceptions or sensory</a:t>
            </a:r>
          </a:p>
          <a:p>
            <a:r>
              <a:rPr lang="en-US" sz="2400" dirty="0">
                <a:latin typeface="Aptos" panose="020B0004020202020204" pitchFamily="34" charset="0"/>
              </a:rPr>
              <a:t>Experiences.  </a:t>
            </a:r>
          </a:p>
        </p:txBody>
      </p:sp>
    </p:spTree>
    <p:extLst>
      <p:ext uri="{BB962C8B-B14F-4D97-AF65-F5344CB8AC3E}">
        <p14:creationId xmlns:p14="http://schemas.microsoft.com/office/powerpoint/2010/main" val="31558765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D2533-4EEE-4D77-0E2C-94F328215ABD}"/>
              </a:ext>
            </a:extLst>
          </p:cNvPr>
          <p:cNvSpPr>
            <a:spLocks noGrp="1"/>
          </p:cNvSpPr>
          <p:nvPr>
            <p:ph type="title"/>
          </p:nvPr>
        </p:nvSpPr>
        <p:spPr>
          <a:xfrm>
            <a:off x="741405" y="154308"/>
            <a:ext cx="10515600" cy="1325563"/>
          </a:xfrm>
        </p:spPr>
        <p:txBody>
          <a:bodyPr>
            <a:normAutofit fontScale="90000"/>
          </a:bodyPr>
          <a:lstStyle/>
          <a:p>
            <a:br>
              <a:rPr lang="en-GB">
                <a:effectLst/>
                <a:latin typeface="Helvetica" pitchFamily="2" charset="0"/>
              </a:rPr>
            </a:br>
            <a:r>
              <a:rPr lang="en-GB">
                <a:effectLst/>
                <a:latin typeface="Helvetica" pitchFamily="2" charset="0"/>
              </a:rPr>
              <a:t>Identity as Palimpsest</a:t>
            </a:r>
            <a:br>
              <a:rPr lang="en-GB">
                <a:effectLst/>
                <a:latin typeface="Helvetica" pitchFamily="2" charset="0"/>
              </a:rPr>
            </a:br>
            <a:endParaRPr lang="en-US"/>
          </a:p>
        </p:txBody>
      </p:sp>
      <p:sp>
        <p:nvSpPr>
          <p:cNvPr id="5" name="TextBox 4">
            <a:extLst>
              <a:ext uri="{FF2B5EF4-FFF2-40B4-BE49-F238E27FC236}">
                <a16:creationId xmlns:a16="http://schemas.microsoft.com/office/drawing/2014/main" id="{3DD9A05A-4562-AB8F-B70F-F9360F94B069}"/>
              </a:ext>
            </a:extLst>
          </p:cNvPr>
          <p:cNvSpPr txBox="1"/>
          <p:nvPr/>
        </p:nvSpPr>
        <p:spPr>
          <a:xfrm>
            <a:off x="0" y="1623572"/>
            <a:ext cx="12192000" cy="4832092"/>
          </a:xfrm>
          <a:prstGeom prst="rect">
            <a:avLst/>
          </a:prstGeom>
          <a:noFill/>
        </p:spPr>
        <p:txBody>
          <a:bodyPr wrap="square">
            <a:spAutoFit/>
          </a:bodyPr>
          <a:lstStyle/>
          <a:p>
            <a:r>
              <a:rPr lang="en-GB" sz="2200" dirty="0">
                <a:effectLst/>
                <a:latin typeface="Helvetica" pitchFamily="2" charset="0"/>
              </a:rPr>
              <a:t>As Appiah states, “Identities are so diverse and extensive because, in the modern world, people need an enormous array of tools in making a life. The range of options sufficient for each of us isn’t enough for us all. Indeed, people are making up new identities all the time” (Appiah 2006). </a:t>
            </a:r>
            <a:r>
              <a:rPr lang="en-GB" sz="2200" b="1" dirty="0">
                <a:effectLst/>
                <a:latin typeface="Helvetica" pitchFamily="2" charset="0"/>
              </a:rPr>
              <a:t>Through the process of making and re-making, dissolving, and erasure, individual identities emerge as unfolding interstitial zones of intersectionality. It is worth noting here that my use here of intersectionality goes beyond the original conception by Crenshaw and is closer in usage to “scholars and activists [which] have broadened intersectionality to engage a range of issues, engage a range of issues, social identities, power dynamics, legal and political systems, and discursive structures” (</a:t>
            </a:r>
            <a:r>
              <a:rPr lang="en-GB" sz="2200" b="1" dirty="0" err="1">
                <a:effectLst/>
                <a:latin typeface="Helvetica" pitchFamily="2" charset="0"/>
              </a:rPr>
              <a:t>Carbado</a:t>
            </a:r>
            <a:r>
              <a:rPr lang="en-GB" sz="2200" b="1" dirty="0">
                <a:effectLst/>
                <a:latin typeface="Helvetica" pitchFamily="2" charset="0"/>
              </a:rPr>
              <a:t> et al. 2013).</a:t>
            </a:r>
            <a:r>
              <a:rPr lang="en-GB" sz="2200" dirty="0">
                <a:effectLst/>
                <a:latin typeface="Helvetica" pitchFamily="2" charset="0"/>
              </a:rPr>
              <a:t> This broader sense of intersectionality has been utilized so that it mirrors the range of holistic forces acting on the formation of an individual identity, but also the evolving and unresolved nature of identity.</a:t>
            </a:r>
          </a:p>
          <a:p>
            <a:endParaRPr lang="en-GB" sz="2200" dirty="0">
              <a:latin typeface="Helvetica" pitchFamily="2" charset="0"/>
            </a:endParaRPr>
          </a:p>
          <a:p>
            <a:r>
              <a:rPr lang="en-GB" sz="2200" b="1" dirty="0">
                <a:effectLst/>
                <a:latin typeface="Helvetica" pitchFamily="2" charset="0"/>
              </a:rPr>
              <a:t>This fragmented layering and unfinalized character of identity is perhaps best manifested through visual representation in the form of a palimpsest. (Blair, G, pp2:2023)</a:t>
            </a:r>
          </a:p>
        </p:txBody>
      </p:sp>
    </p:spTree>
    <p:extLst>
      <p:ext uri="{BB962C8B-B14F-4D97-AF65-F5344CB8AC3E}">
        <p14:creationId xmlns:p14="http://schemas.microsoft.com/office/powerpoint/2010/main" val="4990313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9B0C0F-C0DF-B548-A850-FA94704AE567}"/>
              </a:ext>
            </a:extLst>
          </p:cNvPr>
          <p:cNvSpPr txBox="1"/>
          <p:nvPr/>
        </p:nvSpPr>
        <p:spPr>
          <a:xfrm>
            <a:off x="0" y="0"/>
            <a:ext cx="12380976" cy="892552"/>
          </a:xfrm>
          <a:prstGeom prst="rect">
            <a:avLst/>
          </a:prstGeom>
          <a:noFill/>
        </p:spPr>
        <p:txBody>
          <a:bodyPr wrap="square">
            <a:spAutoFit/>
          </a:bodyPr>
          <a:lstStyle/>
          <a:p>
            <a:r>
              <a:rPr lang="en-GB" sz="2600">
                <a:latin typeface="Helvetica" pitchFamily="2" charset="0"/>
              </a:rPr>
              <a:t>A</a:t>
            </a:r>
            <a:r>
              <a:rPr lang="en-GB" sz="2600">
                <a:effectLst/>
                <a:latin typeface="Helvetica" pitchFamily="2" charset="0"/>
              </a:rPr>
              <a:t> visual palimpsest in the work of  Annette Cords, G Farrell Kellum, and </a:t>
            </a:r>
            <a:r>
              <a:rPr lang="en-GB" sz="2600" err="1">
                <a:effectLst/>
                <a:latin typeface="Helvetica" pitchFamily="2" charset="0"/>
              </a:rPr>
              <a:t>Njideka</a:t>
            </a:r>
            <a:r>
              <a:rPr lang="en-GB" sz="2600">
                <a:effectLst/>
                <a:latin typeface="Helvetica" pitchFamily="2" charset="0"/>
              </a:rPr>
              <a:t> Akunyili Crosby</a:t>
            </a:r>
            <a:r>
              <a:rPr lang="en-GB" sz="2600">
                <a:latin typeface="Helvetica" pitchFamily="2" charset="0"/>
              </a:rPr>
              <a:t> - A</a:t>
            </a:r>
            <a:r>
              <a:rPr lang="en-GB" sz="2600">
                <a:effectLst/>
                <a:latin typeface="Helvetica" pitchFamily="2" charset="0"/>
              </a:rPr>
              <a:t> stratified discourse between the singular and the collective.</a:t>
            </a:r>
          </a:p>
        </p:txBody>
      </p:sp>
      <p:sp>
        <p:nvSpPr>
          <p:cNvPr id="6" name="TextBox 5">
            <a:extLst>
              <a:ext uri="{FF2B5EF4-FFF2-40B4-BE49-F238E27FC236}">
                <a16:creationId xmlns:a16="http://schemas.microsoft.com/office/drawing/2014/main" id="{D00AD98D-4188-4F72-CC8F-49835491034E}"/>
              </a:ext>
            </a:extLst>
          </p:cNvPr>
          <p:cNvSpPr txBox="1"/>
          <p:nvPr/>
        </p:nvSpPr>
        <p:spPr>
          <a:xfrm>
            <a:off x="0" y="4898489"/>
            <a:ext cx="12191999" cy="1908215"/>
          </a:xfrm>
          <a:prstGeom prst="rect">
            <a:avLst/>
          </a:prstGeom>
          <a:noFill/>
        </p:spPr>
        <p:txBody>
          <a:bodyPr wrap="square">
            <a:spAutoFit/>
          </a:bodyPr>
          <a:lstStyle/>
          <a:p>
            <a:r>
              <a:rPr lang="en-GB" sz="2000" dirty="0">
                <a:effectLst/>
                <a:latin typeface="Helvetica" pitchFamily="2" charset="0"/>
              </a:rPr>
              <a:t>In the contemporary moment, the dynamic process of identity formation remains betwixt any sort of settled or concretized state. This unresolved status is also reflected in the conceptualization and construction of the artworks by Cords, Kellum, and Akunyili Crosby. The messy interplay between the singular and collective is presented in their artworks as unexpected juxtapositions of diverse information, images, materials, and mark-making.</a:t>
            </a:r>
          </a:p>
          <a:p>
            <a:r>
              <a:rPr lang="en-GB" dirty="0">
                <a:effectLst/>
                <a:latin typeface="Helvetica" pitchFamily="2" charset="0"/>
                <a:hlinkClick r:id="rId3"/>
              </a:rPr>
              <a:t>https://www.mdpi.com/2076-0752/12/4/164</a:t>
            </a:r>
            <a:r>
              <a:rPr lang="en-GB" dirty="0">
                <a:effectLst/>
                <a:latin typeface="Helvetica" pitchFamily="2" charset="0"/>
              </a:rPr>
              <a:t>  </a:t>
            </a:r>
            <a:r>
              <a:rPr lang="en-GB" b="1" i="0" dirty="0">
                <a:solidFill>
                  <a:srgbClr val="222222"/>
                </a:solidFill>
                <a:effectLst/>
                <a:latin typeface="Arial" panose="020B0604020202020204" pitchFamily="34" charset="0"/>
              </a:rPr>
              <a:t>Keywords: Identity, Palimpsest, Singular, collective, artwork </a:t>
            </a:r>
          </a:p>
        </p:txBody>
      </p:sp>
      <p:sp>
        <p:nvSpPr>
          <p:cNvPr id="8" name="TextBox 7">
            <a:extLst>
              <a:ext uri="{FF2B5EF4-FFF2-40B4-BE49-F238E27FC236}">
                <a16:creationId xmlns:a16="http://schemas.microsoft.com/office/drawing/2014/main" id="{DEAEE567-F6D0-0161-D7D4-0F9D7177F253}"/>
              </a:ext>
            </a:extLst>
          </p:cNvPr>
          <p:cNvSpPr txBox="1"/>
          <p:nvPr/>
        </p:nvSpPr>
        <p:spPr>
          <a:xfrm>
            <a:off x="0" y="1143903"/>
            <a:ext cx="12192000" cy="1323439"/>
          </a:xfrm>
          <a:prstGeom prst="rect">
            <a:avLst/>
          </a:prstGeom>
          <a:noFill/>
        </p:spPr>
        <p:txBody>
          <a:bodyPr wrap="square">
            <a:spAutoFit/>
          </a:bodyPr>
          <a:lstStyle/>
          <a:p>
            <a:r>
              <a:rPr lang="en-GB" sz="2000">
                <a:effectLst/>
                <a:latin typeface="Helvetica" pitchFamily="2" charset="0"/>
              </a:rPr>
              <a:t>Through their artworks, each artist explores their own identity formation, but also identity formation of those living amid the Postmodern condition of the Western world in the late stages of capitalism. All three artists explore how the collective is manifested in their singular identities by weaving in the personal, intimate, and everyday vernacular into their artworks while also including remnants of wider cultural influences. </a:t>
            </a:r>
          </a:p>
        </p:txBody>
      </p:sp>
      <p:pic>
        <p:nvPicPr>
          <p:cNvPr id="9" name="Picture 8">
            <a:extLst>
              <a:ext uri="{FF2B5EF4-FFF2-40B4-BE49-F238E27FC236}">
                <a16:creationId xmlns:a16="http://schemas.microsoft.com/office/drawing/2014/main" id="{B9BA28F3-444E-87C8-75EA-7C40C5B307E4}"/>
              </a:ext>
            </a:extLst>
          </p:cNvPr>
          <p:cNvPicPr>
            <a:picLocks noChangeAspect="1"/>
          </p:cNvPicPr>
          <p:nvPr/>
        </p:nvPicPr>
        <p:blipFill>
          <a:blip r:embed="rId4"/>
          <a:stretch>
            <a:fillRect/>
          </a:stretch>
        </p:blipFill>
        <p:spPr>
          <a:xfrm>
            <a:off x="8718668" y="2559942"/>
            <a:ext cx="3083083" cy="2254463"/>
          </a:xfrm>
          <a:prstGeom prst="rect">
            <a:avLst/>
          </a:prstGeom>
        </p:spPr>
      </p:pic>
      <p:pic>
        <p:nvPicPr>
          <p:cNvPr id="10" name="Picture 9">
            <a:extLst>
              <a:ext uri="{FF2B5EF4-FFF2-40B4-BE49-F238E27FC236}">
                <a16:creationId xmlns:a16="http://schemas.microsoft.com/office/drawing/2014/main" id="{BA16DE2A-5AD1-0E7C-C4FD-19AFABE0D6B8}"/>
              </a:ext>
            </a:extLst>
          </p:cNvPr>
          <p:cNvPicPr>
            <a:picLocks noChangeAspect="1"/>
          </p:cNvPicPr>
          <p:nvPr/>
        </p:nvPicPr>
        <p:blipFill>
          <a:blip r:embed="rId5"/>
          <a:stretch>
            <a:fillRect/>
          </a:stretch>
        </p:blipFill>
        <p:spPr>
          <a:xfrm>
            <a:off x="6213133" y="2493819"/>
            <a:ext cx="2422629" cy="2422629"/>
          </a:xfrm>
          <a:prstGeom prst="rect">
            <a:avLst/>
          </a:prstGeom>
        </p:spPr>
      </p:pic>
      <p:pic>
        <p:nvPicPr>
          <p:cNvPr id="11" name="Picture 10">
            <a:extLst>
              <a:ext uri="{FF2B5EF4-FFF2-40B4-BE49-F238E27FC236}">
                <a16:creationId xmlns:a16="http://schemas.microsoft.com/office/drawing/2014/main" id="{215C6BCA-CE43-78EE-A637-CAEB6736C133}"/>
              </a:ext>
            </a:extLst>
          </p:cNvPr>
          <p:cNvPicPr>
            <a:picLocks noChangeAspect="1"/>
          </p:cNvPicPr>
          <p:nvPr/>
        </p:nvPicPr>
        <p:blipFill>
          <a:blip r:embed="rId6"/>
          <a:stretch>
            <a:fillRect/>
          </a:stretch>
        </p:blipFill>
        <p:spPr>
          <a:xfrm>
            <a:off x="3576992" y="2408844"/>
            <a:ext cx="2519007" cy="2519007"/>
          </a:xfrm>
          <a:prstGeom prst="rect">
            <a:avLst/>
          </a:prstGeom>
        </p:spPr>
      </p:pic>
      <p:pic>
        <p:nvPicPr>
          <p:cNvPr id="12" name="Picture 11">
            <a:extLst>
              <a:ext uri="{FF2B5EF4-FFF2-40B4-BE49-F238E27FC236}">
                <a16:creationId xmlns:a16="http://schemas.microsoft.com/office/drawing/2014/main" id="{840D50B1-C9AC-B0B1-1B18-5603F36134B7}"/>
              </a:ext>
            </a:extLst>
          </p:cNvPr>
          <p:cNvPicPr>
            <a:picLocks noChangeAspect="1"/>
          </p:cNvPicPr>
          <p:nvPr/>
        </p:nvPicPr>
        <p:blipFill>
          <a:blip r:embed="rId7"/>
          <a:stretch>
            <a:fillRect/>
          </a:stretch>
        </p:blipFill>
        <p:spPr>
          <a:xfrm>
            <a:off x="146816" y="2465550"/>
            <a:ext cx="3313042" cy="2443246"/>
          </a:xfrm>
          <a:prstGeom prst="rect">
            <a:avLst/>
          </a:prstGeom>
        </p:spPr>
      </p:pic>
    </p:spTree>
    <p:extLst>
      <p:ext uri="{BB962C8B-B14F-4D97-AF65-F5344CB8AC3E}">
        <p14:creationId xmlns:p14="http://schemas.microsoft.com/office/powerpoint/2010/main" val="42399008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2504722-947D-817C-56DA-D21B53D416DD}"/>
              </a:ext>
            </a:extLst>
          </p:cNvPr>
          <p:cNvSpPr txBox="1"/>
          <p:nvPr/>
        </p:nvSpPr>
        <p:spPr>
          <a:xfrm>
            <a:off x="172995" y="3932350"/>
            <a:ext cx="11672316" cy="2308324"/>
          </a:xfrm>
          <a:prstGeom prst="rect">
            <a:avLst/>
          </a:prstGeom>
          <a:noFill/>
        </p:spPr>
        <p:txBody>
          <a:bodyPr wrap="square">
            <a:spAutoFit/>
          </a:bodyPr>
          <a:lstStyle/>
          <a:p>
            <a:r>
              <a:rPr lang="en-GB" b="0" i="0" dirty="0">
                <a:solidFill>
                  <a:srgbClr val="222222"/>
                </a:solidFill>
                <a:effectLst/>
                <a:latin typeface="Arial" panose="020B0604020202020204" pitchFamily="34" charset="0"/>
              </a:rPr>
              <a:t>Annette Cords, </a:t>
            </a:r>
            <a:r>
              <a:rPr lang="en-GB" b="0" i="1" dirty="0">
                <a:solidFill>
                  <a:srgbClr val="222222"/>
                </a:solidFill>
                <a:effectLst/>
                <a:latin typeface="Arial" panose="020B0604020202020204" pitchFamily="34" charset="0"/>
              </a:rPr>
              <a:t>Call On Me/Say It Softly</a:t>
            </a:r>
            <a:r>
              <a:rPr lang="en-GB" b="0" i="0" dirty="0">
                <a:solidFill>
                  <a:srgbClr val="222222"/>
                </a:solidFill>
                <a:effectLst/>
                <a:latin typeface="Arial" panose="020B0604020202020204" pitchFamily="34" charset="0"/>
              </a:rPr>
              <a:t>, (front)-left (back)-right, Handwoven Jacquard tapestry, cotton and wool.</a:t>
            </a:r>
          </a:p>
          <a:p>
            <a:r>
              <a:rPr lang="en-GB" b="0" i="0" dirty="0">
                <a:solidFill>
                  <a:srgbClr val="222222"/>
                </a:solidFill>
                <a:effectLst/>
                <a:latin typeface="Arial" panose="020B0604020202020204" pitchFamily="34" charset="0"/>
              </a:rPr>
              <a:t>Njideka Akunyili Crosby</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She attempts to make visible how our backgrounds and histories stay with us, perhaps as ghostly traces haunting our consciousness, but present nonetheless. The technique and media used (especially the photo-transfers which allow the artist to raise images from newspapers or magazines) also serve to reinforce the notion of the layered and bricolage palimpsest of her globalized and intersectional identity.</a:t>
            </a:r>
            <a:endParaRPr lang="en-US" dirty="0"/>
          </a:p>
          <a:p>
            <a:r>
              <a:rPr lang="en-GB" b="0" i="0" dirty="0">
                <a:solidFill>
                  <a:srgbClr val="222222"/>
                </a:solidFill>
                <a:effectLst/>
                <a:latin typeface="Arial" panose="020B0604020202020204" pitchFamily="34" charset="0"/>
              </a:rPr>
              <a:t> </a:t>
            </a:r>
            <a:endParaRPr lang="en-US" dirty="0"/>
          </a:p>
        </p:txBody>
      </p:sp>
      <p:pic>
        <p:nvPicPr>
          <p:cNvPr id="2" name="Picture 1">
            <a:extLst>
              <a:ext uri="{FF2B5EF4-FFF2-40B4-BE49-F238E27FC236}">
                <a16:creationId xmlns:a16="http://schemas.microsoft.com/office/drawing/2014/main" id="{2F12CA5B-9E64-F68F-F925-40988FD4BFE4}"/>
              </a:ext>
            </a:extLst>
          </p:cNvPr>
          <p:cNvPicPr>
            <a:picLocks noChangeAspect="1"/>
          </p:cNvPicPr>
          <p:nvPr/>
        </p:nvPicPr>
        <p:blipFill>
          <a:blip r:embed="rId3"/>
          <a:stretch>
            <a:fillRect/>
          </a:stretch>
        </p:blipFill>
        <p:spPr>
          <a:xfrm>
            <a:off x="4266371" y="617326"/>
            <a:ext cx="7925629" cy="2939688"/>
          </a:xfrm>
          <a:prstGeom prst="rect">
            <a:avLst/>
          </a:prstGeom>
        </p:spPr>
      </p:pic>
      <p:pic>
        <p:nvPicPr>
          <p:cNvPr id="3" name="Picture 2">
            <a:extLst>
              <a:ext uri="{FF2B5EF4-FFF2-40B4-BE49-F238E27FC236}">
                <a16:creationId xmlns:a16="http://schemas.microsoft.com/office/drawing/2014/main" id="{AACCD4C6-05CF-EDCB-3D7F-03203E9B3510}"/>
              </a:ext>
            </a:extLst>
          </p:cNvPr>
          <p:cNvPicPr>
            <a:picLocks noChangeAspect="1"/>
          </p:cNvPicPr>
          <p:nvPr/>
        </p:nvPicPr>
        <p:blipFill>
          <a:blip r:embed="rId4"/>
          <a:stretch>
            <a:fillRect/>
          </a:stretch>
        </p:blipFill>
        <p:spPr>
          <a:xfrm>
            <a:off x="0" y="617326"/>
            <a:ext cx="4681728" cy="2939689"/>
          </a:xfrm>
          <a:prstGeom prst="rect">
            <a:avLst/>
          </a:prstGeom>
        </p:spPr>
      </p:pic>
    </p:spTree>
    <p:extLst>
      <p:ext uri="{BB962C8B-B14F-4D97-AF65-F5344CB8AC3E}">
        <p14:creationId xmlns:p14="http://schemas.microsoft.com/office/powerpoint/2010/main" val="38847875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32C43-B570-5C7F-8749-0AC6B3EC2273}"/>
              </a:ext>
            </a:extLst>
          </p:cNvPr>
          <p:cNvSpPr>
            <a:spLocks noGrp="1"/>
          </p:cNvSpPr>
          <p:nvPr>
            <p:ph type="title"/>
          </p:nvPr>
        </p:nvSpPr>
        <p:spPr>
          <a:xfrm>
            <a:off x="6096000" y="205088"/>
            <a:ext cx="2780015" cy="733497"/>
          </a:xfrm>
        </p:spPr>
        <p:txBody>
          <a:bodyPr>
            <a:normAutofit fontScale="90000"/>
          </a:bodyPr>
          <a:lstStyle/>
          <a:p>
            <a:r>
              <a:rPr lang="en-US" dirty="0">
                <a:latin typeface="Helvetica" pitchFamily="2" charset="0"/>
              </a:rPr>
              <a:t>G Kellum</a:t>
            </a:r>
          </a:p>
        </p:txBody>
      </p:sp>
      <p:sp>
        <p:nvSpPr>
          <p:cNvPr id="5" name="TextBox 4">
            <a:extLst>
              <a:ext uri="{FF2B5EF4-FFF2-40B4-BE49-F238E27FC236}">
                <a16:creationId xmlns:a16="http://schemas.microsoft.com/office/drawing/2014/main" id="{8658451C-EC23-D23A-715A-188E8C6BBB4F}"/>
              </a:ext>
            </a:extLst>
          </p:cNvPr>
          <p:cNvSpPr txBox="1"/>
          <p:nvPr/>
        </p:nvSpPr>
        <p:spPr>
          <a:xfrm>
            <a:off x="6096000" y="1459230"/>
            <a:ext cx="6054811" cy="5078313"/>
          </a:xfrm>
          <a:prstGeom prst="rect">
            <a:avLst/>
          </a:prstGeom>
          <a:noFill/>
        </p:spPr>
        <p:txBody>
          <a:bodyPr wrap="square">
            <a:spAutoFit/>
          </a:bodyPr>
          <a:lstStyle/>
          <a:p>
            <a:r>
              <a:rPr lang="en-GB" b="0" i="0" dirty="0">
                <a:solidFill>
                  <a:srgbClr val="222222"/>
                </a:solidFill>
                <a:effectLst/>
                <a:latin typeface="Helvetica" pitchFamily="2" charset="0"/>
              </a:rPr>
              <a:t>G. Kellum’s collages and sculptures display the complex web of polyphony which build upon one another to form the singular/collective matrix of identity. Kellum draws upon sources of hip-hop culture, graffiti tagging, and other ephemera from the urban landscape, woven together with his own distinct drips and gestural marks. Just as palimpsests preserve suggestions of what was once there, Kellum is also attentive to the presence of voices that are unseen or barely perceptible. As Kellum has stated, “I’m very much drawn to tags and hits as opposed to the more </a:t>
            </a:r>
            <a:r>
              <a:rPr lang="en-GB" b="0" i="0" dirty="0" err="1">
                <a:solidFill>
                  <a:srgbClr val="222222"/>
                </a:solidFill>
                <a:effectLst/>
                <a:latin typeface="Helvetica" pitchFamily="2" charset="0"/>
              </a:rPr>
              <a:t>colouful</a:t>
            </a:r>
            <a:r>
              <a:rPr lang="en-GB" b="0" i="0" dirty="0">
                <a:solidFill>
                  <a:srgbClr val="222222"/>
                </a:solidFill>
                <a:effectLst/>
                <a:latin typeface="Helvetica" pitchFamily="2" charset="0"/>
              </a:rPr>
              <a:t> and conceptually design forms of graffiti. To me these tags represent lost voices from the distant past as well as the present and voices not heard yet in the future”. We can see an example of the incorporation of graffiti tags in his piece </a:t>
            </a:r>
            <a:r>
              <a:rPr lang="en-GB" b="0" i="1" dirty="0">
                <a:solidFill>
                  <a:srgbClr val="222222"/>
                </a:solidFill>
                <a:effectLst/>
                <a:latin typeface="Helvetica" pitchFamily="2" charset="0"/>
              </a:rPr>
              <a:t>The Dark </a:t>
            </a:r>
            <a:r>
              <a:rPr lang="en-GB" b="0" i="1" dirty="0" err="1">
                <a:solidFill>
                  <a:srgbClr val="222222"/>
                </a:solidFill>
                <a:effectLst/>
                <a:latin typeface="Helvetica" pitchFamily="2" charset="0"/>
              </a:rPr>
              <a:t>Sygnus</a:t>
            </a:r>
            <a:r>
              <a:rPr lang="en-GB" b="0" i="0" dirty="0">
                <a:solidFill>
                  <a:srgbClr val="222222"/>
                </a:solidFill>
                <a:effectLst/>
                <a:latin typeface="Helvetica" pitchFamily="2" charset="0"/>
              </a:rPr>
              <a:t>. Kellum uses fragments or reinterpretations of the graffiti tags that he observes in the urban panorama to show how these tags maintain a latency and represent voices.</a:t>
            </a:r>
          </a:p>
        </p:txBody>
      </p:sp>
      <p:pic>
        <p:nvPicPr>
          <p:cNvPr id="6" name="Picture 5">
            <a:extLst>
              <a:ext uri="{FF2B5EF4-FFF2-40B4-BE49-F238E27FC236}">
                <a16:creationId xmlns:a16="http://schemas.microsoft.com/office/drawing/2014/main" id="{F09CA3B8-D1A9-BD5D-6207-1DA5069F0E87}"/>
              </a:ext>
            </a:extLst>
          </p:cNvPr>
          <p:cNvPicPr>
            <a:picLocks noChangeAspect="1"/>
          </p:cNvPicPr>
          <p:nvPr/>
        </p:nvPicPr>
        <p:blipFill>
          <a:blip r:embed="rId3"/>
          <a:stretch>
            <a:fillRect/>
          </a:stretch>
        </p:blipFill>
        <p:spPr>
          <a:xfrm>
            <a:off x="107092" y="0"/>
            <a:ext cx="4670854" cy="3142210"/>
          </a:xfrm>
          <a:prstGeom prst="rect">
            <a:avLst/>
          </a:prstGeom>
        </p:spPr>
      </p:pic>
      <p:sp>
        <p:nvSpPr>
          <p:cNvPr id="8" name="TextBox 7">
            <a:extLst>
              <a:ext uri="{FF2B5EF4-FFF2-40B4-BE49-F238E27FC236}">
                <a16:creationId xmlns:a16="http://schemas.microsoft.com/office/drawing/2014/main" id="{231477F7-E684-3AD7-DEB0-6EF6FD9B4240}"/>
              </a:ext>
            </a:extLst>
          </p:cNvPr>
          <p:cNvSpPr txBox="1"/>
          <p:nvPr/>
        </p:nvSpPr>
        <p:spPr>
          <a:xfrm>
            <a:off x="107092" y="3429000"/>
            <a:ext cx="1313935" cy="3108543"/>
          </a:xfrm>
          <a:prstGeom prst="rect">
            <a:avLst/>
          </a:prstGeom>
          <a:noFill/>
        </p:spPr>
        <p:txBody>
          <a:bodyPr wrap="square">
            <a:spAutoFit/>
          </a:bodyPr>
          <a:lstStyle/>
          <a:p>
            <a:r>
              <a:rPr lang="en-GB" sz="1400" dirty="0">
                <a:effectLst/>
                <a:latin typeface="Helvetica" pitchFamily="2" charset="0"/>
              </a:rPr>
              <a:t> Lady Boom Bap, Acrylic, collage, paint pen and fabric on wood.</a:t>
            </a:r>
          </a:p>
          <a:p>
            <a:endParaRPr lang="en-GB" sz="1400" dirty="0">
              <a:latin typeface="Helvetica" pitchFamily="2" charset="0"/>
            </a:endParaRPr>
          </a:p>
          <a:p>
            <a:endParaRPr lang="en-GB" sz="1400" dirty="0">
              <a:effectLst/>
              <a:latin typeface="Helvetica" pitchFamily="2" charset="0"/>
            </a:endParaRPr>
          </a:p>
          <a:p>
            <a:endParaRPr lang="en-GB" sz="1400" dirty="0">
              <a:effectLst/>
              <a:latin typeface="Helvetica" pitchFamily="2" charset="0"/>
            </a:endParaRPr>
          </a:p>
          <a:p>
            <a:r>
              <a:rPr lang="en-GB" sz="1400" b="0" i="1" dirty="0">
                <a:solidFill>
                  <a:srgbClr val="222222"/>
                </a:solidFill>
                <a:effectLst/>
                <a:latin typeface="Arial" panose="020B0604020202020204" pitchFamily="34" charset="0"/>
              </a:rPr>
              <a:t>The Dark </a:t>
            </a:r>
            <a:r>
              <a:rPr lang="en-GB" sz="1400" b="0" i="1" dirty="0" err="1">
                <a:solidFill>
                  <a:srgbClr val="222222"/>
                </a:solidFill>
                <a:effectLst/>
                <a:latin typeface="Arial" panose="020B0604020202020204" pitchFamily="34" charset="0"/>
              </a:rPr>
              <a:t>Sygnus</a:t>
            </a:r>
            <a:r>
              <a:rPr lang="en-GB" sz="1400" b="0" i="0" dirty="0">
                <a:solidFill>
                  <a:srgbClr val="222222"/>
                </a:solidFill>
                <a:effectLst/>
                <a:latin typeface="Arial" panose="020B0604020202020204" pitchFamily="34" charset="0"/>
              </a:rPr>
              <a:t>, </a:t>
            </a:r>
          </a:p>
          <a:p>
            <a:r>
              <a:rPr lang="en-GB" sz="1400" b="0" i="0" dirty="0">
                <a:solidFill>
                  <a:srgbClr val="222222"/>
                </a:solidFill>
                <a:effectLst/>
                <a:latin typeface="Arial" panose="020B0604020202020204" pitchFamily="34" charset="0"/>
              </a:rPr>
              <a:t>Acrylic, paint pen, and collage on wood.</a:t>
            </a:r>
            <a:endParaRPr lang="en-US" sz="1400" dirty="0"/>
          </a:p>
        </p:txBody>
      </p:sp>
      <p:pic>
        <p:nvPicPr>
          <p:cNvPr id="3" name="Picture 2">
            <a:extLst>
              <a:ext uri="{FF2B5EF4-FFF2-40B4-BE49-F238E27FC236}">
                <a16:creationId xmlns:a16="http://schemas.microsoft.com/office/drawing/2014/main" id="{88E21CF9-17ED-96B9-44F2-376D89B49DF9}"/>
              </a:ext>
            </a:extLst>
          </p:cNvPr>
          <p:cNvPicPr>
            <a:picLocks noChangeAspect="1"/>
          </p:cNvPicPr>
          <p:nvPr/>
        </p:nvPicPr>
        <p:blipFill>
          <a:blip r:embed="rId4"/>
          <a:stretch>
            <a:fillRect/>
          </a:stretch>
        </p:blipFill>
        <p:spPr>
          <a:xfrm>
            <a:off x="1682107" y="3196002"/>
            <a:ext cx="4236779" cy="3456382"/>
          </a:xfrm>
          <a:prstGeom prst="rect">
            <a:avLst/>
          </a:prstGeom>
        </p:spPr>
      </p:pic>
    </p:spTree>
    <p:extLst>
      <p:ext uri="{BB962C8B-B14F-4D97-AF65-F5344CB8AC3E}">
        <p14:creationId xmlns:p14="http://schemas.microsoft.com/office/powerpoint/2010/main" val="17639009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BE60-E486-D1A9-96A5-543DB9D6862D}"/>
              </a:ext>
            </a:extLst>
          </p:cNvPr>
          <p:cNvSpPr>
            <a:spLocks noGrp="1"/>
          </p:cNvSpPr>
          <p:nvPr>
            <p:ph type="title"/>
          </p:nvPr>
        </p:nvSpPr>
        <p:spPr>
          <a:xfrm>
            <a:off x="268268" y="237109"/>
            <a:ext cx="11655464" cy="1325563"/>
          </a:xfrm>
        </p:spPr>
        <p:txBody>
          <a:bodyPr/>
          <a:lstStyle/>
          <a:p>
            <a:r>
              <a:rPr lang="en-GB" b="0" i="0">
                <a:solidFill>
                  <a:srgbClr val="001D35"/>
                </a:solidFill>
                <a:effectLst/>
                <a:latin typeface="Helvetica" pitchFamily="2" charset="0"/>
              </a:rPr>
              <a:t>Sergei Eisenstein (1898- 1948)</a:t>
            </a:r>
            <a:br>
              <a:rPr lang="en-GB" b="0" i="0">
                <a:solidFill>
                  <a:srgbClr val="001D35"/>
                </a:solidFill>
                <a:effectLst/>
                <a:latin typeface="Helvetica" pitchFamily="2" charset="0"/>
              </a:rPr>
            </a:br>
            <a:r>
              <a:rPr lang="en-GB" b="0" i="0">
                <a:solidFill>
                  <a:srgbClr val="001D35"/>
                </a:solidFill>
                <a:effectLst/>
                <a:latin typeface="Helvetica" pitchFamily="2" charset="0"/>
              </a:rPr>
              <a:t>filmmaker and theorist </a:t>
            </a:r>
            <a:endParaRPr lang="en-US"/>
          </a:p>
        </p:txBody>
      </p:sp>
      <p:sp>
        <p:nvSpPr>
          <p:cNvPr id="5" name="TextBox 4">
            <a:extLst>
              <a:ext uri="{FF2B5EF4-FFF2-40B4-BE49-F238E27FC236}">
                <a16:creationId xmlns:a16="http://schemas.microsoft.com/office/drawing/2014/main" id="{E6FA70FF-01D4-A99D-AF77-EDF9997E1127}"/>
              </a:ext>
            </a:extLst>
          </p:cNvPr>
          <p:cNvSpPr txBox="1"/>
          <p:nvPr/>
        </p:nvSpPr>
        <p:spPr>
          <a:xfrm>
            <a:off x="24382" y="1984172"/>
            <a:ext cx="5390388" cy="4471737"/>
          </a:xfrm>
          <a:prstGeom prst="rect">
            <a:avLst/>
          </a:prstGeom>
          <a:noFill/>
        </p:spPr>
        <p:txBody>
          <a:bodyPr wrap="square">
            <a:spAutoFit/>
          </a:bodyPr>
          <a:lstStyle/>
          <a:p>
            <a:pPr algn="l" fontAlgn="ctr">
              <a:lnSpc>
                <a:spcPts val="1800"/>
              </a:lnSpc>
              <a:spcAft>
                <a:spcPts val="750"/>
              </a:spcAft>
            </a:pPr>
            <a:r>
              <a:rPr lang="en-GB" sz="2000" b="0" i="0" dirty="0">
                <a:solidFill>
                  <a:srgbClr val="001D35"/>
                </a:solidFill>
                <a:effectLst/>
                <a:latin typeface="Helvetica" pitchFamily="2" charset="0"/>
              </a:rPr>
              <a:t>The history of montage in film is closely linked to the Soviet cinema of the 1920s and the work of filmmaker and theorist Sergei Eisenstein: </a:t>
            </a:r>
          </a:p>
          <a:p>
            <a:pPr algn="l" fontAlgn="ctr">
              <a:lnSpc>
                <a:spcPts val="1800"/>
              </a:lnSpc>
              <a:spcAft>
                <a:spcPts val="750"/>
              </a:spcAft>
            </a:pPr>
            <a:endParaRPr lang="en-GB" sz="2000" dirty="0">
              <a:solidFill>
                <a:srgbClr val="001D35"/>
              </a:solidFill>
              <a:latin typeface="Helvetica" pitchFamily="2" charset="0"/>
            </a:endParaRPr>
          </a:p>
          <a:p>
            <a:pPr algn="l">
              <a:lnSpc>
                <a:spcPts val="1650"/>
              </a:lnSpc>
              <a:spcBef>
                <a:spcPts val="750"/>
              </a:spcBef>
              <a:spcAft>
                <a:spcPts val="600"/>
              </a:spcAft>
            </a:pPr>
            <a:r>
              <a:rPr lang="en-GB" sz="2000" b="1" i="0" dirty="0">
                <a:solidFill>
                  <a:srgbClr val="001D35"/>
                </a:solidFill>
                <a:effectLst/>
                <a:latin typeface="Helvetica" pitchFamily="2" charset="0"/>
              </a:rPr>
              <a:t>The revival of montage</a:t>
            </a:r>
            <a:br>
              <a:rPr lang="en-GB" sz="2000" dirty="0">
                <a:solidFill>
                  <a:srgbClr val="001D35"/>
                </a:solidFill>
                <a:latin typeface="Helvetica" pitchFamily="2" charset="0"/>
              </a:rPr>
            </a:br>
            <a:r>
              <a:rPr lang="en-GB" sz="2000" b="0" i="0" dirty="0">
                <a:solidFill>
                  <a:srgbClr val="001D35"/>
                </a:solidFill>
                <a:effectLst/>
                <a:latin typeface="Helvetica" pitchFamily="2" charset="0"/>
              </a:rPr>
              <a:t>Political filmmakers in the 1960s and 1970s revived the use of montage. </a:t>
            </a:r>
          </a:p>
          <a:p>
            <a:pPr algn="l" fontAlgn="ctr">
              <a:lnSpc>
                <a:spcPts val="1800"/>
              </a:lnSpc>
              <a:spcAft>
                <a:spcPts val="750"/>
              </a:spcAft>
            </a:pPr>
            <a:endParaRPr lang="en-GB" sz="2000" b="0" i="0" dirty="0">
              <a:solidFill>
                <a:srgbClr val="001D35"/>
              </a:solidFill>
              <a:effectLst/>
              <a:latin typeface="Helvetica" pitchFamily="2" charset="0"/>
            </a:endParaRPr>
          </a:p>
          <a:p>
            <a:pPr algn="l">
              <a:lnSpc>
                <a:spcPts val="1650"/>
              </a:lnSpc>
            </a:pPr>
            <a:r>
              <a:rPr lang="en-GB" sz="2000" b="1" i="0" dirty="0">
                <a:solidFill>
                  <a:srgbClr val="001D35"/>
                </a:solidFill>
                <a:effectLst/>
                <a:latin typeface="Helvetica" pitchFamily="2" charset="0"/>
              </a:rPr>
              <a:t>Modern film</a:t>
            </a:r>
            <a:endParaRPr lang="en-GB" sz="2000" b="0" i="0" dirty="0">
              <a:solidFill>
                <a:srgbClr val="001D35"/>
              </a:solidFill>
              <a:effectLst/>
              <a:latin typeface="Helvetica" pitchFamily="2" charset="0"/>
            </a:endParaRPr>
          </a:p>
          <a:p>
            <a:pPr algn="l">
              <a:lnSpc>
                <a:spcPts val="1650"/>
              </a:lnSpc>
            </a:pPr>
            <a:r>
              <a:rPr lang="en-GB" sz="2000" b="0" i="0" dirty="0">
                <a:effectLst/>
                <a:latin typeface="Helvetica" pitchFamily="2" charset="0"/>
              </a:rPr>
              <a:t>Montage techniques are still used today in modern filmmaking. For example, the training montage sequence from Rocky IV is considered a masterclass in Soviet montage theory</a:t>
            </a:r>
          </a:p>
          <a:p>
            <a:pPr algn="l">
              <a:lnSpc>
                <a:spcPts val="1650"/>
              </a:lnSpc>
              <a:spcBef>
                <a:spcPts val="750"/>
              </a:spcBef>
              <a:spcAft>
                <a:spcPts val="600"/>
              </a:spcAft>
            </a:pPr>
            <a:br>
              <a:rPr lang="en-GB" b="0" i="0" dirty="0">
                <a:solidFill>
                  <a:srgbClr val="001D35"/>
                </a:solidFill>
                <a:effectLst/>
                <a:latin typeface="Google Sans"/>
              </a:rPr>
            </a:br>
            <a:endParaRPr lang="en-GB" b="0" i="0" dirty="0">
              <a:solidFill>
                <a:srgbClr val="001D35"/>
              </a:solidFill>
              <a:effectLst/>
              <a:latin typeface="Google Sans"/>
            </a:endParaRPr>
          </a:p>
        </p:txBody>
      </p:sp>
      <p:pic>
        <p:nvPicPr>
          <p:cNvPr id="3" name="Picture 2">
            <a:extLst>
              <a:ext uri="{FF2B5EF4-FFF2-40B4-BE49-F238E27FC236}">
                <a16:creationId xmlns:a16="http://schemas.microsoft.com/office/drawing/2014/main" id="{DA19C74D-5FD3-B4FC-9682-A1D2468C0F20}"/>
              </a:ext>
            </a:extLst>
          </p:cNvPr>
          <p:cNvPicPr>
            <a:picLocks noChangeAspect="1"/>
          </p:cNvPicPr>
          <p:nvPr/>
        </p:nvPicPr>
        <p:blipFill>
          <a:blip r:embed="rId3"/>
          <a:stretch>
            <a:fillRect/>
          </a:stretch>
        </p:blipFill>
        <p:spPr>
          <a:xfrm>
            <a:off x="5798778" y="2194170"/>
            <a:ext cx="6368840" cy="3566550"/>
          </a:xfrm>
          <a:prstGeom prst="rect">
            <a:avLst/>
          </a:prstGeom>
        </p:spPr>
      </p:pic>
    </p:spTree>
    <p:extLst>
      <p:ext uri="{BB962C8B-B14F-4D97-AF65-F5344CB8AC3E}">
        <p14:creationId xmlns:p14="http://schemas.microsoft.com/office/powerpoint/2010/main" val="4324058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90EB77-35D8-CAB7-1870-8E1FF37F1CBB}"/>
              </a:ext>
            </a:extLst>
          </p:cNvPr>
          <p:cNvPicPr>
            <a:picLocks noChangeAspect="1"/>
          </p:cNvPicPr>
          <p:nvPr/>
        </p:nvPicPr>
        <p:blipFill>
          <a:blip r:embed="rId2"/>
          <a:stretch>
            <a:fillRect/>
          </a:stretch>
        </p:blipFill>
        <p:spPr>
          <a:xfrm>
            <a:off x="7903464" y="212598"/>
            <a:ext cx="4288536" cy="6432804"/>
          </a:xfrm>
          <a:prstGeom prst="rect">
            <a:avLst/>
          </a:prstGeom>
        </p:spPr>
      </p:pic>
      <p:sp>
        <p:nvSpPr>
          <p:cNvPr id="6" name="TextBox 5">
            <a:extLst>
              <a:ext uri="{FF2B5EF4-FFF2-40B4-BE49-F238E27FC236}">
                <a16:creationId xmlns:a16="http://schemas.microsoft.com/office/drawing/2014/main" id="{A43E94BB-7D7D-2182-B607-1D43729366E1}"/>
              </a:ext>
            </a:extLst>
          </p:cNvPr>
          <p:cNvSpPr txBox="1"/>
          <p:nvPr/>
        </p:nvSpPr>
        <p:spPr>
          <a:xfrm>
            <a:off x="0" y="1256467"/>
            <a:ext cx="7845552" cy="5601533"/>
          </a:xfrm>
          <a:prstGeom prst="rect">
            <a:avLst/>
          </a:prstGeom>
          <a:noFill/>
        </p:spPr>
        <p:txBody>
          <a:bodyPr wrap="square">
            <a:spAutoFit/>
          </a:bodyPr>
          <a:lstStyle/>
          <a:p>
            <a:pPr algn="l"/>
            <a:r>
              <a:rPr lang="en-GB" sz="2200" b="0" i="0">
                <a:solidFill>
                  <a:srgbClr val="222222"/>
                </a:solidFill>
                <a:effectLst/>
                <a:latin typeface="Helvetica" pitchFamily="2" charset="0"/>
              </a:rPr>
              <a:t>Montage, today, is a widespread procedure that doesn’t concern just artistic production, but also our daily lives and the use everyone makes of that huge visual archive that contemporary media place at our disposal. In a technologically advanced society, where the notion of postproduction regulates our relationship with images and objects, it is therefore necessary to thoroughly investigate the role, possibilities, and, most of all, anthropological and political connotations of montage; and to ask ourselves whether–in comparison to the heroic years of the avant-garde movements–montage has become a faded and standardized practice or if it is a more and more effective means to understand and reprogramme the world, especially in relation to the technical possibilities offered by new media and remix practices.”</a:t>
            </a:r>
          </a:p>
          <a:p>
            <a:pPr algn="l"/>
            <a:r>
              <a:rPr lang="en-GB" sz="1400" b="0" i="0">
                <a:solidFill>
                  <a:srgbClr val="222222"/>
                </a:solidFill>
                <a:effectLst/>
                <a:latin typeface="Helvetica" pitchFamily="2" charset="0"/>
              </a:rPr>
              <a:t>https://</a:t>
            </a:r>
            <a:r>
              <a:rPr lang="en-GB" sz="1400" b="0" i="0" err="1">
                <a:solidFill>
                  <a:srgbClr val="222222"/>
                </a:solidFill>
                <a:effectLst/>
                <a:latin typeface="Helvetica" pitchFamily="2" charset="0"/>
              </a:rPr>
              <a:t>mimesisinternational.com</a:t>
            </a:r>
            <a:r>
              <a:rPr lang="en-GB" sz="1400" b="0" i="0">
                <a:solidFill>
                  <a:srgbClr val="222222"/>
                </a:solidFill>
                <a:effectLst/>
                <a:latin typeface="Helvetica" pitchFamily="2" charset="0"/>
              </a:rPr>
              <a:t>/montages-assembling-as-a-form-and-symptom-in-contemporary-arts/</a:t>
            </a:r>
          </a:p>
        </p:txBody>
      </p:sp>
      <p:sp>
        <p:nvSpPr>
          <p:cNvPr id="7" name="TextBox 6">
            <a:extLst>
              <a:ext uri="{FF2B5EF4-FFF2-40B4-BE49-F238E27FC236}">
                <a16:creationId xmlns:a16="http://schemas.microsoft.com/office/drawing/2014/main" id="{4C9F1496-520D-9B78-76F0-89E02DF87340}"/>
              </a:ext>
            </a:extLst>
          </p:cNvPr>
          <p:cNvSpPr txBox="1"/>
          <p:nvPr/>
        </p:nvSpPr>
        <p:spPr>
          <a:xfrm>
            <a:off x="0" y="71057"/>
            <a:ext cx="7973568" cy="984885"/>
          </a:xfrm>
          <a:prstGeom prst="rect">
            <a:avLst/>
          </a:prstGeom>
          <a:noFill/>
        </p:spPr>
        <p:txBody>
          <a:bodyPr wrap="square" rtlCol="0">
            <a:spAutoFit/>
          </a:bodyPr>
          <a:lstStyle/>
          <a:p>
            <a:r>
              <a:rPr lang="en-GB" sz="2000" b="1" i="0">
                <a:solidFill>
                  <a:srgbClr val="222222"/>
                </a:solidFill>
                <a:effectLst/>
                <a:latin typeface="Helvetica" pitchFamily="2" charset="0"/>
              </a:rPr>
              <a:t>Montages: Assembling as a form and symptom in contemporary </a:t>
            </a:r>
            <a:r>
              <a:rPr lang="en-GB" sz="2000" b="1" i="0" err="1">
                <a:solidFill>
                  <a:srgbClr val="222222"/>
                </a:solidFill>
                <a:effectLst/>
                <a:latin typeface="Helvetica" pitchFamily="2" charset="0"/>
              </a:rPr>
              <a:t>arts:Cristina</a:t>
            </a:r>
            <a:r>
              <a:rPr lang="en-GB" sz="2000" b="1" i="0">
                <a:solidFill>
                  <a:srgbClr val="222222"/>
                </a:solidFill>
                <a:effectLst/>
                <a:latin typeface="Helvetica" pitchFamily="2" charset="0"/>
              </a:rPr>
              <a:t> Baldacci, Marco Bertozzi, Mimesis, 2018</a:t>
            </a:r>
          </a:p>
          <a:p>
            <a:endParaRPr lang="en-US"/>
          </a:p>
        </p:txBody>
      </p:sp>
    </p:spTree>
    <p:extLst>
      <p:ext uri="{BB962C8B-B14F-4D97-AF65-F5344CB8AC3E}">
        <p14:creationId xmlns:p14="http://schemas.microsoft.com/office/powerpoint/2010/main" val="2175971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82816FF-B66A-5248-A019-70378C077900}"/>
              </a:ext>
            </a:extLst>
          </p:cNvPr>
          <p:cNvPicPr>
            <a:picLocks noChangeAspect="1"/>
          </p:cNvPicPr>
          <p:nvPr/>
        </p:nvPicPr>
        <p:blipFill>
          <a:blip r:embed="rId3"/>
          <a:stretch>
            <a:fillRect/>
          </a:stretch>
        </p:blipFill>
        <p:spPr>
          <a:xfrm>
            <a:off x="-4498" y="0"/>
            <a:ext cx="12196498" cy="6858000"/>
          </a:xfrm>
          <a:prstGeom prst="rect">
            <a:avLst/>
          </a:prstGeom>
        </p:spPr>
      </p:pic>
      <p:sp>
        <p:nvSpPr>
          <p:cNvPr id="10" name="Rectangle 9">
            <a:extLst>
              <a:ext uri="{FF2B5EF4-FFF2-40B4-BE49-F238E27FC236}">
                <a16:creationId xmlns:a16="http://schemas.microsoft.com/office/drawing/2014/main" id="{669BB41E-9D9A-A24B-AF01-9A9AC61C65CF}"/>
              </a:ext>
            </a:extLst>
          </p:cNvPr>
          <p:cNvSpPr/>
          <p:nvPr/>
        </p:nvSpPr>
        <p:spPr>
          <a:xfrm>
            <a:off x="271849" y="6303300"/>
            <a:ext cx="10935730" cy="461665"/>
          </a:xfrm>
          <a:prstGeom prst="rect">
            <a:avLst/>
          </a:prstGeom>
        </p:spPr>
        <p:txBody>
          <a:bodyPr wrap="square">
            <a:spAutoFit/>
          </a:bodyPr>
          <a:lstStyle/>
          <a:p>
            <a:r>
              <a:rPr lang="en-GB" sz="2400" dirty="0">
                <a:solidFill>
                  <a:srgbClr val="000000"/>
                </a:solidFill>
                <a:latin typeface="Helvetica" pitchFamily="2" charset="0"/>
                <a:ea typeface="Calibri" panose="020F0502020204030204" pitchFamily="34" charset="0"/>
                <a:cs typeface="Arial" panose="020B0604020202020204" pitchFamily="34" charset="0"/>
              </a:rPr>
              <a:t>Jeanne (Deilman) and Shellie Holden : Lockdown, 2021.</a:t>
            </a:r>
            <a:r>
              <a:rPr lang="en-GB" sz="2400" dirty="0">
                <a:latin typeface="Helvetica" pitchFamily="2" charset="0"/>
                <a:ea typeface="Calibri" panose="020F0502020204030204" pitchFamily="34" charset="0"/>
              </a:rPr>
              <a:t> </a:t>
            </a:r>
            <a:r>
              <a:rPr lang="en-GB" sz="2400" dirty="0">
                <a:solidFill>
                  <a:srgbClr val="000000"/>
                </a:solidFill>
                <a:latin typeface="Helvetica" pitchFamily="2" charset="0"/>
                <a:ea typeface="Calibri" panose="020F0502020204030204" pitchFamily="34" charset="0"/>
                <a:cs typeface="Arial" panose="020B0604020202020204" pitchFamily="34" charset="0"/>
              </a:rPr>
              <a:t>Digital montage </a:t>
            </a:r>
            <a:endParaRPr lang="en-GB" sz="2400" dirty="0">
              <a:effectLst/>
              <a:latin typeface="Helvetica" pitchFamily="2" charset="0"/>
              <a:ea typeface="Calibri" panose="020F0502020204030204" pitchFamily="34" charset="0"/>
            </a:endParaRPr>
          </a:p>
        </p:txBody>
      </p:sp>
    </p:spTree>
    <p:extLst>
      <p:ext uri="{BB962C8B-B14F-4D97-AF65-F5344CB8AC3E}">
        <p14:creationId xmlns:p14="http://schemas.microsoft.com/office/powerpoint/2010/main" val="9673485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3DBDC05-6C05-4062-A90D-1DC175003C7F}"/>
              </a:ext>
            </a:extLst>
          </p:cNvPr>
          <p:cNvSpPr txBox="1"/>
          <p:nvPr/>
        </p:nvSpPr>
        <p:spPr>
          <a:xfrm>
            <a:off x="98855" y="0"/>
            <a:ext cx="7764107" cy="7088031"/>
          </a:xfrm>
          <a:prstGeom prst="rect">
            <a:avLst/>
          </a:prstGeom>
          <a:noFill/>
        </p:spPr>
        <p:txBody>
          <a:bodyPr wrap="square">
            <a:spAutoFit/>
          </a:bodyPr>
          <a:lstStyle/>
          <a:p>
            <a:r>
              <a:rPr lang="en-GB" sz="2000" b="1" u="none" strike="noStrike" dirty="0">
                <a:solidFill>
                  <a:srgbClr val="000000"/>
                </a:solidFill>
                <a:effectLst/>
                <a:latin typeface="Helvetica" pitchFamily="2" charset="0"/>
              </a:rPr>
              <a:t>Montage</a:t>
            </a:r>
            <a:br>
              <a:rPr lang="en-GB" sz="2000" b="1" u="none" strike="noStrike" dirty="0">
                <a:solidFill>
                  <a:srgbClr val="000000"/>
                </a:solidFill>
                <a:effectLst/>
                <a:latin typeface="Helvetica" pitchFamily="2" charset="0"/>
              </a:rPr>
            </a:br>
            <a:r>
              <a:rPr lang="en-GB" sz="2000" b="0" u="none" strike="noStrike" dirty="0">
                <a:solidFill>
                  <a:srgbClr val="000000"/>
                </a:solidFill>
                <a:effectLst/>
                <a:latin typeface="Helvetica" pitchFamily="2" charset="0"/>
              </a:rPr>
              <a:t>noun [mass noun] the technique of selecting, editing, and piecing together separate sections of film to form a continuous whole: montage was a useful device for overcoming the drawbacks of silent film | [as modifier] :  montage sequences. </a:t>
            </a:r>
            <a:r>
              <a:rPr lang="en-GB" sz="2000" b="1" u="none" strike="noStrike" dirty="0">
                <a:solidFill>
                  <a:srgbClr val="000000"/>
                </a:solidFill>
                <a:effectLst/>
                <a:latin typeface="Helvetica" pitchFamily="2" charset="0"/>
              </a:rPr>
              <a:t>• </a:t>
            </a:r>
            <a:r>
              <a:rPr lang="en-GB" sz="2000" b="0" u="none" strike="noStrike" dirty="0">
                <a:solidFill>
                  <a:srgbClr val="000000"/>
                </a:solidFill>
                <a:effectLst/>
                <a:latin typeface="Helvetica" pitchFamily="2" charset="0"/>
              </a:rPr>
              <a:t>[count noun] a sequence of film made using the technique of montage: a montage of excerpts from the film. </a:t>
            </a:r>
            <a:r>
              <a:rPr lang="en-GB" sz="2000" b="1" u="none" strike="noStrike" dirty="0">
                <a:solidFill>
                  <a:srgbClr val="000000"/>
                </a:solidFill>
                <a:effectLst/>
                <a:latin typeface="Helvetica" pitchFamily="2" charset="0"/>
              </a:rPr>
              <a:t>• </a:t>
            </a:r>
            <a:r>
              <a:rPr lang="en-GB" sz="2000" b="0" u="none" strike="noStrike" dirty="0">
                <a:solidFill>
                  <a:srgbClr val="000000"/>
                </a:solidFill>
                <a:effectLst/>
                <a:latin typeface="Helvetica" pitchFamily="2" charset="0"/>
              </a:rPr>
              <a:t>the technique of producing a new composite whole from fragments of pictures, text, or music: the art of montage in theatre and film | [count noun] :  a montage of photographs.</a:t>
            </a:r>
          </a:p>
          <a:p>
            <a:endParaRPr lang="en-GB" sz="2000" dirty="0">
              <a:solidFill>
                <a:srgbClr val="000000"/>
              </a:solidFill>
              <a:latin typeface="Helvetica" pitchFamily="2" charset="0"/>
            </a:endParaRPr>
          </a:p>
          <a:p>
            <a:r>
              <a:rPr lang="en-GB" sz="2000" b="0" i="0" dirty="0">
                <a:solidFill>
                  <a:srgbClr val="1A1A1A"/>
                </a:solidFill>
                <a:effectLst/>
                <a:latin typeface="Helvetica" pitchFamily="2" charset="0"/>
              </a:rPr>
              <a:t>A montage is more formal than a collage and is usually based on a theme. It is also used to describe experimentation in photography and film, in particular the works of </a:t>
            </a:r>
            <a:r>
              <a:rPr lang="en-GB" sz="2000" b="0" i="0" u="none" strike="noStrike" dirty="0">
                <a:solidFill>
                  <a:srgbClr val="1A1A1A"/>
                </a:solidFill>
                <a:effectLst/>
                <a:latin typeface="Helvetica" pitchFamily="2" charset="0"/>
                <a:hlinkClick r:id="rId3"/>
              </a:rPr>
              <a:t>Man Ray</a:t>
            </a:r>
            <a:r>
              <a:rPr lang="en-GB" sz="2000" b="0" i="0" dirty="0">
                <a:solidFill>
                  <a:srgbClr val="1A1A1A"/>
                </a:solidFill>
                <a:effectLst/>
                <a:latin typeface="Helvetica" pitchFamily="2" charset="0"/>
              </a:rPr>
              <a:t> and </a:t>
            </a:r>
            <a:r>
              <a:rPr lang="en-GB" sz="2000" b="0" i="0" u="none" strike="noStrike" dirty="0">
                <a:solidFill>
                  <a:srgbClr val="1A1A1A"/>
                </a:solidFill>
                <a:effectLst/>
                <a:latin typeface="Helvetica" pitchFamily="2" charset="0"/>
                <a:hlinkClick r:id="rId4"/>
              </a:rPr>
              <a:t>Laszlo Moholy-Nagy</a:t>
            </a:r>
            <a:r>
              <a:rPr lang="en-GB" sz="2000" b="0" i="0" dirty="0">
                <a:solidFill>
                  <a:srgbClr val="1A1A1A"/>
                </a:solidFill>
                <a:effectLst/>
                <a:latin typeface="Helvetica" pitchFamily="2" charset="0"/>
              </a:rPr>
              <a:t> who made a series of short movies and photographic montages in the 1930s. Joseph Beuys </a:t>
            </a:r>
            <a:r>
              <a:rPr lang="en-GB" sz="2000" b="0" i="1" u="none" strike="noStrike" dirty="0">
                <a:solidFill>
                  <a:srgbClr val="1A1A1A"/>
                </a:solidFill>
                <a:effectLst/>
                <a:latin typeface="Helvetica" pitchFamily="2" charset="0"/>
                <a:hlinkClick r:id="rId5"/>
              </a:rPr>
              <a:t>Joseph Beuys: Hessische Kultur Stiftung</a:t>
            </a:r>
            <a:r>
              <a:rPr lang="en-GB" sz="2000" b="0" i="0" dirty="0">
                <a:solidFill>
                  <a:srgbClr val="1A1A1A"/>
                </a:solidFill>
                <a:effectLst/>
                <a:latin typeface="Helvetica" pitchFamily="2" charset="0"/>
              </a:rPr>
              <a:t> (c.1998)</a:t>
            </a:r>
          </a:p>
          <a:p>
            <a:pPr algn="l">
              <a:lnSpc>
                <a:spcPts val="1575"/>
              </a:lnSpc>
            </a:pPr>
            <a:endParaRPr lang="en-GB" sz="2000" dirty="0">
              <a:solidFill>
                <a:srgbClr val="1A1A1A"/>
              </a:solidFill>
              <a:latin typeface="Helvetica" pitchFamily="2" charset="0"/>
            </a:endParaRPr>
          </a:p>
          <a:p>
            <a:pPr algn="l">
              <a:lnSpc>
                <a:spcPts val="1575"/>
              </a:lnSpc>
            </a:pPr>
            <a:endParaRPr lang="en-GB" sz="2000" b="0" i="0" dirty="0">
              <a:solidFill>
                <a:srgbClr val="1A1A1A"/>
              </a:solidFill>
              <a:effectLst/>
              <a:latin typeface="Helvetica" pitchFamily="2" charset="0"/>
            </a:endParaRPr>
          </a:p>
          <a:p>
            <a:pPr algn="l">
              <a:lnSpc>
                <a:spcPts val="1575"/>
              </a:lnSpc>
            </a:pPr>
            <a:r>
              <a:rPr lang="en-GB" sz="2000" dirty="0">
                <a:solidFill>
                  <a:srgbClr val="1A1A1A"/>
                </a:solidFill>
                <a:latin typeface="Helvetica" pitchFamily="2" charset="0"/>
              </a:rPr>
              <a:t>A piece of work produced by combining smaller parts, or the process of making such a work </a:t>
            </a:r>
          </a:p>
          <a:p>
            <a:pPr algn="l">
              <a:lnSpc>
                <a:spcPts val="1575"/>
              </a:lnSpc>
            </a:pPr>
            <a:endParaRPr lang="en-GB" sz="2000" b="0" i="0" dirty="0">
              <a:solidFill>
                <a:srgbClr val="1A1A1A"/>
              </a:solidFill>
              <a:effectLst/>
              <a:latin typeface="Helvetica" pitchFamily="2" charset="0"/>
            </a:endParaRPr>
          </a:p>
          <a:p>
            <a:pPr algn="l">
              <a:lnSpc>
                <a:spcPts val="1575"/>
              </a:lnSpc>
            </a:pPr>
            <a:r>
              <a:rPr lang="en-GB" sz="2000" b="0" i="0" dirty="0">
                <a:solidFill>
                  <a:srgbClr val="001D35"/>
                </a:solidFill>
                <a:effectLst/>
                <a:latin typeface="Helvetica" pitchFamily="2" charset="0"/>
              </a:rPr>
              <a:t>Montage is an art form that involves combining fragments of photographs, pictures, texts, or music. It can be used in video, audio, still pictures, and painting</a:t>
            </a:r>
            <a:endParaRPr lang="en-US" sz="2000" dirty="0">
              <a:latin typeface="Helvetica" pitchFamily="2" charset="0"/>
            </a:endParaRPr>
          </a:p>
        </p:txBody>
      </p:sp>
      <p:pic>
        <p:nvPicPr>
          <p:cNvPr id="3" name="Picture 2">
            <a:extLst>
              <a:ext uri="{FF2B5EF4-FFF2-40B4-BE49-F238E27FC236}">
                <a16:creationId xmlns:a16="http://schemas.microsoft.com/office/drawing/2014/main" id="{D6980EA2-D29C-684F-2EB8-481A86CA66B2}"/>
              </a:ext>
            </a:extLst>
          </p:cNvPr>
          <p:cNvPicPr>
            <a:picLocks noChangeAspect="1"/>
          </p:cNvPicPr>
          <p:nvPr/>
        </p:nvPicPr>
        <p:blipFill>
          <a:blip r:embed="rId6"/>
          <a:stretch>
            <a:fillRect/>
          </a:stretch>
        </p:blipFill>
        <p:spPr>
          <a:xfrm>
            <a:off x="7764107" y="201407"/>
            <a:ext cx="4427893" cy="6274209"/>
          </a:xfrm>
          <a:prstGeom prst="rect">
            <a:avLst/>
          </a:prstGeom>
        </p:spPr>
      </p:pic>
    </p:spTree>
    <p:extLst>
      <p:ext uri="{BB962C8B-B14F-4D97-AF65-F5344CB8AC3E}">
        <p14:creationId xmlns:p14="http://schemas.microsoft.com/office/powerpoint/2010/main" val="22820393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02750-6F21-CCFD-2923-65F3907A6AF9}"/>
              </a:ext>
            </a:extLst>
          </p:cNvPr>
          <p:cNvSpPr>
            <a:spLocks noGrp="1"/>
          </p:cNvSpPr>
          <p:nvPr>
            <p:ph type="title"/>
          </p:nvPr>
        </p:nvSpPr>
        <p:spPr>
          <a:xfrm>
            <a:off x="838200" y="31788"/>
            <a:ext cx="10515600" cy="952500"/>
          </a:xfrm>
        </p:spPr>
        <p:txBody>
          <a:bodyPr/>
          <a:lstStyle/>
          <a:p>
            <a:r>
              <a:rPr lang="en-US">
                <a:latin typeface="Helvetica" pitchFamily="2" charset="0"/>
              </a:rPr>
              <a:t>Feminist Montage – Mina Loy</a:t>
            </a:r>
          </a:p>
        </p:txBody>
      </p:sp>
      <p:pic>
        <p:nvPicPr>
          <p:cNvPr id="5" name="Picture 4" descr="A close-up of a book&#10;&#10;Description automatically generated">
            <a:extLst>
              <a:ext uri="{FF2B5EF4-FFF2-40B4-BE49-F238E27FC236}">
                <a16:creationId xmlns:a16="http://schemas.microsoft.com/office/drawing/2014/main" id="{71891EC8-3837-5FBE-637B-605381024C6E}"/>
              </a:ext>
            </a:extLst>
          </p:cNvPr>
          <p:cNvPicPr>
            <a:picLocks noChangeAspect="1"/>
          </p:cNvPicPr>
          <p:nvPr/>
        </p:nvPicPr>
        <p:blipFill>
          <a:blip r:embed="rId3"/>
          <a:stretch>
            <a:fillRect/>
          </a:stretch>
        </p:blipFill>
        <p:spPr>
          <a:xfrm>
            <a:off x="333907" y="1095920"/>
            <a:ext cx="3660797" cy="5396319"/>
          </a:xfrm>
          <a:prstGeom prst="rect">
            <a:avLst/>
          </a:prstGeom>
        </p:spPr>
      </p:pic>
      <p:pic>
        <p:nvPicPr>
          <p:cNvPr id="3" name="Picture 2">
            <a:extLst>
              <a:ext uri="{FF2B5EF4-FFF2-40B4-BE49-F238E27FC236}">
                <a16:creationId xmlns:a16="http://schemas.microsoft.com/office/drawing/2014/main" id="{1167E42E-9653-5100-076D-57C01E855D46}"/>
              </a:ext>
            </a:extLst>
          </p:cNvPr>
          <p:cNvPicPr>
            <a:picLocks noChangeAspect="1"/>
          </p:cNvPicPr>
          <p:nvPr/>
        </p:nvPicPr>
        <p:blipFill>
          <a:blip r:embed="rId4"/>
          <a:stretch>
            <a:fillRect/>
          </a:stretch>
        </p:blipFill>
        <p:spPr>
          <a:xfrm>
            <a:off x="4296100" y="1095921"/>
            <a:ext cx="7772400" cy="5174197"/>
          </a:xfrm>
          <a:prstGeom prst="rect">
            <a:avLst/>
          </a:prstGeom>
        </p:spPr>
      </p:pic>
      <p:sp>
        <p:nvSpPr>
          <p:cNvPr id="6" name="TextBox 5">
            <a:extLst>
              <a:ext uri="{FF2B5EF4-FFF2-40B4-BE49-F238E27FC236}">
                <a16:creationId xmlns:a16="http://schemas.microsoft.com/office/drawing/2014/main" id="{E55C6E8B-FB68-5F28-39A8-88183986ABB9}"/>
              </a:ext>
            </a:extLst>
          </p:cNvPr>
          <p:cNvSpPr txBox="1"/>
          <p:nvPr/>
        </p:nvSpPr>
        <p:spPr>
          <a:xfrm>
            <a:off x="4172601" y="6211669"/>
            <a:ext cx="8019399" cy="646331"/>
          </a:xfrm>
          <a:prstGeom prst="rect">
            <a:avLst/>
          </a:prstGeom>
          <a:noFill/>
        </p:spPr>
        <p:txBody>
          <a:bodyPr wrap="square">
            <a:spAutoFit/>
          </a:bodyPr>
          <a:lstStyle/>
          <a:p>
            <a:r>
              <a:rPr lang="en-US" dirty="0">
                <a:latin typeface="Helvetica" pitchFamily="2" charset="0"/>
              </a:rPr>
              <a:t>https://</a:t>
            </a:r>
            <a:r>
              <a:rPr lang="en-US" dirty="0" err="1">
                <a:latin typeface="Helvetica" pitchFamily="2" charset="0"/>
              </a:rPr>
              <a:t>modernistreviewcouk.wordpress.com</a:t>
            </a:r>
            <a:r>
              <a:rPr lang="en-US" dirty="0">
                <a:latin typeface="Helvetica" pitchFamily="2" charset="0"/>
              </a:rPr>
              <a:t>/2024/03/04/finding-woman-within-and-in-between-mina-</a:t>
            </a:r>
            <a:r>
              <a:rPr lang="en-US" dirty="0" err="1">
                <a:latin typeface="Helvetica" pitchFamily="2" charset="0"/>
              </a:rPr>
              <a:t>loys</a:t>
            </a:r>
            <a:r>
              <a:rPr lang="en-US" dirty="0">
                <a:latin typeface="Helvetica" pitchFamily="2" charset="0"/>
              </a:rPr>
              <a:t>-feminist-montage/</a:t>
            </a:r>
          </a:p>
        </p:txBody>
      </p:sp>
    </p:spTree>
    <p:extLst>
      <p:ext uri="{BB962C8B-B14F-4D97-AF65-F5344CB8AC3E}">
        <p14:creationId xmlns:p14="http://schemas.microsoft.com/office/powerpoint/2010/main" val="27028230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142C8-142A-E05B-0F40-D689F3FE81F0}"/>
              </a:ext>
            </a:extLst>
          </p:cNvPr>
          <p:cNvSpPr>
            <a:spLocks noGrp="1"/>
          </p:cNvSpPr>
          <p:nvPr>
            <p:ph type="title"/>
          </p:nvPr>
        </p:nvSpPr>
        <p:spPr/>
        <p:txBody>
          <a:bodyPr/>
          <a:lstStyle/>
          <a:p>
            <a:r>
              <a:rPr lang="en-US" dirty="0"/>
              <a:t>TASK</a:t>
            </a:r>
          </a:p>
        </p:txBody>
      </p:sp>
      <p:sp>
        <p:nvSpPr>
          <p:cNvPr id="3" name="Content Placeholder 2">
            <a:extLst>
              <a:ext uri="{FF2B5EF4-FFF2-40B4-BE49-F238E27FC236}">
                <a16:creationId xmlns:a16="http://schemas.microsoft.com/office/drawing/2014/main" id="{6F1F8851-0885-52BD-F2B7-C1D45D9FEC82}"/>
              </a:ext>
            </a:extLst>
          </p:cNvPr>
          <p:cNvSpPr>
            <a:spLocks noGrp="1"/>
          </p:cNvSpPr>
          <p:nvPr>
            <p:ph idx="1"/>
          </p:nvPr>
        </p:nvSpPr>
        <p:spPr/>
        <p:txBody>
          <a:bodyPr/>
          <a:lstStyle/>
          <a:p>
            <a:r>
              <a:rPr lang="en-US" dirty="0"/>
              <a:t>Create a Zine based on your own ideas around palimpsest </a:t>
            </a:r>
          </a:p>
          <a:p>
            <a:endParaRPr lang="en-US" dirty="0"/>
          </a:p>
          <a:p>
            <a:r>
              <a:rPr lang="en-US" dirty="0"/>
              <a:t>Or</a:t>
            </a:r>
          </a:p>
          <a:p>
            <a:endParaRPr lang="en-US" dirty="0"/>
          </a:p>
          <a:p>
            <a:r>
              <a:rPr lang="en-GB" dirty="0">
                <a:hlinkClick r:id="rId2" tooltip="Original URL:&#10;https://www.ffotogallery.org/opportunities/open-call-photobooks-amp-zines-brazil-and-wales-mobile-library-amp-pop-up-exhibition&#10;&#10;Click to follow link."/>
              </a:rPr>
              <a:t>https://www.ffotogallery.org/opportunities/open-call-photobooks-amp-zines-brazil-and-wales-mobile-library-amp-pop-up-exhibition</a:t>
            </a:r>
            <a:endParaRPr lang="en-US" dirty="0"/>
          </a:p>
        </p:txBody>
      </p:sp>
    </p:spTree>
    <p:extLst>
      <p:ext uri="{BB962C8B-B14F-4D97-AF65-F5344CB8AC3E}">
        <p14:creationId xmlns:p14="http://schemas.microsoft.com/office/powerpoint/2010/main" val="191770622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DE3FFE656BF34583ED27863D6B27F4" ma:contentTypeVersion="15" ma:contentTypeDescription="Create a new document." ma:contentTypeScope="" ma:versionID="631ddadcd95eeebf6f2c5a9fbc844be8">
  <xsd:schema xmlns:xsd="http://www.w3.org/2001/XMLSchema" xmlns:xs="http://www.w3.org/2001/XMLSchema" xmlns:p="http://schemas.microsoft.com/office/2006/metadata/properties" xmlns:ns2="c769d1b6-00ad-4cb9-a1ce-59f0b6d4f0ec" xmlns:ns3="f2cb7d96-716b-468b-89b2-c31e3e1d8d88" targetNamespace="http://schemas.microsoft.com/office/2006/metadata/properties" ma:root="true" ma:fieldsID="b12f13775062df41946599555e1354c2" ns2:_="" ns3:_="">
    <xsd:import namespace="c769d1b6-00ad-4cb9-a1ce-59f0b6d4f0ec"/>
    <xsd:import namespace="f2cb7d96-716b-468b-89b2-c31e3e1d8d8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lcf76f155ced4ddcb4097134ff3c332f" minOccurs="0"/>
                <xsd:element ref="ns2:MediaServiceDateTaken" minOccurs="0"/>
                <xsd:element ref="ns2:MediaServiceGenerationTime" minOccurs="0"/>
                <xsd:element ref="ns2:MediaServiceEventHashCode" minOccurs="0"/>
                <xsd:element ref="ns2:MediaServiceOCR"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69d1b6-00ad-4cb9-a1ce-59f0b6d4f0e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2cb7d96-716b-468b-89b2-c31e3e1d8d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769d1b6-00ad-4cb9-a1ce-59f0b6d4f0ec">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212B1DA-D1B7-49CD-A0C2-11EF73527624}">
  <ds:schemaRefs>
    <ds:schemaRef ds:uri="c769d1b6-00ad-4cb9-a1ce-59f0b6d4f0ec"/>
    <ds:schemaRef ds:uri="f2cb7d96-716b-468b-89b2-c31e3e1d8d8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4BC3456-FAD2-49FF-B33A-C4CB3930BE42}">
  <ds:schemaRefs>
    <ds:schemaRef ds:uri="http://schemas.microsoft.com/sharepoint/v3/contenttype/forms"/>
  </ds:schemaRefs>
</ds:datastoreItem>
</file>

<file path=customXml/itemProps3.xml><?xml version="1.0" encoding="utf-8"?>
<ds:datastoreItem xmlns:ds="http://schemas.openxmlformats.org/officeDocument/2006/customXml" ds:itemID="{AC047729-BCED-473E-A7E1-CDB724D7FCDB}">
  <ds:schemaRefs>
    <ds:schemaRef ds:uri="c769d1b6-00ad-4cb9-a1ce-59f0b6d4f0ec"/>
    <ds:schemaRef ds:uri="f2cb7d96-716b-468b-89b2-c31e3e1d8d8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Parcel</Template>
  <TotalTime>178</TotalTime>
  <Words>6409</Words>
  <Application>Microsoft Macintosh PowerPoint</Application>
  <PresentationFormat>Widescreen</PresentationFormat>
  <Paragraphs>251</Paragraphs>
  <Slides>33</Slides>
  <Notes>12</Notes>
  <HiddenSlides>0</HiddenSlides>
  <MMClips>1</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33</vt:i4>
      </vt:variant>
    </vt:vector>
  </HeadingPairs>
  <TitlesOfParts>
    <vt:vector size="51" baseType="lpstr">
      <vt:lpstr>-apple-system</vt:lpstr>
      <vt:lpstr>Aptos</vt:lpstr>
      <vt:lpstr>Arial</vt:lpstr>
      <vt:lpstr>Gill Sans MT</vt:lpstr>
      <vt:lpstr>Google Sans</vt:lpstr>
      <vt:lpstr>Graphik</vt:lpstr>
      <vt:lpstr>Helvetica</vt:lpstr>
      <vt:lpstr>inherit</vt:lpstr>
      <vt:lpstr>IrvinHeadingPro</vt:lpstr>
      <vt:lpstr>IrvinText</vt:lpstr>
      <vt:lpstr>Linux Libertine</vt:lpstr>
      <vt:lpstr>NeutrafaceNewYorker</vt:lpstr>
      <vt:lpstr>omnes-pro</vt:lpstr>
      <vt:lpstr>Segoe UI</vt:lpstr>
      <vt:lpstr>Tate regular</vt:lpstr>
      <vt:lpstr>TNYAdobeCaslonPro</vt:lpstr>
      <vt:lpstr>Ubuntu</vt:lpstr>
      <vt:lpstr>Parcel</vt:lpstr>
      <vt:lpstr>Palimpsest and Montage </vt:lpstr>
      <vt:lpstr>PowerPoint Presentation</vt:lpstr>
      <vt:lpstr>PowerPoint Presentation</vt:lpstr>
      <vt:lpstr>PowerPoint Presentation</vt:lpstr>
      <vt:lpstr>Derrida On Freud</vt:lpstr>
      <vt:lpstr>‘The Wunderblock’ An installation by Arnold Dreyblatt </vt:lpstr>
      <vt:lpstr>PowerPoint Presentation</vt:lpstr>
      <vt:lpstr>BOoknesses.</vt:lpstr>
      <vt:lpstr>Marianne Dages &amp; Leah Mackin </vt:lpstr>
      <vt:lpstr>Palimpsest in architecture &amp; environment </vt:lpstr>
      <vt:lpstr>PowerPoint Presentation</vt:lpstr>
      <vt:lpstr>Palimpsest becomes a powerful concept when thinking about: </vt:lpstr>
      <vt:lpstr>Key Concepts </vt:lpstr>
      <vt:lpstr>Conceptual Frameworks</vt:lpstr>
      <vt:lpstr>Palimpsest - inscription and re-inscription is investigated Cy Twombly to Bracha Ettinger </vt:lpstr>
      <vt:lpstr>Robert Rauschenberg – Erased de Kooning, 1953, traces of drawing media on paper</vt:lpstr>
      <vt:lpstr>Anselm Kiefer </vt:lpstr>
      <vt:lpstr>PowerPoint Presentation</vt:lpstr>
      <vt:lpstr>PowerPoint Presentation</vt:lpstr>
      <vt:lpstr>Idris Khan</vt:lpstr>
      <vt:lpstr>Painting over, or "pentimento" (a visible trace of earlier painting), is a practice with deep roots in art history:  </vt:lpstr>
      <vt:lpstr>I Swear I Saw This: Drawings in Fieldwork Notebooks, Namely My Own, Taussig  https://share.google/Hypw9WqW4Ig5IQ1rl</vt:lpstr>
      <vt:lpstr>Tabula Rasa (Wipe the slate clean)</vt:lpstr>
      <vt:lpstr> Identity as Palimpsest </vt:lpstr>
      <vt:lpstr>PowerPoint Presentation</vt:lpstr>
      <vt:lpstr>PowerPoint Presentation</vt:lpstr>
      <vt:lpstr>G Kellum</vt:lpstr>
      <vt:lpstr>Sergei Eisenstein (1898- 1948) filmmaker and theorist </vt:lpstr>
      <vt:lpstr>PowerPoint Presentation</vt:lpstr>
      <vt:lpstr>PowerPoint Presentation</vt:lpstr>
      <vt:lpstr>PowerPoint Presentation</vt:lpstr>
      <vt:lpstr>Feminist Montage – Mina Loy</vt:lpstr>
      <vt:lpstr>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Palimpsest</dc:title>
  <dc:creator>Catherine Brown</dc:creator>
  <cp:lastModifiedBy>Catherine Brown</cp:lastModifiedBy>
  <cp:revision>17</cp:revision>
  <dcterms:created xsi:type="dcterms:W3CDTF">2024-02-28T11:41:27Z</dcterms:created>
  <dcterms:modified xsi:type="dcterms:W3CDTF">2026-02-18T20:09:02Z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0x010100B7DE3FFE656BF34583ED27863D6B27F4</vt:lpwstr>
  </property>
  <property fmtid="{D5CDD505-2E9C-101B-9397-08002B2CF9AE}" pid="3" name="MediaServiceImageTags">
    <vt:lpwstr/>
  </property>
</Properties>
</file>