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bookmarkIdSeed="2">
  <p:sldMasterIdLst>
    <p:sldMasterId id="2147483648" r:id="rId1"/>
  </p:sldMasterIdLst>
  <p:sldIdLst>
    <p:sldId id="257" r:id="rId2"/>
    <p:sldId id="256" r:id="rId3"/>
  </p:sldIdLst>
  <p:sldSz cx="15113000" cy="21374100"/>
  <p:notesSz cx="6858000" cy="9144000"/>
  <p:embeddedFontLst>
    <p:embeddedFont>
      <p:font typeface="Helvetica World" panose="020B0604020202020204" charset="-128"/>
      <p:regular r:id="rId4"/>
    </p:embeddedFont>
    <p:embeddedFont>
      <p:font typeface="Helvetica World Bold" panose="020B0604020202020204" charset="-128"/>
      <p:regular r:id="rId5"/>
    </p:embeddedFont>
    <p:embeddedFont>
      <p:font typeface="Cambria" panose="02040503050406030204" pitchFamily="18" charset="0"/>
      <p:regular r:id="rId6"/>
      <p:bold r:id="rId7"/>
      <p:italic r:id="rId8"/>
      <p:boldItalic r:id="rId9"/>
    </p:embeddedFont>
    <p:embeddedFont>
      <p:font typeface="Georgia" panose="02040502050405020303" pitchFamily="18" charset="0"/>
      <p:regular r:id="rId10"/>
      <p:bold r:id="rId11"/>
      <p:italic r:id="rId12"/>
      <p:boldItalic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47EBD6-EC0A-4306-8345-15B5F0A3BB67}" v="17" dt="2026-04-04T22:23:58.1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39" d="100"/>
          <a:sy n="39" d="100"/>
        </p:scale>
        <p:origin x="2148" y="88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font" Target="fonts/font10.fntdata"/><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font" Target="fonts/font4.fntdata"/><Relationship Id="rId12" Type="http://schemas.openxmlformats.org/officeDocument/2006/relationships/font" Target="fonts/font9.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viewProps" Target="viewProps.xml"/><Relationship Id="rId10" Type="http://schemas.openxmlformats.org/officeDocument/2006/relationships/font" Target="fonts/font7.fntdata"/><Relationship Id="rId19" Type="http://schemas.microsoft.com/office/2015/10/relationships/revisionInfo" Target="revisionInfo.xml"/><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rimohan Singh" userId="bf86dec4af3445a2" providerId="LiveId" clId="{91757F54-43FC-4D04-B137-F44A2FB3608A}"/>
    <pc:docChg chg="undo redo custSel modSld">
      <pc:chgData name="Harimohan Singh" userId="bf86dec4af3445a2" providerId="LiveId" clId="{91757F54-43FC-4D04-B137-F44A2FB3608A}" dt="2026-04-04T22:34:04.704" v="567" actId="14100"/>
      <pc:docMkLst>
        <pc:docMk/>
      </pc:docMkLst>
      <pc:sldChg chg="modSp mod">
        <pc:chgData name="Harimohan Singh" userId="bf86dec4af3445a2" providerId="LiveId" clId="{91757F54-43FC-4D04-B137-F44A2FB3608A}" dt="2026-04-04T22:34:04.704" v="567" actId="14100"/>
        <pc:sldMkLst>
          <pc:docMk/>
          <pc:sldMk cId="0" sldId="256"/>
        </pc:sldMkLst>
        <pc:spChg chg="mod">
          <ac:chgData name="Harimohan Singh" userId="bf86dec4af3445a2" providerId="LiveId" clId="{91757F54-43FC-4D04-B137-F44A2FB3608A}" dt="2026-04-04T22:27:25.244" v="524" actId="14100"/>
          <ac:spMkLst>
            <pc:docMk/>
            <pc:sldMk cId="0" sldId="256"/>
            <ac:spMk id="5" creationId="{00000000-0000-0000-0000-000000000000}"/>
          </ac:spMkLst>
        </pc:spChg>
        <pc:spChg chg="mod">
          <ac:chgData name="Harimohan Singh" userId="bf86dec4af3445a2" providerId="LiveId" clId="{91757F54-43FC-4D04-B137-F44A2FB3608A}" dt="2026-04-04T22:26:31.924" v="512" actId="14100"/>
          <ac:spMkLst>
            <pc:docMk/>
            <pc:sldMk cId="0" sldId="256"/>
            <ac:spMk id="24" creationId="{00000000-0000-0000-0000-000000000000}"/>
          </ac:spMkLst>
        </pc:spChg>
        <pc:spChg chg="mod">
          <ac:chgData name="Harimohan Singh" userId="bf86dec4af3445a2" providerId="LiveId" clId="{91757F54-43FC-4D04-B137-F44A2FB3608A}" dt="2026-04-04T22:25:20.768" v="508" actId="20577"/>
          <ac:spMkLst>
            <pc:docMk/>
            <pc:sldMk cId="0" sldId="256"/>
            <ac:spMk id="27" creationId="{00000000-0000-0000-0000-000000000000}"/>
          </ac:spMkLst>
        </pc:spChg>
        <pc:spChg chg="mod">
          <ac:chgData name="Harimohan Singh" userId="bf86dec4af3445a2" providerId="LiveId" clId="{91757F54-43FC-4D04-B137-F44A2FB3608A}" dt="2026-04-04T22:25:10.677" v="506" actId="1076"/>
          <ac:spMkLst>
            <pc:docMk/>
            <pc:sldMk cId="0" sldId="256"/>
            <ac:spMk id="29" creationId="{00000000-0000-0000-0000-000000000000}"/>
          </ac:spMkLst>
        </pc:spChg>
        <pc:spChg chg="mod">
          <ac:chgData name="Harimohan Singh" userId="bf86dec4af3445a2" providerId="LiveId" clId="{91757F54-43FC-4D04-B137-F44A2FB3608A}" dt="2026-04-04T22:31:30.380" v="550" actId="1076"/>
          <ac:spMkLst>
            <pc:docMk/>
            <pc:sldMk cId="0" sldId="256"/>
            <ac:spMk id="30" creationId="{00000000-0000-0000-0000-000000000000}"/>
          </ac:spMkLst>
        </pc:spChg>
        <pc:spChg chg="mod">
          <ac:chgData name="Harimohan Singh" userId="bf86dec4af3445a2" providerId="LiveId" clId="{91757F54-43FC-4D04-B137-F44A2FB3608A}" dt="2026-04-04T22:31:47.411" v="552" actId="1076"/>
          <ac:spMkLst>
            <pc:docMk/>
            <pc:sldMk cId="0" sldId="256"/>
            <ac:spMk id="31" creationId="{00000000-0000-0000-0000-000000000000}"/>
          </ac:spMkLst>
        </pc:spChg>
        <pc:spChg chg="mod">
          <ac:chgData name="Harimohan Singh" userId="bf86dec4af3445a2" providerId="LiveId" clId="{91757F54-43FC-4D04-B137-F44A2FB3608A}" dt="2026-04-04T22:27:52.864" v="529" actId="14100"/>
          <ac:spMkLst>
            <pc:docMk/>
            <pc:sldMk cId="0" sldId="256"/>
            <ac:spMk id="32" creationId="{00000000-0000-0000-0000-000000000000}"/>
          </ac:spMkLst>
        </pc:spChg>
        <pc:spChg chg="mod">
          <ac:chgData name="Harimohan Singh" userId="bf86dec4af3445a2" providerId="LiveId" clId="{91757F54-43FC-4D04-B137-F44A2FB3608A}" dt="2026-04-04T22:25:38.792" v="509" actId="2711"/>
          <ac:spMkLst>
            <pc:docMk/>
            <pc:sldMk cId="0" sldId="256"/>
            <ac:spMk id="34" creationId="{00000000-0000-0000-0000-000000000000}"/>
          </ac:spMkLst>
        </pc:spChg>
        <pc:spChg chg="mod">
          <ac:chgData name="Harimohan Singh" userId="bf86dec4af3445a2" providerId="LiveId" clId="{91757F54-43FC-4D04-B137-F44A2FB3608A}" dt="2026-04-04T22:27:14.293" v="523" actId="20577"/>
          <ac:spMkLst>
            <pc:docMk/>
            <pc:sldMk cId="0" sldId="256"/>
            <ac:spMk id="35" creationId="{00000000-0000-0000-0000-000000000000}"/>
          </ac:spMkLst>
        </pc:spChg>
        <pc:spChg chg="mod">
          <ac:chgData name="Harimohan Singh" userId="bf86dec4af3445a2" providerId="LiveId" clId="{91757F54-43FC-4D04-B137-F44A2FB3608A}" dt="2026-04-04T22:28:04.133" v="530" actId="2711"/>
          <ac:spMkLst>
            <pc:docMk/>
            <pc:sldMk cId="0" sldId="256"/>
            <ac:spMk id="36" creationId="{00000000-0000-0000-0000-000000000000}"/>
          </ac:spMkLst>
        </pc:spChg>
        <pc:spChg chg="mod">
          <ac:chgData name="Harimohan Singh" userId="bf86dec4af3445a2" providerId="LiveId" clId="{91757F54-43FC-4D04-B137-F44A2FB3608A}" dt="2026-04-04T22:33:37.293" v="564" actId="14100"/>
          <ac:spMkLst>
            <pc:docMk/>
            <pc:sldMk cId="0" sldId="256"/>
            <ac:spMk id="37" creationId="{00000000-0000-0000-0000-000000000000}"/>
          </ac:spMkLst>
        </pc:spChg>
        <pc:spChg chg="mod">
          <ac:chgData name="Harimohan Singh" userId="bf86dec4af3445a2" providerId="LiveId" clId="{91757F54-43FC-4D04-B137-F44A2FB3608A}" dt="2026-04-04T22:30:00.428" v="540" actId="2711"/>
          <ac:spMkLst>
            <pc:docMk/>
            <pc:sldMk cId="0" sldId="256"/>
            <ac:spMk id="38" creationId="{00000000-0000-0000-0000-000000000000}"/>
          </ac:spMkLst>
        </pc:spChg>
        <pc:spChg chg="mod">
          <ac:chgData name="Harimohan Singh" userId="bf86dec4af3445a2" providerId="LiveId" clId="{91757F54-43FC-4D04-B137-F44A2FB3608A}" dt="2026-04-04T22:30:49.645" v="545" actId="255"/>
          <ac:spMkLst>
            <pc:docMk/>
            <pc:sldMk cId="0" sldId="256"/>
            <ac:spMk id="39" creationId="{00000000-0000-0000-0000-000000000000}"/>
          </ac:spMkLst>
        </pc:spChg>
        <pc:spChg chg="mod">
          <ac:chgData name="Harimohan Singh" userId="bf86dec4af3445a2" providerId="LiveId" clId="{91757F54-43FC-4D04-B137-F44A2FB3608A}" dt="2026-04-04T22:30:16.497" v="542" actId="14100"/>
          <ac:spMkLst>
            <pc:docMk/>
            <pc:sldMk cId="0" sldId="256"/>
            <ac:spMk id="40" creationId="{00000000-0000-0000-0000-000000000000}"/>
          </ac:spMkLst>
        </pc:spChg>
        <pc:spChg chg="mod">
          <ac:chgData name="Harimohan Singh" userId="bf86dec4af3445a2" providerId="LiveId" clId="{91757F54-43FC-4D04-B137-F44A2FB3608A}" dt="2026-04-04T22:31:26.960" v="549" actId="14100"/>
          <ac:spMkLst>
            <pc:docMk/>
            <pc:sldMk cId="0" sldId="256"/>
            <ac:spMk id="41" creationId="{00000000-0000-0000-0000-000000000000}"/>
          </ac:spMkLst>
        </pc:spChg>
        <pc:spChg chg="mod">
          <ac:chgData name="Harimohan Singh" userId="bf86dec4af3445a2" providerId="LiveId" clId="{91757F54-43FC-4D04-B137-F44A2FB3608A}" dt="2026-04-04T22:31:53.831" v="553" actId="2711"/>
          <ac:spMkLst>
            <pc:docMk/>
            <pc:sldMk cId="0" sldId="256"/>
            <ac:spMk id="42" creationId="{00000000-0000-0000-0000-000000000000}"/>
          </ac:spMkLst>
        </pc:spChg>
        <pc:spChg chg="mod">
          <ac:chgData name="Harimohan Singh" userId="bf86dec4af3445a2" providerId="LiveId" clId="{91757F54-43FC-4D04-B137-F44A2FB3608A}" dt="2026-04-04T22:32:18.601" v="556" actId="255"/>
          <ac:spMkLst>
            <pc:docMk/>
            <pc:sldMk cId="0" sldId="256"/>
            <ac:spMk id="43" creationId="{00000000-0000-0000-0000-000000000000}"/>
          </ac:spMkLst>
        </pc:spChg>
        <pc:spChg chg="mod">
          <ac:chgData name="Harimohan Singh" userId="bf86dec4af3445a2" providerId="LiveId" clId="{91757F54-43FC-4D04-B137-F44A2FB3608A}" dt="2026-04-04T22:32:00.161" v="554" actId="2711"/>
          <ac:spMkLst>
            <pc:docMk/>
            <pc:sldMk cId="0" sldId="256"/>
            <ac:spMk id="44" creationId="{00000000-0000-0000-0000-000000000000}"/>
          </ac:spMkLst>
        </pc:spChg>
        <pc:spChg chg="mod">
          <ac:chgData name="Harimohan Singh" userId="bf86dec4af3445a2" providerId="LiveId" clId="{91757F54-43FC-4D04-B137-F44A2FB3608A}" dt="2026-04-04T22:33:22.692" v="562" actId="255"/>
          <ac:spMkLst>
            <pc:docMk/>
            <pc:sldMk cId="0" sldId="256"/>
            <ac:spMk id="45" creationId="{00000000-0000-0000-0000-000000000000}"/>
          </ac:spMkLst>
        </pc:spChg>
        <pc:grpChg chg="mod">
          <ac:chgData name="Harimohan Singh" userId="bf86dec4af3445a2" providerId="LiveId" clId="{91757F54-43FC-4D04-B137-F44A2FB3608A}" dt="2026-04-04T22:34:04.704" v="567" actId="14100"/>
          <ac:grpSpMkLst>
            <pc:docMk/>
            <pc:sldMk cId="0" sldId="256"/>
            <ac:grpSpMk id="2" creationId="{00000000-0000-0000-0000-000000000000}"/>
          </ac:grpSpMkLst>
        </pc:grpChg>
        <pc:grpChg chg="mod">
          <ac:chgData name="Harimohan Singh" userId="bf86dec4af3445a2" providerId="LiveId" clId="{91757F54-43FC-4D04-B137-F44A2FB3608A}" dt="2026-04-04T22:27:31.201" v="525" actId="14100"/>
          <ac:grpSpMkLst>
            <pc:docMk/>
            <pc:sldMk cId="0" sldId="256"/>
            <ac:grpSpMk id="6" creationId="{00000000-0000-0000-0000-000000000000}"/>
          </ac:grpSpMkLst>
        </pc:grpChg>
        <pc:grpChg chg="mod">
          <ac:chgData name="Harimohan Singh" userId="bf86dec4af3445a2" providerId="LiveId" clId="{91757F54-43FC-4D04-B137-F44A2FB3608A}" dt="2026-04-04T22:27:41.032" v="526" actId="14100"/>
          <ac:grpSpMkLst>
            <pc:docMk/>
            <pc:sldMk cId="0" sldId="256"/>
            <ac:grpSpMk id="9" creationId="{00000000-0000-0000-0000-000000000000}"/>
          </ac:grpSpMkLst>
        </pc:grpChg>
        <pc:grpChg chg="mod">
          <ac:chgData name="Harimohan Singh" userId="bf86dec4af3445a2" providerId="LiveId" clId="{91757F54-43FC-4D04-B137-F44A2FB3608A}" dt="2026-04-04T22:29:47.947" v="538" actId="14100"/>
          <ac:grpSpMkLst>
            <pc:docMk/>
            <pc:sldMk cId="0" sldId="256"/>
            <ac:grpSpMk id="12" creationId="{00000000-0000-0000-0000-000000000000}"/>
          </ac:grpSpMkLst>
        </pc:grpChg>
        <pc:grpChg chg="mod">
          <ac:chgData name="Harimohan Singh" userId="bf86dec4af3445a2" providerId="LiveId" clId="{91757F54-43FC-4D04-B137-F44A2FB3608A}" dt="2026-04-04T22:29:52.527" v="539" actId="14100"/>
          <ac:grpSpMkLst>
            <pc:docMk/>
            <pc:sldMk cId="0" sldId="256"/>
            <ac:grpSpMk id="15" creationId="{00000000-0000-0000-0000-000000000000}"/>
          </ac:grpSpMkLst>
        </pc:grpChg>
        <pc:grpChg chg="mod">
          <ac:chgData name="Harimohan Singh" userId="bf86dec4af3445a2" providerId="LiveId" clId="{91757F54-43FC-4D04-B137-F44A2FB3608A}" dt="2026-04-04T22:32:51.583" v="559" actId="14100"/>
          <ac:grpSpMkLst>
            <pc:docMk/>
            <pc:sldMk cId="0" sldId="256"/>
            <ac:grpSpMk id="21" creationId="{00000000-0000-0000-0000-000000000000}"/>
          </ac:grpSpMkLst>
        </pc:grpChg>
      </pc:sldChg>
      <pc:sldChg chg="addSp delSp modSp mod">
        <pc:chgData name="Harimohan Singh" userId="bf86dec4af3445a2" providerId="LiveId" clId="{91757F54-43FC-4D04-B137-F44A2FB3608A}" dt="2026-04-04T22:23:58.176" v="499" actId="1076"/>
        <pc:sldMkLst>
          <pc:docMk/>
          <pc:sldMk cId="3933791259" sldId="257"/>
        </pc:sldMkLst>
        <pc:spChg chg="add del mod">
          <ac:chgData name="Harimohan Singh" userId="bf86dec4af3445a2" providerId="LiveId" clId="{91757F54-43FC-4D04-B137-F44A2FB3608A}" dt="2026-04-04T22:23:58.176" v="499" actId="1076"/>
          <ac:spMkLst>
            <pc:docMk/>
            <pc:sldMk cId="3933791259" sldId="257"/>
            <ac:spMk id="3" creationId="{18FCC8F1-0905-2C29-0749-56B4D1F15EB0}"/>
          </ac:spMkLst>
        </pc:spChg>
        <pc:spChg chg="add mod">
          <ac:chgData name="Harimohan Singh" userId="bf86dec4af3445a2" providerId="LiveId" clId="{91757F54-43FC-4D04-B137-F44A2FB3608A}" dt="2026-04-04T22:18:45.930" v="412" actId="20577"/>
          <ac:spMkLst>
            <pc:docMk/>
            <pc:sldMk cId="3933791259" sldId="257"/>
            <ac:spMk id="6" creationId="{F23E5ACA-54FF-ABE4-1D3A-7FA92D2D7AAF}"/>
          </ac:spMkLst>
        </pc:spChg>
        <pc:picChg chg="add mod">
          <ac:chgData name="Harimohan Singh" userId="bf86dec4af3445a2" providerId="LiveId" clId="{91757F54-43FC-4D04-B137-F44A2FB3608A}" dt="2026-04-04T22:14:04.817" v="3"/>
          <ac:picMkLst>
            <pc:docMk/>
            <pc:sldMk cId="3933791259" sldId="257"/>
            <ac:picMk id="4" creationId="{29310BE6-491A-1DA8-9FA1-E31C441BB214}"/>
          </ac:picMkLst>
        </pc:picChg>
        <pc:picChg chg="add mod">
          <ac:chgData name="Harimohan Singh" userId="bf86dec4af3445a2" providerId="LiveId" clId="{91757F54-43FC-4D04-B137-F44A2FB3608A}" dt="2026-04-04T22:15:05.189" v="12" actId="14100"/>
          <ac:picMkLst>
            <pc:docMk/>
            <pc:sldMk cId="3933791259" sldId="257"/>
            <ac:picMk id="5" creationId="{DA1928F8-5BA4-FB92-D3A6-6B985A2A76A6}"/>
          </ac:picMkLst>
        </pc:picChg>
        <pc:picChg chg="add del">
          <ac:chgData name="Harimohan Singh" userId="bf86dec4af3445a2" providerId="LiveId" clId="{91757F54-43FC-4D04-B137-F44A2FB3608A}" dt="2026-04-04T22:14:49.860" v="7" actId="21"/>
          <ac:picMkLst>
            <pc:docMk/>
            <pc:sldMk cId="3933791259" sldId="257"/>
            <ac:picMk id="1025" creationId="{29B25A3F-B5D9-F598-BE5D-78028E2F31F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hyperlink" Target="https://www.grandviewresearch.com/industry-analysis/luxury-watch-market" TargetMode="External"/><Relationship Id="rId3" Type="http://schemas.openxmlformats.org/officeDocument/2006/relationships/image" Target="../media/image3.svg"/><Relationship Id="rId7" Type="http://schemas.openxmlformats.org/officeDocument/2006/relationships/image" Target="../media/image7.svg"/><Relationship Id="rId12" Type="http://schemas.openxmlformats.org/officeDocument/2006/relationships/hyperlink" Target="https://www.fortunebusinessinsights.com/luxury-watch-market-104410" TargetMode="External"/><Relationship Id="rId2" Type="http://schemas.openxmlformats.org/officeDocument/2006/relationships/image" Target="../media/image2.svg"/><Relationship Id="rId1" Type="http://schemas.openxmlformats.org/officeDocument/2006/relationships/slideLayout" Target="../slideLayouts/slideLayout7.xml"/><Relationship Id="rId6" Type="http://schemas.openxmlformats.org/officeDocument/2006/relationships/image" Target="../media/image6.svg"/><Relationship Id="rId11" Type="http://schemas.openxmlformats.org/officeDocument/2006/relationships/hyperlink" Target="https://www.mordorintelligence.com/industry-reports/luxury-watch-market" TargetMode="External"/><Relationship Id="rId5" Type="http://schemas.openxmlformats.org/officeDocument/2006/relationships/image" Target="../media/image5.svg"/><Relationship Id="rId10" Type="http://schemas.openxmlformats.org/officeDocument/2006/relationships/image" Target="../media/image10.png"/><Relationship Id="rId4" Type="http://schemas.openxmlformats.org/officeDocument/2006/relationships/image" Target="../media/image4.sv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2EDD3A5-0270-5F7E-DD8F-CCE088E09BA9}"/>
              </a:ext>
            </a:extLst>
          </p:cNvPr>
          <p:cNvSpPr>
            <a:spLocks noChangeArrowheads="1"/>
          </p:cNvSpPr>
          <p:nvPr/>
        </p:nvSpPr>
        <p:spPr bwMode="auto">
          <a:xfrm>
            <a:off x="0" y="0"/>
            <a:ext cx="15113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N"/>
          </a:p>
        </p:txBody>
      </p:sp>
      <p:sp>
        <p:nvSpPr>
          <p:cNvPr id="3" name="Rectangle 3">
            <a:extLst>
              <a:ext uri="{FF2B5EF4-FFF2-40B4-BE49-F238E27FC236}">
                <a16:creationId xmlns:a16="http://schemas.microsoft.com/office/drawing/2014/main" id="{18FCC8F1-0905-2C29-0749-56B4D1F15EB0}"/>
              </a:ext>
            </a:extLst>
          </p:cNvPr>
          <p:cNvSpPr>
            <a:spLocks noChangeArrowheads="1"/>
          </p:cNvSpPr>
          <p:nvPr/>
        </p:nvSpPr>
        <p:spPr bwMode="auto">
          <a:xfrm>
            <a:off x="713259" y="5300960"/>
            <a:ext cx="13411200" cy="107721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4400" b="1" i="0" u="none" strike="noStrike" cap="none" normalizeH="0" baseline="0" dirty="0">
                <a:ln>
                  <a:noFill/>
                </a:ln>
                <a:solidFill>
                  <a:schemeClr val="tx1"/>
                </a:solidFill>
                <a:effectLst/>
                <a:latin typeface="Cambria" panose="02040503050406030204" pitchFamily="18" charset="0"/>
                <a:ea typeface="Cambria" panose="02040503050406030204" pitchFamily="18" charset="0"/>
                <a:cs typeface="Arial" panose="020B0604020202020204" pitchFamily="34" charset="0"/>
              </a:rPr>
              <a:t>Master of Business Administration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4400" b="1" i="0" u="none" strike="noStrike" cap="none" normalizeH="0" baseline="0" dirty="0">
                <a:ln>
                  <a:noFill/>
                </a:ln>
                <a:solidFill>
                  <a:schemeClr val="tx1"/>
                </a:solidFill>
                <a:effectLst/>
                <a:latin typeface="Cambria" panose="02040503050406030204" pitchFamily="18" charset="0"/>
                <a:ea typeface="Cambria" panose="02040503050406030204" pitchFamily="18" charset="0"/>
                <a:cs typeface="Arial" panose="020B0604020202020204" pitchFamily="34" charset="0"/>
              </a:rPr>
              <a:t>Marketing Management [ LCMB7024 ]</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4400" b="1" i="0" u="none" strike="noStrike" cap="none" normalizeH="0" baseline="0" dirty="0">
              <a:ln>
                <a:noFill/>
              </a:ln>
              <a:solidFill>
                <a:schemeClr val="tx1"/>
              </a:solidFill>
              <a:effectLst/>
              <a:latin typeface="Cambria" panose="02040503050406030204" pitchFamily="18" charset="0"/>
              <a:ea typeface="Cambria" panose="02040503050406030204" pitchFamily="18"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4000" b="1" i="0" u="none" strike="noStrike" cap="none" normalizeH="0" baseline="0" dirty="0">
                <a:ln>
                  <a:noFill/>
                </a:ln>
                <a:solidFill>
                  <a:schemeClr val="tx1"/>
                </a:solidFill>
                <a:effectLst/>
                <a:latin typeface="Cambria" panose="02040503050406030204" pitchFamily="18" charset="0"/>
                <a:ea typeface="Cambria" panose="02040503050406030204" pitchFamily="18" charset="0"/>
                <a:cs typeface="Arial" panose="020B0604020202020204" pitchFamily="34" charset="0"/>
              </a:rPr>
              <a:t>Assessment component 2: Marketing Strategies Portfolio</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2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4800" b="1" i="0" u="none" strike="noStrike" cap="none" normalizeH="0" baseline="0" dirty="0">
                <a:ln>
                  <a:noFill/>
                </a:ln>
                <a:solidFill>
                  <a:schemeClr val="accent5">
                    <a:lumMod val="50000"/>
                  </a:schemeClr>
                </a:solidFill>
                <a:effectLst/>
                <a:latin typeface="Cambria" panose="02040503050406030204" pitchFamily="18" charset="0"/>
                <a:ea typeface="Cambria" panose="02040503050406030204" pitchFamily="18" charset="0"/>
                <a:cs typeface="Arial" panose="020B0604020202020204" pitchFamily="34" charset="0"/>
              </a:rPr>
              <a:t>MARKETING STRATEGY PORTFOLIO: BRAND EXTENSION OF PATEK PHILIPPE SMART HERITAGE WATCH</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2800" b="0" i="0" u="none" strike="noStrike" cap="none" normalizeH="0" baseline="0" dirty="0">
              <a:ln>
                <a:noFill/>
              </a:ln>
              <a:solidFill>
                <a:schemeClr val="accent5">
                  <a:lumMod val="50000"/>
                </a:schemeClr>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4400" b="1" i="0" u="none" strike="noStrike" cap="none" normalizeH="0" baseline="0" dirty="0">
                <a:ln>
                  <a:noFill/>
                </a:ln>
                <a:solidFill>
                  <a:schemeClr val="tx1"/>
                </a:solidFill>
                <a:effectLst/>
                <a:latin typeface="Cambria" panose="02040503050406030204" pitchFamily="18" charset="0"/>
                <a:ea typeface="Cambria" panose="02040503050406030204" pitchFamily="18" charset="0"/>
                <a:cs typeface="Arial" panose="020B0604020202020204" pitchFamily="34" charset="0"/>
              </a:rPr>
              <a:t>Lecturer name: Laila </a:t>
            </a:r>
            <a:r>
              <a:rPr kumimoji="0" lang="en-GB" altLang="en-US" sz="4400" b="1" i="0" u="none" strike="noStrike" cap="none" normalizeH="0" baseline="0" dirty="0" err="1">
                <a:ln>
                  <a:noFill/>
                </a:ln>
                <a:solidFill>
                  <a:schemeClr val="tx1"/>
                </a:solidFill>
                <a:effectLst/>
                <a:latin typeface="Cambria" panose="02040503050406030204" pitchFamily="18" charset="0"/>
                <a:ea typeface="Cambria" panose="02040503050406030204" pitchFamily="18" charset="0"/>
                <a:cs typeface="Arial" panose="020B0604020202020204" pitchFamily="34" charset="0"/>
              </a:rPr>
              <a:t>Maazouz</a:t>
            </a:r>
            <a:r>
              <a:rPr kumimoji="0" lang="en-GB" altLang="en-US" sz="4400" b="1" i="0" u="none" strike="noStrike" cap="none" normalizeH="0" baseline="0" dirty="0">
                <a:ln>
                  <a:noFill/>
                </a:ln>
                <a:solidFill>
                  <a:schemeClr val="tx1"/>
                </a:solidFill>
                <a:effectLst/>
                <a:latin typeface="Cambria" panose="02040503050406030204" pitchFamily="18" charset="0"/>
                <a:ea typeface="Cambria" panose="02040503050406030204" pitchFamily="18" charset="0"/>
                <a:cs typeface="Arial" panose="020B0604020202020204" pitchFamily="34" charset="0"/>
              </a:rPr>
              <a:t>, Dian </a:t>
            </a:r>
            <a:r>
              <a:rPr kumimoji="0" lang="en-GB" altLang="en-US" sz="4400" b="1" i="0" u="none" strike="noStrike" cap="none" normalizeH="0" baseline="0" dirty="0" err="1">
                <a:ln>
                  <a:noFill/>
                </a:ln>
                <a:solidFill>
                  <a:schemeClr val="tx1"/>
                </a:solidFill>
                <a:effectLst/>
                <a:latin typeface="Cambria" panose="02040503050406030204" pitchFamily="18" charset="0"/>
                <a:ea typeface="Cambria" panose="02040503050406030204" pitchFamily="18" charset="0"/>
                <a:cs typeface="Arial" panose="020B0604020202020204" pitchFamily="34" charset="0"/>
              </a:rPr>
              <a:t>Mayasari</a:t>
            </a:r>
            <a:endParaRPr kumimoji="0" lang="en-GB" altLang="en-US" sz="4400" b="1" i="0" u="none" strike="noStrike" cap="none" normalizeH="0" baseline="0" dirty="0">
              <a:ln>
                <a:noFill/>
              </a:ln>
              <a:solidFill>
                <a:schemeClr val="tx1"/>
              </a:solidFill>
              <a:effectLst/>
              <a:latin typeface="Cambria" panose="02040503050406030204" pitchFamily="18" charset="0"/>
              <a:ea typeface="Cambria" panose="02040503050406030204" pitchFamily="18"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2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4400" b="1" i="0" u="none" strike="noStrike" cap="none" normalizeH="0" baseline="0" dirty="0">
                <a:ln>
                  <a:noFill/>
                </a:ln>
                <a:solidFill>
                  <a:schemeClr val="tx1"/>
                </a:solidFill>
                <a:effectLst/>
                <a:latin typeface="Cambria" panose="02040503050406030204" pitchFamily="18" charset="0"/>
                <a:ea typeface="Cambria" panose="02040503050406030204" pitchFamily="18" charset="0"/>
                <a:cs typeface="Arial" panose="020B0604020202020204" pitchFamily="34" charset="0"/>
              </a:rPr>
              <a:t>Student name: Hari Mohan Singh</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4400" b="1" i="0" u="none" strike="noStrike" cap="none" normalizeH="0" baseline="0" dirty="0">
                <a:ln>
                  <a:noFill/>
                </a:ln>
                <a:solidFill>
                  <a:schemeClr val="tx1"/>
                </a:solidFill>
                <a:effectLst/>
                <a:latin typeface="Cambria" panose="02040503050406030204" pitchFamily="18" charset="0"/>
                <a:ea typeface="Cambria" panose="02040503050406030204" pitchFamily="18" charset="0"/>
                <a:cs typeface="Arial" panose="020B0604020202020204" pitchFamily="34" charset="0"/>
              </a:rPr>
              <a:t>Student ID: 2506569</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280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4400" i="0" u="none" strike="noStrike" cap="none" normalizeH="0" baseline="0" dirty="0">
                <a:ln>
                  <a:noFill/>
                </a:ln>
                <a:solidFill>
                  <a:schemeClr val="tx1"/>
                </a:solidFill>
                <a:effectLst/>
                <a:latin typeface="Cambria" panose="02040503050406030204" pitchFamily="18" charset="0"/>
                <a:ea typeface="Cambria" panose="02040503050406030204" pitchFamily="18" charset="0"/>
                <a:cs typeface="Arial" panose="020B0604020202020204" pitchFamily="34" charset="0"/>
              </a:rPr>
              <a:t>Word count: 209 words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280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4400" b="1" i="0" u="none" strike="noStrike" cap="none" normalizeH="0" baseline="0" dirty="0">
                <a:ln>
                  <a:noFill/>
                </a:ln>
                <a:solidFill>
                  <a:schemeClr val="tx1"/>
                </a:solidFill>
                <a:effectLst/>
                <a:latin typeface="Cambria" panose="02040503050406030204" pitchFamily="18" charset="0"/>
                <a:ea typeface="Cambria" panose="02040503050406030204" pitchFamily="18" charset="0"/>
                <a:cs typeface="Arial" panose="020B0604020202020204" pitchFamily="34" charset="0"/>
              </a:rPr>
              <a:t>Submission date: 05-04-2026</a:t>
            </a:r>
            <a:endParaRPr kumimoji="0" lang="en-GB" altLang="en-US" sz="6000" b="0" i="0" u="none" strike="noStrike" cap="none" normalizeH="0" baseline="0" dirty="0">
              <a:ln>
                <a:noFill/>
              </a:ln>
              <a:solidFill>
                <a:schemeClr val="tx1"/>
              </a:solidFill>
              <a:effectLst/>
              <a:latin typeface="Cambria" panose="02040503050406030204" pitchFamily="18" charset="0"/>
              <a:ea typeface="Cambria" panose="02040503050406030204" pitchFamily="18" charset="0"/>
            </a:endParaRPr>
          </a:p>
        </p:txBody>
      </p:sp>
      <p:pic>
        <p:nvPicPr>
          <p:cNvPr id="5" name="Picture 4">
            <a:extLst>
              <a:ext uri="{FF2B5EF4-FFF2-40B4-BE49-F238E27FC236}">
                <a16:creationId xmlns:a16="http://schemas.microsoft.com/office/drawing/2014/main" id="{DA1928F8-5BA4-FB92-D3A6-6B985A2A76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0900" y="249709"/>
            <a:ext cx="13716000" cy="4341341"/>
          </a:xfrm>
          <a:prstGeom prst="rect">
            <a:avLst/>
          </a:prstGeom>
        </p:spPr>
      </p:pic>
    </p:spTree>
    <p:extLst>
      <p:ext uri="{BB962C8B-B14F-4D97-AF65-F5344CB8AC3E}">
        <p14:creationId xmlns:p14="http://schemas.microsoft.com/office/powerpoint/2010/main" val="39337912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896812" y="-3072923"/>
            <a:ext cx="17919554" cy="8815592"/>
            <a:chOff x="0" y="0"/>
            <a:chExt cx="3210982" cy="2058043"/>
          </a:xfrm>
        </p:grpSpPr>
        <p:sp>
          <p:nvSpPr>
            <p:cNvPr id="3" name="Freeform 3"/>
            <p:cNvSpPr/>
            <p:nvPr/>
          </p:nvSpPr>
          <p:spPr>
            <a:xfrm>
              <a:off x="0" y="0"/>
              <a:ext cx="3210982" cy="2058043"/>
            </a:xfrm>
            <a:custGeom>
              <a:avLst/>
              <a:gdLst/>
              <a:ahLst/>
              <a:cxnLst/>
              <a:rect l="l" t="t" r="r" b="b"/>
              <a:pathLst>
                <a:path w="3210982" h="2058043">
                  <a:moveTo>
                    <a:pt x="0" y="0"/>
                  </a:moveTo>
                  <a:lnTo>
                    <a:pt x="3210982" y="0"/>
                  </a:lnTo>
                  <a:lnTo>
                    <a:pt x="3210982" y="2058043"/>
                  </a:lnTo>
                  <a:lnTo>
                    <a:pt x="0" y="2058043"/>
                  </a:lnTo>
                  <a:close/>
                </a:path>
              </a:pathLst>
            </a:custGeom>
            <a:solidFill>
              <a:srgbClr val="2668D4"/>
            </a:solidFill>
            <a:ln cap="sq">
              <a:noFill/>
              <a:prstDash val="solid"/>
              <a:miter/>
            </a:ln>
          </p:spPr>
          <p:txBody>
            <a:bodyPr/>
            <a:lstStyle/>
            <a:p>
              <a:endParaRPr lang="en-IN"/>
            </a:p>
          </p:txBody>
        </p:sp>
        <p:sp>
          <p:nvSpPr>
            <p:cNvPr id="4" name="TextBox 4"/>
            <p:cNvSpPr txBox="1"/>
            <p:nvPr/>
          </p:nvSpPr>
          <p:spPr>
            <a:xfrm>
              <a:off x="0" y="-57150"/>
              <a:ext cx="3210982" cy="2115193"/>
            </a:xfrm>
            <a:prstGeom prst="rect">
              <a:avLst/>
            </a:prstGeom>
          </p:spPr>
          <p:txBody>
            <a:bodyPr lIns="50800" tIns="50800" rIns="50800" bIns="50800" rtlCol="0" anchor="ctr"/>
            <a:lstStyle/>
            <a:p>
              <a:pPr algn="ctr">
                <a:lnSpc>
                  <a:spcPts val="4060"/>
                </a:lnSpc>
              </a:pPr>
              <a:endParaRPr/>
            </a:p>
          </p:txBody>
        </p:sp>
      </p:grpSp>
      <p:sp>
        <p:nvSpPr>
          <p:cNvPr id="5" name="Freeform 5"/>
          <p:cNvSpPr/>
          <p:nvPr/>
        </p:nvSpPr>
        <p:spPr>
          <a:xfrm>
            <a:off x="7233334" y="1488694"/>
            <a:ext cx="10659369" cy="10083425"/>
          </a:xfrm>
          <a:custGeom>
            <a:avLst/>
            <a:gdLst/>
            <a:ahLst/>
            <a:cxnLst/>
            <a:rect l="l" t="t" r="r" b="b"/>
            <a:pathLst>
              <a:path w="10346798" h="10083425">
                <a:moveTo>
                  <a:pt x="0" y="0"/>
                </a:moveTo>
                <a:lnTo>
                  <a:pt x="10346798" y="0"/>
                </a:lnTo>
                <a:lnTo>
                  <a:pt x="10346798" y="10083425"/>
                </a:lnTo>
                <a:lnTo>
                  <a:pt x="0" y="10083425"/>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IN"/>
          </a:p>
        </p:txBody>
      </p:sp>
      <p:grpSp>
        <p:nvGrpSpPr>
          <p:cNvPr id="6" name="Group 6"/>
          <p:cNvGrpSpPr/>
          <p:nvPr/>
        </p:nvGrpSpPr>
        <p:grpSpPr>
          <a:xfrm>
            <a:off x="-1027267" y="5742668"/>
            <a:ext cx="8587268" cy="5213777"/>
            <a:chOff x="0" y="0"/>
            <a:chExt cx="1478219" cy="967751"/>
          </a:xfrm>
        </p:grpSpPr>
        <p:sp>
          <p:nvSpPr>
            <p:cNvPr id="7" name="Freeform 7"/>
            <p:cNvSpPr/>
            <p:nvPr/>
          </p:nvSpPr>
          <p:spPr>
            <a:xfrm>
              <a:off x="0" y="0"/>
              <a:ext cx="1478219" cy="967751"/>
            </a:xfrm>
            <a:custGeom>
              <a:avLst/>
              <a:gdLst/>
              <a:ahLst/>
              <a:cxnLst/>
              <a:rect l="l" t="t" r="r" b="b"/>
              <a:pathLst>
                <a:path w="1478219" h="967751">
                  <a:moveTo>
                    <a:pt x="0" y="0"/>
                  </a:moveTo>
                  <a:lnTo>
                    <a:pt x="1478219" y="0"/>
                  </a:lnTo>
                  <a:lnTo>
                    <a:pt x="1478219" y="967751"/>
                  </a:lnTo>
                  <a:lnTo>
                    <a:pt x="0" y="967751"/>
                  </a:lnTo>
                  <a:close/>
                </a:path>
              </a:pathLst>
            </a:custGeom>
            <a:solidFill>
              <a:srgbClr val="FFFFFF"/>
            </a:solidFill>
            <a:ln cap="sq">
              <a:noFill/>
              <a:prstDash val="solid"/>
              <a:miter/>
            </a:ln>
          </p:spPr>
          <p:txBody>
            <a:bodyPr/>
            <a:lstStyle/>
            <a:p>
              <a:endParaRPr lang="en-IN"/>
            </a:p>
          </p:txBody>
        </p:sp>
        <p:sp>
          <p:nvSpPr>
            <p:cNvPr id="8" name="TextBox 8"/>
            <p:cNvSpPr txBox="1"/>
            <p:nvPr/>
          </p:nvSpPr>
          <p:spPr>
            <a:xfrm>
              <a:off x="0" y="-57150"/>
              <a:ext cx="1478219" cy="1024901"/>
            </a:xfrm>
            <a:prstGeom prst="rect">
              <a:avLst/>
            </a:prstGeom>
          </p:spPr>
          <p:txBody>
            <a:bodyPr lIns="50800" tIns="50800" rIns="50800" bIns="50800" rtlCol="0" anchor="ctr"/>
            <a:lstStyle/>
            <a:p>
              <a:pPr algn="ctr">
                <a:lnSpc>
                  <a:spcPts val="4060"/>
                </a:lnSpc>
              </a:pPr>
              <a:endParaRPr/>
            </a:p>
          </p:txBody>
        </p:sp>
      </p:grpSp>
      <p:grpSp>
        <p:nvGrpSpPr>
          <p:cNvPr id="9" name="Group 9"/>
          <p:cNvGrpSpPr/>
          <p:nvPr/>
        </p:nvGrpSpPr>
        <p:grpSpPr>
          <a:xfrm>
            <a:off x="7167148" y="5709918"/>
            <a:ext cx="8855594" cy="5213777"/>
            <a:chOff x="0" y="0"/>
            <a:chExt cx="1478219" cy="967751"/>
          </a:xfrm>
        </p:grpSpPr>
        <p:sp>
          <p:nvSpPr>
            <p:cNvPr id="10" name="Freeform 10"/>
            <p:cNvSpPr/>
            <p:nvPr/>
          </p:nvSpPr>
          <p:spPr>
            <a:xfrm>
              <a:off x="0" y="0"/>
              <a:ext cx="1478219" cy="967751"/>
            </a:xfrm>
            <a:custGeom>
              <a:avLst/>
              <a:gdLst/>
              <a:ahLst/>
              <a:cxnLst/>
              <a:rect l="l" t="t" r="r" b="b"/>
              <a:pathLst>
                <a:path w="1478219" h="967751">
                  <a:moveTo>
                    <a:pt x="0" y="0"/>
                  </a:moveTo>
                  <a:lnTo>
                    <a:pt x="1478219" y="0"/>
                  </a:lnTo>
                  <a:lnTo>
                    <a:pt x="1478219" y="967751"/>
                  </a:lnTo>
                  <a:lnTo>
                    <a:pt x="0" y="967751"/>
                  </a:lnTo>
                  <a:close/>
                </a:path>
              </a:pathLst>
            </a:custGeom>
            <a:solidFill>
              <a:srgbClr val="3AB8F3"/>
            </a:solidFill>
            <a:ln cap="sq">
              <a:noFill/>
              <a:prstDash val="solid"/>
              <a:miter/>
            </a:ln>
          </p:spPr>
          <p:txBody>
            <a:bodyPr/>
            <a:lstStyle/>
            <a:p>
              <a:endParaRPr lang="en-IN"/>
            </a:p>
          </p:txBody>
        </p:sp>
        <p:sp>
          <p:nvSpPr>
            <p:cNvPr id="11" name="TextBox 11"/>
            <p:cNvSpPr txBox="1"/>
            <p:nvPr/>
          </p:nvSpPr>
          <p:spPr>
            <a:xfrm>
              <a:off x="0" y="-57150"/>
              <a:ext cx="1478219" cy="1024901"/>
            </a:xfrm>
            <a:prstGeom prst="rect">
              <a:avLst/>
            </a:prstGeom>
          </p:spPr>
          <p:txBody>
            <a:bodyPr lIns="50800" tIns="50800" rIns="50800" bIns="50800" rtlCol="0" anchor="ctr"/>
            <a:lstStyle/>
            <a:p>
              <a:pPr algn="ctr">
                <a:lnSpc>
                  <a:spcPts val="4060"/>
                </a:lnSpc>
              </a:pPr>
              <a:endParaRPr/>
            </a:p>
          </p:txBody>
        </p:sp>
      </p:grpSp>
      <p:grpSp>
        <p:nvGrpSpPr>
          <p:cNvPr id="12" name="Group 12"/>
          <p:cNvGrpSpPr/>
          <p:nvPr/>
        </p:nvGrpSpPr>
        <p:grpSpPr>
          <a:xfrm>
            <a:off x="-1063267" y="10956446"/>
            <a:ext cx="8623268" cy="5213777"/>
            <a:chOff x="0" y="0"/>
            <a:chExt cx="1478219" cy="967751"/>
          </a:xfrm>
        </p:grpSpPr>
        <p:sp>
          <p:nvSpPr>
            <p:cNvPr id="13" name="Freeform 13"/>
            <p:cNvSpPr/>
            <p:nvPr/>
          </p:nvSpPr>
          <p:spPr>
            <a:xfrm>
              <a:off x="0" y="0"/>
              <a:ext cx="1478219" cy="967751"/>
            </a:xfrm>
            <a:custGeom>
              <a:avLst/>
              <a:gdLst/>
              <a:ahLst/>
              <a:cxnLst/>
              <a:rect l="l" t="t" r="r" b="b"/>
              <a:pathLst>
                <a:path w="1478219" h="967751">
                  <a:moveTo>
                    <a:pt x="0" y="0"/>
                  </a:moveTo>
                  <a:lnTo>
                    <a:pt x="1478219" y="0"/>
                  </a:lnTo>
                  <a:lnTo>
                    <a:pt x="1478219" y="967751"/>
                  </a:lnTo>
                  <a:lnTo>
                    <a:pt x="0" y="967751"/>
                  </a:lnTo>
                  <a:close/>
                </a:path>
              </a:pathLst>
            </a:custGeom>
            <a:solidFill>
              <a:srgbClr val="00B65E"/>
            </a:solidFill>
            <a:ln cap="sq">
              <a:noFill/>
              <a:prstDash val="solid"/>
              <a:miter/>
            </a:ln>
          </p:spPr>
          <p:txBody>
            <a:bodyPr/>
            <a:lstStyle/>
            <a:p>
              <a:endParaRPr lang="en-IN"/>
            </a:p>
          </p:txBody>
        </p:sp>
        <p:sp>
          <p:nvSpPr>
            <p:cNvPr id="14" name="TextBox 14"/>
            <p:cNvSpPr txBox="1"/>
            <p:nvPr/>
          </p:nvSpPr>
          <p:spPr>
            <a:xfrm>
              <a:off x="0" y="-57150"/>
              <a:ext cx="1478219" cy="1024901"/>
            </a:xfrm>
            <a:prstGeom prst="rect">
              <a:avLst/>
            </a:prstGeom>
          </p:spPr>
          <p:txBody>
            <a:bodyPr lIns="50800" tIns="50800" rIns="50800" bIns="50800" rtlCol="0" anchor="ctr"/>
            <a:lstStyle/>
            <a:p>
              <a:pPr algn="ctr">
                <a:lnSpc>
                  <a:spcPts val="4060"/>
                </a:lnSpc>
              </a:pPr>
              <a:endParaRPr/>
            </a:p>
          </p:txBody>
        </p:sp>
      </p:grpSp>
      <p:grpSp>
        <p:nvGrpSpPr>
          <p:cNvPr id="15" name="Group 15"/>
          <p:cNvGrpSpPr/>
          <p:nvPr/>
        </p:nvGrpSpPr>
        <p:grpSpPr>
          <a:xfrm>
            <a:off x="7560000" y="10956446"/>
            <a:ext cx="8462742" cy="5213777"/>
            <a:chOff x="0" y="0"/>
            <a:chExt cx="1478219" cy="967751"/>
          </a:xfrm>
        </p:grpSpPr>
        <p:sp>
          <p:nvSpPr>
            <p:cNvPr id="16" name="Freeform 16"/>
            <p:cNvSpPr/>
            <p:nvPr/>
          </p:nvSpPr>
          <p:spPr>
            <a:xfrm>
              <a:off x="0" y="0"/>
              <a:ext cx="1478219" cy="967751"/>
            </a:xfrm>
            <a:custGeom>
              <a:avLst/>
              <a:gdLst/>
              <a:ahLst/>
              <a:cxnLst/>
              <a:rect l="l" t="t" r="r" b="b"/>
              <a:pathLst>
                <a:path w="1478219" h="967751">
                  <a:moveTo>
                    <a:pt x="0" y="0"/>
                  </a:moveTo>
                  <a:lnTo>
                    <a:pt x="1478219" y="0"/>
                  </a:lnTo>
                  <a:lnTo>
                    <a:pt x="1478219" y="967751"/>
                  </a:lnTo>
                  <a:lnTo>
                    <a:pt x="0" y="967751"/>
                  </a:lnTo>
                  <a:close/>
                </a:path>
              </a:pathLst>
            </a:custGeom>
            <a:solidFill>
              <a:srgbClr val="2668D4"/>
            </a:solidFill>
            <a:ln cap="sq">
              <a:noFill/>
              <a:prstDash val="solid"/>
              <a:miter/>
            </a:ln>
          </p:spPr>
          <p:txBody>
            <a:bodyPr/>
            <a:lstStyle/>
            <a:p>
              <a:endParaRPr lang="en-IN"/>
            </a:p>
          </p:txBody>
        </p:sp>
        <p:sp>
          <p:nvSpPr>
            <p:cNvPr id="17" name="TextBox 17"/>
            <p:cNvSpPr txBox="1"/>
            <p:nvPr/>
          </p:nvSpPr>
          <p:spPr>
            <a:xfrm>
              <a:off x="0" y="-57150"/>
              <a:ext cx="1478219" cy="1024901"/>
            </a:xfrm>
            <a:prstGeom prst="rect">
              <a:avLst/>
            </a:prstGeom>
          </p:spPr>
          <p:txBody>
            <a:bodyPr lIns="50800" tIns="50800" rIns="50800" bIns="50800" rtlCol="0" anchor="ctr"/>
            <a:lstStyle/>
            <a:p>
              <a:pPr algn="ctr">
                <a:lnSpc>
                  <a:spcPts val="4060"/>
                </a:lnSpc>
              </a:pPr>
              <a:endParaRPr/>
            </a:p>
          </p:txBody>
        </p:sp>
      </p:grpSp>
      <p:grpSp>
        <p:nvGrpSpPr>
          <p:cNvPr id="18" name="Group 18"/>
          <p:cNvGrpSpPr/>
          <p:nvPr/>
        </p:nvGrpSpPr>
        <p:grpSpPr>
          <a:xfrm>
            <a:off x="-1027268" y="16170223"/>
            <a:ext cx="8587268" cy="6282348"/>
            <a:chOff x="0" y="0"/>
            <a:chExt cx="1593919" cy="1166093"/>
          </a:xfrm>
        </p:grpSpPr>
        <p:sp>
          <p:nvSpPr>
            <p:cNvPr id="19" name="Freeform 19"/>
            <p:cNvSpPr/>
            <p:nvPr/>
          </p:nvSpPr>
          <p:spPr>
            <a:xfrm>
              <a:off x="0" y="0"/>
              <a:ext cx="1593919" cy="1166093"/>
            </a:xfrm>
            <a:custGeom>
              <a:avLst/>
              <a:gdLst/>
              <a:ahLst/>
              <a:cxnLst/>
              <a:rect l="l" t="t" r="r" b="b"/>
              <a:pathLst>
                <a:path w="1593919" h="1166093">
                  <a:moveTo>
                    <a:pt x="0" y="0"/>
                  </a:moveTo>
                  <a:lnTo>
                    <a:pt x="1593919" y="0"/>
                  </a:lnTo>
                  <a:lnTo>
                    <a:pt x="1593919" y="1166093"/>
                  </a:lnTo>
                  <a:lnTo>
                    <a:pt x="0" y="1166093"/>
                  </a:lnTo>
                  <a:close/>
                </a:path>
              </a:pathLst>
            </a:custGeom>
            <a:solidFill>
              <a:srgbClr val="BFC5D9"/>
            </a:solidFill>
            <a:ln cap="sq">
              <a:noFill/>
              <a:prstDash val="solid"/>
              <a:miter/>
            </a:ln>
          </p:spPr>
          <p:txBody>
            <a:bodyPr/>
            <a:lstStyle/>
            <a:p>
              <a:endParaRPr lang="en-IN"/>
            </a:p>
          </p:txBody>
        </p:sp>
        <p:sp>
          <p:nvSpPr>
            <p:cNvPr id="20" name="TextBox 20"/>
            <p:cNvSpPr txBox="1"/>
            <p:nvPr/>
          </p:nvSpPr>
          <p:spPr>
            <a:xfrm>
              <a:off x="0" y="-57150"/>
              <a:ext cx="1593919" cy="1223243"/>
            </a:xfrm>
            <a:prstGeom prst="rect">
              <a:avLst/>
            </a:prstGeom>
          </p:spPr>
          <p:txBody>
            <a:bodyPr lIns="50800" tIns="50800" rIns="50800" bIns="50800" rtlCol="0" anchor="ctr"/>
            <a:lstStyle/>
            <a:p>
              <a:pPr algn="ctr">
                <a:lnSpc>
                  <a:spcPts val="4060"/>
                </a:lnSpc>
              </a:pPr>
              <a:endParaRPr/>
            </a:p>
          </p:txBody>
        </p:sp>
      </p:grpSp>
      <p:grpSp>
        <p:nvGrpSpPr>
          <p:cNvPr id="21" name="Group 21"/>
          <p:cNvGrpSpPr/>
          <p:nvPr/>
        </p:nvGrpSpPr>
        <p:grpSpPr>
          <a:xfrm>
            <a:off x="7560000" y="16170223"/>
            <a:ext cx="8462742" cy="6282348"/>
            <a:chOff x="0" y="0"/>
            <a:chExt cx="1478219" cy="1166093"/>
          </a:xfrm>
        </p:grpSpPr>
        <p:sp>
          <p:nvSpPr>
            <p:cNvPr id="22" name="Freeform 22"/>
            <p:cNvSpPr/>
            <p:nvPr/>
          </p:nvSpPr>
          <p:spPr>
            <a:xfrm>
              <a:off x="0" y="0"/>
              <a:ext cx="1478219" cy="1166093"/>
            </a:xfrm>
            <a:custGeom>
              <a:avLst/>
              <a:gdLst/>
              <a:ahLst/>
              <a:cxnLst/>
              <a:rect l="l" t="t" r="r" b="b"/>
              <a:pathLst>
                <a:path w="1478219" h="1166093">
                  <a:moveTo>
                    <a:pt x="0" y="0"/>
                  </a:moveTo>
                  <a:lnTo>
                    <a:pt x="1478219" y="0"/>
                  </a:lnTo>
                  <a:lnTo>
                    <a:pt x="1478219" y="1166093"/>
                  </a:lnTo>
                  <a:lnTo>
                    <a:pt x="0" y="1166093"/>
                  </a:lnTo>
                  <a:close/>
                </a:path>
              </a:pathLst>
            </a:custGeom>
            <a:solidFill>
              <a:srgbClr val="FFFFFF"/>
            </a:solidFill>
            <a:ln cap="sq">
              <a:noFill/>
              <a:prstDash val="solid"/>
              <a:miter/>
            </a:ln>
          </p:spPr>
          <p:txBody>
            <a:bodyPr/>
            <a:lstStyle/>
            <a:p>
              <a:endParaRPr lang="en-IN" dirty="0"/>
            </a:p>
          </p:txBody>
        </p:sp>
        <p:sp>
          <p:nvSpPr>
            <p:cNvPr id="23" name="TextBox 23"/>
            <p:cNvSpPr txBox="1"/>
            <p:nvPr/>
          </p:nvSpPr>
          <p:spPr>
            <a:xfrm>
              <a:off x="0" y="-57150"/>
              <a:ext cx="1478219" cy="1223243"/>
            </a:xfrm>
            <a:prstGeom prst="rect">
              <a:avLst/>
            </a:prstGeom>
          </p:spPr>
          <p:txBody>
            <a:bodyPr lIns="50800" tIns="50800" rIns="50800" bIns="50800" rtlCol="0" anchor="ctr"/>
            <a:lstStyle/>
            <a:p>
              <a:pPr algn="ctr">
                <a:lnSpc>
                  <a:spcPts val="4060"/>
                </a:lnSpc>
              </a:pPr>
              <a:endParaRPr/>
            </a:p>
          </p:txBody>
        </p:sp>
      </p:grpSp>
      <p:sp>
        <p:nvSpPr>
          <p:cNvPr id="24" name="Freeform 24"/>
          <p:cNvSpPr/>
          <p:nvPr/>
        </p:nvSpPr>
        <p:spPr>
          <a:xfrm>
            <a:off x="5503802" y="9290357"/>
            <a:ext cx="1984198" cy="1666087"/>
          </a:xfrm>
          <a:custGeom>
            <a:avLst/>
            <a:gdLst/>
            <a:ahLst/>
            <a:cxnLst/>
            <a:rect l="l" t="t" r="r" b="b"/>
            <a:pathLst>
              <a:path w="2402326" h="2266922">
                <a:moveTo>
                  <a:pt x="0" y="0"/>
                </a:moveTo>
                <a:lnTo>
                  <a:pt x="2402326" y="0"/>
                </a:lnTo>
                <a:lnTo>
                  <a:pt x="2402326" y="2266923"/>
                </a:lnTo>
                <a:lnTo>
                  <a:pt x="0" y="2266923"/>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IN"/>
          </a:p>
        </p:txBody>
      </p:sp>
      <p:sp>
        <p:nvSpPr>
          <p:cNvPr id="25" name="Freeform 25"/>
          <p:cNvSpPr/>
          <p:nvPr/>
        </p:nvSpPr>
        <p:spPr>
          <a:xfrm>
            <a:off x="-2278772" y="-2564221"/>
            <a:ext cx="6048000" cy="5894051"/>
          </a:xfrm>
          <a:custGeom>
            <a:avLst/>
            <a:gdLst/>
            <a:ahLst/>
            <a:cxnLst/>
            <a:rect l="l" t="t" r="r" b="b"/>
            <a:pathLst>
              <a:path w="6048000" h="5894051">
                <a:moveTo>
                  <a:pt x="0" y="0"/>
                </a:moveTo>
                <a:lnTo>
                  <a:pt x="6048000" y="0"/>
                </a:lnTo>
                <a:lnTo>
                  <a:pt x="6048000" y="5894051"/>
                </a:lnTo>
                <a:lnTo>
                  <a:pt x="0" y="589405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IN"/>
          </a:p>
        </p:txBody>
      </p:sp>
      <p:sp>
        <p:nvSpPr>
          <p:cNvPr id="26" name="Freeform 26"/>
          <p:cNvSpPr/>
          <p:nvPr/>
        </p:nvSpPr>
        <p:spPr>
          <a:xfrm>
            <a:off x="1466027" y="3223295"/>
            <a:ext cx="4347198" cy="2444208"/>
          </a:xfrm>
          <a:custGeom>
            <a:avLst/>
            <a:gdLst/>
            <a:ahLst/>
            <a:cxnLst/>
            <a:rect l="l" t="t" r="r" b="b"/>
            <a:pathLst>
              <a:path w="4347198" h="2444208">
                <a:moveTo>
                  <a:pt x="0" y="0"/>
                </a:moveTo>
                <a:lnTo>
                  <a:pt x="4347199" y="0"/>
                </a:lnTo>
                <a:lnTo>
                  <a:pt x="4347199" y="2444208"/>
                </a:lnTo>
                <a:lnTo>
                  <a:pt x="0" y="2444208"/>
                </a:lnTo>
                <a:lnTo>
                  <a:pt x="0" y="0"/>
                </a:lnTo>
                <a:close/>
              </a:path>
            </a:pathLst>
          </a:custGeom>
          <a:blipFill>
            <a:blip>
              <a:extLst>
                <a:ext uri="{96DAC541-7B7A-43D3-8B79-37D633B846F1}">
                  <asvg:svgBlip xmlns:asvg="http://schemas.microsoft.com/office/drawing/2016/SVG/main" r:embed="rId4"/>
                </a:ext>
              </a:extLst>
            </a:blip>
            <a:stretch>
              <a:fillRect b="-75593"/>
            </a:stretch>
          </a:blipFill>
        </p:spPr>
        <p:txBody>
          <a:bodyPr/>
          <a:lstStyle/>
          <a:p>
            <a:endParaRPr lang="en-IN"/>
          </a:p>
        </p:txBody>
      </p:sp>
      <p:sp>
        <p:nvSpPr>
          <p:cNvPr id="27" name="TextBox 27"/>
          <p:cNvSpPr txBox="1"/>
          <p:nvPr/>
        </p:nvSpPr>
        <p:spPr>
          <a:xfrm>
            <a:off x="-1027267" y="1837477"/>
            <a:ext cx="12905234" cy="3206006"/>
          </a:xfrm>
          <a:prstGeom prst="rect">
            <a:avLst/>
          </a:prstGeom>
        </p:spPr>
        <p:txBody>
          <a:bodyPr wrap="square" lIns="0" tIns="0" rIns="0" bIns="0" rtlCol="0" anchor="t">
            <a:spAutoFit/>
          </a:bodyPr>
          <a:lstStyle/>
          <a:p>
            <a:pPr algn="l">
              <a:lnSpc>
                <a:spcPts val="4977"/>
              </a:lnSpc>
            </a:pPr>
            <a:r>
              <a:rPr lang="en-US" sz="5400" b="1" dirty="0">
                <a:solidFill>
                  <a:schemeClr val="accent4">
                    <a:lumMod val="50000"/>
                  </a:schemeClr>
                </a:solidFill>
                <a:latin typeface="Georgia" panose="02040502050405020303" pitchFamily="18" charset="0"/>
                <a:ea typeface="Helvetica World Bold"/>
                <a:cs typeface="Helvetica World Bold"/>
                <a:sym typeface="Helvetica World Bold"/>
              </a:rPr>
              <a:t>MARKETING STRATEGY PORTFOLIO: - BRAND EXTENSION OF PATEK PHILIPPE SMART HERITAGE WATCH</a:t>
            </a:r>
          </a:p>
          <a:p>
            <a:pPr algn="l">
              <a:lnSpc>
                <a:spcPts val="4977"/>
              </a:lnSpc>
            </a:pPr>
            <a:endParaRPr lang="en-US" sz="5530" b="1" dirty="0">
              <a:solidFill>
                <a:srgbClr val="FFFFFF"/>
              </a:solidFill>
              <a:latin typeface="Helvetica World Bold"/>
              <a:ea typeface="Helvetica World Bold"/>
              <a:cs typeface="Helvetica World Bold"/>
              <a:sym typeface="Helvetica World Bold"/>
            </a:endParaRPr>
          </a:p>
        </p:txBody>
      </p:sp>
      <p:sp>
        <p:nvSpPr>
          <p:cNvPr id="28" name="Freeform 28"/>
          <p:cNvSpPr/>
          <p:nvPr/>
        </p:nvSpPr>
        <p:spPr>
          <a:xfrm>
            <a:off x="7560000" y="-3072923"/>
            <a:ext cx="6048000" cy="5091316"/>
          </a:xfrm>
          <a:custGeom>
            <a:avLst/>
            <a:gdLst/>
            <a:ahLst/>
            <a:cxnLst/>
            <a:rect l="l" t="t" r="r" b="b"/>
            <a:pathLst>
              <a:path w="6048000" h="5091316">
                <a:moveTo>
                  <a:pt x="0" y="0"/>
                </a:moveTo>
                <a:lnTo>
                  <a:pt x="6048000" y="0"/>
                </a:lnTo>
                <a:lnTo>
                  <a:pt x="6048000" y="5091316"/>
                </a:lnTo>
                <a:lnTo>
                  <a:pt x="0" y="5091316"/>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IN"/>
          </a:p>
        </p:txBody>
      </p:sp>
      <p:sp>
        <p:nvSpPr>
          <p:cNvPr id="29" name="Freeform 29"/>
          <p:cNvSpPr/>
          <p:nvPr/>
        </p:nvSpPr>
        <p:spPr>
          <a:xfrm>
            <a:off x="9976003" y="-489474"/>
            <a:ext cx="5136997" cy="2577839"/>
          </a:xfrm>
          <a:custGeom>
            <a:avLst/>
            <a:gdLst/>
            <a:ahLst/>
            <a:cxnLst/>
            <a:rect l="l" t="t" r="r" b="b"/>
            <a:pathLst>
              <a:path w="5136997" h="2577839">
                <a:moveTo>
                  <a:pt x="0" y="0"/>
                </a:moveTo>
                <a:lnTo>
                  <a:pt x="5136997" y="0"/>
                </a:lnTo>
                <a:lnTo>
                  <a:pt x="5136997" y="2577838"/>
                </a:lnTo>
                <a:lnTo>
                  <a:pt x="0" y="2577838"/>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IN"/>
          </a:p>
        </p:txBody>
      </p:sp>
      <p:sp>
        <p:nvSpPr>
          <p:cNvPr id="30" name="Freeform 30"/>
          <p:cNvSpPr/>
          <p:nvPr/>
        </p:nvSpPr>
        <p:spPr>
          <a:xfrm>
            <a:off x="13748608" y="13953899"/>
            <a:ext cx="2412954" cy="1908427"/>
          </a:xfrm>
          <a:custGeom>
            <a:avLst/>
            <a:gdLst/>
            <a:ahLst/>
            <a:cxnLst/>
            <a:rect l="l" t="t" r="r" b="b"/>
            <a:pathLst>
              <a:path w="2412954" h="1908427">
                <a:moveTo>
                  <a:pt x="0" y="0"/>
                </a:moveTo>
                <a:lnTo>
                  <a:pt x="2412954" y="0"/>
                </a:lnTo>
                <a:lnTo>
                  <a:pt x="2412954" y="1908427"/>
                </a:lnTo>
                <a:lnTo>
                  <a:pt x="0" y="1908427"/>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IN"/>
          </a:p>
        </p:txBody>
      </p:sp>
      <p:sp>
        <p:nvSpPr>
          <p:cNvPr id="31" name="Freeform 31"/>
          <p:cNvSpPr/>
          <p:nvPr/>
        </p:nvSpPr>
        <p:spPr>
          <a:xfrm>
            <a:off x="4248376" y="19573048"/>
            <a:ext cx="3129697" cy="2338737"/>
          </a:xfrm>
          <a:custGeom>
            <a:avLst/>
            <a:gdLst/>
            <a:ahLst/>
            <a:cxnLst/>
            <a:rect l="l" t="t" r="r" b="b"/>
            <a:pathLst>
              <a:path w="3129697" h="2338737">
                <a:moveTo>
                  <a:pt x="0" y="0"/>
                </a:moveTo>
                <a:lnTo>
                  <a:pt x="3129696" y="0"/>
                </a:lnTo>
                <a:lnTo>
                  <a:pt x="3129696" y="2338737"/>
                </a:lnTo>
                <a:lnTo>
                  <a:pt x="0" y="233873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IN"/>
          </a:p>
        </p:txBody>
      </p:sp>
      <p:sp>
        <p:nvSpPr>
          <p:cNvPr id="32" name="Freeform 32"/>
          <p:cNvSpPr/>
          <p:nvPr/>
        </p:nvSpPr>
        <p:spPr>
          <a:xfrm>
            <a:off x="12757604" y="5925744"/>
            <a:ext cx="3057266" cy="4709759"/>
          </a:xfrm>
          <a:custGeom>
            <a:avLst/>
            <a:gdLst/>
            <a:ahLst/>
            <a:cxnLst/>
            <a:rect l="l" t="t" r="r" b="b"/>
            <a:pathLst>
              <a:path w="3057266" h="3143666">
                <a:moveTo>
                  <a:pt x="0" y="0"/>
                </a:moveTo>
                <a:lnTo>
                  <a:pt x="3057265" y="0"/>
                </a:lnTo>
                <a:lnTo>
                  <a:pt x="3057265" y="3143666"/>
                </a:lnTo>
                <a:lnTo>
                  <a:pt x="0" y="3143666"/>
                </a:lnTo>
                <a:lnTo>
                  <a:pt x="0" y="0"/>
                </a:lnTo>
                <a:close/>
              </a:path>
            </a:pathLst>
          </a:custGeom>
          <a:blipFill>
            <a:blip r:embed="rId9"/>
            <a:stretch>
              <a:fillRect r="-4360"/>
            </a:stretch>
          </a:blipFill>
        </p:spPr>
        <p:txBody>
          <a:bodyPr/>
          <a:lstStyle/>
          <a:p>
            <a:endParaRPr lang="en-IN"/>
          </a:p>
        </p:txBody>
      </p:sp>
      <p:sp>
        <p:nvSpPr>
          <p:cNvPr id="33" name="Freeform 33"/>
          <p:cNvSpPr/>
          <p:nvPr/>
        </p:nvSpPr>
        <p:spPr>
          <a:xfrm>
            <a:off x="2882933" y="13968408"/>
            <a:ext cx="4605067" cy="2117272"/>
          </a:xfrm>
          <a:custGeom>
            <a:avLst/>
            <a:gdLst/>
            <a:ahLst/>
            <a:cxnLst/>
            <a:rect l="l" t="t" r="r" b="b"/>
            <a:pathLst>
              <a:path w="4605067" h="2117272">
                <a:moveTo>
                  <a:pt x="0" y="0"/>
                </a:moveTo>
                <a:lnTo>
                  <a:pt x="4605067" y="0"/>
                </a:lnTo>
                <a:lnTo>
                  <a:pt x="4605067" y="2117272"/>
                </a:lnTo>
                <a:lnTo>
                  <a:pt x="0" y="2117272"/>
                </a:lnTo>
                <a:lnTo>
                  <a:pt x="0" y="0"/>
                </a:lnTo>
                <a:close/>
              </a:path>
            </a:pathLst>
          </a:custGeom>
          <a:blipFill>
            <a:blip r:embed="rId10"/>
            <a:stretch>
              <a:fillRect/>
            </a:stretch>
          </a:blipFill>
        </p:spPr>
        <p:txBody>
          <a:bodyPr/>
          <a:lstStyle/>
          <a:p>
            <a:endParaRPr lang="en-IN"/>
          </a:p>
        </p:txBody>
      </p:sp>
      <p:sp>
        <p:nvSpPr>
          <p:cNvPr id="34" name="TextBox 34"/>
          <p:cNvSpPr txBox="1"/>
          <p:nvPr/>
        </p:nvSpPr>
        <p:spPr>
          <a:xfrm>
            <a:off x="277710" y="6139232"/>
            <a:ext cx="4622204" cy="461665"/>
          </a:xfrm>
          <a:prstGeom prst="rect">
            <a:avLst/>
          </a:prstGeom>
        </p:spPr>
        <p:txBody>
          <a:bodyPr lIns="0" tIns="0" rIns="0" bIns="0" rtlCol="0" anchor="t">
            <a:spAutoFit/>
          </a:bodyPr>
          <a:lstStyle/>
          <a:p>
            <a:pPr algn="l">
              <a:lnSpc>
                <a:spcPts val="3595"/>
              </a:lnSpc>
            </a:pPr>
            <a:r>
              <a:rPr lang="en-US" sz="3595" b="1" dirty="0">
                <a:solidFill>
                  <a:srgbClr val="2668D4"/>
                </a:solidFill>
                <a:latin typeface="Georgia" panose="02040502050405020303" pitchFamily="18" charset="0"/>
                <a:ea typeface="Helvetica World Bold"/>
                <a:cs typeface="Helvetica World Bold"/>
                <a:sym typeface="Helvetica World Bold"/>
              </a:rPr>
              <a:t>INTRODUCTION</a:t>
            </a:r>
          </a:p>
        </p:txBody>
      </p:sp>
      <p:sp>
        <p:nvSpPr>
          <p:cNvPr id="35" name="TextBox 35"/>
          <p:cNvSpPr txBox="1"/>
          <p:nvPr/>
        </p:nvSpPr>
        <p:spPr>
          <a:xfrm>
            <a:off x="277710" y="6780700"/>
            <a:ext cx="6651833" cy="2693045"/>
          </a:xfrm>
          <a:prstGeom prst="rect">
            <a:avLst/>
          </a:prstGeom>
        </p:spPr>
        <p:txBody>
          <a:bodyPr lIns="0" tIns="0" rIns="0" bIns="0" rtlCol="0" anchor="t">
            <a:spAutoFit/>
          </a:bodyPr>
          <a:lstStyle/>
          <a:p>
            <a:pPr algn="just">
              <a:lnSpc>
                <a:spcPts val="2991"/>
              </a:lnSpc>
            </a:pPr>
            <a:r>
              <a:rPr lang="en-US" sz="3200" dirty="0">
                <a:solidFill>
                  <a:srgbClr val="2668D4"/>
                </a:solidFill>
                <a:latin typeface="Cambria" panose="02040503050406030204" pitchFamily="18" charset="0"/>
                <a:ea typeface="Cambria" panose="02040503050406030204" pitchFamily="18" charset="0"/>
                <a:cs typeface="Helvetica World"/>
                <a:sym typeface="Helvetica World"/>
              </a:rPr>
              <a:t>Patek Philippe is a luxury watch brand that is </a:t>
            </a:r>
            <a:r>
              <a:rPr lang="en-US" sz="3200" dirty="0" err="1">
                <a:solidFill>
                  <a:srgbClr val="2668D4"/>
                </a:solidFill>
                <a:latin typeface="Cambria" panose="02040503050406030204" pitchFamily="18" charset="0"/>
                <a:ea typeface="Cambria" panose="02040503050406030204" pitchFamily="18" charset="0"/>
                <a:cs typeface="Helvetica World"/>
                <a:sym typeface="Helvetica World"/>
              </a:rPr>
              <a:t>recognised</a:t>
            </a:r>
            <a:r>
              <a:rPr lang="en-US" sz="3200" dirty="0">
                <a:solidFill>
                  <a:srgbClr val="2668D4"/>
                </a:solidFill>
                <a:latin typeface="Cambria" panose="02040503050406030204" pitchFamily="18" charset="0"/>
                <a:ea typeface="Cambria" panose="02040503050406030204" pitchFamily="18" charset="0"/>
                <a:cs typeface="Helvetica World"/>
                <a:sym typeface="Helvetica World"/>
              </a:rPr>
              <a:t> all over the World for its craftsmanship, exclusivity, and heritage. The luxury watch market has been recording a stable growth following the growing need for quality and innovative goods. (MI, 2025).</a:t>
            </a:r>
          </a:p>
        </p:txBody>
      </p:sp>
      <p:sp>
        <p:nvSpPr>
          <p:cNvPr id="36" name="TextBox 36"/>
          <p:cNvSpPr txBox="1"/>
          <p:nvPr/>
        </p:nvSpPr>
        <p:spPr>
          <a:xfrm>
            <a:off x="7274227" y="6473032"/>
            <a:ext cx="5132507" cy="448841"/>
          </a:xfrm>
          <a:prstGeom prst="rect">
            <a:avLst/>
          </a:prstGeom>
        </p:spPr>
        <p:txBody>
          <a:bodyPr lIns="0" tIns="0" rIns="0" bIns="0" rtlCol="0" anchor="t">
            <a:spAutoFit/>
          </a:bodyPr>
          <a:lstStyle/>
          <a:p>
            <a:pPr algn="l">
              <a:lnSpc>
                <a:spcPts val="3500"/>
              </a:lnSpc>
            </a:pPr>
            <a:r>
              <a:rPr lang="en-US" sz="3500" b="1" dirty="0">
                <a:solidFill>
                  <a:srgbClr val="01012C"/>
                </a:solidFill>
                <a:latin typeface="Georgia" panose="02040502050405020303" pitchFamily="18" charset="0"/>
                <a:ea typeface="Helvetica World Bold"/>
                <a:cs typeface="Helvetica World Bold"/>
                <a:sym typeface="Helvetica World Bold"/>
              </a:rPr>
              <a:t>BRAND EXTENSION</a:t>
            </a:r>
          </a:p>
        </p:txBody>
      </p:sp>
      <p:sp>
        <p:nvSpPr>
          <p:cNvPr id="37" name="TextBox 37"/>
          <p:cNvSpPr txBox="1"/>
          <p:nvPr/>
        </p:nvSpPr>
        <p:spPr>
          <a:xfrm>
            <a:off x="7626187" y="7244303"/>
            <a:ext cx="4780547" cy="2693045"/>
          </a:xfrm>
          <a:prstGeom prst="rect">
            <a:avLst/>
          </a:prstGeom>
        </p:spPr>
        <p:txBody>
          <a:bodyPr wrap="square" lIns="0" tIns="0" rIns="0" bIns="0" rtlCol="0" anchor="t">
            <a:spAutoFit/>
          </a:bodyPr>
          <a:lstStyle/>
          <a:p>
            <a:pPr algn="just">
              <a:lnSpc>
                <a:spcPts val="2998"/>
              </a:lnSpc>
            </a:pPr>
            <a:r>
              <a:rPr lang="en-US" sz="3200" dirty="0">
                <a:solidFill>
                  <a:srgbClr val="01012C"/>
                </a:solidFill>
                <a:latin typeface="Cambria" panose="02040503050406030204" pitchFamily="18" charset="0"/>
                <a:ea typeface="Cambria" panose="02040503050406030204" pitchFamily="18" charset="0"/>
                <a:cs typeface="Helvetica World"/>
                <a:sym typeface="Helvetica World"/>
              </a:rPr>
              <a:t>Smart Heritage Watch is both a luxury item and a technology that will enter into a 75+ billion market with increased growth at a 5% per annum CAGR and advanced smart features.</a:t>
            </a:r>
          </a:p>
        </p:txBody>
      </p:sp>
      <p:sp>
        <p:nvSpPr>
          <p:cNvPr id="38" name="TextBox 38"/>
          <p:cNvSpPr txBox="1"/>
          <p:nvPr/>
        </p:nvSpPr>
        <p:spPr>
          <a:xfrm>
            <a:off x="174345" y="11271096"/>
            <a:ext cx="6807375" cy="872034"/>
          </a:xfrm>
          <a:prstGeom prst="rect">
            <a:avLst/>
          </a:prstGeom>
        </p:spPr>
        <p:txBody>
          <a:bodyPr lIns="0" tIns="0" rIns="0" bIns="0" rtlCol="0" anchor="t">
            <a:spAutoFit/>
          </a:bodyPr>
          <a:lstStyle/>
          <a:p>
            <a:pPr algn="l">
              <a:lnSpc>
                <a:spcPts val="3399"/>
              </a:lnSpc>
            </a:pPr>
            <a:r>
              <a:rPr lang="en-US" sz="3399" b="1" dirty="0">
                <a:solidFill>
                  <a:srgbClr val="01012C"/>
                </a:solidFill>
                <a:latin typeface="Georgia" panose="02040502050405020303" pitchFamily="18" charset="0"/>
                <a:ea typeface="Helvetica World Bold"/>
                <a:cs typeface="Helvetica World Bold"/>
                <a:sym typeface="Helvetica World Bold"/>
              </a:rPr>
              <a:t>BRAND EXTENSION AND CURRENT TRENDS</a:t>
            </a:r>
          </a:p>
        </p:txBody>
      </p:sp>
      <p:sp>
        <p:nvSpPr>
          <p:cNvPr id="39" name="TextBox 39"/>
          <p:cNvSpPr txBox="1"/>
          <p:nvPr/>
        </p:nvSpPr>
        <p:spPr>
          <a:xfrm>
            <a:off x="-902741" y="12314637"/>
            <a:ext cx="8032711" cy="1836465"/>
          </a:xfrm>
          <a:prstGeom prst="rect">
            <a:avLst/>
          </a:prstGeom>
        </p:spPr>
        <p:txBody>
          <a:bodyPr wrap="square" lIns="0" tIns="0" rIns="0" bIns="0" rtlCol="0" anchor="t">
            <a:spAutoFit/>
          </a:bodyPr>
          <a:lstStyle/>
          <a:p>
            <a:pPr algn="just">
              <a:lnSpc>
                <a:spcPts val="2861"/>
              </a:lnSpc>
            </a:pPr>
            <a:r>
              <a:rPr lang="en-US" sz="2400" dirty="0">
                <a:solidFill>
                  <a:srgbClr val="01012C"/>
                </a:solidFill>
                <a:latin typeface="Cambria" panose="02040503050406030204" pitchFamily="18" charset="0"/>
                <a:ea typeface="Cambria" panose="02040503050406030204" pitchFamily="18" charset="0"/>
                <a:cs typeface="Helvetica World"/>
                <a:sym typeface="Helvetica World"/>
              </a:rPr>
              <a:t>The growth also follows the trends of the wearable technology given that the worldwide luxury watch is expected to reach over 120 billion by 2034 because of the increased demand in hybrid forms of smart luxury products (FBI, 2025).</a:t>
            </a:r>
          </a:p>
        </p:txBody>
      </p:sp>
      <p:sp>
        <p:nvSpPr>
          <p:cNvPr id="40" name="TextBox 40"/>
          <p:cNvSpPr txBox="1"/>
          <p:nvPr/>
        </p:nvSpPr>
        <p:spPr>
          <a:xfrm>
            <a:off x="7835433" y="11280621"/>
            <a:ext cx="7963935" cy="923330"/>
          </a:xfrm>
          <a:prstGeom prst="rect">
            <a:avLst/>
          </a:prstGeom>
        </p:spPr>
        <p:txBody>
          <a:bodyPr wrap="square" lIns="0" tIns="0" rIns="0" bIns="0" rtlCol="0" anchor="t">
            <a:spAutoFit/>
          </a:bodyPr>
          <a:lstStyle/>
          <a:p>
            <a:pPr algn="l">
              <a:lnSpc>
                <a:spcPts val="3595"/>
              </a:lnSpc>
            </a:pPr>
            <a:r>
              <a:rPr lang="en-US" sz="3595" b="1" dirty="0">
                <a:solidFill>
                  <a:srgbClr val="FFFFFF"/>
                </a:solidFill>
                <a:latin typeface="Georgia" panose="02040502050405020303" pitchFamily="18" charset="0"/>
                <a:ea typeface="Helvetica World Bold"/>
                <a:cs typeface="Helvetica World Bold"/>
                <a:sym typeface="Helvetica World Bold"/>
              </a:rPr>
              <a:t>BRAND EXTENSION AND SUSTAINABILITY</a:t>
            </a:r>
          </a:p>
        </p:txBody>
      </p:sp>
      <p:sp>
        <p:nvSpPr>
          <p:cNvPr id="41" name="TextBox 41"/>
          <p:cNvSpPr txBox="1"/>
          <p:nvPr/>
        </p:nvSpPr>
        <p:spPr>
          <a:xfrm>
            <a:off x="7871434" y="12526382"/>
            <a:ext cx="6015994" cy="2751074"/>
          </a:xfrm>
          <a:prstGeom prst="rect">
            <a:avLst/>
          </a:prstGeom>
        </p:spPr>
        <p:txBody>
          <a:bodyPr wrap="square" lIns="0" tIns="0" rIns="0" bIns="0" rtlCol="0" anchor="t">
            <a:spAutoFit/>
          </a:bodyPr>
          <a:lstStyle/>
          <a:p>
            <a:pPr algn="just">
              <a:lnSpc>
                <a:spcPts val="2731"/>
              </a:lnSpc>
            </a:pPr>
            <a:r>
              <a:rPr lang="en-US" sz="2400" dirty="0">
                <a:solidFill>
                  <a:srgbClr val="FFFFFF"/>
                </a:solidFill>
                <a:latin typeface="Cambria" panose="02040503050406030204" pitchFamily="18" charset="0"/>
                <a:ea typeface="Cambria" panose="02040503050406030204" pitchFamily="18" charset="0"/>
                <a:cs typeface="Helvetica World"/>
                <a:sym typeface="Helvetica World"/>
              </a:rPr>
              <a:t>Sustainability is promoted in the product by the use of long-lasting materials and </a:t>
            </a:r>
            <a:r>
              <a:rPr lang="en-US" sz="2400" dirty="0" err="1">
                <a:solidFill>
                  <a:srgbClr val="FFFFFF"/>
                </a:solidFill>
                <a:latin typeface="Cambria" panose="02040503050406030204" pitchFamily="18" charset="0"/>
                <a:ea typeface="Cambria" panose="02040503050406030204" pitchFamily="18" charset="0"/>
                <a:cs typeface="Helvetica World"/>
                <a:sym typeface="Helvetica World"/>
              </a:rPr>
              <a:t>minimised</a:t>
            </a:r>
            <a:r>
              <a:rPr lang="en-US" sz="2400" dirty="0">
                <a:solidFill>
                  <a:srgbClr val="FFFFFF"/>
                </a:solidFill>
                <a:latin typeface="Cambria" panose="02040503050406030204" pitchFamily="18" charset="0"/>
                <a:ea typeface="Cambria" panose="02040503050406030204" pitchFamily="18" charset="0"/>
                <a:cs typeface="Helvetica World"/>
                <a:sym typeface="Helvetica World"/>
              </a:rPr>
              <a:t> electronic waste. Luxury watches can be worn and used over a period of many decades, and thus are more sustainable to the environment compared to electronic gadgets having a short lifespan. (GVR, 2025).</a:t>
            </a:r>
          </a:p>
          <a:p>
            <a:pPr algn="just">
              <a:lnSpc>
                <a:spcPts val="2731"/>
              </a:lnSpc>
            </a:pPr>
            <a:endParaRPr lang="en-US" sz="2101" dirty="0">
              <a:solidFill>
                <a:srgbClr val="FFFFFF"/>
              </a:solidFill>
              <a:latin typeface="Helvetica World"/>
              <a:ea typeface="Helvetica World"/>
              <a:cs typeface="Helvetica World"/>
              <a:sym typeface="Helvetica World"/>
            </a:endParaRPr>
          </a:p>
        </p:txBody>
      </p:sp>
      <p:sp>
        <p:nvSpPr>
          <p:cNvPr id="42" name="TextBox 42"/>
          <p:cNvSpPr txBox="1"/>
          <p:nvPr/>
        </p:nvSpPr>
        <p:spPr>
          <a:xfrm>
            <a:off x="387860" y="16694098"/>
            <a:ext cx="4622204" cy="461665"/>
          </a:xfrm>
          <a:prstGeom prst="rect">
            <a:avLst/>
          </a:prstGeom>
        </p:spPr>
        <p:txBody>
          <a:bodyPr lIns="0" tIns="0" rIns="0" bIns="0" rtlCol="0" anchor="t">
            <a:spAutoFit/>
          </a:bodyPr>
          <a:lstStyle/>
          <a:p>
            <a:pPr algn="l">
              <a:lnSpc>
                <a:spcPts val="3595"/>
              </a:lnSpc>
            </a:pPr>
            <a:r>
              <a:rPr lang="en-US" sz="3595" b="1" dirty="0">
                <a:solidFill>
                  <a:srgbClr val="2668D4"/>
                </a:solidFill>
                <a:latin typeface="Georgia" panose="02040502050405020303" pitchFamily="18" charset="0"/>
                <a:ea typeface="Helvetica World Bold"/>
                <a:cs typeface="Helvetica World Bold"/>
                <a:sym typeface="Helvetica World Bold"/>
              </a:rPr>
              <a:t>CONCLUSION</a:t>
            </a:r>
          </a:p>
        </p:txBody>
      </p:sp>
      <p:sp>
        <p:nvSpPr>
          <p:cNvPr id="43" name="TextBox 43"/>
          <p:cNvSpPr txBox="1"/>
          <p:nvPr/>
        </p:nvSpPr>
        <p:spPr>
          <a:xfrm>
            <a:off x="-749300" y="17489306"/>
            <a:ext cx="8194355" cy="1718868"/>
          </a:xfrm>
          <a:prstGeom prst="rect">
            <a:avLst/>
          </a:prstGeom>
        </p:spPr>
        <p:txBody>
          <a:bodyPr wrap="square" lIns="0" tIns="0" rIns="0" bIns="0" rtlCol="0" anchor="t">
            <a:spAutoFit/>
          </a:bodyPr>
          <a:lstStyle/>
          <a:p>
            <a:pPr algn="just">
              <a:lnSpc>
                <a:spcPts val="3381"/>
              </a:lnSpc>
            </a:pPr>
            <a:r>
              <a:rPr lang="en-US" sz="2800" dirty="0">
                <a:solidFill>
                  <a:srgbClr val="2668D4"/>
                </a:solidFill>
                <a:latin typeface="Cambria" panose="02040503050406030204" pitchFamily="18" charset="0"/>
                <a:ea typeface="Cambria" panose="02040503050406030204" pitchFamily="18" charset="0"/>
                <a:cs typeface="Helvetica World"/>
                <a:sym typeface="Helvetica World"/>
              </a:rPr>
              <a:t>The Smart Heritage Watch manages to connect the innovative style with tradition, thus satisfying the needs of modern consumers and maintaining the brand and exclusivity</a:t>
            </a:r>
            <a:r>
              <a:rPr lang="en-US" sz="2601" dirty="0">
                <a:solidFill>
                  <a:srgbClr val="2668D4"/>
                </a:solidFill>
                <a:latin typeface="Helvetica World"/>
                <a:ea typeface="Helvetica World"/>
                <a:cs typeface="Helvetica World"/>
                <a:sym typeface="Helvetica World"/>
              </a:rPr>
              <a:t>.</a:t>
            </a:r>
          </a:p>
        </p:txBody>
      </p:sp>
      <p:sp>
        <p:nvSpPr>
          <p:cNvPr id="44" name="TextBox 44"/>
          <p:cNvSpPr txBox="1"/>
          <p:nvPr/>
        </p:nvSpPr>
        <p:spPr>
          <a:xfrm>
            <a:off x="7784530" y="16520548"/>
            <a:ext cx="4622204" cy="461665"/>
          </a:xfrm>
          <a:prstGeom prst="rect">
            <a:avLst/>
          </a:prstGeom>
        </p:spPr>
        <p:txBody>
          <a:bodyPr lIns="0" tIns="0" rIns="0" bIns="0" rtlCol="0" anchor="t">
            <a:spAutoFit/>
          </a:bodyPr>
          <a:lstStyle/>
          <a:p>
            <a:pPr algn="l">
              <a:lnSpc>
                <a:spcPts val="3595"/>
              </a:lnSpc>
            </a:pPr>
            <a:r>
              <a:rPr lang="en-US" sz="3595" b="1" dirty="0">
                <a:solidFill>
                  <a:srgbClr val="2668D4"/>
                </a:solidFill>
                <a:latin typeface="Georgia" panose="02040502050405020303" pitchFamily="18" charset="0"/>
                <a:ea typeface="Helvetica World Bold"/>
                <a:cs typeface="Helvetica World Bold"/>
                <a:sym typeface="Helvetica World Bold"/>
              </a:rPr>
              <a:t>REFERENCES</a:t>
            </a:r>
          </a:p>
        </p:txBody>
      </p:sp>
      <p:sp>
        <p:nvSpPr>
          <p:cNvPr id="45" name="TextBox 45"/>
          <p:cNvSpPr txBox="1"/>
          <p:nvPr/>
        </p:nvSpPr>
        <p:spPr>
          <a:xfrm>
            <a:off x="7835432" y="17219769"/>
            <a:ext cx="7722067" cy="5014193"/>
          </a:xfrm>
          <a:prstGeom prst="rect">
            <a:avLst/>
          </a:prstGeom>
        </p:spPr>
        <p:txBody>
          <a:bodyPr wrap="square" lIns="0" tIns="0" rIns="0" bIns="0" rtlCol="0" anchor="t">
            <a:spAutoFit/>
          </a:bodyPr>
          <a:lstStyle/>
          <a:p>
            <a:pPr marL="388934" lvl="1" indent="-194467" algn="l">
              <a:lnSpc>
                <a:spcPts val="2341"/>
              </a:lnSpc>
              <a:buFont typeface="Arial"/>
              <a:buChar char="•"/>
            </a:pPr>
            <a:r>
              <a:rPr lang="en-US" sz="2400" dirty="0">
                <a:solidFill>
                  <a:srgbClr val="2668D4"/>
                </a:solidFill>
                <a:latin typeface="Cambria" panose="02040503050406030204" pitchFamily="18" charset="0"/>
                <a:ea typeface="Cambria" panose="02040503050406030204" pitchFamily="18" charset="0"/>
                <a:cs typeface="Helvetica World"/>
                <a:sym typeface="Helvetica World"/>
              </a:rPr>
              <a:t>MI., (2025). LUXURY WATCH MARKET SIZE &amp; SHARE ANALYSIS - GROWTH TRENDS AND FORECAST (2026 – 2031. </a:t>
            </a:r>
            <a:r>
              <a:rPr lang="en-US" sz="2400" u="sng" dirty="0">
                <a:solidFill>
                  <a:srgbClr val="2668D4"/>
                </a:solidFill>
                <a:latin typeface="Cambria" panose="02040503050406030204" pitchFamily="18" charset="0"/>
                <a:ea typeface="Cambria" panose="02040503050406030204" pitchFamily="18" charset="0"/>
                <a:cs typeface="Helvetica World"/>
                <a:sym typeface="Helvetica World"/>
                <a:hlinkClick r:id="rId11" tooltip="https://www.mordorintelligence.com/industry-reports/luxury-watch-market"/>
              </a:rPr>
              <a:t>An infographic is a visual representation of information, data, or knowledge designed to present complex information quickly and clearly.</a:t>
            </a:r>
          </a:p>
          <a:p>
            <a:pPr marL="388934" lvl="1" indent="-194467" algn="l">
              <a:lnSpc>
                <a:spcPts val="2341"/>
              </a:lnSpc>
              <a:buFont typeface="Arial"/>
              <a:buChar char="•"/>
            </a:pPr>
            <a:r>
              <a:rPr lang="en-US" sz="2400" dirty="0">
                <a:solidFill>
                  <a:srgbClr val="2668D4"/>
                </a:solidFill>
                <a:latin typeface="Cambria" panose="02040503050406030204" pitchFamily="18" charset="0"/>
                <a:ea typeface="Cambria" panose="02040503050406030204" pitchFamily="18" charset="0"/>
                <a:cs typeface="Helvetica World"/>
                <a:sym typeface="Helvetica World"/>
              </a:rPr>
              <a:t>FBI., (2025). Luxury Watch Market Size, Share &amp; Industry Analysis, By Type (Mechanical and Electronic), By Band Type (Strap-Based and Chain-Based), By Distribution Channel (Offline Stores and Online Channels), and Regional Forecast, 2026-2034. </a:t>
            </a:r>
            <a:r>
              <a:rPr lang="en-US" sz="2400" u="sng" dirty="0">
                <a:solidFill>
                  <a:srgbClr val="2668D4"/>
                </a:solidFill>
                <a:latin typeface="Cambria" panose="02040503050406030204" pitchFamily="18" charset="0"/>
                <a:ea typeface="Cambria" panose="02040503050406030204" pitchFamily="18" charset="0"/>
                <a:cs typeface="Helvetica World"/>
                <a:sym typeface="Helvetica World"/>
                <a:hlinkClick r:id="rId12" tooltip="https://www.fortunebusinessinsights.com/luxury-watch-market-104410"/>
              </a:rPr>
              <a:t>An infographic is a visual representation of information, data, or knowledge designed to present complex information quickly and clearly.</a:t>
            </a:r>
          </a:p>
          <a:p>
            <a:pPr marL="388934" lvl="1" indent="-194467" algn="l">
              <a:lnSpc>
                <a:spcPts val="2341"/>
              </a:lnSpc>
              <a:buFont typeface="Arial"/>
              <a:buChar char="•"/>
            </a:pPr>
            <a:r>
              <a:rPr lang="en-US" sz="2400" dirty="0">
                <a:solidFill>
                  <a:srgbClr val="2668D4"/>
                </a:solidFill>
                <a:latin typeface="Cambria" panose="02040503050406030204" pitchFamily="18" charset="0"/>
                <a:ea typeface="Cambria" panose="02040503050406030204" pitchFamily="18" charset="0"/>
                <a:cs typeface="Helvetica World"/>
                <a:sym typeface="Helvetica World"/>
              </a:rPr>
              <a:t>GVR., (2025). Luxury Watch Market (2024 - 2030). </a:t>
            </a:r>
            <a:r>
              <a:rPr lang="en-US" sz="2400" u="sng" dirty="0">
                <a:solidFill>
                  <a:srgbClr val="2668D4"/>
                </a:solidFill>
                <a:latin typeface="Cambria" panose="02040503050406030204" pitchFamily="18" charset="0"/>
                <a:ea typeface="Cambria" panose="02040503050406030204" pitchFamily="18" charset="0"/>
                <a:cs typeface="Helvetica World"/>
                <a:sym typeface="Helvetica World"/>
                <a:hlinkClick r:id="rId13" tooltip="https://www.grandviewresearch.com/industry-analysis/luxury-watch-market"/>
              </a:rPr>
              <a:t>An infographic is a visual representation of information, data, or knowledge designed to present complex information quickly and clearly.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TotalTime>
  <Words>434</Words>
  <Application>Microsoft Office PowerPoint</Application>
  <PresentationFormat>Custom</PresentationFormat>
  <Paragraphs>30</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Helvetica World Bold</vt:lpstr>
      <vt:lpstr>Cambria</vt:lpstr>
      <vt:lpstr>Georgia</vt:lpstr>
      <vt:lpstr>Arial</vt:lpstr>
      <vt:lpstr>Calibri</vt:lpstr>
      <vt:lpstr>Helvetica World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and Green Minimalist Modern Business Infographic Poster</dc:title>
  <cp:lastModifiedBy>Harimohan Singh</cp:lastModifiedBy>
  <cp:revision>2</cp:revision>
  <dcterms:created xsi:type="dcterms:W3CDTF">2006-08-16T00:00:00Z</dcterms:created>
  <dcterms:modified xsi:type="dcterms:W3CDTF">2026-04-04T22:34:06Z</dcterms:modified>
  <dc:identifier>DAHF44WoKYg</dc:identifier>
</cp:coreProperties>
</file>