
<file path=[Content_Types].xml><?xml version="1.0" encoding="utf-8"?>
<Types xmlns="http://schemas.openxmlformats.org/package/2006/content-types">
  <Default Extension="png" ContentType="image/png"/>
  <Default Extension="rels" ContentType="application/vnd.openxmlformats-package.relationships+xml"/>
  <Default Extension="xlsx" ContentType="application/vnd.openxmlformats-officedocument.spreadsheetml.sheet"/>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charts/chart1.xml" ContentType="application/vnd.openxmlformats-officedocument.drawingml.chart+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notesMasterIdLst>
    <p:notesMasterId r:id="rId19"/>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77966" autoAdjust="0"/>
  </p:normalViewPr>
  <p:slideViewPr>
    <p:cSldViewPr snapToGrid="0" showGuides="1">
      <p:cViewPr varScale="1">
        <p:scale>
          <a:sx n="86" d="100"/>
          <a:sy n="86" d="100"/>
        </p:scale>
        <p:origin x="1518" y="90"/>
      </p:cViewPr>
      <p:guideLst>
        <p:guide orient="horz" pos="2160"/>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heme" Target="theme/theme1.xml"/></Relationships>
</file>

<file path=ppt/charts/_rels/chart1.xml.rels><?xml version="1.0" encoding="UTF-8" standalone="yes"?>
<Relationships xmlns="http://schemas.openxmlformats.org/package/2006/relationships"><Relationship Id="rId1" Type="http://schemas.openxmlformats.org/officeDocument/2006/relationships/package" Target="../embeddings/Microsoft_Excel_Worksheet.xlsx"/></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1"/>
  <c:lang val="en-US"/>
  <c:roundedCorners val="1"/>
  <c:style val="2"/>
  <c:chart>
    <c:autoTitleDeleted val="1"/>
    <c:plotArea>
      <c:layout/>
      <c:barChart>
        <c:barDir val="col"/>
        <c:grouping val="clustered"/>
        <c:varyColors val="0"/>
        <c:ser>
          <c:idx val="0"/>
          <c:order val="0"/>
          <c:tx>
            <c:v>Sales index</c:v>
          </c:tx>
          <c:spPr>
            <a:solidFill>
              <a:srgbClr val="2463A6"/>
            </a:solidFill>
          </c:spPr>
          <c:invertIfNegative val="1"/>
          <c:dLbls>
            <c:spPr>
              <a:noFill/>
              <a:ln>
                <a:noFill/>
              </a:ln>
              <a:effectLst/>
            </c:spPr>
            <c:txPr>
              <a:bodyPr anchorCtr="1"/>
              <a:lstStyle/>
              <a:p>
                <a:pPr>
                  <a:defRPr>
                    <a:latin typeface="Arial"/>
                    <a:ea typeface="Arial"/>
                    <a:cs typeface="Arial"/>
                  </a:defRPr>
                </a:pPr>
                <a:endParaRPr lang="en-US"/>
              </a:p>
            </c:txPr>
            <c:dLblPos val="outEnd"/>
            <c:showLegendKey val="0"/>
            <c:showVal val="1"/>
            <c:showCatName val="0"/>
            <c:showSerName val="0"/>
            <c:showPercent val="0"/>
            <c:showBubbleSize val="0"/>
            <c:showLeaderLines val="0"/>
            <c:extLst>
              <c:ext xmlns:c15="http://schemas.microsoft.com/office/drawing/2012/chart" uri="{CE6537A1-D6FC-4f65-9D91-7224C49458BB}">
                <c15:showLeaderLines val="0"/>
              </c:ext>
            </c:extLst>
          </c:dLbls>
          <c:cat>
            <c:strRef>
              <c:f>'Chart Data'!$A$2:$A$3</c:f>
              <c:strCache>
                <c:ptCount val="2"/>
                <c:pt idx="0">
                  <c:v>2019</c:v>
                </c:pt>
                <c:pt idx="1">
                  <c:v>2023–2025 average</c:v>
                </c:pt>
              </c:strCache>
            </c:strRef>
          </c:cat>
          <c:val>
            <c:numRef>
              <c:f>'Chart Data'!$B$2:$B$3</c:f>
              <c:numCache>
                <c:formatCode>General</c:formatCode>
                <c:ptCount val="2"/>
                <c:pt idx="0">
                  <c:v>100</c:v>
                </c:pt>
                <c:pt idx="1">
                  <c:v>75</c:v>
                </c:pt>
              </c:numCache>
            </c:numRef>
          </c:val>
          <c:extLst>
            <c:ext xmlns:c14="http://schemas.microsoft.com/office/drawing/2007/8/2/chart" uri="{6F2FDCE9-48DA-4B69-8628-5D25D57E5C99}">
              <c14:invertSolidFillFmt>
                <c14:spPr xmlns:c14="http://schemas.microsoft.com/office/drawing/2007/8/2/chart">
                  <a:solidFill>
                    <a:srgbClr val="FFFFFF"/>
                  </a:solidFill>
                </c14:spPr>
              </c14:invertSolidFillFmt>
            </c:ext>
            <c:ext xmlns:c16="http://schemas.microsoft.com/office/drawing/2014/chart" uri="{C3380CC4-5D6E-409C-BE32-E72D297353CC}">
              <c16:uniqueId val="{00000000-86DA-46E5-8DCA-27D67D4D75D2}"/>
            </c:ext>
          </c:extLst>
        </c:ser>
        <c:dLbls>
          <c:dLblPos val="outEnd"/>
          <c:showLegendKey val="0"/>
          <c:showVal val="1"/>
          <c:showCatName val="0"/>
          <c:showSerName val="0"/>
          <c:showPercent val="0"/>
          <c:showBubbleSize val="0"/>
        </c:dLbls>
        <c:gapWidth val="150"/>
        <c:axId val="48650112"/>
        <c:axId val="48672768"/>
      </c:barChart>
      <c:catAx>
        <c:axId val="48650112"/>
        <c:scaling>
          <c:orientation val="minMax"/>
        </c:scaling>
        <c:delete val="0"/>
        <c:axPos val="b"/>
        <c:numFmt formatCode="General" sourceLinked="1"/>
        <c:majorTickMark val="none"/>
        <c:minorTickMark val="none"/>
        <c:tickLblPos val="nextTo"/>
        <c:spPr>
          <a:ln w="9525">
            <a:solidFill>
              <a:srgbClr val="D4D4D4"/>
            </a:solidFill>
            <a:prstDash val="solid"/>
          </a:ln>
        </c:spPr>
        <c:txPr>
          <a:bodyPr anchorCtr="1"/>
          <a:lstStyle/>
          <a:p>
            <a:pPr>
              <a:defRPr>
                <a:solidFill>
                  <a:srgbClr val="666666"/>
                </a:solidFill>
                <a:latin typeface="Arial"/>
                <a:ea typeface="Arial"/>
                <a:cs typeface="Arial"/>
              </a:defRPr>
            </a:pPr>
            <a:endParaRPr lang="en-US"/>
          </a:p>
        </c:txPr>
        <c:crossAx val="48672768"/>
        <c:crosses val="autoZero"/>
        <c:auto val="1"/>
        <c:lblAlgn val="ctr"/>
        <c:lblOffset val="100"/>
        <c:noMultiLvlLbl val="1"/>
      </c:catAx>
      <c:valAx>
        <c:axId val="48672768"/>
        <c:scaling>
          <c:orientation val="minMax"/>
        </c:scaling>
        <c:delete val="1"/>
        <c:axPos val="l"/>
        <c:numFmt formatCode="General" sourceLinked="1"/>
        <c:majorTickMark val="none"/>
        <c:minorTickMark val="none"/>
        <c:tickLblPos val="nextTo"/>
        <c:crossAx val="48650112"/>
        <c:crosses val="autoZero"/>
        <c:crossBetween val="between"/>
      </c:valAx>
    </c:plotArea>
    <c:plotVisOnly val="1"/>
    <c:dispBlanksAs val="zero"/>
    <c:showDLblsOverMax val="1"/>
  </c:chart>
  <c:externalData r:id="rId1">
    <c:autoUpdate val="0"/>
  </c:externalData>
</c:chartSpace>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p:cNvSpPr>
            <a:spLocks noGrp="1"/>
          </p:cNvSpPr>
          <p:nvPr>
            <p:ph type="hdr" sz="quarter"/>
          </p:nvPr>
        </p:nvSpPr>
        <p:spPr>
          <a:prstGeom prst="rect">
            <a:avLst/>
          </a:prstGeom>
        </p:spPr>
        <p:txBody>
          <a:bodyPr/>
          <a:lstStyle/>
          <a:p>
            <a:endParaRPr/>
          </a:p>
        </p:txBody>
      </p:sp>
      <p:sp>
        <p:nvSpPr>
          <p:cNvPr id="3" name="Date Placeholder"/>
          <p:cNvSpPr>
            <a:spLocks noGrp="1"/>
          </p:cNvSpPr>
          <p:nvPr>
            <p:ph type="dt" sz="quarter" idx="1"/>
          </p:nvPr>
        </p:nvSpPr>
        <p:spPr>
          <a:prstGeom prst="rect">
            <a:avLst/>
          </a:prstGeom>
        </p:spPr>
        <p:txBody>
          <a:bodyPr/>
          <a:lstStyle/>
          <a:p>
            <a:endParaRPr/>
          </a:p>
        </p:txBody>
      </p:sp>
      <p:sp>
        <p:nvSpPr>
          <p:cNvPr id="4" name="Slide Image Placeholder"/>
          <p:cNvSpPr>
            <a:spLocks noGrp="1" noRot="1" noChangeAspect="1"/>
          </p:cNvSpPr>
          <p:nvPr>
            <p:ph type="sldImg" idx="2"/>
          </p:nvPr>
        </p:nvSpPr>
        <p:spPr>
          <a:prstGeom prst="rect">
            <a:avLst/>
          </a:prstGeom>
        </p:spPr>
        <p:txBody>
          <a:bodyPr/>
          <a:lstStyle/>
          <a:p>
            <a:endParaRPr/>
          </a:p>
        </p:txBody>
      </p:sp>
      <p:sp>
        <p:nvSpPr>
          <p:cNvPr id="5" name="Notes Placeholder"/>
          <p:cNvSpPr>
            <a:spLocks noGrp="1"/>
          </p:cNvSpPr>
          <p:nvPr>
            <p:ph type="body" sz="quarter" idx="3"/>
          </p:nvPr>
        </p:nvSpPr>
        <p:spPr>
          <a:prstGeom prst="rect">
            <a:avLst/>
          </a:prstGeom>
        </p:spPr>
        <p:txBody>
          <a:bodyPr/>
          <a:lstStyle/>
          <a:p>
            <a:endParaRPr/>
          </a:p>
        </p:txBody>
      </p:sp>
      <p:sp>
        <p:nvSpPr>
          <p:cNvPr id="6" name="Footer Placeholder"/>
          <p:cNvSpPr>
            <a:spLocks noGrp="1"/>
          </p:cNvSpPr>
          <p:nvPr>
            <p:ph type="ftr" sz="quarter" idx="4"/>
          </p:nvPr>
        </p:nvSpPr>
        <p:spPr>
          <a:prstGeom prst="rect">
            <a:avLst/>
          </a:prstGeom>
        </p:spPr>
        <p:txBody>
          <a:bodyPr/>
          <a:lstStyle/>
          <a:p>
            <a:endParaRPr/>
          </a:p>
        </p:txBody>
      </p:sp>
      <p:sp>
        <p:nvSpPr>
          <p:cNvPr id="7" name="Slide Number Placeholder"/>
          <p:cNvSpPr>
            <a:spLocks noGrp="1"/>
          </p:cNvSpPr>
          <p:nvPr>
            <p:ph type="sldNum" sz="quarter" idx="5"/>
          </p:nvPr>
        </p:nvSpPr>
        <p:spPr>
          <a:prstGeom prst="rect">
            <a:avLst/>
          </a:prstGeom>
        </p:spPr>
        <p:txBody>
          <a:bodyPr/>
          <a:lstStyle/>
          <a:p>
            <a:endParaRPr/>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lvl1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dirty="0"/>
              <a:t>Good morning. My name is Bogdan Alexandru Moga. Today I will explain why Basil’s Bakery has not recovered its earlier sales.</a:t>
            </a:r>
          </a:p>
        </p:txBody>
      </p:sp>
      <p:sp>
        <p:nvSpPr>
          <p:cNvPr id="4" name="Slide Number Placeholder 3"/>
          <p:cNvSpPr>
            <a:spLocks noGrp="1"/>
          </p:cNvSpPr>
          <p:nvPr>
            <p:ph type="sldNum" idx="5"/>
          </p:nvPr>
        </p:nvSpPr>
        <p:spPr/>
        <p:txBody>
          <a:bodyPr/>
          <a:lstStyle/>
          <a:p>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t>I will introduce the business and its problems, apply PESTEL and a Fishbone diagram, and finish with the key findings.</a:t>
            </a:r>
          </a:p>
        </p:txBody>
      </p:sp>
      <p:sp>
        <p:nvSpPr>
          <p:cNvPr id="4" name="Slide Number Placeholder 3"/>
          <p:cNvSpPr>
            <a:spLocks noGrp="1"/>
          </p:cNvSpPr>
          <p:nvPr>
            <p:ph type="sldNum" idx="5"/>
          </p:nvPr>
        </p:nvSpPr>
        <p:spPr/>
        <p:txBody>
          <a:bodyPr/>
          <a:lstStyle/>
          <a:p>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t>Basil opened his bakery in Coventry in 2015. He sells organic bread, cakes and pastries to local shoppers and workers. Sales fell during the pandemic and only partly recovered. Average sales between 2023 and 2025 were about 25 percent lower than in 2019, so the business has still not recovered its earlier level.</a:t>
            </a:r>
          </a:p>
        </p:txBody>
      </p:sp>
      <p:sp>
        <p:nvSpPr>
          <p:cNvPr id="4" name="Slide Number Placeholder 3"/>
          <p:cNvSpPr>
            <a:spLocks noGrp="1"/>
          </p:cNvSpPr>
          <p:nvPr>
            <p:ph type="sldNum" idx="5"/>
          </p:nvPr>
        </p:nvSpPr>
        <p:spPr/>
        <p:txBody>
          <a:bodyPr/>
          <a:lstStyle/>
          <a:p>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t>The main problem is the continuing sales shortfall. Outside the business, shop closures and hybrid working reduce nearby customers. Basil has little control over these changes. Inside, no delivery, missed pre-order calls and queues make buying harder. He has more control here. Higher costs also threaten profit and the bakery’s future.</a:t>
            </a:r>
          </a:p>
        </p:txBody>
      </p:sp>
      <p:sp>
        <p:nvSpPr>
          <p:cNvPr id="4" name="Slide Number Placeholder 3"/>
          <p:cNvSpPr>
            <a:spLocks noGrp="1"/>
          </p:cNvSpPr>
          <p:nvPr>
            <p:ph type="sldNum" idx="5"/>
          </p:nvPr>
        </p:nvSpPr>
        <p:spPr/>
        <p:txBody>
          <a:bodyPr/>
          <a:lstStyle/>
          <a:p>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t>PESTEL examines political, economic, social, technological, environmental and legal factors. It helps managers understand outside pressures and changing customer needs. However, factors can overlap, and the model does not rank their importance or prove what caused a sales decline. It needs evidence and regular updates.</a:t>
            </a:r>
          </a:p>
        </p:txBody>
      </p:sp>
      <p:sp>
        <p:nvSpPr>
          <p:cNvPr id="4" name="Slide Number Placeholder 3"/>
          <p:cNvSpPr>
            <a:spLocks noGrp="1"/>
          </p:cNvSpPr>
          <p:nvPr>
            <p:ph type="sldNum" idx="5"/>
          </p:nvPr>
        </p:nvSpPr>
        <p:spPr/>
        <p:txBody>
          <a:bodyPr/>
          <a:lstStyle/>
          <a:p>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t>Politically, pandemic restrictions reduced visits. Economically, rent, energy, insurance and ingredients cost more. Socially, local job losses and hybrid working reduce regular lunch visits. ONS found that 28 percent of working adults in Great Britain worked partly from home in early 2025. This is national context, rather than a Coventry figure.</a:t>
            </a:r>
          </a:p>
        </p:txBody>
      </p:sp>
      <p:sp>
        <p:nvSpPr>
          <p:cNvPr id="4" name="Slide Number Placeholder 3"/>
          <p:cNvSpPr>
            <a:spLocks noGrp="1"/>
          </p:cNvSpPr>
          <p:nvPr>
            <p:ph type="sldNum" idx="5"/>
          </p:nvPr>
        </p:nvSpPr>
        <p:spPr/>
        <p:txBody>
          <a:bodyPr/>
          <a:lstStyle/>
          <a:p>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t>Business rates use the property’s rateable value and a government multiplier. Coventry Council collects them. The small business multiplier rose from 49.1 pence in 2019 to 49.9 pence in 2025. The 2026 retail multipliers affect current costs, but cannot explain the earlier sales figures.</a:t>
            </a:r>
          </a:p>
        </p:txBody>
      </p:sp>
      <p:sp>
        <p:nvSpPr>
          <p:cNvPr id="4" name="Slide Number Placeholder 3"/>
          <p:cNvSpPr>
            <a:spLocks noGrp="1"/>
          </p:cNvSpPr>
          <p:nvPr>
            <p:ph type="sldNum" idx="5"/>
          </p:nvPr>
        </p:nvSpPr>
        <p:spPr/>
        <p:txBody>
          <a:bodyPr/>
          <a:lstStyle/>
          <a:p>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t>The bigger change in 2025 was retail relief falling from 75 to 40 percent. For an eligible shop valued at 20,000 pounds, the example bill rises from 2,495 to 5,988 pounds. That is 3,493 pounds more. Basil’s actual bill depends on his valuation, eligibility and other relief.</a:t>
            </a:r>
          </a:p>
        </p:txBody>
      </p:sp>
      <p:sp>
        <p:nvSpPr>
          <p:cNvPr id="4" name="Slide Number Placeholder 3"/>
          <p:cNvSpPr>
            <a:spLocks noGrp="1"/>
          </p:cNvSpPr>
          <p:nvPr>
            <p:ph type="sldNum" idx="5"/>
          </p:nvPr>
        </p:nvSpPr>
        <p:spPr/>
        <p:txBody>
          <a:bodyPr/>
          <a:lstStyle/>
          <a:p>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t>Technologically, customers want easier ordering, but Basil struggles to answer calls while baking. Environmentally, he depends on organic ingredients. The case describes unpredictable prices and the risk of crop failure, making stock costs hard to budget. Legally, he must provide allergen information, although the case shows no breach or sales loss from this.</a:t>
            </a:r>
          </a:p>
        </p:txBody>
      </p:sp>
      <p:sp>
        <p:nvSpPr>
          <p:cNvPr id="4" name="Slide Number Placeholder 3"/>
          <p:cNvSpPr>
            <a:spLocks noGrp="1"/>
          </p:cNvSpPr>
          <p:nvPr>
            <p:ph type="sldNum" idx="5"/>
          </p:nvPr>
        </p:nvSpPr>
        <p:spPr/>
        <p:txBody>
          <a:bodyPr/>
          <a:lstStyle/>
          <a:p>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t>A Fishbone diagram groups possible causes of a specific problem. We start with the effect, choose categories, then add possible causes under each branch. Here, the effect is stagnant sales. It helps staff share ideas, but needs a clear focus and cannot measure each cause’s impact. Proctor stresses challenging assumptions, so we need evidence to test these ideas.</a:t>
            </a:r>
          </a:p>
        </p:txBody>
      </p:sp>
      <p:sp>
        <p:nvSpPr>
          <p:cNvPr id="4" name="Slide Number Placeholder 3"/>
          <p:cNvSpPr>
            <a:spLocks noGrp="1"/>
          </p:cNvSpPr>
          <p:nvPr>
            <p:ph type="sldNum" idx="5"/>
          </p:nvPr>
        </p:nvSpPr>
        <p:spPr/>
        <p:txBody>
          <a:bodyPr/>
          <a:lstStyle/>
          <a:p>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t>For Basil, the diagram links changing demand with problems inside the bakery. Hybrid working and shop closures reduce nearby customers. Without delivery, Basil cannot reach some loyal customers who are now elsewhere. While baking, he may miss pre-order calls, and queues can put visitors off buying. Higher stock costs and overheads mainly affect profit. Together, these branches show why the bakery can struggle even when customers still want its products.</a:t>
            </a:r>
          </a:p>
        </p:txBody>
      </p:sp>
      <p:sp>
        <p:nvSpPr>
          <p:cNvPr id="4" name="Slide Number Placeholder 3"/>
          <p:cNvSpPr>
            <a:spLocks noGrp="1"/>
          </p:cNvSpPr>
          <p:nvPr>
            <p:ph type="sldNum" idx="5"/>
          </p:nvPr>
        </p:nvSpPr>
        <p:spPr/>
        <p:txBody>
          <a:bodyPr/>
          <a:lstStyle/>
          <a:p>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t>Fewer nearby customers and difficult ordering seem to reinforce each other. PESTEL explains outside pressures, while Fishbone connects them with the bakery’s operations. Thompson explains why we need both the wider picture and the details. Basil needs daily visits and purchases, missed orders, waiting times and cost records to judge their importance. Adair describes defining the objective and collecting relevant information before choosing an option.</a:t>
            </a:r>
          </a:p>
        </p:txBody>
      </p:sp>
      <p:sp>
        <p:nvSpPr>
          <p:cNvPr id="4" name="Slide Number Placeholder 3"/>
          <p:cNvSpPr>
            <a:spLocks noGrp="1"/>
          </p:cNvSpPr>
          <p:nvPr>
            <p:ph type="sldNum" idx="5"/>
          </p:nvPr>
        </p:nvSpPr>
        <p:spPr/>
        <p:txBody>
          <a:bodyPr/>
          <a:lstStyle/>
          <a:p>
            <a:endParaRPr/>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t>The key findings are a persistent sales gap, fewer nearby customers and barriers to buying. Higher costs also threaten profit. Both models help explain the situation, but further evidence is needed before Basil decides what to change.</a:t>
            </a:r>
          </a:p>
        </p:txBody>
      </p:sp>
      <p:sp>
        <p:nvSpPr>
          <p:cNvPr id="4" name="Slide Number Placeholder 3"/>
          <p:cNvSpPr>
            <a:spLocks noGrp="1"/>
          </p:cNvSpPr>
          <p:nvPr>
            <p:ph type="sldNum" idx="5"/>
          </p:nvPr>
        </p:nvSpPr>
        <p:spPr/>
        <p:txBody>
          <a:bodyPr/>
          <a:lstStyle/>
          <a:p>
            <a:endParaRPr/>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a:p>
        </p:txBody>
      </p:sp>
      <p:sp>
        <p:nvSpPr>
          <p:cNvPr id="4" name="Slide Number Placeholder 3"/>
          <p:cNvSpPr>
            <a:spLocks noGrp="1"/>
          </p:cNvSpPr>
          <p:nvPr>
            <p:ph type="sldNum" idx="5"/>
          </p:nvPr>
        </p:nvSpPr>
        <p:spPr/>
        <p:txBody>
          <a:bodyPr/>
          <a:lstStyle/>
          <a:p>
            <a:endParaRPr/>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a:p>
        </p:txBody>
      </p:sp>
      <p:sp>
        <p:nvSpPr>
          <p:cNvPr id="4" name="Slide Number Placeholder 3"/>
          <p:cNvSpPr>
            <a:spLocks noGrp="1"/>
          </p:cNvSpPr>
          <p:nvPr>
            <p:ph type="sldNum" idx="5"/>
          </p:nvPr>
        </p:nvSpPr>
        <p:spPr/>
        <p:txBody>
          <a:bodyPr/>
          <a:lstStyle/>
          <a:p>
            <a:endParaRPr/>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a:p>
        </p:txBody>
      </p:sp>
      <p:sp>
        <p:nvSpPr>
          <p:cNvPr id="4" name="Slide Number Placeholder 3"/>
          <p:cNvSpPr>
            <a:spLocks noGrp="1"/>
          </p:cNvSpPr>
          <p:nvPr>
            <p:ph type="sldNum" idx="5"/>
          </p:nvPr>
        </p:nvSpPr>
        <p:spPr/>
        <p:txBody>
          <a:bodyPr/>
          <a:lstStyle/>
          <a:p>
            <a:endParaRPr/>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t>Thank you for listening. I am happy to answer your questions.</a:t>
            </a:r>
          </a:p>
        </p:txBody>
      </p:sp>
      <p:sp>
        <p:nvSpPr>
          <p:cNvPr id="4" name="Slide Number Placeholder 3"/>
          <p:cNvSpPr>
            <a:spLocks noGrp="1"/>
          </p:cNvSpPr>
          <p:nvPr>
            <p:ph type="sldNum" idx="5"/>
          </p:nvPr>
        </p:nvSpPr>
        <p:spPr/>
        <p:txBody>
          <a:bodyPr/>
          <a:lstStyle/>
          <a:p>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cSld name="Title Slide">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name="Master">
    <p:bg>
      <p:bgRef idx="1001">
        <a:schemeClr val="bg1"/>
      </p:bgRef>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147483649" r:id="rId1"/>
  </p:sldLayoutIdLst>
  <p:txStyles>
    <p:titleStyle>
      <a:lvl1pPr algn="l">
        <a:lnSpc>
          <a:spcPct val="90000"/>
        </a:lnSpc>
        <a:spcBef>
          <a:spcPts val="0"/>
        </a:spcBef>
        <a:buNone/>
        <a:defRPr sz="4400">
          <a:solidFill>
            <a:schemeClr val="tx1"/>
          </a:solidFill>
          <a:latin typeface="+mj-lt"/>
          <a:ea typeface="+mj-lt"/>
          <a:cs typeface="+mj-lt"/>
        </a:defRPr>
      </a:lvl1pPr>
    </p:titleStyle>
    <p:bodyStyle>
      <a:lvl1pPr marL="228600" indent="-228600" algn="l">
        <a:lnSpc>
          <a:spcPct val="90000"/>
        </a:lnSpc>
        <a:spcBef>
          <a:spcPts val="1000"/>
        </a:spcBef>
        <a:buChar char="•"/>
        <a:defRPr sz="2800">
          <a:solidFill>
            <a:schemeClr val="tx1"/>
          </a:solidFill>
          <a:latin typeface="+mn-lt"/>
          <a:ea typeface="+mn-lt"/>
          <a:cs typeface="+mn-lt"/>
        </a:defRPr>
      </a:lvl1pPr>
      <a:lvl2pPr marL="685800" indent="-228600" algn="l">
        <a:lnSpc>
          <a:spcPct val="90000"/>
        </a:lnSpc>
        <a:spcBef>
          <a:spcPts val="500"/>
        </a:spcBef>
        <a:buChar char="•"/>
        <a:defRPr sz="2400">
          <a:solidFill>
            <a:schemeClr val="tx1"/>
          </a:solidFill>
          <a:latin typeface="+mn-lt"/>
          <a:ea typeface="+mn-lt"/>
          <a:cs typeface="+mn-lt"/>
        </a:defRPr>
      </a:lvl2pPr>
      <a:lvl3pPr marL="1143000" indent="-228600" algn="l">
        <a:lnSpc>
          <a:spcPct val="90000"/>
        </a:lnSpc>
        <a:spcBef>
          <a:spcPts val="500"/>
        </a:spcBef>
        <a:buChar char="•"/>
        <a:defRPr sz="2000">
          <a:solidFill>
            <a:schemeClr val="tx1"/>
          </a:solidFill>
          <a:latin typeface="+mn-lt"/>
          <a:ea typeface="+mn-lt"/>
          <a:cs typeface="+mn-lt"/>
        </a:defRPr>
      </a:lvl3pPr>
      <a:lvl4pPr marL="1600200" indent="-228600" algn="l">
        <a:lnSpc>
          <a:spcPct val="90000"/>
        </a:lnSpc>
        <a:spcBef>
          <a:spcPts val="500"/>
        </a:spcBef>
        <a:buChar char="•"/>
        <a:defRPr sz="1800">
          <a:solidFill>
            <a:schemeClr val="tx1"/>
          </a:solidFill>
          <a:latin typeface="+mn-lt"/>
          <a:ea typeface="+mn-lt"/>
          <a:cs typeface="+mn-lt"/>
        </a:defRPr>
      </a:lvl4pPr>
      <a:lvl5pPr marL="2057400" indent="-228600" algn="l">
        <a:lnSpc>
          <a:spcPct val="90000"/>
        </a:lnSpc>
        <a:spcBef>
          <a:spcPts val="500"/>
        </a:spcBef>
        <a:buChar char="•"/>
        <a:defRPr sz="1800">
          <a:solidFill>
            <a:schemeClr val="tx1"/>
          </a:solidFill>
          <a:latin typeface="+mn-lt"/>
          <a:ea typeface="+mn-lt"/>
          <a:cs typeface="+mn-lt"/>
        </a:defRPr>
      </a:lvl5pPr>
      <a:lvl6pPr marL="2514600" indent="-228600" algn="l">
        <a:lnSpc>
          <a:spcPct val="90000"/>
        </a:lnSpc>
        <a:spcBef>
          <a:spcPts val="500"/>
        </a:spcBef>
        <a:buChar char="•"/>
        <a:defRPr sz="1800">
          <a:solidFill>
            <a:schemeClr val="tx1"/>
          </a:solidFill>
          <a:latin typeface="+mn-lt"/>
          <a:ea typeface="+mn-lt"/>
          <a:cs typeface="+mn-lt"/>
        </a:defRPr>
      </a:lvl6pPr>
      <a:lvl7pPr marL="2971800" indent="-228600" algn="l">
        <a:lnSpc>
          <a:spcPct val="90000"/>
        </a:lnSpc>
        <a:spcBef>
          <a:spcPts val="500"/>
        </a:spcBef>
        <a:buChar char="•"/>
        <a:defRPr sz="1800">
          <a:solidFill>
            <a:schemeClr val="tx1"/>
          </a:solidFill>
          <a:latin typeface="+mn-lt"/>
          <a:ea typeface="+mn-lt"/>
          <a:cs typeface="+mn-lt"/>
        </a:defRPr>
      </a:lvl7pPr>
      <a:lvl8pPr marL="3429000" indent="-228600" algn="l">
        <a:lnSpc>
          <a:spcPct val="90000"/>
        </a:lnSpc>
        <a:spcBef>
          <a:spcPts val="500"/>
        </a:spcBef>
        <a:buChar char="•"/>
        <a:defRPr sz="1800">
          <a:solidFill>
            <a:schemeClr val="tx1"/>
          </a:solidFill>
          <a:latin typeface="+mn-lt"/>
          <a:ea typeface="+mn-lt"/>
          <a:cs typeface="+mn-lt"/>
        </a:defRPr>
      </a:lvl8pPr>
      <a:lvl9pPr marL="3886200" indent="-228600" algn="l">
        <a:lnSpc>
          <a:spcPct val="90000"/>
        </a:lnSpc>
        <a:spcBef>
          <a:spcPts val="500"/>
        </a:spcBef>
        <a:buChar char="•"/>
        <a:defRPr sz="1800">
          <a:solidFill>
            <a:schemeClr val="tx1"/>
          </a:solidFill>
          <a:latin typeface="+mn-lt"/>
          <a:ea typeface="+mn-lt"/>
          <a:cs typeface="+mn-lt"/>
        </a:defRPr>
      </a:lvl9pPr>
    </p:bodyStyle>
    <p:otherStyle>
      <a:lvl1pPr marL="0" algn="l">
        <a:buNone/>
        <a:defRPr sz="1800">
          <a:solidFill>
            <a:schemeClr val="tx1"/>
          </a:solidFill>
          <a:latin typeface="+mn-lt"/>
          <a:ea typeface="+mn-lt"/>
          <a:cs typeface="+mn-lt"/>
        </a:defRPr>
      </a:lvl1pPr>
      <a:lvl2pPr marL="457200" algn="l">
        <a:buNone/>
        <a:defRPr sz="1800">
          <a:solidFill>
            <a:schemeClr val="tx1"/>
          </a:solidFill>
          <a:latin typeface="+mn-lt"/>
          <a:ea typeface="+mn-lt"/>
          <a:cs typeface="+mn-lt"/>
        </a:defRPr>
      </a:lvl2pPr>
      <a:lvl3pPr marL="914400" algn="l">
        <a:buNone/>
        <a:defRPr sz="1800">
          <a:solidFill>
            <a:schemeClr val="tx1"/>
          </a:solidFill>
          <a:latin typeface="+mn-lt"/>
          <a:ea typeface="+mn-lt"/>
          <a:cs typeface="+mn-lt"/>
        </a:defRPr>
      </a:lvl3pPr>
      <a:lvl4pPr marL="1371600" algn="l">
        <a:buNone/>
        <a:defRPr sz="1800">
          <a:solidFill>
            <a:schemeClr val="tx1"/>
          </a:solidFill>
          <a:latin typeface="+mn-lt"/>
          <a:ea typeface="+mn-lt"/>
          <a:cs typeface="+mn-lt"/>
        </a:defRPr>
      </a:lvl4pPr>
      <a:lvl5pPr marL="1828800" algn="l">
        <a:buNone/>
        <a:defRPr sz="1800">
          <a:solidFill>
            <a:schemeClr val="tx1"/>
          </a:solidFill>
          <a:latin typeface="+mn-lt"/>
          <a:ea typeface="+mn-lt"/>
          <a:cs typeface="+mn-lt"/>
        </a:defRPr>
      </a:lvl5pPr>
      <a:lvl6pPr marL="2286000" algn="l">
        <a:buNone/>
        <a:defRPr sz="1800">
          <a:solidFill>
            <a:schemeClr val="tx1"/>
          </a:solidFill>
          <a:latin typeface="+mn-lt"/>
          <a:ea typeface="+mn-lt"/>
          <a:cs typeface="+mn-lt"/>
        </a:defRPr>
      </a:lvl6pPr>
      <a:lvl7pPr marL="2743200" algn="l">
        <a:buNone/>
        <a:defRPr sz="1800">
          <a:solidFill>
            <a:schemeClr val="tx1"/>
          </a:solidFill>
          <a:latin typeface="+mn-lt"/>
          <a:ea typeface="+mn-lt"/>
          <a:cs typeface="+mn-lt"/>
        </a:defRPr>
      </a:lvl7pPr>
      <a:lvl8pPr marL="3200400" algn="l">
        <a:buNone/>
        <a:defRPr sz="1800">
          <a:solidFill>
            <a:schemeClr val="tx1"/>
          </a:solidFill>
          <a:latin typeface="+mn-lt"/>
          <a:ea typeface="+mn-lt"/>
          <a:cs typeface="+mn-lt"/>
        </a:defRPr>
      </a:lvl8pPr>
      <a:lvl9pPr marL="3657600" algn="l">
        <a:buNone/>
        <a:defRPr sz="1800">
          <a:solidFill>
            <a:schemeClr val="tx1"/>
          </a:solidFill>
          <a:latin typeface="+mn-lt"/>
          <a:ea typeface="+mn-lt"/>
          <a:cs typeface="+mn-lt"/>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chart" Target="../charts/chart1.xml"/><Relationship Id="rId2" Type="http://schemas.openxmlformats.org/officeDocument/2006/relationships/notesSlide" Target="../notesSlides/notesSlide3.xml"/><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1.xml"/></Relationships>
</file>

<file path=ppt/slides/_rels/slide14.xml.rels><?xml version="1.0" encoding="UTF-8" standalone="yes"?>
<Relationships xmlns="http://schemas.openxmlformats.org/package/2006/relationships"><Relationship Id="rId3" Type="http://schemas.openxmlformats.org/officeDocument/2006/relationships/hyperlink" Target="https://librarysearch.uwtsd.ac.uk/permalink/44WHELF_UWTSD/1vu0cdd/alma99100708956202421" TargetMode="External"/><Relationship Id="rId7" Type="http://schemas.openxmlformats.org/officeDocument/2006/relationships/hyperlink" Target="https://www.gov.uk/guidance/business-rates-relief-202425-retail-hospitality-and-leisure-scheme" TargetMode="External"/><Relationship Id="rId2" Type="http://schemas.openxmlformats.org/officeDocument/2006/relationships/notesSlide" Target="../notesSlides/notesSlide14.xml"/><Relationship Id="rId1" Type="http://schemas.openxmlformats.org/officeDocument/2006/relationships/slideLayout" Target="../slideLayouts/slideLayout1.xml"/><Relationship Id="rId6" Type="http://schemas.openxmlformats.org/officeDocument/2006/relationships/hyperlink" Target="https://www.coventry.gov.uk/SBRR" TargetMode="External"/><Relationship Id="rId5" Type="http://schemas.openxmlformats.org/officeDocument/2006/relationships/hyperlink" Target="https://www.coventry.gov.uk/business-rates/business-rates-1/2" TargetMode="External"/><Relationship Id="rId4" Type="http://schemas.openxmlformats.org/officeDocument/2006/relationships/hyperlink" Target="https://librarysearch.uwtsd.ac.uk/permalink/44WHELF_UWTSD/1vu0cdd/alma99100107725602421" TargetMode="External"/></Relationships>
</file>

<file path=ppt/slides/_rels/slide15.xml.rels><?xml version="1.0" encoding="UTF-8" standalone="yes"?>
<Relationships xmlns="http://schemas.openxmlformats.org/package/2006/relationships"><Relationship Id="rId3" Type="http://schemas.openxmlformats.org/officeDocument/2006/relationships/hyperlink" Target="https://www.gov.uk/government/publications/allergen-information-for-non-prepacked-foods-best-practice/allergen-information-for-non-prepacked-foods-best-practice" TargetMode="External"/><Relationship Id="rId7" Type="http://schemas.openxmlformats.org/officeDocument/2006/relationships/hyperlink" Target="https://librarysearch.uwtsd.ac.uk/permalink/44WHELF_UWTSD/1vu0cdd/alma99100718700402421" TargetMode="External"/><Relationship Id="rId2" Type="http://schemas.openxmlformats.org/officeDocument/2006/relationships/notesSlide" Target="../notesSlides/notesSlide15.xml"/><Relationship Id="rId1" Type="http://schemas.openxmlformats.org/officeDocument/2006/relationships/slideLayout" Target="../slideLayouts/slideLayout1.xml"/><Relationship Id="rId6" Type="http://schemas.openxmlformats.org/officeDocument/2006/relationships/hyperlink" Target="https://librarysearch.uwtsd.ac.uk/permalink/44WHELF_UWTSD/1vu0cdd/alma99100519702702421" TargetMode="External"/><Relationship Id="rId5" Type="http://schemas.openxmlformats.org/officeDocument/2006/relationships/hyperlink" Target="https://www.ons.gov.uk/employmentandlabourmarket/peopleinwork/employmentandemployeetypes/articles/whohasaccesstohybridworkingreatbritain/latest" TargetMode="External"/><Relationship Id="rId4" Type="http://schemas.openxmlformats.org/officeDocument/2006/relationships/hyperlink" Target="https://www.gov.uk/guidance/business-rates-relief-202526-retail-hospitality-and-leisure-scheme" TargetMode="External"/></Relationships>
</file>

<file path=ppt/slides/_rels/slide16.xml.rels><?xml version="1.0" encoding="UTF-8" standalone="yes"?>
<Relationships xmlns="http://schemas.openxmlformats.org/package/2006/relationships"><Relationship Id="rId3" Type="http://schemas.openxmlformats.org/officeDocument/2006/relationships/hyperlink" Target="https://librarysearch.uwtsd.ac.uk/permalink/44WHELF_UWTSD/1vu0cdd/alma99100706199302421" TargetMode="External"/><Relationship Id="rId2" Type="http://schemas.openxmlformats.org/officeDocument/2006/relationships/notesSlide" Target="../notesSlides/notesSlide16.xml"/><Relationship Id="rId1" Type="http://schemas.openxmlformats.org/officeDocument/2006/relationships/slideLayout" Target="../slideLayouts/slideLayout1.xml"/><Relationship Id="rId6" Type="http://schemas.openxmlformats.org/officeDocument/2006/relationships/hyperlink" Target="https://moodle.uwtsd.ac.uk/mod/resource/view.php?id=604878" TargetMode="External"/><Relationship Id="rId5" Type="http://schemas.openxmlformats.org/officeDocument/2006/relationships/hyperlink" Target="https://moodle.uwtsd.ac.uk/mod/resource/view.php?id=667622" TargetMode="External"/><Relationship Id="rId4" Type="http://schemas.openxmlformats.org/officeDocument/2006/relationships/hyperlink" Target="https://moodle.uwtsd.ac.uk/mod/resource/view.php?id=757006" TargetMode="Externa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F338D8FA-3B26-449E-9520-D60CB4F4101F}"/>
              </a:ext>
            </a:extLst>
          </p:cNvPr>
          <p:cNvPicPr>
            <a:picLocks noChangeAspect="1"/>
          </p:cNvPicPr>
          <p:nvPr/>
        </p:nvPicPr>
        <p:blipFill>
          <a:blip r:embed="rId3"/>
          <a:srcRect t="27" b="27"/>
          <a:stretch>
            <a:fillRect/>
          </a:stretch>
        </p:blipFill>
        <p:spPr>
          <a:xfrm>
            <a:off x="0" y="0"/>
            <a:ext cx="12192000" cy="6858000"/>
          </a:xfrm>
          <a:prstGeom prst="rect">
            <a:avLst/>
          </a:prstGeom>
        </p:spPr>
      </p:pic>
      <p:sp>
        <p:nvSpPr>
          <p:cNvPr id="2" name="Rectangle 1">
            <a:extLst>
              <a:ext uri="{FF2B5EF4-FFF2-40B4-BE49-F238E27FC236}">
                <a16:creationId xmlns:a16="http://schemas.microsoft.com/office/drawing/2014/main" id="{EF1177AE-1A0A-4814-AF50-A2AB41782F4C}"/>
              </a:ext>
            </a:extLst>
          </p:cNvPr>
          <p:cNvSpPr>
            <a:spLocks noGrp="1"/>
          </p:cNvSpPr>
          <p:nvPr/>
        </p:nvSpPr>
        <p:spPr>
          <a:xfrm>
            <a:off x="590550" y="1162050"/>
            <a:ext cx="7000875" cy="2190750"/>
          </a:xfrm>
          <a:prstGeom prst="rect">
            <a:avLst/>
          </a:prstGeom>
          <a:noFill/>
          <a:ln w="0">
            <a:noFill/>
          </a:ln>
        </p:spPr>
        <p:txBody>
          <a:bodyPr>
            <a:noAutofit/>
          </a:bodyPr>
          <a:lstStyle>
            <a:defPPr>
              <a:defRPr sz="6600" b="1">
                <a:solidFill>
                  <a:srgbClr val="122B46"/>
                </a:solidFill>
                <a:latin typeface="Georgia"/>
                <a:ea typeface="Georgia"/>
                <a:cs typeface="Georgia"/>
              </a:defRPr>
            </a:defPPr>
          </a:lstStyle>
          <a:p>
            <a:pPr>
              <a:defRPr sz="6600" b="1">
                <a:solidFill>
                  <a:srgbClr val="122B46"/>
                </a:solidFill>
                <a:latin typeface="Georgia"/>
                <a:ea typeface="Georgia"/>
                <a:cs typeface="Georgia"/>
              </a:defRPr>
            </a:pPr>
            <a:r>
              <a:rPr sz="6600" b="1">
                <a:solidFill>
                  <a:srgbClr val="122B46"/>
                </a:solidFill>
                <a:latin typeface="Georgia"/>
                <a:ea typeface="Georgia"/>
                <a:cs typeface="Georgia"/>
              </a:rPr>
              <a:t>Basil’s</a:t>
            </a:r>
          </a:p>
          <a:p>
            <a:pPr>
              <a:defRPr sz="6600" b="1">
                <a:solidFill>
                  <a:srgbClr val="122B46"/>
                </a:solidFill>
                <a:latin typeface="Georgia"/>
                <a:ea typeface="Georgia"/>
                <a:cs typeface="Georgia"/>
              </a:defRPr>
            </a:pPr>
            <a:r>
              <a:rPr sz="6600" b="1">
                <a:solidFill>
                  <a:srgbClr val="122B46"/>
                </a:solidFill>
                <a:latin typeface="Georgia"/>
                <a:ea typeface="Georgia"/>
                <a:cs typeface="Georgia"/>
              </a:rPr>
              <a:t>Bakery</a:t>
            </a:r>
          </a:p>
        </p:txBody>
      </p:sp>
      <p:sp>
        <p:nvSpPr>
          <p:cNvPr id="3" name="Rectangle 2">
            <a:extLst>
              <a:ext uri="{FF2B5EF4-FFF2-40B4-BE49-F238E27FC236}">
                <a16:creationId xmlns:a16="http://schemas.microsoft.com/office/drawing/2014/main" id="{203A0755-BFEC-4F00-9EBB-86D5960BAA70}"/>
              </a:ext>
            </a:extLst>
          </p:cNvPr>
          <p:cNvSpPr>
            <a:spLocks noGrp="1"/>
          </p:cNvSpPr>
          <p:nvPr/>
        </p:nvSpPr>
        <p:spPr>
          <a:xfrm>
            <a:off x="638175" y="3609975"/>
            <a:ext cx="6724650" cy="590550"/>
          </a:xfrm>
          <a:prstGeom prst="rect">
            <a:avLst/>
          </a:prstGeom>
          <a:noFill/>
          <a:ln w="0">
            <a:noFill/>
          </a:ln>
        </p:spPr>
        <p:txBody>
          <a:bodyPr>
            <a:noAutofit/>
          </a:bodyPr>
          <a:lstStyle>
            <a:defPPr>
              <a:defRPr sz="2400" b="1">
                <a:solidFill>
                  <a:srgbClr val="2463A6"/>
                </a:solidFill>
                <a:latin typeface="Arial"/>
                <a:ea typeface="Arial"/>
                <a:cs typeface="Arial"/>
              </a:defRPr>
            </a:defPPr>
          </a:lstStyle>
          <a:p>
            <a:pPr>
              <a:defRPr sz="2400" b="1">
                <a:solidFill>
                  <a:srgbClr val="2463A6"/>
                </a:solidFill>
                <a:latin typeface="Arial"/>
                <a:ea typeface="Arial"/>
                <a:cs typeface="Arial"/>
              </a:defRPr>
            </a:pPr>
            <a:r>
              <a:rPr sz="2400" b="1">
                <a:solidFill>
                  <a:srgbClr val="2463A6"/>
                </a:solidFill>
                <a:latin typeface="Arial"/>
                <a:ea typeface="Arial"/>
                <a:cs typeface="Arial"/>
              </a:rPr>
              <a:t>Understanding stagnant sales</a:t>
            </a:r>
          </a:p>
        </p:txBody>
      </p:sp>
      <p:sp>
        <p:nvSpPr>
          <p:cNvPr id="4" name="Rectangle 3">
            <a:extLst>
              <a:ext uri="{FF2B5EF4-FFF2-40B4-BE49-F238E27FC236}">
                <a16:creationId xmlns:a16="http://schemas.microsoft.com/office/drawing/2014/main" id="{041C9801-FA38-4568-A751-82E8F98A15F7}"/>
              </a:ext>
            </a:extLst>
          </p:cNvPr>
          <p:cNvSpPr>
            <a:spLocks noGrp="1"/>
          </p:cNvSpPr>
          <p:nvPr/>
        </p:nvSpPr>
        <p:spPr>
          <a:xfrm>
            <a:off x="638175" y="4543425"/>
            <a:ext cx="6905625" cy="1057275"/>
          </a:xfrm>
          <a:prstGeom prst="rect">
            <a:avLst/>
          </a:prstGeom>
          <a:noFill/>
          <a:ln w="0">
            <a:noFill/>
          </a:ln>
        </p:spPr>
        <p:txBody>
          <a:bodyPr>
            <a:noAutofit/>
          </a:bodyPr>
          <a:lstStyle>
            <a:defPPr>
              <a:defRPr sz="1725" b="0">
                <a:solidFill>
                  <a:srgbClr val="122B46"/>
                </a:solidFill>
                <a:latin typeface="Arial"/>
                <a:ea typeface="Arial"/>
                <a:cs typeface="Arial"/>
              </a:defRPr>
            </a:defPPr>
          </a:lstStyle>
          <a:p>
            <a:pPr>
              <a:defRPr sz="1725" b="0">
                <a:solidFill>
                  <a:srgbClr val="122B46"/>
                </a:solidFill>
                <a:latin typeface="Arial"/>
                <a:ea typeface="Arial"/>
                <a:cs typeface="Arial"/>
              </a:defRPr>
            </a:pPr>
            <a:r>
              <a:rPr sz="1725" b="0" dirty="0">
                <a:solidFill>
                  <a:srgbClr val="122B46"/>
                </a:solidFill>
                <a:latin typeface="Arial"/>
                <a:ea typeface="Arial"/>
                <a:cs typeface="Arial"/>
              </a:rPr>
              <a:t>Bogdan Alexandru Moga</a:t>
            </a:r>
          </a:p>
          <a:p>
            <a:pPr>
              <a:defRPr sz="1725" b="0">
                <a:solidFill>
                  <a:srgbClr val="122B46"/>
                </a:solidFill>
                <a:latin typeface="Arial"/>
                <a:ea typeface="Arial"/>
                <a:cs typeface="Arial"/>
              </a:defRPr>
            </a:pPr>
            <a:r>
              <a:rPr sz="1725" b="0" dirty="0">
                <a:solidFill>
                  <a:srgbClr val="122B46"/>
                </a:solidFill>
                <a:latin typeface="Arial"/>
                <a:ea typeface="Arial"/>
                <a:cs typeface="Arial"/>
              </a:rPr>
              <a:t>Student number: </a:t>
            </a:r>
            <a:r>
              <a:rPr lang="en-GB" sz="1725" dirty="0">
                <a:solidFill>
                  <a:srgbClr val="122B46"/>
                </a:solidFill>
                <a:latin typeface="Arial"/>
                <a:ea typeface="Arial"/>
                <a:cs typeface="Arial"/>
              </a:rPr>
              <a:t>2538618</a:t>
            </a:r>
            <a:endParaRPr sz="1725" b="0" dirty="0">
              <a:solidFill>
                <a:srgbClr val="122B46"/>
              </a:solidFill>
              <a:latin typeface="Arial"/>
              <a:ea typeface="Arial"/>
              <a:cs typeface="Arial"/>
            </a:endParaRPr>
          </a:p>
          <a:p>
            <a:pPr>
              <a:defRPr sz="1725" b="0">
                <a:solidFill>
                  <a:srgbClr val="122B46"/>
                </a:solidFill>
                <a:latin typeface="Arial"/>
                <a:ea typeface="Arial"/>
                <a:cs typeface="Arial"/>
              </a:defRPr>
            </a:pPr>
            <a:r>
              <a:rPr sz="1725" b="0" dirty="0">
                <a:solidFill>
                  <a:srgbClr val="122B46"/>
                </a:solidFill>
                <a:latin typeface="Arial"/>
                <a:ea typeface="Arial"/>
                <a:cs typeface="Arial"/>
              </a:rPr>
              <a:t>Lecturer:</a:t>
            </a:r>
            <a:r>
              <a:rPr lang="en-GB" sz="1725" b="0" dirty="0">
                <a:solidFill>
                  <a:srgbClr val="122B46"/>
                </a:solidFill>
                <a:latin typeface="Arial"/>
                <a:ea typeface="Arial"/>
                <a:cs typeface="Arial"/>
              </a:rPr>
              <a:t> </a:t>
            </a:r>
            <a:r>
              <a:rPr lang="en-GB" sz="1725" dirty="0">
                <a:solidFill>
                  <a:srgbClr val="122B46"/>
                </a:solidFill>
                <a:latin typeface="Arial"/>
              </a:rPr>
              <a:t> Rebecca Stewart</a:t>
            </a:r>
            <a:endParaRPr sz="1725" b="0" dirty="0">
              <a:solidFill>
                <a:srgbClr val="122B46"/>
              </a:solidFill>
              <a:latin typeface="Arial"/>
              <a:ea typeface="Arial"/>
              <a:cs typeface="Arial"/>
            </a:endParaRPr>
          </a:p>
        </p:txBody>
      </p:sp>
      <p:sp>
        <p:nvSpPr>
          <p:cNvPr id="5" name="Rectangle 4">
            <a:extLst>
              <a:ext uri="{FF2B5EF4-FFF2-40B4-BE49-F238E27FC236}">
                <a16:creationId xmlns:a16="http://schemas.microsoft.com/office/drawing/2014/main" id="{72B5E0D4-8FAD-421E-8A7F-8F8DA896F603}"/>
              </a:ext>
            </a:extLst>
          </p:cNvPr>
          <p:cNvSpPr>
            <a:spLocks noGrp="1"/>
          </p:cNvSpPr>
          <p:nvPr/>
        </p:nvSpPr>
        <p:spPr>
          <a:xfrm>
            <a:off x="638175" y="5810250"/>
            <a:ext cx="7953375" cy="542925"/>
          </a:xfrm>
          <a:prstGeom prst="rect">
            <a:avLst/>
          </a:prstGeom>
          <a:noFill/>
          <a:ln w="0">
            <a:noFill/>
          </a:ln>
        </p:spPr>
        <p:txBody>
          <a:bodyPr>
            <a:noAutofit/>
          </a:bodyPr>
          <a:lstStyle>
            <a:defPPr>
              <a:defRPr sz="1500" b="0">
                <a:solidFill>
                  <a:srgbClr val="122B46"/>
                </a:solidFill>
                <a:latin typeface="Arial"/>
                <a:ea typeface="Arial"/>
                <a:cs typeface="Arial"/>
              </a:defRPr>
            </a:defPPr>
          </a:lstStyle>
          <a:p>
            <a:pPr>
              <a:defRPr sz="1500" b="0">
                <a:solidFill>
                  <a:srgbClr val="122B46"/>
                </a:solidFill>
                <a:latin typeface="Arial"/>
                <a:ea typeface="Arial"/>
                <a:cs typeface="Arial"/>
              </a:defRPr>
            </a:pPr>
            <a:r>
              <a:rPr sz="1500" b="0">
                <a:solidFill>
                  <a:srgbClr val="122B46"/>
                </a:solidFill>
                <a:latin typeface="Arial"/>
                <a:ea typeface="Arial"/>
                <a:cs typeface="Arial"/>
              </a:rPr>
              <a:t>LCLM4004  Problem Solving and Decision Making</a:t>
            </a:r>
          </a:p>
          <a:p>
            <a:pPr>
              <a:defRPr sz="1500" b="0">
                <a:solidFill>
                  <a:srgbClr val="122B46"/>
                </a:solidFill>
                <a:latin typeface="Arial"/>
                <a:ea typeface="Arial"/>
                <a:cs typeface="Arial"/>
              </a:defRPr>
            </a:pPr>
            <a:r>
              <a:rPr sz="1500" b="0">
                <a:solidFill>
                  <a:srgbClr val="122B46"/>
                </a:solidFill>
                <a:latin typeface="Arial"/>
                <a:ea typeface="Arial"/>
                <a:cs typeface="Arial"/>
              </a:rPr>
              <a:t>Component 1  Individual presentation</a:t>
            </a:r>
          </a:p>
        </p:txBody>
      </p:sp>
      <p:sp>
        <p:nvSpPr>
          <p:cNvPr id="6" name="Rectangle 5">
            <a:extLst>
              <a:ext uri="{FF2B5EF4-FFF2-40B4-BE49-F238E27FC236}">
                <a16:creationId xmlns:a16="http://schemas.microsoft.com/office/drawing/2014/main" id="{CE8B2B84-FBE2-4E56-8AD4-1178E68E6473}"/>
              </a:ext>
            </a:extLst>
          </p:cNvPr>
          <p:cNvSpPr>
            <a:spLocks noGrp="1"/>
          </p:cNvSpPr>
          <p:nvPr/>
        </p:nvSpPr>
        <p:spPr>
          <a:xfrm>
            <a:off x="8943975" y="6457950"/>
            <a:ext cx="2905125" cy="228600"/>
          </a:xfrm>
          <a:prstGeom prst="rect">
            <a:avLst/>
          </a:prstGeom>
          <a:noFill/>
          <a:ln w="0">
            <a:noFill/>
          </a:ln>
        </p:spPr>
        <p:txBody>
          <a:bodyPr>
            <a:noAutofit/>
          </a:bodyPr>
          <a:lstStyle>
            <a:defPPr>
              <a:defRPr sz="900" b="0">
                <a:solidFill>
                  <a:srgbClr val="536679"/>
                </a:solidFill>
                <a:latin typeface="Arial"/>
                <a:ea typeface="Arial"/>
                <a:cs typeface="Arial"/>
              </a:defRPr>
            </a:defPPr>
          </a:lstStyle>
          <a:p>
            <a:pPr>
              <a:defRPr sz="900" b="0">
                <a:solidFill>
                  <a:srgbClr val="536679"/>
                </a:solidFill>
                <a:latin typeface="Arial"/>
                <a:ea typeface="Arial"/>
                <a:cs typeface="Arial"/>
              </a:defRPr>
            </a:pPr>
            <a:r>
              <a:rPr sz="900" b="0">
                <a:solidFill>
                  <a:srgbClr val="536679"/>
                </a:solidFill>
                <a:latin typeface="Arial"/>
                <a:ea typeface="Arial"/>
                <a:cs typeface="Arial"/>
              </a:rPr>
              <a:t>Illustrative image generated with AI</a:t>
            </a:r>
          </a:p>
        </p:txBody>
      </p:sp>
    </p:spTree>
    <p:extLst>
      <p:ext uri="{BB962C8B-B14F-4D97-AF65-F5344CB8AC3E}">
        <p14:creationId xmlns:p14="http://schemas.microsoft.com/office/powerpoint/2010/main" val="171703416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16" name="Rectangle 15">
            <a:extLst>
              <a:ext uri="{FF2B5EF4-FFF2-40B4-BE49-F238E27FC236}">
                <a16:creationId xmlns:a16="http://schemas.microsoft.com/office/drawing/2014/main" id="{353C4654-5BD4-43A4-8FA2-0ECD5E1F5794}"/>
              </a:ext>
            </a:extLst>
          </p:cNvPr>
          <p:cNvSpPr>
            <a:spLocks noGrp="1"/>
          </p:cNvSpPr>
          <p:nvPr/>
        </p:nvSpPr>
        <p:spPr>
          <a:xfrm>
            <a:off x="590550" y="457200"/>
            <a:ext cx="10934700" cy="800100"/>
          </a:xfrm>
          <a:prstGeom prst="rect">
            <a:avLst/>
          </a:prstGeom>
          <a:noFill/>
          <a:ln w="0">
            <a:noFill/>
          </a:ln>
        </p:spPr>
        <p:txBody>
          <a:bodyPr>
            <a:noAutofit/>
          </a:bodyPr>
          <a:lstStyle>
            <a:defPPr>
              <a:defRPr sz="3150" b="1">
                <a:solidFill>
                  <a:srgbClr val="122B46"/>
                </a:solidFill>
                <a:latin typeface="Georgia"/>
                <a:ea typeface="Georgia"/>
                <a:cs typeface="Georgia"/>
              </a:defRPr>
            </a:defPPr>
          </a:lstStyle>
          <a:p>
            <a:pPr>
              <a:defRPr sz="3150" b="1">
                <a:solidFill>
                  <a:srgbClr val="122B46"/>
                </a:solidFill>
                <a:latin typeface="Georgia"/>
                <a:ea typeface="Georgia"/>
                <a:cs typeface="Georgia"/>
              </a:defRPr>
            </a:pPr>
            <a:r>
              <a:rPr sz="3150" b="1">
                <a:solidFill>
                  <a:srgbClr val="122B46"/>
                </a:solidFill>
                <a:latin typeface="Georgia"/>
                <a:ea typeface="Georgia"/>
                <a:cs typeface="Georgia"/>
              </a:rPr>
              <a:t>Presentation overview</a:t>
            </a:r>
          </a:p>
        </p:txBody>
      </p:sp>
      <p:sp>
        <p:nvSpPr>
          <p:cNvPr id="2" name="Rectangle 1">
            <a:extLst>
              <a:ext uri="{FF2B5EF4-FFF2-40B4-BE49-F238E27FC236}">
                <a16:creationId xmlns:a16="http://schemas.microsoft.com/office/drawing/2014/main" id="{33EC6EAA-F5C2-46CC-BC46-10507D0E1F02}"/>
              </a:ext>
            </a:extLst>
          </p:cNvPr>
          <p:cNvSpPr>
            <a:spLocks noGrp="1"/>
          </p:cNvSpPr>
          <p:nvPr/>
        </p:nvSpPr>
        <p:spPr>
          <a:xfrm>
            <a:off x="609600" y="6238875"/>
            <a:ext cx="10287000" cy="409575"/>
          </a:xfrm>
          <a:prstGeom prst="rect">
            <a:avLst/>
          </a:prstGeom>
          <a:noFill/>
          <a:ln w="0">
            <a:noFill/>
          </a:ln>
        </p:spPr>
        <p:txBody>
          <a:bodyPr>
            <a:noAutofit/>
          </a:bodyPr>
          <a:lstStyle>
            <a:defPPr>
              <a:defRPr sz="1125" b="0">
                <a:solidFill>
                  <a:srgbClr val="536679"/>
                </a:solidFill>
                <a:latin typeface="Arial"/>
                <a:ea typeface="Arial"/>
                <a:cs typeface="Arial"/>
              </a:defRPr>
            </a:defPPr>
          </a:lstStyle>
          <a:p>
            <a:endParaRPr/>
          </a:p>
        </p:txBody>
      </p:sp>
      <p:sp>
        <p:nvSpPr>
          <p:cNvPr id="3" name="Rectangle 2">
            <a:extLst>
              <a:ext uri="{FF2B5EF4-FFF2-40B4-BE49-F238E27FC236}">
                <a16:creationId xmlns:a16="http://schemas.microsoft.com/office/drawing/2014/main" id="{862AD3CB-F49F-4F45-B74E-8C9A46E2E2D0}"/>
              </a:ext>
            </a:extLst>
          </p:cNvPr>
          <p:cNvSpPr>
            <a:spLocks noGrp="1"/>
          </p:cNvSpPr>
          <p:nvPr/>
        </p:nvSpPr>
        <p:spPr>
          <a:xfrm>
            <a:off x="11087100" y="6238875"/>
            <a:ext cx="495300" cy="266700"/>
          </a:xfrm>
          <a:prstGeom prst="rect">
            <a:avLst/>
          </a:prstGeom>
          <a:noFill/>
          <a:ln w="0">
            <a:noFill/>
          </a:ln>
        </p:spPr>
        <p:txBody>
          <a:bodyPr>
            <a:noAutofit/>
          </a:bodyPr>
          <a:lstStyle>
            <a:defPPr>
              <a:defRPr sz="1200" b="1">
                <a:solidFill>
                  <a:srgbClr val="2463A6"/>
                </a:solidFill>
                <a:latin typeface="Arial"/>
                <a:ea typeface="Arial"/>
                <a:cs typeface="Arial"/>
              </a:defRPr>
            </a:defPPr>
          </a:lstStyle>
          <a:p>
            <a:pPr>
              <a:defRPr sz="1200" b="1">
                <a:solidFill>
                  <a:srgbClr val="2463A6"/>
                </a:solidFill>
                <a:latin typeface="Arial"/>
                <a:ea typeface="Arial"/>
                <a:cs typeface="Arial"/>
              </a:defRPr>
            </a:pPr>
            <a:r>
              <a:rPr sz="1200" b="1">
                <a:solidFill>
                  <a:srgbClr val="2463A6"/>
                </a:solidFill>
                <a:latin typeface="Arial"/>
                <a:ea typeface="Arial"/>
                <a:cs typeface="Arial"/>
              </a:rPr>
              <a:t>02</a:t>
            </a:r>
          </a:p>
        </p:txBody>
      </p:sp>
      <p:sp>
        <p:nvSpPr>
          <p:cNvPr id="4" name="Rectangle 3">
            <a:extLst>
              <a:ext uri="{FF2B5EF4-FFF2-40B4-BE49-F238E27FC236}">
                <a16:creationId xmlns:a16="http://schemas.microsoft.com/office/drawing/2014/main" id="{DA006791-96F3-47D1-8CB4-3D276373076F}"/>
              </a:ext>
            </a:extLst>
          </p:cNvPr>
          <p:cNvSpPr>
            <a:spLocks noGrp="1"/>
          </p:cNvSpPr>
          <p:nvPr/>
        </p:nvSpPr>
        <p:spPr>
          <a:xfrm>
            <a:off x="600075" y="1743075"/>
            <a:ext cx="1123950" cy="838200"/>
          </a:xfrm>
          <a:prstGeom prst="rect">
            <a:avLst/>
          </a:prstGeom>
          <a:noFill/>
          <a:ln w="0">
            <a:noFill/>
          </a:ln>
        </p:spPr>
        <p:txBody>
          <a:bodyPr>
            <a:noAutofit/>
          </a:bodyPr>
          <a:lstStyle>
            <a:defPPr>
              <a:defRPr sz="4500" b="1">
                <a:solidFill>
                  <a:srgbClr val="2463A6"/>
                </a:solidFill>
                <a:latin typeface="Arial"/>
                <a:ea typeface="Arial"/>
                <a:cs typeface="Arial"/>
              </a:defRPr>
            </a:defPPr>
          </a:lstStyle>
          <a:p>
            <a:pPr>
              <a:defRPr sz="4500" b="1">
                <a:solidFill>
                  <a:srgbClr val="2463A6"/>
                </a:solidFill>
                <a:latin typeface="Arial"/>
                <a:ea typeface="Arial"/>
                <a:cs typeface="Arial"/>
              </a:defRPr>
            </a:pPr>
            <a:r>
              <a:rPr sz="4500" b="1">
                <a:solidFill>
                  <a:srgbClr val="2463A6"/>
                </a:solidFill>
                <a:latin typeface="Arial"/>
                <a:ea typeface="Arial"/>
                <a:cs typeface="Arial"/>
              </a:rPr>
              <a:t>01</a:t>
            </a:r>
          </a:p>
        </p:txBody>
      </p:sp>
      <p:sp>
        <p:nvSpPr>
          <p:cNvPr id="5" name="Rectangle 4">
            <a:extLst>
              <a:ext uri="{FF2B5EF4-FFF2-40B4-BE49-F238E27FC236}">
                <a16:creationId xmlns:a16="http://schemas.microsoft.com/office/drawing/2014/main" id="{19308478-FD6A-4CFB-8870-46DBED3E84A6}"/>
              </a:ext>
            </a:extLst>
          </p:cNvPr>
          <p:cNvSpPr>
            <a:spLocks noGrp="1"/>
          </p:cNvSpPr>
          <p:nvPr/>
        </p:nvSpPr>
        <p:spPr>
          <a:xfrm>
            <a:off x="1981200" y="1752600"/>
            <a:ext cx="8572500" cy="504825"/>
          </a:xfrm>
          <a:prstGeom prst="rect">
            <a:avLst/>
          </a:prstGeom>
          <a:noFill/>
          <a:ln w="0">
            <a:noFill/>
          </a:ln>
        </p:spPr>
        <p:txBody>
          <a:bodyPr>
            <a:noAutofit/>
          </a:bodyPr>
          <a:lstStyle>
            <a:defPPr>
              <a:defRPr sz="2400" b="1">
                <a:solidFill>
                  <a:srgbClr val="122B46"/>
                </a:solidFill>
                <a:latin typeface="Arial"/>
                <a:ea typeface="Arial"/>
                <a:cs typeface="Arial"/>
              </a:defRPr>
            </a:defPPr>
          </a:lstStyle>
          <a:p>
            <a:pPr>
              <a:defRPr sz="2400" b="1">
                <a:solidFill>
                  <a:srgbClr val="122B46"/>
                </a:solidFill>
                <a:latin typeface="Arial"/>
                <a:ea typeface="Arial"/>
                <a:cs typeface="Arial"/>
              </a:defRPr>
            </a:pPr>
            <a:r>
              <a:rPr sz="2400" b="1">
                <a:solidFill>
                  <a:srgbClr val="122B46"/>
                </a:solidFill>
                <a:latin typeface="Arial"/>
                <a:ea typeface="Arial"/>
                <a:cs typeface="Arial"/>
              </a:rPr>
              <a:t>Business context</a:t>
            </a:r>
          </a:p>
        </p:txBody>
      </p:sp>
      <p:sp>
        <p:nvSpPr>
          <p:cNvPr id="6" name="Rectangle 5">
            <a:extLst>
              <a:ext uri="{FF2B5EF4-FFF2-40B4-BE49-F238E27FC236}">
                <a16:creationId xmlns:a16="http://schemas.microsoft.com/office/drawing/2014/main" id="{91F680AD-CD69-4435-9932-16AB64EE2CE8}"/>
              </a:ext>
            </a:extLst>
          </p:cNvPr>
          <p:cNvSpPr>
            <a:spLocks noGrp="1"/>
          </p:cNvSpPr>
          <p:nvPr/>
        </p:nvSpPr>
        <p:spPr>
          <a:xfrm>
            <a:off x="2000250" y="2238375"/>
            <a:ext cx="8572500" cy="409575"/>
          </a:xfrm>
          <a:prstGeom prst="rect">
            <a:avLst/>
          </a:prstGeom>
          <a:noFill/>
          <a:ln w="0">
            <a:noFill/>
          </a:ln>
        </p:spPr>
        <p:txBody>
          <a:bodyPr>
            <a:noAutofit/>
          </a:bodyPr>
          <a:lstStyle>
            <a:defPPr>
              <a:defRPr sz="1875" b="0">
                <a:solidFill>
                  <a:srgbClr val="536679"/>
                </a:solidFill>
                <a:latin typeface="Arial"/>
                <a:ea typeface="Arial"/>
                <a:cs typeface="Arial"/>
              </a:defRPr>
            </a:defPPr>
          </a:lstStyle>
          <a:p>
            <a:pPr>
              <a:defRPr sz="1875" b="0">
                <a:solidFill>
                  <a:srgbClr val="536679"/>
                </a:solidFill>
                <a:latin typeface="Arial"/>
                <a:ea typeface="Arial"/>
                <a:cs typeface="Arial"/>
              </a:defRPr>
            </a:pPr>
            <a:r>
              <a:rPr sz="1875" b="0">
                <a:solidFill>
                  <a:srgbClr val="536679"/>
                </a:solidFill>
                <a:latin typeface="Arial"/>
                <a:ea typeface="Arial"/>
                <a:cs typeface="Arial"/>
              </a:rPr>
              <a:t>The bakery and its sales gap</a:t>
            </a:r>
          </a:p>
        </p:txBody>
      </p:sp>
      <p:sp>
        <p:nvSpPr>
          <p:cNvPr id="7" name="Rectangle 6">
            <a:extLst>
              <a:ext uri="{FF2B5EF4-FFF2-40B4-BE49-F238E27FC236}">
                <a16:creationId xmlns:a16="http://schemas.microsoft.com/office/drawing/2014/main" id="{9D29B36A-7568-4ACF-9CBB-9419F513764A}"/>
              </a:ext>
            </a:extLst>
          </p:cNvPr>
          <p:cNvSpPr>
            <a:spLocks noGrp="1"/>
          </p:cNvSpPr>
          <p:nvPr/>
        </p:nvSpPr>
        <p:spPr>
          <a:xfrm>
            <a:off x="600075" y="2781300"/>
            <a:ext cx="1123950" cy="838200"/>
          </a:xfrm>
          <a:prstGeom prst="rect">
            <a:avLst/>
          </a:prstGeom>
          <a:noFill/>
          <a:ln w="0">
            <a:noFill/>
          </a:ln>
        </p:spPr>
        <p:txBody>
          <a:bodyPr>
            <a:noAutofit/>
          </a:bodyPr>
          <a:lstStyle>
            <a:defPPr>
              <a:defRPr sz="4500" b="1">
                <a:solidFill>
                  <a:srgbClr val="087D87"/>
                </a:solidFill>
                <a:latin typeface="Arial"/>
                <a:ea typeface="Arial"/>
                <a:cs typeface="Arial"/>
              </a:defRPr>
            </a:defPPr>
          </a:lstStyle>
          <a:p>
            <a:pPr>
              <a:defRPr sz="4500" b="1">
                <a:solidFill>
                  <a:srgbClr val="087D87"/>
                </a:solidFill>
                <a:latin typeface="Arial"/>
                <a:ea typeface="Arial"/>
                <a:cs typeface="Arial"/>
              </a:defRPr>
            </a:pPr>
            <a:r>
              <a:rPr sz="4500" b="1">
                <a:solidFill>
                  <a:srgbClr val="087D87"/>
                </a:solidFill>
                <a:latin typeface="Arial"/>
                <a:ea typeface="Arial"/>
                <a:cs typeface="Arial"/>
              </a:rPr>
              <a:t>02</a:t>
            </a:r>
          </a:p>
        </p:txBody>
      </p:sp>
      <p:sp>
        <p:nvSpPr>
          <p:cNvPr id="8" name="Rectangle 7">
            <a:extLst>
              <a:ext uri="{FF2B5EF4-FFF2-40B4-BE49-F238E27FC236}">
                <a16:creationId xmlns:a16="http://schemas.microsoft.com/office/drawing/2014/main" id="{2270CB13-E9D4-4DCF-8751-1C942AB7F7DF}"/>
              </a:ext>
            </a:extLst>
          </p:cNvPr>
          <p:cNvSpPr>
            <a:spLocks noGrp="1"/>
          </p:cNvSpPr>
          <p:nvPr/>
        </p:nvSpPr>
        <p:spPr>
          <a:xfrm>
            <a:off x="1981200" y="2790825"/>
            <a:ext cx="8572500" cy="504825"/>
          </a:xfrm>
          <a:prstGeom prst="rect">
            <a:avLst/>
          </a:prstGeom>
          <a:noFill/>
          <a:ln w="0">
            <a:noFill/>
          </a:ln>
        </p:spPr>
        <p:txBody>
          <a:bodyPr>
            <a:noAutofit/>
          </a:bodyPr>
          <a:lstStyle>
            <a:defPPr>
              <a:defRPr sz="2400" b="1">
                <a:solidFill>
                  <a:srgbClr val="122B46"/>
                </a:solidFill>
                <a:latin typeface="Arial"/>
                <a:ea typeface="Arial"/>
                <a:cs typeface="Arial"/>
              </a:defRPr>
            </a:defPPr>
          </a:lstStyle>
          <a:p>
            <a:pPr>
              <a:defRPr sz="2400" b="1">
                <a:solidFill>
                  <a:srgbClr val="122B46"/>
                </a:solidFill>
                <a:latin typeface="Arial"/>
                <a:ea typeface="Arial"/>
                <a:cs typeface="Arial"/>
              </a:defRPr>
            </a:pPr>
            <a:r>
              <a:rPr sz="2400" b="1">
                <a:solidFill>
                  <a:srgbClr val="122B46"/>
                </a:solidFill>
                <a:latin typeface="Arial"/>
                <a:ea typeface="Arial"/>
                <a:cs typeface="Arial"/>
              </a:rPr>
              <a:t>PESTEL</a:t>
            </a:r>
          </a:p>
        </p:txBody>
      </p:sp>
      <p:sp>
        <p:nvSpPr>
          <p:cNvPr id="9" name="Rectangle 8">
            <a:extLst>
              <a:ext uri="{FF2B5EF4-FFF2-40B4-BE49-F238E27FC236}">
                <a16:creationId xmlns:a16="http://schemas.microsoft.com/office/drawing/2014/main" id="{150FDD81-0221-4127-B50E-D60D6C8640CA}"/>
              </a:ext>
            </a:extLst>
          </p:cNvPr>
          <p:cNvSpPr>
            <a:spLocks noGrp="1"/>
          </p:cNvSpPr>
          <p:nvPr/>
        </p:nvSpPr>
        <p:spPr>
          <a:xfrm>
            <a:off x="2000250" y="3276600"/>
            <a:ext cx="8572500" cy="409575"/>
          </a:xfrm>
          <a:prstGeom prst="rect">
            <a:avLst/>
          </a:prstGeom>
          <a:noFill/>
          <a:ln w="0">
            <a:noFill/>
          </a:ln>
        </p:spPr>
        <p:txBody>
          <a:bodyPr>
            <a:noAutofit/>
          </a:bodyPr>
          <a:lstStyle>
            <a:defPPr>
              <a:defRPr sz="1875" b="0">
                <a:solidFill>
                  <a:srgbClr val="536679"/>
                </a:solidFill>
                <a:latin typeface="Arial"/>
                <a:ea typeface="Arial"/>
                <a:cs typeface="Arial"/>
              </a:defRPr>
            </a:defPPr>
          </a:lstStyle>
          <a:p>
            <a:pPr>
              <a:defRPr sz="1875" b="0">
                <a:solidFill>
                  <a:srgbClr val="536679"/>
                </a:solidFill>
                <a:latin typeface="Arial"/>
                <a:ea typeface="Arial"/>
                <a:cs typeface="Arial"/>
              </a:defRPr>
            </a:pPr>
            <a:r>
              <a:rPr sz="1875" b="0">
                <a:solidFill>
                  <a:srgbClr val="536679"/>
                </a:solidFill>
                <a:latin typeface="Arial"/>
                <a:ea typeface="Arial"/>
                <a:cs typeface="Arial"/>
              </a:rPr>
              <a:t>Outside pressures and limitations</a:t>
            </a:r>
          </a:p>
        </p:txBody>
      </p:sp>
      <p:sp>
        <p:nvSpPr>
          <p:cNvPr id="10" name="Rectangle 9">
            <a:extLst>
              <a:ext uri="{FF2B5EF4-FFF2-40B4-BE49-F238E27FC236}">
                <a16:creationId xmlns:a16="http://schemas.microsoft.com/office/drawing/2014/main" id="{2FA8CA33-816C-4F79-8681-1391D644678B}"/>
              </a:ext>
            </a:extLst>
          </p:cNvPr>
          <p:cNvSpPr>
            <a:spLocks noGrp="1"/>
          </p:cNvSpPr>
          <p:nvPr/>
        </p:nvSpPr>
        <p:spPr>
          <a:xfrm>
            <a:off x="600075" y="3819525"/>
            <a:ext cx="1123950" cy="838200"/>
          </a:xfrm>
          <a:prstGeom prst="rect">
            <a:avLst/>
          </a:prstGeom>
          <a:noFill/>
          <a:ln w="0">
            <a:noFill/>
          </a:ln>
        </p:spPr>
        <p:txBody>
          <a:bodyPr>
            <a:noAutofit/>
          </a:bodyPr>
          <a:lstStyle>
            <a:defPPr>
              <a:defRPr sz="4500" b="1">
                <a:solidFill>
                  <a:srgbClr val="2463A6"/>
                </a:solidFill>
                <a:latin typeface="Arial"/>
                <a:ea typeface="Arial"/>
                <a:cs typeface="Arial"/>
              </a:defRPr>
            </a:defPPr>
          </a:lstStyle>
          <a:p>
            <a:pPr>
              <a:defRPr sz="4500" b="1">
                <a:solidFill>
                  <a:srgbClr val="2463A6"/>
                </a:solidFill>
                <a:latin typeface="Arial"/>
                <a:ea typeface="Arial"/>
                <a:cs typeface="Arial"/>
              </a:defRPr>
            </a:pPr>
            <a:r>
              <a:rPr sz="4500" b="1">
                <a:solidFill>
                  <a:srgbClr val="2463A6"/>
                </a:solidFill>
                <a:latin typeface="Arial"/>
                <a:ea typeface="Arial"/>
                <a:cs typeface="Arial"/>
              </a:rPr>
              <a:t>03</a:t>
            </a:r>
          </a:p>
        </p:txBody>
      </p:sp>
      <p:sp>
        <p:nvSpPr>
          <p:cNvPr id="11" name="Rectangle 10">
            <a:extLst>
              <a:ext uri="{FF2B5EF4-FFF2-40B4-BE49-F238E27FC236}">
                <a16:creationId xmlns:a16="http://schemas.microsoft.com/office/drawing/2014/main" id="{F82EA6A5-27D0-409F-947D-44F2467F5306}"/>
              </a:ext>
            </a:extLst>
          </p:cNvPr>
          <p:cNvSpPr>
            <a:spLocks noGrp="1"/>
          </p:cNvSpPr>
          <p:nvPr/>
        </p:nvSpPr>
        <p:spPr>
          <a:xfrm>
            <a:off x="1981200" y="3829050"/>
            <a:ext cx="8572500" cy="504825"/>
          </a:xfrm>
          <a:prstGeom prst="rect">
            <a:avLst/>
          </a:prstGeom>
          <a:noFill/>
          <a:ln w="0">
            <a:noFill/>
          </a:ln>
        </p:spPr>
        <p:txBody>
          <a:bodyPr>
            <a:noAutofit/>
          </a:bodyPr>
          <a:lstStyle>
            <a:defPPr>
              <a:defRPr sz="2400" b="1">
                <a:solidFill>
                  <a:srgbClr val="122B46"/>
                </a:solidFill>
                <a:latin typeface="Arial"/>
                <a:ea typeface="Arial"/>
                <a:cs typeface="Arial"/>
              </a:defRPr>
            </a:defPPr>
          </a:lstStyle>
          <a:p>
            <a:pPr>
              <a:defRPr sz="2400" b="1">
                <a:solidFill>
                  <a:srgbClr val="122B46"/>
                </a:solidFill>
                <a:latin typeface="Arial"/>
                <a:ea typeface="Arial"/>
                <a:cs typeface="Arial"/>
              </a:defRPr>
            </a:pPr>
            <a:r>
              <a:rPr sz="2400" b="1">
                <a:solidFill>
                  <a:srgbClr val="122B46"/>
                </a:solidFill>
                <a:latin typeface="Arial"/>
                <a:ea typeface="Arial"/>
                <a:cs typeface="Arial"/>
              </a:rPr>
              <a:t>Fishbone</a:t>
            </a:r>
          </a:p>
        </p:txBody>
      </p:sp>
      <p:sp>
        <p:nvSpPr>
          <p:cNvPr id="12" name="Rectangle 11">
            <a:extLst>
              <a:ext uri="{FF2B5EF4-FFF2-40B4-BE49-F238E27FC236}">
                <a16:creationId xmlns:a16="http://schemas.microsoft.com/office/drawing/2014/main" id="{CD580848-4F8D-41B9-9D93-E8EBE96BFD50}"/>
              </a:ext>
            </a:extLst>
          </p:cNvPr>
          <p:cNvSpPr>
            <a:spLocks noGrp="1"/>
          </p:cNvSpPr>
          <p:nvPr/>
        </p:nvSpPr>
        <p:spPr>
          <a:xfrm>
            <a:off x="2000250" y="4314825"/>
            <a:ext cx="8572500" cy="409575"/>
          </a:xfrm>
          <a:prstGeom prst="rect">
            <a:avLst/>
          </a:prstGeom>
          <a:noFill/>
          <a:ln w="0">
            <a:noFill/>
          </a:ln>
        </p:spPr>
        <p:txBody>
          <a:bodyPr>
            <a:noAutofit/>
          </a:bodyPr>
          <a:lstStyle>
            <a:defPPr>
              <a:defRPr sz="1875" b="0">
                <a:solidFill>
                  <a:srgbClr val="536679"/>
                </a:solidFill>
                <a:latin typeface="Arial"/>
                <a:ea typeface="Arial"/>
                <a:cs typeface="Arial"/>
              </a:defRPr>
            </a:defPPr>
          </a:lstStyle>
          <a:p>
            <a:pPr>
              <a:defRPr sz="1875" b="0">
                <a:solidFill>
                  <a:srgbClr val="536679"/>
                </a:solidFill>
                <a:latin typeface="Arial"/>
                <a:ea typeface="Arial"/>
                <a:cs typeface="Arial"/>
              </a:defRPr>
            </a:pPr>
            <a:r>
              <a:rPr sz="1875" b="0">
                <a:solidFill>
                  <a:srgbClr val="536679"/>
                </a:solidFill>
                <a:latin typeface="Arial"/>
                <a:ea typeface="Arial"/>
                <a:cs typeface="Arial"/>
              </a:rPr>
              <a:t>Possible causes and connections</a:t>
            </a:r>
          </a:p>
        </p:txBody>
      </p:sp>
      <p:sp>
        <p:nvSpPr>
          <p:cNvPr id="13" name="Rectangle 12">
            <a:extLst>
              <a:ext uri="{FF2B5EF4-FFF2-40B4-BE49-F238E27FC236}">
                <a16:creationId xmlns:a16="http://schemas.microsoft.com/office/drawing/2014/main" id="{8F0991AD-C9F4-4838-8960-77B8A6D5C561}"/>
              </a:ext>
            </a:extLst>
          </p:cNvPr>
          <p:cNvSpPr>
            <a:spLocks noGrp="1"/>
          </p:cNvSpPr>
          <p:nvPr/>
        </p:nvSpPr>
        <p:spPr>
          <a:xfrm>
            <a:off x="600075" y="4857750"/>
            <a:ext cx="1123950" cy="838200"/>
          </a:xfrm>
          <a:prstGeom prst="rect">
            <a:avLst/>
          </a:prstGeom>
          <a:noFill/>
          <a:ln w="0">
            <a:noFill/>
          </a:ln>
        </p:spPr>
        <p:txBody>
          <a:bodyPr>
            <a:noAutofit/>
          </a:bodyPr>
          <a:lstStyle>
            <a:defPPr>
              <a:defRPr sz="4500" b="1">
                <a:solidFill>
                  <a:srgbClr val="087D87"/>
                </a:solidFill>
                <a:latin typeface="Arial"/>
                <a:ea typeface="Arial"/>
                <a:cs typeface="Arial"/>
              </a:defRPr>
            </a:defPPr>
          </a:lstStyle>
          <a:p>
            <a:pPr>
              <a:defRPr sz="4500" b="1">
                <a:solidFill>
                  <a:srgbClr val="087D87"/>
                </a:solidFill>
                <a:latin typeface="Arial"/>
                <a:ea typeface="Arial"/>
                <a:cs typeface="Arial"/>
              </a:defRPr>
            </a:pPr>
            <a:r>
              <a:rPr sz="4500" b="1">
                <a:solidFill>
                  <a:srgbClr val="087D87"/>
                </a:solidFill>
                <a:latin typeface="Arial"/>
                <a:ea typeface="Arial"/>
                <a:cs typeface="Arial"/>
              </a:rPr>
              <a:t>04</a:t>
            </a:r>
          </a:p>
        </p:txBody>
      </p:sp>
      <p:sp>
        <p:nvSpPr>
          <p:cNvPr id="14" name="Rectangle 13">
            <a:extLst>
              <a:ext uri="{FF2B5EF4-FFF2-40B4-BE49-F238E27FC236}">
                <a16:creationId xmlns:a16="http://schemas.microsoft.com/office/drawing/2014/main" id="{4AB91212-CEEC-4753-916C-9D3E332B62F4}"/>
              </a:ext>
            </a:extLst>
          </p:cNvPr>
          <p:cNvSpPr>
            <a:spLocks noGrp="1"/>
          </p:cNvSpPr>
          <p:nvPr/>
        </p:nvSpPr>
        <p:spPr>
          <a:xfrm>
            <a:off x="1981200" y="4867275"/>
            <a:ext cx="8572500" cy="504825"/>
          </a:xfrm>
          <a:prstGeom prst="rect">
            <a:avLst/>
          </a:prstGeom>
          <a:noFill/>
          <a:ln w="0">
            <a:noFill/>
          </a:ln>
        </p:spPr>
        <p:txBody>
          <a:bodyPr>
            <a:noAutofit/>
          </a:bodyPr>
          <a:lstStyle>
            <a:defPPr>
              <a:defRPr sz="2400" b="1">
                <a:solidFill>
                  <a:srgbClr val="122B46"/>
                </a:solidFill>
                <a:latin typeface="Arial"/>
                <a:ea typeface="Arial"/>
                <a:cs typeface="Arial"/>
              </a:defRPr>
            </a:defPPr>
          </a:lstStyle>
          <a:p>
            <a:pPr>
              <a:defRPr sz="2400" b="1">
                <a:solidFill>
                  <a:srgbClr val="122B46"/>
                </a:solidFill>
                <a:latin typeface="Arial"/>
                <a:ea typeface="Arial"/>
                <a:cs typeface="Arial"/>
              </a:defRPr>
            </a:pPr>
            <a:r>
              <a:rPr sz="2400" b="1">
                <a:solidFill>
                  <a:srgbClr val="122B46"/>
                </a:solidFill>
                <a:latin typeface="Arial"/>
                <a:ea typeface="Arial"/>
                <a:cs typeface="Arial"/>
              </a:rPr>
              <a:t>Key findings</a:t>
            </a:r>
          </a:p>
        </p:txBody>
      </p:sp>
      <p:sp>
        <p:nvSpPr>
          <p:cNvPr id="15" name="Rectangle 14">
            <a:extLst>
              <a:ext uri="{FF2B5EF4-FFF2-40B4-BE49-F238E27FC236}">
                <a16:creationId xmlns:a16="http://schemas.microsoft.com/office/drawing/2014/main" id="{ABD615B1-24C9-430E-869E-13FA47882A48}"/>
              </a:ext>
            </a:extLst>
          </p:cNvPr>
          <p:cNvSpPr>
            <a:spLocks noGrp="1"/>
          </p:cNvSpPr>
          <p:nvPr/>
        </p:nvSpPr>
        <p:spPr>
          <a:xfrm>
            <a:off x="2000250" y="5353050"/>
            <a:ext cx="8572500" cy="409575"/>
          </a:xfrm>
          <a:prstGeom prst="rect">
            <a:avLst/>
          </a:prstGeom>
          <a:noFill/>
          <a:ln w="0">
            <a:noFill/>
          </a:ln>
        </p:spPr>
        <p:txBody>
          <a:bodyPr>
            <a:noAutofit/>
          </a:bodyPr>
          <a:lstStyle>
            <a:defPPr>
              <a:defRPr sz="1875" b="0">
                <a:solidFill>
                  <a:srgbClr val="536679"/>
                </a:solidFill>
                <a:latin typeface="Arial"/>
                <a:ea typeface="Arial"/>
                <a:cs typeface="Arial"/>
              </a:defRPr>
            </a:defPPr>
          </a:lstStyle>
          <a:p>
            <a:pPr>
              <a:defRPr sz="1875" b="0">
                <a:solidFill>
                  <a:srgbClr val="536679"/>
                </a:solidFill>
                <a:latin typeface="Arial"/>
                <a:ea typeface="Arial"/>
                <a:cs typeface="Arial"/>
              </a:defRPr>
            </a:pPr>
            <a:r>
              <a:rPr sz="1875" b="0">
                <a:solidFill>
                  <a:srgbClr val="536679"/>
                </a:solidFill>
                <a:latin typeface="Arial"/>
                <a:ea typeface="Arial"/>
                <a:cs typeface="Arial"/>
              </a:rPr>
              <a:t>What the evidence tells us</a:t>
            </a:r>
          </a:p>
        </p:txBody>
      </p:sp>
    </p:spTree>
    <p:extLst>
      <p:ext uri="{BB962C8B-B14F-4D97-AF65-F5344CB8AC3E}">
        <p14:creationId xmlns:p14="http://schemas.microsoft.com/office/powerpoint/2010/main" val="118523291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64D9348E-D334-4E4C-8AE1-B99543E616E7}"/>
              </a:ext>
            </a:extLst>
          </p:cNvPr>
          <p:cNvSpPr>
            <a:spLocks noGrp="1"/>
          </p:cNvSpPr>
          <p:nvPr/>
        </p:nvSpPr>
        <p:spPr>
          <a:xfrm>
            <a:off x="590550" y="457200"/>
            <a:ext cx="10934700" cy="800100"/>
          </a:xfrm>
          <a:prstGeom prst="rect">
            <a:avLst/>
          </a:prstGeom>
          <a:noFill/>
          <a:ln w="0">
            <a:noFill/>
          </a:ln>
        </p:spPr>
        <p:txBody>
          <a:bodyPr>
            <a:noAutofit/>
          </a:bodyPr>
          <a:lstStyle>
            <a:defPPr>
              <a:defRPr sz="3150" b="1">
                <a:solidFill>
                  <a:srgbClr val="122B46"/>
                </a:solidFill>
                <a:latin typeface="Georgia"/>
                <a:ea typeface="Georgia"/>
                <a:cs typeface="Georgia"/>
              </a:defRPr>
            </a:defPPr>
          </a:lstStyle>
          <a:p>
            <a:pPr>
              <a:defRPr sz="3150" b="1">
                <a:solidFill>
                  <a:srgbClr val="122B46"/>
                </a:solidFill>
                <a:latin typeface="Georgia"/>
                <a:ea typeface="Georgia"/>
                <a:cs typeface="Georgia"/>
              </a:defRPr>
            </a:pPr>
            <a:r>
              <a:rPr sz="3150" b="1">
                <a:solidFill>
                  <a:srgbClr val="122B46"/>
                </a:solidFill>
                <a:latin typeface="Georgia"/>
                <a:ea typeface="Georgia"/>
                <a:cs typeface="Georgia"/>
              </a:rPr>
              <a:t>Business context and sales performance</a:t>
            </a:r>
          </a:p>
        </p:txBody>
      </p:sp>
      <p:sp>
        <p:nvSpPr>
          <p:cNvPr id="2" name="Rectangle 1">
            <a:extLst>
              <a:ext uri="{FF2B5EF4-FFF2-40B4-BE49-F238E27FC236}">
                <a16:creationId xmlns:a16="http://schemas.microsoft.com/office/drawing/2014/main" id="{55F7D727-D13E-447F-B4F6-0B746F88FB95}"/>
              </a:ext>
            </a:extLst>
          </p:cNvPr>
          <p:cNvSpPr>
            <a:spLocks noGrp="1"/>
          </p:cNvSpPr>
          <p:nvPr/>
        </p:nvSpPr>
        <p:spPr>
          <a:xfrm>
            <a:off x="609600" y="6238875"/>
            <a:ext cx="10287000" cy="409575"/>
          </a:xfrm>
          <a:prstGeom prst="rect">
            <a:avLst/>
          </a:prstGeom>
          <a:noFill/>
          <a:ln w="0">
            <a:noFill/>
          </a:ln>
        </p:spPr>
        <p:txBody>
          <a:bodyPr>
            <a:noAutofit/>
          </a:bodyPr>
          <a:lstStyle>
            <a:defPPr>
              <a:defRPr sz="1125" b="0">
                <a:solidFill>
                  <a:srgbClr val="536679"/>
                </a:solidFill>
                <a:latin typeface="Arial"/>
                <a:ea typeface="Arial"/>
                <a:cs typeface="Arial"/>
              </a:defRPr>
            </a:defPPr>
          </a:lstStyle>
          <a:p>
            <a:pPr>
              <a:defRPr sz="1125" b="0">
                <a:solidFill>
                  <a:srgbClr val="536679"/>
                </a:solidFill>
                <a:latin typeface="Arial"/>
                <a:ea typeface="Arial"/>
                <a:cs typeface="Arial"/>
              </a:defRPr>
            </a:pPr>
            <a:r>
              <a:rPr sz="1125" b="0">
                <a:solidFill>
                  <a:srgbClr val="536679"/>
                </a:solidFill>
                <a:latin typeface="Arial"/>
                <a:ea typeface="Arial"/>
                <a:cs typeface="Arial"/>
              </a:rPr>
              <a:t>UWTSD (2026a). Sales index calculated from the case.</a:t>
            </a:r>
          </a:p>
        </p:txBody>
      </p:sp>
      <p:sp>
        <p:nvSpPr>
          <p:cNvPr id="3" name="Rectangle 2">
            <a:extLst>
              <a:ext uri="{FF2B5EF4-FFF2-40B4-BE49-F238E27FC236}">
                <a16:creationId xmlns:a16="http://schemas.microsoft.com/office/drawing/2014/main" id="{05237A8F-FEDB-4FB3-BA86-54B9C990D224}"/>
              </a:ext>
            </a:extLst>
          </p:cNvPr>
          <p:cNvSpPr>
            <a:spLocks noGrp="1"/>
          </p:cNvSpPr>
          <p:nvPr/>
        </p:nvSpPr>
        <p:spPr>
          <a:xfrm>
            <a:off x="11087100" y="6238875"/>
            <a:ext cx="495300" cy="266700"/>
          </a:xfrm>
          <a:prstGeom prst="rect">
            <a:avLst/>
          </a:prstGeom>
          <a:noFill/>
          <a:ln w="0">
            <a:noFill/>
          </a:ln>
        </p:spPr>
        <p:txBody>
          <a:bodyPr>
            <a:noAutofit/>
          </a:bodyPr>
          <a:lstStyle>
            <a:defPPr>
              <a:defRPr sz="1200" b="1">
                <a:solidFill>
                  <a:srgbClr val="2463A6"/>
                </a:solidFill>
                <a:latin typeface="Arial"/>
                <a:ea typeface="Arial"/>
                <a:cs typeface="Arial"/>
              </a:defRPr>
            </a:defPPr>
          </a:lstStyle>
          <a:p>
            <a:pPr>
              <a:defRPr sz="1200" b="1">
                <a:solidFill>
                  <a:srgbClr val="2463A6"/>
                </a:solidFill>
                <a:latin typeface="Arial"/>
                <a:ea typeface="Arial"/>
                <a:cs typeface="Arial"/>
              </a:defRPr>
            </a:pPr>
            <a:r>
              <a:rPr sz="1200" b="1">
                <a:solidFill>
                  <a:srgbClr val="2463A6"/>
                </a:solidFill>
                <a:latin typeface="Arial"/>
                <a:ea typeface="Arial"/>
                <a:cs typeface="Arial"/>
              </a:rPr>
              <a:t>03</a:t>
            </a:r>
          </a:p>
        </p:txBody>
      </p:sp>
      <p:sp>
        <p:nvSpPr>
          <p:cNvPr id="4" name="Rectangle 3">
            <a:extLst>
              <a:ext uri="{FF2B5EF4-FFF2-40B4-BE49-F238E27FC236}">
                <a16:creationId xmlns:a16="http://schemas.microsoft.com/office/drawing/2014/main" id="{4F2EF47E-1333-4DC8-B887-05CEB9877320}"/>
              </a:ext>
            </a:extLst>
          </p:cNvPr>
          <p:cNvSpPr>
            <a:spLocks noGrp="1"/>
          </p:cNvSpPr>
          <p:nvPr/>
        </p:nvSpPr>
        <p:spPr>
          <a:xfrm>
            <a:off x="600075" y="1590675"/>
            <a:ext cx="4667250" cy="1276350"/>
          </a:xfrm>
          <a:prstGeom prst="rect">
            <a:avLst/>
          </a:prstGeom>
          <a:noFill/>
          <a:ln w="0">
            <a:noFill/>
          </a:ln>
        </p:spPr>
        <p:txBody>
          <a:bodyPr>
            <a:noAutofit/>
          </a:bodyPr>
          <a:lstStyle>
            <a:defPPr>
              <a:defRPr sz="8400" b="1">
                <a:solidFill>
                  <a:srgbClr val="2463A6"/>
                </a:solidFill>
                <a:latin typeface="Arial"/>
                <a:ea typeface="Arial"/>
                <a:cs typeface="Arial"/>
              </a:defRPr>
            </a:defPPr>
          </a:lstStyle>
          <a:p>
            <a:pPr>
              <a:defRPr sz="8400" b="1">
                <a:solidFill>
                  <a:srgbClr val="2463A6"/>
                </a:solidFill>
                <a:latin typeface="Arial"/>
                <a:ea typeface="Arial"/>
                <a:cs typeface="Arial"/>
              </a:defRPr>
            </a:pPr>
            <a:r>
              <a:rPr sz="8400" b="1">
                <a:solidFill>
                  <a:srgbClr val="2463A6"/>
                </a:solidFill>
                <a:latin typeface="Arial"/>
                <a:ea typeface="Arial"/>
                <a:cs typeface="Arial"/>
              </a:rPr>
              <a:t>25%</a:t>
            </a:r>
          </a:p>
        </p:txBody>
      </p:sp>
      <p:sp>
        <p:nvSpPr>
          <p:cNvPr id="5" name="Rectangle 4">
            <a:extLst>
              <a:ext uri="{FF2B5EF4-FFF2-40B4-BE49-F238E27FC236}">
                <a16:creationId xmlns:a16="http://schemas.microsoft.com/office/drawing/2014/main" id="{5BC3A660-ECE2-4BC5-8895-8F66DF27F83A}"/>
              </a:ext>
            </a:extLst>
          </p:cNvPr>
          <p:cNvSpPr>
            <a:spLocks noGrp="1"/>
          </p:cNvSpPr>
          <p:nvPr/>
        </p:nvSpPr>
        <p:spPr>
          <a:xfrm>
            <a:off x="647700" y="2971800"/>
            <a:ext cx="4191000" cy="571500"/>
          </a:xfrm>
          <a:prstGeom prst="rect">
            <a:avLst/>
          </a:prstGeom>
          <a:noFill/>
          <a:ln w="0">
            <a:noFill/>
          </a:ln>
        </p:spPr>
        <p:txBody>
          <a:bodyPr>
            <a:noAutofit/>
          </a:bodyPr>
          <a:lstStyle>
            <a:defPPr>
              <a:defRPr sz="2475" b="1">
                <a:solidFill>
                  <a:srgbClr val="122B46"/>
                </a:solidFill>
                <a:latin typeface="Arial"/>
                <a:ea typeface="Arial"/>
                <a:cs typeface="Arial"/>
              </a:defRPr>
            </a:defPPr>
          </a:lstStyle>
          <a:p>
            <a:pPr>
              <a:defRPr sz="2475" b="1">
                <a:solidFill>
                  <a:srgbClr val="122B46"/>
                </a:solidFill>
                <a:latin typeface="Arial"/>
                <a:ea typeface="Arial"/>
                <a:cs typeface="Arial"/>
              </a:defRPr>
            </a:pPr>
            <a:r>
              <a:rPr sz="2475" b="1">
                <a:solidFill>
                  <a:srgbClr val="122B46"/>
                </a:solidFill>
                <a:latin typeface="Arial"/>
                <a:ea typeface="Arial"/>
                <a:cs typeface="Arial"/>
              </a:rPr>
              <a:t>below 2019 sales</a:t>
            </a:r>
          </a:p>
        </p:txBody>
      </p:sp>
      <p:sp>
        <p:nvSpPr>
          <p:cNvPr id="6" name="Rectangle 5">
            <a:extLst>
              <a:ext uri="{FF2B5EF4-FFF2-40B4-BE49-F238E27FC236}">
                <a16:creationId xmlns:a16="http://schemas.microsoft.com/office/drawing/2014/main" id="{454C7A96-16F2-418C-BBC7-87240E729A0B}"/>
              </a:ext>
            </a:extLst>
          </p:cNvPr>
          <p:cNvSpPr>
            <a:spLocks noGrp="1"/>
          </p:cNvSpPr>
          <p:nvPr/>
        </p:nvSpPr>
        <p:spPr>
          <a:xfrm>
            <a:off x="647700" y="3533775"/>
            <a:ext cx="4191000" cy="447675"/>
          </a:xfrm>
          <a:prstGeom prst="rect">
            <a:avLst/>
          </a:prstGeom>
          <a:noFill/>
          <a:ln w="0">
            <a:noFill/>
          </a:ln>
        </p:spPr>
        <p:txBody>
          <a:bodyPr>
            <a:noAutofit/>
          </a:bodyPr>
          <a:lstStyle>
            <a:defPPr>
              <a:defRPr sz="1875" b="0">
                <a:solidFill>
                  <a:srgbClr val="536679"/>
                </a:solidFill>
                <a:latin typeface="Arial"/>
                <a:ea typeface="Arial"/>
                <a:cs typeface="Arial"/>
              </a:defRPr>
            </a:defPPr>
          </a:lstStyle>
          <a:p>
            <a:pPr>
              <a:defRPr sz="1875" b="0">
                <a:solidFill>
                  <a:srgbClr val="536679"/>
                </a:solidFill>
                <a:latin typeface="Arial"/>
                <a:ea typeface="Arial"/>
                <a:cs typeface="Arial"/>
              </a:defRPr>
            </a:pPr>
            <a:r>
              <a:rPr sz="1875" b="0">
                <a:solidFill>
                  <a:srgbClr val="536679"/>
                </a:solidFill>
                <a:latin typeface="Arial"/>
                <a:ea typeface="Arial"/>
                <a:cs typeface="Arial"/>
              </a:rPr>
              <a:t>Average for 2023–2025</a:t>
            </a:r>
          </a:p>
        </p:txBody>
      </p:sp>
      <p:sp>
        <p:nvSpPr>
          <p:cNvPr id="7" name="Rectangle 6">
            <a:extLst>
              <a:ext uri="{FF2B5EF4-FFF2-40B4-BE49-F238E27FC236}">
                <a16:creationId xmlns:a16="http://schemas.microsoft.com/office/drawing/2014/main" id="{BA066556-FCA5-46F6-9458-0FB81BB66799}"/>
              </a:ext>
            </a:extLst>
          </p:cNvPr>
          <p:cNvSpPr>
            <a:spLocks noGrp="1"/>
          </p:cNvSpPr>
          <p:nvPr/>
        </p:nvSpPr>
        <p:spPr>
          <a:xfrm>
            <a:off x="647700" y="4286250"/>
            <a:ext cx="4810125" cy="1504950"/>
          </a:xfrm>
          <a:prstGeom prst="rect">
            <a:avLst/>
          </a:prstGeom>
          <a:noFill/>
          <a:ln w="0">
            <a:noFill/>
          </a:ln>
        </p:spPr>
        <p:txBody>
          <a:bodyPr>
            <a:noAutofit/>
          </a:bodyPr>
          <a:lstStyle>
            <a:defPPr>
              <a:defRPr sz="1875" b="0">
                <a:solidFill>
                  <a:srgbClr val="122B46"/>
                </a:solidFill>
                <a:latin typeface="Arial"/>
                <a:ea typeface="Arial"/>
                <a:cs typeface="Arial"/>
              </a:defRPr>
            </a:defPPr>
          </a:lstStyle>
          <a:p>
            <a:pPr>
              <a:defRPr sz="1875" b="0">
                <a:solidFill>
                  <a:srgbClr val="122B46"/>
                </a:solidFill>
                <a:latin typeface="Arial"/>
                <a:ea typeface="Arial"/>
                <a:cs typeface="Arial"/>
              </a:defRPr>
            </a:pPr>
            <a:r>
              <a:rPr sz="1875" b="0">
                <a:solidFill>
                  <a:srgbClr val="122B46"/>
                </a:solidFill>
                <a:latin typeface="Arial"/>
                <a:ea typeface="Arial"/>
                <a:cs typeface="Arial"/>
              </a:rPr>
              <a:t>Coventry retail park</a:t>
            </a:r>
          </a:p>
          <a:p>
            <a:pPr>
              <a:defRPr sz="1875" b="0">
                <a:solidFill>
                  <a:srgbClr val="122B46"/>
                </a:solidFill>
                <a:latin typeface="Arial"/>
                <a:ea typeface="Arial"/>
                <a:cs typeface="Arial"/>
              </a:defRPr>
            </a:pPr>
            <a:r>
              <a:rPr sz="1875" b="0">
                <a:solidFill>
                  <a:srgbClr val="122B46"/>
                </a:solidFill>
                <a:latin typeface="Arial"/>
                <a:ea typeface="Arial"/>
                <a:cs typeface="Arial"/>
              </a:rPr>
              <a:t>Opened in 2015</a:t>
            </a:r>
          </a:p>
          <a:p>
            <a:pPr>
              <a:defRPr sz="1875" b="0">
                <a:solidFill>
                  <a:srgbClr val="122B46"/>
                </a:solidFill>
                <a:latin typeface="Arial"/>
                <a:ea typeface="Arial"/>
                <a:cs typeface="Arial"/>
              </a:defRPr>
            </a:pPr>
            <a:r>
              <a:rPr sz="1875" b="0">
                <a:solidFill>
                  <a:srgbClr val="122B46"/>
                </a:solidFill>
                <a:latin typeface="Arial"/>
                <a:ea typeface="Arial"/>
                <a:cs typeface="Arial"/>
              </a:rPr>
              <a:t>Organic bread, cakes and pastries</a:t>
            </a:r>
          </a:p>
          <a:p>
            <a:pPr>
              <a:defRPr sz="1875" b="0">
                <a:solidFill>
                  <a:srgbClr val="122B46"/>
                </a:solidFill>
                <a:latin typeface="Arial"/>
                <a:ea typeface="Arial"/>
                <a:cs typeface="Arial"/>
              </a:defRPr>
            </a:pPr>
            <a:r>
              <a:rPr sz="1875" b="0">
                <a:solidFill>
                  <a:srgbClr val="122B46"/>
                </a:solidFill>
                <a:latin typeface="Arial"/>
                <a:ea typeface="Arial"/>
                <a:cs typeface="Arial"/>
              </a:rPr>
              <a:t>Local shoppers and workers</a:t>
            </a:r>
          </a:p>
        </p:txBody>
      </p:sp>
      <p:graphicFrame>
        <p:nvGraphicFramePr>
          <p:cNvPr id="8" name="Chart">
            <a:extLst>
              <a:ext uri="{FF2B5EF4-FFF2-40B4-BE49-F238E27FC236}">
                <a16:creationId xmlns:a16="http://schemas.microsoft.com/office/drawing/2014/main" id="{B01B2B75-1572-458A-823D-0898E873DA46}"/>
              </a:ext>
            </a:extLst>
          </p:cNvPr>
          <p:cNvGraphicFramePr/>
          <p:nvPr/>
        </p:nvGraphicFramePr>
        <p:xfrm>
          <a:off x="5886450" y="1647825"/>
          <a:ext cx="5476875" cy="3695700"/>
        </p:xfrm>
        <a:graphic>
          <a:graphicData uri="http://schemas.openxmlformats.org/drawingml/2006/chart">
            <c:chart xmlns:c="http://schemas.openxmlformats.org/drawingml/2006/chart" xmlns:r="http://schemas.openxmlformats.org/officeDocument/2006/relationships" r:id="rId3"/>
          </a:graphicData>
        </a:graphic>
      </p:graphicFrame>
      <p:sp>
        <p:nvSpPr>
          <p:cNvPr id="9" name="Rectangle 8">
            <a:extLst>
              <a:ext uri="{FF2B5EF4-FFF2-40B4-BE49-F238E27FC236}">
                <a16:creationId xmlns:a16="http://schemas.microsoft.com/office/drawing/2014/main" id="{9F33B17B-14B5-4F5A-98ED-41E9B719BF7C}"/>
              </a:ext>
            </a:extLst>
          </p:cNvPr>
          <p:cNvSpPr>
            <a:spLocks noGrp="1"/>
          </p:cNvSpPr>
          <p:nvPr/>
        </p:nvSpPr>
        <p:spPr>
          <a:xfrm>
            <a:off x="6038850" y="5543550"/>
            <a:ext cx="5286375" cy="428625"/>
          </a:xfrm>
          <a:prstGeom prst="rect">
            <a:avLst/>
          </a:prstGeom>
          <a:noFill/>
          <a:ln w="0">
            <a:noFill/>
          </a:ln>
        </p:spPr>
        <p:txBody>
          <a:bodyPr>
            <a:noAutofit/>
          </a:bodyPr>
          <a:lstStyle>
            <a:defPPr>
              <a:defRPr sz="1725" b="0">
                <a:solidFill>
                  <a:srgbClr val="536679"/>
                </a:solidFill>
                <a:latin typeface="Arial"/>
                <a:ea typeface="Arial"/>
                <a:cs typeface="Arial"/>
              </a:defRPr>
            </a:defPPr>
          </a:lstStyle>
          <a:p>
            <a:pPr>
              <a:defRPr sz="1725" b="0">
                <a:solidFill>
                  <a:srgbClr val="536679"/>
                </a:solidFill>
                <a:latin typeface="Arial"/>
                <a:ea typeface="Arial"/>
                <a:cs typeface="Arial"/>
              </a:defRPr>
            </a:pPr>
            <a:r>
              <a:rPr sz="1725" b="0">
                <a:solidFill>
                  <a:srgbClr val="536679"/>
                </a:solidFill>
                <a:latin typeface="Arial"/>
                <a:ea typeface="Arial"/>
                <a:cs typeface="Arial"/>
              </a:rPr>
              <a:t>2019 = 100. Later average ≈ 75.</a:t>
            </a:r>
          </a:p>
        </p:txBody>
      </p:sp>
    </p:spTree>
    <p:extLst>
      <p:ext uri="{BB962C8B-B14F-4D97-AF65-F5344CB8AC3E}">
        <p14:creationId xmlns:p14="http://schemas.microsoft.com/office/powerpoint/2010/main" val="49439372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16" name="Rectangle 15">
            <a:extLst>
              <a:ext uri="{FF2B5EF4-FFF2-40B4-BE49-F238E27FC236}">
                <a16:creationId xmlns:a16="http://schemas.microsoft.com/office/drawing/2014/main" id="{AA4211D6-B0AD-4772-9606-12AC2070730A}"/>
              </a:ext>
            </a:extLst>
          </p:cNvPr>
          <p:cNvSpPr>
            <a:spLocks noGrp="1"/>
          </p:cNvSpPr>
          <p:nvPr/>
        </p:nvSpPr>
        <p:spPr>
          <a:xfrm>
            <a:off x="590550" y="457200"/>
            <a:ext cx="10934700" cy="800100"/>
          </a:xfrm>
          <a:prstGeom prst="rect">
            <a:avLst/>
          </a:prstGeom>
          <a:noFill/>
          <a:ln w="0">
            <a:noFill/>
          </a:ln>
        </p:spPr>
        <p:txBody>
          <a:bodyPr>
            <a:noAutofit/>
          </a:bodyPr>
          <a:lstStyle>
            <a:defPPr>
              <a:defRPr sz="3150" b="1">
                <a:solidFill>
                  <a:srgbClr val="122B46"/>
                </a:solidFill>
                <a:latin typeface="Georgia"/>
                <a:ea typeface="Georgia"/>
                <a:cs typeface="Georgia"/>
              </a:defRPr>
            </a:defPPr>
          </a:lstStyle>
          <a:p>
            <a:pPr>
              <a:defRPr sz="3150" b="1">
                <a:solidFill>
                  <a:srgbClr val="122B46"/>
                </a:solidFill>
                <a:latin typeface="Georgia"/>
                <a:ea typeface="Georgia"/>
                <a:cs typeface="Georgia"/>
              </a:defRPr>
            </a:pPr>
            <a:r>
              <a:rPr sz="3150" b="1">
                <a:solidFill>
                  <a:srgbClr val="122B46"/>
                </a:solidFill>
                <a:latin typeface="Georgia"/>
                <a:ea typeface="Georgia"/>
                <a:cs typeface="Georgia"/>
              </a:rPr>
              <a:t>Nature and scope of the problem</a:t>
            </a:r>
          </a:p>
        </p:txBody>
      </p:sp>
      <p:sp>
        <p:nvSpPr>
          <p:cNvPr id="2" name="Rectangle 1">
            <a:extLst>
              <a:ext uri="{FF2B5EF4-FFF2-40B4-BE49-F238E27FC236}">
                <a16:creationId xmlns:a16="http://schemas.microsoft.com/office/drawing/2014/main" id="{EE65FC57-993A-4B70-A2F7-BB937E9D1C2E}"/>
              </a:ext>
            </a:extLst>
          </p:cNvPr>
          <p:cNvSpPr>
            <a:spLocks noGrp="1"/>
          </p:cNvSpPr>
          <p:nvPr/>
        </p:nvSpPr>
        <p:spPr>
          <a:xfrm>
            <a:off x="609600" y="6238875"/>
            <a:ext cx="10287000" cy="409575"/>
          </a:xfrm>
          <a:prstGeom prst="rect">
            <a:avLst/>
          </a:prstGeom>
          <a:noFill/>
          <a:ln w="0">
            <a:noFill/>
          </a:ln>
        </p:spPr>
        <p:txBody>
          <a:bodyPr>
            <a:noAutofit/>
          </a:bodyPr>
          <a:lstStyle>
            <a:defPPr>
              <a:defRPr sz="1125" b="0">
                <a:solidFill>
                  <a:srgbClr val="536679"/>
                </a:solidFill>
                <a:latin typeface="Arial"/>
                <a:ea typeface="Arial"/>
                <a:cs typeface="Arial"/>
              </a:defRPr>
            </a:defPPr>
          </a:lstStyle>
          <a:p>
            <a:pPr>
              <a:defRPr sz="1125" b="0">
                <a:solidFill>
                  <a:srgbClr val="536679"/>
                </a:solidFill>
                <a:latin typeface="Arial"/>
                <a:ea typeface="Arial"/>
                <a:cs typeface="Arial"/>
              </a:defRPr>
            </a:pPr>
            <a:r>
              <a:rPr sz="1125" b="0">
                <a:solidFill>
                  <a:srgbClr val="536679"/>
                </a:solidFill>
                <a:latin typeface="Arial"/>
                <a:ea typeface="Arial"/>
                <a:cs typeface="Arial"/>
              </a:rPr>
              <a:t>Brooks, Weatherston and Wilkinson (2011, pp. 4–5)</a:t>
            </a:r>
          </a:p>
        </p:txBody>
      </p:sp>
      <p:sp>
        <p:nvSpPr>
          <p:cNvPr id="3" name="Rectangle 2">
            <a:extLst>
              <a:ext uri="{FF2B5EF4-FFF2-40B4-BE49-F238E27FC236}">
                <a16:creationId xmlns:a16="http://schemas.microsoft.com/office/drawing/2014/main" id="{07083ED4-95A0-4C27-9231-9837699E5220}"/>
              </a:ext>
            </a:extLst>
          </p:cNvPr>
          <p:cNvSpPr>
            <a:spLocks noGrp="1"/>
          </p:cNvSpPr>
          <p:nvPr/>
        </p:nvSpPr>
        <p:spPr>
          <a:xfrm>
            <a:off x="11087100" y="6238875"/>
            <a:ext cx="495300" cy="266700"/>
          </a:xfrm>
          <a:prstGeom prst="rect">
            <a:avLst/>
          </a:prstGeom>
          <a:noFill/>
          <a:ln w="0">
            <a:noFill/>
          </a:ln>
        </p:spPr>
        <p:txBody>
          <a:bodyPr>
            <a:noAutofit/>
          </a:bodyPr>
          <a:lstStyle>
            <a:defPPr>
              <a:defRPr sz="1200" b="1">
                <a:solidFill>
                  <a:srgbClr val="2463A6"/>
                </a:solidFill>
                <a:latin typeface="Arial"/>
                <a:ea typeface="Arial"/>
                <a:cs typeface="Arial"/>
              </a:defRPr>
            </a:defPPr>
          </a:lstStyle>
          <a:p>
            <a:pPr>
              <a:defRPr sz="1200" b="1">
                <a:solidFill>
                  <a:srgbClr val="2463A6"/>
                </a:solidFill>
                <a:latin typeface="Arial"/>
                <a:ea typeface="Arial"/>
                <a:cs typeface="Arial"/>
              </a:defRPr>
            </a:pPr>
            <a:r>
              <a:rPr sz="1200" b="1">
                <a:solidFill>
                  <a:srgbClr val="2463A6"/>
                </a:solidFill>
                <a:latin typeface="Arial"/>
                <a:ea typeface="Arial"/>
                <a:cs typeface="Arial"/>
              </a:rPr>
              <a:t>04</a:t>
            </a:r>
          </a:p>
        </p:txBody>
      </p:sp>
      <p:sp>
        <p:nvSpPr>
          <p:cNvPr id="4" name="Rectangle 3">
            <a:extLst>
              <a:ext uri="{FF2B5EF4-FFF2-40B4-BE49-F238E27FC236}">
                <a16:creationId xmlns:a16="http://schemas.microsoft.com/office/drawing/2014/main" id="{87243A66-F52A-4867-82C0-B2E97EE4224D}"/>
              </a:ext>
            </a:extLst>
          </p:cNvPr>
          <p:cNvSpPr>
            <a:spLocks noGrp="1"/>
          </p:cNvSpPr>
          <p:nvPr/>
        </p:nvSpPr>
        <p:spPr>
          <a:xfrm>
            <a:off x="609600" y="1905000"/>
            <a:ext cx="4953000" cy="523875"/>
          </a:xfrm>
          <a:prstGeom prst="rect">
            <a:avLst/>
          </a:prstGeom>
          <a:noFill/>
          <a:ln w="0">
            <a:noFill/>
          </a:ln>
        </p:spPr>
        <p:txBody>
          <a:bodyPr>
            <a:noAutofit/>
          </a:bodyPr>
          <a:lstStyle>
            <a:defPPr>
              <a:defRPr sz="2250" b="1">
                <a:solidFill>
                  <a:srgbClr val="2463A6"/>
                </a:solidFill>
                <a:latin typeface="Arial"/>
                <a:ea typeface="Arial"/>
                <a:cs typeface="Arial"/>
              </a:defRPr>
            </a:defPPr>
          </a:lstStyle>
          <a:p>
            <a:pPr>
              <a:defRPr sz="2250" b="1">
                <a:solidFill>
                  <a:srgbClr val="2463A6"/>
                </a:solidFill>
                <a:latin typeface="Arial"/>
                <a:ea typeface="Arial"/>
                <a:cs typeface="Arial"/>
              </a:defRPr>
            </a:pPr>
            <a:r>
              <a:rPr sz="2250" b="1">
                <a:solidFill>
                  <a:srgbClr val="2463A6"/>
                </a:solidFill>
                <a:latin typeface="Arial"/>
                <a:ea typeface="Arial"/>
                <a:cs typeface="Arial"/>
              </a:rPr>
              <a:t>External pressures</a:t>
            </a:r>
          </a:p>
        </p:txBody>
      </p:sp>
      <p:sp>
        <p:nvSpPr>
          <p:cNvPr id="5" name="Rectangle 4">
            <a:extLst>
              <a:ext uri="{FF2B5EF4-FFF2-40B4-BE49-F238E27FC236}">
                <a16:creationId xmlns:a16="http://schemas.microsoft.com/office/drawing/2014/main" id="{34FEB7C4-5943-41AC-A677-050D18AA8EC1}"/>
              </a:ext>
            </a:extLst>
          </p:cNvPr>
          <p:cNvSpPr>
            <a:spLocks noGrp="1"/>
          </p:cNvSpPr>
          <p:nvPr/>
        </p:nvSpPr>
        <p:spPr>
          <a:xfrm>
            <a:off x="6515100" y="1905000"/>
            <a:ext cx="4953000" cy="523875"/>
          </a:xfrm>
          <a:prstGeom prst="rect">
            <a:avLst/>
          </a:prstGeom>
          <a:noFill/>
          <a:ln w="0">
            <a:noFill/>
          </a:ln>
        </p:spPr>
        <p:txBody>
          <a:bodyPr>
            <a:noAutofit/>
          </a:bodyPr>
          <a:lstStyle>
            <a:defPPr>
              <a:defRPr sz="2250" b="1">
                <a:solidFill>
                  <a:srgbClr val="087D87"/>
                </a:solidFill>
                <a:latin typeface="Arial"/>
                <a:ea typeface="Arial"/>
                <a:cs typeface="Arial"/>
              </a:defRPr>
            </a:defPPr>
          </a:lstStyle>
          <a:p>
            <a:pPr>
              <a:defRPr sz="2250" b="1">
                <a:solidFill>
                  <a:srgbClr val="087D87"/>
                </a:solidFill>
                <a:latin typeface="Arial"/>
                <a:ea typeface="Arial"/>
                <a:cs typeface="Arial"/>
              </a:defRPr>
            </a:pPr>
            <a:r>
              <a:rPr sz="2250" b="1">
                <a:solidFill>
                  <a:srgbClr val="087D87"/>
                </a:solidFill>
                <a:latin typeface="Arial"/>
                <a:ea typeface="Arial"/>
                <a:cs typeface="Arial"/>
              </a:rPr>
              <a:t>Internal constraints</a:t>
            </a:r>
          </a:p>
        </p:txBody>
      </p:sp>
      <p:sp>
        <p:nvSpPr>
          <p:cNvPr id="6" name="Rectangle 5">
            <a:extLst>
              <a:ext uri="{FF2B5EF4-FFF2-40B4-BE49-F238E27FC236}">
                <a16:creationId xmlns:a16="http://schemas.microsoft.com/office/drawing/2014/main" id="{54393AF4-870D-4F28-A9DB-7C22371C5CC4}"/>
              </a:ext>
            </a:extLst>
          </p:cNvPr>
          <p:cNvSpPr>
            <a:spLocks noGrp="1"/>
          </p:cNvSpPr>
          <p:nvPr/>
        </p:nvSpPr>
        <p:spPr>
          <a:xfrm>
            <a:off x="609600" y="2638425"/>
            <a:ext cx="4762500" cy="733425"/>
          </a:xfrm>
          <a:prstGeom prst="rect">
            <a:avLst/>
          </a:prstGeom>
          <a:noFill/>
          <a:ln w="0">
            <a:noFill/>
          </a:ln>
        </p:spPr>
        <p:txBody>
          <a:bodyPr>
            <a:noAutofit/>
          </a:bodyPr>
          <a:lstStyle>
            <a:defPPr>
              <a:defRPr sz="2025" b="0">
                <a:solidFill>
                  <a:srgbClr val="122B46"/>
                </a:solidFill>
                <a:latin typeface="Arial"/>
                <a:ea typeface="Arial"/>
                <a:cs typeface="Arial"/>
              </a:defRPr>
            </a:defPPr>
          </a:lstStyle>
          <a:p>
            <a:pPr>
              <a:defRPr sz="2025" b="0">
                <a:solidFill>
                  <a:srgbClr val="122B46"/>
                </a:solidFill>
                <a:latin typeface="Arial"/>
                <a:ea typeface="Arial"/>
                <a:cs typeface="Arial"/>
              </a:defRPr>
            </a:pPr>
            <a:r>
              <a:rPr sz="2025" b="0">
                <a:solidFill>
                  <a:srgbClr val="122B46"/>
                </a:solidFill>
                <a:latin typeface="Arial"/>
                <a:ea typeface="Arial"/>
                <a:cs typeface="Arial"/>
              </a:rPr>
              <a:t>Fewer visitors and shop closures</a:t>
            </a:r>
          </a:p>
        </p:txBody>
      </p:sp>
      <p:sp>
        <p:nvSpPr>
          <p:cNvPr id="7" name="Rectangle 6">
            <a:extLst>
              <a:ext uri="{FF2B5EF4-FFF2-40B4-BE49-F238E27FC236}">
                <a16:creationId xmlns:a16="http://schemas.microsoft.com/office/drawing/2014/main" id="{22020053-3648-4B77-BE4E-CC4AB7768112}"/>
              </a:ext>
            </a:extLst>
          </p:cNvPr>
          <p:cNvSpPr>
            <a:spLocks noGrp="1"/>
          </p:cNvSpPr>
          <p:nvPr/>
        </p:nvSpPr>
        <p:spPr>
          <a:xfrm>
            <a:off x="609600" y="3495675"/>
            <a:ext cx="4762500" cy="733425"/>
          </a:xfrm>
          <a:prstGeom prst="rect">
            <a:avLst/>
          </a:prstGeom>
          <a:noFill/>
          <a:ln w="0">
            <a:noFill/>
          </a:ln>
        </p:spPr>
        <p:txBody>
          <a:bodyPr>
            <a:noAutofit/>
          </a:bodyPr>
          <a:lstStyle>
            <a:defPPr>
              <a:defRPr sz="2025" b="0">
                <a:solidFill>
                  <a:srgbClr val="122B46"/>
                </a:solidFill>
                <a:latin typeface="Arial"/>
                <a:ea typeface="Arial"/>
                <a:cs typeface="Arial"/>
              </a:defRPr>
            </a:defPPr>
          </a:lstStyle>
          <a:p>
            <a:pPr>
              <a:defRPr sz="2025" b="0">
                <a:solidFill>
                  <a:srgbClr val="122B46"/>
                </a:solidFill>
                <a:latin typeface="Arial"/>
                <a:ea typeface="Arial"/>
                <a:cs typeface="Arial"/>
              </a:defRPr>
            </a:pPr>
            <a:r>
              <a:rPr sz="2025" b="0">
                <a:solidFill>
                  <a:srgbClr val="122B46"/>
                </a:solidFill>
                <a:latin typeface="Arial"/>
                <a:ea typeface="Arial"/>
                <a:cs typeface="Arial"/>
              </a:rPr>
              <a:t>Hybrid working reduces lunch visits</a:t>
            </a:r>
          </a:p>
        </p:txBody>
      </p:sp>
      <p:sp>
        <p:nvSpPr>
          <p:cNvPr id="8" name="Rectangle 7">
            <a:extLst>
              <a:ext uri="{FF2B5EF4-FFF2-40B4-BE49-F238E27FC236}">
                <a16:creationId xmlns:a16="http://schemas.microsoft.com/office/drawing/2014/main" id="{128F62F3-D92E-4058-BD4C-8A77244F76A6}"/>
              </a:ext>
            </a:extLst>
          </p:cNvPr>
          <p:cNvSpPr>
            <a:spLocks noGrp="1"/>
          </p:cNvSpPr>
          <p:nvPr/>
        </p:nvSpPr>
        <p:spPr>
          <a:xfrm>
            <a:off x="609600" y="4352925"/>
            <a:ext cx="4762500" cy="733425"/>
          </a:xfrm>
          <a:prstGeom prst="rect">
            <a:avLst/>
          </a:prstGeom>
          <a:noFill/>
          <a:ln w="0">
            <a:noFill/>
          </a:ln>
        </p:spPr>
        <p:txBody>
          <a:bodyPr>
            <a:noAutofit/>
          </a:bodyPr>
          <a:lstStyle>
            <a:defPPr>
              <a:defRPr sz="2025" b="0">
                <a:solidFill>
                  <a:srgbClr val="122B46"/>
                </a:solidFill>
                <a:latin typeface="Arial"/>
                <a:ea typeface="Arial"/>
                <a:cs typeface="Arial"/>
              </a:defRPr>
            </a:defPPr>
          </a:lstStyle>
          <a:p>
            <a:pPr>
              <a:defRPr sz="2025" b="0">
                <a:solidFill>
                  <a:srgbClr val="122B46"/>
                </a:solidFill>
                <a:latin typeface="Arial"/>
                <a:ea typeface="Arial"/>
                <a:cs typeface="Arial"/>
              </a:defRPr>
            </a:pPr>
            <a:r>
              <a:rPr sz="2025" b="0">
                <a:solidFill>
                  <a:srgbClr val="122B46"/>
                </a:solidFill>
                <a:latin typeface="Arial"/>
                <a:ea typeface="Arial"/>
                <a:cs typeface="Arial"/>
              </a:rPr>
              <a:t>Higher overheads and stock costs</a:t>
            </a:r>
          </a:p>
        </p:txBody>
      </p:sp>
      <p:sp>
        <p:nvSpPr>
          <p:cNvPr id="9" name="Rectangle 8">
            <a:extLst>
              <a:ext uri="{FF2B5EF4-FFF2-40B4-BE49-F238E27FC236}">
                <a16:creationId xmlns:a16="http://schemas.microsoft.com/office/drawing/2014/main" id="{896D9C68-FEFD-432F-A9F9-670F752D9DDE}"/>
              </a:ext>
            </a:extLst>
          </p:cNvPr>
          <p:cNvSpPr>
            <a:spLocks noGrp="1"/>
          </p:cNvSpPr>
          <p:nvPr/>
        </p:nvSpPr>
        <p:spPr>
          <a:xfrm>
            <a:off x="6515100" y="2638425"/>
            <a:ext cx="4762500" cy="733425"/>
          </a:xfrm>
          <a:prstGeom prst="rect">
            <a:avLst/>
          </a:prstGeom>
          <a:noFill/>
          <a:ln w="0">
            <a:noFill/>
          </a:ln>
        </p:spPr>
        <p:txBody>
          <a:bodyPr>
            <a:noAutofit/>
          </a:bodyPr>
          <a:lstStyle>
            <a:defPPr>
              <a:defRPr sz="2025" b="0">
                <a:solidFill>
                  <a:srgbClr val="122B46"/>
                </a:solidFill>
                <a:latin typeface="Arial"/>
                <a:ea typeface="Arial"/>
                <a:cs typeface="Arial"/>
              </a:defRPr>
            </a:defPPr>
          </a:lstStyle>
          <a:p>
            <a:pPr>
              <a:defRPr sz="2025" b="0">
                <a:solidFill>
                  <a:srgbClr val="122B46"/>
                </a:solidFill>
                <a:latin typeface="Arial"/>
                <a:ea typeface="Arial"/>
                <a:cs typeface="Arial"/>
              </a:defRPr>
            </a:pPr>
            <a:r>
              <a:rPr sz="2025" b="0">
                <a:solidFill>
                  <a:srgbClr val="122B46"/>
                </a:solidFill>
                <a:latin typeface="Arial"/>
                <a:ea typeface="Arial"/>
                <a:cs typeface="Arial"/>
              </a:rPr>
              <a:t>No delivery service</a:t>
            </a:r>
          </a:p>
        </p:txBody>
      </p:sp>
      <p:sp>
        <p:nvSpPr>
          <p:cNvPr id="10" name="Rectangle 9">
            <a:extLst>
              <a:ext uri="{FF2B5EF4-FFF2-40B4-BE49-F238E27FC236}">
                <a16:creationId xmlns:a16="http://schemas.microsoft.com/office/drawing/2014/main" id="{33AF111B-CCD4-43B5-9EFF-40822915D262}"/>
              </a:ext>
            </a:extLst>
          </p:cNvPr>
          <p:cNvSpPr>
            <a:spLocks noGrp="1"/>
          </p:cNvSpPr>
          <p:nvPr/>
        </p:nvSpPr>
        <p:spPr>
          <a:xfrm>
            <a:off x="6515100" y="3495675"/>
            <a:ext cx="4762500" cy="733425"/>
          </a:xfrm>
          <a:prstGeom prst="rect">
            <a:avLst/>
          </a:prstGeom>
          <a:noFill/>
          <a:ln w="0">
            <a:noFill/>
          </a:ln>
        </p:spPr>
        <p:txBody>
          <a:bodyPr>
            <a:noAutofit/>
          </a:bodyPr>
          <a:lstStyle>
            <a:defPPr>
              <a:defRPr sz="2025" b="0">
                <a:solidFill>
                  <a:srgbClr val="122B46"/>
                </a:solidFill>
                <a:latin typeface="Arial"/>
                <a:ea typeface="Arial"/>
                <a:cs typeface="Arial"/>
              </a:defRPr>
            </a:defPPr>
          </a:lstStyle>
          <a:p>
            <a:pPr>
              <a:defRPr sz="2025" b="0">
                <a:solidFill>
                  <a:srgbClr val="122B46"/>
                </a:solidFill>
                <a:latin typeface="Arial"/>
                <a:ea typeface="Arial"/>
                <a:cs typeface="Arial"/>
              </a:defRPr>
            </a:pPr>
            <a:r>
              <a:rPr sz="2025" b="0">
                <a:solidFill>
                  <a:srgbClr val="122B46"/>
                </a:solidFill>
                <a:latin typeface="Arial"/>
                <a:ea typeface="Arial"/>
                <a:cs typeface="Arial"/>
              </a:rPr>
              <a:t>Missed telephone pre-orders</a:t>
            </a:r>
          </a:p>
        </p:txBody>
      </p:sp>
      <p:sp>
        <p:nvSpPr>
          <p:cNvPr id="11" name="Rectangle 10">
            <a:extLst>
              <a:ext uri="{FF2B5EF4-FFF2-40B4-BE49-F238E27FC236}">
                <a16:creationId xmlns:a16="http://schemas.microsoft.com/office/drawing/2014/main" id="{B5E2965B-704C-4321-AE91-D526A3650B93}"/>
              </a:ext>
            </a:extLst>
          </p:cNvPr>
          <p:cNvSpPr>
            <a:spLocks noGrp="1"/>
          </p:cNvSpPr>
          <p:nvPr/>
        </p:nvSpPr>
        <p:spPr>
          <a:xfrm>
            <a:off x="6515100" y="4352925"/>
            <a:ext cx="4762500" cy="733425"/>
          </a:xfrm>
          <a:prstGeom prst="rect">
            <a:avLst/>
          </a:prstGeom>
          <a:noFill/>
          <a:ln w="0">
            <a:noFill/>
          </a:ln>
        </p:spPr>
        <p:txBody>
          <a:bodyPr>
            <a:noAutofit/>
          </a:bodyPr>
          <a:lstStyle>
            <a:defPPr>
              <a:defRPr sz="2025" b="0">
                <a:solidFill>
                  <a:srgbClr val="122B46"/>
                </a:solidFill>
                <a:latin typeface="Arial"/>
                <a:ea typeface="Arial"/>
                <a:cs typeface="Arial"/>
              </a:defRPr>
            </a:defPPr>
          </a:lstStyle>
          <a:p>
            <a:pPr>
              <a:defRPr sz="2025" b="0">
                <a:solidFill>
                  <a:srgbClr val="122B46"/>
                </a:solidFill>
                <a:latin typeface="Arial"/>
                <a:ea typeface="Arial"/>
                <a:cs typeface="Arial"/>
              </a:defRPr>
            </a:pPr>
            <a:r>
              <a:rPr sz="2025" b="0">
                <a:solidFill>
                  <a:srgbClr val="122B46"/>
                </a:solidFill>
                <a:latin typeface="Arial"/>
                <a:ea typeface="Arial"/>
                <a:cs typeface="Arial"/>
              </a:rPr>
              <a:t>Long waits during busy periods</a:t>
            </a:r>
          </a:p>
        </p:txBody>
      </p:sp>
      <p:sp>
        <p:nvSpPr>
          <p:cNvPr id="12" name="Rectangle 11">
            <a:extLst>
              <a:ext uri="{FF2B5EF4-FFF2-40B4-BE49-F238E27FC236}">
                <a16:creationId xmlns:a16="http://schemas.microsoft.com/office/drawing/2014/main" id="{C5651183-357D-43AD-9A83-AFDCC33F7B4B}"/>
              </a:ext>
            </a:extLst>
          </p:cNvPr>
          <p:cNvSpPr>
            <a:spLocks noGrp="1"/>
          </p:cNvSpPr>
          <p:nvPr/>
        </p:nvSpPr>
        <p:spPr>
          <a:xfrm>
            <a:off x="609600" y="1400175"/>
            <a:ext cx="5048250" cy="409575"/>
          </a:xfrm>
          <a:prstGeom prst="rect">
            <a:avLst/>
          </a:prstGeom>
          <a:noFill/>
          <a:ln w="0">
            <a:noFill/>
          </a:ln>
        </p:spPr>
        <p:txBody>
          <a:bodyPr>
            <a:noAutofit/>
          </a:bodyPr>
          <a:lstStyle>
            <a:defPPr>
              <a:defRPr sz="1725" b="0">
                <a:solidFill>
                  <a:srgbClr val="536679"/>
                </a:solidFill>
                <a:latin typeface="Arial"/>
                <a:ea typeface="Arial"/>
                <a:cs typeface="Arial"/>
              </a:defRPr>
            </a:defPPr>
          </a:lstStyle>
          <a:p>
            <a:pPr>
              <a:defRPr sz="1725" b="0">
                <a:solidFill>
                  <a:srgbClr val="536679"/>
                </a:solidFill>
                <a:latin typeface="Arial"/>
                <a:ea typeface="Arial"/>
                <a:cs typeface="Arial"/>
              </a:defRPr>
            </a:pPr>
            <a:r>
              <a:rPr sz="1725" b="0">
                <a:solidFill>
                  <a:srgbClr val="536679"/>
                </a:solidFill>
                <a:latin typeface="Arial"/>
                <a:ea typeface="Arial"/>
                <a:cs typeface="Arial"/>
              </a:rPr>
              <a:t>Little direct control</a:t>
            </a:r>
          </a:p>
        </p:txBody>
      </p:sp>
      <p:sp>
        <p:nvSpPr>
          <p:cNvPr id="13" name="Rectangle 12">
            <a:extLst>
              <a:ext uri="{FF2B5EF4-FFF2-40B4-BE49-F238E27FC236}">
                <a16:creationId xmlns:a16="http://schemas.microsoft.com/office/drawing/2014/main" id="{284190DF-3B43-4EB5-AA34-835B5348E8B7}"/>
              </a:ext>
            </a:extLst>
          </p:cNvPr>
          <p:cNvSpPr>
            <a:spLocks noGrp="1"/>
          </p:cNvSpPr>
          <p:nvPr/>
        </p:nvSpPr>
        <p:spPr>
          <a:xfrm>
            <a:off x="6515100" y="1400175"/>
            <a:ext cx="5048250" cy="409575"/>
          </a:xfrm>
          <a:prstGeom prst="rect">
            <a:avLst/>
          </a:prstGeom>
          <a:noFill/>
          <a:ln w="0">
            <a:noFill/>
          </a:ln>
        </p:spPr>
        <p:txBody>
          <a:bodyPr>
            <a:noAutofit/>
          </a:bodyPr>
          <a:lstStyle>
            <a:defPPr>
              <a:defRPr sz="1725" b="0">
                <a:solidFill>
                  <a:srgbClr val="536679"/>
                </a:solidFill>
                <a:latin typeface="Arial"/>
                <a:ea typeface="Arial"/>
                <a:cs typeface="Arial"/>
              </a:defRPr>
            </a:defPPr>
          </a:lstStyle>
          <a:p>
            <a:pPr>
              <a:defRPr sz="1725" b="0">
                <a:solidFill>
                  <a:srgbClr val="536679"/>
                </a:solidFill>
                <a:latin typeface="Arial"/>
                <a:ea typeface="Arial"/>
                <a:cs typeface="Arial"/>
              </a:defRPr>
            </a:pPr>
            <a:r>
              <a:rPr sz="1725" b="0">
                <a:solidFill>
                  <a:srgbClr val="536679"/>
                </a:solidFill>
                <a:latin typeface="Arial"/>
                <a:ea typeface="Arial"/>
                <a:cs typeface="Arial"/>
              </a:rPr>
              <a:t>More control over operations</a:t>
            </a:r>
          </a:p>
        </p:txBody>
      </p:sp>
      <p:sp>
        <p:nvSpPr>
          <p:cNvPr id="14" name="Rectangle 13">
            <a:extLst>
              <a:ext uri="{FF2B5EF4-FFF2-40B4-BE49-F238E27FC236}">
                <a16:creationId xmlns:a16="http://schemas.microsoft.com/office/drawing/2014/main" id="{FD69BD09-4F21-4194-AA3E-BE508AB46D89}"/>
              </a:ext>
            </a:extLst>
          </p:cNvPr>
          <p:cNvSpPr>
            <a:spLocks noGrp="1"/>
          </p:cNvSpPr>
          <p:nvPr/>
        </p:nvSpPr>
        <p:spPr>
          <a:xfrm>
            <a:off x="0" y="5562600"/>
            <a:ext cx="12192000" cy="533400"/>
          </a:xfrm>
          <a:prstGeom prst="rect">
            <a:avLst/>
          </a:prstGeom>
          <a:solidFill>
            <a:srgbClr val="ECF2F8"/>
          </a:solidFill>
          <a:ln w="0">
            <a:noFill/>
          </a:ln>
        </p:spPr>
        <p:txBody>
          <a:bodyPr/>
          <a:lstStyle/>
          <a:p>
            <a:endParaRPr lang="en-GB"/>
          </a:p>
        </p:txBody>
      </p:sp>
      <p:sp>
        <p:nvSpPr>
          <p:cNvPr id="15" name="Rectangle 14">
            <a:extLst>
              <a:ext uri="{FF2B5EF4-FFF2-40B4-BE49-F238E27FC236}">
                <a16:creationId xmlns:a16="http://schemas.microsoft.com/office/drawing/2014/main" id="{641B3464-6A06-4BEC-8B52-EFA177B78110}"/>
              </a:ext>
            </a:extLst>
          </p:cNvPr>
          <p:cNvSpPr>
            <a:spLocks noGrp="1"/>
          </p:cNvSpPr>
          <p:nvPr/>
        </p:nvSpPr>
        <p:spPr>
          <a:xfrm>
            <a:off x="609600" y="5657850"/>
            <a:ext cx="10820400" cy="409575"/>
          </a:xfrm>
          <a:prstGeom prst="rect">
            <a:avLst/>
          </a:prstGeom>
          <a:noFill/>
          <a:ln w="0">
            <a:noFill/>
          </a:ln>
        </p:spPr>
        <p:txBody>
          <a:bodyPr>
            <a:noAutofit/>
          </a:bodyPr>
          <a:lstStyle>
            <a:defPPr>
              <a:defRPr sz="2025" b="1">
                <a:solidFill>
                  <a:srgbClr val="122B46"/>
                </a:solidFill>
                <a:latin typeface="Arial"/>
                <a:ea typeface="Arial"/>
                <a:cs typeface="Arial"/>
              </a:defRPr>
            </a:defPPr>
          </a:lstStyle>
          <a:p>
            <a:pPr>
              <a:defRPr sz="2025" b="1">
                <a:solidFill>
                  <a:srgbClr val="122B46"/>
                </a:solidFill>
                <a:latin typeface="Arial"/>
                <a:ea typeface="Arial"/>
                <a:cs typeface="Arial"/>
              </a:defRPr>
            </a:pPr>
            <a:r>
              <a:rPr sz="2025" b="1">
                <a:solidFill>
                  <a:srgbClr val="122B46"/>
                </a:solidFill>
                <a:latin typeface="Arial"/>
                <a:ea typeface="Arial"/>
                <a:cs typeface="Arial"/>
              </a:rPr>
              <a:t>Lower sales reduce income. Higher costs put pressure on profit.</a:t>
            </a:r>
          </a:p>
        </p:txBody>
      </p:sp>
    </p:spTree>
    <p:extLst>
      <p:ext uri="{BB962C8B-B14F-4D97-AF65-F5344CB8AC3E}">
        <p14:creationId xmlns:p14="http://schemas.microsoft.com/office/powerpoint/2010/main" val="30375797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13" name="Rectangle 12">
            <a:extLst>
              <a:ext uri="{FF2B5EF4-FFF2-40B4-BE49-F238E27FC236}">
                <a16:creationId xmlns:a16="http://schemas.microsoft.com/office/drawing/2014/main" id="{BF9EC7B3-8354-4E79-8CF1-F840B048700E}"/>
              </a:ext>
            </a:extLst>
          </p:cNvPr>
          <p:cNvSpPr>
            <a:spLocks noGrp="1"/>
          </p:cNvSpPr>
          <p:nvPr/>
        </p:nvSpPr>
        <p:spPr>
          <a:xfrm>
            <a:off x="590550" y="457200"/>
            <a:ext cx="10934700" cy="800100"/>
          </a:xfrm>
          <a:prstGeom prst="rect">
            <a:avLst/>
          </a:prstGeom>
          <a:noFill/>
          <a:ln w="0">
            <a:noFill/>
          </a:ln>
        </p:spPr>
        <p:txBody>
          <a:bodyPr>
            <a:noAutofit/>
          </a:bodyPr>
          <a:lstStyle>
            <a:defPPr>
              <a:defRPr sz="3150" b="1">
                <a:solidFill>
                  <a:srgbClr val="122B46"/>
                </a:solidFill>
                <a:latin typeface="Georgia"/>
                <a:ea typeface="Georgia"/>
                <a:cs typeface="Georgia"/>
              </a:defRPr>
            </a:defPPr>
          </a:lstStyle>
          <a:p>
            <a:pPr>
              <a:defRPr sz="3150" b="1">
                <a:solidFill>
                  <a:srgbClr val="122B46"/>
                </a:solidFill>
                <a:latin typeface="Georgia"/>
                <a:ea typeface="Georgia"/>
                <a:cs typeface="Georgia"/>
              </a:defRPr>
            </a:pPr>
            <a:r>
              <a:rPr sz="3150" b="1">
                <a:solidFill>
                  <a:srgbClr val="122B46"/>
                </a:solidFill>
                <a:latin typeface="Georgia"/>
                <a:ea typeface="Georgia"/>
                <a:cs typeface="Georgia"/>
              </a:rPr>
              <a:t>PESTEL: purpose, benefits and limitations</a:t>
            </a:r>
          </a:p>
        </p:txBody>
      </p:sp>
      <p:sp>
        <p:nvSpPr>
          <p:cNvPr id="2" name="Rectangle 1">
            <a:extLst>
              <a:ext uri="{FF2B5EF4-FFF2-40B4-BE49-F238E27FC236}">
                <a16:creationId xmlns:a16="http://schemas.microsoft.com/office/drawing/2014/main" id="{E60B6C14-4812-4537-848C-32B78E7B293B}"/>
              </a:ext>
            </a:extLst>
          </p:cNvPr>
          <p:cNvSpPr>
            <a:spLocks noGrp="1"/>
          </p:cNvSpPr>
          <p:nvPr/>
        </p:nvSpPr>
        <p:spPr>
          <a:xfrm>
            <a:off x="609600" y="6238875"/>
            <a:ext cx="10287000" cy="409575"/>
          </a:xfrm>
          <a:prstGeom prst="rect">
            <a:avLst/>
          </a:prstGeom>
          <a:noFill/>
          <a:ln w="0">
            <a:noFill/>
          </a:ln>
        </p:spPr>
        <p:txBody>
          <a:bodyPr>
            <a:noAutofit/>
          </a:bodyPr>
          <a:lstStyle>
            <a:defPPr>
              <a:defRPr sz="1125" b="0">
                <a:solidFill>
                  <a:srgbClr val="536679"/>
                </a:solidFill>
                <a:latin typeface="Arial"/>
                <a:ea typeface="Arial"/>
                <a:cs typeface="Arial"/>
              </a:defRPr>
            </a:defPPr>
          </a:lstStyle>
          <a:p>
            <a:pPr>
              <a:defRPr sz="1125" b="0">
                <a:solidFill>
                  <a:srgbClr val="536679"/>
                </a:solidFill>
                <a:latin typeface="Arial"/>
                <a:ea typeface="Arial"/>
                <a:cs typeface="Arial"/>
              </a:defRPr>
            </a:pPr>
            <a:r>
              <a:rPr sz="1125" b="0">
                <a:solidFill>
                  <a:srgbClr val="536679"/>
                </a:solidFill>
                <a:latin typeface="Arial"/>
                <a:ea typeface="Arial"/>
                <a:cs typeface="Arial"/>
              </a:rPr>
              <a:t>Brooks et al. (2011, pp. 4–5); UWTSD (2026b, slides 8–10, 22–23)</a:t>
            </a:r>
          </a:p>
        </p:txBody>
      </p:sp>
      <p:sp>
        <p:nvSpPr>
          <p:cNvPr id="3" name="Rectangle 2">
            <a:extLst>
              <a:ext uri="{FF2B5EF4-FFF2-40B4-BE49-F238E27FC236}">
                <a16:creationId xmlns:a16="http://schemas.microsoft.com/office/drawing/2014/main" id="{1DEA5576-D483-42CA-A15A-5C2959ADEB5F}"/>
              </a:ext>
            </a:extLst>
          </p:cNvPr>
          <p:cNvSpPr>
            <a:spLocks noGrp="1"/>
          </p:cNvSpPr>
          <p:nvPr/>
        </p:nvSpPr>
        <p:spPr>
          <a:xfrm>
            <a:off x="11087100" y="6238875"/>
            <a:ext cx="495300" cy="266700"/>
          </a:xfrm>
          <a:prstGeom prst="rect">
            <a:avLst/>
          </a:prstGeom>
          <a:noFill/>
          <a:ln w="0">
            <a:noFill/>
          </a:ln>
        </p:spPr>
        <p:txBody>
          <a:bodyPr>
            <a:noAutofit/>
          </a:bodyPr>
          <a:lstStyle>
            <a:defPPr>
              <a:defRPr sz="1200" b="1">
                <a:solidFill>
                  <a:srgbClr val="2463A6"/>
                </a:solidFill>
                <a:latin typeface="Arial"/>
                <a:ea typeface="Arial"/>
                <a:cs typeface="Arial"/>
              </a:defRPr>
            </a:defPPr>
          </a:lstStyle>
          <a:p>
            <a:pPr>
              <a:defRPr sz="1200" b="1">
                <a:solidFill>
                  <a:srgbClr val="2463A6"/>
                </a:solidFill>
                <a:latin typeface="Arial"/>
                <a:ea typeface="Arial"/>
                <a:cs typeface="Arial"/>
              </a:defRPr>
            </a:pPr>
            <a:r>
              <a:rPr sz="1200" b="1">
                <a:solidFill>
                  <a:srgbClr val="2463A6"/>
                </a:solidFill>
                <a:latin typeface="Arial"/>
                <a:ea typeface="Arial"/>
                <a:cs typeface="Arial"/>
              </a:rPr>
              <a:t>05</a:t>
            </a:r>
          </a:p>
        </p:txBody>
      </p:sp>
      <p:sp>
        <p:nvSpPr>
          <p:cNvPr id="4" name="Rectangle 3">
            <a:extLst>
              <a:ext uri="{FF2B5EF4-FFF2-40B4-BE49-F238E27FC236}">
                <a16:creationId xmlns:a16="http://schemas.microsoft.com/office/drawing/2014/main" id="{2C29D4C7-BD0E-4C26-A467-05ECCFA8E81D}"/>
              </a:ext>
            </a:extLst>
          </p:cNvPr>
          <p:cNvSpPr>
            <a:spLocks noGrp="1"/>
          </p:cNvSpPr>
          <p:nvPr/>
        </p:nvSpPr>
        <p:spPr>
          <a:xfrm>
            <a:off x="609600" y="1352550"/>
            <a:ext cx="10820400" cy="542925"/>
          </a:xfrm>
          <a:prstGeom prst="rect">
            <a:avLst/>
          </a:prstGeom>
          <a:noFill/>
          <a:ln w="0">
            <a:noFill/>
          </a:ln>
        </p:spPr>
        <p:txBody>
          <a:bodyPr>
            <a:noAutofit/>
          </a:bodyPr>
          <a:lstStyle>
            <a:defPPr>
              <a:defRPr sz="2025" b="0">
                <a:solidFill>
                  <a:srgbClr val="536679"/>
                </a:solidFill>
                <a:latin typeface="Arial"/>
                <a:ea typeface="Arial"/>
                <a:cs typeface="Arial"/>
              </a:defRPr>
            </a:defPPr>
          </a:lstStyle>
          <a:p>
            <a:pPr>
              <a:defRPr sz="2025" b="0">
                <a:solidFill>
                  <a:srgbClr val="536679"/>
                </a:solidFill>
                <a:latin typeface="Arial"/>
                <a:ea typeface="Arial"/>
                <a:cs typeface="Arial"/>
              </a:defRPr>
            </a:pPr>
            <a:r>
              <a:rPr sz="2025" b="0">
                <a:solidFill>
                  <a:srgbClr val="536679"/>
                </a:solidFill>
                <a:latin typeface="Arial"/>
                <a:ea typeface="Arial"/>
                <a:cs typeface="Arial"/>
              </a:rPr>
              <a:t>A framework for examining the external business environment</a:t>
            </a:r>
          </a:p>
        </p:txBody>
      </p:sp>
      <p:sp>
        <p:nvSpPr>
          <p:cNvPr id="5" name="Rectangle 4">
            <a:extLst>
              <a:ext uri="{FF2B5EF4-FFF2-40B4-BE49-F238E27FC236}">
                <a16:creationId xmlns:a16="http://schemas.microsoft.com/office/drawing/2014/main" id="{583AFADE-2FC8-4B08-84CC-656689EA9996}"/>
              </a:ext>
            </a:extLst>
          </p:cNvPr>
          <p:cNvSpPr>
            <a:spLocks noGrp="1"/>
          </p:cNvSpPr>
          <p:nvPr/>
        </p:nvSpPr>
        <p:spPr>
          <a:xfrm>
            <a:off x="609600" y="1905000"/>
            <a:ext cx="4953000" cy="523875"/>
          </a:xfrm>
          <a:prstGeom prst="rect">
            <a:avLst/>
          </a:prstGeom>
          <a:noFill/>
          <a:ln w="0">
            <a:noFill/>
          </a:ln>
        </p:spPr>
        <p:txBody>
          <a:bodyPr>
            <a:noAutofit/>
          </a:bodyPr>
          <a:lstStyle>
            <a:defPPr>
              <a:defRPr sz="2250" b="1">
                <a:solidFill>
                  <a:srgbClr val="2463A6"/>
                </a:solidFill>
                <a:latin typeface="Arial"/>
                <a:ea typeface="Arial"/>
                <a:cs typeface="Arial"/>
              </a:defRPr>
            </a:defPPr>
          </a:lstStyle>
          <a:p>
            <a:pPr>
              <a:defRPr sz="2250" b="1">
                <a:solidFill>
                  <a:srgbClr val="2463A6"/>
                </a:solidFill>
                <a:latin typeface="Arial"/>
                <a:ea typeface="Arial"/>
                <a:cs typeface="Arial"/>
              </a:defRPr>
            </a:pPr>
            <a:r>
              <a:rPr sz="2250" b="1">
                <a:solidFill>
                  <a:srgbClr val="2463A6"/>
                </a:solidFill>
                <a:latin typeface="Arial"/>
                <a:ea typeface="Arial"/>
                <a:cs typeface="Arial"/>
              </a:rPr>
              <a:t>Benefits</a:t>
            </a:r>
          </a:p>
        </p:txBody>
      </p:sp>
      <p:sp>
        <p:nvSpPr>
          <p:cNvPr id="6" name="Rectangle 5">
            <a:extLst>
              <a:ext uri="{FF2B5EF4-FFF2-40B4-BE49-F238E27FC236}">
                <a16:creationId xmlns:a16="http://schemas.microsoft.com/office/drawing/2014/main" id="{DF6F73A6-69FD-470C-B4B4-DCA6FF5410A8}"/>
              </a:ext>
            </a:extLst>
          </p:cNvPr>
          <p:cNvSpPr>
            <a:spLocks noGrp="1"/>
          </p:cNvSpPr>
          <p:nvPr/>
        </p:nvSpPr>
        <p:spPr>
          <a:xfrm>
            <a:off x="6515100" y="1905000"/>
            <a:ext cx="4953000" cy="523875"/>
          </a:xfrm>
          <a:prstGeom prst="rect">
            <a:avLst/>
          </a:prstGeom>
          <a:noFill/>
          <a:ln w="0">
            <a:noFill/>
          </a:ln>
        </p:spPr>
        <p:txBody>
          <a:bodyPr>
            <a:noAutofit/>
          </a:bodyPr>
          <a:lstStyle>
            <a:defPPr>
              <a:defRPr sz="2250" b="1">
                <a:solidFill>
                  <a:srgbClr val="087D87"/>
                </a:solidFill>
                <a:latin typeface="Arial"/>
                <a:ea typeface="Arial"/>
                <a:cs typeface="Arial"/>
              </a:defRPr>
            </a:defPPr>
          </a:lstStyle>
          <a:p>
            <a:pPr>
              <a:defRPr sz="2250" b="1">
                <a:solidFill>
                  <a:srgbClr val="087D87"/>
                </a:solidFill>
                <a:latin typeface="Arial"/>
                <a:ea typeface="Arial"/>
                <a:cs typeface="Arial"/>
              </a:defRPr>
            </a:pPr>
            <a:r>
              <a:rPr sz="2250" b="1">
                <a:solidFill>
                  <a:srgbClr val="087D87"/>
                </a:solidFill>
                <a:latin typeface="Arial"/>
                <a:ea typeface="Arial"/>
                <a:cs typeface="Arial"/>
              </a:rPr>
              <a:t>Limitations</a:t>
            </a:r>
          </a:p>
        </p:txBody>
      </p:sp>
      <p:sp>
        <p:nvSpPr>
          <p:cNvPr id="7" name="Rectangle 6">
            <a:extLst>
              <a:ext uri="{FF2B5EF4-FFF2-40B4-BE49-F238E27FC236}">
                <a16:creationId xmlns:a16="http://schemas.microsoft.com/office/drawing/2014/main" id="{41B26F9F-76C2-4745-A8F8-6752D17D1847}"/>
              </a:ext>
            </a:extLst>
          </p:cNvPr>
          <p:cNvSpPr>
            <a:spLocks noGrp="1"/>
          </p:cNvSpPr>
          <p:nvPr/>
        </p:nvSpPr>
        <p:spPr>
          <a:xfrm>
            <a:off x="609600" y="2638425"/>
            <a:ext cx="4762500" cy="733425"/>
          </a:xfrm>
          <a:prstGeom prst="rect">
            <a:avLst/>
          </a:prstGeom>
          <a:noFill/>
          <a:ln w="0">
            <a:noFill/>
          </a:ln>
        </p:spPr>
        <p:txBody>
          <a:bodyPr>
            <a:noAutofit/>
          </a:bodyPr>
          <a:lstStyle>
            <a:defPPr>
              <a:defRPr sz="2025" b="0">
                <a:solidFill>
                  <a:srgbClr val="122B46"/>
                </a:solidFill>
                <a:latin typeface="Arial"/>
                <a:ea typeface="Arial"/>
                <a:cs typeface="Arial"/>
              </a:defRPr>
            </a:defPPr>
          </a:lstStyle>
          <a:p>
            <a:pPr>
              <a:defRPr sz="2025" b="0">
                <a:solidFill>
                  <a:srgbClr val="122B46"/>
                </a:solidFill>
                <a:latin typeface="Arial"/>
                <a:ea typeface="Arial"/>
                <a:cs typeface="Arial"/>
              </a:defRPr>
            </a:pPr>
            <a:r>
              <a:rPr sz="2025" b="0">
                <a:solidFill>
                  <a:srgbClr val="122B46"/>
                </a:solidFill>
                <a:latin typeface="Arial"/>
                <a:ea typeface="Arial"/>
                <a:cs typeface="Arial"/>
              </a:rPr>
              <a:t>Organises six areas of influence</a:t>
            </a:r>
          </a:p>
        </p:txBody>
      </p:sp>
      <p:sp>
        <p:nvSpPr>
          <p:cNvPr id="8" name="Rectangle 7">
            <a:extLst>
              <a:ext uri="{FF2B5EF4-FFF2-40B4-BE49-F238E27FC236}">
                <a16:creationId xmlns:a16="http://schemas.microsoft.com/office/drawing/2014/main" id="{9713E84F-CE77-4535-A195-3CB87C626219}"/>
              </a:ext>
            </a:extLst>
          </p:cNvPr>
          <p:cNvSpPr>
            <a:spLocks noGrp="1"/>
          </p:cNvSpPr>
          <p:nvPr/>
        </p:nvSpPr>
        <p:spPr>
          <a:xfrm>
            <a:off x="609600" y="3495675"/>
            <a:ext cx="4762500" cy="733425"/>
          </a:xfrm>
          <a:prstGeom prst="rect">
            <a:avLst/>
          </a:prstGeom>
          <a:noFill/>
          <a:ln w="0">
            <a:noFill/>
          </a:ln>
        </p:spPr>
        <p:txBody>
          <a:bodyPr>
            <a:noAutofit/>
          </a:bodyPr>
          <a:lstStyle>
            <a:defPPr>
              <a:defRPr sz="2025" b="0">
                <a:solidFill>
                  <a:srgbClr val="122B46"/>
                </a:solidFill>
                <a:latin typeface="Arial"/>
                <a:ea typeface="Arial"/>
                <a:cs typeface="Arial"/>
              </a:defRPr>
            </a:defPPr>
          </a:lstStyle>
          <a:p>
            <a:pPr>
              <a:defRPr sz="2025" b="0">
                <a:solidFill>
                  <a:srgbClr val="122B46"/>
                </a:solidFill>
                <a:latin typeface="Arial"/>
                <a:ea typeface="Arial"/>
                <a:cs typeface="Arial"/>
              </a:defRPr>
            </a:pPr>
            <a:r>
              <a:rPr sz="2025" b="0">
                <a:solidFill>
                  <a:srgbClr val="122B46"/>
                </a:solidFill>
                <a:latin typeface="Arial"/>
                <a:ea typeface="Arial"/>
                <a:cs typeface="Arial"/>
              </a:rPr>
              <a:t>Shows threats and changing needs</a:t>
            </a:r>
          </a:p>
        </p:txBody>
      </p:sp>
      <p:sp>
        <p:nvSpPr>
          <p:cNvPr id="9" name="Rectangle 8">
            <a:extLst>
              <a:ext uri="{FF2B5EF4-FFF2-40B4-BE49-F238E27FC236}">
                <a16:creationId xmlns:a16="http://schemas.microsoft.com/office/drawing/2014/main" id="{2BC0B6B0-7B0F-4716-BE13-8DC4D2974320}"/>
              </a:ext>
            </a:extLst>
          </p:cNvPr>
          <p:cNvSpPr>
            <a:spLocks noGrp="1"/>
          </p:cNvSpPr>
          <p:nvPr/>
        </p:nvSpPr>
        <p:spPr>
          <a:xfrm>
            <a:off x="609600" y="4352925"/>
            <a:ext cx="4762500" cy="733425"/>
          </a:xfrm>
          <a:prstGeom prst="rect">
            <a:avLst/>
          </a:prstGeom>
          <a:noFill/>
          <a:ln w="0">
            <a:noFill/>
          </a:ln>
        </p:spPr>
        <p:txBody>
          <a:bodyPr>
            <a:noAutofit/>
          </a:bodyPr>
          <a:lstStyle>
            <a:defPPr>
              <a:defRPr sz="2025" b="0">
                <a:solidFill>
                  <a:srgbClr val="122B46"/>
                </a:solidFill>
                <a:latin typeface="Arial"/>
                <a:ea typeface="Arial"/>
                <a:cs typeface="Arial"/>
              </a:defRPr>
            </a:defPPr>
          </a:lstStyle>
          <a:p>
            <a:pPr>
              <a:defRPr sz="2025" b="0">
                <a:solidFill>
                  <a:srgbClr val="122B46"/>
                </a:solidFill>
                <a:latin typeface="Arial"/>
                <a:ea typeface="Arial"/>
                <a:cs typeface="Arial"/>
              </a:defRPr>
            </a:pPr>
            <a:r>
              <a:rPr sz="2025" b="0">
                <a:solidFill>
                  <a:srgbClr val="122B46"/>
                </a:solidFill>
                <a:latin typeface="Arial"/>
                <a:ea typeface="Arial"/>
                <a:cs typeface="Arial"/>
              </a:rPr>
              <a:t>Encourages a wider business view</a:t>
            </a:r>
          </a:p>
        </p:txBody>
      </p:sp>
      <p:sp>
        <p:nvSpPr>
          <p:cNvPr id="10" name="Rectangle 9">
            <a:extLst>
              <a:ext uri="{FF2B5EF4-FFF2-40B4-BE49-F238E27FC236}">
                <a16:creationId xmlns:a16="http://schemas.microsoft.com/office/drawing/2014/main" id="{496460A2-DC53-4053-8074-DA44842BCC84}"/>
              </a:ext>
            </a:extLst>
          </p:cNvPr>
          <p:cNvSpPr>
            <a:spLocks noGrp="1"/>
          </p:cNvSpPr>
          <p:nvPr/>
        </p:nvSpPr>
        <p:spPr>
          <a:xfrm>
            <a:off x="6515100" y="2638425"/>
            <a:ext cx="4762500" cy="733425"/>
          </a:xfrm>
          <a:prstGeom prst="rect">
            <a:avLst/>
          </a:prstGeom>
          <a:noFill/>
          <a:ln w="0">
            <a:noFill/>
          </a:ln>
        </p:spPr>
        <p:txBody>
          <a:bodyPr>
            <a:noAutofit/>
          </a:bodyPr>
          <a:lstStyle>
            <a:defPPr>
              <a:defRPr sz="2025" b="0">
                <a:solidFill>
                  <a:srgbClr val="122B46"/>
                </a:solidFill>
                <a:latin typeface="Arial"/>
                <a:ea typeface="Arial"/>
                <a:cs typeface="Arial"/>
              </a:defRPr>
            </a:defPPr>
          </a:lstStyle>
          <a:p>
            <a:pPr>
              <a:defRPr sz="2025" b="0">
                <a:solidFill>
                  <a:srgbClr val="122B46"/>
                </a:solidFill>
                <a:latin typeface="Arial"/>
                <a:ea typeface="Arial"/>
                <a:cs typeface="Arial"/>
              </a:defRPr>
            </a:pPr>
            <a:r>
              <a:rPr sz="2025" b="0">
                <a:solidFill>
                  <a:srgbClr val="122B46"/>
                </a:solidFill>
                <a:latin typeface="Arial"/>
                <a:ea typeface="Arial"/>
                <a:cs typeface="Arial"/>
              </a:rPr>
              <a:t>Factors overlap and can be generic</a:t>
            </a:r>
          </a:p>
        </p:txBody>
      </p:sp>
      <p:sp>
        <p:nvSpPr>
          <p:cNvPr id="11" name="Rectangle 10">
            <a:extLst>
              <a:ext uri="{FF2B5EF4-FFF2-40B4-BE49-F238E27FC236}">
                <a16:creationId xmlns:a16="http://schemas.microsoft.com/office/drawing/2014/main" id="{134FAFCE-ED1C-4C8D-BE46-76AC0B31D2F2}"/>
              </a:ext>
            </a:extLst>
          </p:cNvPr>
          <p:cNvSpPr>
            <a:spLocks noGrp="1"/>
          </p:cNvSpPr>
          <p:nvPr/>
        </p:nvSpPr>
        <p:spPr>
          <a:xfrm>
            <a:off x="6515100" y="3495675"/>
            <a:ext cx="4762500" cy="733425"/>
          </a:xfrm>
          <a:prstGeom prst="rect">
            <a:avLst/>
          </a:prstGeom>
          <a:noFill/>
          <a:ln w="0">
            <a:noFill/>
          </a:ln>
        </p:spPr>
        <p:txBody>
          <a:bodyPr>
            <a:noAutofit/>
          </a:bodyPr>
          <a:lstStyle>
            <a:defPPr>
              <a:defRPr sz="2025" b="0">
                <a:solidFill>
                  <a:srgbClr val="122B46"/>
                </a:solidFill>
                <a:latin typeface="Arial"/>
                <a:ea typeface="Arial"/>
                <a:cs typeface="Arial"/>
              </a:defRPr>
            </a:defPPr>
          </a:lstStyle>
          <a:p>
            <a:pPr>
              <a:defRPr sz="2025" b="0">
                <a:solidFill>
                  <a:srgbClr val="122B46"/>
                </a:solidFill>
                <a:latin typeface="Arial"/>
                <a:ea typeface="Arial"/>
                <a:cs typeface="Arial"/>
              </a:defRPr>
            </a:pPr>
            <a:r>
              <a:rPr sz="2025" b="0">
                <a:solidFill>
                  <a:srgbClr val="122B46"/>
                </a:solidFill>
                <a:latin typeface="Arial"/>
                <a:ea typeface="Arial"/>
                <a:cs typeface="Arial"/>
              </a:rPr>
              <a:t>Does not rank causes or prove them</a:t>
            </a:r>
          </a:p>
        </p:txBody>
      </p:sp>
      <p:sp>
        <p:nvSpPr>
          <p:cNvPr id="12" name="Rectangle 11">
            <a:extLst>
              <a:ext uri="{FF2B5EF4-FFF2-40B4-BE49-F238E27FC236}">
                <a16:creationId xmlns:a16="http://schemas.microsoft.com/office/drawing/2014/main" id="{3A3635C9-24C1-436B-B572-6E594712BCC4}"/>
              </a:ext>
            </a:extLst>
          </p:cNvPr>
          <p:cNvSpPr>
            <a:spLocks noGrp="1"/>
          </p:cNvSpPr>
          <p:nvPr/>
        </p:nvSpPr>
        <p:spPr>
          <a:xfrm>
            <a:off x="6515100" y="4352925"/>
            <a:ext cx="4762500" cy="733425"/>
          </a:xfrm>
          <a:prstGeom prst="rect">
            <a:avLst/>
          </a:prstGeom>
          <a:noFill/>
          <a:ln w="0">
            <a:noFill/>
          </a:ln>
        </p:spPr>
        <p:txBody>
          <a:bodyPr>
            <a:noAutofit/>
          </a:bodyPr>
          <a:lstStyle>
            <a:defPPr>
              <a:defRPr sz="2025" b="0">
                <a:solidFill>
                  <a:srgbClr val="122B46"/>
                </a:solidFill>
                <a:latin typeface="Arial"/>
                <a:ea typeface="Arial"/>
                <a:cs typeface="Arial"/>
              </a:defRPr>
            </a:defPPr>
          </a:lstStyle>
          <a:p>
            <a:pPr>
              <a:defRPr sz="2025" b="0">
                <a:solidFill>
                  <a:srgbClr val="122B46"/>
                </a:solidFill>
                <a:latin typeface="Arial"/>
                <a:ea typeface="Arial"/>
                <a:cs typeface="Arial"/>
              </a:defRPr>
            </a:pPr>
            <a:r>
              <a:rPr sz="2025" b="0">
                <a:solidFill>
                  <a:srgbClr val="122B46"/>
                </a:solidFill>
                <a:latin typeface="Arial"/>
                <a:ea typeface="Arial"/>
                <a:cs typeface="Arial"/>
              </a:rPr>
              <a:t>Needs evidence and regular updates</a:t>
            </a:r>
          </a:p>
        </p:txBody>
      </p:sp>
    </p:spTree>
    <p:extLst>
      <p:ext uri="{BB962C8B-B14F-4D97-AF65-F5344CB8AC3E}">
        <p14:creationId xmlns:p14="http://schemas.microsoft.com/office/powerpoint/2010/main" val="19814554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FC40F944-F974-4E7F-94C7-FB48390BC5B4}"/>
              </a:ext>
            </a:extLst>
          </p:cNvPr>
          <p:cNvSpPr>
            <a:spLocks noGrp="1"/>
          </p:cNvSpPr>
          <p:nvPr/>
        </p:nvSpPr>
        <p:spPr>
          <a:xfrm>
            <a:off x="590550" y="457200"/>
            <a:ext cx="10934700" cy="800100"/>
          </a:xfrm>
          <a:prstGeom prst="rect">
            <a:avLst/>
          </a:prstGeom>
          <a:noFill/>
          <a:ln w="0">
            <a:noFill/>
          </a:ln>
        </p:spPr>
        <p:txBody>
          <a:bodyPr>
            <a:noAutofit/>
          </a:bodyPr>
          <a:lstStyle>
            <a:defPPr>
              <a:defRPr sz="3150" b="1">
                <a:solidFill>
                  <a:srgbClr val="122B46"/>
                </a:solidFill>
                <a:latin typeface="Georgia"/>
                <a:ea typeface="Georgia"/>
                <a:cs typeface="Georgia"/>
              </a:defRPr>
            </a:defPPr>
          </a:lstStyle>
          <a:p>
            <a:pPr>
              <a:defRPr sz="3150" b="1">
                <a:solidFill>
                  <a:srgbClr val="122B46"/>
                </a:solidFill>
                <a:latin typeface="Georgia"/>
                <a:ea typeface="Georgia"/>
                <a:cs typeface="Georgia"/>
              </a:defRPr>
            </a:pPr>
            <a:r>
              <a:rPr sz="3150" b="1">
                <a:solidFill>
                  <a:srgbClr val="122B46"/>
                </a:solidFill>
                <a:latin typeface="Georgia"/>
                <a:ea typeface="Georgia"/>
                <a:cs typeface="Georgia"/>
              </a:rPr>
              <a:t>PESTEL: political, economic and social</a:t>
            </a:r>
          </a:p>
        </p:txBody>
      </p:sp>
      <p:sp>
        <p:nvSpPr>
          <p:cNvPr id="2" name="Rectangle 1">
            <a:extLst>
              <a:ext uri="{FF2B5EF4-FFF2-40B4-BE49-F238E27FC236}">
                <a16:creationId xmlns:a16="http://schemas.microsoft.com/office/drawing/2014/main" id="{28C09B97-6074-49A9-85EC-508AC4174459}"/>
              </a:ext>
            </a:extLst>
          </p:cNvPr>
          <p:cNvSpPr>
            <a:spLocks noGrp="1"/>
          </p:cNvSpPr>
          <p:nvPr/>
        </p:nvSpPr>
        <p:spPr>
          <a:xfrm>
            <a:off x="609600" y="6238875"/>
            <a:ext cx="10287000" cy="409575"/>
          </a:xfrm>
          <a:prstGeom prst="rect">
            <a:avLst/>
          </a:prstGeom>
          <a:noFill/>
          <a:ln w="0">
            <a:noFill/>
          </a:ln>
        </p:spPr>
        <p:txBody>
          <a:bodyPr>
            <a:noAutofit/>
          </a:bodyPr>
          <a:lstStyle>
            <a:defPPr>
              <a:defRPr sz="1125" b="0">
                <a:solidFill>
                  <a:srgbClr val="536679"/>
                </a:solidFill>
                <a:latin typeface="Arial"/>
                <a:ea typeface="Arial"/>
                <a:cs typeface="Arial"/>
              </a:defRPr>
            </a:defPPr>
          </a:lstStyle>
          <a:p>
            <a:pPr>
              <a:defRPr sz="1125" b="0">
                <a:solidFill>
                  <a:srgbClr val="536679"/>
                </a:solidFill>
                <a:latin typeface="Arial"/>
                <a:ea typeface="Arial"/>
                <a:cs typeface="Arial"/>
              </a:defRPr>
            </a:pPr>
            <a:r>
              <a:rPr sz="1125" b="0">
                <a:solidFill>
                  <a:srgbClr val="536679"/>
                </a:solidFill>
                <a:latin typeface="Arial"/>
                <a:ea typeface="Arial"/>
                <a:cs typeface="Arial"/>
              </a:rPr>
              <a:t>ONS (2025); MHCLG (2025)</a:t>
            </a:r>
          </a:p>
        </p:txBody>
      </p:sp>
      <p:sp>
        <p:nvSpPr>
          <p:cNvPr id="3" name="Rectangle 2">
            <a:extLst>
              <a:ext uri="{FF2B5EF4-FFF2-40B4-BE49-F238E27FC236}">
                <a16:creationId xmlns:a16="http://schemas.microsoft.com/office/drawing/2014/main" id="{D6AE4973-DC4F-48A6-BE1D-88E3268C9CF8}"/>
              </a:ext>
            </a:extLst>
          </p:cNvPr>
          <p:cNvSpPr>
            <a:spLocks noGrp="1"/>
          </p:cNvSpPr>
          <p:nvPr/>
        </p:nvSpPr>
        <p:spPr>
          <a:xfrm>
            <a:off x="11087100" y="6238875"/>
            <a:ext cx="495300" cy="266700"/>
          </a:xfrm>
          <a:prstGeom prst="rect">
            <a:avLst/>
          </a:prstGeom>
          <a:noFill/>
          <a:ln w="0">
            <a:noFill/>
          </a:ln>
        </p:spPr>
        <p:txBody>
          <a:bodyPr>
            <a:noAutofit/>
          </a:bodyPr>
          <a:lstStyle>
            <a:defPPr>
              <a:defRPr sz="1200" b="1">
                <a:solidFill>
                  <a:srgbClr val="2463A6"/>
                </a:solidFill>
                <a:latin typeface="Arial"/>
                <a:ea typeface="Arial"/>
                <a:cs typeface="Arial"/>
              </a:defRPr>
            </a:defPPr>
          </a:lstStyle>
          <a:p>
            <a:pPr>
              <a:defRPr sz="1200" b="1">
                <a:solidFill>
                  <a:srgbClr val="2463A6"/>
                </a:solidFill>
                <a:latin typeface="Arial"/>
                <a:ea typeface="Arial"/>
                <a:cs typeface="Arial"/>
              </a:defRPr>
            </a:pPr>
            <a:r>
              <a:rPr sz="1200" b="1">
                <a:solidFill>
                  <a:srgbClr val="2463A6"/>
                </a:solidFill>
                <a:latin typeface="Arial"/>
                <a:ea typeface="Arial"/>
                <a:cs typeface="Arial"/>
              </a:rPr>
              <a:t>06</a:t>
            </a:r>
          </a:p>
        </p:txBody>
      </p:sp>
      <p:graphicFrame>
        <p:nvGraphicFramePr>
          <p:cNvPr id="4" name="Table 3">
            <a:extLst>
              <a:ext uri="{FF2B5EF4-FFF2-40B4-BE49-F238E27FC236}">
                <a16:creationId xmlns:a16="http://schemas.microsoft.com/office/drawing/2014/main" id="{55AF0449-5B3E-4292-AB39-D5ADA9DA8F97}"/>
              </a:ext>
            </a:extLst>
          </p:cNvPr>
          <p:cNvGraphicFramePr/>
          <p:nvPr/>
        </p:nvGraphicFramePr>
        <p:xfrm>
          <a:off x="609600" y="1666875"/>
          <a:ext cx="10820400" cy="3943350"/>
        </p:xfrm>
        <a:graphic>
          <a:graphicData uri="http://schemas.openxmlformats.org/drawingml/2006/table">
            <a:tbl>
              <a:tblPr/>
              <a:tblGrid>
                <a:gridCol w="1809750">
                  <a:extLst>
                    <a:ext uri="{9D8B030D-6E8A-4147-A177-3AD203B41FA5}">
                      <a16:colId xmlns:a16="http://schemas.microsoft.com/office/drawing/2014/main" val="20000"/>
                    </a:ext>
                  </a:extLst>
                </a:gridCol>
                <a:gridCol w="4191000">
                  <a:extLst>
                    <a:ext uri="{9D8B030D-6E8A-4147-A177-3AD203B41FA5}">
                      <a16:colId xmlns:a16="http://schemas.microsoft.com/office/drawing/2014/main" val="20001"/>
                    </a:ext>
                  </a:extLst>
                </a:gridCol>
                <a:gridCol w="4819650">
                  <a:extLst>
                    <a:ext uri="{9D8B030D-6E8A-4147-A177-3AD203B41FA5}">
                      <a16:colId xmlns:a16="http://schemas.microsoft.com/office/drawing/2014/main" val="20002"/>
                    </a:ext>
                  </a:extLst>
                </a:gridCol>
              </a:tblGrid>
              <a:tr h="985838">
                <a:tc>
                  <a:txBody>
                    <a:bodyPr/>
                    <a:lstStyle/>
                    <a:p>
                      <a:r>
                        <a:rPr sz="1650" b="1">
                          <a:solidFill>
                            <a:srgbClr val="FFFFFF"/>
                          </a:solidFill>
                          <a:latin typeface="Arial"/>
                          <a:ea typeface="Arial"/>
                          <a:cs typeface="Arial"/>
                        </a:rPr>
                        <a:t>Factor</a:t>
                      </a:r>
                    </a:p>
                  </a:txBody>
                  <a:tcPr>
                    <a:solidFill>
                      <a:srgbClr val="122B46"/>
                    </a:solidFill>
                  </a:tcPr>
                </a:tc>
                <a:tc>
                  <a:txBody>
                    <a:bodyPr/>
                    <a:lstStyle/>
                    <a:p>
                      <a:r>
                        <a:rPr sz="1650" b="1">
                          <a:solidFill>
                            <a:srgbClr val="FFFFFF"/>
                          </a:solidFill>
                          <a:latin typeface="Arial"/>
                          <a:ea typeface="Arial"/>
                          <a:cs typeface="Arial"/>
                        </a:rPr>
                        <a:t>Evidence and context</a:t>
                      </a:r>
                    </a:p>
                  </a:txBody>
                  <a:tcPr>
                    <a:solidFill>
                      <a:srgbClr val="122B46"/>
                    </a:solidFill>
                  </a:tcPr>
                </a:tc>
                <a:tc>
                  <a:txBody>
                    <a:bodyPr/>
                    <a:lstStyle/>
                    <a:p>
                      <a:r>
                        <a:rPr sz="1650" b="1">
                          <a:solidFill>
                            <a:srgbClr val="FFFFFF"/>
                          </a:solidFill>
                          <a:latin typeface="Arial"/>
                          <a:ea typeface="Arial"/>
                          <a:cs typeface="Arial"/>
                        </a:rPr>
                        <a:t>Implication for Basil</a:t>
                      </a:r>
                    </a:p>
                  </a:txBody>
                  <a:tcPr>
                    <a:solidFill>
                      <a:srgbClr val="122B46"/>
                    </a:solidFill>
                  </a:tcPr>
                </a:tc>
                <a:extLst>
                  <a:ext uri="{0D108BD9-81ED-4DB2-BD59-A6C34878D82A}">
                    <a16:rowId xmlns:a16="http://schemas.microsoft.com/office/drawing/2014/main" val="10000"/>
                  </a:ext>
                </a:extLst>
              </a:tr>
              <a:tr h="985838">
                <a:tc>
                  <a:txBody>
                    <a:bodyPr/>
                    <a:lstStyle/>
                    <a:p>
                      <a:r>
                        <a:rPr sz="1650" b="1">
                          <a:solidFill>
                            <a:srgbClr val="122B46"/>
                          </a:solidFill>
                          <a:latin typeface="Arial"/>
                          <a:ea typeface="Arial"/>
                          <a:cs typeface="Arial"/>
                        </a:rPr>
                        <a:t>Political</a:t>
                      </a:r>
                    </a:p>
                  </a:txBody>
                  <a:tcPr>
                    <a:solidFill>
                      <a:srgbClr val="ECF2F8"/>
                    </a:solidFill>
                  </a:tcPr>
                </a:tc>
                <a:tc>
                  <a:txBody>
                    <a:bodyPr/>
                    <a:lstStyle/>
                    <a:p>
                      <a:r>
                        <a:rPr sz="1650" b="0">
                          <a:solidFill>
                            <a:srgbClr val="122B46"/>
                          </a:solidFill>
                          <a:latin typeface="Arial"/>
                          <a:ea typeface="Arial"/>
                          <a:cs typeface="Arial"/>
                        </a:rPr>
                        <a:t>2020 restrictions reduced visits.</a:t>
                      </a:r>
                    </a:p>
                    <a:p>
                      <a:r>
                        <a:rPr sz="1650" b="0">
                          <a:solidFill>
                            <a:srgbClr val="122B46"/>
                          </a:solidFill>
                          <a:latin typeface="Arial"/>
                          <a:ea typeface="Arial"/>
                          <a:cs typeface="Arial"/>
                        </a:rPr>
                        <a:t>Retail relief: 75% to 40% in 2025/26.</a:t>
                      </a:r>
                    </a:p>
                  </a:txBody>
                  <a:tcPr>
                    <a:solidFill>
                      <a:srgbClr val="ECF2F8"/>
                    </a:solidFill>
                  </a:tcPr>
                </a:tc>
                <a:tc>
                  <a:txBody>
                    <a:bodyPr/>
                    <a:lstStyle/>
                    <a:p>
                      <a:r>
                        <a:rPr sz="1650" b="0">
                          <a:solidFill>
                            <a:srgbClr val="122B46"/>
                          </a:solidFill>
                          <a:latin typeface="Arial"/>
                          <a:ea typeface="Arial"/>
                          <a:cs typeface="Arial"/>
                        </a:rPr>
                        <a:t>Less relief can increase rates</a:t>
                      </a:r>
                    </a:p>
                    <a:p>
                      <a:r>
                        <a:rPr sz="1650" b="0">
                          <a:solidFill>
                            <a:srgbClr val="122B46"/>
                          </a:solidFill>
                          <a:latin typeface="Arial"/>
                          <a:ea typeface="Arial"/>
                          <a:cs typeface="Arial"/>
                        </a:rPr>
                        <a:t>for eligible shops and bakeries.</a:t>
                      </a:r>
                    </a:p>
                  </a:txBody>
                  <a:tcPr>
                    <a:solidFill>
                      <a:srgbClr val="ECF2F8"/>
                    </a:solidFill>
                  </a:tcPr>
                </a:tc>
                <a:extLst>
                  <a:ext uri="{0D108BD9-81ED-4DB2-BD59-A6C34878D82A}">
                    <a16:rowId xmlns:a16="http://schemas.microsoft.com/office/drawing/2014/main" val="10001"/>
                  </a:ext>
                </a:extLst>
              </a:tr>
              <a:tr h="985838">
                <a:tc>
                  <a:txBody>
                    <a:bodyPr/>
                    <a:lstStyle/>
                    <a:p>
                      <a:r>
                        <a:rPr sz="1650" b="1">
                          <a:solidFill>
                            <a:srgbClr val="122B46"/>
                          </a:solidFill>
                          <a:latin typeface="Arial"/>
                          <a:ea typeface="Arial"/>
                          <a:cs typeface="Arial"/>
                        </a:rPr>
                        <a:t>Economic</a:t>
                      </a:r>
                    </a:p>
                  </a:txBody>
                  <a:tcPr>
                    <a:solidFill>
                      <a:srgbClr val="F7FAFD"/>
                    </a:solidFill>
                  </a:tcPr>
                </a:tc>
                <a:tc>
                  <a:txBody>
                    <a:bodyPr/>
                    <a:lstStyle/>
                    <a:p>
                      <a:r>
                        <a:rPr sz="1650" b="0">
                          <a:solidFill>
                            <a:srgbClr val="122B46"/>
                          </a:solidFill>
                          <a:latin typeface="Arial"/>
                          <a:ea typeface="Arial"/>
                          <a:cs typeface="Arial"/>
                        </a:rPr>
                        <a:t>Higher overheads and unpredictable</a:t>
                      </a:r>
                    </a:p>
                    <a:p>
                      <a:r>
                        <a:rPr sz="1650" b="0">
                          <a:solidFill>
                            <a:srgbClr val="122B46"/>
                          </a:solidFill>
                          <a:latin typeface="Arial"/>
                          <a:ea typeface="Arial"/>
                          <a:cs typeface="Arial"/>
                        </a:rPr>
                        <a:t>organic ingredient costs.</a:t>
                      </a:r>
                    </a:p>
                  </a:txBody>
                  <a:tcPr>
                    <a:solidFill>
                      <a:srgbClr val="F7FAFD"/>
                    </a:solidFill>
                  </a:tcPr>
                </a:tc>
                <a:tc>
                  <a:txBody>
                    <a:bodyPr/>
                    <a:lstStyle/>
                    <a:p>
                      <a:r>
                        <a:rPr sz="1650" b="0">
                          <a:solidFill>
                            <a:srgbClr val="122B46"/>
                          </a:solidFill>
                          <a:latin typeface="Arial"/>
                          <a:ea typeface="Arial"/>
                          <a:cs typeface="Arial"/>
                        </a:rPr>
                        <a:t>Pressure on profit. Cost rises</a:t>
                      </a:r>
                    </a:p>
                    <a:p>
                      <a:r>
                        <a:rPr sz="1650" b="0">
                          <a:solidFill>
                            <a:srgbClr val="122B46"/>
                          </a:solidFill>
                          <a:latin typeface="Arial"/>
                          <a:ea typeface="Arial"/>
                          <a:cs typeface="Arial"/>
                        </a:rPr>
                        <a:t>alone do not prove lost sales.</a:t>
                      </a:r>
                    </a:p>
                  </a:txBody>
                  <a:tcPr>
                    <a:solidFill>
                      <a:srgbClr val="F7FAFD"/>
                    </a:solidFill>
                  </a:tcPr>
                </a:tc>
                <a:extLst>
                  <a:ext uri="{0D108BD9-81ED-4DB2-BD59-A6C34878D82A}">
                    <a16:rowId xmlns:a16="http://schemas.microsoft.com/office/drawing/2014/main" val="10002"/>
                  </a:ext>
                </a:extLst>
              </a:tr>
              <a:tr h="985838">
                <a:tc>
                  <a:txBody>
                    <a:bodyPr/>
                    <a:lstStyle/>
                    <a:p>
                      <a:r>
                        <a:rPr sz="1650" b="1">
                          <a:solidFill>
                            <a:srgbClr val="122B46"/>
                          </a:solidFill>
                          <a:latin typeface="Arial"/>
                          <a:ea typeface="Arial"/>
                          <a:cs typeface="Arial"/>
                        </a:rPr>
                        <a:t>Social</a:t>
                      </a:r>
                    </a:p>
                  </a:txBody>
                  <a:tcPr>
                    <a:solidFill>
                      <a:srgbClr val="ECF2F8"/>
                    </a:solidFill>
                  </a:tcPr>
                </a:tc>
                <a:tc>
                  <a:txBody>
                    <a:bodyPr/>
                    <a:lstStyle/>
                    <a:p>
                      <a:r>
                        <a:rPr sz="1650" b="0">
                          <a:solidFill>
                            <a:srgbClr val="122B46"/>
                          </a:solidFill>
                          <a:latin typeface="Arial"/>
                          <a:ea typeface="Arial"/>
                          <a:cs typeface="Arial"/>
                        </a:rPr>
                        <a:t>28% of GB working adults worked</a:t>
                      </a:r>
                    </a:p>
                    <a:p>
                      <a:r>
                        <a:rPr sz="1650" b="0">
                          <a:solidFill>
                            <a:srgbClr val="122B46"/>
                          </a:solidFill>
                          <a:latin typeface="Arial"/>
                          <a:ea typeface="Arial"/>
                          <a:cs typeface="Arial"/>
                        </a:rPr>
                        <a:t>hybrid in early 2025 (ONS).</a:t>
                      </a:r>
                    </a:p>
                  </a:txBody>
                  <a:tcPr>
                    <a:solidFill>
                      <a:srgbClr val="ECF2F8"/>
                    </a:solidFill>
                  </a:tcPr>
                </a:tc>
                <a:tc>
                  <a:txBody>
                    <a:bodyPr/>
                    <a:lstStyle/>
                    <a:p>
                      <a:r>
                        <a:rPr sz="1650" b="0">
                          <a:solidFill>
                            <a:srgbClr val="122B46"/>
                          </a:solidFill>
                          <a:latin typeface="Arial"/>
                          <a:ea typeface="Arial"/>
                          <a:cs typeface="Arial"/>
                        </a:rPr>
                        <a:t>Fewer regular lunch visits.</a:t>
                      </a:r>
                    </a:p>
                    <a:p>
                      <a:r>
                        <a:rPr sz="1650" b="0">
                          <a:solidFill>
                            <a:srgbClr val="122B46"/>
                          </a:solidFill>
                          <a:latin typeface="Arial"/>
                          <a:ea typeface="Arial"/>
                          <a:cs typeface="Arial"/>
                        </a:rPr>
                        <a:t>Local job losses reduce demand.</a:t>
                      </a:r>
                    </a:p>
                  </a:txBody>
                  <a:tcPr>
                    <a:solidFill>
                      <a:srgbClr val="ECF2F8"/>
                    </a:solidFill>
                  </a:tcPr>
                </a:tc>
                <a:extLst>
                  <a:ext uri="{0D108BD9-81ED-4DB2-BD59-A6C34878D82A}">
                    <a16:rowId xmlns:a16="http://schemas.microsoft.com/office/drawing/2014/main" val="10003"/>
                  </a:ext>
                </a:extLst>
              </a:tr>
            </a:tbl>
          </a:graphicData>
        </a:graphic>
      </p:graphicFrame>
      <p:sp>
        <p:nvSpPr>
          <p:cNvPr id="5" name="Rectangle 4">
            <a:extLst>
              <a:ext uri="{FF2B5EF4-FFF2-40B4-BE49-F238E27FC236}">
                <a16:creationId xmlns:a16="http://schemas.microsoft.com/office/drawing/2014/main" id="{DDF075BC-B1B2-4989-AB3C-145496E8698D}"/>
              </a:ext>
            </a:extLst>
          </p:cNvPr>
          <p:cNvSpPr>
            <a:spLocks noGrp="1"/>
          </p:cNvSpPr>
          <p:nvPr/>
        </p:nvSpPr>
        <p:spPr>
          <a:xfrm>
            <a:off x="609600" y="5772150"/>
            <a:ext cx="10820400" cy="333375"/>
          </a:xfrm>
          <a:prstGeom prst="rect">
            <a:avLst/>
          </a:prstGeom>
          <a:noFill/>
          <a:ln w="0">
            <a:noFill/>
          </a:ln>
        </p:spPr>
        <p:txBody>
          <a:bodyPr>
            <a:noAutofit/>
          </a:bodyPr>
          <a:lstStyle>
            <a:defPPr>
              <a:defRPr sz="1575" b="0">
                <a:solidFill>
                  <a:srgbClr val="536679"/>
                </a:solidFill>
                <a:latin typeface="Arial"/>
                <a:ea typeface="Arial"/>
                <a:cs typeface="Arial"/>
              </a:defRPr>
            </a:defPPr>
          </a:lstStyle>
          <a:p>
            <a:pPr>
              <a:defRPr sz="1575" b="0">
                <a:solidFill>
                  <a:srgbClr val="536679"/>
                </a:solidFill>
                <a:latin typeface="Arial"/>
                <a:ea typeface="Arial"/>
                <a:cs typeface="Arial"/>
              </a:defRPr>
            </a:pPr>
            <a:r>
              <a:rPr sz="1575" b="0">
                <a:solidFill>
                  <a:srgbClr val="536679"/>
                </a:solidFill>
                <a:latin typeface="Arial"/>
                <a:ea typeface="Arial"/>
                <a:cs typeface="Arial"/>
              </a:rPr>
              <a:t>National ONS data gives context. Local changes come from the case.</a:t>
            </a:r>
          </a:p>
        </p:txBody>
      </p:sp>
    </p:spTree>
    <p:extLst>
      <p:ext uri="{BB962C8B-B14F-4D97-AF65-F5344CB8AC3E}">
        <p14:creationId xmlns:p14="http://schemas.microsoft.com/office/powerpoint/2010/main" val="103264826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509970F8-73E9-449C-B60B-78B5743BFB94}"/>
              </a:ext>
            </a:extLst>
          </p:cNvPr>
          <p:cNvSpPr>
            <a:spLocks noGrp="1"/>
          </p:cNvSpPr>
          <p:nvPr/>
        </p:nvSpPr>
        <p:spPr>
          <a:xfrm>
            <a:off x="590550" y="457200"/>
            <a:ext cx="10934700" cy="800100"/>
          </a:xfrm>
          <a:prstGeom prst="rect">
            <a:avLst/>
          </a:prstGeom>
          <a:noFill/>
          <a:ln w="0">
            <a:noFill/>
          </a:ln>
        </p:spPr>
        <p:txBody>
          <a:bodyPr>
            <a:noAutofit/>
          </a:bodyPr>
          <a:lstStyle>
            <a:defPPr>
              <a:defRPr sz="3150" b="1">
                <a:solidFill>
                  <a:srgbClr val="122B46"/>
                </a:solidFill>
                <a:latin typeface="Georgia"/>
                <a:ea typeface="Georgia"/>
                <a:cs typeface="Georgia"/>
              </a:defRPr>
            </a:defPPr>
          </a:lstStyle>
          <a:p>
            <a:pPr>
              <a:defRPr sz="3150" b="1">
                <a:solidFill>
                  <a:srgbClr val="122B46"/>
                </a:solidFill>
                <a:latin typeface="Georgia"/>
                <a:ea typeface="Georgia"/>
                <a:cs typeface="Georgia"/>
              </a:defRPr>
            </a:pPr>
            <a:r>
              <a:rPr sz="3150" b="1">
                <a:solidFill>
                  <a:srgbClr val="122B46"/>
                </a:solidFill>
                <a:latin typeface="Georgia"/>
                <a:ea typeface="Georgia"/>
                <a:cs typeface="Georgia"/>
              </a:rPr>
              <a:t>Business rates in Coventry</a:t>
            </a:r>
          </a:p>
        </p:txBody>
      </p:sp>
      <p:sp>
        <p:nvSpPr>
          <p:cNvPr id="2" name="Rectangle 1">
            <a:extLst>
              <a:ext uri="{FF2B5EF4-FFF2-40B4-BE49-F238E27FC236}">
                <a16:creationId xmlns:a16="http://schemas.microsoft.com/office/drawing/2014/main" id="{81F784B4-CD27-4586-B4D7-3FE59D1A12AA}"/>
              </a:ext>
            </a:extLst>
          </p:cNvPr>
          <p:cNvSpPr>
            <a:spLocks noGrp="1"/>
          </p:cNvSpPr>
          <p:nvPr/>
        </p:nvSpPr>
        <p:spPr>
          <a:xfrm>
            <a:off x="609600" y="6238875"/>
            <a:ext cx="10287000" cy="409575"/>
          </a:xfrm>
          <a:prstGeom prst="rect">
            <a:avLst/>
          </a:prstGeom>
          <a:noFill/>
          <a:ln w="0">
            <a:noFill/>
          </a:ln>
        </p:spPr>
        <p:txBody>
          <a:bodyPr>
            <a:noAutofit/>
          </a:bodyPr>
          <a:lstStyle>
            <a:defPPr>
              <a:defRPr sz="1125" b="0">
                <a:solidFill>
                  <a:srgbClr val="536679"/>
                </a:solidFill>
                <a:latin typeface="Arial"/>
                <a:ea typeface="Arial"/>
                <a:cs typeface="Arial"/>
              </a:defRPr>
            </a:defPPr>
          </a:lstStyle>
          <a:p>
            <a:pPr>
              <a:defRPr sz="1125" b="0">
                <a:solidFill>
                  <a:srgbClr val="536679"/>
                </a:solidFill>
                <a:latin typeface="Arial"/>
                <a:ea typeface="Arial"/>
                <a:cs typeface="Arial"/>
              </a:defRPr>
            </a:pPr>
            <a:r>
              <a:rPr sz="1125" b="0">
                <a:solidFill>
                  <a:srgbClr val="536679"/>
                </a:solidFill>
                <a:latin typeface="Arial"/>
                <a:ea typeface="Arial"/>
                <a:cs typeface="Arial"/>
              </a:rPr>
              <a:t>Coventry City Council (n.d.a); DLUHC (2023); MHCLG (2025)</a:t>
            </a:r>
          </a:p>
        </p:txBody>
      </p:sp>
      <p:sp>
        <p:nvSpPr>
          <p:cNvPr id="3" name="Rectangle 2">
            <a:extLst>
              <a:ext uri="{FF2B5EF4-FFF2-40B4-BE49-F238E27FC236}">
                <a16:creationId xmlns:a16="http://schemas.microsoft.com/office/drawing/2014/main" id="{E9CB7A7F-EEB6-4FDF-A874-0E830CA95DAE}"/>
              </a:ext>
            </a:extLst>
          </p:cNvPr>
          <p:cNvSpPr>
            <a:spLocks noGrp="1"/>
          </p:cNvSpPr>
          <p:nvPr/>
        </p:nvSpPr>
        <p:spPr>
          <a:xfrm>
            <a:off x="11087100" y="6238875"/>
            <a:ext cx="495300" cy="266700"/>
          </a:xfrm>
          <a:prstGeom prst="rect">
            <a:avLst/>
          </a:prstGeom>
          <a:noFill/>
          <a:ln w="0">
            <a:noFill/>
          </a:ln>
        </p:spPr>
        <p:txBody>
          <a:bodyPr>
            <a:noAutofit/>
          </a:bodyPr>
          <a:lstStyle>
            <a:defPPr>
              <a:defRPr sz="1200" b="1">
                <a:solidFill>
                  <a:srgbClr val="2463A6"/>
                </a:solidFill>
                <a:latin typeface="Arial"/>
                <a:ea typeface="Arial"/>
                <a:cs typeface="Arial"/>
              </a:defRPr>
            </a:defPPr>
          </a:lstStyle>
          <a:p>
            <a:pPr>
              <a:defRPr sz="1200" b="1">
                <a:solidFill>
                  <a:srgbClr val="2463A6"/>
                </a:solidFill>
                <a:latin typeface="Arial"/>
                <a:ea typeface="Arial"/>
                <a:cs typeface="Arial"/>
              </a:defRPr>
            </a:pPr>
            <a:r>
              <a:rPr sz="1200" b="1">
                <a:solidFill>
                  <a:srgbClr val="2463A6"/>
                </a:solidFill>
                <a:latin typeface="Arial"/>
                <a:ea typeface="Arial"/>
                <a:cs typeface="Arial"/>
              </a:rPr>
              <a:t>07</a:t>
            </a:r>
          </a:p>
        </p:txBody>
      </p:sp>
      <p:sp>
        <p:nvSpPr>
          <p:cNvPr id="4" name="Rectangle 3">
            <a:extLst>
              <a:ext uri="{FF2B5EF4-FFF2-40B4-BE49-F238E27FC236}">
                <a16:creationId xmlns:a16="http://schemas.microsoft.com/office/drawing/2014/main" id="{5E102C33-2526-4A37-A208-D3FF7499D363}"/>
              </a:ext>
            </a:extLst>
          </p:cNvPr>
          <p:cNvSpPr>
            <a:spLocks noGrp="1"/>
          </p:cNvSpPr>
          <p:nvPr/>
        </p:nvSpPr>
        <p:spPr>
          <a:xfrm>
            <a:off x="609600" y="1390650"/>
            <a:ext cx="10820400" cy="419100"/>
          </a:xfrm>
          <a:prstGeom prst="rect">
            <a:avLst/>
          </a:prstGeom>
          <a:noFill/>
          <a:ln w="0">
            <a:noFill/>
          </a:ln>
        </p:spPr>
        <p:txBody>
          <a:bodyPr>
            <a:noAutofit/>
          </a:bodyPr>
          <a:lstStyle>
            <a:defPPr>
              <a:defRPr sz="2100" b="1">
                <a:solidFill>
                  <a:srgbClr val="2463A6"/>
                </a:solidFill>
                <a:latin typeface="Arial"/>
                <a:ea typeface="Arial"/>
                <a:cs typeface="Arial"/>
              </a:defRPr>
            </a:defPPr>
          </a:lstStyle>
          <a:p>
            <a:pPr>
              <a:defRPr sz="2100" b="1">
                <a:solidFill>
                  <a:srgbClr val="2463A6"/>
                </a:solidFill>
                <a:latin typeface="Arial"/>
                <a:ea typeface="Arial"/>
                <a:cs typeface="Arial"/>
              </a:defRPr>
            </a:pPr>
            <a:r>
              <a:rPr sz="2100" b="1">
                <a:solidFill>
                  <a:srgbClr val="2463A6"/>
                </a:solidFill>
                <a:latin typeface="Arial"/>
                <a:ea typeface="Arial"/>
                <a:cs typeface="Arial"/>
              </a:rPr>
              <a:t>Rateable value × government multiplier, before relief</a:t>
            </a:r>
          </a:p>
        </p:txBody>
      </p:sp>
      <p:graphicFrame>
        <p:nvGraphicFramePr>
          <p:cNvPr id="5" name="Table 4">
            <a:extLst>
              <a:ext uri="{FF2B5EF4-FFF2-40B4-BE49-F238E27FC236}">
                <a16:creationId xmlns:a16="http://schemas.microsoft.com/office/drawing/2014/main" id="{2C3299D3-B2D5-4265-B08A-EFF20B4641F2}"/>
              </a:ext>
            </a:extLst>
          </p:cNvPr>
          <p:cNvGraphicFramePr/>
          <p:nvPr/>
        </p:nvGraphicFramePr>
        <p:xfrm>
          <a:off x="609600" y="2019300"/>
          <a:ext cx="10820400" cy="3429000"/>
        </p:xfrm>
        <a:graphic>
          <a:graphicData uri="http://schemas.openxmlformats.org/drawingml/2006/table">
            <a:tbl>
              <a:tblPr/>
              <a:tblGrid>
                <a:gridCol w="2009775">
                  <a:extLst>
                    <a:ext uri="{9D8B030D-6E8A-4147-A177-3AD203B41FA5}">
                      <a16:colId xmlns:a16="http://schemas.microsoft.com/office/drawing/2014/main" val="20000"/>
                    </a:ext>
                  </a:extLst>
                </a:gridCol>
                <a:gridCol w="2190750">
                  <a:extLst>
                    <a:ext uri="{9D8B030D-6E8A-4147-A177-3AD203B41FA5}">
                      <a16:colId xmlns:a16="http://schemas.microsoft.com/office/drawing/2014/main" val="20001"/>
                    </a:ext>
                  </a:extLst>
                </a:gridCol>
                <a:gridCol w="2190750">
                  <a:extLst>
                    <a:ext uri="{9D8B030D-6E8A-4147-A177-3AD203B41FA5}">
                      <a16:colId xmlns:a16="http://schemas.microsoft.com/office/drawing/2014/main" val="20002"/>
                    </a:ext>
                  </a:extLst>
                </a:gridCol>
                <a:gridCol w="4429125">
                  <a:extLst>
                    <a:ext uri="{9D8B030D-6E8A-4147-A177-3AD203B41FA5}">
                      <a16:colId xmlns:a16="http://schemas.microsoft.com/office/drawing/2014/main" val="20003"/>
                    </a:ext>
                  </a:extLst>
                </a:gridCol>
              </a:tblGrid>
              <a:tr h="685800">
                <a:tc>
                  <a:txBody>
                    <a:bodyPr/>
                    <a:lstStyle/>
                    <a:p>
                      <a:r>
                        <a:rPr sz="1650" b="1">
                          <a:solidFill>
                            <a:srgbClr val="FFFFFF"/>
                          </a:solidFill>
                          <a:latin typeface="Arial"/>
                          <a:ea typeface="Arial"/>
                          <a:cs typeface="Arial"/>
                        </a:rPr>
                        <a:t>Financial year</a:t>
                      </a:r>
                    </a:p>
                  </a:txBody>
                  <a:tcPr>
                    <a:solidFill>
                      <a:srgbClr val="122B46"/>
                    </a:solidFill>
                  </a:tcPr>
                </a:tc>
                <a:tc>
                  <a:txBody>
                    <a:bodyPr/>
                    <a:lstStyle/>
                    <a:p>
                      <a:r>
                        <a:rPr sz="1650" b="1">
                          <a:solidFill>
                            <a:srgbClr val="FFFFFF"/>
                          </a:solidFill>
                          <a:latin typeface="Arial"/>
                          <a:ea typeface="Arial"/>
                          <a:cs typeface="Arial"/>
                        </a:rPr>
                        <a:t>Small business</a:t>
                      </a:r>
                    </a:p>
                  </a:txBody>
                  <a:tcPr>
                    <a:solidFill>
                      <a:srgbClr val="122B46"/>
                    </a:solidFill>
                  </a:tcPr>
                </a:tc>
                <a:tc>
                  <a:txBody>
                    <a:bodyPr/>
                    <a:lstStyle/>
                    <a:p>
                      <a:r>
                        <a:rPr sz="1650" b="1">
                          <a:solidFill>
                            <a:srgbClr val="FFFFFF"/>
                          </a:solidFill>
                          <a:latin typeface="Arial"/>
                          <a:ea typeface="Arial"/>
                          <a:cs typeface="Arial"/>
                        </a:rPr>
                        <a:t>Standard</a:t>
                      </a:r>
                    </a:p>
                  </a:txBody>
                  <a:tcPr>
                    <a:solidFill>
                      <a:srgbClr val="122B46"/>
                    </a:solidFill>
                  </a:tcPr>
                </a:tc>
                <a:tc>
                  <a:txBody>
                    <a:bodyPr/>
                    <a:lstStyle/>
                    <a:p>
                      <a:r>
                        <a:rPr sz="1650" b="1">
                          <a:solidFill>
                            <a:srgbClr val="FFFFFF"/>
                          </a:solidFill>
                          <a:latin typeface="Arial"/>
                          <a:ea typeface="Arial"/>
                          <a:cs typeface="Arial"/>
                        </a:rPr>
                        <a:t>Eligible RHL support</a:t>
                      </a:r>
                    </a:p>
                  </a:txBody>
                  <a:tcPr>
                    <a:solidFill>
                      <a:srgbClr val="122B46"/>
                    </a:solidFill>
                  </a:tcPr>
                </a:tc>
                <a:extLst>
                  <a:ext uri="{0D108BD9-81ED-4DB2-BD59-A6C34878D82A}">
                    <a16:rowId xmlns:a16="http://schemas.microsoft.com/office/drawing/2014/main" val="10000"/>
                  </a:ext>
                </a:extLst>
              </a:tr>
              <a:tr h="685800">
                <a:tc>
                  <a:txBody>
                    <a:bodyPr/>
                    <a:lstStyle/>
                    <a:p>
                      <a:r>
                        <a:rPr sz="1650" b="1">
                          <a:solidFill>
                            <a:srgbClr val="122B46"/>
                          </a:solidFill>
                          <a:latin typeface="Arial"/>
                          <a:ea typeface="Arial"/>
                          <a:cs typeface="Arial"/>
                        </a:rPr>
                        <a:t>2019/20</a:t>
                      </a:r>
                    </a:p>
                  </a:txBody>
                  <a:tcPr>
                    <a:solidFill>
                      <a:srgbClr val="ECF2F8"/>
                    </a:solidFill>
                  </a:tcPr>
                </a:tc>
                <a:tc>
                  <a:txBody>
                    <a:bodyPr/>
                    <a:lstStyle/>
                    <a:p>
                      <a:r>
                        <a:rPr sz="1650" b="0">
                          <a:solidFill>
                            <a:srgbClr val="122B46"/>
                          </a:solidFill>
                          <a:latin typeface="Arial"/>
                          <a:ea typeface="Arial"/>
                          <a:cs typeface="Arial"/>
                        </a:rPr>
                        <a:t>49.1p</a:t>
                      </a:r>
                    </a:p>
                  </a:txBody>
                  <a:tcPr>
                    <a:solidFill>
                      <a:srgbClr val="ECF2F8"/>
                    </a:solidFill>
                  </a:tcPr>
                </a:tc>
                <a:tc>
                  <a:txBody>
                    <a:bodyPr/>
                    <a:lstStyle/>
                    <a:p>
                      <a:r>
                        <a:rPr sz="1650" b="0">
                          <a:solidFill>
                            <a:srgbClr val="122B46"/>
                          </a:solidFill>
                          <a:latin typeface="Arial"/>
                          <a:ea typeface="Arial"/>
                          <a:cs typeface="Arial"/>
                        </a:rPr>
                        <a:t>50.4p</a:t>
                      </a:r>
                    </a:p>
                  </a:txBody>
                  <a:tcPr>
                    <a:solidFill>
                      <a:srgbClr val="ECF2F8"/>
                    </a:solidFill>
                  </a:tcPr>
                </a:tc>
                <a:tc>
                  <a:txBody>
                    <a:bodyPr/>
                    <a:lstStyle/>
                    <a:p>
                      <a:r>
                        <a:rPr sz="1650" b="0">
                          <a:solidFill>
                            <a:srgbClr val="122B46"/>
                          </a:solidFill>
                          <a:latin typeface="Arial"/>
                          <a:ea typeface="Arial"/>
                          <a:cs typeface="Arial"/>
                        </a:rPr>
                        <a:t>Earlier relief scheme</a:t>
                      </a:r>
                    </a:p>
                  </a:txBody>
                  <a:tcPr>
                    <a:solidFill>
                      <a:srgbClr val="ECF2F8"/>
                    </a:solidFill>
                  </a:tcPr>
                </a:tc>
                <a:extLst>
                  <a:ext uri="{0D108BD9-81ED-4DB2-BD59-A6C34878D82A}">
                    <a16:rowId xmlns:a16="http://schemas.microsoft.com/office/drawing/2014/main" val="10001"/>
                  </a:ext>
                </a:extLst>
              </a:tr>
              <a:tr h="685800">
                <a:tc>
                  <a:txBody>
                    <a:bodyPr/>
                    <a:lstStyle/>
                    <a:p>
                      <a:r>
                        <a:rPr sz="1650" b="1">
                          <a:solidFill>
                            <a:srgbClr val="122B46"/>
                          </a:solidFill>
                          <a:latin typeface="Arial"/>
                          <a:ea typeface="Arial"/>
                          <a:cs typeface="Arial"/>
                        </a:rPr>
                        <a:t>2024/25</a:t>
                      </a:r>
                    </a:p>
                  </a:txBody>
                  <a:tcPr>
                    <a:solidFill>
                      <a:srgbClr val="F7FAFD"/>
                    </a:solidFill>
                  </a:tcPr>
                </a:tc>
                <a:tc>
                  <a:txBody>
                    <a:bodyPr/>
                    <a:lstStyle/>
                    <a:p>
                      <a:r>
                        <a:rPr sz="1650" b="0">
                          <a:solidFill>
                            <a:srgbClr val="122B46"/>
                          </a:solidFill>
                          <a:latin typeface="Arial"/>
                          <a:ea typeface="Arial"/>
                          <a:cs typeface="Arial"/>
                        </a:rPr>
                        <a:t>49.9p</a:t>
                      </a:r>
                    </a:p>
                  </a:txBody>
                  <a:tcPr>
                    <a:solidFill>
                      <a:srgbClr val="F7FAFD"/>
                    </a:solidFill>
                  </a:tcPr>
                </a:tc>
                <a:tc>
                  <a:txBody>
                    <a:bodyPr/>
                    <a:lstStyle/>
                    <a:p>
                      <a:r>
                        <a:rPr sz="1650" b="0">
                          <a:solidFill>
                            <a:srgbClr val="122B46"/>
                          </a:solidFill>
                          <a:latin typeface="Arial"/>
                          <a:ea typeface="Arial"/>
                          <a:cs typeface="Arial"/>
                        </a:rPr>
                        <a:t>54.6p</a:t>
                      </a:r>
                    </a:p>
                  </a:txBody>
                  <a:tcPr>
                    <a:solidFill>
                      <a:srgbClr val="F7FAFD"/>
                    </a:solidFill>
                  </a:tcPr>
                </a:tc>
                <a:tc>
                  <a:txBody>
                    <a:bodyPr/>
                    <a:lstStyle/>
                    <a:p>
                      <a:r>
                        <a:rPr sz="1650" b="0">
                          <a:solidFill>
                            <a:srgbClr val="122B46"/>
                          </a:solidFill>
                          <a:latin typeface="Arial"/>
                          <a:ea typeface="Arial"/>
                          <a:cs typeface="Arial"/>
                        </a:rPr>
                        <a:t>75% relief</a:t>
                      </a:r>
                    </a:p>
                  </a:txBody>
                  <a:tcPr>
                    <a:solidFill>
                      <a:srgbClr val="F7FAFD"/>
                    </a:solidFill>
                  </a:tcPr>
                </a:tc>
                <a:extLst>
                  <a:ext uri="{0D108BD9-81ED-4DB2-BD59-A6C34878D82A}">
                    <a16:rowId xmlns:a16="http://schemas.microsoft.com/office/drawing/2014/main" val="10002"/>
                  </a:ext>
                </a:extLst>
              </a:tr>
              <a:tr h="685800">
                <a:tc>
                  <a:txBody>
                    <a:bodyPr/>
                    <a:lstStyle/>
                    <a:p>
                      <a:r>
                        <a:rPr sz="1650" b="1">
                          <a:solidFill>
                            <a:srgbClr val="122B46"/>
                          </a:solidFill>
                          <a:latin typeface="Arial"/>
                          <a:ea typeface="Arial"/>
                          <a:cs typeface="Arial"/>
                        </a:rPr>
                        <a:t>2025/26</a:t>
                      </a:r>
                    </a:p>
                  </a:txBody>
                  <a:tcPr>
                    <a:solidFill>
                      <a:srgbClr val="ECF2F8"/>
                    </a:solidFill>
                  </a:tcPr>
                </a:tc>
                <a:tc>
                  <a:txBody>
                    <a:bodyPr/>
                    <a:lstStyle/>
                    <a:p>
                      <a:r>
                        <a:rPr sz="1650" b="0">
                          <a:solidFill>
                            <a:srgbClr val="122B46"/>
                          </a:solidFill>
                          <a:latin typeface="Arial"/>
                          <a:ea typeface="Arial"/>
                          <a:cs typeface="Arial"/>
                        </a:rPr>
                        <a:t>49.9p</a:t>
                      </a:r>
                    </a:p>
                  </a:txBody>
                  <a:tcPr>
                    <a:solidFill>
                      <a:srgbClr val="ECF2F8"/>
                    </a:solidFill>
                  </a:tcPr>
                </a:tc>
                <a:tc>
                  <a:txBody>
                    <a:bodyPr/>
                    <a:lstStyle/>
                    <a:p>
                      <a:r>
                        <a:rPr sz="1650" b="0">
                          <a:solidFill>
                            <a:srgbClr val="122B46"/>
                          </a:solidFill>
                          <a:latin typeface="Arial"/>
                          <a:ea typeface="Arial"/>
                          <a:cs typeface="Arial"/>
                        </a:rPr>
                        <a:t>55.5p</a:t>
                      </a:r>
                    </a:p>
                  </a:txBody>
                  <a:tcPr>
                    <a:solidFill>
                      <a:srgbClr val="ECF2F8"/>
                    </a:solidFill>
                  </a:tcPr>
                </a:tc>
                <a:tc>
                  <a:txBody>
                    <a:bodyPr/>
                    <a:lstStyle/>
                    <a:p>
                      <a:r>
                        <a:rPr sz="1650" b="0">
                          <a:solidFill>
                            <a:srgbClr val="122B46"/>
                          </a:solidFill>
                          <a:latin typeface="Arial"/>
                          <a:ea typeface="Arial"/>
                          <a:cs typeface="Arial"/>
                        </a:rPr>
                        <a:t>40% relief</a:t>
                      </a:r>
                    </a:p>
                  </a:txBody>
                  <a:tcPr>
                    <a:solidFill>
                      <a:srgbClr val="ECF2F8"/>
                    </a:solidFill>
                  </a:tcPr>
                </a:tc>
                <a:extLst>
                  <a:ext uri="{0D108BD9-81ED-4DB2-BD59-A6C34878D82A}">
                    <a16:rowId xmlns:a16="http://schemas.microsoft.com/office/drawing/2014/main" val="10003"/>
                  </a:ext>
                </a:extLst>
              </a:tr>
              <a:tr h="685800">
                <a:tc>
                  <a:txBody>
                    <a:bodyPr/>
                    <a:lstStyle/>
                    <a:p>
                      <a:r>
                        <a:rPr sz="1650" b="1">
                          <a:solidFill>
                            <a:srgbClr val="122B46"/>
                          </a:solidFill>
                          <a:latin typeface="Arial"/>
                          <a:ea typeface="Arial"/>
                          <a:cs typeface="Arial"/>
                        </a:rPr>
                        <a:t>2026/27</a:t>
                      </a:r>
                    </a:p>
                  </a:txBody>
                  <a:tcPr>
                    <a:solidFill>
                      <a:srgbClr val="F7FAFD"/>
                    </a:solidFill>
                  </a:tcPr>
                </a:tc>
                <a:tc>
                  <a:txBody>
                    <a:bodyPr/>
                    <a:lstStyle/>
                    <a:p>
                      <a:r>
                        <a:rPr sz="1650" b="0">
                          <a:solidFill>
                            <a:srgbClr val="122B46"/>
                          </a:solidFill>
                          <a:latin typeface="Arial"/>
                          <a:ea typeface="Arial"/>
                          <a:cs typeface="Arial"/>
                        </a:rPr>
                        <a:t>38.2p RHL</a:t>
                      </a:r>
                    </a:p>
                    <a:p>
                      <a:r>
                        <a:rPr sz="1650" b="0">
                          <a:solidFill>
                            <a:srgbClr val="122B46"/>
                          </a:solidFill>
                          <a:latin typeface="Arial"/>
                          <a:ea typeface="Arial"/>
                          <a:cs typeface="Arial"/>
                        </a:rPr>
                        <a:t>43.2p other</a:t>
                      </a:r>
                    </a:p>
                  </a:txBody>
                  <a:tcPr>
                    <a:solidFill>
                      <a:srgbClr val="F7FAFD"/>
                    </a:solidFill>
                  </a:tcPr>
                </a:tc>
                <a:tc>
                  <a:txBody>
                    <a:bodyPr/>
                    <a:lstStyle/>
                    <a:p>
                      <a:r>
                        <a:rPr sz="1650" b="0">
                          <a:solidFill>
                            <a:srgbClr val="122B46"/>
                          </a:solidFill>
                          <a:latin typeface="Arial"/>
                          <a:ea typeface="Arial"/>
                          <a:cs typeface="Arial"/>
                        </a:rPr>
                        <a:t>43.0p RHL</a:t>
                      </a:r>
                    </a:p>
                    <a:p>
                      <a:r>
                        <a:rPr sz="1650" b="0">
                          <a:solidFill>
                            <a:srgbClr val="122B46"/>
                          </a:solidFill>
                          <a:latin typeface="Arial"/>
                          <a:ea typeface="Arial"/>
                          <a:cs typeface="Arial"/>
                        </a:rPr>
                        <a:t>48.0p other</a:t>
                      </a:r>
                    </a:p>
                  </a:txBody>
                  <a:tcPr>
                    <a:solidFill>
                      <a:srgbClr val="F7FAFD"/>
                    </a:solidFill>
                  </a:tcPr>
                </a:tc>
                <a:tc>
                  <a:txBody>
                    <a:bodyPr/>
                    <a:lstStyle/>
                    <a:p>
                      <a:r>
                        <a:rPr sz="1650" b="0">
                          <a:solidFill>
                            <a:srgbClr val="122B46"/>
                          </a:solidFill>
                          <a:latin typeface="Arial"/>
                          <a:ea typeface="Arial"/>
                          <a:cs typeface="Arial"/>
                        </a:rPr>
                        <a:t>RHL multipliers replace</a:t>
                      </a:r>
                    </a:p>
                    <a:p>
                      <a:r>
                        <a:rPr sz="1650" b="0">
                          <a:solidFill>
                            <a:srgbClr val="122B46"/>
                          </a:solidFill>
                          <a:latin typeface="Arial"/>
                          <a:ea typeface="Arial"/>
                          <a:cs typeface="Arial"/>
                        </a:rPr>
                        <a:t>temporary relief</a:t>
                      </a:r>
                    </a:p>
                  </a:txBody>
                  <a:tcPr>
                    <a:solidFill>
                      <a:srgbClr val="F7FAFD"/>
                    </a:solidFill>
                  </a:tcPr>
                </a:tc>
                <a:extLst>
                  <a:ext uri="{0D108BD9-81ED-4DB2-BD59-A6C34878D82A}">
                    <a16:rowId xmlns:a16="http://schemas.microsoft.com/office/drawing/2014/main" val="10004"/>
                  </a:ext>
                </a:extLst>
              </a:tr>
            </a:tbl>
          </a:graphicData>
        </a:graphic>
      </p:graphicFrame>
      <p:sp>
        <p:nvSpPr>
          <p:cNvPr id="6" name="Rectangle 5">
            <a:extLst>
              <a:ext uri="{FF2B5EF4-FFF2-40B4-BE49-F238E27FC236}">
                <a16:creationId xmlns:a16="http://schemas.microsoft.com/office/drawing/2014/main" id="{A3242E13-3CCD-4B5F-8A4D-838188514983}"/>
              </a:ext>
            </a:extLst>
          </p:cNvPr>
          <p:cNvSpPr>
            <a:spLocks noGrp="1"/>
          </p:cNvSpPr>
          <p:nvPr/>
        </p:nvSpPr>
        <p:spPr>
          <a:xfrm>
            <a:off x="609600" y="5638800"/>
            <a:ext cx="10820400" cy="533400"/>
          </a:xfrm>
          <a:prstGeom prst="rect">
            <a:avLst/>
          </a:prstGeom>
          <a:noFill/>
          <a:ln w="0">
            <a:noFill/>
          </a:ln>
        </p:spPr>
        <p:txBody>
          <a:bodyPr>
            <a:noAutofit/>
          </a:bodyPr>
          <a:lstStyle>
            <a:defPPr>
              <a:defRPr sz="1500" b="0">
                <a:solidFill>
                  <a:srgbClr val="536679"/>
                </a:solidFill>
                <a:latin typeface="Arial"/>
                <a:ea typeface="Arial"/>
                <a:cs typeface="Arial"/>
              </a:defRPr>
            </a:defPPr>
          </a:lstStyle>
          <a:p>
            <a:pPr>
              <a:defRPr sz="1500" b="0">
                <a:solidFill>
                  <a:srgbClr val="536679"/>
                </a:solidFill>
                <a:latin typeface="Arial"/>
                <a:ea typeface="Arial"/>
                <a:cs typeface="Arial"/>
              </a:defRPr>
            </a:pPr>
            <a:r>
              <a:rPr sz="1500" b="0">
                <a:solidFill>
                  <a:srgbClr val="536679"/>
                </a:solidFill>
                <a:latin typeface="Arial"/>
                <a:ea typeface="Arial"/>
                <a:cs typeface="Arial"/>
              </a:rPr>
              <a:t>Small: value below £51,000. Standard here: £51,000–£499,999.</a:t>
            </a:r>
          </a:p>
          <a:p>
            <a:pPr>
              <a:defRPr sz="1500" b="0">
                <a:solidFill>
                  <a:srgbClr val="536679"/>
                </a:solidFill>
                <a:latin typeface="Arial"/>
                <a:ea typeface="Arial"/>
                <a:cs typeface="Arial"/>
              </a:defRPr>
            </a:pPr>
            <a:r>
              <a:rPr sz="1500" b="0">
                <a:solidFill>
                  <a:srgbClr val="536679"/>
                </a:solidFill>
                <a:latin typeface="Arial"/>
                <a:ea typeface="Arial"/>
                <a:cs typeface="Arial"/>
              </a:rPr>
              <a:t>RHL = retail, hospitality and leisure. 2026 changes cannot explain earlier sales.</a:t>
            </a:r>
          </a:p>
        </p:txBody>
      </p:sp>
    </p:spTree>
    <p:extLst>
      <p:ext uri="{BB962C8B-B14F-4D97-AF65-F5344CB8AC3E}">
        <p14:creationId xmlns:p14="http://schemas.microsoft.com/office/powerpoint/2010/main" val="98484072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018AEBB4-AE6B-4AFE-B17F-F2A959B8E06C}"/>
              </a:ext>
            </a:extLst>
          </p:cNvPr>
          <p:cNvSpPr>
            <a:spLocks noGrp="1"/>
          </p:cNvSpPr>
          <p:nvPr/>
        </p:nvSpPr>
        <p:spPr>
          <a:xfrm>
            <a:off x="590550" y="457200"/>
            <a:ext cx="10934700" cy="800100"/>
          </a:xfrm>
          <a:prstGeom prst="rect">
            <a:avLst/>
          </a:prstGeom>
          <a:noFill/>
          <a:ln w="0">
            <a:noFill/>
          </a:ln>
        </p:spPr>
        <p:txBody>
          <a:bodyPr>
            <a:noAutofit/>
          </a:bodyPr>
          <a:lstStyle>
            <a:defPPr>
              <a:defRPr sz="3150" b="1">
                <a:solidFill>
                  <a:srgbClr val="122B46"/>
                </a:solidFill>
                <a:latin typeface="Georgia"/>
                <a:ea typeface="Georgia"/>
                <a:cs typeface="Georgia"/>
              </a:defRPr>
            </a:defPPr>
          </a:lstStyle>
          <a:p>
            <a:pPr>
              <a:defRPr sz="3150" b="1">
                <a:solidFill>
                  <a:srgbClr val="122B46"/>
                </a:solidFill>
                <a:latin typeface="Georgia"/>
                <a:ea typeface="Georgia"/>
                <a:cs typeface="Georgia"/>
              </a:defRPr>
            </a:pPr>
            <a:r>
              <a:rPr sz="3150" b="1">
                <a:solidFill>
                  <a:srgbClr val="122B46"/>
                </a:solidFill>
                <a:latin typeface="Georgia"/>
                <a:ea typeface="Georgia"/>
                <a:cs typeface="Georgia"/>
              </a:rPr>
              <a:t>The effect of reduced rates relief</a:t>
            </a:r>
          </a:p>
        </p:txBody>
      </p:sp>
      <p:sp>
        <p:nvSpPr>
          <p:cNvPr id="2" name="Rectangle 1">
            <a:extLst>
              <a:ext uri="{FF2B5EF4-FFF2-40B4-BE49-F238E27FC236}">
                <a16:creationId xmlns:a16="http://schemas.microsoft.com/office/drawing/2014/main" id="{55F2DC2D-F7AC-4BC8-9EC7-D6298BB42650}"/>
              </a:ext>
            </a:extLst>
          </p:cNvPr>
          <p:cNvSpPr>
            <a:spLocks noGrp="1"/>
          </p:cNvSpPr>
          <p:nvPr/>
        </p:nvSpPr>
        <p:spPr>
          <a:xfrm>
            <a:off x="609600" y="6238875"/>
            <a:ext cx="10287000" cy="409575"/>
          </a:xfrm>
          <a:prstGeom prst="rect">
            <a:avLst/>
          </a:prstGeom>
          <a:noFill/>
          <a:ln w="0">
            <a:noFill/>
          </a:ln>
        </p:spPr>
        <p:txBody>
          <a:bodyPr>
            <a:noAutofit/>
          </a:bodyPr>
          <a:lstStyle>
            <a:defPPr>
              <a:defRPr sz="1125" b="0">
                <a:solidFill>
                  <a:srgbClr val="536679"/>
                </a:solidFill>
                <a:latin typeface="Arial"/>
                <a:ea typeface="Arial"/>
                <a:cs typeface="Arial"/>
              </a:defRPr>
            </a:defPPr>
          </a:lstStyle>
          <a:p>
            <a:pPr>
              <a:defRPr sz="1125" b="0">
                <a:solidFill>
                  <a:srgbClr val="536679"/>
                </a:solidFill>
                <a:latin typeface="Arial"/>
                <a:ea typeface="Arial"/>
                <a:cs typeface="Arial"/>
              </a:defRPr>
            </a:pPr>
            <a:r>
              <a:rPr sz="1125" b="0">
                <a:solidFill>
                  <a:srgbClr val="536679"/>
                </a:solidFill>
                <a:latin typeface="Arial"/>
                <a:ea typeface="Arial"/>
                <a:cs typeface="Arial"/>
              </a:rPr>
              <a:t>Coventry City Council (n.d.a, n.d.b); DLUHC (2023); MHCLG (2025). Example.</a:t>
            </a:r>
          </a:p>
        </p:txBody>
      </p:sp>
      <p:sp>
        <p:nvSpPr>
          <p:cNvPr id="3" name="Rectangle 2">
            <a:extLst>
              <a:ext uri="{FF2B5EF4-FFF2-40B4-BE49-F238E27FC236}">
                <a16:creationId xmlns:a16="http://schemas.microsoft.com/office/drawing/2014/main" id="{77007BD3-91DF-43F3-A332-E7949AC0F727}"/>
              </a:ext>
            </a:extLst>
          </p:cNvPr>
          <p:cNvSpPr>
            <a:spLocks noGrp="1"/>
          </p:cNvSpPr>
          <p:nvPr/>
        </p:nvSpPr>
        <p:spPr>
          <a:xfrm>
            <a:off x="11087100" y="6238875"/>
            <a:ext cx="495300" cy="266700"/>
          </a:xfrm>
          <a:prstGeom prst="rect">
            <a:avLst/>
          </a:prstGeom>
          <a:noFill/>
          <a:ln w="0">
            <a:noFill/>
          </a:ln>
        </p:spPr>
        <p:txBody>
          <a:bodyPr>
            <a:noAutofit/>
          </a:bodyPr>
          <a:lstStyle>
            <a:defPPr>
              <a:defRPr sz="1200" b="1">
                <a:solidFill>
                  <a:srgbClr val="2463A6"/>
                </a:solidFill>
                <a:latin typeface="Arial"/>
                <a:ea typeface="Arial"/>
                <a:cs typeface="Arial"/>
              </a:defRPr>
            </a:defPPr>
          </a:lstStyle>
          <a:p>
            <a:pPr>
              <a:defRPr sz="1200" b="1">
                <a:solidFill>
                  <a:srgbClr val="2463A6"/>
                </a:solidFill>
                <a:latin typeface="Arial"/>
                <a:ea typeface="Arial"/>
                <a:cs typeface="Arial"/>
              </a:defRPr>
            </a:pPr>
            <a:r>
              <a:rPr sz="1200" b="1">
                <a:solidFill>
                  <a:srgbClr val="2463A6"/>
                </a:solidFill>
                <a:latin typeface="Arial"/>
                <a:ea typeface="Arial"/>
                <a:cs typeface="Arial"/>
              </a:rPr>
              <a:t>08</a:t>
            </a:r>
          </a:p>
        </p:txBody>
      </p:sp>
      <p:sp>
        <p:nvSpPr>
          <p:cNvPr id="4" name="Rectangle 3">
            <a:extLst>
              <a:ext uri="{FF2B5EF4-FFF2-40B4-BE49-F238E27FC236}">
                <a16:creationId xmlns:a16="http://schemas.microsoft.com/office/drawing/2014/main" id="{8DFAE0C8-0C16-424C-91C8-5A1A98C56BEC}"/>
              </a:ext>
            </a:extLst>
          </p:cNvPr>
          <p:cNvSpPr>
            <a:spLocks noGrp="1"/>
          </p:cNvSpPr>
          <p:nvPr/>
        </p:nvSpPr>
        <p:spPr>
          <a:xfrm>
            <a:off x="609600" y="1447800"/>
            <a:ext cx="10820400" cy="571500"/>
          </a:xfrm>
          <a:prstGeom prst="rect">
            <a:avLst/>
          </a:prstGeom>
          <a:noFill/>
          <a:ln w="0">
            <a:noFill/>
          </a:ln>
        </p:spPr>
        <p:txBody>
          <a:bodyPr>
            <a:noAutofit/>
          </a:bodyPr>
          <a:lstStyle>
            <a:defPPr>
              <a:defRPr sz="2175" b="1">
                <a:solidFill>
                  <a:srgbClr val="2463A6"/>
                </a:solidFill>
                <a:latin typeface="Arial"/>
                <a:ea typeface="Arial"/>
                <a:cs typeface="Arial"/>
              </a:defRPr>
            </a:defPPr>
          </a:lstStyle>
          <a:p>
            <a:pPr>
              <a:defRPr sz="2175" b="1">
                <a:solidFill>
                  <a:srgbClr val="2463A6"/>
                </a:solidFill>
                <a:latin typeface="Arial"/>
                <a:ea typeface="Arial"/>
                <a:cs typeface="Arial"/>
              </a:defRPr>
            </a:pPr>
            <a:r>
              <a:rPr sz="2175" b="1">
                <a:solidFill>
                  <a:srgbClr val="2463A6"/>
                </a:solidFill>
                <a:latin typeface="Arial"/>
                <a:ea typeface="Arial"/>
                <a:cs typeface="Arial"/>
              </a:rPr>
              <a:t>Example: eligible shop with a £20,000 rateable value</a:t>
            </a:r>
          </a:p>
        </p:txBody>
      </p:sp>
      <p:graphicFrame>
        <p:nvGraphicFramePr>
          <p:cNvPr id="5" name="Table 4">
            <a:extLst>
              <a:ext uri="{FF2B5EF4-FFF2-40B4-BE49-F238E27FC236}">
                <a16:creationId xmlns:a16="http://schemas.microsoft.com/office/drawing/2014/main" id="{AE40173D-0C6D-4448-B3ED-C028311F6A6A}"/>
              </a:ext>
            </a:extLst>
          </p:cNvPr>
          <p:cNvGraphicFramePr/>
          <p:nvPr/>
        </p:nvGraphicFramePr>
        <p:xfrm>
          <a:off x="609600" y="2266950"/>
          <a:ext cx="6553200" cy="2276475"/>
        </p:xfrm>
        <a:graphic>
          <a:graphicData uri="http://schemas.openxmlformats.org/drawingml/2006/table">
            <a:tbl>
              <a:tblPr/>
              <a:tblGrid>
                <a:gridCol w="2705100">
                  <a:extLst>
                    <a:ext uri="{9D8B030D-6E8A-4147-A177-3AD203B41FA5}">
                      <a16:colId xmlns:a16="http://schemas.microsoft.com/office/drawing/2014/main" val="20000"/>
                    </a:ext>
                  </a:extLst>
                </a:gridCol>
                <a:gridCol w="1924050">
                  <a:extLst>
                    <a:ext uri="{9D8B030D-6E8A-4147-A177-3AD203B41FA5}">
                      <a16:colId xmlns:a16="http://schemas.microsoft.com/office/drawing/2014/main" val="20001"/>
                    </a:ext>
                  </a:extLst>
                </a:gridCol>
                <a:gridCol w="1924050">
                  <a:extLst>
                    <a:ext uri="{9D8B030D-6E8A-4147-A177-3AD203B41FA5}">
                      <a16:colId xmlns:a16="http://schemas.microsoft.com/office/drawing/2014/main" val="20002"/>
                    </a:ext>
                  </a:extLst>
                </a:gridCol>
              </a:tblGrid>
              <a:tr h="758825">
                <a:tc>
                  <a:txBody>
                    <a:bodyPr/>
                    <a:lstStyle/>
                    <a:p>
                      <a:r>
                        <a:rPr sz="1650" b="1">
                          <a:solidFill>
                            <a:srgbClr val="FFFFFF"/>
                          </a:solidFill>
                          <a:latin typeface="Arial"/>
                          <a:ea typeface="Arial"/>
                          <a:cs typeface="Arial"/>
                        </a:rPr>
                        <a:t>Calculation</a:t>
                      </a:r>
                    </a:p>
                  </a:txBody>
                  <a:tcPr>
                    <a:solidFill>
                      <a:srgbClr val="122B46"/>
                    </a:solidFill>
                  </a:tcPr>
                </a:tc>
                <a:tc>
                  <a:txBody>
                    <a:bodyPr/>
                    <a:lstStyle/>
                    <a:p>
                      <a:r>
                        <a:rPr sz="1650" b="1">
                          <a:solidFill>
                            <a:srgbClr val="FFFFFF"/>
                          </a:solidFill>
                          <a:latin typeface="Arial"/>
                          <a:ea typeface="Arial"/>
                          <a:cs typeface="Arial"/>
                        </a:rPr>
                        <a:t>2024/25</a:t>
                      </a:r>
                    </a:p>
                  </a:txBody>
                  <a:tcPr>
                    <a:solidFill>
                      <a:srgbClr val="122B46"/>
                    </a:solidFill>
                  </a:tcPr>
                </a:tc>
                <a:tc>
                  <a:txBody>
                    <a:bodyPr/>
                    <a:lstStyle/>
                    <a:p>
                      <a:r>
                        <a:rPr sz="1650" b="1">
                          <a:solidFill>
                            <a:srgbClr val="FFFFFF"/>
                          </a:solidFill>
                          <a:latin typeface="Arial"/>
                          <a:ea typeface="Arial"/>
                          <a:cs typeface="Arial"/>
                        </a:rPr>
                        <a:t>2025/26</a:t>
                      </a:r>
                    </a:p>
                  </a:txBody>
                  <a:tcPr>
                    <a:solidFill>
                      <a:srgbClr val="122B46"/>
                    </a:solidFill>
                  </a:tcPr>
                </a:tc>
                <a:extLst>
                  <a:ext uri="{0D108BD9-81ED-4DB2-BD59-A6C34878D82A}">
                    <a16:rowId xmlns:a16="http://schemas.microsoft.com/office/drawing/2014/main" val="10000"/>
                  </a:ext>
                </a:extLst>
              </a:tr>
              <a:tr h="758825">
                <a:tc>
                  <a:txBody>
                    <a:bodyPr/>
                    <a:lstStyle/>
                    <a:p>
                      <a:r>
                        <a:rPr sz="1650" b="1">
                          <a:solidFill>
                            <a:srgbClr val="122B46"/>
                          </a:solidFill>
                          <a:latin typeface="Arial"/>
                          <a:ea typeface="Arial"/>
                          <a:cs typeface="Arial"/>
                        </a:rPr>
                        <a:t>£20,000 × 0.499</a:t>
                      </a:r>
                    </a:p>
                  </a:txBody>
                  <a:tcPr>
                    <a:solidFill>
                      <a:srgbClr val="ECF2F8"/>
                    </a:solidFill>
                  </a:tcPr>
                </a:tc>
                <a:tc>
                  <a:txBody>
                    <a:bodyPr/>
                    <a:lstStyle/>
                    <a:p>
                      <a:r>
                        <a:rPr sz="1650" b="0">
                          <a:solidFill>
                            <a:srgbClr val="122B46"/>
                          </a:solidFill>
                          <a:latin typeface="Arial"/>
                          <a:ea typeface="Arial"/>
                          <a:cs typeface="Arial"/>
                        </a:rPr>
                        <a:t>£9,980 gross</a:t>
                      </a:r>
                    </a:p>
                  </a:txBody>
                  <a:tcPr>
                    <a:solidFill>
                      <a:srgbClr val="ECF2F8"/>
                    </a:solidFill>
                  </a:tcPr>
                </a:tc>
                <a:tc>
                  <a:txBody>
                    <a:bodyPr/>
                    <a:lstStyle/>
                    <a:p>
                      <a:r>
                        <a:rPr sz="1650" b="0">
                          <a:solidFill>
                            <a:srgbClr val="122B46"/>
                          </a:solidFill>
                          <a:latin typeface="Arial"/>
                          <a:ea typeface="Arial"/>
                          <a:cs typeface="Arial"/>
                        </a:rPr>
                        <a:t>£9,980 gross</a:t>
                      </a:r>
                    </a:p>
                  </a:txBody>
                  <a:tcPr>
                    <a:solidFill>
                      <a:srgbClr val="ECF2F8"/>
                    </a:solidFill>
                  </a:tcPr>
                </a:tc>
                <a:extLst>
                  <a:ext uri="{0D108BD9-81ED-4DB2-BD59-A6C34878D82A}">
                    <a16:rowId xmlns:a16="http://schemas.microsoft.com/office/drawing/2014/main" val="10001"/>
                  </a:ext>
                </a:extLst>
              </a:tr>
              <a:tr h="758825">
                <a:tc>
                  <a:txBody>
                    <a:bodyPr/>
                    <a:lstStyle/>
                    <a:p>
                      <a:r>
                        <a:rPr sz="1650" b="1">
                          <a:solidFill>
                            <a:srgbClr val="122B46"/>
                          </a:solidFill>
                          <a:latin typeface="Arial"/>
                          <a:ea typeface="Arial"/>
                          <a:cs typeface="Arial"/>
                        </a:rPr>
                        <a:t>After RHL relief</a:t>
                      </a:r>
                    </a:p>
                  </a:txBody>
                  <a:tcPr>
                    <a:solidFill>
                      <a:srgbClr val="F7FAFD"/>
                    </a:solidFill>
                  </a:tcPr>
                </a:tc>
                <a:tc>
                  <a:txBody>
                    <a:bodyPr/>
                    <a:lstStyle/>
                    <a:p>
                      <a:r>
                        <a:rPr sz="1650" b="0">
                          <a:solidFill>
                            <a:srgbClr val="122B46"/>
                          </a:solidFill>
                          <a:latin typeface="Arial"/>
                          <a:ea typeface="Arial"/>
                          <a:cs typeface="Arial"/>
                        </a:rPr>
                        <a:t>£2,495 payable</a:t>
                      </a:r>
                    </a:p>
                  </a:txBody>
                  <a:tcPr>
                    <a:solidFill>
                      <a:srgbClr val="F7FAFD"/>
                    </a:solidFill>
                  </a:tcPr>
                </a:tc>
                <a:tc>
                  <a:txBody>
                    <a:bodyPr/>
                    <a:lstStyle/>
                    <a:p>
                      <a:r>
                        <a:rPr sz="1650" b="0">
                          <a:solidFill>
                            <a:srgbClr val="122B46"/>
                          </a:solidFill>
                          <a:latin typeface="Arial"/>
                          <a:ea typeface="Arial"/>
                          <a:cs typeface="Arial"/>
                        </a:rPr>
                        <a:t>£5,988 payable</a:t>
                      </a:r>
                    </a:p>
                  </a:txBody>
                  <a:tcPr>
                    <a:solidFill>
                      <a:srgbClr val="F7FAFD"/>
                    </a:solidFill>
                  </a:tcPr>
                </a:tc>
                <a:extLst>
                  <a:ext uri="{0D108BD9-81ED-4DB2-BD59-A6C34878D82A}">
                    <a16:rowId xmlns:a16="http://schemas.microsoft.com/office/drawing/2014/main" val="10002"/>
                  </a:ext>
                </a:extLst>
              </a:tr>
            </a:tbl>
          </a:graphicData>
        </a:graphic>
      </p:graphicFrame>
      <p:sp>
        <p:nvSpPr>
          <p:cNvPr id="6" name="Rectangle 5">
            <a:extLst>
              <a:ext uri="{FF2B5EF4-FFF2-40B4-BE49-F238E27FC236}">
                <a16:creationId xmlns:a16="http://schemas.microsoft.com/office/drawing/2014/main" id="{73320BC5-46AB-4659-AD58-B4D63459F81A}"/>
              </a:ext>
            </a:extLst>
          </p:cNvPr>
          <p:cNvSpPr>
            <a:spLocks noGrp="1"/>
          </p:cNvSpPr>
          <p:nvPr/>
        </p:nvSpPr>
        <p:spPr>
          <a:xfrm>
            <a:off x="7334250" y="2638425"/>
            <a:ext cx="4248150" cy="1047750"/>
          </a:xfrm>
          <a:prstGeom prst="rect">
            <a:avLst/>
          </a:prstGeom>
          <a:noFill/>
          <a:ln w="0">
            <a:noFill/>
          </a:ln>
        </p:spPr>
        <p:txBody>
          <a:bodyPr>
            <a:noAutofit/>
          </a:bodyPr>
          <a:lstStyle>
            <a:defPPr>
              <a:defRPr sz="5100" b="1">
                <a:solidFill>
                  <a:srgbClr val="087D87"/>
                </a:solidFill>
                <a:latin typeface="Arial"/>
                <a:ea typeface="Arial"/>
                <a:cs typeface="Arial"/>
              </a:defRPr>
            </a:defPPr>
          </a:lstStyle>
          <a:p>
            <a:pPr>
              <a:defRPr sz="5100" b="1">
                <a:solidFill>
                  <a:srgbClr val="087D87"/>
                </a:solidFill>
                <a:latin typeface="Arial"/>
                <a:ea typeface="Arial"/>
                <a:cs typeface="Arial"/>
              </a:defRPr>
            </a:pPr>
            <a:r>
              <a:rPr sz="5100" b="1">
                <a:solidFill>
                  <a:srgbClr val="087D87"/>
                </a:solidFill>
                <a:latin typeface="Arial"/>
                <a:ea typeface="Arial"/>
                <a:cs typeface="Arial"/>
              </a:rPr>
              <a:t>+£3,493</a:t>
            </a:r>
          </a:p>
        </p:txBody>
      </p:sp>
      <p:sp>
        <p:nvSpPr>
          <p:cNvPr id="7" name="Rectangle 6">
            <a:extLst>
              <a:ext uri="{FF2B5EF4-FFF2-40B4-BE49-F238E27FC236}">
                <a16:creationId xmlns:a16="http://schemas.microsoft.com/office/drawing/2014/main" id="{AE0B9363-B840-4D93-BC36-BC813473690E}"/>
              </a:ext>
            </a:extLst>
          </p:cNvPr>
          <p:cNvSpPr>
            <a:spLocks noGrp="1"/>
          </p:cNvSpPr>
          <p:nvPr/>
        </p:nvSpPr>
        <p:spPr>
          <a:xfrm>
            <a:off x="7419975" y="3752850"/>
            <a:ext cx="3686175" cy="476250"/>
          </a:xfrm>
          <a:prstGeom prst="rect">
            <a:avLst/>
          </a:prstGeom>
          <a:noFill/>
          <a:ln w="0">
            <a:noFill/>
          </a:ln>
        </p:spPr>
        <p:txBody>
          <a:bodyPr>
            <a:noAutofit/>
          </a:bodyPr>
          <a:lstStyle>
            <a:defPPr>
              <a:defRPr sz="2250" b="1">
                <a:solidFill>
                  <a:srgbClr val="122B46"/>
                </a:solidFill>
                <a:latin typeface="Arial"/>
                <a:ea typeface="Arial"/>
                <a:cs typeface="Arial"/>
              </a:defRPr>
            </a:defPPr>
          </a:lstStyle>
          <a:p>
            <a:pPr>
              <a:defRPr sz="2250" b="1">
                <a:solidFill>
                  <a:srgbClr val="122B46"/>
                </a:solidFill>
                <a:latin typeface="Arial"/>
                <a:ea typeface="Arial"/>
                <a:cs typeface="Arial"/>
              </a:defRPr>
            </a:pPr>
            <a:r>
              <a:rPr sz="2250" b="1">
                <a:solidFill>
                  <a:srgbClr val="122B46"/>
                </a:solidFill>
                <a:latin typeface="Arial"/>
                <a:ea typeface="Arial"/>
                <a:cs typeface="Arial"/>
              </a:rPr>
              <a:t>per year</a:t>
            </a:r>
          </a:p>
        </p:txBody>
      </p:sp>
      <p:sp>
        <p:nvSpPr>
          <p:cNvPr id="8" name="Rectangle 7">
            <a:extLst>
              <a:ext uri="{FF2B5EF4-FFF2-40B4-BE49-F238E27FC236}">
                <a16:creationId xmlns:a16="http://schemas.microsoft.com/office/drawing/2014/main" id="{3E62E7AE-DFEF-4390-8CE0-3CD31C28070C}"/>
              </a:ext>
            </a:extLst>
          </p:cNvPr>
          <p:cNvSpPr>
            <a:spLocks noGrp="1"/>
          </p:cNvSpPr>
          <p:nvPr/>
        </p:nvSpPr>
        <p:spPr>
          <a:xfrm>
            <a:off x="7429500" y="4352925"/>
            <a:ext cx="3857625" cy="685800"/>
          </a:xfrm>
          <a:prstGeom prst="rect">
            <a:avLst/>
          </a:prstGeom>
          <a:noFill/>
          <a:ln w="0">
            <a:noFill/>
          </a:ln>
        </p:spPr>
        <p:txBody>
          <a:bodyPr>
            <a:noAutofit/>
          </a:bodyPr>
          <a:lstStyle>
            <a:defPPr>
              <a:defRPr sz="1725" b="0">
                <a:solidFill>
                  <a:srgbClr val="536679"/>
                </a:solidFill>
                <a:latin typeface="Arial"/>
                <a:ea typeface="Arial"/>
                <a:cs typeface="Arial"/>
              </a:defRPr>
            </a:defPPr>
          </a:lstStyle>
          <a:p>
            <a:pPr>
              <a:defRPr sz="1725" b="0">
                <a:solidFill>
                  <a:srgbClr val="536679"/>
                </a:solidFill>
                <a:latin typeface="Arial"/>
                <a:ea typeface="Arial"/>
                <a:cs typeface="Arial"/>
              </a:defRPr>
            </a:pPr>
            <a:r>
              <a:rPr sz="1725" b="0">
                <a:solidFill>
                  <a:srgbClr val="536679"/>
                </a:solidFill>
                <a:latin typeface="Arial"/>
                <a:ea typeface="Arial"/>
                <a:cs typeface="Arial"/>
              </a:rPr>
              <a:t>If eligible, with no</a:t>
            </a:r>
          </a:p>
          <a:p>
            <a:pPr>
              <a:defRPr sz="1725" b="0">
                <a:solidFill>
                  <a:srgbClr val="536679"/>
                </a:solidFill>
                <a:latin typeface="Arial"/>
                <a:ea typeface="Arial"/>
                <a:cs typeface="Arial"/>
              </a:defRPr>
            </a:pPr>
            <a:r>
              <a:rPr sz="1725" b="0">
                <a:solidFill>
                  <a:srgbClr val="536679"/>
                </a:solidFill>
                <a:latin typeface="Arial"/>
                <a:ea typeface="Arial"/>
                <a:cs typeface="Arial"/>
              </a:rPr>
              <a:t>other adjustments</a:t>
            </a:r>
          </a:p>
        </p:txBody>
      </p:sp>
      <p:sp>
        <p:nvSpPr>
          <p:cNvPr id="9" name="Rectangle 8">
            <a:extLst>
              <a:ext uri="{FF2B5EF4-FFF2-40B4-BE49-F238E27FC236}">
                <a16:creationId xmlns:a16="http://schemas.microsoft.com/office/drawing/2014/main" id="{FE3B7FB8-0358-4F36-ADE9-1DEA96338002}"/>
              </a:ext>
            </a:extLst>
          </p:cNvPr>
          <p:cNvSpPr>
            <a:spLocks noGrp="1"/>
          </p:cNvSpPr>
          <p:nvPr/>
        </p:nvSpPr>
        <p:spPr>
          <a:xfrm>
            <a:off x="609600" y="5381625"/>
            <a:ext cx="10820400" cy="723900"/>
          </a:xfrm>
          <a:prstGeom prst="rect">
            <a:avLst/>
          </a:prstGeom>
          <a:noFill/>
          <a:ln w="0">
            <a:noFill/>
          </a:ln>
        </p:spPr>
        <p:txBody>
          <a:bodyPr>
            <a:noAutofit/>
          </a:bodyPr>
          <a:lstStyle>
            <a:defPPr>
              <a:defRPr sz="1725" b="0">
                <a:solidFill>
                  <a:srgbClr val="536679"/>
                </a:solidFill>
                <a:latin typeface="Arial"/>
                <a:ea typeface="Arial"/>
                <a:cs typeface="Arial"/>
              </a:defRPr>
            </a:defPPr>
          </a:lstStyle>
          <a:p>
            <a:pPr>
              <a:defRPr sz="1725" b="0">
                <a:solidFill>
                  <a:srgbClr val="536679"/>
                </a:solidFill>
                <a:latin typeface="Arial"/>
                <a:ea typeface="Arial"/>
                <a:cs typeface="Arial"/>
              </a:defRPr>
            </a:pPr>
            <a:r>
              <a:rPr sz="1725" b="0">
                <a:solidFill>
                  <a:srgbClr val="536679"/>
                </a:solidFill>
                <a:latin typeface="Arial"/>
                <a:ea typeface="Arial"/>
                <a:cs typeface="Arial"/>
              </a:rPr>
              <a:t>Basil’s actual rateable value is unknown. Eligible properties at £12,000</a:t>
            </a:r>
          </a:p>
          <a:p>
            <a:pPr>
              <a:defRPr sz="1725" b="0">
                <a:solidFill>
                  <a:srgbClr val="536679"/>
                </a:solidFill>
                <a:latin typeface="Arial"/>
                <a:ea typeface="Arial"/>
                <a:cs typeface="Arial"/>
              </a:defRPr>
            </a:pPr>
            <a:r>
              <a:rPr sz="1725" b="0">
                <a:solidFill>
                  <a:srgbClr val="536679"/>
                </a:solidFill>
                <a:latin typeface="Arial"/>
                <a:ea typeface="Arial"/>
                <a:cs typeface="Arial"/>
              </a:rPr>
              <a:t>or below can receive 100% small business relief.</a:t>
            </a:r>
          </a:p>
        </p:txBody>
      </p:sp>
    </p:spTree>
    <p:extLst>
      <p:ext uri="{BB962C8B-B14F-4D97-AF65-F5344CB8AC3E}">
        <p14:creationId xmlns:p14="http://schemas.microsoft.com/office/powerpoint/2010/main" val="174128531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2D050AFC-F813-46DD-8CBF-E08B3CC9DC69}"/>
              </a:ext>
            </a:extLst>
          </p:cNvPr>
          <p:cNvSpPr>
            <a:spLocks noGrp="1"/>
          </p:cNvSpPr>
          <p:nvPr/>
        </p:nvSpPr>
        <p:spPr>
          <a:xfrm>
            <a:off x="590550" y="457200"/>
            <a:ext cx="10934700" cy="800100"/>
          </a:xfrm>
          <a:prstGeom prst="rect">
            <a:avLst/>
          </a:prstGeom>
          <a:noFill/>
          <a:ln w="0">
            <a:noFill/>
          </a:ln>
        </p:spPr>
        <p:txBody>
          <a:bodyPr>
            <a:noAutofit/>
          </a:bodyPr>
          <a:lstStyle>
            <a:defPPr>
              <a:defRPr sz="3150" b="1">
                <a:solidFill>
                  <a:srgbClr val="122B46"/>
                </a:solidFill>
                <a:latin typeface="Georgia"/>
                <a:ea typeface="Georgia"/>
                <a:cs typeface="Georgia"/>
              </a:defRPr>
            </a:defPPr>
          </a:lstStyle>
          <a:p>
            <a:pPr>
              <a:defRPr sz="3150" b="1">
                <a:solidFill>
                  <a:srgbClr val="122B46"/>
                </a:solidFill>
                <a:latin typeface="Georgia"/>
                <a:ea typeface="Georgia"/>
                <a:cs typeface="Georgia"/>
              </a:defRPr>
            </a:pPr>
            <a:r>
              <a:rPr sz="3150" b="1">
                <a:solidFill>
                  <a:srgbClr val="122B46"/>
                </a:solidFill>
                <a:latin typeface="Georgia"/>
                <a:ea typeface="Georgia"/>
                <a:cs typeface="Georgia"/>
              </a:rPr>
              <a:t>PESTEL: technology, environment and law</a:t>
            </a:r>
          </a:p>
        </p:txBody>
      </p:sp>
      <p:sp>
        <p:nvSpPr>
          <p:cNvPr id="2" name="Rectangle 1">
            <a:extLst>
              <a:ext uri="{FF2B5EF4-FFF2-40B4-BE49-F238E27FC236}">
                <a16:creationId xmlns:a16="http://schemas.microsoft.com/office/drawing/2014/main" id="{1AC5E7DF-8945-4BBC-9132-EADE2DFCB245}"/>
              </a:ext>
            </a:extLst>
          </p:cNvPr>
          <p:cNvSpPr>
            <a:spLocks noGrp="1"/>
          </p:cNvSpPr>
          <p:nvPr/>
        </p:nvSpPr>
        <p:spPr>
          <a:xfrm>
            <a:off x="609600" y="6238875"/>
            <a:ext cx="10287000" cy="409575"/>
          </a:xfrm>
          <a:prstGeom prst="rect">
            <a:avLst/>
          </a:prstGeom>
          <a:noFill/>
          <a:ln w="0">
            <a:noFill/>
          </a:ln>
        </p:spPr>
        <p:txBody>
          <a:bodyPr>
            <a:noAutofit/>
          </a:bodyPr>
          <a:lstStyle>
            <a:defPPr>
              <a:defRPr sz="1125" b="0">
                <a:solidFill>
                  <a:srgbClr val="536679"/>
                </a:solidFill>
                <a:latin typeface="Arial"/>
                <a:ea typeface="Arial"/>
                <a:cs typeface="Arial"/>
              </a:defRPr>
            </a:defPPr>
          </a:lstStyle>
          <a:p>
            <a:pPr>
              <a:defRPr sz="1125" b="0">
                <a:solidFill>
                  <a:srgbClr val="536679"/>
                </a:solidFill>
                <a:latin typeface="Arial"/>
                <a:ea typeface="Arial"/>
                <a:cs typeface="Arial"/>
              </a:defRPr>
            </a:pPr>
            <a:r>
              <a:rPr sz="1125" b="0">
                <a:solidFill>
                  <a:srgbClr val="536679"/>
                </a:solidFill>
                <a:latin typeface="Arial"/>
                <a:ea typeface="Arial"/>
                <a:cs typeface="Arial"/>
              </a:rPr>
              <a:t>Assessment case study; FSA (2025)</a:t>
            </a:r>
          </a:p>
        </p:txBody>
      </p:sp>
      <p:sp>
        <p:nvSpPr>
          <p:cNvPr id="3" name="Rectangle 2">
            <a:extLst>
              <a:ext uri="{FF2B5EF4-FFF2-40B4-BE49-F238E27FC236}">
                <a16:creationId xmlns:a16="http://schemas.microsoft.com/office/drawing/2014/main" id="{C4D90F49-39FD-454C-A176-1524D2F9440B}"/>
              </a:ext>
            </a:extLst>
          </p:cNvPr>
          <p:cNvSpPr>
            <a:spLocks noGrp="1"/>
          </p:cNvSpPr>
          <p:nvPr/>
        </p:nvSpPr>
        <p:spPr>
          <a:xfrm>
            <a:off x="11087100" y="6238875"/>
            <a:ext cx="495300" cy="266700"/>
          </a:xfrm>
          <a:prstGeom prst="rect">
            <a:avLst/>
          </a:prstGeom>
          <a:noFill/>
          <a:ln w="0">
            <a:noFill/>
          </a:ln>
        </p:spPr>
        <p:txBody>
          <a:bodyPr>
            <a:noAutofit/>
          </a:bodyPr>
          <a:lstStyle>
            <a:defPPr>
              <a:defRPr sz="1200" b="1">
                <a:solidFill>
                  <a:srgbClr val="2463A6"/>
                </a:solidFill>
                <a:latin typeface="Arial"/>
                <a:ea typeface="Arial"/>
                <a:cs typeface="Arial"/>
              </a:defRPr>
            </a:defPPr>
          </a:lstStyle>
          <a:p>
            <a:pPr>
              <a:defRPr sz="1200" b="1">
                <a:solidFill>
                  <a:srgbClr val="2463A6"/>
                </a:solidFill>
                <a:latin typeface="Arial"/>
                <a:ea typeface="Arial"/>
                <a:cs typeface="Arial"/>
              </a:defRPr>
            </a:pPr>
            <a:r>
              <a:rPr sz="1200" b="1">
                <a:solidFill>
                  <a:srgbClr val="2463A6"/>
                </a:solidFill>
                <a:latin typeface="Arial"/>
                <a:ea typeface="Arial"/>
                <a:cs typeface="Arial"/>
              </a:rPr>
              <a:t>09</a:t>
            </a:r>
          </a:p>
        </p:txBody>
      </p:sp>
      <p:graphicFrame>
        <p:nvGraphicFramePr>
          <p:cNvPr id="4" name="Table 3">
            <a:extLst>
              <a:ext uri="{FF2B5EF4-FFF2-40B4-BE49-F238E27FC236}">
                <a16:creationId xmlns:a16="http://schemas.microsoft.com/office/drawing/2014/main" id="{4FBBEE68-8D88-460D-8713-A5F8A6608EF9}"/>
              </a:ext>
            </a:extLst>
          </p:cNvPr>
          <p:cNvGraphicFramePr/>
          <p:nvPr/>
        </p:nvGraphicFramePr>
        <p:xfrm>
          <a:off x="609600" y="1666875"/>
          <a:ext cx="10820400" cy="3943350"/>
        </p:xfrm>
        <a:graphic>
          <a:graphicData uri="http://schemas.openxmlformats.org/drawingml/2006/table">
            <a:tbl>
              <a:tblPr/>
              <a:tblGrid>
                <a:gridCol w="1809750">
                  <a:extLst>
                    <a:ext uri="{9D8B030D-6E8A-4147-A177-3AD203B41FA5}">
                      <a16:colId xmlns:a16="http://schemas.microsoft.com/office/drawing/2014/main" val="20000"/>
                    </a:ext>
                  </a:extLst>
                </a:gridCol>
                <a:gridCol w="4191000">
                  <a:extLst>
                    <a:ext uri="{9D8B030D-6E8A-4147-A177-3AD203B41FA5}">
                      <a16:colId xmlns:a16="http://schemas.microsoft.com/office/drawing/2014/main" val="20001"/>
                    </a:ext>
                  </a:extLst>
                </a:gridCol>
                <a:gridCol w="4819650">
                  <a:extLst>
                    <a:ext uri="{9D8B030D-6E8A-4147-A177-3AD203B41FA5}">
                      <a16:colId xmlns:a16="http://schemas.microsoft.com/office/drawing/2014/main" val="20002"/>
                    </a:ext>
                  </a:extLst>
                </a:gridCol>
              </a:tblGrid>
              <a:tr h="985838">
                <a:tc>
                  <a:txBody>
                    <a:bodyPr/>
                    <a:lstStyle/>
                    <a:p>
                      <a:r>
                        <a:rPr sz="1650" b="1">
                          <a:solidFill>
                            <a:srgbClr val="FFFFFF"/>
                          </a:solidFill>
                          <a:latin typeface="Arial"/>
                          <a:ea typeface="Arial"/>
                          <a:cs typeface="Arial"/>
                        </a:rPr>
                        <a:t>Factor</a:t>
                      </a:r>
                    </a:p>
                  </a:txBody>
                  <a:tcPr>
                    <a:solidFill>
                      <a:srgbClr val="122B46"/>
                    </a:solidFill>
                  </a:tcPr>
                </a:tc>
                <a:tc>
                  <a:txBody>
                    <a:bodyPr/>
                    <a:lstStyle/>
                    <a:p>
                      <a:r>
                        <a:rPr sz="1650" b="1">
                          <a:solidFill>
                            <a:srgbClr val="FFFFFF"/>
                          </a:solidFill>
                          <a:latin typeface="Arial"/>
                          <a:ea typeface="Arial"/>
                          <a:cs typeface="Arial"/>
                        </a:rPr>
                        <a:t>Evidence and context</a:t>
                      </a:r>
                    </a:p>
                  </a:txBody>
                  <a:tcPr>
                    <a:solidFill>
                      <a:srgbClr val="122B46"/>
                    </a:solidFill>
                  </a:tcPr>
                </a:tc>
                <a:tc>
                  <a:txBody>
                    <a:bodyPr/>
                    <a:lstStyle/>
                    <a:p>
                      <a:r>
                        <a:rPr sz="1650" b="1">
                          <a:solidFill>
                            <a:srgbClr val="FFFFFF"/>
                          </a:solidFill>
                          <a:latin typeface="Arial"/>
                          <a:ea typeface="Arial"/>
                          <a:cs typeface="Arial"/>
                        </a:rPr>
                        <a:t>Implication for Basil</a:t>
                      </a:r>
                    </a:p>
                  </a:txBody>
                  <a:tcPr>
                    <a:solidFill>
                      <a:srgbClr val="122B46"/>
                    </a:solidFill>
                  </a:tcPr>
                </a:tc>
                <a:extLst>
                  <a:ext uri="{0D108BD9-81ED-4DB2-BD59-A6C34878D82A}">
                    <a16:rowId xmlns:a16="http://schemas.microsoft.com/office/drawing/2014/main" val="10000"/>
                  </a:ext>
                </a:extLst>
              </a:tr>
              <a:tr h="985838">
                <a:tc>
                  <a:txBody>
                    <a:bodyPr/>
                    <a:lstStyle/>
                    <a:p>
                      <a:r>
                        <a:rPr sz="1650" b="1">
                          <a:solidFill>
                            <a:srgbClr val="122B46"/>
                          </a:solidFill>
                          <a:latin typeface="Arial"/>
                          <a:ea typeface="Arial"/>
                          <a:cs typeface="Arial"/>
                        </a:rPr>
                        <a:t>Technological</a:t>
                      </a:r>
                    </a:p>
                  </a:txBody>
                  <a:tcPr>
                    <a:solidFill>
                      <a:srgbClr val="ECF2F8"/>
                    </a:solidFill>
                  </a:tcPr>
                </a:tc>
                <a:tc>
                  <a:txBody>
                    <a:bodyPr/>
                    <a:lstStyle/>
                    <a:p>
                      <a:r>
                        <a:rPr sz="1650" b="0">
                          <a:solidFill>
                            <a:srgbClr val="122B46"/>
                          </a:solidFill>
                          <a:latin typeface="Arial"/>
                          <a:ea typeface="Arial"/>
                          <a:cs typeface="Arial"/>
                        </a:rPr>
                        <a:t>Customers want delivery and</a:t>
                      </a:r>
                    </a:p>
                    <a:p>
                      <a:r>
                        <a:rPr sz="1650" b="0">
                          <a:solidFill>
                            <a:srgbClr val="122B46"/>
                          </a:solidFill>
                          <a:latin typeface="Arial"/>
                          <a:ea typeface="Arial"/>
                          <a:cs typeface="Arial"/>
                        </a:rPr>
                        <a:t>pre-orders. Phone access is limited.</a:t>
                      </a:r>
                    </a:p>
                  </a:txBody>
                  <a:tcPr>
                    <a:solidFill>
                      <a:srgbClr val="ECF2F8"/>
                    </a:solidFill>
                  </a:tcPr>
                </a:tc>
                <a:tc>
                  <a:txBody>
                    <a:bodyPr/>
                    <a:lstStyle/>
                    <a:p>
                      <a:r>
                        <a:rPr sz="1650" b="0">
                          <a:solidFill>
                            <a:srgbClr val="122B46"/>
                          </a:solidFill>
                          <a:latin typeface="Arial"/>
                          <a:ea typeface="Arial"/>
                          <a:cs typeface="Arial"/>
                        </a:rPr>
                        <a:t>Customer expectations expose</a:t>
                      </a:r>
                    </a:p>
                    <a:p>
                      <a:r>
                        <a:rPr sz="1650" b="0">
                          <a:solidFill>
                            <a:srgbClr val="122B46"/>
                          </a:solidFill>
                          <a:latin typeface="Arial"/>
                          <a:ea typeface="Arial"/>
                          <a:cs typeface="Arial"/>
                        </a:rPr>
                        <a:t>a gap in the ordering process.</a:t>
                      </a:r>
                    </a:p>
                  </a:txBody>
                  <a:tcPr>
                    <a:solidFill>
                      <a:srgbClr val="ECF2F8"/>
                    </a:solidFill>
                  </a:tcPr>
                </a:tc>
                <a:extLst>
                  <a:ext uri="{0D108BD9-81ED-4DB2-BD59-A6C34878D82A}">
                    <a16:rowId xmlns:a16="http://schemas.microsoft.com/office/drawing/2014/main" val="10001"/>
                  </a:ext>
                </a:extLst>
              </a:tr>
              <a:tr h="985838">
                <a:tc>
                  <a:txBody>
                    <a:bodyPr/>
                    <a:lstStyle/>
                    <a:p>
                      <a:r>
                        <a:rPr sz="1650" b="1">
                          <a:solidFill>
                            <a:srgbClr val="122B46"/>
                          </a:solidFill>
                          <a:latin typeface="Arial"/>
                          <a:ea typeface="Arial"/>
                          <a:cs typeface="Arial"/>
                        </a:rPr>
                        <a:t>Environmental</a:t>
                      </a:r>
                    </a:p>
                  </a:txBody>
                  <a:tcPr>
                    <a:solidFill>
                      <a:srgbClr val="F7FAFD"/>
                    </a:solidFill>
                  </a:tcPr>
                </a:tc>
                <a:tc>
                  <a:txBody>
                    <a:bodyPr/>
                    <a:lstStyle/>
                    <a:p>
                      <a:r>
                        <a:rPr sz="1650" b="0">
                          <a:solidFill>
                            <a:srgbClr val="122B46"/>
                          </a:solidFill>
                          <a:latin typeface="Arial"/>
                          <a:ea typeface="Arial"/>
                          <a:cs typeface="Arial"/>
                        </a:rPr>
                        <a:t>Organic ingredient dependence.</a:t>
                      </a:r>
                    </a:p>
                    <a:p>
                      <a:r>
                        <a:rPr sz="1650" b="0">
                          <a:solidFill>
                            <a:srgbClr val="122B46"/>
                          </a:solidFill>
                          <a:latin typeface="Arial"/>
                          <a:ea typeface="Arial"/>
                          <a:cs typeface="Arial"/>
                        </a:rPr>
                        <a:t>Stock prices are hard to budget.</a:t>
                      </a:r>
                    </a:p>
                  </a:txBody>
                  <a:tcPr>
                    <a:solidFill>
                      <a:srgbClr val="F7FAFD"/>
                    </a:solidFill>
                  </a:tcPr>
                </a:tc>
                <a:tc>
                  <a:txBody>
                    <a:bodyPr/>
                    <a:lstStyle/>
                    <a:p>
                      <a:r>
                        <a:rPr sz="1650" b="0">
                          <a:solidFill>
                            <a:srgbClr val="122B46"/>
                          </a:solidFill>
                          <a:latin typeface="Arial"/>
                          <a:ea typeface="Arial"/>
                          <a:cs typeface="Arial"/>
                        </a:rPr>
                        <a:t>Supply and price exposure need</a:t>
                      </a:r>
                    </a:p>
                    <a:p>
                      <a:r>
                        <a:rPr sz="1650" b="0">
                          <a:solidFill>
                            <a:srgbClr val="122B46"/>
                          </a:solidFill>
                          <a:latin typeface="Arial"/>
                          <a:ea typeface="Arial"/>
                          <a:cs typeface="Arial"/>
                        </a:rPr>
                        <a:t>checking against supplier records.</a:t>
                      </a:r>
                    </a:p>
                  </a:txBody>
                  <a:tcPr>
                    <a:solidFill>
                      <a:srgbClr val="F7FAFD"/>
                    </a:solidFill>
                  </a:tcPr>
                </a:tc>
                <a:extLst>
                  <a:ext uri="{0D108BD9-81ED-4DB2-BD59-A6C34878D82A}">
                    <a16:rowId xmlns:a16="http://schemas.microsoft.com/office/drawing/2014/main" val="10002"/>
                  </a:ext>
                </a:extLst>
              </a:tr>
              <a:tr h="985838">
                <a:tc>
                  <a:txBody>
                    <a:bodyPr/>
                    <a:lstStyle/>
                    <a:p>
                      <a:r>
                        <a:rPr sz="1650" b="1">
                          <a:solidFill>
                            <a:srgbClr val="122B46"/>
                          </a:solidFill>
                          <a:latin typeface="Arial"/>
                          <a:ea typeface="Arial"/>
                          <a:cs typeface="Arial"/>
                        </a:rPr>
                        <a:t>Legal</a:t>
                      </a:r>
                    </a:p>
                  </a:txBody>
                  <a:tcPr>
                    <a:solidFill>
                      <a:srgbClr val="ECF2F8"/>
                    </a:solidFill>
                  </a:tcPr>
                </a:tc>
                <a:tc>
                  <a:txBody>
                    <a:bodyPr/>
                    <a:lstStyle/>
                    <a:p>
                      <a:r>
                        <a:rPr sz="1650" b="0">
                          <a:solidFill>
                            <a:srgbClr val="122B46"/>
                          </a:solidFill>
                          <a:latin typeface="Arial"/>
                          <a:ea typeface="Arial"/>
                          <a:cs typeface="Arial"/>
                        </a:rPr>
                        <a:t>Food businesses must provide</a:t>
                      </a:r>
                    </a:p>
                    <a:p>
                      <a:r>
                        <a:rPr sz="1650" b="0">
                          <a:solidFill>
                            <a:srgbClr val="122B46"/>
                          </a:solidFill>
                          <a:latin typeface="Arial"/>
                          <a:ea typeface="Arial"/>
                          <a:cs typeface="Arial"/>
                        </a:rPr>
                        <a:t>allergen information.</a:t>
                      </a:r>
                    </a:p>
                  </a:txBody>
                  <a:tcPr>
                    <a:solidFill>
                      <a:srgbClr val="ECF2F8"/>
                    </a:solidFill>
                  </a:tcPr>
                </a:tc>
                <a:tc>
                  <a:txBody>
                    <a:bodyPr/>
                    <a:lstStyle/>
                    <a:p>
                      <a:r>
                        <a:rPr sz="1650" b="0">
                          <a:solidFill>
                            <a:srgbClr val="122B46"/>
                          </a:solidFill>
                          <a:latin typeface="Arial"/>
                          <a:ea typeface="Arial"/>
                          <a:cs typeface="Arial"/>
                        </a:rPr>
                        <a:t>Relevant when changing orders</a:t>
                      </a:r>
                    </a:p>
                    <a:p>
                      <a:r>
                        <a:rPr sz="1650" b="0">
                          <a:solidFill>
                            <a:srgbClr val="122B46"/>
                          </a:solidFill>
                          <a:latin typeface="Arial"/>
                          <a:ea typeface="Arial"/>
                          <a:cs typeface="Arial"/>
                        </a:rPr>
                        <a:t>or packaging. No breach in the case.</a:t>
                      </a:r>
                    </a:p>
                  </a:txBody>
                  <a:tcPr>
                    <a:solidFill>
                      <a:srgbClr val="ECF2F8"/>
                    </a:solidFill>
                  </a:tcPr>
                </a:tc>
                <a:extLst>
                  <a:ext uri="{0D108BD9-81ED-4DB2-BD59-A6C34878D82A}">
                    <a16:rowId xmlns:a16="http://schemas.microsoft.com/office/drawing/2014/main" val="10003"/>
                  </a:ext>
                </a:extLst>
              </a:tr>
            </a:tbl>
          </a:graphicData>
        </a:graphic>
      </p:graphicFrame>
    </p:spTree>
    <p:extLst>
      <p:ext uri="{BB962C8B-B14F-4D97-AF65-F5344CB8AC3E}">
        <p14:creationId xmlns:p14="http://schemas.microsoft.com/office/powerpoint/2010/main" val="81129314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13" name="Rectangle 12">
            <a:extLst>
              <a:ext uri="{FF2B5EF4-FFF2-40B4-BE49-F238E27FC236}">
                <a16:creationId xmlns:a16="http://schemas.microsoft.com/office/drawing/2014/main" id="{E8243F3C-5972-424B-AC80-60CC83970013}"/>
              </a:ext>
            </a:extLst>
          </p:cNvPr>
          <p:cNvSpPr>
            <a:spLocks noGrp="1"/>
          </p:cNvSpPr>
          <p:nvPr/>
        </p:nvSpPr>
        <p:spPr>
          <a:xfrm>
            <a:off x="590550" y="457200"/>
            <a:ext cx="10934700" cy="800100"/>
          </a:xfrm>
          <a:prstGeom prst="rect">
            <a:avLst/>
          </a:prstGeom>
          <a:noFill/>
          <a:ln w="0">
            <a:noFill/>
          </a:ln>
        </p:spPr>
        <p:txBody>
          <a:bodyPr>
            <a:noAutofit/>
          </a:bodyPr>
          <a:lstStyle>
            <a:defPPr>
              <a:defRPr sz="3150" b="1">
                <a:solidFill>
                  <a:srgbClr val="122B46"/>
                </a:solidFill>
                <a:latin typeface="Georgia"/>
                <a:ea typeface="Georgia"/>
                <a:cs typeface="Georgia"/>
              </a:defRPr>
            </a:defPPr>
          </a:lstStyle>
          <a:p>
            <a:pPr>
              <a:defRPr sz="3150" b="1">
                <a:solidFill>
                  <a:srgbClr val="122B46"/>
                </a:solidFill>
                <a:latin typeface="Georgia"/>
                <a:ea typeface="Georgia"/>
                <a:cs typeface="Georgia"/>
              </a:defRPr>
            </a:pPr>
            <a:r>
              <a:rPr sz="3150" b="1">
                <a:solidFill>
                  <a:srgbClr val="122B46"/>
                </a:solidFill>
                <a:latin typeface="Georgia"/>
                <a:ea typeface="Georgia"/>
                <a:cs typeface="Georgia"/>
              </a:rPr>
              <a:t>Fishbone: purpose, benefits and limitations</a:t>
            </a:r>
          </a:p>
        </p:txBody>
      </p:sp>
      <p:sp>
        <p:nvSpPr>
          <p:cNvPr id="2" name="Rectangle 1">
            <a:extLst>
              <a:ext uri="{FF2B5EF4-FFF2-40B4-BE49-F238E27FC236}">
                <a16:creationId xmlns:a16="http://schemas.microsoft.com/office/drawing/2014/main" id="{193E8450-5DE7-491D-96A9-74FA6071E67D}"/>
              </a:ext>
            </a:extLst>
          </p:cNvPr>
          <p:cNvSpPr>
            <a:spLocks noGrp="1"/>
          </p:cNvSpPr>
          <p:nvPr/>
        </p:nvSpPr>
        <p:spPr>
          <a:xfrm>
            <a:off x="609600" y="6238875"/>
            <a:ext cx="10287000" cy="409575"/>
          </a:xfrm>
          <a:prstGeom prst="rect">
            <a:avLst/>
          </a:prstGeom>
          <a:noFill/>
          <a:ln w="0">
            <a:noFill/>
          </a:ln>
        </p:spPr>
        <p:txBody>
          <a:bodyPr>
            <a:noAutofit/>
          </a:bodyPr>
          <a:lstStyle>
            <a:defPPr>
              <a:defRPr sz="1125" b="0">
                <a:solidFill>
                  <a:srgbClr val="536679"/>
                </a:solidFill>
                <a:latin typeface="Arial"/>
                <a:ea typeface="Arial"/>
                <a:cs typeface="Arial"/>
              </a:defRPr>
            </a:defPPr>
          </a:lstStyle>
          <a:p>
            <a:pPr>
              <a:defRPr sz="1125" b="0">
                <a:solidFill>
                  <a:srgbClr val="536679"/>
                </a:solidFill>
                <a:latin typeface="Arial"/>
                <a:ea typeface="Arial"/>
                <a:cs typeface="Arial"/>
              </a:defRPr>
            </a:pPr>
            <a:r>
              <a:rPr sz="1125" b="0">
                <a:solidFill>
                  <a:srgbClr val="536679"/>
                </a:solidFill>
                <a:latin typeface="Arial"/>
                <a:ea typeface="Arial"/>
                <a:cs typeface="Arial"/>
              </a:rPr>
              <a:t>Sproull (2018, pp. 22–25); Proctor (2019, p. 2); UWTSD (2026c, slides 8–10, 21–22)</a:t>
            </a:r>
          </a:p>
        </p:txBody>
      </p:sp>
      <p:sp>
        <p:nvSpPr>
          <p:cNvPr id="3" name="Rectangle 2">
            <a:extLst>
              <a:ext uri="{FF2B5EF4-FFF2-40B4-BE49-F238E27FC236}">
                <a16:creationId xmlns:a16="http://schemas.microsoft.com/office/drawing/2014/main" id="{9EFB74AD-7097-467D-9C63-512B5F7C7ED5}"/>
              </a:ext>
            </a:extLst>
          </p:cNvPr>
          <p:cNvSpPr>
            <a:spLocks noGrp="1"/>
          </p:cNvSpPr>
          <p:nvPr/>
        </p:nvSpPr>
        <p:spPr>
          <a:xfrm>
            <a:off x="11087100" y="6238875"/>
            <a:ext cx="495300" cy="266700"/>
          </a:xfrm>
          <a:prstGeom prst="rect">
            <a:avLst/>
          </a:prstGeom>
          <a:noFill/>
          <a:ln w="0">
            <a:noFill/>
          </a:ln>
        </p:spPr>
        <p:txBody>
          <a:bodyPr>
            <a:noAutofit/>
          </a:bodyPr>
          <a:lstStyle>
            <a:defPPr>
              <a:defRPr sz="1200" b="1">
                <a:solidFill>
                  <a:srgbClr val="2463A6"/>
                </a:solidFill>
                <a:latin typeface="Arial"/>
                <a:ea typeface="Arial"/>
                <a:cs typeface="Arial"/>
              </a:defRPr>
            </a:defPPr>
          </a:lstStyle>
          <a:p>
            <a:pPr>
              <a:defRPr sz="1200" b="1">
                <a:solidFill>
                  <a:srgbClr val="2463A6"/>
                </a:solidFill>
                <a:latin typeface="Arial"/>
                <a:ea typeface="Arial"/>
                <a:cs typeface="Arial"/>
              </a:defRPr>
            </a:pPr>
            <a:r>
              <a:rPr sz="1200" b="1">
                <a:solidFill>
                  <a:srgbClr val="2463A6"/>
                </a:solidFill>
                <a:latin typeface="Arial"/>
                <a:ea typeface="Arial"/>
                <a:cs typeface="Arial"/>
              </a:rPr>
              <a:t>10</a:t>
            </a:r>
          </a:p>
        </p:txBody>
      </p:sp>
      <p:sp>
        <p:nvSpPr>
          <p:cNvPr id="4" name="Rectangle 3">
            <a:extLst>
              <a:ext uri="{FF2B5EF4-FFF2-40B4-BE49-F238E27FC236}">
                <a16:creationId xmlns:a16="http://schemas.microsoft.com/office/drawing/2014/main" id="{BAE626A9-5665-45B8-ADEB-1636CA9B795F}"/>
              </a:ext>
            </a:extLst>
          </p:cNvPr>
          <p:cNvSpPr>
            <a:spLocks noGrp="1"/>
          </p:cNvSpPr>
          <p:nvPr/>
        </p:nvSpPr>
        <p:spPr>
          <a:xfrm>
            <a:off x="609600" y="1352550"/>
            <a:ext cx="10820400" cy="542925"/>
          </a:xfrm>
          <a:prstGeom prst="rect">
            <a:avLst/>
          </a:prstGeom>
          <a:noFill/>
          <a:ln w="0">
            <a:noFill/>
          </a:ln>
        </p:spPr>
        <p:txBody>
          <a:bodyPr>
            <a:noAutofit/>
          </a:bodyPr>
          <a:lstStyle>
            <a:defPPr>
              <a:defRPr sz="2025" b="0">
                <a:solidFill>
                  <a:srgbClr val="536679"/>
                </a:solidFill>
                <a:latin typeface="Arial"/>
                <a:ea typeface="Arial"/>
                <a:cs typeface="Arial"/>
              </a:defRPr>
            </a:defPPr>
          </a:lstStyle>
          <a:p>
            <a:pPr>
              <a:defRPr sz="2025" b="0">
                <a:solidFill>
                  <a:srgbClr val="536679"/>
                </a:solidFill>
                <a:latin typeface="Arial"/>
                <a:ea typeface="Arial"/>
                <a:cs typeface="Arial"/>
              </a:defRPr>
            </a:pPr>
            <a:r>
              <a:rPr sz="2025" b="0">
                <a:solidFill>
                  <a:srgbClr val="536679"/>
                </a:solidFill>
                <a:latin typeface="Arial"/>
                <a:ea typeface="Arial"/>
                <a:cs typeface="Arial"/>
              </a:rPr>
              <a:t>Groups possible causes around one clearly defined problem</a:t>
            </a:r>
          </a:p>
        </p:txBody>
      </p:sp>
      <p:sp>
        <p:nvSpPr>
          <p:cNvPr id="5" name="Rectangle 4">
            <a:extLst>
              <a:ext uri="{FF2B5EF4-FFF2-40B4-BE49-F238E27FC236}">
                <a16:creationId xmlns:a16="http://schemas.microsoft.com/office/drawing/2014/main" id="{8441B141-5716-4A06-AA19-C94C844E7C83}"/>
              </a:ext>
            </a:extLst>
          </p:cNvPr>
          <p:cNvSpPr>
            <a:spLocks noGrp="1"/>
          </p:cNvSpPr>
          <p:nvPr/>
        </p:nvSpPr>
        <p:spPr>
          <a:xfrm>
            <a:off x="609600" y="1905000"/>
            <a:ext cx="4953000" cy="523875"/>
          </a:xfrm>
          <a:prstGeom prst="rect">
            <a:avLst/>
          </a:prstGeom>
          <a:noFill/>
          <a:ln w="0">
            <a:noFill/>
          </a:ln>
        </p:spPr>
        <p:txBody>
          <a:bodyPr>
            <a:noAutofit/>
          </a:bodyPr>
          <a:lstStyle>
            <a:defPPr>
              <a:defRPr sz="2250" b="1">
                <a:solidFill>
                  <a:srgbClr val="2463A6"/>
                </a:solidFill>
                <a:latin typeface="Arial"/>
                <a:ea typeface="Arial"/>
                <a:cs typeface="Arial"/>
              </a:defRPr>
            </a:defPPr>
          </a:lstStyle>
          <a:p>
            <a:pPr>
              <a:defRPr sz="2250" b="1">
                <a:solidFill>
                  <a:srgbClr val="2463A6"/>
                </a:solidFill>
                <a:latin typeface="Arial"/>
                <a:ea typeface="Arial"/>
                <a:cs typeface="Arial"/>
              </a:defRPr>
            </a:pPr>
            <a:r>
              <a:rPr sz="2250" b="1">
                <a:solidFill>
                  <a:srgbClr val="2463A6"/>
                </a:solidFill>
                <a:latin typeface="Arial"/>
                <a:ea typeface="Arial"/>
                <a:cs typeface="Arial"/>
              </a:rPr>
              <a:t>Benefits</a:t>
            </a:r>
          </a:p>
        </p:txBody>
      </p:sp>
      <p:sp>
        <p:nvSpPr>
          <p:cNvPr id="6" name="Rectangle 5">
            <a:extLst>
              <a:ext uri="{FF2B5EF4-FFF2-40B4-BE49-F238E27FC236}">
                <a16:creationId xmlns:a16="http://schemas.microsoft.com/office/drawing/2014/main" id="{780FFF7C-774F-4D23-A96E-50CE22F84976}"/>
              </a:ext>
            </a:extLst>
          </p:cNvPr>
          <p:cNvSpPr>
            <a:spLocks noGrp="1"/>
          </p:cNvSpPr>
          <p:nvPr/>
        </p:nvSpPr>
        <p:spPr>
          <a:xfrm>
            <a:off x="6515100" y="1905000"/>
            <a:ext cx="4953000" cy="523875"/>
          </a:xfrm>
          <a:prstGeom prst="rect">
            <a:avLst/>
          </a:prstGeom>
          <a:noFill/>
          <a:ln w="0">
            <a:noFill/>
          </a:ln>
        </p:spPr>
        <p:txBody>
          <a:bodyPr>
            <a:noAutofit/>
          </a:bodyPr>
          <a:lstStyle>
            <a:defPPr>
              <a:defRPr sz="2250" b="1">
                <a:solidFill>
                  <a:srgbClr val="087D87"/>
                </a:solidFill>
                <a:latin typeface="Arial"/>
                <a:ea typeface="Arial"/>
                <a:cs typeface="Arial"/>
              </a:defRPr>
            </a:defPPr>
          </a:lstStyle>
          <a:p>
            <a:pPr>
              <a:defRPr sz="2250" b="1">
                <a:solidFill>
                  <a:srgbClr val="087D87"/>
                </a:solidFill>
                <a:latin typeface="Arial"/>
                <a:ea typeface="Arial"/>
                <a:cs typeface="Arial"/>
              </a:defRPr>
            </a:pPr>
            <a:r>
              <a:rPr sz="2250" b="1">
                <a:solidFill>
                  <a:srgbClr val="087D87"/>
                </a:solidFill>
                <a:latin typeface="Arial"/>
                <a:ea typeface="Arial"/>
                <a:cs typeface="Arial"/>
              </a:rPr>
              <a:t>Limitations</a:t>
            </a:r>
          </a:p>
        </p:txBody>
      </p:sp>
      <p:sp>
        <p:nvSpPr>
          <p:cNvPr id="7" name="Rectangle 6">
            <a:extLst>
              <a:ext uri="{FF2B5EF4-FFF2-40B4-BE49-F238E27FC236}">
                <a16:creationId xmlns:a16="http://schemas.microsoft.com/office/drawing/2014/main" id="{E6E2395C-EED3-428D-B56A-EFAD51C62595}"/>
              </a:ext>
            </a:extLst>
          </p:cNvPr>
          <p:cNvSpPr>
            <a:spLocks noGrp="1"/>
          </p:cNvSpPr>
          <p:nvPr/>
        </p:nvSpPr>
        <p:spPr>
          <a:xfrm>
            <a:off x="609600" y="2638425"/>
            <a:ext cx="4762500" cy="733425"/>
          </a:xfrm>
          <a:prstGeom prst="rect">
            <a:avLst/>
          </a:prstGeom>
          <a:noFill/>
          <a:ln w="0">
            <a:noFill/>
          </a:ln>
        </p:spPr>
        <p:txBody>
          <a:bodyPr>
            <a:noAutofit/>
          </a:bodyPr>
          <a:lstStyle>
            <a:defPPr>
              <a:defRPr sz="2025" b="0">
                <a:solidFill>
                  <a:srgbClr val="122B46"/>
                </a:solidFill>
                <a:latin typeface="Arial"/>
                <a:ea typeface="Arial"/>
                <a:cs typeface="Arial"/>
              </a:defRPr>
            </a:defPPr>
          </a:lstStyle>
          <a:p>
            <a:pPr>
              <a:defRPr sz="2025" b="0">
                <a:solidFill>
                  <a:srgbClr val="122B46"/>
                </a:solidFill>
                <a:latin typeface="Arial"/>
                <a:ea typeface="Arial"/>
                <a:cs typeface="Arial"/>
              </a:defRPr>
            </a:pPr>
            <a:r>
              <a:rPr sz="2025" b="0">
                <a:solidFill>
                  <a:srgbClr val="122B46"/>
                </a:solidFill>
                <a:latin typeface="Arial"/>
                <a:ea typeface="Arial"/>
                <a:cs typeface="Arial"/>
              </a:rPr>
              <a:t>Encourages staff to contribute ideas</a:t>
            </a:r>
          </a:p>
        </p:txBody>
      </p:sp>
      <p:sp>
        <p:nvSpPr>
          <p:cNvPr id="8" name="Rectangle 7">
            <a:extLst>
              <a:ext uri="{FF2B5EF4-FFF2-40B4-BE49-F238E27FC236}">
                <a16:creationId xmlns:a16="http://schemas.microsoft.com/office/drawing/2014/main" id="{F51C7D66-958E-4EF2-A912-E7697BBFCFE1}"/>
              </a:ext>
            </a:extLst>
          </p:cNvPr>
          <p:cNvSpPr>
            <a:spLocks noGrp="1"/>
          </p:cNvSpPr>
          <p:nvPr/>
        </p:nvSpPr>
        <p:spPr>
          <a:xfrm>
            <a:off x="609600" y="3495675"/>
            <a:ext cx="4762500" cy="733425"/>
          </a:xfrm>
          <a:prstGeom prst="rect">
            <a:avLst/>
          </a:prstGeom>
          <a:noFill/>
          <a:ln w="0">
            <a:noFill/>
          </a:ln>
        </p:spPr>
        <p:txBody>
          <a:bodyPr>
            <a:noAutofit/>
          </a:bodyPr>
          <a:lstStyle>
            <a:defPPr>
              <a:defRPr sz="2025" b="0">
                <a:solidFill>
                  <a:srgbClr val="122B46"/>
                </a:solidFill>
                <a:latin typeface="Arial"/>
                <a:ea typeface="Arial"/>
                <a:cs typeface="Arial"/>
              </a:defRPr>
            </a:defPPr>
          </a:lstStyle>
          <a:p>
            <a:pPr>
              <a:defRPr sz="2025" b="0">
                <a:solidFill>
                  <a:srgbClr val="122B46"/>
                </a:solidFill>
                <a:latin typeface="Arial"/>
                <a:ea typeface="Arial"/>
                <a:cs typeface="Arial"/>
              </a:defRPr>
            </a:pPr>
            <a:r>
              <a:rPr sz="2025" b="0">
                <a:solidFill>
                  <a:srgbClr val="122B46"/>
                </a:solidFill>
                <a:latin typeface="Arial"/>
                <a:ea typeface="Arial"/>
                <a:cs typeface="Arial"/>
              </a:rPr>
              <a:t>Structures discussion and ideas</a:t>
            </a:r>
          </a:p>
        </p:txBody>
      </p:sp>
      <p:sp>
        <p:nvSpPr>
          <p:cNvPr id="9" name="Rectangle 8">
            <a:extLst>
              <a:ext uri="{FF2B5EF4-FFF2-40B4-BE49-F238E27FC236}">
                <a16:creationId xmlns:a16="http://schemas.microsoft.com/office/drawing/2014/main" id="{028E05EA-2625-47BC-8844-B1D07E09761B}"/>
              </a:ext>
            </a:extLst>
          </p:cNvPr>
          <p:cNvSpPr>
            <a:spLocks noGrp="1"/>
          </p:cNvSpPr>
          <p:nvPr/>
        </p:nvSpPr>
        <p:spPr>
          <a:xfrm>
            <a:off x="609600" y="4352925"/>
            <a:ext cx="4762500" cy="733425"/>
          </a:xfrm>
          <a:prstGeom prst="rect">
            <a:avLst/>
          </a:prstGeom>
          <a:noFill/>
          <a:ln w="0">
            <a:noFill/>
          </a:ln>
        </p:spPr>
        <p:txBody>
          <a:bodyPr>
            <a:noAutofit/>
          </a:bodyPr>
          <a:lstStyle>
            <a:defPPr>
              <a:defRPr sz="2025" b="0">
                <a:solidFill>
                  <a:srgbClr val="122B46"/>
                </a:solidFill>
                <a:latin typeface="Arial"/>
                <a:ea typeface="Arial"/>
                <a:cs typeface="Arial"/>
              </a:defRPr>
            </a:defPPr>
          </a:lstStyle>
          <a:p>
            <a:pPr>
              <a:defRPr sz="2025" b="0">
                <a:solidFill>
                  <a:srgbClr val="122B46"/>
                </a:solidFill>
                <a:latin typeface="Arial"/>
                <a:ea typeface="Arial"/>
                <a:cs typeface="Arial"/>
              </a:defRPr>
            </a:pPr>
            <a:r>
              <a:rPr sz="2025" b="0">
                <a:solidFill>
                  <a:srgbClr val="122B46"/>
                </a:solidFill>
                <a:latin typeface="Arial"/>
                <a:ea typeface="Arial"/>
                <a:cs typeface="Arial"/>
              </a:rPr>
              <a:t>Shows several causes together</a:t>
            </a:r>
          </a:p>
        </p:txBody>
      </p:sp>
      <p:sp>
        <p:nvSpPr>
          <p:cNvPr id="10" name="Rectangle 9">
            <a:extLst>
              <a:ext uri="{FF2B5EF4-FFF2-40B4-BE49-F238E27FC236}">
                <a16:creationId xmlns:a16="http://schemas.microsoft.com/office/drawing/2014/main" id="{4BB6CB94-B843-4569-A14B-2436A117BDBB}"/>
              </a:ext>
            </a:extLst>
          </p:cNvPr>
          <p:cNvSpPr>
            <a:spLocks noGrp="1"/>
          </p:cNvSpPr>
          <p:nvPr/>
        </p:nvSpPr>
        <p:spPr>
          <a:xfrm>
            <a:off x="6515100" y="2638425"/>
            <a:ext cx="4762500" cy="733425"/>
          </a:xfrm>
          <a:prstGeom prst="rect">
            <a:avLst/>
          </a:prstGeom>
          <a:noFill/>
          <a:ln w="0">
            <a:noFill/>
          </a:ln>
        </p:spPr>
        <p:txBody>
          <a:bodyPr>
            <a:noAutofit/>
          </a:bodyPr>
          <a:lstStyle>
            <a:defPPr>
              <a:defRPr sz="2025" b="0">
                <a:solidFill>
                  <a:srgbClr val="122B46"/>
                </a:solidFill>
                <a:latin typeface="Arial"/>
                <a:ea typeface="Arial"/>
                <a:cs typeface="Arial"/>
              </a:defRPr>
            </a:defPPr>
          </a:lstStyle>
          <a:p>
            <a:pPr>
              <a:defRPr sz="2025" b="0">
                <a:solidFill>
                  <a:srgbClr val="122B46"/>
                </a:solidFill>
                <a:latin typeface="Arial"/>
                <a:ea typeface="Arial"/>
                <a:cs typeface="Arial"/>
              </a:defRPr>
            </a:pPr>
            <a:r>
              <a:rPr sz="2025" b="0">
                <a:solidFill>
                  <a:srgbClr val="122B46"/>
                </a:solidFill>
                <a:latin typeface="Arial"/>
                <a:ea typeface="Arial"/>
                <a:cs typeface="Arial"/>
              </a:rPr>
              <a:t>Needs discipline and a clear focus</a:t>
            </a:r>
          </a:p>
        </p:txBody>
      </p:sp>
      <p:sp>
        <p:nvSpPr>
          <p:cNvPr id="11" name="Rectangle 10">
            <a:extLst>
              <a:ext uri="{FF2B5EF4-FFF2-40B4-BE49-F238E27FC236}">
                <a16:creationId xmlns:a16="http://schemas.microsoft.com/office/drawing/2014/main" id="{A783FD24-A0BF-4F45-8D38-ADAA4BD82BFF}"/>
              </a:ext>
            </a:extLst>
          </p:cNvPr>
          <p:cNvSpPr>
            <a:spLocks noGrp="1"/>
          </p:cNvSpPr>
          <p:nvPr/>
        </p:nvSpPr>
        <p:spPr>
          <a:xfrm>
            <a:off x="6515100" y="3495675"/>
            <a:ext cx="4762500" cy="733425"/>
          </a:xfrm>
          <a:prstGeom prst="rect">
            <a:avLst/>
          </a:prstGeom>
          <a:noFill/>
          <a:ln w="0">
            <a:noFill/>
          </a:ln>
        </p:spPr>
        <p:txBody>
          <a:bodyPr>
            <a:noAutofit/>
          </a:bodyPr>
          <a:lstStyle>
            <a:defPPr>
              <a:defRPr sz="2025" b="0">
                <a:solidFill>
                  <a:srgbClr val="122B46"/>
                </a:solidFill>
                <a:latin typeface="Arial"/>
                <a:ea typeface="Arial"/>
                <a:cs typeface="Arial"/>
              </a:defRPr>
            </a:defPPr>
          </a:lstStyle>
          <a:p>
            <a:pPr>
              <a:defRPr sz="2025" b="0">
                <a:solidFill>
                  <a:srgbClr val="122B46"/>
                </a:solidFill>
                <a:latin typeface="Arial"/>
                <a:ea typeface="Arial"/>
                <a:cs typeface="Arial"/>
              </a:defRPr>
            </a:pPr>
            <a:r>
              <a:rPr sz="2025" b="0">
                <a:solidFill>
                  <a:srgbClr val="122B46"/>
                </a:solidFill>
                <a:latin typeface="Arial"/>
                <a:ea typeface="Arial"/>
                <a:cs typeface="Arial"/>
              </a:rPr>
              <a:t>Does not measure each cause’s impact</a:t>
            </a:r>
          </a:p>
        </p:txBody>
      </p:sp>
      <p:sp>
        <p:nvSpPr>
          <p:cNvPr id="12" name="Rectangle 11">
            <a:extLst>
              <a:ext uri="{FF2B5EF4-FFF2-40B4-BE49-F238E27FC236}">
                <a16:creationId xmlns:a16="http://schemas.microsoft.com/office/drawing/2014/main" id="{6F7FB986-80D5-43E0-927E-E6A09AB256ED}"/>
              </a:ext>
            </a:extLst>
          </p:cNvPr>
          <p:cNvSpPr>
            <a:spLocks noGrp="1"/>
          </p:cNvSpPr>
          <p:nvPr/>
        </p:nvSpPr>
        <p:spPr>
          <a:xfrm>
            <a:off x="6515100" y="4352925"/>
            <a:ext cx="4762500" cy="733425"/>
          </a:xfrm>
          <a:prstGeom prst="rect">
            <a:avLst/>
          </a:prstGeom>
          <a:noFill/>
          <a:ln w="0">
            <a:noFill/>
          </a:ln>
        </p:spPr>
        <p:txBody>
          <a:bodyPr>
            <a:noAutofit/>
          </a:bodyPr>
          <a:lstStyle>
            <a:defPPr>
              <a:defRPr sz="2025" b="0">
                <a:solidFill>
                  <a:srgbClr val="122B46"/>
                </a:solidFill>
                <a:latin typeface="Arial"/>
                <a:ea typeface="Arial"/>
                <a:cs typeface="Arial"/>
              </a:defRPr>
            </a:defPPr>
          </a:lstStyle>
          <a:p>
            <a:pPr>
              <a:defRPr sz="2025" b="0">
                <a:solidFill>
                  <a:srgbClr val="122B46"/>
                </a:solidFill>
                <a:latin typeface="Arial"/>
                <a:ea typeface="Arial"/>
                <a:cs typeface="Arial"/>
              </a:defRPr>
            </a:pPr>
            <a:r>
              <a:rPr sz="2025" b="0">
                <a:solidFill>
                  <a:srgbClr val="122B46"/>
                </a:solidFill>
                <a:latin typeface="Arial"/>
                <a:ea typeface="Arial"/>
                <a:cs typeface="Arial"/>
              </a:rPr>
              <a:t>Does not prove which cause matters most</a:t>
            </a:r>
          </a:p>
        </p:txBody>
      </p:sp>
    </p:spTree>
    <p:extLst>
      <p:ext uri="{BB962C8B-B14F-4D97-AF65-F5344CB8AC3E}">
        <p14:creationId xmlns:p14="http://schemas.microsoft.com/office/powerpoint/2010/main" val="68264242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6" name="Rectangle 25">
            <a:extLst>
              <a:ext uri="{FF2B5EF4-FFF2-40B4-BE49-F238E27FC236}">
                <a16:creationId xmlns:a16="http://schemas.microsoft.com/office/drawing/2014/main" id="{6720DE77-6567-4ACB-B442-290430BC9BD3}"/>
              </a:ext>
            </a:extLst>
          </p:cNvPr>
          <p:cNvSpPr>
            <a:spLocks noGrp="1"/>
          </p:cNvSpPr>
          <p:nvPr/>
        </p:nvSpPr>
        <p:spPr>
          <a:xfrm>
            <a:off x="590550" y="457200"/>
            <a:ext cx="10934700" cy="800100"/>
          </a:xfrm>
          <a:prstGeom prst="rect">
            <a:avLst/>
          </a:prstGeom>
          <a:noFill/>
          <a:ln w="0">
            <a:noFill/>
          </a:ln>
        </p:spPr>
        <p:txBody>
          <a:bodyPr>
            <a:noAutofit/>
          </a:bodyPr>
          <a:lstStyle>
            <a:defPPr>
              <a:defRPr sz="3150" b="1">
                <a:solidFill>
                  <a:srgbClr val="122B46"/>
                </a:solidFill>
                <a:latin typeface="Georgia"/>
                <a:ea typeface="Georgia"/>
                <a:cs typeface="Georgia"/>
              </a:defRPr>
            </a:defPPr>
          </a:lstStyle>
          <a:p>
            <a:pPr>
              <a:defRPr sz="3150" b="1">
                <a:solidFill>
                  <a:srgbClr val="122B46"/>
                </a:solidFill>
                <a:latin typeface="Georgia"/>
                <a:ea typeface="Georgia"/>
                <a:cs typeface="Georgia"/>
              </a:defRPr>
            </a:pPr>
            <a:r>
              <a:rPr sz="3150" b="1">
                <a:solidFill>
                  <a:srgbClr val="122B46"/>
                </a:solidFill>
                <a:latin typeface="Georgia"/>
                <a:ea typeface="Georgia"/>
                <a:cs typeface="Georgia"/>
              </a:rPr>
              <a:t>Fishbone application to Basil’s Bakery</a:t>
            </a:r>
          </a:p>
        </p:txBody>
      </p:sp>
      <p:sp>
        <p:nvSpPr>
          <p:cNvPr id="2" name="Rectangle 1">
            <a:extLst>
              <a:ext uri="{FF2B5EF4-FFF2-40B4-BE49-F238E27FC236}">
                <a16:creationId xmlns:a16="http://schemas.microsoft.com/office/drawing/2014/main" id="{EA04DF73-A4F4-4736-A49B-F9733668C6EC}"/>
              </a:ext>
            </a:extLst>
          </p:cNvPr>
          <p:cNvSpPr>
            <a:spLocks noGrp="1"/>
          </p:cNvSpPr>
          <p:nvPr/>
        </p:nvSpPr>
        <p:spPr>
          <a:xfrm>
            <a:off x="609600" y="6238875"/>
            <a:ext cx="10287000" cy="409575"/>
          </a:xfrm>
          <a:prstGeom prst="rect">
            <a:avLst/>
          </a:prstGeom>
          <a:noFill/>
          <a:ln w="0">
            <a:noFill/>
          </a:ln>
        </p:spPr>
        <p:txBody>
          <a:bodyPr>
            <a:noAutofit/>
          </a:bodyPr>
          <a:lstStyle>
            <a:defPPr>
              <a:defRPr sz="1125" b="0">
                <a:solidFill>
                  <a:srgbClr val="536679"/>
                </a:solidFill>
                <a:latin typeface="Arial"/>
                <a:ea typeface="Arial"/>
                <a:cs typeface="Arial"/>
              </a:defRPr>
            </a:defPPr>
          </a:lstStyle>
          <a:p>
            <a:pPr>
              <a:defRPr sz="1125" b="0">
                <a:solidFill>
                  <a:srgbClr val="536679"/>
                </a:solidFill>
                <a:latin typeface="Arial"/>
                <a:ea typeface="Arial"/>
                <a:cs typeface="Arial"/>
              </a:defRPr>
            </a:pPr>
            <a:r>
              <a:rPr sz="1125" b="0">
                <a:solidFill>
                  <a:srgbClr val="536679"/>
                </a:solidFill>
                <a:latin typeface="Arial"/>
                <a:ea typeface="Arial"/>
                <a:cs typeface="Arial"/>
              </a:rPr>
              <a:t>Based on the assessment case study. Diagram adapted from Sproull (2018, pp. 22–23) and the Week 4 lecture (UWTSD, 2026c).</a:t>
            </a:r>
          </a:p>
        </p:txBody>
      </p:sp>
      <p:sp>
        <p:nvSpPr>
          <p:cNvPr id="3" name="Rectangle 2">
            <a:extLst>
              <a:ext uri="{FF2B5EF4-FFF2-40B4-BE49-F238E27FC236}">
                <a16:creationId xmlns:a16="http://schemas.microsoft.com/office/drawing/2014/main" id="{D8471C16-2F75-49A8-ACC6-FD4D6F36DBD3}"/>
              </a:ext>
            </a:extLst>
          </p:cNvPr>
          <p:cNvSpPr>
            <a:spLocks noGrp="1"/>
          </p:cNvSpPr>
          <p:nvPr/>
        </p:nvSpPr>
        <p:spPr>
          <a:xfrm>
            <a:off x="11087100" y="6238875"/>
            <a:ext cx="495300" cy="266700"/>
          </a:xfrm>
          <a:prstGeom prst="rect">
            <a:avLst/>
          </a:prstGeom>
          <a:noFill/>
          <a:ln w="0">
            <a:noFill/>
          </a:ln>
        </p:spPr>
        <p:txBody>
          <a:bodyPr>
            <a:noAutofit/>
          </a:bodyPr>
          <a:lstStyle>
            <a:defPPr>
              <a:defRPr sz="1200" b="1">
                <a:solidFill>
                  <a:srgbClr val="2463A6"/>
                </a:solidFill>
                <a:latin typeface="Arial"/>
                <a:ea typeface="Arial"/>
                <a:cs typeface="Arial"/>
              </a:defRPr>
            </a:defPPr>
          </a:lstStyle>
          <a:p>
            <a:pPr>
              <a:defRPr sz="1200" b="1">
                <a:solidFill>
                  <a:srgbClr val="2463A6"/>
                </a:solidFill>
                <a:latin typeface="Arial"/>
                <a:ea typeface="Arial"/>
                <a:cs typeface="Arial"/>
              </a:defRPr>
            </a:pPr>
            <a:r>
              <a:rPr sz="1200" b="1">
                <a:solidFill>
                  <a:srgbClr val="2463A6"/>
                </a:solidFill>
                <a:latin typeface="Arial"/>
                <a:ea typeface="Arial"/>
                <a:cs typeface="Arial"/>
              </a:rPr>
              <a:t>11</a:t>
            </a:r>
          </a:p>
        </p:txBody>
      </p:sp>
      <p:sp>
        <p:nvSpPr>
          <p:cNvPr id="4" name="Straight Connector 3">
            <a:extLst>
              <a:ext uri="{FF2B5EF4-FFF2-40B4-BE49-F238E27FC236}">
                <a16:creationId xmlns:a16="http://schemas.microsoft.com/office/drawing/2014/main" id="{CDA85EAD-F8B2-4C43-84EE-58C621333F8F}"/>
              </a:ext>
            </a:extLst>
          </p:cNvPr>
          <p:cNvSpPr>
            <a:spLocks noGrp="1"/>
          </p:cNvSpPr>
          <p:nvPr/>
        </p:nvSpPr>
        <p:spPr>
          <a:xfrm>
            <a:off x="647700" y="3543300"/>
            <a:ext cx="8820150" cy="0"/>
          </a:xfrm>
          <a:prstGeom prst="line">
            <a:avLst/>
          </a:prstGeom>
          <a:noFill/>
          <a:ln w="28575">
            <a:solidFill>
              <a:srgbClr val="2463A6"/>
            </a:solidFill>
          </a:ln>
        </p:spPr>
        <p:txBody>
          <a:bodyPr/>
          <a:lstStyle/>
          <a:p>
            <a:endParaRPr lang="en-GB"/>
          </a:p>
        </p:txBody>
      </p:sp>
      <p:sp>
        <p:nvSpPr>
          <p:cNvPr id="5" name="Rectangle 4">
            <a:extLst>
              <a:ext uri="{FF2B5EF4-FFF2-40B4-BE49-F238E27FC236}">
                <a16:creationId xmlns:a16="http://schemas.microsoft.com/office/drawing/2014/main" id="{572052D6-FBCA-488F-B5E4-6D5AF76A2E49}"/>
              </a:ext>
            </a:extLst>
          </p:cNvPr>
          <p:cNvSpPr>
            <a:spLocks noGrp="1"/>
          </p:cNvSpPr>
          <p:nvPr/>
        </p:nvSpPr>
        <p:spPr>
          <a:xfrm>
            <a:off x="609600" y="1581150"/>
            <a:ext cx="2714625" cy="438150"/>
          </a:xfrm>
          <a:prstGeom prst="rect">
            <a:avLst/>
          </a:prstGeom>
          <a:noFill/>
          <a:ln w="0">
            <a:noFill/>
          </a:ln>
        </p:spPr>
        <p:txBody>
          <a:bodyPr>
            <a:noAutofit/>
          </a:bodyPr>
          <a:lstStyle>
            <a:defPPr>
              <a:defRPr sz="1875" b="1">
                <a:solidFill>
                  <a:srgbClr val="2463A6"/>
                </a:solidFill>
                <a:latin typeface="Arial"/>
                <a:ea typeface="Arial"/>
                <a:cs typeface="Arial"/>
              </a:defRPr>
            </a:defPPr>
          </a:lstStyle>
          <a:p>
            <a:pPr>
              <a:defRPr sz="1875" b="1">
                <a:solidFill>
                  <a:srgbClr val="2463A6"/>
                </a:solidFill>
                <a:latin typeface="Arial"/>
                <a:ea typeface="Arial"/>
                <a:cs typeface="Arial"/>
              </a:defRPr>
            </a:pPr>
            <a:r>
              <a:rPr sz="1875" b="1">
                <a:solidFill>
                  <a:srgbClr val="2463A6"/>
                </a:solidFill>
                <a:latin typeface="Arial"/>
                <a:ea typeface="Arial"/>
                <a:cs typeface="Arial"/>
              </a:rPr>
              <a:t>Customer access</a:t>
            </a:r>
          </a:p>
        </p:txBody>
      </p:sp>
      <p:sp>
        <p:nvSpPr>
          <p:cNvPr id="6" name="Rectangle 5">
            <a:extLst>
              <a:ext uri="{FF2B5EF4-FFF2-40B4-BE49-F238E27FC236}">
                <a16:creationId xmlns:a16="http://schemas.microsoft.com/office/drawing/2014/main" id="{347476B6-135C-44FD-BCB4-86F3039A81CC}"/>
              </a:ext>
            </a:extLst>
          </p:cNvPr>
          <p:cNvSpPr>
            <a:spLocks noGrp="1"/>
          </p:cNvSpPr>
          <p:nvPr/>
        </p:nvSpPr>
        <p:spPr>
          <a:xfrm>
            <a:off x="609600" y="2057400"/>
            <a:ext cx="2676525" cy="857250"/>
          </a:xfrm>
          <a:prstGeom prst="rect">
            <a:avLst/>
          </a:prstGeom>
          <a:noFill/>
          <a:ln w="0">
            <a:noFill/>
          </a:ln>
        </p:spPr>
        <p:txBody>
          <a:bodyPr>
            <a:noAutofit/>
          </a:bodyPr>
          <a:lstStyle>
            <a:defPPr>
              <a:defRPr sz="1800" b="0">
                <a:solidFill>
                  <a:srgbClr val="122B46"/>
                </a:solidFill>
                <a:latin typeface="Arial"/>
                <a:ea typeface="Arial"/>
                <a:cs typeface="Arial"/>
              </a:defRPr>
            </a:defPPr>
          </a:lstStyle>
          <a:p>
            <a:pPr>
              <a:defRPr sz="1800" b="0">
                <a:solidFill>
                  <a:srgbClr val="122B46"/>
                </a:solidFill>
                <a:latin typeface="Arial"/>
                <a:ea typeface="Arial"/>
                <a:cs typeface="Arial"/>
              </a:defRPr>
            </a:pPr>
            <a:r>
              <a:rPr sz="1800" b="0">
                <a:solidFill>
                  <a:srgbClr val="122B46"/>
                </a:solidFill>
                <a:latin typeface="Arial"/>
                <a:ea typeface="Arial"/>
                <a:cs typeface="Arial"/>
              </a:rPr>
              <a:t>No delivery</a:t>
            </a:r>
          </a:p>
          <a:p>
            <a:pPr>
              <a:defRPr sz="1800" b="0">
                <a:solidFill>
                  <a:srgbClr val="122B46"/>
                </a:solidFill>
                <a:latin typeface="Arial"/>
                <a:ea typeface="Arial"/>
                <a:cs typeface="Arial"/>
              </a:defRPr>
            </a:pPr>
            <a:r>
              <a:rPr sz="1800" b="0">
                <a:solidFill>
                  <a:srgbClr val="122B46"/>
                </a:solidFill>
                <a:latin typeface="Arial"/>
                <a:ea typeface="Arial"/>
                <a:cs typeface="Arial"/>
              </a:rPr>
              <a:t>Customers no longer nearby</a:t>
            </a:r>
          </a:p>
        </p:txBody>
      </p:sp>
      <p:sp>
        <p:nvSpPr>
          <p:cNvPr id="7" name="Straight Connector 6">
            <a:extLst>
              <a:ext uri="{FF2B5EF4-FFF2-40B4-BE49-F238E27FC236}">
                <a16:creationId xmlns:a16="http://schemas.microsoft.com/office/drawing/2014/main" id="{DBCAC7C8-E749-45FE-8785-EDC4A8655279}"/>
              </a:ext>
            </a:extLst>
          </p:cNvPr>
          <p:cNvSpPr>
            <a:spLocks noGrp="1"/>
          </p:cNvSpPr>
          <p:nvPr/>
        </p:nvSpPr>
        <p:spPr>
          <a:xfrm>
            <a:off x="1352550" y="3009900"/>
            <a:ext cx="1285875" cy="533400"/>
          </a:xfrm>
          <a:prstGeom prst="line">
            <a:avLst/>
          </a:prstGeom>
          <a:noFill/>
          <a:ln w="28575">
            <a:solidFill>
              <a:srgbClr val="2463A6"/>
            </a:solidFill>
          </a:ln>
        </p:spPr>
        <p:txBody>
          <a:bodyPr/>
          <a:lstStyle/>
          <a:p>
            <a:endParaRPr lang="en-GB"/>
          </a:p>
        </p:txBody>
      </p:sp>
      <p:sp>
        <p:nvSpPr>
          <p:cNvPr id="8" name="Rectangle 7">
            <a:extLst>
              <a:ext uri="{FF2B5EF4-FFF2-40B4-BE49-F238E27FC236}">
                <a16:creationId xmlns:a16="http://schemas.microsoft.com/office/drawing/2014/main" id="{6F709907-14E6-4270-92BB-80980B54040B}"/>
              </a:ext>
            </a:extLst>
          </p:cNvPr>
          <p:cNvSpPr>
            <a:spLocks noGrp="1"/>
          </p:cNvSpPr>
          <p:nvPr/>
        </p:nvSpPr>
        <p:spPr>
          <a:xfrm>
            <a:off x="3429000" y="1581150"/>
            <a:ext cx="2714625" cy="438150"/>
          </a:xfrm>
          <a:prstGeom prst="rect">
            <a:avLst/>
          </a:prstGeom>
          <a:noFill/>
          <a:ln w="0">
            <a:noFill/>
          </a:ln>
        </p:spPr>
        <p:txBody>
          <a:bodyPr>
            <a:noAutofit/>
          </a:bodyPr>
          <a:lstStyle>
            <a:defPPr>
              <a:defRPr sz="1875" b="1">
                <a:solidFill>
                  <a:srgbClr val="2463A6"/>
                </a:solidFill>
                <a:latin typeface="Arial"/>
                <a:ea typeface="Arial"/>
                <a:cs typeface="Arial"/>
              </a:defRPr>
            </a:defPPr>
          </a:lstStyle>
          <a:p>
            <a:pPr>
              <a:defRPr sz="1875" b="1">
                <a:solidFill>
                  <a:srgbClr val="2463A6"/>
                </a:solidFill>
                <a:latin typeface="Arial"/>
                <a:ea typeface="Arial"/>
                <a:cs typeface="Arial"/>
              </a:defRPr>
            </a:pPr>
            <a:r>
              <a:rPr sz="1875" b="1">
                <a:solidFill>
                  <a:srgbClr val="2463A6"/>
                </a:solidFill>
                <a:latin typeface="Arial"/>
                <a:ea typeface="Arial"/>
                <a:cs typeface="Arial"/>
              </a:rPr>
              <a:t>People and demand</a:t>
            </a:r>
          </a:p>
        </p:txBody>
      </p:sp>
      <p:sp>
        <p:nvSpPr>
          <p:cNvPr id="9" name="Rectangle 8">
            <a:extLst>
              <a:ext uri="{FF2B5EF4-FFF2-40B4-BE49-F238E27FC236}">
                <a16:creationId xmlns:a16="http://schemas.microsoft.com/office/drawing/2014/main" id="{EB6D7A19-7BE8-4E07-9018-38B27006FF33}"/>
              </a:ext>
            </a:extLst>
          </p:cNvPr>
          <p:cNvSpPr>
            <a:spLocks noGrp="1"/>
          </p:cNvSpPr>
          <p:nvPr/>
        </p:nvSpPr>
        <p:spPr>
          <a:xfrm>
            <a:off x="3429000" y="2057400"/>
            <a:ext cx="2676525" cy="857250"/>
          </a:xfrm>
          <a:prstGeom prst="rect">
            <a:avLst/>
          </a:prstGeom>
          <a:noFill/>
          <a:ln w="0">
            <a:noFill/>
          </a:ln>
        </p:spPr>
        <p:txBody>
          <a:bodyPr>
            <a:noAutofit/>
          </a:bodyPr>
          <a:lstStyle>
            <a:defPPr>
              <a:defRPr sz="1800" b="0">
                <a:solidFill>
                  <a:srgbClr val="122B46"/>
                </a:solidFill>
                <a:latin typeface="Arial"/>
                <a:ea typeface="Arial"/>
                <a:cs typeface="Arial"/>
              </a:defRPr>
            </a:defPPr>
          </a:lstStyle>
          <a:p>
            <a:pPr>
              <a:defRPr sz="1800" b="0">
                <a:solidFill>
                  <a:srgbClr val="122B46"/>
                </a:solidFill>
                <a:latin typeface="Arial"/>
                <a:ea typeface="Arial"/>
                <a:cs typeface="Arial"/>
              </a:defRPr>
            </a:pPr>
            <a:r>
              <a:rPr sz="1800" b="0">
                <a:solidFill>
                  <a:srgbClr val="122B46"/>
                </a:solidFill>
                <a:latin typeface="Arial"/>
                <a:ea typeface="Arial"/>
                <a:cs typeface="Arial"/>
              </a:rPr>
              <a:t>Hybrid working</a:t>
            </a:r>
          </a:p>
          <a:p>
            <a:pPr>
              <a:defRPr sz="1800" b="0">
                <a:solidFill>
                  <a:srgbClr val="122B46"/>
                </a:solidFill>
                <a:latin typeface="Arial"/>
                <a:ea typeface="Arial"/>
                <a:cs typeface="Arial"/>
              </a:defRPr>
            </a:pPr>
            <a:r>
              <a:rPr sz="1800" b="0">
                <a:solidFill>
                  <a:srgbClr val="122B46"/>
                </a:solidFill>
                <a:latin typeface="Arial"/>
                <a:ea typeface="Arial"/>
                <a:cs typeface="Arial"/>
              </a:rPr>
              <a:t>Loss of nearby jobs</a:t>
            </a:r>
          </a:p>
        </p:txBody>
      </p:sp>
      <p:sp>
        <p:nvSpPr>
          <p:cNvPr id="10" name="Straight Connector 9">
            <a:extLst>
              <a:ext uri="{FF2B5EF4-FFF2-40B4-BE49-F238E27FC236}">
                <a16:creationId xmlns:a16="http://schemas.microsoft.com/office/drawing/2014/main" id="{74E0CE14-38DA-4670-93EC-9385823AC5C4}"/>
              </a:ext>
            </a:extLst>
          </p:cNvPr>
          <p:cNvSpPr>
            <a:spLocks noGrp="1"/>
          </p:cNvSpPr>
          <p:nvPr/>
        </p:nvSpPr>
        <p:spPr>
          <a:xfrm>
            <a:off x="4171950" y="3009900"/>
            <a:ext cx="1285875" cy="533400"/>
          </a:xfrm>
          <a:prstGeom prst="line">
            <a:avLst/>
          </a:prstGeom>
          <a:noFill/>
          <a:ln w="28575">
            <a:solidFill>
              <a:srgbClr val="2463A6"/>
            </a:solidFill>
          </a:ln>
        </p:spPr>
        <p:txBody>
          <a:bodyPr/>
          <a:lstStyle/>
          <a:p>
            <a:endParaRPr lang="en-GB"/>
          </a:p>
        </p:txBody>
      </p:sp>
      <p:sp>
        <p:nvSpPr>
          <p:cNvPr id="11" name="Rectangle 10">
            <a:extLst>
              <a:ext uri="{FF2B5EF4-FFF2-40B4-BE49-F238E27FC236}">
                <a16:creationId xmlns:a16="http://schemas.microsoft.com/office/drawing/2014/main" id="{79BC38A0-B2EB-49F7-8FE1-F1595A152A52}"/>
              </a:ext>
            </a:extLst>
          </p:cNvPr>
          <p:cNvSpPr>
            <a:spLocks noGrp="1"/>
          </p:cNvSpPr>
          <p:nvPr/>
        </p:nvSpPr>
        <p:spPr>
          <a:xfrm>
            <a:off x="6257925" y="1581150"/>
            <a:ext cx="2714625" cy="438150"/>
          </a:xfrm>
          <a:prstGeom prst="rect">
            <a:avLst/>
          </a:prstGeom>
          <a:noFill/>
          <a:ln w="0">
            <a:noFill/>
          </a:ln>
        </p:spPr>
        <p:txBody>
          <a:bodyPr>
            <a:noAutofit/>
          </a:bodyPr>
          <a:lstStyle>
            <a:defPPr>
              <a:defRPr sz="1875" b="1">
                <a:solidFill>
                  <a:srgbClr val="2463A6"/>
                </a:solidFill>
                <a:latin typeface="Arial"/>
                <a:ea typeface="Arial"/>
                <a:cs typeface="Arial"/>
              </a:defRPr>
            </a:defPPr>
          </a:lstStyle>
          <a:p>
            <a:pPr>
              <a:defRPr sz="1875" b="1">
                <a:solidFill>
                  <a:srgbClr val="2463A6"/>
                </a:solidFill>
                <a:latin typeface="Arial"/>
                <a:ea typeface="Arial"/>
                <a:cs typeface="Arial"/>
              </a:defRPr>
            </a:pPr>
            <a:r>
              <a:rPr sz="1875" b="1">
                <a:solidFill>
                  <a:srgbClr val="2463A6"/>
                </a:solidFill>
                <a:latin typeface="Arial"/>
                <a:ea typeface="Arial"/>
                <a:cs typeface="Arial"/>
              </a:rPr>
              <a:t>Location</a:t>
            </a:r>
          </a:p>
        </p:txBody>
      </p:sp>
      <p:sp>
        <p:nvSpPr>
          <p:cNvPr id="12" name="Rectangle 11">
            <a:extLst>
              <a:ext uri="{FF2B5EF4-FFF2-40B4-BE49-F238E27FC236}">
                <a16:creationId xmlns:a16="http://schemas.microsoft.com/office/drawing/2014/main" id="{2269B1D7-4143-4934-B47E-5B2BC349E1BA}"/>
              </a:ext>
            </a:extLst>
          </p:cNvPr>
          <p:cNvSpPr>
            <a:spLocks noGrp="1"/>
          </p:cNvSpPr>
          <p:nvPr/>
        </p:nvSpPr>
        <p:spPr>
          <a:xfrm>
            <a:off x="6257925" y="2057400"/>
            <a:ext cx="2676525" cy="857250"/>
          </a:xfrm>
          <a:prstGeom prst="rect">
            <a:avLst/>
          </a:prstGeom>
          <a:noFill/>
          <a:ln w="0">
            <a:noFill/>
          </a:ln>
        </p:spPr>
        <p:txBody>
          <a:bodyPr>
            <a:noAutofit/>
          </a:bodyPr>
          <a:lstStyle>
            <a:defPPr>
              <a:defRPr sz="1800" b="0">
                <a:solidFill>
                  <a:srgbClr val="122B46"/>
                </a:solidFill>
                <a:latin typeface="Arial"/>
                <a:ea typeface="Arial"/>
                <a:cs typeface="Arial"/>
              </a:defRPr>
            </a:defPPr>
          </a:lstStyle>
          <a:p>
            <a:pPr>
              <a:defRPr sz="1800" b="0">
                <a:solidFill>
                  <a:srgbClr val="122B46"/>
                </a:solidFill>
                <a:latin typeface="Arial"/>
                <a:ea typeface="Arial"/>
                <a:cs typeface="Arial"/>
              </a:defRPr>
            </a:pPr>
            <a:r>
              <a:rPr sz="1800" b="0">
                <a:solidFill>
                  <a:srgbClr val="122B46"/>
                </a:solidFill>
                <a:latin typeface="Arial"/>
                <a:ea typeface="Arial"/>
                <a:cs typeface="Arial"/>
              </a:rPr>
              <a:t>Fewer visitors</a:t>
            </a:r>
          </a:p>
          <a:p>
            <a:pPr>
              <a:defRPr sz="1800" b="0">
                <a:solidFill>
                  <a:srgbClr val="122B46"/>
                </a:solidFill>
                <a:latin typeface="Arial"/>
                <a:ea typeface="Arial"/>
                <a:cs typeface="Arial"/>
              </a:defRPr>
            </a:pPr>
            <a:r>
              <a:rPr sz="1800" b="0">
                <a:solidFill>
                  <a:srgbClr val="122B46"/>
                </a:solidFill>
                <a:latin typeface="Arial"/>
                <a:ea typeface="Arial"/>
                <a:cs typeface="Arial"/>
              </a:rPr>
              <a:t>Empty shops</a:t>
            </a:r>
          </a:p>
        </p:txBody>
      </p:sp>
      <p:sp>
        <p:nvSpPr>
          <p:cNvPr id="13" name="Straight Connector 12">
            <a:extLst>
              <a:ext uri="{FF2B5EF4-FFF2-40B4-BE49-F238E27FC236}">
                <a16:creationId xmlns:a16="http://schemas.microsoft.com/office/drawing/2014/main" id="{A7A9FEB4-3A6E-4653-975D-CC88343EF1AD}"/>
              </a:ext>
            </a:extLst>
          </p:cNvPr>
          <p:cNvSpPr>
            <a:spLocks noGrp="1"/>
          </p:cNvSpPr>
          <p:nvPr/>
        </p:nvSpPr>
        <p:spPr>
          <a:xfrm>
            <a:off x="7000875" y="3009900"/>
            <a:ext cx="1285875" cy="533400"/>
          </a:xfrm>
          <a:prstGeom prst="line">
            <a:avLst/>
          </a:prstGeom>
          <a:noFill/>
          <a:ln w="28575">
            <a:solidFill>
              <a:srgbClr val="2463A6"/>
            </a:solidFill>
          </a:ln>
        </p:spPr>
        <p:txBody>
          <a:bodyPr/>
          <a:lstStyle/>
          <a:p>
            <a:endParaRPr lang="en-GB"/>
          </a:p>
        </p:txBody>
      </p:sp>
      <p:sp>
        <p:nvSpPr>
          <p:cNvPr id="14" name="Rectangle 13">
            <a:extLst>
              <a:ext uri="{FF2B5EF4-FFF2-40B4-BE49-F238E27FC236}">
                <a16:creationId xmlns:a16="http://schemas.microsoft.com/office/drawing/2014/main" id="{0406AA35-8FCA-4391-BF84-79AEBF0FB8A8}"/>
              </a:ext>
            </a:extLst>
          </p:cNvPr>
          <p:cNvSpPr>
            <a:spLocks noGrp="1"/>
          </p:cNvSpPr>
          <p:nvPr/>
        </p:nvSpPr>
        <p:spPr>
          <a:xfrm>
            <a:off x="609600" y="4400550"/>
            <a:ext cx="2714625" cy="438150"/>
          </a:xfrm>
          <a:prstGeom prst="rect">
            <a:avLst/>
          </a:prstGeom>
          <a:noFill/>
          <a:ln w="0">
            <a:noFill/>
          </a:ln>
        </p:spPr>
        <p:txBody>
          <a:bodyPr>
            <a:noAutofit/>
          </a:bodyPr>
          <a:lstStyle>
            <a:defPPr>
              <a:defRPr sz="1875" b="1">
                <a:solidFill>
                  <a:srgbClr val="087D87"/>
                </a:solidFill>
                <a:latin typeface="Arial"/>
                <a:ea typeface="Arial"/>
                <a:cs typeface="Arial"/>
              </a:defRPr>
            </a:defPPr>
          </a:lstStyle>
          <a:p>
            <a:pPr>
              <a:defRPr sz="1875" b="1">
                <a:solidFill>
                  <a:srgbClr val="087D87"/>
                </a:solidFill>
                <a:latin typeface="Arial"/>
                <a:ea typeface="Arial"/>
                <a:cs typeface="Arial"/>
              </a:defRPr>
            </a:pPr>
            <a:r>
              <a:rPr sz="1875" b="1">
                <a:solidFill>
                  <a:srgbClr val="087D87"/>
                </a:solidFill>
                <a:latin typeface="Arial"/>
                <a:ea typeface="Arial"/>
                <a:cs typeface="Arial"/>
              </a:rPr>
              <a:t>Capacity and queues</a:t>
            </a:r>
          </a:p>
        </p:txBody>
      </p:sp>
      <p:sp>
        <p:nvSpPr>
          <p:cNvPr id="15" name="Rectangle 14">
            <a:extLst>
              <a:ext uri="{FF2B5EF4-FFF2-40B4-BE49-F238E27FC236}">
                <a16:creationId xmlns:a16="http://schemas.microsoft.com/office/drawing/2014/main" id="{4F9E21EB-0989-42BC-8A91-3EB073367D37}"/>
              </a:ext>
            </a:extLst>
          </p:cNvPr>
          <p:cNvSpPr>
            <a:spLocks noGrp="1"/>
          </p:cNvSpPr>
          <p:nvPr/>
        </p:nvSpPr>
        <p:spPr>
          <a:xfrm>
            <a:off x="609600" y="4876800"/>
            <a:ext cx="2676525" cy="857250"/>
          </a:xfrm>
          <a:prstGeom prst="rect">
            <a:avLst/>
          </a:prstGeom>
          <a:noFill/>
          <a:ln w="0">
            <a:noFill/>
          </a:ln>
        </p:spPr>
        <p:txBody>
          <a:bodyPr>
            <a:noAutofit/>
          </a:bodyPr>
          <a:lstStyle>
            <a:defPPr>
              <a:defRPr sz="1800" b="0">
                <a:solidFill>
                  <a:srgbClr val="122B46"/>
                </a:solidFill>
                <a:latin typeface="Arial"/>
                <a:ea typeface="Arial"/>
                <a:cs typeface="Arial"/>
              </a:defRPr>
            </a:defPPr>
          </a:lstStyle>
          <a:p>
            <a:pPr>
              <a:defRPr sz="1800" b="0">
                <a:solidFill>
                  <a:srgbClr val="122B46"/>
                </a:solidFill>
                <a:latin typeface="Arial"/>
                <a:ea typeface="Arial"/>
                <a:cs typeface="Arial"/>
              </a:defRPr>
            </a:pPr>
            <a:r>
              <a:rPr sz="1800" b="0">
                <a:solidFill>
                  <a:srgbClr val="122B46"/>
                </a:solidFill>
                <a:latin typeface="Arial"/>
                <a:ea typeface="Arial"/>
                <a:cs typeface="Arial"/>
              </a:rPr>
              <a:t>Basil must stay onsite</a:t>
            </a:r>
          </a:p>
          <a:p>
            <a:pPr>
              <a:defRPr sz="1800" b="0">
                <a:solidFill>
                  <a:srgbClr val="122B46"/>
                </a:solidFill>
                <a:latin typeface="Arial"/>
                <a:ea typeface="Arial"/>
                <a:cs typeface="Arial"/>
              </a:defRPr>
            </a:pPr>
            <a:r>
              <a:rPr sz="1800" b="0">
                <a:solidFill>
                  <a:srgbClr val="122B46"/>
                </a:solidFill>
                <a:latin typeface="Arial"/>
                <a:ea typeface="Arial"/>
                <a:cs typeface="Arial"/>
              </a:rPr>
              <a:t>Long waiting times</a:t>
            </a:r>
          </a:p>
        </p:txBody>
      </p:sp>
      <p:sp>
        <p:nvSpPr>
          <p:cNvPr id="16" name="Straight Connector 15">
            <a:extLst>
              <a:ext uri="{FF2B5EF4-FFF2-40B4-BE49-F238E27FC236}">
                <a16:creationId xmlns:a16="http://schemas.microsoft.com/office/drawing/2014/main" id="{D083197F-F260-492C-B8F1-AB597C83E7B4}"/>
              </a:ext>
            </a:extLst>
          </p:cNvPr>
          <p:cNvSpPr>
            <a:spLocks noGrp="1"/>
          </p:cNvSpPr>
          <p:nvPr/>
        </p:nvSpPr>
        <p:spPr>
          <a:xfrm flipV="1">
            <a:off x="1352550" y="3543300"/>
            <a:ext cx="1285875" cy="704850"/>
          </a:xfrm>
          <a:prstGeom prst="line">
            <a:avLst/>
          </a:prstGeom>
          <a:noFill/>
          <a:ln w="28575">
            <a:solidFill>
              <a:srgbClr val="2463A6"/>
            </a:solidFill>
          </a:ln>
        </p:spPr>
        <p:txBody>
          <a:bodyPr/>
          <a:lstStyle/>
          <a:p>
            <a:endParaRPr lang="en-GB"/>
          </a:p>
        </p:txBody>
      </p:sp>
      <p:sp>
        <p:nvSpPr>
          <p:cNvPr id="17" name="Rectangle 16">
            <a:extLst>
              <a:ext uri="{FF2B5EF4-FFF2-40B4-BE49-F238E27FC236}">
                <a16:creationId xmlns:a16="http://schemas.microsoft.com/office/drawing/2014/main" id="{932F8EEA-6BC5-4195-AFC7-7AEC10D3EC80}"/>
              </a:ext>
            </a:extLst>
          </p:cNvPr>
          <p:cNvSpPr>
            <a:spLocks noGrp="1"/>
          </p:cNvSpPr>
          <p:nvPr/>
        </p:nvSpPr>
        <p:spPr>
          <a:xfrm>
            <a:off x="3429000" y="4400550"/>
            <a:ext cx="2714625" cy="438150"/>
          </a:xfrm>
          <a:prstGeom prst="rect">
            <a:avLst/>
          </a:prstGeom>
          <a:noFill/>
          <a:ln w="0">
            <a:noFill/>
          </a:ln>
        </p:spPr>
        <p:txBody>
          <a:bodyPr>
            <a:noAutofit/>
          </a:bodyPr>
          <a:lstStyle>
            <a:defPPr>
              <a:defRPr sz="1875" b="1">
                <a:solidFill>
                  <a:srgbClr val="087D87"/>
                </a:solidFill>
                <a:latin typeface="Arial"/>
                <a:ea typeface="Arial"/>
                <a:cs typeface="Arial"/>
              </a:defRPr>
            </a:defPPr>
          </a:lstStyle>
          <a:p>
            <a:pPr>
              <a:defRPr sz="1875" b="1">
                <a:solidFill>
                  <a:srgbClr val="087D87"/>
                </a:solidFill>
                <a:latin typeface="Arial"/>
                <a:ea typeface="Arial"/>
                <a:cs typeface="Arial"/>
              </a:defRPr>
            </a:pPr>
            <a:r>
              <a:rPr sz="1875" b="1">
                <a:solidFill>
                  <a:srgbClr val="087D87"/>
                </a:solidFill>
                <a:latin typeface="Arial"/>
                <a:ea typeface="Arial"/>
                <a:cs typeface="Arial"/>
              </a:rPr>
              <a:t>Supply and costs</a:t>
            </a:r>
          </a:p>
        </p:txBody>
      </p:sp>
      <p:sp>
        <p:nvSpPr>
          <p:cNvPr id="18" name="Rectangle 17">
            <a:extLst>
              <a:ext uri="{FF2B5EF4-FFF2-40B4-BE49-F238E27FC236}">
                <a16:creationId xmlns:a16="http://schemas.microsoft.com/office/drawing/2014/main" id="{68B80BA1-E3BC-43D1-A773-9F2F6AE1B00D}"/>
              </a:ext>
            </a:extLst>
          </p:cNvPr>
          <p:cNvSpPr>
            <a:spLocks noGrp="1"/>
          </p:cNvSpPr>
          <p:nvPr/>
        </p:nvSpPr>
        <p:spPr>
          <a:xfrm>
            <a:off x="3429000" y="4876800"/>
            <a:ext cx="2676525" cy="857250"/>
          </a:xfrm>
          <a:prstGeom prst="rect">
            <a:avLst/>
          </a:prstGeom>
          <a:noFill/>
          <a:ln w="0">
            <a:noFill/>
          </a:ln>
        </p:spPr>
        <p:txBody>
          <a:bodyPr>
            <a:noAutofit/>
          </a:bodyPr>
          <a:lstStyle>
            <a:defPPr>
              <a:defRPr sz="1800" b="0">
                <a:solidFill>
                  <a:srgbClr val="122B46"/>
                </a:solidFill>
                <a:latin typeface="Arial"/>
                <a:ea typeface="Arial"/>
                <a:cs typeface="Arial"/>
              </a:defRPr>
            </a:defPPr>
          </a:lstStyle>
          <a:p>
            <a:pPr>
              <a:defRPr sz="1800" b="0">
                <a:solidFill>
                  <a:srgbClr val="122B46"/>
                </a:solidFill>
                <a:latin typeface="Arial"/>
                <a:ea typeface="Arial"/>
                <a:cs typeface="Arial"/>
              </a:defRPr>
            </a:pPr>
            <a:r>
              <a:rPr sz="1800" b="0">
                <a:solidFill>
                  <a:srgbClr val="122B46"/>
                </a:solidFill>
                <a:latin typeface="Arial"/>
                <a:ea typeface="Arial"/>
                <a:cs typeface="Arial"/>
              </a:rPr>
              <a:t>Higher overheads</a:t>
            </a:r>
          </a:p>
          <a:p>
            <a:pPr>
              <a:defRPr sz="1800" b="0">
                <a:solidFill>
                  <a:srgbClr val="122B46"/>
                </a:solidFill>
                <a:latin typeface="Arial"/>
                <a:ea typeface="Arial"/>
                <a:cs typeface="Arial"/>
              </a:defRPr>
            </a:pPr>
            <a:r>
              <a:rPr sz="1800" b="0">
                <a:solidFill>
                  <a:srgbClr val="122B46"/>
                </a:solidFill>
                <a:latin typeface="Arial"/>
                <a:ea typeface="Arial"/>
                <a:cs typeface="Arial"/>
              </a:rPr>
              <a:t>Uncertain stock costs</a:t>
            </a:r>
          </a:p>
        </p:txBody>
      </p:sp>
      <p:sp>
        <p:nvSpPr>
          <p:cNvPr id="19" name="Straight Connector 18">
            <a:extLst>
              <a:ext uri="{FF2B5EF4-FFF2-40B4-BE49-F238E27FC236}">
                <a16:creationId xmlns:a16="http://schemas.microsoft.com/office/drawing/2014/main" id="{79746F82-C525-49AC-A0ED-5E6D92FBB802}"/>
              </a:ext>
            </a:extLst>
          </p:cNvPr>
          <p:cNvSpPr>
            <a:spLocks noGrp="1"/>
          </p:cNvSpPr>
          <p:nvPr/>
        </p:nvSpPr>
        <p:spPr>
          <a:xfrm flipV="1">
            <a:off x="4171950" y="3543300"/>
            <a:ext cx="1285875" cy="704850"/>
          </a:xfrm>
          <a:prstGeom prst="line">
            <a:avLst/>
          </a:prstGeom>
          <a:noFill/>
          <a:ln w="28575">
            <a:solidFill>
              <a:srgbClr val="2463A6"/>
            </a:solidFill>
          </a:ln>
        </p:spPr>
        <p:txBody>
          <a:bodyPr/>
          <a:lstStyle/>
          <a:p>
            <a:endParaRPr lang="en-GB"/>
          </a:p>
        </p:txBody>
      </p:sp>
      <p:sp>
        <p:nvSpPr>
          <p:cNvPr id="20" name="Rectangle 19">
            <a:extLst>
              <a:ext uri="{FF2B5EF4-FFF2-40B4-BE49-F238E27FC236}">
                <a16:creationId xmlns:a16="http://schemas.microsoft.com/office/drawing/2014/main" id="{EE059960-A08C-4D1E-B2B5-C0A1ACC5345C}"/>
              </a:ext>
            </a:extLst>
          </p:cNvPr>
          <p:cNvSpPr>
            <a:spLocks noGrp="1"/>
          </p:cNvSpPr>
          <p:nvPr/>
        </p:nvSpPr>
        <p:spPr>
          <a:xfrm>
            <a:off x="6257925" y="4400550"/>
            <a:ext cx="2714625" cy="438150"/>
          </a:xfrm>
          <a:prstGeom prst="rect">
            <a:avLst/>
          </a:prstGeom>
          <a:noFill/>
          <a:ln w="0">
            <a:noFill/>
          </a:ln>
        </p:spPr>
        <p:txBody>
          <a:bodyPr>
            <a:noAutofit/>
          </a:bodyPr>
          <a:lstStyle>
            <a:defPPr>
              <a:defRPr sz="1875" b="1">
                <a:solidFill>
                  <a:srgbClr val="087D87"/>
                </a:solidFill>
                <a:latin typeface="Arial"/>
                <a:ea typeface="Arial"/>
                <a:cs typeface="Arial"/>
              </a:defRPr>
            </a:defPPr>
          </a:lstStyle>
          <a:p>
            <a:pPr>
              <a:defRPr sz="1875" b="1">
                <a:solidFill>
                  <a:srgbClr val="087D87"/>
                </a:solidFill>
                <a:latin typeface="Arial"/>
                <a:ea typeface="Arial"/>
                <a:cs typeface="Arial"/>
              </a:defRPr>
            </a:pPr>
            <a:r>
              <a:rPr sz="1875" b="1">
                <a:solidFill>
                  <a:srgbClr val="087D87"/>
                </a:solidFill>
                <a:latin typeface="Arial"/>
                <a:ea typeface="Arial"/>
                <a:cs typeface="Arial"/>
              </a:rPr>
              <a:t>Ordering process</a:t>
            </a:r>
          </a:p>
        </p:txBody>
      </p:sp>
      <p:sp>
        <p:nvSpPr>
          <p:cNvPr id="21" name="Rectangle 20">
            <a:extLst>
              <a:ext uri="{FF2B5EF4-FFF2-40B4-BE49-F238E27FC236}">
                <a16:creationId xmlns:a16="http://schemas.microsoft.com/office/drawing/2014/main" id="{F8EE8B79-57BC-42A8-B534-97F8332B091E}"/>
              </a:ext>
            </a:extLst>
          </p:cNvPr>
          <p:cNvSpPr>
            <a:spLocks noGrp="1"/>
          </p:cNvSpPr>
          <p:nvPr/>
        </p:nvSpPr>
        <p:spPr>
          <a:xfrm>
            <a:off x="6257925" y="4876800"/>
            <a:ext cx="2676525" cy="857250"/>
          </a:xfrm>
          <a:prstGeom prst="rect">
            <a:avLst/>
          </a:prstGeom>
          <a:noFill/>
          <a:ln w="0">
            <a:noFill/>
          </a:ln>
        </p:spPr>
        <p:txBody>
          <a:bodyPr>
            <a:noAutofit/>
          </a:bodyPr>
          <a:lstStyle>
            <a:defPPr>
              <a:defRPr sz="1800" b="0">
                <a:solidFill>
                  <a:srgbClr val="122B46"/>
                </a:solidFill>
                <a:latin typeface="Arial"/>
                <a:ea typeface="Arial"/>
                <a:cs typeface="Arial"/>
              </a:defRPr>
            </a:defPPr>
          </a:lstStyle>
          <a:p>
            <a:pPr>
              <a:defRPr sz="1800" b="0">
                <a:solidFill>
                  <a:srgbClr val="122B46"/>
                </a:solidFill>
                <a:latin typeface="Arial"/>
                <a:ea typeface="Arial"/>
                <a:cs typeface="Arial"/>
              </a:defRPr>
            </a:pPr>
            <a:r>
              <a:rPr sz="1800" b="0">
                <a:solidFill>
                  <a:srgbClr val="122B46"/>
                </a:solidFill>
                <a:latin typeface="Arial"/>
                <a:ea typeface="Arial"/>
                <a:cs typeface="Arial"/>
              </a:rPr>
              <a:t>Missed phone calls</a:t>
            </a:r>
          </a:p>
          <a:p>
            <a:pPr>
              <a:defRPr sz="1800" b="0">
                <a:solidFill>
                  <a:srgbClr val="122B46"/>
                </a:solidFill>
                <a:latin typeface="Arial"/>
                <a:ea typeface="Arial"/>
                <a:cs typeface="Arial"/>
              </a:defRPr>
            </a:pPr>
            <a:r>
              <a:rPr sz="1800" b="0">
                <a:solidFill>
                  <a:srgbClr val="122B46"/>
                </a:solidFill>
                <a:latin typeface="Arial"/>
                <a:ea typeface="Arial"/>
                <a:cs typeface="Arial"/>
              </a:rPr>
              <a:t>Unreliable pre-orders</a:t>
            </a:r>
          </a:p>
        </p:txBody>
      </p:sp>
      <p:sp>
        <p:nvSpPr>
          <p:cNvPr id="22" name="Straight Connector 21">
            <a:extLst>
              <a:ext uri="{FF2B5EF4-FFF2-40B4-BE49-F238E27FC236}">
                <a16:creationId xmlns:a16="http://schemas.microsoft.com/office/drawing/2014/main" id="{715A0781-BF00-488E-94D6-34986BA456E7}"/>
              </a:ext>
            </a:extLst>
          </p:cNvPr>
          <p:cNvSpPr>
            <a:spLocks noGrp="1"/>
          </p:cNvSpPr>
          <p:nvPr/>
        </p:nvSpPr>
        <p:spPr>
          <a:xfrm flipV="1">
            <a:off x="7000875" y="3543300"/>
            <a:ext cx="1285875" cy="704850"/>
          </a:xfrm>
          <a:prstGeom prst="line">
            <a:avLst/>
          </a:prstGeom>
          <a:noFill/>
          <a:ln w="28575">
            <a:solidFill>
              <a:srgbClr val="2463A6"/>
            </a:solidFill>
          </a:ln>
        </p:spPr>
        <p:txBody>
          <a:bodyPr/>
          <a:lstStyle/>
          <a:p>
            <a:endParaRPr lang="en-GB"/>
          </a:p>
        </p:txBody>
      </p:sp>
      <p:sp>
        <p:nvSpPr>
          <p:cNvPr id="23" name="Rectangle 22">
            <a:extLst>
              <a:ext uri="{FF2B5EF4-FFF2-40B4-BE49-F238E27FC236}">
                <a16:creationId xmlns:a16="http://schemas.microsoft.com/office/drawing/2014/main" id="{C5C1EBF8-0F06-4F38-BC41-E7F7B329CCE0}"/>
              </a:ext>
            </a:extLst>
          </p:cNvPr>
          <p:cNvSpPr>
            <a:spLocks noGrp="1"/>
          </p:cNvSpPr>
          <p:nvPr/>
        </p:nvSpPr>
        <p:spPr>
          <a:xfrm>
            <a:off x="9667875" y="2743200"/>
            <a:ext cx="2019300" cy="923925"/>
          </a:xfrm>
          <a:prstGeom prst="rect">
            <a:avLst/>
          </a:prstGeom>
          <a:noFill/>
          <a:ln w="0">
            <a:noFill/>
          </a:ln>
        </p:spPr>
        <p:txBody>
          <a:bodyPr>
            <a:noAutofit/>
          </a:bodyPr>
          <a:lstStyle>
            <a:defPPr>
              <a:defRPr sz="2400" b="1">
                <a:solidFill>
                  <a:srgbClr val="122B46"/>
                </a:solidFill>
                <a:latin typeface="Georgia"/>
                <a:ea typeface="Georgia"/>
                <a:cs typeface="Georgia"/>
              </a:defRPr>
            </a:defPPr>
          </a:lstStyle>
          <a:p>
            <a:pPr>
              <a:defRPr sz="2400" b="1">
                <a:solidFill>
                  <a:srgbClr val="122B46"/>
                </a:solidFill>
                <a:latin typeface="Georgia"/>
                <a:ea typeface="Georgia"/>
                <a:cs typeface="Georgia"/>
              </a:defRPr>
            </a:pPr>
            <a:r>
              <a:rPr sz="2400" b="1">
                <a:solidFill>
                  <a:srgbClr val="122B46"/>
                </a:solidFill>
                <a:latin typeface="Georgia"/>
                <a:ea typeface="Georgia"/>
                <a:cs typeface="Georgia"/>
              </a:rPr>
              <a:t>Stagnant</a:t>
            </a:r>
          </a:p>
          <a:p>
            <a:pPr>
              <a:defRPr sz="2400" b="1">
                <a:solidFill>
                  <a:srgbClr val="122B46"/>
                </a:solidFill>
                <a:latin typeface="Georgia"/>
                <a:ea typeface="Georgia"/>
                <a:cs typeface="Georgia"/>
              </a:defRPr>
            </a:pPr>
            <a:r>
              <a:rPr sz="2400" b="1">
                <a:solidFill>
                  <a:srgbClr val="122B46"/>
                </a:solidFill>
                <a:latin typeface="Georgia"/>
                <a:ea typeface="Georgia"/>
                <a:cs typeface="Georgia"/>
              </a:rPr>
              <a:t>sales</a:t>
            </a:r>
          </a:p>
        </p:txBody>
      </p:sp>
      <p:sp>
        <p:nvSpPr>
          <p:cNvPr id="24" name="Rectangle 23">
            <a:extLst>
              <a:ext uri="{FF2B5EF4-FFF2-40B4-BE49-F238E27FC236}">
                <a16:creationId xmlns:a16="http://schemas.microsoft.com/office/drawing/2014/main" id="{136EF9F9-90AC-4E79-9475-DE592B102EFE}"/>
              </a:ext>
            </a:extLst>
          </p:cNvPr>
          <p:cNvSpPr>
            <a:spLocks noGrp="1"/>
          </p:cNvSpPr>
          <p:nvPr/>
        </p:nvSpPr>
        <p:spPr>
          <a:xfrm>
            <a:off x="9667875" y="3819525"/>
            <a:ext cx="2000250" cy="762000"/>
          </a:xfrm>
          <a:prstGeom prst="rect">
            <a:avLst/>
          </a:prstGeom>
          <a:noFill/>
          <a:ln w="0">
            <a:noFill/>
          </a:ln>
        </p:spPr>
        <p:txBody>
          <a:bodyPr>
            <a:noAutofit/>
          </a:bodyPr>
          <a:lstStyle>
            <a:defPPr>
              <a:defRPr sz="1875" b="1">
                <a:solidFill>
                  <a:srgbClr val="2463A6"/>
                </a:solidFill>
                <a:latin typeface="Arial"/>
                <a:ea typeface="Arial"/>
                <a:cs typeface="Arial"/>
              </a:defRPr>
            </a:defPPr>
          </a:lstStyle>
          <a:p>
            <a:pPr>
              <a:defRPr sz="1875" b="1">
                <a:solidFill>
                  <a:srgbClr val="2463A6"/>
                </a:solidFill>
                <a:latin typeface="Arial"/>
                <a:ea typeface="Arial"/>
                <a:cs typeface="Arial"/>
              </a:defRPr>
            </a:pPr>
            <a:r>
              <a:rPr sz="1875" b="1">
                <a:solidFill>
                  <a:srgbClr val="2463A6"/>
                </a:solidFill>
                <a:latin typeface="Arial"/>
                <a:ea typeface="Arial"/>
                <a:cs typeface="Arial"/>
              </a:rPr>
              <a:t>~25% below</a:t>
            </a:r>
          </a:p>
          <a:p>
            <a:pPr>
              <a:defRPr sz="1875" b="1">
                <a:solidFill>
                  <a:srgbClr val="2463A6"/>
                </a:solidFill>
                <a:latin typeface="Arial"/>
                <a:ea typeface="Arial"/>
                <a:cs typeface="Arial"/>
              </a:defRPr>
            </a:pPr>
            <a:r>
              <a:rPr sz="1875" b="1">
                <a:solidFill>
                  <a:srgbClr val="2463A6"/>
                </a:solidFill>
                <a:latin typeface="Arial"/>
                <a:ea typeface="Arial"/>
                <a:cs typeface="Arial"/>
              </a:rPr>
              <a:t>2019 average</a:t>
            </a:r>
          </a:p>
        </p:txBody>
      </p:sp>
      <p:sp>
        <p:nvSpPr>
          <p:cNvPr id="25" name="Rectangle 24">
            <a:extLst>
              <a:ext uri="{FF2B5EF4-FFF2-40B4-BE49-F238E27FC236}">
                <a16:creationId xmlns:a16="http://schemas.microsoft.com/office/drawing/2014/main" id="{F866B6F0-14BA-42C7-B668-57FE967E9966}"/>
              </a:ext>
            </a:extLst>
          </p:cNvPr>
          <p:cNvSpPr>
            <a:spLocks noGrp="1"/>
          </p:cNvSpPr>
          <p:nvPr/>
        </p:nvSpPr>
        <p:spPr>
          <a:xfrm>
            <a:off x="609600" y="5772150"/>
            <a:ext cx="10820400" cy="342900"/>
          </a:xfrm>
          <a:prstGeom prst="rect">
            <a:avLst/>
          </a:prstGeom>
          <a:noFill/>
          <a:ln w="0">
            <a:noFill/>
          </a:ln>
        </p:spPr>
        <p:txBody>
          <a:bodyPr>
            <a:noAutofit/>
          </a:bodyPr>
          <a:lstStyle>
            <a:defPPr>
              <a:defRPr sz="1575" b="0">
                <a:solidFill>
                  <a:srgbClr val="536679"/>
                </a:solidFill>
                <a:latin typeface="Arial"/>
                <a:ea typeface="Arial"/>
                <a:cs typeface="Arial"/>
              </a:defRPr>
            </a:defPPr>
          </a:lstStyle>
          <a:p>
            <a:pPr>
              <a:defRPr sz="1575" b="0">
                <a:solidFill>
                  <a:srgbClr val="536679"/>
                </a:solidFill>
                <a:latin typeface="Arial"/>
                <a:ea typeface="Arial"/>
                <a:cs typeface="Arial"/>
              </a:defRPr>
            </a:pPr>
            <a:r>
              <a:rPr sz="1575" b="0">
                <a:solidFill>
                  <a:srgbClr val="536679"/>
                </a:solidFill>
                <a:latin typeface="Arial"/>
                <a:ea typeface="Arial"/>
                <a:cs typeface="Arial"/>
              </a:rPr>
              <a:t>Costs mainly affect profit. The diagram groups causes but does not rank them.</a:t>
            </a:r>
          </a:p>
        </p:txBody>
      </p:sp>
    </p:spTree>
    <p:extLst>
      <p:ext uri="{BB962C8B-B14F-4D97-AF65-F5344CB8AC3E}">
        <p14:creationId xmlns:p14="http://schemas.microsoft.com/office/powerpoint/2010/main" val="102963335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15" name="Rectangle 14">
            <a:extLst>
              <a:ext uri="{FF2B5EF4-FFF2-40B4-BE49-F238E27FC236}">
                <a16:creationId xmlns:a16="http://schemas.microsoft.com/office/drawing/2014/main" id="{61FB01A2-B3A3-487D-BE60-2A444E415A12}"/>
              </a:ext>
            </a:extLst>
          </p:cNvPr>
          <p:cNvSpPr>
            <a:spLocks noGrp="1"/>
          </p:cNvSpPr>
          <p:nvPr/>
        </p:nvSpPr>
        <p:spPr>
          <a:xfrm>
            <a:off x="590550" y="457200"/>
            <a:ext cx="10934700" cy="800100"/>
          </a:xfrm>
          <a:prstGeom prst="rect">
            <a:avLst/>
          </a:prstGeom>
          <a:noFill/>
          <a:ln w="0">
            <a:noFill/>
          </a:ln>
        </p:spPr>
        <p:txBody>
          <a:bodyPr>
            <a:noAutofit/>
          </a:bodyPr>
          <a:lstStyle>
            <a:defPPr>
              <a:defRPr sz="3150" b="1">
                <a:solidFill>
                  <a:srgbClr val="122B46"/>
                </a:solidFill>
                <a:latin typeface="Georgia"/>
                <a:ea typeface="Georgia"/>
                <a:cs typeface="Georgia"/>
              </a:defRPr>
            </a:defPPr>
          </a:lstStyle>
          <a:p>
            <a:pPr>
              <a:defRPr sz="3150" b="1">
                <a:solidFill>
                  <a:srgbClr val="122B46"/>
                </a:solidFill>
                <a:latin typeface="Georgia"/>
                <a:ea typeface="Georgia"/>
                <a:cs typeface="Georgia"/>
              </a:defRPr>
            </a:pPr>
            <a:r>
              <a:rPr sz="3150" b="1">
                <a:solidFill>
                  <a:srgbClr val="122B46"/>
                </a:solidFill>
                <a:latin typeface="Georgia"/>
                <a:ea typeface="Georgia"/>
                <a:cs typeface="Georgia"/>
              </a:rPr>
              <a:t>Interpretation and evidence gaps</a:t>
            </a:r>
          </a:p>
        </p:txBody>
      </p:sp>
      <p:sp>
        <p:nvSpPr>
          <p:cNvPr id="2" name="Rectangle 1">
            <a:extLst>
              <a:ext uri="{FF2B5EF4-FFF2-40B4-BE49-F238E27FC236}">
                <a16:creationId xmlns:a16="http://schemas.microsoft.com/office/drawing/2014/main" id="{705C2C35-55AB-458D-A418-7ABC89C4F781}"/>
              </a:ext>
            </a:extLst>
          </p:cNvPr>
          <p:cNvSpPr>
            <a:spLocks noGrp="1"/>
          </p:cNvSpPr>
          <p:nvPr/>
        </p:nvSpPr>
        <p:spPr>
          <a:xfrm>
            <a:off x="609600" y="6238875"/>
            <a:ext cx="10287000" cy="409575"/>
          </a:xfrm>
          <a:prstGeom prst="rect">
            <a:avLst/>
          </a:prstGeom>
          <a:noFill/>
          <a:ln w="0">
            <a:noFill/>
          </a:ln>
        </p:spPr>
        <p:txBody>
          <a:bodyPr>
            <a:noAutofit/>
          </a:bodyPr>
          <a:lstStyle>
            <a:defPPr>
              <a:defRPr sz="1125" b="0">
                <a:solidFill>
                  <a:srgbClr val="536679"/>
                </a:solidFill>
                <a:latin typeface="Arial"/>
                <a:ea typeface="Arial"/>
                <a:cs typeface="Arial"/>
              </a:defRPr>
            </a:defPPr>
          </a:lstStyle>
          <a:p>
            <a:pPr>
              <a:defRPr sz="1125" b="0">
                <a:solidFill>
                  <a:srgbClr val="536679"/>
                </a:solidFill>
                <a:latin typeface="Arial"/>
                <a:ea typeface="Arial"/>
                <a:cs typeface="Arial"/>
              </a:defRPr>
            </a:pPr>
            <a:r>
              <a:rPr sz="1125" b="0">
                <a:solidFill>
                  <a:srgbClr val="536679"/>
                </a:solidFill>
                <a:latin typeface="Arial"/>
                <a:ea typeface="Arial"/>
                <a:cs typeface="Arial"/>
              </a:rPr>
              <a:t>Adair (2022, pp. 20–21); Thompson (2025, p. 51)</a:t>
            </a:r>
          </a:p>
        </p:txBody>
      </p:sp>
      <p:sp>
        <p:nvSpPr>
          <p:cNvPr id="3" name="Rectangle 2">
            <a:extLst>
              <a:ext uri="{FF2B5EF4-FFF2-40B4-BE49-F238E27FC236}">
                <a16:creationId xmlns:a16="http://schemas.microsoft.com/office/drawing/2014/main" id="{EE132AB0-BDB4-47EE-BD43-FA870D8E817E}"/>
              </a:ext>
            </a:extLst>
          </p:cNvPr>
          <p:cNvSpPr>
            <a:spLocks noGrp="1"/>
          </p:cNvSpPr>
          <p:nvPr/>
        </p:nvSpPr>
        <p:spPr>
          <a:xfrm>
            <a:off x="11087100" y="6238875"/>
            <a:ext cx="495300" cy="266700"/>
          </a:xfrm>
          <a:prstGeom prst="rect">
            <a:avLst/>
          </a:prstGeom>
          <a:noFill/>
          <a:ln w="0">
            <a:noFill/>
          </a:ln>
        </p:spPr>
        <p:txBody>
          <a:bodyPr>
            <a:noAutofit/>
          </a:bodyPr>
          <a:lstStyle>
            <a:defPPr>
              <a:defRPr sz="1200" b="1">
                <a:solidFill>
                  <a:srgbClr val="2463A6"/>
                </a:solidFill>
                <a:latin typeface="Arial"/>
                <a:ea typeface="Arial"/>
                <a:cs typeface="Arial"/>
              </a:defRPr>
            </a:defPPr>
          </a:lstStyle>
          <a:p>
            <a:pPr>
              <a:defRPr sz="1200" b="1">
                <a:solidFill>
                  <a:srgbClr val="2463A6"/>
                </a:solidFill>
                <a:latin typeface="Arial"/>
                <a:ea typeface="Arial"/>
                <a:cs typeface="Arial"/>
              </a:defRPr>
            </a:pPr>
            <a:r>
              <a:rPr sz="1200" b="1">
                <a:solidFill>
                  <a:srgbClr val="2463A6"/>
                </a:solidFill>
                <a:latin typeface="Arial"/>
                <a:ea typeface="Arial"/>
                <a:cs typeface="Arial"/>
              </a:rPr>
              <a:t>12</a:t>
            </a:r>
          </a:p>
        </p:txBody>
      </p:sp>
      <p:sp>
        <p:nvSpPr>
          <p:cNvPr id="4" name="Rectangle 3">
            <a:extLst>
              <a:ext uri="{FF2B5EF4-FFF2-40B4-BE49-F238E27FC236}">
                <a16:creationId xmlns:a16="http://schemas.microsoft.com/office/drawing/2014/main" id="{A86D89EC-C7E6-426D-B5B3-6B2DBDEC6462}"/>
              </a:ext>
            </a:extLst>
          </p:cNvPr>
          <p:cNvSpPr>
            <a:spLocks noGrp="1"/>
          </p:cNvSpPr>
          <p:nvPr/>
        </p:nvSpPr>
        <p:spPr>
          <a:xfrm>
            <a:off x="609600" y="1905000"/>
            <a:ext cx="4953000" cy="523875"/>
          </a:xfrm>
          <a:prstGeom prst="rect">
            <a:avLst/>
          </a:prstGeom>
          <a:noFill/>
          <a:ln w="0">
            <a:noFill/>
          </a:ln>
        </p:spPr>
        <p:txBody>
          <a:bodyPr>
            <a:noAutofit/>
          </a:bodyPr>
          <a:lstStyle>
            <a:defPPr>
              <a:defRPr sz="2250" b="1">
                <a:solidFill>
                  <a:srgbClr val="2463A6"/>
                </a:solidFill>
                <a:latin typeface="Arial"/>
                <a:ea typeface="Arial"/>
                <a:cs typeface="Arial"/>
              </a:defRPr>
            </a:defPPr>
          </a:lstStyle>
          <a:p>
            <a:pPr>
              <a:defRPr sz="2250" b="1">
                <a:solidFill>
                  <a:srgbClr val="2463A6"/>
                </a:solidFill>
                <a:latin typeface="Arial"/>
                <a:ea typeface="Arial"/>
                <a:cs typeface="Arial"/>
              </a:defRPr>
            </a:pPr>
            <a:r>
              <a:rPr sz="2250" b="1">
                <a:solidFill>
                  <a:srgbClr val="2463A6"/>
                </a:solidFill>
                <a:latin typeface="Arial"/>
                <a:ea typeface="Arial"/>
                <a:cs typeface="Arial"/>
              </a:rPr>
              <a:t>Strongest case evidence</a:t>
            </a:r>
          </a:p>
        </p:txBody>
      </p:sp>
      <p:sp>
        <p:nvSpPr>
          <p:cNvPr id="5" name="Rectangle 4">
            <a:extLst>
              <a:ext uri="{FF2B5EF4-FFF2-40B4-BE49-F238E27FC236}">
                <a16:creationId xmlns:a16="http://schemas.microsoft.com/office/drawing/2014/main" id="{7933AF4F-C8A8-48D8-B6BE-0150E750AB86}"/>
              </a:ext>
            </a:extLst>
          </p:cNvPr>
          <p:cNvSpPr>
            <a:spLocks noGrp="1"/>
          </p:cNvSpPr>
          <p:nvPr/>
        </p:nvSpPr>
        <p:spPr>
          <a:xfrm>
            <a:off x="6515100" y="1905000"/>
            <a:ext cx="4953000" cy="523875"/>
          </a:xfrm>
          <a:prstGeom prst="rect">
            <a:avLst/>
          </a:prstGeom>
          <a:noFill/>
          <a:ln w="0">
            <a:noFill/>
          </a:ln>
        </p:spPr>
        <p:txBody>
          <a:bodyPr>
            <a:noAutofit/>
          </a:bodyPr>
          <a:lstStyle>
            <a:defPPr>
              <a:defRPr sz="2250" b="1">
                <a:solidFill>
                  <a:srgbClr val="087D87"/>
                </a:solidFill>
                <a:latin typeface="Arial"/>
                <a:ea typeface="Arial"/>
                <a:cs typeface="Arial"/>
              </a:defRPr>
            </a:defPPr>
          </a:lstStyle>
          <a:p>
            <a:pPr>
              <a:defRPr sz="2250" b="1">
                <a:solidFill>
                  <a:srgbClr val="087D87"/>
                </a:solidFill>
                <a:latin typeface="Arial"/>
                <a:ea typeface="Arial"/>
                <a:cs typeface="Arial"/>
              </a:defRPr>
            </a:pPr>
            <a:r>
              <a:rPr sz="2250" b="1">
                <a:solidFill>
                  <a:srgbClr val="087D87"/>
                </a:solidFill>
                <a:latin typeface="Arial"/>
                <a:ea typeface="Arial"/>
                <a:cs typeface="Arial"/>
              </a:rPr>
              <a:t>Evidence needed</a:t>
            </a:r>
          </a:p>
        </p:txBody>
      </p:sp>
      <p:sp>
        <p:nvSpPr>
          <p:cNvPr id="6" name="Rectangle 5">
            <a:extLst>
              <a:ext uri="{FF2B5EF4-FFF2-40B4-BE49-F238E27FC236}">
                <a16:creationId xmlns:a16="http://schemas.microsoft.com/office/drawing/2014/main" id="{9DD6A729-36A0-4486-8C7B-8C1A3A51C6EA}"/>
              </a:ext>
            </a:extLst>
          </p:cNvPr>
          <p:cNvSpPr>
            <a:spLocks noGrp="1"/>
          </p:cNvSpPr>
          <p:nvPr/>
        </p:nvSpPr>
        <p:spPr>
          <a:xfrm>
            <a:off x="609600" y="2638425"/>
            <a:ext cx="4762500" cy="733425"/>
          </a:xfrm>
          <a:prstGeom prst="rect">
            <a:avLst/>
          </a:prstGeom>
          <a:noFill/>
          <a:ln w="0">
            <a:noFill/>
          </a:ln>
        </p:spPr>
        <p:txBody>
          <a:bodyPr>
            <a:noAutofit/>
          </a:bodyPr>
          <a:lstStyle>
            <a:defPPr>
              <a:defRPr sz="2025" b="0">
                <a:solidFill>
                  <a:srgbClr val="122B46"/>
                </a:solidFill>
                <a:latin typeface="Arial"/>
                <a:ea typeface="Arial"/>
                <a:cs typeface="Arial"/>
              </a:defRPr>
            </a:defPPr>
          </a:lstStyle>
          <a:p>
            <a:pPr>
              <a:defRPr sz="2025" b="0">
                <a:solidFill>
                  <a:srgbClr val="122B46"/>
                </a:solidFill>
                <a:latin typeface="Arial"/>
                <a:ea typeface="Arial"/>
                <a:cs typeface="Arial"/>
              </a:defRPr>
            </a:pPr>
            <a:r>
              <a:rPr sz="2025" b="0">
                <a:solidFill>
                  <a:srgbClr val="122B46"/>
                </a:solidFill>
                <a:latin typeface="Arial"/>
                <a:ea typeface="Arial"/>
                <a:cs typeface="Arial"/>
              </a:rPr>
              <a:t>Fewer local customers</a:t>
            </a:r>
          </a:p>
        </p:txBody>
      </p:sp>
      <p:sp>
        <p:nvSpPr>
          <p:cNvPr id="7" name="Rectangle 6">
            <a:extLst>
              <a:ext uri="{FF2B5EF4-FFF2-40B4-BE49-F238E27FC236}">
                <a16:creationId xmlns:a16="http://schemas.microsoft.com/office/drawing/2014/main" id="{F2FC54F2-CB24-4F51-8259-062E048BFFBB}"/>
              </a:ext>
            </a:extLst>
          </p:cNvPr>
          <p:cNvSpPr>
            <a:spLocks noGrp="1"/>
          </p:cNvSpPr>
          <p:nvPr/>
        </p:nvSpPr>
        <p:spPr>
          <a:xfrm>
            <a:off x="609600" y="3495675"/>
            <a:ext cx="4762500" cy="733425"/>
          </a:xfrm>
          <a:prstGeom prst="rect">
            <a:avLst/>
          </a:prstGeom>
          <a:noFill/>
          <a:ln w="0">
            <a:noFill/>
          </a:ln>
        </p:spPr>
        <p:txBody>
          <a:bodyPr>
            <a:noAutofit/>
          </a:bodyPr>
          <a:lstStyle>
            <a:defPPr>
              <a:defRPr sz="2025" b="0">
                <a:solidFill>
                  <a:srgbClr val="122B46"/>
                </a:solidFill>
                <a:latin typeface="Arial"/>
                <a:ea typeface="Arial"/>
                <a:cs typeface="Arial"/>
              </a:defRPr>
            </a:defPPr>
          </a:lstStyle>
          <a:p>
            <a:pPr>
              <a:defRPr sz="2025" b="0">
                <a:solidFill>
                  <a:srgbClr val="122B46"/>
                </a:solidFill>
                <a:latin typeface="Arial"/>
                <a:ea typeface="Arial"/>
                <a:cs typeface="Arial"/>
              </a:defRPr>
            </a:pPr>
            <a:r>
              <a:rPr sz="2025" b="0">
                <a:solidFill>
                  <a:srgbClr val="122B46"/>
                </a:solidFill>
                <a:latin typeface="Arial"/>
                <a:ea typeface="Arial"/>
                <a:cs typeface="Arial"/>
              </a:rPr>
              <a:t>Limited delivery and pre-order access</a:t>
            </a:r>
          </a:p>
        </p:txBody>
      </p:sp>
      <p:sp>
        <p:nvSpPr>
          <p:cNvPr id="8" name="Rectangle 7">
            <a:extLst>
              <a:ext uri="{FF2B5EF4-FFF2-40B4-BE49-F238E27FC236}">
                <a16:creationId xmlns:a16="http://schemas.microsoft.com/office/drawing/2014/main" id="{6164BEF5-F1D3-40D6-BE94-26B49CCA48B7}"/>
              </a:ext>
            </a:extLst>
          </p:cNvPr>
          <p:cNvSpPr>
            <a:spLocks noGrp="1"/>
          </p:cNvSpPr>
          <p:nvPr/>
        </p:nvSpPr>
        <p:spPr>
          <a:xfrm>
            <a:off x="609600" y="4352925"/>
            <a:ext cx="4762500" cy="733425"/>
          </a:xfrm>
          <a:prstGeom prst="rect">
            <a:avLst/>
          </a:prstGeom>
          <a:noFill/>
          <a:ln w="0">
            <a:noFill/>
          </a:ln>
        </p:spPr>
        <p:txBody>
          <a:bodyPr>
            <a:noAutofit/>
          </a:bodyPr>
          <a:lstStyle>
            <a:defPPr>
              <a:defRPr sz="2025" b="0">
                <a:solidFill>
                  <a:srgbClr val="122B46"/>
                </a:solidFill>
                <a:latin typeface="Arial"/>
                <a:ea typeface="Arial"/>
                <a:cs typeface="Arial"/>
              </a:defRPr>
            </a:defPPr>
          </a:lstStyle>
          <a:p>
            <a:pPr>
              <a:defRPr sz="2025" b="0">
                <a:solidFill>
                  <a:srgbClr val="122B46"/>
                </a:solidFill>
                <a:latin typeface="Arial"/>
                <a:ea typeface="Arial"/>
                <a:cs typeface="Arial"/>
              </a:defRPr>
            </a:pPr>
            <a:r>
              <a:rPr sz="2025" b="0">
                <a:solidFill>
                  <a:srgbClr val="122B46"/>
                </a:solidFill>
                <a:latin typeface="Arial"/>
                <a:ea typeface="Arial"/>
                <a:cs typeface="Arial"/>
              </a:rPr>
              <a:t>Queues can discourage purchases</a:t>
            </a:r>
          </a:p>
        </p:txBody>
      </p:sp>
      <p:sp>
        <p:nvSpPr>
          <p:cNvPr id="9" name="Rectangle 8">
            <a:extLst>
              <a:ext uri="{FF2B5EF4-FFF2-40B4-BE49-F238E27FC236}">
                <a16:creationId xmlns:a16="http://schemas.microsoft.com/office/drawing/2014/main" id="{3BD3C7B7-86D1-4406-A1C0-5F2F840E2ED8}"/>
              </a:ext>
            </a:extLst>
          </p:cNvPr>
          <p:cNvSpPr>
            <a:spLocks noGrp="1"/>
          </p:cNvSpPr>
          <p:nvPr/>
        </p:nvSpPr>
        <p:spPr>
          <a:xfrm>
            <a:off x="6515100" y="2638425"/>
            <a:ext cx="4762500" cy="733425"/>
          </a:xfrm>
          <a:prstGeom prst="rect">
            <a:avLst/>
          </a:prstGeom>
          <a:noFill/>
          <a:ln w="0">
            <a:noFill/>
          </a:ln>
        </p:spPr>
        <p:txBody>
          <a:bodyPr>
            <a:noAutofit/>
          </a:bodyPr>
          <a:lstStyle>
            <a:defPPr>
              <a:defRPr sz="2025" b="0">
                <a:solidFill>
                  <a:srgbClr val="122B46"/>
                </a:solidFill>
                <a:latin typeface="Arial"/>
                <a:ea typeface="Arial"/>
                <a:cs typeface="Arial"/>
              </a:defRPr>
            </a:defPPr>
          </a:lstStyle>
          <a:p>
            <a:pPr>
              <a:defRPr sz="2025" b="0">
                <a:solidFill>
                  <a:srgbClr val="122B46"/>
                </a:solidFill>
                <a:latin typeface="Arial"/>
                <a:ea typeface="Arial"/>
                <a:cs typeface="Arial"/>
              </a:defRPr>
            </a:pPr>
            <a:r>
              <a:rPr sz="2025" b="0">
                <a:solidFill>
                  <a:srgbClr val="122B46"/>
                </a:solidFill>
                <a:latin typeface="Arial"/>
                <a:ea typeface="Arial"/>
                <a:cs typeface="Arial"/>
              </a:rPr>
              <a:t>Daily footfall and transactions</a:t>
            </a:r>
          </a:p>
        </p:txBody>
      </p:sp>
      <p:sp>
        <p:nvSpPr>
          <p:cNvPr id="10" name="Rectangle 9">
            <a:extLst>
              <a:ext uri="{FF2B5EF4-FFF2-40B4-BE49-F238E27FC236}">
                <a16:creationId xmlns:a16="http://schemas.microsoft.com/office/drawing/2014/main" id="{BC46C11A-8797-4921-9A8C-E3F43774A56F}"/>
              </a:ext>
            </a:extLst>
          </p:cNvPr>
          <p:cNvSpPr>
            <a:spLocks noGrp="1"/>
          </p:cNvSpPr>
          <p:nvPr/>
        </p:nvSpPr>
        <p:spPr>
          <a:xfrm>
            <a:off x="6515100" y="3495675"/>
            <a:ext cx="4762500" cy="733425"/>
          </a:xfrm>
          <a:prstGeom prst="rect">
            <a:avLst/>
          </a:prstGeom>
          <a:noFill/>
          <a:ln w="0">
            <a:noFill/>
          </a:ln>
        </p:spPr>
        <p:txBody>
          <a:bodyPr>
            <a:noAutofit/>
          </a:bodyPr>
          <a:lstStyle>
            <a:defPPr>
              <a:defRPr sz="2025" b="0">
                <a:solidFill>
                  <a:srgbClr val="122B46"/>
                </a:solidFill>
                <a:latin typeface="Arial"/>
                <a:ea typeface="Arial"/>
                <a:cs typeface="Arial"/>
              </a:defRPr>
            </a:defPPr>
          </a:lstStyle>
          <a:p>
            <a:pPr>
              <a:defRPr sz="2025" b="0">
                <a:solidFill>
                  <a:srgbClr val="122B46"/>
                </a:solidFill>
                <a:latin typeface="Arial"/>
                <a:ea typeface="Arial"/>
                <a:cs typeface="Arial"/>
              </a:defRPr>
            </a:pPr>
            <a:r>
              <a:rPr sz="2025" b="0">
                <a:solidFill>
                  <a:srgbClr val="122B46"/>
                </a:solidFill>
                <a:latin typeface="Arial"/>
                <a:ea typeface="Arial"/>
                <a:cs typeface="Arial"/>
              </a:rPr>
              <a:t>Missed calls and waiting times</a:t>
            </a:r>
          </a:p>
        </p:txBody>
      </p:sp>
      <p:sp>
        <p:nvSpPr>
          <p:cNvPr id="11" name="Rectangle 10">
            <a:extLst>
              <a:ext uri="{FF2B5EF4-FFF2-40B4-BE49-F238E27FC236}">
                <a16:creationId xmlns:a16="http://schemas.microsoft.com/office/drawing/2014/main" id="{5D2A0160-EAB7-4451-88A1-BA165231D0D4}"/>
              </a:ext>
            </a:extLst>
          </p:cNvPr>
          <p:cNvSpPr>
            <a:spLocks noGrp="1"/>
          </p:cNvSpPr>
          <p:nvPr/>
        </p:nvSpPr>
        <p:spPr>
          <a:xfrm>
            <a:off x="6515100" y="4352925"/>
            <a:ext cx="4762500" cy="733425"/>
          </a:xfrm>
          <a:prstGeom prst="rect">
            <a:avLst/>
          </a:prstGeom>
          <a:noFill/>
          <a:ln w="0">
            <a:noFill/>
          </a:ln>
        </p:spPr>
        <p:txBody>
          <a:bodyPr>
            <a:noAutofit/>
          </a:bodyPr>
          <a:lstStyle>
            <a:defPPr>
              <a:defRPr sz="2025" b="0">
                <a:solidFill>
                  <a:srgbClr val="122B46"/>
                </a:solidFill>
                <a:latin typeface="Arial"/>
                <a:ea typeface="Arial"/>
                <a:cs typeface="Arial"/>
              </a:defRPr>
            </a:defPPr>
          </a:lstStyle>
          <a:p>
            <a:pPr>
              <a:defRPr sz="2025" b="0">
                <a:solidFill>
                  <a:srgbClr val="122B46"/>
                </a:solidFill>
                <a:latin typeface="Arial"/>
                <a:ea typeface="Arial"/>
                <a:cs typeface="Arial"/>
              </a:defRPr>
            </a:pPr>
            <a:r>
              <a:rPr sz="2025" b="0">
                <a:solidFill>
                  <a:srgbClr val="122B46"/>
                </a:solidFill>
                <a:latin typeface="Arial"/>
                <a:ea typeface="Arial"/>
                <a:cs typeface="Arial"/>
              </a:rPr>
              <a:t>Sales, costs and rates records</a:t>
            </a:r>
          </a:p>
        </p:txBody>
      </p:sp>
      <p:sp>
        <p:nvSpPr>
          <p:cNvPr id="12" name="Rectangle 11">
            <a:extLst>
              <a:ext uri="{FF2B5EF4-FFF2-40B4-BE49-F238E27FC236}">
                <a16:creationId xmlns:a16="http://schemas.microsoft.com/office/drawing/2014/main" id="{8D1266CB-C574-416E-B985-F4ED009C71A6}"/>
              </a:ext>
            </a:extLst>
          </p:cNvPr>
          <p:cNvSpPr>
            <a:spLocks noGrp="1"/>
          </p:cNvSpPr>
          <p:nvPr/>
        </p:nvSpPr>
        <p:spPr>
          <a:xfrm>
            <a:off x="609600" y="1428750"/>
            <a:ext cx="10820400" cy="419100"/>
          </a:xfrm>
          <a:prstGeom prst="rect">
            <a:avLst/>
          </a:prstGeom>
          <a:noFill/>
          <a:ln w="0">
            <a:noFill/>
          </a:ln>
        </p:spPr>
        <p:txBody>
          <a:bodyPr>
            <a:noAutofit/>
          </a:bodyPr>
          <a:lstStyle>
            <a:defPPr>
              <a:defRPr sz="1875" b="0">
                <a:solidFill>
                  <a:srgbClr val="536679"/>
                </a:solidFill>
                <a:latin typeface="Arial"/>
                <a:ea typeface="Arial"/>
                <a:cs typeface="Arial"/>
              </a:defRPr>
            </a:defPPr>
          </a:lstStyle>
          <a:p>
            <a:pPr>
              <a:defRPr sz="1875" b="0">
                <a:solidFill>
                  <a:srgbClr val="536679"/>
                </a:solidFill>
                <a:latin typeface="Arial"/>
                <a:ea typeface="Arial"/>
                <a:cs typeface="Arial"/>
              </a:defRPr>
            </a:pPr>
            <a:r>
              <a:rPr sz="1875" b="0">
                <a:solidFill>
                  <a:srgbClr val="536679"/>
                </a:solidFill>
                <a:latin typeface="Arial"/>
                <a:ea typeface="Arial"/>
                <a:cs typeface="Arial"/>
              </a:rPr>
              <a:t>PESTEL provides context. Fishbone connects possible causes.</a:t>
            </a:r>
          </a:p>
        </p:txBody>
      </p:sp>
      <p:sp>
        <p:nvSpPr>
          <p:cNvPr id="13" name="Rectangle 12">
            <a:extLst>
              <a:ext uri="{FF2B5EF4-FFF2-40B4-BE49-F238E27FC236}">
                <a16:creationId xmlns:a16="http://schemas.microsoft.com/office/drawing/2014/main" id="{722C41D4-FD28-4926-9DA3-05C523A63EA8}"/>
              </a:ext>
            </a:extLst>
          </p:cNvPr>
          <p:cNvSpPr>
            <a:spLocks noGrp="1"/>
          </p:cNvSpPr>
          <p:nvPr/>
        </p:nvSpPr>
        <p:spPr>
          <a:xfrm>
            <a:off x="0" y="5562600"/>
            <a:ext cx="12192000" cy="533400"/>
          </a:xfrm>
          <a:prstGeom prst="rect">
            <a:avLst/>
          </a:prstGeom>
          <a:solidFill>
            <a:srgbClr val="ECF2F8"/>
          </a:solidFill>
          <a:ln w="0">
            <a:noFill/>
          </a:ln>
        </p:spPr>
        <p:txBody>
          <a:bodyPr/>
          <a:lstStyle/>
          <a:p>
            <a:endParaRPr lang="en-GB"/>
          </a:p>
        </p:txBody>
      </p:sp>
      <p:sp>
        <p:nvSpPr>
          <p:cNvPr id="14" name="Rectangle 13">
            <a:extLst>
              <a:ext uri="{FF2B5EF4-FFF2-40B4-BE49-F238E27FC236}">
                <a16:creationId xmlns:a16="http://schemas.microsoft.com/office/drawing/2014/main" id="{929255F7-EFF9-4AFE-835F-4314597A7FA8}"/>
              </a:ext>
            </a:extLst>
          </p:cNvPr>
          <p:cNvSpPr>
            <a:spLocks noGrp="1"/>
          </p:cNvSpPr>
          <p:nvPr/>
        </p:nvSpPr>
        <p:spPr>
          <a:xfrm>
            <a:off x="609600" y="5657850"/>
            <a:ext cx="10820400" cy="409575"/>
          </a:xfrm>
          <a:prstGeom prst="rect">
            <a:avLst/>
          </a:prstGeom>
          <a:noFill/>
          <a:ln w="0">
            <a:noFill/>
          </a:ln>
        </p:spPr>
        <p:txBody>
          <a:bodyPr>
            <a:noAutofit/>
          </a:bodyPr>
          <a:lstStyle>
            <a:defPPr>
              <a:defRPr sz="2025" b="1">
                <a:solidFill>
                  <a:srgbClr val="122B46"/>
                </a:solidFill>
                <a:latin typeface="Arial"/>
                <a:ea typeface="Arial"/>
                <a:cs typeface="Arial"/>
              </a:defRPr>
            </a:defPPr>
          </a:lstStyle>
          <a:p>
            <a:pPr>
              <a:defRPr sz="2025" b="1">
                <a:solidFill>
                  <a:srgbClr val="122B46"/>
                </a:solidFill>
                <a:latin typeface="Arial"/>
                <a:ea typeface="Arial"/>
                <a:cs typeface="Arial"/>
              </a:defRPr>
            </a:pPr>
            <a:r>
              <a:rPr sz="2025" b="1">
                <a:solidFill>
                  <a:srgbClr val="122B46"/>
                </a:solidFill>
                <a:latin typeface="Arial"/>
                <a:ea typeface="Arial"/>
                <a:cs typeface="Arial"/>
              </a:rPr>
              <a:t>The evidence supports several explanations, but no precise ranking.</a:t>
            </a:r>
          </a:p>
        </p:txBody>
      </p:sp>
    </p:spTree>
    <p:extLst>
      <p:ext uri="{BB962C8B-B14F-4D97-AF65-F5344CB8AC3E}">
        <p14:creationId xmlns:p14="http://schemas.microsoft.com/office/powerpoint/2010/main" val="153588854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rgbClr val="122B46"/>
        </a:solidFill>
        <a:effectLst/>
      </p:bgPr>
    </p:bg>
    <p:spTree>
      <p:nvGrpSpPr>
        <p:cNvPr id="1" name=""/>
        <p:cNvGrpSpPr/>
        <p:nvPr/>
      </p:nvGrpSpPr>
      <p:grpSpPr>
        <a:xfrm>
          <a:off x="0" y="0"/>
          <a:ext cx="0" cy="0"/>
          <a:chOff x="0" y="0"/>
          <a:chExt cx="0" cy="0"/>
        </a:xfrm>
      </p:grpSpPr>
      <p:sp>
        <p:nvSpPr>
          <p:cNvPr id="16" name="Rectangle 15">
            <a:extLst>
              <a:ext uri="{FF2B5EF4-FFF2-40B4-BE49-F238E27FC236}">
                <a16:creationId xmlns:a16="http://schemas.microsoft.com/office/drawing/2014/main" id="{5DE2AD31-9F90-4CD6-AB8F-C6D3FD827D3B}"/>
              </a:ext>
            </a:extLst>
          </p:cNvPr>
          <p:cNvSpPr>
            <a:spLocks noGrp="1"/>
          </p:cNvSpPr>
          <p:nvPr/>
        </p:nvSpPr>
        <p:spPr>
          <a:xfrm>
            <a:off x="590550" y="457200"/>
            <a:ext cx="10934700" cy="800100"/>
          </a:xfrm>
          <a:prstGeom prst="rect">
            <a:avLst/>
          </a:prstGeom>
          <a:noFill/>
          <a:ln w="0">
            <a:noFill/>
          </a:ln>
        </p:spPr>
        <p:txBody>
          <a:bodyPr>
            <a:noAutofit/>
          </a:bodyPr>
          <a:lstStyle>
            <a:defPPr>
              <a:defRPr sz="3150" b="1">
                <a:solidFill>
                  <a:srgbClr val="FFFFFF"/>
                </a:solidFill>
                <a:latin typeface="Georgia"/>
                <a:ea typeface="Georgia"/>
                <a:cs typeface="Georgia"/>
              </a:defRPr>
            </a:defPPr>
          </a:lstStyle>
          <a:p>
            <a:pPr>
              <a:defRPr sz="3150" b="1">
                <a:solidFill>
                  <a:srgbClr val="FFFFFF"/>
                </a:solidFill>
                <a:latin typeface="Georgia"/>
                <a:ea typeface="Georgia"/>
                <a:cs typeface="Georgia"/>
              </a:defRPr>
            </a:pPr>
            <a:r>
              <a:rPr sz="3150" b="1">
                <a:solidFill>
                  <a:srgbClr val="FFFFFF"/>
                </a:solidFill>
                <a:latin typeface="Georgia"/>
                <a:ea typeface="Georgia"/>
                <a:cs typeface="Georgia"/>
              </a:rPr>
              <a:t>Key findings</a:t>
            </a:r>
          </a:p>
        </p:txBody>
      </p:sp>
      <p:sp>
        <p:nvSpPr>
          <p:cNvPr id="2" name="Rectangle 1">
            <a:extLst>
              <a:ext uri="{FF2B5EF4-FFF2-40B4-BE49-F238E27FC236}">
                <a16:creationId xmlns:a16="http://schemas.microsoft.com/office/drawing/2014/main" id="{4C8E335C-D9B3-4DDE-B2B4-B3CE6639E69B}"/>
              </a:ext>
            </a:extLst>
          </p:cNvPr>
          <p:cNvSpPr>
            <a:spLocks noGrp="1"/>
          </p:cNvSpPr>
          <p:nvPr/>
        </p:nvSpPr>
        <p:spPr>
          <a:xfrm>
            <a:off x="609600" y="6238875"/>
            <a:ext cx="10287000" cy="409575"/>
          </a:xfrm>
          <a:prstGeom prst="rect">
            <a:avLst/>
          </a:prstGeom>
          <a:noFill/>
          <a:ln w="0">
            <a:noFill/>
          </a:ln>
        </p:spPr>
        <p:txBody>
          <a:bodyPr>
            <a:noAutofit/>
          </a:bodyPr>
          <a:lstStyle>
            <a:defPPr>
              <a:defRPr sz="1125" b="0">
                <a:solidFill>
                  <a:srgbClr val="CAD8E8"/>
                </a:solidFill>
                <a:latin typeface="Arial"/>
                <a:ea typeface="Arial"/>
                <a:cs typeface="Arial"/>
              </a:defRPr>
            </a:defPPr>
          </a:lstStyle>
          <a:p>
            <a:pPr>
              <a:defRPr sz="1125" b="0">
                <a:solidFill>
                  <a:srgbClr val="CAD8E8"/>
                </a:solidFill>
                <a:latin typeface="Arial"/>
                <a:ea typeface="Arial"/>
                <a:cs typeface="Arial"/>
              </a:defRPr>
            </a:pPr>
            <a:r>
              <a:rPr sz="1125" b="0">
                <a:solidFill>
                  <a:srgbClr val="CAD8E8"/>
                </a:solidFill>
                <a:latin typeface="Arial"/>
                <a:ea typeface="Arial"/>
                <a:cs typeface="Arial"/>
              </a:rPr>
              <a:t>Brooks et al. (2011); Sproull (2018)</a:t>
            </a:r>
          </a:p>
        </p:txBody>
      </p:sp>
      <p:sp>
        <p:nvSpPr>
          <p:cNvPr id="3" name="Rectangle 2">
            <a:extLst>
              <a:ext uri="{FF2B5EF4-FFF2-40B4-BE49-F238E27FC236}">
                <a16:creationId xmlns:a16="http://schemas.microsoft.com/office/drawing/2014/main" id="{73B5A26B-C328-4593-8232-A7D86CD0481C}"/>
              </a:ext>
            </a:extLst>
          </p:cNvPr>
          <p:cNvSpPr>
            <a:spLocks noGrp="1"/>
          </p:cNvSpPr>
          <p:nvPr/>
        </p:nvSpPr>
        <p:spPr>
          <a:xfrm>
            <a:off x="11087100" y="6238875"/>
            <a:ext cx="495300" cy="266700"/>
          </a:xfrm>
          <a:prstGeom prst="rect">
            <a:avLst/>
          </a:prstGeom>
          <a:noFill/>
          <a:ln w="0">
            <a:noFill/>
          </a:ln>
        </p:spPr>
        <p:txBody>
          <a:bodyPr>
            <a:noAutofit/>
          </a:bodyPr>
          <a:lstStyle>
            <a:defPPr>
              <a:defRPr sz="1200" b="1">
                <a:solidFill>
                  <a:srgbClr val="CAD8E8"/>
                </a:solidFill>
                <a:latin typeface="Arial"/>
                <a:ea typeface="Arial"/>
                <a:cs typeface="Arial"/>
              </a:defRPr>
            </a:defPPr>
          </a:lstStyle>
          <a:p>
            <a:pPr>
              <a:defRPr sz="1200" b="1">
                <a:solidFill>
                  <a:srgbClr val="CAD8E8"/>
                </a:solidFill>
                <a:latin typeface="Arial"/>
                <a:ea typeface="Arial"/>
                <a:cs typeface="Arial"/>
              </a:defRPr>
            </a:pPr>
            <a:r>
              <a:rPr sz="1200" b="1">
                <a:solidFill>
                  <a:srgbClr val="CAD8E8"/>
                </a:solidFill>
                <a:latin typeface="Arial"/>
                <a:ea typeface="Arial"/>
                <a:cs typeface="Arial"/>
              </a:rPr>
              <a:t>13</a:t>
            </a:r>
          </a:p>
        </p:txBody>
      </p:sp>
      <p:sp>
        <p:nvSpPr>
          <p:cNvPr id="4" name="Rectangle 3">
            <a:extLst>
              <a:ext uri="{FF2B5EF4-FFF2-40B4-BE49-F238E27FC236}">
                <a16:creationId xmlns:a16="http://schemas.microsoft.com/office/drawing/2014/main" id="{A2B8FCD0-59C8-48B7-BD6C-8D95FA967CB6}"/>
              </a:ext>
            </a:extLst>
          </p:cNvPr>
          <p:cNvSpPr>
            <a:spLocks noGrp="1"/>
          </p:cNvSpPr>
          <p:nvPr/>
        </p:nvSpPr>
        <p:spPr>
          <a:xfrm>
            <a:off x="609600" y="1952625"/>
            <a:ext cx="1047750" cy="695325"/>
          </a:xfrm>
          <a:prstGeom prst="rect">
            <a:avLst/>
          </a:prstGeom>
          <a:noFill/>
          <a:ln w="0">
            <a:noFill/>
          </a:ln>
        </p:spPr>
        <p:txBody>
          <a:bodyPr>
            <a:noAutofit/>
          </a:bodyPr>
          <a:lstStyle>
            <a:defPPr>
              <a:defRPr sz="4050" b="1">
                <a:solidFill>
                  <a:srgbClr val="6BA3DD"/>
                </a:solidFill>
                <a:latin typeface="Arial"/>
                <a:ea typeface="Arial"/>
                <a:cs typeface="Arial"/>
              </a:defRPr>
            </a:defPPr>
          </a:lstStyle>
          <a:p>
            <a:pPr>
              <a:defRPr sz="4050" b="1">
                <a:solidFill>
                  <a:srgbClr val="6BA3DD"/>
                </a:solidFill>
                <a:latin typeface="Arial"/>
                <a:ea typeface="Arial"/>
                <a:cs typeface="Arial"/>
              </a:defRPr>
            </a:pPr>
            <a:r>
              <a:rPr sz="4050" b="1">
                <a:solidFill>
                  <a:srgbClr val="6BA3DD"/>
                </a:solidFill>
                <a:latin typeface="Arial"/>
                <a:ea typeface="Arial"/>
                <a:cs typeface="Arial"/>
              </a:rPr>
              <a:t>01</a:t>
            </a:r>
          </a:p>
        </p:txBody>
      </p:sp>
      <p:sp>
        <p:nvSpPr>
          <p:cNvPr id="5" name="Rectangle 4">
            <a:extLst>
              <a:ext uri="{FF2B5EF4-FFF2-40B4-BE49-F238E27FC236}">
                <a16:creationId xmlns:a16="http://schemas.microsoft.com/office/drawing/2014/main" id="{6AA08514-40B1-4EB4-973C-E8914CC23A95}"/>
              </a:ext>
            </a:extLst>
          </p:cNvPr>
          <p:cNvSpPr>
            <a:spLocks noGrp="1"/>
          </p:cNvSpPr>
          <p:nvPr/>
        </p:nvSpPr>
        <p:spPr>
          <a:xfrm>
            <a:off x="1743075" y="1971675"/>
            <a:ext cx="4095750" cy="523875"/>
          </a:xfrm>
          <a:prstGeom prst="rect">
            <a:avLst/>
          </a:prstGeom>
          <a:noFill/>
          <a:ln w="0">
            <a:noFill/>
          </a:ln>
        </p:spPr>
        <p:txBody>
          <a:bodyPr>
            <a:noAutofit/>
          </a:bodyPr>
          <a:lstStyle>
            <a:defPPr>
              <a:defRPr sz="2175" b="1">
                <a:solidFill>
                  <a:srgbClr val="FFFFFF"/>
                </a:solidFill>
                <a:latin typeface="Arial"/>
                <a:ea typeface="Arial"/>
                <a:cs typeface="Arial"/>
              </a:defRPr>
            </a:defPPr>
          </a:lstStyle>
          <a:p>
            <a:pPr>
              <a:defRPr sz="2175" b="1">
                <a:solidFill>
                  <a:srgbClr val="FFFFFF"/>
                </a:solidFill>
                <a:latin typeface="Arial"/>
                <a:ea typeface="Arial"/>
                <a:cs typeface="Arial"/>
              </a:defRPr>
            </a:pPr>
            <a:r>
              <a:rPr sz="2175" b="1">
                <a:solidFill>
                  <a:srgbClr val="FFFFFF"/>
                </a:solidFill>
                <a:latin typeface="Arial"/>
                <a:ea typeface="Arial"/>
                <a:cs typeface="Arial"/>
              </a:rPr>
              <a:t>Persistent sales gap</a:t>
            </a:r>
          </a:p>
        </p:txBody>
      </p:sp>
      <p:sp>
        <p:nvSpPr>
          <p:cNvPr id="6" name="Rectangle 5">
            <a:extLst>
              <a:ext uri="{FF2B5EF4-FFF2-40B4-BE49-F238E27FC236}">
                <a16:creationId xmlns:a16="http://schemas.microsoft.com/office/drawing/2014/main" id="{D2BFE150-26BD-4BDF-9FB7-E8D62886B88D}"/>
              </a:ext>
            </a:extLst>
          </p:cNvPr>
          <p:cNvSpPr>
            <a:spLocks noGrp="1"/>
          </p:cNvSpPr>
          <p:nvPr/>
        </p:nvSpPr>
        <p:spPr>
          <a:xfrm>
            <a:off x="1743075" y="2533650"/>
            <a:ext cx="3981450" cy="762000"/>
          </a:xfrm>
          <a:prstGeom prst="rect">
            <a:avLst/>
          </a:prstGeom>
          <a:noFill/>
          <a:ln w="0">
            <a:noFill/>
          </a:ln>
        </p:spPr>
        <p:txBody>
          <a:bodyPr>
            <a:noAutofit/>
          </a:bodyPr>
          <a:lstStyle>
            <a:defPPr>
              <a:defRPr sz="1875" b="0">
                <a:solidFill>
                  <a:srgbClr val="D5E1EE"/>
                </a:solidFill>
                <a:latin typeface="Arial"/>
                <a:ea typeface="Arial"/>
                <a:cs typeface="Arial"/>
              </a:defRPr>
            </a:defPPr>
          </a:lstStyle>
          <a:p>
            <a:pPr>
              <a:defRPr sz="1875" b="0">
                <a:solidFill>
                  <a:srgbClr val="D5E1EE"/>
                </a:solidFill>
                <a:latin typeface="Arial"/>
                <a:ea typeface="Arial"/>
                <a:cs typeface="Arial"/>
              </a:defRPr>
            </a:pPr>
            <a:r>
              <a:rPr sz="1875" b="0">
                <a:solidFill>
                  <a:srgbClr val="D5E1EE"/>
                </a:solidFill>
                <a:latin typeface="Arial"/>
                <a:ea typeface="Arial"/>
                <a:cs typeface="Arial"/>
              </a:rPr>
              <a:t>2023–2025 average ≈ 25% below 2019.</a:t>
            </a:r>
          </a:p>
        </p:txBody>
      </p:sp>
      <p:sp>
        <p:nvSpPr>
          <p:cNvPr id="7" name="Rectangle 6">
            <a:extLst>
              <a:ext uri="{FF2B5EF4-FFF2-40B4-BE49-F238E27FC236}">
                <a16:creationId xmlns:a16="http://schemas.microsoft.com/office/drawing/2014/main" id="{B57F39EA-F543-45E2-B88D-88C3C4ACDD73}"/>
              </a:ext>
            </a:extLst>
          </p:cNvPr>
          <p:cNvSpPr>
            <a:spLocks noGrp="1"/>
          </p:cNvSpPr>
          <p:nvPr/>
        </p:nvSpPr>
        <p:spPr>
          <a:xfrm>
            <a:off x="6457950" y="1952625"/>
            <a:ext cx="1047750" cy="695325"/>
          </a:xfrm>
          <a:prstGeom prst="rect">
            <a:avLst/>
          </a:prstGeom>
          <a:noFill/>
          <a:ln w="0">
            <a:noFill/>
          </a:ln>
        </p:spPr>
        <p:txBody>
          <a:bodyPr>
            <a:noAutofit/>
          </a:bodyPr>
          <a:lstStyle>
            <a:defPPr>
              <a:defRPr sz="4050" b="1">
                <a:solidFill>
                  <a:srgbClr val="6BA3DD"/>
                </a:solidFill>
                <a:latin typeface="Arial"/>
                <a:ea typeface="Arial"/>
                <a:cs typeface="Arial"/>
              </a:defRPr>
            </a:defPPr>
          </a:lstStyle>
          <a:p>
            <a:pPr>
              <a:defRPr sz="4050" b="1">
                <a:solidFill>
                  <a:srgbClr val="6BA3DD"/>
                </a:solidFill>
                <a:latin typeface="Arial"/>
                <a:ea typeface="Arial"/>
                <a:cs typeface="Arial"/>
              </a:defRPr>
            </a:pPr>
            <a:r>
              <a:rPr sz="4050" b="1">
                <a:solidFill>
                  <a:srgbClr val="6BA3DD"/>
                </a:solidFill>
                <a:latin typeface="Arial"/>
                <a:ea typeface="Arial"/>
                <a:cs typeface="Arial"/>
              </a:rPr>
              <a:t>02</a:t>
            </a:r>
          </a:p>
        </p:txBody>
      </p:sp>
      <p:sp>
        <p:nvSpPr>
          <p:cNvPr id="8" name="Rectangle 7">
            <a:extLst>
              <a:ext uri="{FF2B5EF4-FFF2-40B4-BE49-F238E27FC236}">
                <a16:creationId xmlns:a16="http://schemas.microsoft.com/office/drawing/2014/main" id="{6A2F6356-991B-4B60-BCCD-0D861A9B468C}"/>
              </a:ext>
            </a:extLst>
          </p:cNvPr>
          <p:cNvSpPr>
            <a:spLocks noGrp="1"/>
          </p:cNvSpPr>
          <p:nvPr/>
        </p:nvSpPr>
        <p:spPr>
          <a:xfrm>
            <a:off x="7591425" y="1971675"/>
            <a:ext cx="4095750" cy="523875"/>
          </a:xfrm>
          <a:prstGeom prst="rect">
            <a:avLst/>
          </a:prstGeom>
          <a:noFill/>
          <a:ln w="0">
            <a:noFill/>
          </a:ln>
        </p:spPr>
        <p:txBody>
          <a:bodyPr>
            <a:noAutofit/>
          </a:bodyPr>
          <a:lstStyle>
            <a:defPPr>
              <a:defRPr sz="2175" b="1">
                <a:solidFill>
                  <a:srgbClr val="FFFFFF"/>
                </a:solidFill>
                <a:latin typeface="Arial"/>
                <a:ea typeface="Arial"/>
                <a:cs typeface="Arial"/>
              </a:defRPr>
            </a:defPPr>
          </a:lstStyle>
          <a:p>
            <a:pPr>
              <a:defRPr sz="2175" b="1">
                <a:solidFill>
                  <a:srgbClr val="FFFFFF"/>
                </a:solidFill>
                <a:latin typeface="Arial"/>
                <a:ea typeface="Arial"/>
                <a:cs typeface="Arial"/>
              </a:defRPr>
            </a:pPr>
            <a:r>
              <a:rPr sz="2175" b="1">
                <a:solidFill>
                  <a:srgbClr val="FFFFFF"/>
                </a:solidFill>
                <a:latin typeface="Arial"/>
                <a:ea typeface="Arial"/>
                <a:cs typeface="Arial"/>
              </a:rPr>
              <a:t>Fewer nearby customers</a:t>
            </a:r>
          </a:p>
        </p:txBody>
      </p:sp>
      <p:sp>
        <p:nvSpPr>
          <p:cNvPr id="9" name="Rectangle 8">
            <a:extLst>
              <a:ext uri="{FF2B5EF4-FFF2-40B4-BE49-F238E27FC236}">
                <a16:creationId xmlns:a16="http://schemas.microsoft.com/office/drawing/2014/main" id="{1947225C-24BD-48AE-A4BE-6B6A609A3744}"/>
              </a:ext>
            </a:extLst>
          </p:cNvPr>
          <p:cNvSpPr>
            <a:spLocks noGrp="1"/>
          </p:cNvSpPr>
          <p:nvPr/>
        </p:nvSpPr>
        <p:spPr>
          <a:xfrm>
            <a:off x="7591425" y="2533650"/>
            <a:ext cx="3981450" cy="762000"/>
          </a:xfrm>
          <a:prstGeom prst="rect">
            <a:avLst/>
          </a:prstGeom>
          <a:noFill/>
          <a:ln w="0">
            <a:noFill/>
          </a:ln>
        </p:spPr>
        <p:txBody>
          <a:bodyPr>
            <a:noAutofit/>
          </a:bodyPr>
          <a:lstStyle>
            <a:defPPr>
              <a:defRPr sz="1875" b="0">
                <a:solidFill>
                  <a:srgbClr val="D5E1EE"/>
                </a:solidFill>
                <a:latin typeface="Arial"/>
                <a:ea typeface="Arial"/>
                <a:cs typeface="Arial"/>
              </a:defRPr>
            </a:defPPr>
          </a:lstStyle>
          <a:p>
            <a:pPr>
              <a:defRPr sz="1875" b="0">
                <a:solidFill>
                  <a:srgbClr val="D5E1EE"/>
                </a:solidFill>
                <a:latin typeface="Arial"/>
                <a:ea typeface="Arial"/>
                <a:cs typeface="Arial"/>
              </a:defRPr>
            </a:pPr>
            <a:r>
              <a:rPr sz="1875" b="0">
                <a:solidFill>
                  <a:srgbClr val="D5E1EE"/>
                </a:solidFill>
                <a:latin typeface="Arial"/>
                <a:ea typeface="Arial"/>
                <a:cs typeface="Arial"/>
              </a:rPr>
              <a:t>Hybrid work and shop closures reduce demand.</a:t>
            </a:r>
          </a:p>
        </p:txBody>
      </p:sp>
      <p:sp>
        <p:nvSpPr>
          <p:cNvPr id="10" name="Rectangle 9">
            <a:extLst>
              <a:ext uri="{FF2B5EF4-FFF2-40B4-BE49-F238E27FC236}">
                <a16:creationId xmlns:a16="http://schemas.microsoft.com/office/drawing/2014/main" id="{00E6274D-21E2-40AB-ACD8-73B402ABA7C5}"/>
              </a:ext>
            </a:extLst>
          </p:cNvPr>
          <p:cNvSpPr>
            <a:spLocks noGrp="1"/>
          </p:cNvSpPr>
          <p:nvPr/>
        </p:nvSpPr>
        <p:spPr>
          <a:xfrm>
            <a:off x="609600" y="3924300"/>
            <a:ext cx="1047750" cy="695325"/>
          </a:xfrm>
          <a:prstGeom prst="rect">
            <a:avLst/>
          </a:prstGeom>
          <a:noFill/>
          <a:ln w="0">
            <a:noFill/>
          </a:ln>
        </p:spPr>
        <p:txBody>
          <a:bodyPr>
            <a:noAutofit/>
          </a:bodyPr>
          <a:lstStyle>
            <a:defPPr>
              <a:defRPr sz="4050" b="1">
                <a:solidFill>
                  <a:srgbClr val="6BA3DD"/>
                </a:solidFill>
                <a:latin typeface="Arial"/>
                <a:ea typeface="Arial"/>
                <a:cs typeface="Arial"/>
              </a:defRPr>
            </a:defPPr>
          </a:lstStyle>
          <a:p>
            <a:pPr>
              <a:defRPr sz="4050" b="1">
                <a:solidFill>
                  <a:srgbClr val="6BA3DD"/>
                </a:solidFill>
                <a:latin typeface="Arial"/>
                <a:ea typeface="Arial"/>
                <a:cs typeface="Arial"/>
              </a:defRPr>
            </a:pPr>
            <a:r>
              <a:rPr sz="4050" b="1">
                <a:solidFill>
                  <a:srgbClr val="6BA3DD"/>
                </a:solidFill>
                <a:latin typeface="Arial"/>
                <a:ea typeface="Arial"/>
                <a:cs typeface="Arial"/>
              </a:rPr>
              <a:t>03</a:t>
            </a:r>
          </a:p>
        </p:txBody>
      </p:sp>
      <p:sp>
        <p:nvSpPr>
          <p:cNvPr id="11" name="Rectangle 10">
            <a:extLst>
              <a:ext uri="{FF2B5EF4-FFF2-40B4-BE49-F238E27FC236}">
                <a16:creationId xmlns:a16="http://schemas.microsoft.com/office/drawing/2014/main" id="{37A2A149-58CD-49F9-A21C-3F8505BB916D}"/>
              </a:ext>
            </a:extLst>
          </p:cNvPr>
          <p:cNvSpPr>
            <a:spLocks noGrp="1"/>
          </p:cNvSpPr>
          <p:nvPr/>
        </p:nvSpPr>
        <p:spPr>
          <a:xfrm>
            <a:off x="1743075" y="3943350"/>
            <a:ext cx="4095750" cy="523875"/>
          </a:xfrm>
          <a:prstGeom prst="rect">
            <a:avLst/>
          </a:prstGeom>
          <a:noFill/>
          <a:ln w="0">
            <a:noFill/>
          </a:ln>
        </p:spPr>
        <p:txBody>
          <a:bodyPr>
            <a:noAutofit/>
          </a:bodyPr>
          <a:lstStyle>
            <a:defPPr>
              <a:defRPr sz="2175" b="1">
                <a:solidFill>
                  <a:srgbClr val="FFFFFF"/>
                </a:solidFill>
                <a:latin typeface="Arial"/>
                <a:ea typeface="Arial"/>
                <a:cs typeface="Arial"/>
              </a:defRPr>
            </a:defPPr>
          </a:lstStyle>
          <a:p>
            <a:pPr>
              <a:defRPr sz="2175" b="1">
                <a:solidFill>
                  <a:srgbClr val="FFFFFF"/>
                </a:solidFill>
                <a:latin typeface="Arial"/>
                <a:ea typeface="Arial"/>
                <a:cs typeface="Arial"/>
              </a:defRPr>
            </a:pPr>
            <a:r>
              <a:rPr sz="2175" b="1">
                <a:solidFill>
                  <a:srgbClr val="FFFFFF"/>
                </a:solidFill>
                <a:latin typeface="Arial"/>
                <a:ea typeface="Arial"/>
                <a:cs typeface="Arial"/>
              </a:rPr>
              <a:t>Barriers to buying</a:t>
            </a:r>
          </a:p>
        </p:txBody>
      </p:sp>
      <p:sp>
        <p:nvSpPr>
          <p:cNvPr id="12" name="Rectangle 11">
            <a:extLst>
              <a:ext uri="{FF2B5EF4-FFF2-40B4-BE49-F238E27FC236}">
                <a16:creationId xmlns:a16="http://schemas.microsoft.com/office/drawing/2014/main" id="{C0AA1959-3FC1-475B-9874-A4A2C5D12E39}"/>
              </a:ext>
            </a:extLst>
          </p:cNvPr>
          <p:cNvSpPr>
            <a:spLocks noGrp="1"/>
          </p:cNvSpPr>
          <p:nvPr/>
        </p:nvSpPr>
        <p:spPr>
          <a:xfrm>
            <a:off x="1743075" y="4505325"/>
            <a:ext cx="3981450" cy="762000"/>
          </a:xfrm>
          <a:prstGeom prst="rect">
            <a:avLst/>
          </a:prstGeom>
          <a:noFill/>
          <a:ln w="0">
            <a:noFill/>
          </a:ln>
        </p:spPr>
        <p:txBody>
          <a:bodyPr>
            <a:noAutofit/>
          </a:bodyPr>
          <a:lstStyle>
            <a:defPPr>
              <a:defRPr sz="1875" b="0">
                <a:solidFill>
                  <a:srgbClr val="D5E1EE"/>
                </a:solidFill>
                <a:latin typeface="Arial"/>
                <a:ea typeface="Arial"/>
                <a:cs typeface="Arial"/>
              </a:defRPr>
            </a:defPPr>
          </a:lstStyle>
          <a:p>
            <a:pPr>
              <a:defRPr sz="1875" b="0">
                <a:solidFill>
                  <a:srgbClr val="D5E1EE"/>
                </a:solidFill>
                <a:latin typeface="Arial"/>
                <a:ea typeface="Arial"/>
                <a:cs typeface="Arial"/>
              </a:defRPr>
            </a:pPr>
            <a:r>
              <a:rPr sz="1875" b="0">
                <a:solidFill>
                  <a:srgbClr val="D5E1EE"/>
                </a:solidFill>
                <a:latin typeface="Arial"/>
                <a:ea typeface="Arial"/>
                <a:cs typeface="Arial"/>
              </a:rPr>
              <a:t>Delivery, pre-orders and queues limit access.</a:t>
            </a:r>
          </a:p>
        </p:txBody>
      </p:sp>
      <p:sp>
        <p:nvSpPr>
          <p:cNvPr id="13" name="Rectangle 12">
            <a:extLst>
              <a:ext uri="{FF2B5EF4-FFF2-40B4-BE49-F238E27FC236}">
                <a16:creationId xmlns:a16="http://schemas.microsoft.com/office/drawing/2014/main" id="{425A24CA-5768-49AC-A084-2E1B0686F544}"/>
              </a:ext>
            </a:extLst>
          </p:cNvPr>
          <p:cNvSpPr>
            <a:spLocks noGrp="1"/>
          </p:cNvSpPr>
          <p:nvPr/>
        </p:nvSpPr>
        <p:spPr>
          <a:xfrm>
            <a:off x="6457950" y="3924300"/>
            <a:ext cx="1047750" cy="695325"/>
          </a:xfrm>
          <a:prstGeom prst="rect">
            <a:avLst/>
          </a:prstGeom>
          <a:noFill/>
          <a:ln w="0">
            <a:noFill/>
          </a:ln>
        </p:spPr>
        <p:txBody>
          <a:bodyPr>
            <a:noAutofit/>
          </a:bodyPr>
          <a:lstStyle>
            <a:defPPr>
              <a:defRPr sz="4050" b="1">
                <a:solidFill>
                  <a:srgbClr val="6BA3DD"/>
                </a:solidFill>
                <a:latin typeface="Arial"/>
                <a:ea typeface="Arial"/>
                <a:cs typeface="Arial"/>
              </a:defRPr>
            </a:defPPr>
          </a:lstStyle>
          <a:p>
            <a:pPr>
              <a:defRPr sz="4050" b="1">
                <a:solidFill>
                  <a:srgbClr val="6BA3DD"/>
                </a:solidFill>
                <a:latin typeface="Arial"/>
                <a:ea typeface="Arial"/>
                <a:cs typeface="Arial"/>
              </a:defRPr>
            </a:pPr>
            <a:r>
              <a:rPr sz="4050" b="1">
                <a:solidFill>
                  <a:srgbClr val="6BA3DD"/>
                </a:solidFill>
                <a:latin typeface="Arial"/>
                <a:ea typeface="Arial"/>
                <a:cs typeface="Arial"/>
              </a:rPr>
              <a:t>04</a:t>
            </a:r>
          </a:p>
        </p:txBody>
      </p:sp>
      <p:sp>
        <p:nvSpPr>
          <p:cNvPr id="14" name="Rectangle 13">
            <a:extLst>
              <a:ext uri="{FF2B5EF4-FFF2-40B4-BE49-F238E27FC236}">
                <a16:creationId xmlns:a16="http://schemas.microsoft.com/office/drawing/2014/main" id="{1F80ED4B-8AD3-4E7A-8526-0FA600098A06}"/>
              </a:ext>
            </a:extLst>
          </p:cNvPr>
          <p:cNvSpPr>
            <a:spLocks noGrp="1"/>
          </p:cNvSpPr>
          <p:nvPr/>
        </p:nvSpPr>
        <p:spPr>
          <a:xfrm>
            <a:off x="7591425" y="3943350"/>
            <a:ext cx="4095750" cy="523875"/>
          </a:xfrm>
          <a:prstGeom prst="rect">
            <a:avLst/>
          </a:prstGeom>
          <a:noFill/>
          <a:ln w="0">
            <a:noFill/>
          </a:ln>
        </p:spPr>
        <p:txBody>
          <a:bodyPr>
            <a:noAutofit/>
          </a:bodyPr>
          <a:lstStyle>
            <a:defPPr>
              <a:defRPr sz="2175" b="1">
                <a:solidFill>
                  <a:srgbClr val="FFFFFF"/>
                </a:solidFill>
                <a:latin typeface="Arial"/>
                <a:ea typeface="Arial"/>
                <a:cs typeface="Arial"/>
              </a:defRPr>
            </a:defPPr>
          </a:lstStyle>
          <a:p>
            <a:pPr>
              <a:defRPr sz="2175" b="1">
                <a:solidFill>
                  <a:srgbClr val="FFFFFF"/>
                </a:solidFill>
                <a:latin typeface="Arial"/>
                <a:ea typeface="Arial"/>
                <a:cs typeface="Arial"/>
              </a:defRPr>
            </a:pPr>
            <a:r>
              <a:rPr sz="2175" b="1">
                <a:solidFill>
                  <a:srgbClr val="FFFFFF"/>
                </a:solidFill>
                <a:latin typeface="Arial"/>
                <a:ea typeface="Arial"/>
                <a:cs typeface="Arial"/>
              </a:rPr>
              <a:t>Pressure on profit</a:t>
            </a:r>
          </a:p>
        </p:txBody>
      </p:sp>
      <p:sp>
        <p:nvSpPr>
          <p:cNvPr id="15" name="Rectangle 14">
            <a:extLst>
              <a:ext uri="{FF2B5EF4-FFF2-40B4-BE49-F238E27FC236}">
                <a16:creationId xmlns:a16="http://schemas.microsoft.com/office/drawing/2014/main" id="{E5410CB9-4AA8-4F6B-9190-2F6D3C9A9777}"/>
              </a:ext>
            </a:extLst>
          </p:cNvPr>
          <p:cNvSpPr>
            <a:spLocks noGrp="1"/>
          </p:cNvSpPr>
          <p:nvPr/>
        </p:nvSpPr>
        <p:spPr>
          <a:xfrm>
            <a:off x="7591425" y="4505325"/>
            <a:ext cx="3981450" cy="762000"/>
          </a:xfrm>
          <a:prstGeom prst="rect">
            <a:avLst/>
          </a:prstGeom>
          <a:noFill/>
          <a:ln w="0">
            <a:noFill/>
          </a:ln>
        </p:spPr>
        <p:txBody>
          <a:bodyPr>
            <a:noAutofit/>
          </a:bodyPr>
          <a:lstStyle>
            <a:defPPr>
              <a:defRPr sz="1875" b="0">
                <a:solidFill>
                  <a:srgbClr val="D5E1EE"/>
                </a:solidFill>
                <a:latin typeface="Arial"/>
                <a:ea typeface="Arial"/>
                <a:cs typeface="Arial"/>
              </a:defRPr>
            </a:defPPr>
          </a:lstStyle>
          <a:p>
            <a:pPr>
              <a:defRPr sz="1875" b="0">
                <a:solidFill>
                  <a:srgbClr val="D5E1EE"/>
                </a:solidFill>
                <a:latin typeface="Arial"/>
                <a:ea typeface="Arial"/>
                <a:cs typeface="Arial"/>
              </a:defRPr>
            </a:pPr>
            <a:r>
              <a:rPr sz="1875" b="0">
                <a:solidFill>
                  <a:srgbClr val="D5E1EE"/>
                </a:solidFill>
                <a:latin typeface="Arial"/>
                <a:ea typeface="Arial"/>
                <a:cs typeface="Arial"/>
              </a:rPr>
              <a:t>Higher costs. Better data needed to rank causes.</a:t>
            </a:r>
          </a:p>
        </p:txBody>
      </p:sp>
    </p:spTree>
    <p:extLst>
      <p:ext uri="{BB962C8B-B14F-4D97-AF65-F5344CB8AC3E}">
        <p14:creationId xmlns:p14="http://schemas.microsoft.com/office/powerpoint/2010/main" val="165629389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B8D6FFE6-83B5-4A02-9EA7-FDB039FD471C}"/>
              </a:ext>
            </a:extLst>
          </p:cNvPr>
          <p:cNvSpPr>
            <a:spLocks noGrp="1"/>
          </p:cNvSpPr>
          <p:nvPr/>
        </p:nvSpPr>
        <p:spPr>
          <a:xfrm>
            <a:off x="590550" y="457200"/>
            <a:ext cx="10934700" cy="800100"/>
          </a:xfrm>
          <a:prstGeom prst="rect">
            <a:avLst/>
          </a:prstGeom>
          <a:noFill/>
          <a:ln w="0">
            <a:noFill/>
          </a:ln>
        </p:spPr>
        <p:txBody>
          <a:bodyPr>
            <a:noAutofit/>
          </a:bodyPr>
          <a:lstStyle>
            <a:defPPr>
              <a:defRPr sz="3150" b="1">
                <a:solidFill>
                  <a:srgbClr val="122B46"/>
                </a:solidFill>
                <a:latin typeface="Georgia"/>
                <a:ea typeface="Georgia"/>
                <a:cs typeface="Georgia"/>
              </a:defRPr>
            </a:defPPr>
          </a:lstStyle>
          <a:p>
            <a:pPr>
              <a:defRPr sz="3150" b="1">
                <a:solidFill>
                  <a:srgbClr val="122B46"/>
                </a:solidFill>
                <a:latin typeface="Georgia"/>
                <a:ea typeface="Georgia"/>
                <a:cs typeface="Georgia"/>
              </a:defRPr>
            </a:pPr>
            <a:r>
              <a:rPr sz="3150" b="1">
                <a:solidFill>
                  <a:srgbClr val="122B46"/>
                </a:solidFill>
                <a:latin typeface="Georgia"/>
                <a:ea typeface="Georgia"/>
                <a:cs typeface="Georgia"/>
              </a:rPr>
              <a:t>References (1 of 3)</a:t>
            </a:r>
          </a:p>
        </p:txBody>
      </p:sp>
      <p:sp>
        <p:nvSpPr>
          <p:cNvPr id="2" name="Rectangle 1">
            <a:extLst>
              <a:ext uri="{FF2B5EF4-FFF2-40B4-BE49-F238E27FC236}">
                <a16:creationId xmlns:a16="http://schemas.microsoft.com/office/drawing/2014/main" id="{A4457E64-5474-4D69-A336-245671EBBA21}"/>
              </a:ext>
            </a:extLst>
          </p:cNvPr>
          <p:cNvSpPr>
            <a:spLocks noGrp="1"/>
          </p:cNvSpPr>
          <p:nvPr/>
        </p:nvSpPr>
        <p:spPr>
          <a:xfrm>
            <a:off x="609600" y="6238875"/>
            <a:ext cx="10287000" cy="409575"/>
          </a:xfrm>
          <a:prstGeom prst="rect">
            <a:avLst/>
          </a:prstGeom>
          <a:noFill/>
          <a:ln w="0">
            <a:noFill/>
          </a:ln>
        </p:spPr>
        <p:txBody>
          <a:bodyPr>
            <a:noAutofit/>
          </a:bodyPr>
          <a:lstStyle>
            <a:defPPr>
              <a:defRPr sz="1125" b="0">
                <a:solidFill>
                  <a:srgbClr val="536679"/>
                </a:solidFill>
                <a:latin typeface="Arial"/>
                <a:ea typeface="Arial"/>
                <a:cs typeface="Arial"/>
              </a:defRPr>
            </a:defPPr>
          </a:lstStyle>
          <a:p>
            <a:endParaRPr/>
          </a:p>
        </p:txBody>
      </p:sp>
      <p:sp>
        <p:nvSpPr>
          <p:cNvPr id="3" name="Rectangle 2">
            <a:extLst>
              <a:ext uri="{FF2B5EF4-FFF2-40B4-BE49-F238E27FC236}">
                <a16:creationId xmlns:a16="http://schemas.microsoft.com/office/drawing/2014/main" id="{DF4596B0-69BD-4AAC-A94D-56DB56D9E3B1}"/>
              </a:ext>
            </a:extLst>
          </p:cNvPr>
          <p:cNvSpPr>
            <a:spLocks noGrp="1"/>
          </p:cNvSpPr>
          <p:nvPr/>
        </p:nvSpPr>
        <p:spPr>
          <a:xfrm>
            <a:off x="11087100" y="6238875"/>
            <a:ext cx="495300" cy="266700"/>
          </a:xfrm>
          <a:prstGeom prst="rect">
            <a:avLst/>
          </a:prstGeom>
          <a:noFill/>
          <a:ln w="0">
            <a:noFill/>
          </a:ln>
        </p:spPr>
        <p:txBody>
          <a:bodyPr>
            <a:noAutofit/>
          </a:bodyPr>
          <a:lstStyle>
            <a:defPPr>
              <a:defRPr sz="1200" b="1">
                <a:solidFill>
                  <a:srgbClr val="2463A6"/>
                </a:solidFill>
                <a:latin typeface="Arial"/>
                <a:ea typeface="Arial"/>
                <a:cs typeface="Arial"/>
              </a:defRPr>
            </a:defPPr>
          </a:lstStyle>
          <a:p>
            <a:pPr>
              <a:defRPr sz="1200" b="1">
                <a:solidFill>
                  <a:srgbClr val="2463A6"/>
                </a:solidFill>
                <a:latin typeface="Arial"/>
                <a:ea typeface="Arial"/>
                <a:cs typeface="Arial"/>
              </a:defRPr>
            </a:pPr>
            <a:r>
              <a:rPr sz="1200" b="1">
                <a:solidFill>
                  <a:srgbClr val="2463A6"/>
                </a:solidFill>
                <a:latin typeface="Arial"/>
                <a:ea typeface="Arial"/>
                <a:cs typeface="Arial"/>
              </a:rPr>
              <a:t>14</a:t>
            </a:r>
          </a:p>
        </p:txBody>
      </p:sp>
      <p:sp>
        <p:nvSpPr>
          <p:cNvPr id="4" name="Rectangle 3">
            <a:extLst>
              <a:ext uri="{FF2B5EF4-FFF2-40B4-BE49-F238E27FC236}">
                <a16:creationId xmlns:a16="http://schemas.microsoft.com/office/drawing/2014/main" id="{E21B221F-079E-4573-8660-C7C4442997BD}"/>
              </a:ext>
            </a:extLst>
          </p:cNvPr>
          <p:cNvSpPr>
            <a:spLocks noGrp="1"/>
          </p:cNvSpPr>
          <p:nvPr/>
        </p:nvSpPr>
        <p:spPr>
          <a:xfrm>
            <a:off x="609600" y="1419225"/>
            <a:ext cx="10820400" cy="904875"/>
          </a:xfrm>
          <a:prstGeom prst="rect">
            <a:avLst/>
          </a:prstGeom>
          <a:noFill/>
          <a:ln w="0">
            <a:noFill/>
          </a:ln>
        </p:spPr>
        <p:txBody>
          <a:bodyPr>
            <a:noAutofit/>
          </a:bodyPr>
          <a:lstStyle>
            <a:defPPr>
              <a:defRPr sz="1500" b="0">
                <a:solidFill>
                  <a:srgbClr val="536679"/>
                </a:solidFill>
                <a:latin typeface="Arial"/>
                <a:ea typeface="Arial"/>
                <a:cs typeface="Arial"/>
              </a:defRPr>
            </a:defPPr>
          </a:lstStyle>
          <a:p>
            <a:pPr>
              <a:defRPr sz="1500" b="0">
                <a:solidFill>
                  <a:srgbClr val="536679"/>
                </a:solidFill>
                <a:latin typeface="Arial"/>
                <a:ea typeface="Arial"/>
                <a:cs typeface="Arial"/>
              </a:defRPr>
            </a:pPr>
            <a:r>
              <a:rPr sz="1500" b="0">
                <a:solidFill>
                  <a:srgbClr val="536679"/>
                </a:solidFill>
                <a:latin typeface="Arial"/>
                <a:ea typeface="Arial"/>
                <a:cs typeface="Arial"/>
                <a:hlinkClick r:id="rId3" tooltip="Open this source"/>
              </a:rPr>
              <a:t>Adair, J. (2022) </a:t>
            </a:r>
            <a:r>
              <a:rPr sz="1500" b="0" i="1">
                <a:solidFill>
                  <a:srgbClr val="536679"/>
                </a:solidFill>
                <a:latin typeface="Arial"/>
                <a:ea typeface="Arial"/>
                <a:cs typeface="Arial"/>
                <a:hlinkClick r:id="rId3" tooltip="Open this source"/>
              </a:rPr>
              <a:t>Decision making and problem solving: break through barriers and banish uncertainty at work</a:t>
            </a:r>
            <a:r>
              <a:rPr sz="1500" b="0">
                <a:solidFill>
                  <a:srgbClr val="536679"/>
                </a:solidFill>
                <a:latin typeface="Arial"/>
                <a:ea typeface="Arial"/>
                <a:cs typeface="Arial"/>
                <a:hlinkClick r:id="rId3" tooltip="Open this source"/>
              </a:rPr>
              <a:t>. 5th edn. Kogan Page. Access via UWTSD library.</a:t>
            </a:r>
          </a:p>
        </p:txBody>
      </p:sp>
      <p:sp>
        <p:nvSpPr>
          <p:cNvPr id="5" name="Rectangle 4">
            <a:extLst>
              <a:ext uri="{FF2B5EF4-FFF2-40B4-BE49-F238E27FC236}">
                <a16:creationId xmlns:a16="http://schemas.microsoft.com/office/drawing/2014/main" id="{54E0888B-0A3E-443D-AC3D-DCB5330A1800}"/>
              </a:ext>
            </a:extLst>
          </p:cNvPr>
          <p:cNvSpPr>
            <a:spLocks noGrp="1"/>
          </p:cNvSpPr>
          <p:nvPr/>
        </p:nvSpPr>
        <p:spPr>
          <a:xfrm>
            <a:off x="609600" y="2371725"/>
            <a:ext cx="10820400" cy="904875"/>
          </a:xfrm>
          <a:prstGeom prst="rect">
            <a:avLst/>
          </a:prstGeom>
          <a:noFill/>
          <a:ln w="0">
            <a:noFill/>
          </a:ln>
        </p:spPr>
        <p:txBody>
          <a:bodyPr>
            <a:noAutofit/>
          </a:bodyPr>
          <a:lstStyle>
            <a:defPPr>
              <a:defRPr sz="1500" b="0">
                <a:solidFill>
                  <a:srgbClr val="536679"/>
                </a:solidFill>
                <a:latin typeface="Arial"/>
                <a:ea typeface="Arial"/>
                <a:cs typeface="Arial"/>
              </a:defRPr>
            </a:defPPr>
          </a:lstStyle>
          <a:p>
            <a:pPr>
              <a:defRPr sz="1500" b="0">
                <a:solidFill>
                  <a:srgbClr val="536679"/>
                </a:solidFill>
                <a:latin typeface="Arial"/>
                <a:ea typeface="Arial"/>
                <a:cs typeface="Arial"/>
              </a:defRPr>
            </a:pPr>
            <a:r>
              <a:rPr sz="1500" b="0" dirty="0">
                <a:solidFill>
                  <a:srgbClr val="536679"/>
                </a:solidFill>
                <a:latin typeface="Arial"/>
                <a:ea typeface="Arial"/>
                <a:cs typeface="Arial"/>
                <a:hlinkClick r:id="rId4" tooltip="Open this source"/>
              </a:rPr>
              <a:t>Brooks, I., Weatherston, J. and Wilkinson, G. (2011) </a:t>
            </a:r>
            <a:r>
              <a:rPr sz="1500" b="0" i="1" dirty="0">
                <a:solidFill>
                  <a:srgbClr val="536679"/>
                </a:solidFill>
                <a:latin typeface="Arial"/>
                <a:ea typeface="Arial"/>
                <a:cs typeface="Arial"/>
                <a:hlinkClick r:id="rId4" tooltip="Open this source"/>
              </a:rPr>
              <a:t>The international business environment: challenges and changes</a:t>
            </a:r>
            <a:r>
              <a:rPr sz="1500" b="0" dirty="0">
                <a:solidFill>
                  <a:srgbClr val="536679"/>
                </a:solidFill>
                <a:latin typeface="Arial"/>
                <a:ea typeface="Arial"/>
                <a:cs typeface="Arial"/>
                <a:hlinkClick r:id="rId4" tooltip="Open this source"/>
              </a:rPr>
              <a:t>. 2nd </a:t>
            </a:r>
            <a:r>
              <a:rPr sz="1500" b="0" dirty="0" err="1">
                <a:solidFill>
                  <a:srgbClr val="536679"/>
                </a:solidFill>
                <a:latin typeface="Arial"/>
                <a:ea typeface="Arial"/>
                <a:cs typeface="Arial"/>
                <a:hlinkClick r:id="rId4" tooltip="Open this source"/>
              </a:rPr>
              <a:t>edn</a:t>
            </a:r>
            <a:r>
              <a:rPr sz="1500" b="0" dirty="0">
                <a:solidFill>
                  <a:srgbClr val="536679"/>
                </a:solidFill>
                <a:latin typeface="Arial"/>
                <a:ea typeface="Arial"/>
                <a:cs typeface="Arial"/>
                <a:hlinkClick r:id="rId4" tooltip="Open this source"/>
              </a:rPr>
              <a:t>. Harlow: Financial Times/Prentice Hall.</a:t>
            </a:r>
          </a:p>
        </p:txBody>
      </p:sp>
      <p:sp>
        <p:nvSpPr>
          <p:cNvPr id="6" name="Rectangle 5">
            <a:extLst>
              <a:ext uri="{FF2B5EF4-FFF2-40B4-BE49-F238E27FC236}">
                <a16:creationId xmlns:a16="http://schemas.microsoft.com/office/drawing/2014/main" id="{3064E1E9-8488-40C3-B013-DDFF86966BB1}"/>
              </a:ext>
            </a:extLst>
          </p:cNvPr>
          <p:cNvSpPr>
            <a:spLocks noGrp="1"/>
          </p:cNvSpPr>
          <p:nvPr/>
        </p:nvSpPr>
        <p:spPr>
          <a:xfrm>
            <a:off x="609600" y="3324225"/>
            <a:ext cx="10820400" cy="904875"/>
          </a:xfrm>
          <a:prstGeom prst="rect">
            <a:avLst/>
          </a:prstGeom>
          <a:noFill/>
          <a:ln w="0">
            <a:noFill/>
          </a:ln>
        </p:spPr>
        <p:txBody>
          <a:bodyPr>
            <a:noAutofit/>
          </a:bodyPr>
          <a:lstStyle>
            <a:defPPr>
              <a:defRPr sz="1500" b="0">
                <a:solidFill>
                  <a:srgbClr val="536679"/>
                </a:solidFill>
                <a:latin typeface="Arial"/>
                <a:ea typeface="Arial"/>
                <a:cs typeface="Arial"/>
              </a:defRPr>
            </a:defPPr>
          </a:lstStyle>
          <a:p>
            <a:pPr>
              <a:defRPr sz="1500" b="0">
                <a:solidFill>
                  <a:srgbClr val="536679"/>
                </a:solidFill>
                <a:latin typeface="Arial"/>
                <a:ea typeface="Arial"/>
                <a:cs typeface="Arial"/>
              </a:defRPr>
            </a:pPr>
            <a:r>
              <a:rPr sz="1500" b="0">
                <a:solidFill>
                  <a:srgbClr val="536679"/>
                </a:solidFill>
                <a:latin typeface="Arial"/>
                <a:ea typeface="Arial"/>
                <a:cs typeface="Arial"/>
                <a:hlinkClick r:id="rId5" tooltip="Open this source"/>
              </a:rPr>
              <a:t>Coventry City Council (n.d.a) Business rates: who calculates business rates charges? Available at: https://www.coventry.gov.uk/business-rates/business-rates-1/2 (Accessed: 9 October 2026).</a:t>
            </a:r>
          </a:p>
        </p:txBody>
      </p:sp>
      <p:sp>
        <p:nvSpPr>
          <p:cNvPr id="7" name="Rectangle 6">
            <a:extLst>
              <a:ext uri="{FF2B5EF4-FFF2-40B4-BE49-F238E27FC236}">
                <a16:creationId xmlns:a16="http://schemas.microsoft.com/office/drawing/2014/main" id="{11319697-E3E7-474C-B26D-592C15342F56}"/>
              </a:ext>
            </a:extLst>
          </p:cNvPr>
          <p:cNvSpPr>
            <a:spLocks noGrp="1"/>
          </p:cNvSpPr>
          <p:nvPr/>
        </p:nvSpPr>
        <p:spPr>
          <a:xfrm>
            <a:off x="609600" y="4276725"/>
            <a:ext cx="10820400" cy="904875"/>
          </a:xfrm>
          <a:prstGeom prst="rect">
            <a:avLst/>
          </a:prstGeom>
          <a:noFill/>
          <a:ln w="0">
            <a:noFill/>
          </a:ln>
        </p:spPr>
        <p:txBody>
          <a:bodyPr>
            <a:noAutofit/>
          </a:bodyPr>
          <a:lstStyle>
            <a:defPPr>
              <a:defRPr sz="1500" b="0">
                <a:solidFill>
                  <a:srgbClr val="536679"/>
                </a:solidFill>
                <a:latin typeface="Arial"/>
                <a:ea typeface="Arial"/>
                <a:cs typeface="Arial"/>
              </a:defRPr>
            </a:defPPr>
          </a:lstStyle>
          <a:p>
            <a:pPr>
              <a:defRPr sz="1500" b="0">
                <a:solidFill>
                  <a:srgbClr val="536679"/>
                </a:solidFill>
                <a:latin typeface="Arial"/>
                <a:ea typeface="Arial"/>
                <a:cs typeface="Arial"/>
              </a:defRPr>
            </a:pPr>
            <a:r>
              <a:rPr sz="1500" b="0">
                <a:solidFill>
                  <a:srgbClr val="536679"/>
                </a:solidFill>
                <a:latin typeface="Arial"/>
                <a:ea typeface="Arial"/>
                <a:cs typeface="Arial"/>
                <a:hlinkClick r:id="rId6" tooltip="Open this source"/>
              </a:rPr>
              <a:t>Coventry City Council (n.d.b) Small Business Rate Relief. Available at: https://www.coventry.gov.uk/SBRR (Accessed: 9 October 2026).</a:t>
            </a:r>
          </a:p>
        </p:txBody>
      </p:sp>
      <p:sp>
        <p:nvSpPr>
          <p:cNvPr id="8" name="Rectangle 7">
            <a:extLst>
              <a:ext uri="{FF2B5EF4-FFF2-40B4-BE49-F238E27FC236}">
                <a16:creationId xmlns:a16="http://schemas.microsoft.com/office/drawing/2014/main" id="{B6CDD1B1-751E-4071-9E38-EC17D0777E4E}"/>
              </a:ext>
            </a:extLst>
          </p:cNvPr>
          <p:cNvSpPr>
            <a:spLocks noGrp="1"/>
          </p:cNvSpPr>
          <p:nvPr/>
        </p:nvSpPr>
        <p:spPr>
          <a:xfrm>
            <a:off x="609600" y="5229225"/>
            <a:ext cx="10820400" cy="904875"/>
          </a:xfrm>
          <a:prstGeom prst="rect">
            <a:avLst/>
          </a:prstGeom>
          <a:noFill/>
          <a:ln w="0">
            <a:noFill/>
          </a:ln>
        </p:spPr>
        <p:txBody>
          <a:bodyPr>
            <a:noAutofit/>
          </a:bodyPr>
          <a:lstStyle>
            <a:defPPr>
              <a:defRPr sz="1500" b="0">
                <a:solidFill>
                  <a:srgbClr val="536679"/>
                </a:solidFill>
                <a:latin typeface="Arial"/>
                <a:ea typeface="Arial"/>
                <a:cs typeface="Arial"/>
              </a:defRPr>
            </a:defPPr>
          </a:lstStyle>
          <a:p>
            <a:pPr>
              <a:defRPr sz="1500" b="0">
                <a:solidFill>
                  <a:srgbClr val="536679"/>
                </a:solidFill>
                <a:latin typeface="Arial"/>
                <a:ea typeface="Arial"/>
                <a:cs typeface="Arial"/>
              </a:defRPr>
            </a:pPr>
            <a:r>
              <a:rPr sz="1500" b="0">
                <a:solidFill>
                  <a:srgbClr val="536679"/>
                </a:solidFill>
                <a:latin typeface="Arial"/>
                <a:ea typeface="Arial"/>
                <a:cs typeface="Arial"/>
                <a:hlinkClick r:id="rId7" tooltip="Open this source"/>
              </a:rPr>
              <a:t>Department for Levelling Up, Housing and Communities (2023) Business Rates Relief: 2024/25 Retail, Hospitality and Leisure Scheme. Available at: https://www.gov.uk/guidance/business-rates-relief-202425-retail-hospitality-and-leisure-scheme (Accessed: 9 October 2026).</a:t>
            </a:r>
          </a:p>
        </p:txBody>
      </p:sp>
    </p:spTree>
    <p:extLst>
      <p:ext uri="{BB962C8B-B14F-4D97-AF65-F5344CB8AC3E}">
        <p14:creationId xmlns:p14="http://schemas.microsoft.com/office/powerpoint/2010/main" val="27022293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D6C759D8-4691-4859-BF3D-3F5D1A11C682}"/>
              </a:ext>
            </a:extLst>
          </p:cNvPr>
          <p:cNvSpPr>
            <a:spLocks noGrp="1"/>
          </p:cNvSpPr>
          <p:nvPr/>
        </p:nvSpPr>
        <p:spPr>
          <a:xfrm>
            <a:off x="590550" y="457200"/>
            <a:ext cx="10934700" cy="800100"/>
          </a:xfrm>
          <a:prstGeom prst="rect">
            <a:avLst/>
          </a:prstGeom>
          <a:noFill/>
          <a:ln w="0">
            <a:noFill/>
          </a:ln>
        </p:spPr>
        <p:txBody>
          <a:bodyPr>
            <a:noAutofit/>
          </a:bodyPr>
          <a:lstStyle>
            <a:defPPr>
              <a:defRPr sz="3150" b="1">
                <a:solidFill>
                  <a:srgbClr val="122B46"/>
                </a:solidFill>
                <a:latin typeface="Georgia"/>
                <a:ea typeface="Georgia"/>
                <a:cs typeface="Georgia"/>
              </a:defRPr>
            </a:defPPr>
          </a:lstStyle>
          <a:p>
            <a:pPr>
              <a:defRPr sz="3150" b="1">
                <a:solidFill>
                  <a:srgbClr val="122B46"/>
                </a:solidFill>
                <a:latin typeface="Georgia"/>
                <a:ea typeface="Georgia"/>
                <a:cs typeface="Georgia"/>
              </a:defRPr>
            </a:pPr>
            <a:r>
              <a:rPr sz="3150" b="1">
                <a:solidFill>
                  <a:srgbClr val="122B46"/>
                </a:solidFill>
                <a:latin typeface="Georgia"/>
                <a:ea typeface="Georgia"/>
                <a:cs typeface="Georgia"/>
              </a:rPr>
              <a:t>References (2 of 3)</a:t>
            </a:r>
          </a:p>
        </p:txBody>
      </p:sp>
      <p:sp>
        <p:nvSpPr>
          <p:cNvPr id="2" name="Rectangle 1">
            <a:extLst>
              <a:ext uri="{FF2B5EF4-FFF2-40B4-BE49-F238E27FC236}">
                <a16:creationId xmlns:a16="http://schemas.microsoft.com/office/drawing/2014/main" id="{BD028DAB-A1B1-4464-A506-1BB11C5FB04F}"/>
              </a:ext>
            </a:extLst>
          </p:cNvPr>
          <p:cNvSpPr>
            <a:spLocks noGrp="1"/>
          </p:cNvSpPr>
          <p:nvPr/>
        </p:nvSpPr>
        <p:spPr>
          <a:xfrm>
            <a:off x="609600" y="6238875"/>
            <a:ext cx="10287000" cy="409575"/>
          </a:xfrm>
          <a:prstGeom prst="rect">
            <a:avLst/>
          </a:prstGeom>
          <a:noFill/>
          <a:ln w="0">
            <a:noFill/>
          </a:ln>
        </p:spPr>
        <p:txBody>
          <a:bodyPr>
            <a:noAutofit/>
          </a:bodyPr>
          <a:lstStyle>
            <a:defPPr>
              <a:defRPr sz="1125" b="0">
                <a:solidFill>
                  <a:srgbClr val="536679"/>
                </a:solidFill>
                <a:latin typeface="Arial"/>
                <a:ea typeface="Arial"/>
                <a:cs typeface="Arial"/>
              </a:defRPr>
            </a:defPPr>
          </a:lstStyle>
          <a:p>
            <a:endParaRPr/>
          </a:p>
        </p:txBody>
      </p:sp>
      <p:sp>
        <p:nvSpPr>
          <p:cNvPr id="3" name="Rectangle 2">
            <a:extLst>
              <a:ext uri="{FF2B5EF4-FFF2-40B4-BE49-F238E27FC236}">
                <a16:creationId xmlns:a16="http://schemas.microsoft.com/office/drawing/2014/main" id="{F511A97E-B986-42C1-AED3-4BDFD28CEF21}"/>
              </a:ext>
            </a:extLst>
          </p:cNvPr>
          <p:cNvSpPr>
            <a:spLocks noGrp="1"/>
          </p:cNvSpPr>
          <p:nvPr/>
        </p:nvSpPr>
        <p:spPr>
          <a:xfrm>
            <a:off x="11087100" y="6238875"/>
            <a:ext cx="495300" cy="266700"/>
          </a:xfrm>
          <a:prstGeom prst="rect">
            <a:avLst/>
          </a:prstGeom>
          <a:noFill/>
          <a:ln w="0">
            <a:noFill/>
          </a:ln>
        </p:spPr>
        <p:txBody>
          <a:bodyPr>
            <a:noAutofit/>
          </a:bodyPr>
          <a:lstStyle>
            <a:defPPr>
              <a:defRPr sz="1200" b="1">
                <a:solidFill>
                  <a:srgbClr val="2463A6"/>
                </a:solidFill>
                <a:latin typeface="Arial"/>
                <a:ea typeface="Arial"/>
                <a:cs typeface="Arial"/>
              </a:defRPr>
            </a:defPPr>
          </a:lstStyle>
          <a:p>
            <a:pPr>
              <a:defRPr sz="1200" b="1">
                <a:solidFill>
                  <a:srgbClr val="2463A6"/>
                </a:solidFill>
                <a:latin typeface="Arial"/>
                <a:ea typeface="Arial"/>
                <a:cs typeface="Arial"/>
              </a:defRPr>
            </a:pPr>
            <a:r>
              <a:rPr sz="1200" b="1">
                <a:solidFill>
                  <a:srgbClr val="2463A6"/>
                </a:solidFill>
                <a:latin typeface="Arial"/>
                <a:ea typeface="Arial"/>
                <a:cs typeface="Arial"/>
              </a:rPr>
              <a:t>15</a:t>
            </a:r>
          </a:p>
        </p:txBody>
      </p:sp>
      <p:sp>
        <p:nvSpPr>
          <p:cNvPr id="4" name="Rectangle 3">
            <a:extLst>
              <a:ext uri="{FF2B5EF4-FFF2-40B4-BE49-F238E27FC236}">
                <a16:creationId xmlns:a16="http://schemas.microsoft.com/office/drawing/2014/main" id="{4C5730E2-1D83-451D-BBAF-0D38484F8AAE}"/>
              </a:ext>
            </a:extLst>
          </p:cNvPr>
          <p:cNvSpPr>
            <a:spLocks noGrp="1"/>
          </p:cNvSpPr>
          <p:nvPr/>
        </p:nvSpPr>
        <p:spPr>
          <a:xfrm>
            <a:off x="609600" y="1419225"/>
            <a:ext cx="10820400" cy="904875"/>
          </a:xfrm>
          <a:prstGeom prst="rect">
            <a:avLst/>
          </a:prstGeom>
          <a:noFill/>
          <a:ln w="0">
            <a:noFill/>
          </a:ln>
        </p:spPr>
        <p:txBody>
          <a:bodyPr>
            <a:noAutofit/>
          </a:bodyPr>
          <a:lstStyle>
            <a:defPPr>
              <a:defRPr sz="1500" b="0">
                <a:solidFill>
                  <a:srgbClr val="536679"/>
                </a:solidFill>
                <a:latin typeface="Arial"/>
                <a:ea typeface="Arial"/>
                <a:cs typeface="Arial"/>
              </a:defRPr>
            </a:defPPr>
          </a:lstStyle>
          <a:p>
            <a:pPr>
              <a:defRPr sz="1500" b="0">
                <a:solidFill>
                  <a:srgbClr val="536679"/>
                </a:solidFill>
                <a:latin typeface="Arial"/>
                <a:ea typeface="Arial"/>
                <a:cs typeface="Arial"/>
              </a:defRPr>
            </a:pPr>
            <a:r>
              <a:rPr sz="1500" b="0">
                <a:solidFill>
                  <a:srgbClr val="536679"/>
                </a:solidFill>
                <a:latin typeface="Arial"/>
                <a:ea typeface="Arial"/>
                <a:cs typeface="Arial"/>
                <a:hlinkClick r:id="rId3" tooltip="Open this source"/>
              </a:rPr>
              <a:t>Food Standards Agency (2025) Allergen information for non-prepacked foods best practice. Available at: https://www.gov.uk/government/publications/allergen-information-for-non-prepacked-foods-best-practice/allergen-information-for-non-prepacked-foods-best-practice (Accessed: 8 October 2026).</a:t>
            </a:r>
          </a:p>
        </p:txBody>
      </p:sp>
      <p:sp>
        <p:nvSpPr>
          <p:cNvPr id="5" name="Rectangle 4">
            <a:extLst>
              <a:ext uri="{FF2B5EF4-FFF2-40B4-BE49-F238E27FC236}">
                <a16:creationId xmlns:a16="http://schemas.microsoft.com/office/drawing/2014/main" id="{4B465BA4-2BE4-497E-989E-DF3D8B1B819B}"/>
              </a:ext>
            </a:extLst>
          </p:cNvPr>
          <p:cNvSpPr>
            <a:spLocks noGrp="1"/>
          </p:cNvSpPr>
          <p:nvPr/>
        </p:nvSpPr>
        <p:spPr>
          <a:xfrm>
            <a:off x="609600" y="2371725"/>
            <a:ext cx="10820400" cy="904875"/>
          </a:xfrm>
          <a:prstGeom prst="rect">
            <a:avLst/>
          </a:prstGeom>
          <a:noFill/>
          <a:ln w="0">
            <a:noFill/>
          </a:ln>
        </p:spPr>
        <p:txBody>
          <a:bodyPr>
            <a:noAutofit/>
          </a:bodyPr>
          <a:lstStyle>
            <a:defPPr>
              <a:defRPr sz="1500" b="0">
                <a:solidFill>
                  <a:srgbClr val="536679"/>
                </a:solidFill>
                <a:latin typeface="Arial"/>
                <a:ea typeface="Arial"/>
                <a:cs typeface="Arial"/>
              </a:defRPr>
            </a:defPPr>
          </a:lstStyle>
          <a:p>
            <a:pPr>
              <a:defRPr sz="1500" b="0">
                <a:solidFill>
                  <a:srgbClr val="536679"/>
                </a:solidFill>
                <a:latin typeface="Arial"/>
                <a:ea typeface="Arial"/>
                <a:cs typeface="Arial"/>
              </a:defRPr>
            </a:pPr>
            <a:r>
              <a:rPr sz="1500" b="0">
                <a:solidFill>
                  <a:srgbClr val="536679"/>
                </a:solidFill>
                <a:latin typeface="Arial"/>
                <a:ea typeface="Arial"/>
                <a:cs typeface="Arial"/>
                <a:hlinkClick r:id="rId4" tooltip="Open this source"/>
              </a:rPr>
              <a:t>Ministry of Housing, Communities and Local Government (2025) Business Rates Relief: 2025/26 Retail, Hospitality and Leisure Scheme. Available at: https://www.gov.uk/guidance/business-rates-relief-202526-retail-hospitality-and-leisure-scheme (Accessed: 11 October 2026).</a:t>
            </a:r>
          </a:p>
        </p:txBody>
      </p:sp>
      <p:sp>
        <p:nvSpPr>
          <p:cNvPr id="6" name="Rectangle 5">
            <a:extLst>
              <a:ext uri="{FF2B5EF4-FFF2-40B4-BE49-F238E27FC236}">
                <a16:creationId xmlns:a16="http://schemas.microsoft.com/office/drawing/2014/main" id="{AF6B5387-EA01-4E40-B1D1-D37606345EB3}"/>
              </a:ext>
            </a:extLst>
          </p:cNvPr>
          <p:cNvSpPr>
            <a:spLocks noGrp="1"/>
          </p:cNvSpPr>
          <p:nvPr/>
        </p:nvSpPr>
        <p:spPr>
          <a:xfrm>
            <a:off x="609600" y="3324225"/>
            <a:ext cx="10820400" cy="904875"/>
          </a:xfrm>
          <a:prstGeom prst="rect">
            <a:avLst/>
          </a:prstGeom>
          <a:noFill/>
          <a:ln w="0">
            <a:noFill/>
          </a:ln>
        </p:spPr>
        <p:txBody>
          <a:bodyPr>
            <a:noAutofit/>
          </a:bodyPr>
          <a:lstStyle>
            <a:defPPr>
              <a:defRPr sz="1500" b="0">
                <a:solidFill>
                  <a:srgbClr val="536679"/>
                </a:solidFill>
                <a:latin typeface="Arial"/>
                <a:ea typeface="Arial"/>
                <a:cs typeface="Arial"/>
              </a:defRPr>
            </a:defPPr>
          </a:lstStyle>
          <a:p>
            <a:pPr>
              <a:defRPr sz="1500" b="0">
                <a:solidFill>
                  <a:srgbClr val="536679"/>
                </a:solidFill>
                <a:latin typeface="Arial"/>
                <a:ea typeface="Arial"/>
                <a:cs typeface="Arial"/>
              </a:defRPr>
            </a:pPr>
            <a:r>
              <a:rPr sz="1500" b="0">
                <a:solidFill>
                  <a:srgbClr val="536679"/>
                </a:solidFill>
                <a:latin typeface="Arial"/>
                <a:ea typeface="Arial"/>
                <a:cs typeface="Arial"/>
                <a:hlinkClick r:id="rId5" tooltip="Open this source"/>
              </a:rPr>
              <a:t>Office for National Statistics (2025) Who has access to hybrid work in Great Britain? 11 June. Available at: https://www.ons.gov.uk/employmentandlabourmarket/peopleinwork/employmentandemployeetypes/articles/whohasaccesstohybridworkingreatbritain/latest (Accessed: 9 October 2026).</a:t>
            </a:r>
          </a:p>
        </p:txBody>
      </p:sp>
      <p:sp>
        <p:nvSpPr>
          <p:cNvPr id="7" name="Rectangle 6">
            <a:extLst>
              <a:ext uri="{FF2B5EF4-FFF2-40B4-BE49-F238E27FC236}">
                <a16:creationId xmlns:a16="http://schemas.microsoft.com/office/drawing/2014/main" id="{D009FEDC-8A50-4DC6-AC92-150D674418A9}"/>
              </a:ext>
            </a:extLst>
          </p:cNvPr>
          <p:cNvSpPr>
            <a:spLocks noGrp="1"/>
          </p:cNvSpPr>
          <p:nvPr/>
        </p:nvSpPr>
        <p:spPr>
          <a:xfrm>
            <a:off x="609600" y="4276725"/>
            <a:ext cx="10820400" cy="904875"/>
          </a:xfrm>
          <a:prstGeom prst="rect">
            <a:avLst/>
          </a:prstGeom>
          <a:noFill/>
          <a:ln w="0">
            <a:noFill/>
          </a:ln>
        </p:spPr>
        <p:txBody>
          <a:bodyPr>
            <a:noAutofit/>
          </a:bodyPr>
          <a:lstStyle>
            <a:defPPr>
              <a:defRPr sz="1500" b="0">
                <a:solidFill>
                  <a:srgbClr val="536679"/>
                </a:solidFill>
                <a:latin typeface="Arial"/>
                <a:ea typeface="Arial"/>
                <a:cs typeface="Arial"/>
              </a:defRPr>
            </a:defPPr>
          </a:lstStyle>
          <a:p>
            <a:pPr>
              <a:defRPr sz="1500" b="0">
                <a:solidFill>
                  <a:srgbClr val="536679"/>
                </a:solidFill>
                <a:latin typeface="Arial"/>
                <a:ea typeface="Arial"/>
                <a:cs typeface="Arial"/>
              </a:defRPr>
            </a:pPr>
            <a:r>
              <a:rPr sz="1500" b="0">
                <a:solidFill>
                  <a:srgbClr val="536679"/>
                </a:solidFill>
                <a:latin typeface="Arial"/>
                <a:ea typeface="Arial"/>
                <a:cs typeface="Arial"/>
                <a:hlinkClick r:id="rId6" tooltip="Open this source"/>
              </a:rPr>
              <a:t>Proctor, T. (2019) </a:t>
            </a:r>
            <a:r>
              <a:rPr sz="1500" b="0" i="1">
                <a:solidFill>
                  <a:srgbClr val="536679"/>
                </a:solidFill>
                <a:latin typeface="Arial"/>
                <a:ea typeface="Arial"/>
                <a:cs typeface="Arial"/>
                <a:hlinkClick r:id="rId6" tooltip="Open this source"/>
              </a:rPr>
              <a:t>Creative problem solving for managers: developing skills for decision making and innovation</a:t>
            </a:r>
            <a:r>
              <a:rPr sz="1500" b="0">
                <a:solidFill>
                  <a:srgbClr val="536679"/>
                </a:solidFill>
                <a:latin typeface="Arial"/>
                <a:ea typeface="Arial"/>
                <a:cs typeface="Arial"/>
                <a:hlinkClick r:id="rId6" tooltip="Open this source"/>
              </a:rPr>
              <a:t>. 5th edn. Routledge. Access via UWTSD library.</a:t>
            </a:r>
          </a:p>
        </p:txBody>
      </p:sp>
      <p:sp>
        <p:nvSpPr>
          <p:cNvPr id="8" name="Rectangle 7">
            <a:extLst>
              <a:ext uri="{FF2B5EF4-FFF2-40B4-BE49-F238E27FC236}">
                <a16:creationId xmlns:a16="http://schemas.microsoft.com/office/drawing/2014/main" id="{5A6E7BD6-0C3E-4BDD-8944-C31021644389}"/>
              </a:ext>
            </a:extLst>
          </p:cNvPr>
          <p:cNvSpPr>
            <a:spLocks noGrp="1"/>
          </p:cNvSpPr>
          <p:nvPr/>
        </p:nvSpPr>
        <p:spPr>
          <a:xfrm>
            <a:off x="609600" y="5229225"/>
            <a:ext cx="10820400" cy="904875"/>
          </a:xfrm>
          <a:prstGeom prst="rect">
            <a:avLst/>
          </a:prstGeom>
          <a:noFill/>
          <a:ln w="0">
            <a:noFill/>
          </a:ln>
        </p:spPr>
        <p:txBody>
          <a:bodyPr>
            <a:noAutofit/>
          </a:bodyPr>
          <a:lstStyle>
            <a:defPPr>
              <a:defRPr sz="1500" b="0">
                <a:solidFill>
                  <a:srgbClr val="536679"/>
                </a:solidFill>
                <a:latin typeface="Arial"/>
                <a:ea typeface="Arial"/>
                <a:cs typeface="Arial"/>
              </a:defRPr>
            </a:defPPr>
          </a:lstStyle>
          <a:p>
            <a:pPr>
              <a:defRPr sz="1500" b="0">
                <a:solidFill>
                  <a:srgbClr val="536679"/>
                </a:solidFill>
                <a:latin typeface="Arial"/>
                <a:ea typeface="Arial"/>
                <a:cs typeface="Arial"/>
              </a:defRPr>
            </a:pPr>
            <a:r>
              <a:rPr sz="1500" b="0">
                <a:solidFill>
                  <a:srgbClr val="536679"/>
                </a:solidFill>
                <a:latin typeface="Arial"/>
                <a:ea typeface="Arial"/>
                <a:cs typeface="Arial"/>
                <a:hlinkClick r:id="rId7" tooltip="Open this source"/>
              </a:rPr>
              <a:t>Sproull, B. (2018) </a:t>
            </a:r>
            <a:r>
              <a:rPr sz="1500" b="0" i="1">
                <a:solidFill>
                  <a:srgbClr val="536679"/>
                </a:solidFill>
                <a:latin typeface="Arial"/>
                <a:ea typeface="Arial"/>
                <a:cs typeface="Arial"/>
                <a:hlinkClick r:id="rId7" tooltip="Open this source"/>
              </a:rPr>
              <a:t>The problem-solving, problem-prevention, and decision-making guide: organized and systematic roadmaps for managers</a:t>
            </a:r>
            <a:r>
              <a:rPr sz="1500" b="0">
                <a:solidFill>
                  <a:srgbClr val="536679"/>
                </a:solidFill>
                <a:latin typeface="Arial"/>
                <a:ea typeface="Arial"/>
                <a:cs typeface="Arial"/>
                <a:hlinkClick r:id="rId7" tooltip="Open this source"/>
              </a:rPr>
              <a:t>. New York: Productivity Press. Access via UWTSD library.</a:t>
            </a:r>
          </a:p>
        </p:txBody>
      </p:sp>
    </p:spTree>
    <p:extLst>
      <p:ext uri="{BB962C8B-B14F-4D97-AF65-F5344CB8AC3E}">
        <p14:creationId xmlns:p14="http://schemas.microsoft.com/office/powerpoint/2010/main" val="35225671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0F98787A-251B-4F90-81E6-DF379BDC458F}"/>
              </a:ext>
            </a:extLst>
          </p:cNvPr>
          <p:cNvSpPr>
            <a:spLocks noGrp="1"/>
          </p:cNvSpPr>
          <p:nvPr/>
        </p:nvSpPr>
        <p:spPr>
          <a:xfrm>
            <a:off x="590550" y="457200"/>
            <a:ext cx="10934700" cy="800100"/>
          </a:xfrm>
          <a:prstGeom prst="rect">
            <a:avLst/>
          </a:prstGeom>
          <a:noFill/>
          <a:ln w="0">
            <a:noFill/>
          </a:ln>
        </p:spPr>
        <p:txBody>
          <a:bodyPr>
            <a:noAutofit/>
          </a:bodyPr>
          <a:lstStyle>
            <a:defPPr>
              <a:defRPr sz="3150" b="1">
                <a:solidFill>
                  <a:srgbClr val="122B46"/>
                </a:solidFill>
                <a:latin typeface="Georgia"/>
                <a:ea typeface="Georgia"/>
                <a:cs typeface="Georgia"/>
              </a:defRPr>
            </a:defPPr>
          </a:lstStyle>
          <a:p>
            <a:pPr>
              <a:defRPr sz="3150" b="1">
                <a:solidFill>
                  <a:srgbClr val="122B46"/>
                </a:solidFill>
                <a:latin typeface="Georgia"/>
                <a:ea typeface="Georgia"/>
                <a:cs typeface="Georgia"/>
              </a:defRPr>
            </a:pPr>
            <a:r>
              <a:rPr sz="3150" b="1">
                <a:solidFill>
                  <a:srgbClr val="122B46"/>
                </a:solidFill>
                <a:latin typeface="Georgia"/>
                <a:ea typeface="Georgia"/>
                <a:cs typeface="Georgia"/>
              </a:rPr>
              <a:t>References (3 of 3)</a:t>
            </a:r>
          </a:p>
        </p:txBody>
      </p:sp>
      <p:sp>
        <p:nvSpPr>
          <p:cNvPr id="2" name="Rectangle 1">
            <a:extLst>
              <a:ext uri="{FF2B5EF4-FFF2-40B4-BE49-F238E27FC236}">
                <a16:creationId xmlns:a16="http://schemas.microsoft.com/office/drawing/2014/main" id="{F63CA9DF-3D5A-4110-9C9A-5A0FAC231F55}"/>
              </a:ext>
            </a:extLst>
          </p:cNvPr>
          <p:cNvSpPr>
            <a:spLocks noGrp="1"/>
          </p:cNvSpPr>
          <p:nvPr/>
        </p:nvSpPr>
        <p:spPr>
          <a:xfrm>
            <a:off x="609600" y="6238875"/>
            <a:ext cx="10287000" cy="409575"/>
          </a:xfrm>
          <a:prstGeom prst="rect">
            <a:avLst/>
          </a:prstGeom>
          <a:noFill/>
          <a:ln w="0">
            <a:noFill/>
          </a:ln>
        </p:spPr>
        <p:txBody>
          <a:bodyPr>
            <a:noAutofit/>
          </a:bodyPr>
          <a:lstStyle>
            <a:defPPr>
              <a:defRPr sz="1125" b="0">
                <a:solidFill>
                  <a:srgbClr val="536679"/>
                </a:solidFill>
                <a:latin typeface="Arial"/>
                <a:ea typeface="Arial"/>
                <a:cs typeface="Arial"/>
              </a:defRPr>
            </a:defPPr>
          </a:lstStyle>
          <a:p>
            <a:endParaRPr/>
          </a:p>
        </p:txBody>
      </p:sp>
      <p:sp>
        <p:nvSpPr>
          <p:cNvPr id="3" name="Rectangle 2">
            <a:extLst>
              <a:ext uri="{FF2B5EF4-FFF2-40B4-BE49-F238E27FC236}">
                <a16:creationId xmlns:a16="http://schemas.microsoft.com/office/drawing/2014/main" id="{55802AD8-E389-4A95-AA77-7A171B1D1E6F}"/>
              </a:ext>
            </a:extLst>
          </p:cNvPr>
          <p:cNvSpPr>
            <a:spLocks noGrp="1"/>
          </p:cNvSpPr>
          <p:nvPr/>
        </p:nvSpPr>
        <p:spPr>
          <a:xfrm>
            <a:off x="11087100" y="6238875"/>
            <a:ext cx="495300" cy="266700"/>
          </a:xfrm>
          <a:prstGeom prst="rect">
            <a:avLst/>
          </a:prstGeom>
          <a:noFill/>
          <a:ln w="0">
            <a:noFill/>
          </a:ln>
        </p:spPr>
        <p:txBody>
          <a:bodyPr>
            <a:noAutofit/>
          </a:bodyPr>
          <a:lstStyle>
            <a:defPPr>
              <a:defRPr sz="1200" b="1">
                <a:solidFill>
                  <a:srgbClr val="2463A6"/>
                </a:solidFill>
                <a:latin typeface="Arial"/>
                <a:ea typeface="Arial"/>
                <a:cs typeface="Arial"/>
              </a:defRPr>
            </a:defPPr>
          </a:lstStyle>
          <a:p>
            <a:pPr>
              <a:defRPr sz="1200" b="1">
                <a:solidFill>
                  <a:srgbClr val="2463A6"/>
                </a:solidFill>
                <a:latin typeface="Arial"/>
                <a:ea typeface="Arial"/>
                <a:cs typeface="Arial"/>
              </a:defRPr>
            </a:pPr>
            <a:r>
              <a:rPr sz="1200" b="1">
                <a:solidFill>
                  <a:srgbClr val="2463A6"/>
                </a:solidFill>
                <a:latin typeface="Arial"/>
                <a:ea typeface="Arial"/>
                <a:cs typeface="Arial"/>
              </a:rPr>
              <a:t>16</a:t>
            </a:r>
          </a:p>
        </p:txBody>
      </p:sp>
      <p:sp>
        <p:nvSpPr>
          <p:cNvPr id="4" name="Rectangle 3">
            <a:extLst>
              <a:ext uri="{FF2B5EF4-FFF2-40B4-BE49-F238E27FC236}">
                <a16:creationId xmlns:a16="http://schemas.microsoft.com/office/drawing/2014/main" id="{9E06A8E9-2A7E-42F2-AFED-46FD41690796}"/>
              </a:ext>
            </a:extLst>
          </p:cNvPr>
          <p:cNvSpPr>
            <a:spLocks noGrp="1"/>
          </p:cNvSpPr>
          <p:nvPr/>
        </p:nvSpPr>
        <p:spPr>
          <a:xfrm>
            <a:off x="609600" y="1419225"/>
            <a:ext cx="10820400" cy="904875"/>
          </a:xfrm>
          <a:prstGeom prst="rect">
            <a:avLst/>
          </a:prstGeom>
          <a:noFill/>
          <a:ln w="0">
            <a:noFill/>
          </a:ln>
        </p:spPr>
        <p:txBody>
          <a:bodyPr>
            <a:noAutofit/>
          </a:bodyPr>
          <a:lstStyle>
            <a:defPPr>
              <a:defRPr sz="1500" b="0">
                <a:solidFill>
                  <a:srgbClr val="536679"/>
                </a:solidFill>
                <a:latin typeface="Arial"/>
                <a:ea typeface="Arial"/>
                <a:cs typeface="Arial"/>
              </a:defRPr>
            </a:defPPr>
          </a:lstStyle>
          <a:p>
            <a:pPr>
              <a:defRPr sz="1500" b="0">
                <a:solidFill>
                  <a:srgbClr val="536679"/>
                </a:solidFill>
                <a:latin typeface="Arial"/>
                <a:ea typeface="Arial"/>
                <a:cs typeface="Arial"/>
              </a:defRPr>
            </a:pPr>
            <a:r>
              <a:rPr sz="1500" b="0">
                <a:solidFill>
                  <a:srgbClr val="536679"/>
                </a:solidFill>
                <a:latin typeface="Arial"/>
                <a:ea typeface="Arial"/>
                <a:cs typeface="Arial"/>
                <a:hlinkClick r:id="rId3" tooltip="Open this source"/>
              </a:rPr>
              <a:t>Thompson, N. (2025) </a:t>
            </a:r>
            <a:r>
              <a:rPr sz="1500" b="0" i="1">
                <a:solidFill>
                  <a:srgbClr val="536679"/>
                </a:solidFill>
                <a:latin typeface="Arial"/>
                <a:ea typeface="Arial"/>
                <a:cs typeface="Arial"/>
                <a:hlinkClick r:id="rId3" tooltip="Open this source"/>
              </a:rPr>
              <a:t>Effective problem solving</a:t>
            </a:r>
            <a:r>
              <a:rPr sz="1500" b="0">
                <a:solidFill>
                  <a:srgbClr val="536679"/>
                </a:solidFill>
                <a:latin typeface="Arial"/>
                <a:ea typeface="Arial"/>
                <a:cs typeface="Arial"/>
                <a:hlinkClick r:id="rId3" tooltip="Open this source"/>
              </a:rPr>
              <a:t>. 2nd edn. Routledge. Access via UWTSD library.</a:t>
            </a:r>
          </a:p>
        </p:txBody>
      </p:sp>
      <p:sp>
        <p:nvSpPr>
          <p:cNvPr id="5" name="Rectangle 4">
            <a:extLst>
              <a:ext uri="{FF2B5EF4-FFF2-40B4-BE49-F238E27FC236}">
                <a16:creationId xmlns:a16="http://schemas.microsoft.com/office/drawing/2014/main" id="{6394B987-0E12-4626-93B9-5CBF0E7840F7}"/>
              </a:ext>
            </a:extLst>
          </p:cNvPr>
          <p:cNvSpPr>
            <a:spLocks noGrp="1"/>
          </p:cNvSpPr>
          <p:nvPr/>
        </p:nvSpPr>
        <p:spPr>
          <a:xfrm>
            <a:off x="609600" y="2371725"/>
            <a:ext cx="10820400" cy="904875"/>
          </a:xfrm>
          <a:prstGeom prst="rect">
            <a:avLst/>
          </a:prstGeom>
          <a:noFill/>
          <a:ln w="0">
            <a:noFill/>
          </a:ln>
        </p:spPr>
        <p:txBody>
          <a:bodyPr>
            <a:noAutofit/>
          </a:bodyPr>
          <a:lstStyle>
            <a:defPPr>
              <a:defRPr sz="1500" b="0">
                <a:solidFill>
                  <a:srgbClr val="536679"/>
                </a:solidFill>
                <a:latin typeface="Arial"/>
                <a:ea typeface="Arial"/>
                <a:cs typeface="Arial"/>
              </a:defRPr>
            </a:defPPr>
          </a:lstStyle>
          <a:p>
            <a:pPr>
              <a:defRPr sz="1500" b="0">
                <a:solidFill>
                  <a:srgbClr val="536679"/>
                </a:solidFill>
                <a:latin typeface="Arial"/>
                <a:ea typeface="Arial"/>
                <a:cs typeface="Arial"/>
              </a:defRPr>
            </a:pPr>
            <a:r>
              <a:rPr sz="1500" b="0" dirty="0">
                <a:solidFill>
                  <a:srgbClr val="536679"/>
                </a:solidFill>
                <a:latin typeface="Arial"/>
                <a:ea typeface="Arial"/>
                <a:cs typeface="Arial"/>
                <a:hlinkClick r:id="rId4" tooltip="Open this source"/>
              </a:rPr>
              <a:t>UWTSD (2026a) LCLM4004 Component 1 assessment specification, September term, Birmingham. Basil’s Bakery case study.</a:t>
            </a:r>
          </a:p>
        </p:txBody>
      </p:sp>
      <p:sp>
        <p:nvSpPr>
          <p:cNvPr id="6" name="Rectangle 5">
            <a:extLst>
              <a:ext uri="{FF2B5EF4-FFF2-40B4-BE49-F238E27FC236}">
                <a16:creationId xmlns:a16="http://schemas.microsoft.com/office/drawing/2014/main" id="{CC373516-995D-4FAE-9926-97C7EEDAC518}"/>
              </a:ext>
            </a:extLst>
          </p:cNvPr>
          <p:cNvSpPr>
            <a:spLocks noGrp="1"/>
          </p:cNvSpPr>
          <p:nvPr/>
        </p:nvSpPr>
        <p:spPr>
          <a:xfrm>
            <a:off x="609600" y="3324225"/>
            <a:ext cx="10820400" cy="904875"/>
          </a:xfrm>
          <a:prstGeom prst="rect">
            <a:avLst/>
          </a:prstGeom>
          <a:noFill/>
          <a:ln w="0">
            <a:noFill/>
          </a:ln>
        </p:spPr>
        <p:txBody>
          <a:bodyPr>
            <a:noAutofit/>
          </a:bodyPr>
          <a:lstStyle>
            <a:defPPr>
              <a:defRPr sz="1500" b="0">
                <a:solidFill>
                  <a:srgbClr val="536679"/>
                </a:solidFill>
                <a:latin typeface="Arial"/>
                <a:ea typeface="Arial"/>
                <a:cs typeface="Arial"/>
              </a:defRPr>
            </a:defPPr>
          </a:lstStyle>
          <a:p>
            <a:pPr>
              <a:defRPr sz="1500" b="0">
                <a:solidFill>
                  <a:srgbClr val="536679"/>
                </a:solidFill>
                <a:latin typeface="Arial"/>
                <a:ea typeface="Arial"/>
                <a:cs typeface="Arial"/>
              </a:defRPr>
            </a:pPr>
            <a:r>
              <a:rPr sz="1500" b="0">
                <a:solidFill>
                  <a:srgbClr val="536679"/>
                </a:solidFill>
                <a:latin typeface="Arial"/>
                <a:ea typeface="Arial"/>
                <a:cs typeface="Arial"/>
                <a:hlinkClick r:id="rId5" tooltip="Open this source"/>
              </a:rPr>
              <a:t>UWTSD (2026b) Week 3: PESTEL analysis. LCLM4004 lecture slides, slides 8–10 and 22–23. Moodle.</a:t>
            </a:r>
          </a:p>
        </p:txBody>
      </p:sp>
      <p:sp>
        <p:nvSpPr>
          <p:cNvPr id="7" name="Rectangle 6">
            <a:extLst>
              <a:ext uri="{FF2B5EF4-FFF2-40B4-BE49-F238E27FC236}">
                <a16:creationId xmlns:a16="http://schemas.microsoft.com/office/drawing/2014/main" id="{B2B53D33-D816-4029-8FD2-99098522C44A}"/>
              </a:ext>
            </a:extLst>
          </p:cNvPr>
          <p:cNvSpPr>
            <a:spLocks noGrp="1"/>
          </p:cNvSpPr>
          <p:nvPr/>
        </p:nvSpPr>
        <p:spPr>
          <a:xfrm>
            <a:off x="609600" y="4276725"/>
            <a:ext cx="10820400" cy="904875"/>
          </a:xfrm>
          <a:prstGeom prst="rect">
            <a:avLst/>
          </a:prstGeom>
          <a:noFill/>
          <a:ln w="0">
            <a:noFill/>
          </a:ln>
        </p:spPr>
        <p:txBody>
          <a:bodyPr>
            <a:noAutofit/>
          </a:bodyPr>
          <a:lstStyle>
            <a:defPPr>
              <a:defRPr sz="1500" b="0">
                <a:solidFill>
                  <a:srgbClr val="536679"/>
                </a:solidFill>
                <a:latin typeface="Arial"/>
                <a:ea typeface="Arial"/>
                <a:cs typeface="Arial"/>
              </a:defRPr>
            </a:defPPr>
          </a:lstStyle>
          <a:p>
            <a:pPr>
              <a:defRPr sz="1500" b="0">
                <a:solidFill>
                  <a:srgbClr val="536679"/>
                </a:solidFill>
                <a:latin typeface="Arial"/>
                <a:ea typeface="Arial"/>
                <a:cs typeface="Arial"/>
              </a:defRPr>
            </a:pPr>
            <a:r>
              <a:rPr sz="1500" b="0">
                <a:solidFill>
                  <a:srgbClr val="536679"/>
                </a:solidFill>
                <a:latin typeface="Arial"/>
                <a:ea typeface="Arial"/>
                <a:cs typeface="Arial"/>
                <a:hlinkClick r:id="rId6" tooltip="Open this source"/>
              </a:rPr>
              <a:t>UWTSD (2026c) Week 4: Cause and effect (Fishbone) diagram. LCLM4004 lecture slides, slides 8–10 and 21–22. Moodle.</a:t>
            </a:r>
          </a:p>
        </p:txBody>
      </p:sp>
    </p:spTree>
    <p:extLst>
      <p:ext uri="{BB962C8B-B14F-4D97-AF65-F5344CB8AC3E}">
        <p14:creationId xmlns:p14="http://schemas.microsoft.com/office/powerpoint/2010/main" val="133789111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rgbClr val="122B46"/>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DFCDDAF4-05F5-4F36-875C-6114F283F519}"/>
              </a:ext>
            </a:extLst>
          </p:cNvPr>
          <p:cNvSpPr>
            <a:spLocks noGrp="1"/>
          </p:cNvSpPr>
          <p:nvPr/>
        </p:nvSpPr>
        <p:spPr>
          <a:xfrm>
            <a:off x="590550" y="457200"/>
            <a:ext cx="10934700" cy="800100"/>
          </a:xfrm>
          <a:prstGeom prst="rect">
            <a:avLst/>
          </a:prstGeom>
          <a:noFill/>
          <a:ln w="0">
            <a:noFill/>
          </a:ln>
        </p:spPr>
        <p:txBody>
          <a:bodyPr>
            <a:noAutofit/>
          </a:bodyPr>
          <a:lstStyle>
            <a:defPPr>
              <a:defRPr sz="3150" b="1">
                <a:solidFill>
                  <a:srgbClr val="FFFFFF"/>
                </a:solidFill>
                <a:latin typeface="Georgia"/>
                <a:ea typeface="Georgia"/>
                <a:cs typeface="Georgia"/>
              </a:defRPr>
            </a:defPPr>
          </a:lstStyle>
          <a:p>
            <a:pPr>
              <a:defRPr sz="3150" b="1">
                <a:solidFill>
                  <a:srgbClr val="FFFFFF"/>
                </a:solidFill>
                <a:latin typeface="Georgia"/>
                <a:ea typeface="Georgia"/>
                <a:cs typeface="Georgia"/>
              </a:defRPr>
            </a:pPr>
            <a:r>
              <a:rPr sz="3150" b="1">
                <a:solidFill>
                  <a:srgbClr val="FFFFFF"/>
                </a:solidFill>
                <a:latin typeface="Georgia"/>
                <a:ea typeface="Georgia"/>
                <a:cs typeface="Georgia"/>
              </a:rPr>
              <a:t>Thank you</a:t>
            </a:r>
          </a:p>
        </p:txBody>
      </p:sp>
      <p:sp>
        <p:nvSpPr>
          <p:cNvPr id="2" name="Rectangle 1">
            <a:extLst>
              <a:ext uri="{FF2B5EF4-FFF2-40B4-BE49-F238E27FC236}">
                <a16:creationId xmlns:a16="http://schemas.microsoft.com/office/drawing/2014/main" id="{E0908727-B8A6-4593-A797-29C716EFE333}"/>
              </a:ext>
            </a:extLst>
          </p:cNvPr>
          <p:cNvSpPr>
            <a:spLocks noGrp="1"/>
          </p:cNvSpPr>
          <p:nvPr/>
        </p:nvSpPr>
        <p:spPr>
          <a:xfrm>
            <a:off x="609600" y="6238875"/>
            <a:ext cx="10287000" cy="409575"/>
          </a:xfrm>
          <a:prstGeom prst="rect">
            <a:avLst/>
          </a:prstGeom>
          <a:noFill/>
          <a:ln w="0">
            <a:noFill/>
          </a:ln>
        </p:spPr>
        <p:txBody>
          <a:bodyPr>
            <a:noAutofit/>
          </a:bodyPr>
          <a:lstStyle>
            <a:defPPr>
              <a:defRPr sz="1125" b="0">
                <a:solidFill>
                  <a:srgbClr val="CAD8E8"/>
                </a:solidFill>
                <a:latin typeface="Arial"/>
                <a:ea typeface="Arial"/>
                <a:cs typeface="Arial"/>
              </a:defRPr>
            </a:defPPr>
          </a:lstStyle>
          <a:p>
            <a:endParaRPr/>
          </a:p>
        </p:txBody>
      </p:sp>
      <p:sp>
        <p:nvSpPr>
          <p:cNvPr id="3" name="Rectangle 2">
            <a:extLst>
              <a:ext uri="{FF2B5EF4-FFF2-40B4-BE49-F238E27FC236}">
                <a16:creationId xmlns:a16="http://schemas.microsoft.com/office/drawing/2014/main" id="{017D3E04-070C-443B-883F-730E9674FF0F}"/>
              </a:ext>
            </a:extLst>
          </p:cNvPr>
          <p:cNvSpPr>
            <a:spLocks noGrp="1"/>
          </p:cNvSpPr>
          <p:nvPr/>
        </p:nvSpPr>
        <p:spPr>
          <a:xfrm>
            <a:off x="11087100" y="6238875"/>
            <a:ext cx="495300" cy="266700"/>
          </a:xfrm>
          <a:prstGeom prst="rect">
            <a:avLst/>
          </a:prstGeom>
          <a:noFill/>
          <a:ln w="0">
            <a:noFill/>
          </a:ln>
        </p:spPr>
        <p:txBody>
          <a:bodyPr>
            <a:noAutofit/>
          </a:bodyPr>
          <a:lstStyle>
            <a:defPPr>
              <a:defRPr sz="1200" b="1">
                <a:solidFill>
                  <a:srgbClr val="CAD8E8"/>
                </a:solidFill>
                <a:latin typeface="Arial"/>
                <a:ea typeface="Arial"/>
                <a:cs typeface="Arial"/>
              </a:defRPr>
            </a:defPPr>
          </a:lstStyle>
          <a:p>
            <a:pPr>
              <a:defRPr sz="1200" b="1">
                <a:solidFill>
                  <a:srgbClr val="CAD8E8"/>
                </a:solidFill>
                <a:latin typeface="Arial"/>
                <a:ea typeface="Arial"/>
                <a:cs typeface="Arial"/>
              </a:defRPr>
            </a:pPr>
            <a:r>
              <a:rPr sz="1200" b="1">
                <a:solidFill>
                  <a:srgbClr val="CAD8E8"/>
                </a:solidFill>
                <a:latin typeface="Arial"/>
                <a:ea typeface="Arial"/>
                <a:cs typeface="Arial"/>
              </a:rPr>
              <a:t>17</a:t>
            </a:r>
          </a:p>
        </p:txBody>
      </p:sp>
      <p:sp>
        <p:nvSpPr>
          <p:cNvPr id="4" name="Rectangle 3">
            <a:extLst>
              <a:ext uri="{FF2B5EF4-FFF2-40B4-BE49-F238E27FC236}">
                <a16:creationId xmlns:a16="http://schemas.microsoft.com/office/drawing/2014/main" id="{B79B13F9-51B6-40A0-8D09-1CF78A5781F2}"/>
              </a:ext>
            </a:extLst>
          </p:cNvPr>
          <p:cNvSpPr>
            <a:spLocks noGrp="1"/>
          </p:cNvSpPr>
          <p:nvPr/>
        </p:nvSpPr>
        <p:spPr>
          <a:xfrm>
            <a:off x="609600" y="2228850"/>
            <a:ext cx="10953750" cy="1809750"/>
          </a:xfrm>
          <a:prstGeom prst="rect">
            <a:avLst/>
          </a:prstGeom>
          <a:noFill/>
          <a:ln w="0">
            <a:noFill/>
          </a:ln>
        </p:spPr>
        <p:txBody>
          <a:bodyPr>
            <a:noAutofit/>
          </a:bodyPr>
          <a:lstStyle>
            <a:defPPr>
              <a:defRPr sz="5400" b="1">
                <a:solidFill>
                  <a:srgbClr val="FFFFFF"/>
                </a:solidFill>
                <a:latin typeface="Georgia"/>
                <a:ea typeface="Georgia"/>
                <a:cs typeface="Georgia"/>
              </a:defRPr>
            </a:defPPr>
          </a:lstStyle>
          <a:p>
            <a:pPr>
              <a:defRPr sz="5400" b="1">
                <a:solidFill>
                  <a:srgbClr val="FFFFFF"/>
                </a:solidFill>
                <a:latin typeface="Georgia"/>
                <a:ea typeface="Georgia"/>
                <a:cs typeface="Georgia"/>
              </a:defRPr>
            </a:pPr>
            <a:r>
              <a:rPr sz="5400" b="1">
                <a:solidFill>
                  <a:srgbClr val="FFFFFF"/>
                </a:solidFill>
                <a:latin typeface="Georgia"/>
                <a:ea typeface="Georgia"/>
                <a:cs typeface="Georgia"/>
              </a:rPr>
              <a:t>Questions and</a:t>
            </a:r>
          </a:p>
          <a:p>
            <a:pPr>
              <a:defRPr sz="5400" b="1">
                <a:solidFill>
                  <a:srgbClr val="FFFFFF"/>
                </a:solidFill>
                <a:latin typeface="Georgia"/>
                <a:ea typeface="Georgia"/>
                <a:cs typeface="Georgia"/>
              </a:defRPr>
            </a:pPr>
            <a:r>
              <a:rPr sz="5400" b="1">
                <a:solidFill>
                  <a:srgbClr val="FFFFFF"/>
                </a:solidFill>
                <a:latin typeface="Georgia"/>
                <a:ea typeface="Georgia"/>
                <a:cs typeface="Georgia"/>
              </a:rPr>
              <a:t>discussion</a:t>
            </a:r>
          </a:p>
        </p:txBody>
      </p:sp>
      <p:sp>
        <p:nvSpPr>
          <p:cNvPr id="5" name="Rectangle 4">
            <a:extLst>
              <a:ext uri="{FF2B5EF4-FFF2-40B4-BE49-F238E27FC236}">
                <a16:creationId xmlns:a16="http://schemas.microsoft.com/office/drawing/2014/main" id="{95CF248A-8ECF-4B5D-80A8-7D9D630017DF}"/>
              </a:ext>
            </a:extLst>
          </p:cNvPr>
          <p:cNvSpPr>
            <a:spLocks noGrp="1"/>
          </p:cNvSpPr>
          <p:nvPr/>
        </p:nvSpPr>
        <p:spPr>
          <a:xfrm>
            <a:off x="647700" y="4705350"/>
            <a:ext cx="10191750" cy="600075"/>
          </a:xfrm>
          <a:prstGeom prst="rect">
            <a:avLst/>
          </a:prstGeom>
          <a:noFill/>
          <a:ln w="0">
            <a:noFill/>
          </a:ln>
        </p:spPr>
        <p:txBody>
          <a:bodyPr>
            <a:noAutofit/>
          </a:bodyPr>
          <a:lstStyle>
            <a:defPPr>
              <a:defRPr sz="2400" b="1">
                <a:solidFill>
                  <a:srgbClr val="7BB2E7"/>
                </a:solidFill>
                <a:latin typeface="Arial"/>
                <a:ea typeface="Arial"/>
                <a:cs typeface="Arial"/>
              </a:defRPr>
            </a:defPPr>
          </a:lstStyle>
          <a:p>
            <a:pPr>
              <a:defRPr sz="2400" b="1">
                <a:solidFill>
                  <a:srgbClr val="7BB2E7"/>
                </a:solidFill>
                <a:latin typeface="Arial"/>
                <a:ea typeface="Arial"/>
                <a:cs typeface="Arial"/>
              </a:defRPr>
            </a:pPr>
            <a:r>
              <a:rPr sz="2400" b="1">
                <a:solidFill>
                  <a:srgbClr val="7BB2E7"/>
                </a:solidFill>
                <a:latin typeface="Arial"/>
                <a:ea typeface="Arial"/>
                <a:cs typeface="Arial"/>
              </a:rPr>
              <a:t>Basil’s Bakery</a:t>
            </a:r>
          </a:p>
        </p:txBody>
      </p:sp>
      <p:sp>
        <p:nvSpPr>
          <p:cNvPr id="6" name="Rectangle 5">
            <a:extLst>
              <a:ext uri="{FF2B5EF4-FFF2-40B4-BE49-F238E27FC236}">
                <a16:creationId xmlns:a16="http://schemas.microsoft.com/office/drawing/2014/main" id="{35B774D2-5A7E-49FA-BD9A-EFB75DA8DCE6}"/>
              </a:ext>
            </a:extLst>
          </p:cNvPr>
          <p:cNvSpPr>
            <a:spLocks noGrp="1"/>
          </p:cNvSpPr>
          <p:nvPr/>
        </p:nvSpPr>
        <p:spPr>
          <a:xfrm>
            <a:off x="647700" y="5295900"/>
            <a:ext cx="10477500" cy="447675"/>
          </a:xfrm>
          <a:prstGeom prst="rect">
            <a:avLst/>
          </a:prstGeom>
          <a:noFill/>
          <a:ln w="0">
            <a:noFill/>
          </a:ln>
        </p:spPr>
        <p:txBody>
          <a:bodyPr>
            <a:noAutofit/>
          </a:bodyPr>
          <a:lstStyle>
            <a:defPPr>
              <a:defRPr sz="1875" b="0">
                <a:solidFill>
                  <a:srgbClr val="D5E1EE"/>
                </a:solidFill>
                <a:latin typeface="Arial"/>
                <a:ea typeface="Arial"/>
                <a:cs typeface="Arial"/>
              </a:defRPr>
            </a:defPPr>
          </a:lstStyle>
          <a:p>
            <a:pPr>
              <a:defRPr sz="1875" b="0">
                <a:solidFill>
                  <a:srgbClr val="D5E1EE"/>
                </a:solidFill>
                <a:latin typeface="Arial"/>
                <a:ea typeface="Arial"/>
                <a:cs typeface="Arial"/>
              </a:defRPr>
            </a:pPr>
            <a:r>
              <a:rPr sz="1875" b="0">
                <a:solidFill>
                  <a:srgbClr val="D5E1EE"/>
                </a:solidFill>
                <a:latin typeface="Arial"/>
                <a:ea typeface="Arial"/>
                <a:cs typeface="Arial"/>
              </a:rPr>
              <a:t>Problem Solving and Decision Making</a:t>
            </a:r>
          </a:p>
        </p:txBody>
      </p:sp>
    </p:spTree>
    <p:extLst>
      <p:ext uri="{BB962C8B-B14F-4D97-AF65-F5344CB8AC3E}">
        <p14:creationId xmlns:p14="http://schemas.microsoft.com/office/powerpoint/2010/main" val="52711807"/>
      </p:ext>
    </p:extLst>
  </p:cSld>
  <p:clrMapOvr>
    <a:masterClrMapping/>
  </p:clrMapOvr>
</p:sld>
</file>

<file path=ppt/theme/theme1.xml><?xml version="1.0" encoding="utf-8"?>
<a:theme xmlns:a="http://schemas.openxmlformats.org/drawingml/2006/main" name="ChatGPT">
  <a:themeElements>
    <a:clrScheme name="ChatGPT">
      <a:dk1>
        <a:srgbClr val="000000"/>
      </a:dk1>
      <a:lt1>
        <a:srgbClr val="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Calibri Light"/>
        <a:ea typeface="Calibri Light"/>
        <a:cs typeface="Calibri Light"/>
      </a:majorFont>
      <a:minorFont>
        <a:latin typeface="Calibri"/>
        <a:ea typeface="Calibri"/>
        <a:cs typeface="Calibri"/>
      </a:minorFont>
    </a:fontScheme>
    <a:fmtScheme name="ChatGPT">
      <a:fillStyleLst>
        <a:solidFill>
          <a:schemeClr val="phClr"/>
        </a:solidFill>
        <a:gradFill>
          <a:gsLst>
            <a:gs pos="0">
              <a:schemeClr val="phClr">
                <a:tint val="67000"/>
                <a:lumMod val="110000"/>
                <a:satMod val="105000"/>
              </a:schemeClr>
            </a:gs>
            <a:gs pos="50000">
              <a:schemeClr val="phClr">
                <a:tint val="73000"/>
                <a:lumMod val="105000"/>
                <a:satMod val="103000"/>
              </a:schemeClr>
            </a:gs>
            <a:gs pos="100000">
              <a:schemeClr val="phClr">
                <a:tint val="81000"/>
                <a:lumMod val="105000"/>
                <a:satMod val="109000"/>
              </a:schemeClr>
            </a:gs>
          </a:gsLst>
          <a:lin ang="5400000" scaled="0"/>
        </a:gradFill>
        <a:gradFill>
          <a:gsLst>
            <a:gs pos="0">
              <a:schemeClr val="phClr">
                <a:tint val="94000"/>
                <a:lumMod val="102000"/>
                <a:satMod val="103000"/>
              </a:schemeClr>
            </a:gs>
            <a:gs pos="50000">
              <a:schemeClr val="phClr">
                <a:shade val="100000"/>
                <a:lumMod val="100000"/>
                <a:satMod val="110000"/>
              </a:schemeClr>
            </a:gs>
            <a:gs pos="100000">
              <a:schemeClr val="phClr">
                <a:shade val="78000"/>
                <a:lumMod val="99000"/>
                <a:satMod val="120000"/>
              </a:schemeClr>
            </a:gs>
          </a:gsLst>
          <a:lin ang="5400000" scaled="0"/>
        </a:gradFill>
      </a:fillStyleLst>
      <a:lnStyleLst>
        <a:ln w="12700">
          <a:solidFill>
            <a:schemeClr val="phClr"/>
          </a:solidFill>
          <a:prstDash val="solid"/>
        </a:ln>
        <a:ln w="19050">
          <a:solidFill>
            <a:schemeClr val="phClr"/>
          </a:solidFill>
          <a:prstDash val="solid"/>
        </a:ln>
        <a:ln w="25400">
          <a:solidFill>
            <a:schemeClr val="phClr"/>
          </a:solidFill>
          <a:prstDash val="solid"/>
        </a:ln>
      </a:lnStyleLst>
      <a:effectStyleLst>
        <a:effectStyle>
          <a:effectLst/>
        </a:effectStyle>
        <a:effectStyle>
          <a:effectLst/>
        </a:effectStyle>
        <a:effectStyle>
          <a:effectLst>
            <a:outerShdw blurRad="57150" dist="19050" dir="5400000">
              <a:srgbClr val="000000">
                <a:alpha val="16000"/>
              </a:srgbClr>
            </a:outerShdw>
          </a:effectLst>
        </a:effectStyle>
        <a:effectStyle>
          <a:effectLst>
            <a:outerShdw blurRad="19050" dist="9525" dir="5400000">
              <a:srgbClr val="000000">
                <a:alpha val="6000"/>
              </a:srgbClr>
            </a:outerShdw>
          </a:effectLst>
        </a:effectStyle>
        <a:effectStyle>
          <a:effectLst>
            <a:outerShdw blurRad="28575" dist="9525" dir="5400000">
              <a:srgbClr val="000000">
                <a:alpha val="8000"/>
              </a:srgbClr>
            </a:outerShdw>
          </a:effectLst>
        </a:effectStyle>
        <a:effectStyle>
          <a:effectLst>
            <a:outerShdw blurRad="57150" dist="19050" dir="5400000">
              <a:srgbClr val="000000">
                <a:alpha val="10000"/>
              </a:srgbClr>
            </a:outerShdw>
          </a:effectLst>
        </a:effectStyle>
        <a:effectStyle>
          <a:effectLst>
            <a:outerShdw blurRad="114300" dist="38100" dir="5400000">
              <a:srgbClr val="000000">
                <a:alpha val="12000"/>
              </a:srgbClr>
            </a:outerShdw>
          </a:effectLst>
        </a:effectStyle>
        <a:effectStyle>
          <a:effectLst>
            <a:outerShdw blurRad="171450" dist="57150" dir="5400000">
              <a:srgbClr val="000000">
                <a:alpha val="16000"/>
              </a:srgbClr>
            </a:outerShdw>
          </a:effectLst>
        </a:effectStyle>
        <a:effectStyle>
          <a:effectLst>
            <a:outerShdw blurRad="266700" dist="95250" dir="5400000">
              <a:srgbClr val="000000">
                <a:alpha val="24000"/>
              </a:srgbClr>
            </a:outerShdw>
          </a:effectLst>
        </a:effectStyle>
      </a:effectStyleLst>
      <a:bgFillStyleLst>
        <a:solidFill>
          <a:schemeClr val="phClr"/>
        </a:solidFill>
        <a:solidFill>
          <a:schemeClr val="phClr">
            <a:tint val="95000"/>
            <a:satMod val="170000"/>
          </a:schemeClr>
        </a:solidFill>
        <a:gradFill>
          <a:gsLst>
            <a:gs pos="0">
              <a:schemeClr val="phClr">
                <a:tint val="93000"/>
                <a:shade val="98000"/>
                <a:lumMod val="102000"/>
                <a:satMod val="150000"/>
              </a:schemeClr>
            </a:gs>
            <a:gs pos="50000">
              <a:schemeClr val="phClr">
                <a:tint val="98000"/>
                <a:shade val="90000"/>
                <a:lumMod val="103000"/>
                <a:satMod val="130000"/>
              </a:schemeClr>
            </a:gs>
            <a:gs pos="100000">
              <a:schemeClr val="phClr">
                <a:shade val="63000"/>
                <a:satMod val="120000"/>
              </a:schemeClr>
            </a:gs>
          </a:gsLst>
          <a:lin ang="5400000" scaled="0"/>
        </a:gradFill>
      </a:bgFillStyleLst>
    </a:fmtScheme>
  </a:themeElements>
  <a:objectDefaults/>
  <a:extraClrSchemeLst/>
</a:theme>
</file>

<file path=ppt/theme/theme2.xml><?xml version="1.0" encoding="utf-8"?>
<a:theme xmlns:a="http://schemas.openxmlformats.org/drawingml/2006/main" name="ChatGPT">
  <a:themeElements>
    <a:clrScheme name="ChatGPT">
      <a:dk1>
        <a:srgbClr val="000000"/>
      </a:dk1>
      <a:lt1>
        <a:srgbClr val="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Calibri Light"/>
        <a:ea typeface="Calibri Light"/>
        <a:cs typeface="Calibri Light"/>
      </a:majorFont>
      <a:minorFont>
        <a:latin typeface="Calibri"/>
        <a:ea typeface="Calibri"/>
        <a:cs typeface="Calibri"/>
      </a:minorFont>
    </a:fontScheme>
    <a:fmtScheme name="ChatGPT">
      <a:fillStyleLst>
        <a:solidFill>
          <a:schemeClr val="phClr"/>
        </a:solidFill>
        <a:gradFill>
          <a:gsLst>
            <a:gs pos="0">
              <a:schemeClr val="phClr">
                <a:tint val="67000"/>
                <a:lumMod val="110000"/>
                <a:satMod val="105000"/>
              </a:schemeClr>
            </a:gs>
            <a:gs pos="50000">
              <a:schemeClr val="phClr">
                <a:tint val="73000"/>
                <a:lumMod val="105000"/>
                <a:satMod val="103000"/>
              </a:schemeClr>
            </a:gs>
            <a:gs pos="100000">
              <a:schemeClr val="phClr">
                <a:tint val="81000"/>
                <a:lumMod val="105000"/>
                <a:satMod val="109000"/>
              </a:schemeClr>
            </a:gs>
          </a:gsLst>
          <a:lin ang="5400000" scaled="0"/>
        </a:gradFill>
        <a:gradFill>
          <a:gsLst>
            <a:gs pos="0">
              <a:schemeClr val="phClr">
                <a:tint val="94000"/>
                <a:lumMod val="102000"/>
                <a:satMod val="103000"/>
              </a:schemeClr>
            </a:gs>
            <a:gs pos="50000">
              <a:schemeClr val="phClr">
                <a:shade val="100000"/>
                <a:lumMod val="100000"/>
                <a:satMod val="110000"/>
              </a:schemeClr>
            </a:gs>
            <a:gs pos="100000">
              <a:schemeClr val="phClr">
                <a:shade val="78000"/>
                <a:lumMod val="99000"/>
                <a:satMod val="120000"/>
              </a:schemeClr>
            </a:gs>
          </a:gsLst>
          <a:lin ang="5400000" scaled="0"/>
        </a:gradFill>
      </a:fillStyleLst>
      <a:lnStyleLst>
        <a:ln w="12700">
          <a:solidFill>
            <a:schemeClr val="phClr"/>
          </a:solidFill>
          <a:prstDash val="solid"/>
        </a:ln>
        <a:ln w="19050">
          <a:solidFill>
            <a:schemeClr val="phClr"/>
          </a:solidFill>
          <a:prstDash val="solid"/>
        </a:ln>
        <a:ln w="25400">
          <a:solidFill>
            <a:schemeClr val="phClr"/>
          </a:solidFill>
          <a:prstDash val="solid"/>
        </a:ln>
      </a:lnStyleLst>
      <a:effectStyleLst>
        <a:effectStyle>
          <a:effectLst/>
        </a:effectStyle>
        <a:effectStyle>
          <a:effectLst/>
        </a:effectStyle>
        <a:effectStyle>
          <a:effectLst>
            <a:outerShdw blurRad="57150" dist="19050" dir="5400000">
              <a:srgbClr val="000000">
                <a:alpha val="16000"/>
              </a:srgbClr>
            </a:outerShdw>
          </a:effectLst>
        </a:effectStyle>
        <a:effectStyle>
          <a:effectLst>
            <a:outerShdw blurRad="19050" dist="9525" dir="5400000">
              <a:srgbClr val="000000">
                <a:alpha val="6000"/>
              </a:srgbClr>
            </a:outerShdw>
          </a:effectLst>
        </a:effectStyle>
        <a:effectStyle>
          <a:effectLst>
            <a:outerShdw blurRad="28575" dist="9525" dir="5400000">
              <a:srgbClr val="000000">
                <a:alpha val="8000"/>
              </a:srgbClr>
            </a:outerShdw>
          </a:effectLst>
        </a:effectStyle>
        <a:effectStyle>
          <a:effectLst>
            <a:outerShdw blurRad="57150" dist="19050" dir="5400000">
              <a:srgbClr val="000000">
                <a:alpha val="10000"/>
              </a:srgbClr>
            </a:outerShdw>
          </a:effectLst>
        </a:effectStyle>
        <a:effectStyle>
          <a:effectLst>
            <a:outerShdw blurRad="114300" dist="38100" dir="5400000">
              <a:srgbClr val="000000">
                <a:alpha val="12000"/>
              </a:srgbClr>
            </a:outerShdw>
          </a:effectLst>
        </a:effectStyle>
        <a:effectStyle>
          <a:effectLst>
            <a:outerShdw blurRad="171450" dist="57150" dir="5400000">
              <a:srgbClr val="000000">
                <a:alpha val="16000"/>
              </a:srgbClr>
            </a:outerShdw>
          </a:effectLst>
        </a:effectStyle>
        <a:effectStyle>
          <a:effectLst>
            <a:outerShdw blurRad="266700" dist="95250" dir="5400000">
              <a:srgbClr val="000000">
                <a:alpha val="24000"/>
              </a:srgbClr>
            </a:outerShdw>
          </a:effectLst>
        </a:effectStyle>
      </a:effectStyleLst>
      <a:bgFillStyleLst>
        <a:solidFill>
          <a:schemeClr val="phClr"/>
        </a:solidFill>
        <a:solidFill>
          <a:schemeClr val="phClr">
            <a:tint val="95000"/>
            <a:satMod val="170000"/>
          </a:schemeClr>
        </a:solidFill>
        <a:gradFill>
          <a:gsLst>
            <a:gs pos="0">
              <a:schemeClr val="phClr">
                <a:tint val="93000"/>
                <a:shade val="98000"/>
                <a:lumMod val="102000"/>
                <a:satMod val="150000"/>
              </a:schemeClr>
            </a:gs>
            <a:gs pos="50000">
              <a:schemeClr val="phClr">
                <a:tint val="98000"/>
                <a:shade val="90000"/>
                <a:lumMod val="103000"/>
                <a:satMod val="130000"/>
              </a:schemeClr>
            </a:gs>
            <a:gs pos="100000">
              <a:schemeClr val="phClr">
                <a:shade val="63000"/>
                <a:satMod val="120000"/>
              </a:schemeClr>
            </a:gs>
          </a:gsLst>
          <a:lin ang="5400000" scaled="0"/>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0</TotalTime>
  <Words>2204</Words>
  <Application>Microsoft Office PowerPoint</Application>
  <DocSecurity>0</DocSecurity>
  <PresentationFormat>Widescreen</PresentationFormat>
  <Paragraphs>257</Paragraphs>
  <Slides>17</Slides>
  <Notes>17</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17</vt:i4>
      </vt:variant>
    </vt:vector>
  </HeadingPairs>
  <TitlesOfParts>
    <vt:vector size="21" baseType="lpstr">
      <vt:lpstr>Arial</vt:lpstr>
      <vt:lpstr>Calibri</vt:lpstr>
      <vt:lpstr>Georgia</vt:lpstr>
      <vt:lpstr>ChatGPT</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Presentation</dc:title>
  <dc:creator>Walnut Exporter</dc:creator>
  <cp:lastModifiedBy>Bogdan Moga</cp:lastModifiedBy>
  <cp:revision>4</cp:revision>
  <dcterms:created xsi:type="dcterms:W3CDTF">2026-10-08T23:52:04Z</dcterms:created>
  <dcterms:modified xsi:type="dcterms:W3CDTF">2026-10-11T22:46:24Z</dcterms:modified>
</cp:coreProperties>
</file>