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3"/>
  </p:sldMasterIdLst>
  <p:notesMasterIdLst>
    <p:notesMasterId r:id="rId38"/>
  </p:notesMasterIdLst>
  <p:handoutMasterIdLst>
    <p:handoutMasterId r:id="rId39"/>
  </p:handoutMasterIdLst>
  <p:sldIdLst>
    <p:sldId id="256" r:id="rId4"/>
    <p:sldId id="315" r:id="rId5"/>
    <p:sldId id="316" r:id="rId6"/>
    <p:sldId id="270" r:id="rId7"/>
    <p:sldId id="271" r:id="rId8"/>
    <p:sldId id="317" r:id="rId9"/>
    <p:sldId id="274" r:id="rId10"/>
    <p:sldId id="297" r:id="rId11"/>
    <p:sldId id="307" r:id="rId12"/>
    <p:sldId id="298" r:id="rId13"/>
    <p:sldId id="308" r:id="rId14"/>
    <p:sldId id="300" r:id="rId15"/>
    <p:sldId id="313" r:id="rId16"/>
    <p:sldId id="299" r:id="rId17"/>
    <p:sldId id="309" r:id="rId18"/>
    <p:sldId id="281" r:id="rId19"/>
    <p:sldId id="318" r:id="rId20"/>
    <p:sldId id="310" r:id="rId21"/>
    <p:sldId id="319" r:id="rId22"/>
    <p:sldId id="275" r:id="rId23"/>
    <p:sldId id="301" r:id="rId24"/>
    <p:sldId id="293" r:id="rId25"/>
    <p:sldId id="276" r:id="rId26"/>
    <p:sldId id="314" r:id="rId27"/>
    <p:sldId id="320" r:id="rId28"/>
    <p:sldId id="322" r:id="rId29"/>
    <p:sldId id="323" r:id="rId30"/>
    <p:sldId id="321" r:id="rId31"/>
    <p:sldId id="302" r:id="rId32"/>
    <p:sldId id="303" r:id="rId33"/>
    <p:sldId id="311" r:id="rId34"/>
    <p:sldId id="305" r:id="rId35"/>
    <p:sldId id="312" r:id="rId36"/>
    <p:sldId id="306" r:id="rId37"/>
  </p:sldIdLst>
  <p:sldSz cx="9144000" cy="6858000" type="screen4x3"/>
  <p:notesSz cx="6858000" cy="9144000"/>
  <p:defaultTextStyle>
    <a:defPPr>
      <a:defRPr lang="en-US"/>
    </a:defPPr>
    <a:lvl1pPr algn="ctr" rtl="0" fontAlgn="base">
      <a:spcBef>
        <a:spcPct val="20000"/>
      </a:spcBef>
      <a:spcAft>
        <a:spcPct val="0"/>
      </a:spcAft>
      <a:defRPr sz="3200" kern="1200">
        <a:solidFill>
          <a:srgbClr val="FFCC00"/>
        </a:solidFill>
        <a:latin typeface="Arial" panose="020B0604020202020204" pitchFamily="34" charset="0"/>
        <a:ea typeface="+mn-ea"/>
        <a:cs typeface="+mn-cs"/>
      </a:defRPr>
    </a:lvl1pPr>
    <a:lvl2pPr marL="457200" algn="ctr" rtl="0" fontAlgn="base">
      <a:spcBef>
        <a:spcPct val="20000"/>
      </a:spcBef>
      <a:spcAft>
        <a:spcPct val="0"/>
      </a:spcAft>
      <a:defRPr sz="3200" kern="1200">
        <a:solidFill>
          <a:srgbClr val="FFCC00"/>
        </a:solidFill>
        <a:latin typeface="Arial" panose="020B0604020202020204" pitchFamily="34" charset="0"/>
        <a:ea typeface="+mn-ea"/>
        <a:cs typeface="+mn-cs"/>
      </a:defRPr>
    </a:lvl2pPr>
    <a:lvl3pPr marL="914400" algn="ctr" rtl="0" fontAlgn="base">
      <a:spcBef>
        <a:spcPct val="20000"/>
      </a:spcBef>
      <a:spcAft>
        <a:spcPct val="0"/>
      </a:spcAft>
      <a:defRPr sz="3200" kern="1200">
        <a:solidFill>
          <a:srgbClr val="FFCC00"/>
        </a:solidFill>
        <a:latin typeface="Arial" panose="020B0604020202020204" pitchFamily="34" charset="0"/>
        <a:ea typeface="+mn-ea"/>
        <a:cs typeface="+mn-cs"/>
      </a:defRPr>
    </a:lvl3pPr>
    <a:lvl4pPr marL="1371600" algn="ctr" rtl="0" fontAlgn="base">
      <a:spcBef>
        <a:spcPct val="20000"/>
      </a:spcBef>
      <a:spcAft>
        <a:spcPct val="0"/>
      </a:spcAft>
      <a:defRPr sz="3200" kern="1200">
        <a:solidFill>
          <a:srgbClr val="FFCC00"/>
        </a:solidFill>
        <a:latin typeface="Arial" panose="020B0604020202020204" pitchFamily="34" charset="0"/>
        <a:ea typeface="+mn-ea"/>
        <a:cs typeface="+mn-cs"/>
      </a:defRPr>
    </a:lvl4pPr>
    <a:lvl5pPr marL="1828800" algn="ctr" rtl="0" fontAlgn="base">
      <a:spcBef>
        <a:spcPct val="20000"/>
      </a:spcBef>
      <a:spcAft>
        <a:spcPct val="0"/>
      </a:spcAft>
      <a:defRPr sz="3200" kern="1200">
        <a:solidFill>
          <a:srgbClr val="FFCC00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3200" kern="1200">
        <a:solidFill>
          <a:srgbClr val="FFCC00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sz="3200" kern="1200">
        <a:solidFill>
          <a:srgbClr val="FFCC00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sz="3200" kern="1200">
        <a:solidFill>
          <a:srgbClr val="FFCC00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sz="3200" kern="1200">
        <a:solidFill>
          <a:srgbClr val="FFCC00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590F9"/>
    <a:srgbClr val="89B2FB"/>
    <a:srgbClr val="FFFF00"/>
    <a:srgbClr val="00E88A"/>
    <a:srgbClr val="00FF99"/>
    <a:srgbClr val="229FC6"/>
    <a:srgbClr val="0B5FF7"/>
    <a:srgbClr val="BBE0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29FEAA-C300-4BDC-82A5-ECE727F923A0}" v="2" dt="2018-10-03T19:56:02.0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667" autoAdjust="0"/>
    <p:restoredTop sz="94660"/>
  </p:normalViewPr>
  <p:slideViewPr>
    <p:cSldViewPr>
      <p:cViewPr varScale="1">
        <p:scale>
          <a:sx n="90" d="100"/>
          <a:sy n="90" d="100"/>
        </p:scale>
        <p:origin x="954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42" d="100"/>
          <a:sy n="42" d="100"/>
        </p:scale>
        <p:origin x="-1500" y="-108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handoutMaster" Target="handoutMasters/handoutMaster1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microsoft.com/office/2015/10/relationships/revisionInfo" Target="revisionInfo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3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>
            <a:extLst>
              <a:ext uri="{FF2B5EF4-FFF2-40B4-BE49-F238E27FC236}">
                <a16:creationId xmlns:a16="http://schemas.microsoft.com/office/drawing/2014/main" id="{33FD4071-A781-43BC-9E38-C90E8ADD4D4D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200" smtClean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43" name="Rectangle 3">
            <a:extLst>
              <a:ext uri="{FF2B5EF4-FFF2-40B4-BE49-F238E27FC236}">
                <a16:creationId xmlns:a16="http://schemas.microsoft.com/office/drawing/2014/main" id="{84916274-355D-4434-B712-2AEB87ADD78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200" smtClean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44" name="Rectangle 4">
            <a:extLst>
              <a:ext uri="{FF2B5EF4-FFF2-40B4-BE49-F238E27FC236}">
                <a16:creationId xmlns:a16="http://schemas.microsoft.com/office/drawing/2014/main" id="{8FA411CA-E15A-4C7A-AFA5-848DDBDDF408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200" smtClean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45" name="Rectangle 5">
            <a:extLst>
              <a:ext uri="{FF2B5EF4-FFF2-40B4-BE49-F238E27FC236}">
                <a16:creationId xmlns:a16="http://schemas.microsoft.com/office/drawing/2014/main" id="{9CFE960C-FA34-439E-B9AD-A64AE42554A4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200">
                <a:solidFill>
                  <a:schemeClr val="tx1"/>
                </a:solidFill>
              </a:defRPr>
            </a:lvl1pPr>
          </a:lstStyle>
          <a:p>
            <a:fld id="{4590E4B6-AB42-48CC-94B3-AC2726F7D51E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90D900DC-0DF4-46B3-8C39-5316E8D77E2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200" smtClean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5F8B3FD7-1429-40A1-A53F-9AE3DEE8C140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200" smtClean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7892" name="Rectangle 4">
            <a:extLst>
              <a:ext uri="{FF2B5EF4-FFF2-40B4-BE49-F238E27FC236}">
                <a16:creationId xmlns:a16="http://schemas.microsoft.com/office/drawing/2014/main" id="{1F5CA248-07A3-43F0-B78B-2FD22BD493D1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7173" name="Rectangle 5">
            <a:extLst>
              <a:ext uri="{FF2B5EF4-FFF2-40B4-BE49-F238E27FC236}">
                <a16:creationId xmlns:a16="http://schemas.microsoft.com/office/drawing/2014/main" id="{F98F251A-F755-44A4-9483-6A6B771BAEEC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7174" name="Rectangle 6">
            <a:extLst>
              <a:ext uri="{FF2B5EF4-FFF2-40B4-BE49-F238E27FC236}">
                <a16:creationId xmlns:a16="http://schemas.microsoft.com/office/drawing/2014/main" id="{1922011D-C016-4E10-9255-996E0E556C9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200" smtClean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175" name="Rectangle 7">
            <a:extLst>
              <a:ext uri="{FF2B5EF4-FFF2-40B4-BE49-F238E27FC236}">
                <a16:creationId xmlns:a16="http://schemas.microsoft.com/office/drawing/2014/main" id="{7B488932-261D-47C7-9150-67D7E15DDDF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200">
                <a:solidFill>
                  <a:schemeClr val="tx1"/>
                </a:solidFill>
              </a:defRPr>
            </a:lvl1pPr>
          </a:lstStyle>
          <a:p>
            <a:fld id="{B1D92DDC-F204-4180-942E-E2B5A5E21DED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>
            <a:extLst>
              <a:ext uri="{FF2B5EF4-FFF2-40B4-BE49-F238E27FC236}">
                <a16:creationId xmlns:a16="http://schemas.microsoft.com/office/drawing/2014/main" id="{7C3796A1-4AEA-4936-9BC4-13DEEBA7FF4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22F682D8-8833-494F-B6A9-824489CFE89A}" type="slidenum">
              <a:rPr lang="en-US" altLang="en-US" sz="1200">
                <a:solidFill>
                  <a:schemeClr val="tx1"/>
                </a:solidFill>
              </a:rPr>
              <a:pPr eaLnBrk="1" hangingPunct="1"/>
              <a:t>1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8915" name="Rectangle 1026">
            <a:extLst>
              <a:ext uri="{FF2B5EF4-FFF2-40B4-BE49-F238E27FC236}">
                <a16:creationId xmlns:a16="http://schemas.microsoft.com/office/drawing/2014/main" id="{6248F797-9083-4CE2-ABCE-4E1E5E5793A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1027">
            <a:extLst>
              <a:ext uri="{FF2B5EF4-FFF2-40B4-BE49-F238E27FC236}">
                <a16:creationId xmlns:a16="http://schemas.microsoft.com/office/drawing/2014/main" id="{5A06B488-8877-45B5-9489-2D8635AAD0A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7">
            <a:extLst>
              <a:ext uri="{FF2B5EF4-FFF2-40B4-BE49-F238E27FC236}">
                <a16:creationId xmlns:a16="http://schemas.microsoft.com/office/drawing/2014/main" id="{364BDD39-CAAE-40C0-8A12-899986A89D9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3C489CC3-0959-44BF-B47C-24CD791EB55E}" type="slidenum">
              <a:rPr lang="en-US" altLang="en-US" sz="1200">
                <a:solidFill>
                  <a:schemeClr val="tx1"/>
                </a:solidFill>
              </a:rPr>
              <a:pPr eaLnBrk="1" hangingPunct="1"/>
              <a:t>4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39939" name="Rectangle 2">
            <a:extLst>
              <a:ext uri="{FF2B5EF4-FFF2-40B4-BE49-F238E27FC236}">
                <a16:creationId xmlns:a16="http://schemas.microsoft.com/office/drawing/2014/main" id="{EC8F8D2D-1A76-41D3-BF3D-CF31A54BFFB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9940" name="Rectangle 3">
            <a:extLst>
              <a:ext uri="{FF2B5EF4-FFF2-40B4-BE49-F238E27FC236}">
                <a16:creationId xmlns:a16="http://schemas.microsoft.com/office/drawing/2014/main" id="{55CB267A-B74D-41EA-9FD8-0F4287200B6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>
            <a:extLst>
              <a:ext uri="{FF2B5EF4-FFF2-40B4-BE49-F238E27FC236}">
                <a16:creationId xmlns:a16="http://schemas.microsoft.com/office/drawing/2014/main" id="{5DBB9CD0-D25B-4990-ABB1-F70F33B076E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AD50A644-34C0-4A96-BC6B-490F70E6AE1B}" type="slidenum">
              <a:rPr lang="en-US" altLang="en-US" sz="1200">
                <a:solidFill>
                  <a:schemeClr val="tx1"/>
                </a:solidFill>
              </a:rPr>
              <a:pPr eaLnBrk="1" hangingPunct="1"/>
              <a:t>5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0963" name="Rectangle 2">
            <a:extLst>
              <a:ext uri="{FF2B5EF4-FFF2-40B4-BE49-F238E27FC236}">
                <a16:creationId xmlns:a16="http://schemas.microsoft.com/office/drawing/2014/main" id="{7F4C993B-E3F7-454B-B949-833F1A2C18A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>
            <a:extLst>
              <a:ext uri="{FF2B5EF4-FFF2-40B4-BE49-F238E27FC236}">
                <a16:creationId xmlns:a16="http://schemas.microsoft.com/office/drawing/2014/main" id="{E314C572-F7B9-4C70-8779-B2731C498A2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>
            <a:extLst>
              <a:ext uri="{FF2B5EF4-FFF2-40B4-BE49-F238E27FC236}">
                <a16:creationId xmlns:a16="http://schemas.microsoft.com/office/drawing/2014/main" id="{8F2D1981-123C-4165-860E-A6F359F4F0B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42C3D4C2-7479-4259-B029-2B7DC8D75506}" type="slidenum">
              <a:rPr lang="en-US" altLang="en-US" sz="1200">
                <a:solidFill>
                  <a:schemeClr val="tx1"/>
                </a:solidFill>
              </a:rPr>
              <a:pPr eaLnBrk="1" hangingPunct="1"/>
              <a:t>7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1987" name="Rectangle 2">
            <a:extLst>
              <a:ext uri="{FF2B5EF4-FFF2-40B4-BE49-F238E27FC236}">
                <a16:creationId xmlns:a16="http://schemas.microsoft.com/office/drawing/2014/main" id="{5E0EA556-6AD6-4E0C-BB0F-307C9E203CF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>
            <a:extLst>
              <a:ext uri="{FF2B5EF4-FFF2-40B4-BE49-F238E27FC236}">
                <a16:creationId xmlns:a16="http://schemas.microsoft.com/office/drawing/2014/main" id="{FAE83A34-6BEB-444E-8C14-F07E82D84AB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>
            <a:extLst>
              <a:ext uri="{FF2B5EF4-FFF2-40B4-BE49-F238E27FC236}">
                <a16:creationId xmlns:a16="http://schemas.microsoft.com/office/drawing/2014/main" id="{17BE18EA-2514-469E-A8AF-2351FAB794A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FCD10EA-E439-445F-93FF-0A5F6B70C694}" type="slidenum">
              <a:rPr lang="en-US" altLang="en-US" sz="1200">
                <a:solidFill>
                  <a:schemeClr val="tx1"/>
                </a:solidFill>
              </a:rPr>
              <a:pPr eaLnBrk="1" hangingPunct="1"/>
              <a:t>16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3011" name="Rectangle 2">
            <a:extLst>
              <a:ext uri="{FF2B5EF4-FFF2-40B4-BE49-F238E27FC236}">
                <a16:creationId xmlns:a16="http://schemas.microsoft.com/office/drawing/2014/main" id="{DF2354C7-C091-49C4-8428-AF6EB8680A3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>
            <a:extLst>
              <a:ext uri="{FF2B5EF4-FFF2-40B4-BE49-F238E27FC236}">
                <a16:creationId xmlns:a16="http://schemas.microsoft.com/office/drawing/2014/main" id="{4613C41D-168E-470E-965E-FD07D457C5A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>
            <a:extLst>
              <a:ext uri="{FF2B5EF4-FFF2-40B4-BE49-F238E27FC236}">
                <a16:creationId xmlns:a16="http://schemas.microsoft.com/office/drawing/2014/main" id="{845327F4-173E-4B40-B237-6EB709980AE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274552D7-155A-45A3-988B-EE415613ED0E}" type="slidenum">
              <a:rPr lang="en-US" altLang="en-US" sz="1200">
                <a:solidFill>
                  <a:schemeClr val="tx1"/>
                </a:solidFill>
              </a:rPr>
              <a:pPr eaLnBrk="1" hangingPunct="1"/>
              <a:t>20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4035" name="Rectangle 2">
            <a:extLst>
              <a:ext uri="{FF2B5EF4-FFF2-40B4-BE49-F238E27FC236}">
                <a16:creationId xmlns:a16="http://schemas.microsoft.com/office/drawing/2014/main" id="{1491FED8-99F5-4C58-8138-24E8BFC1DD1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>
            <a:extLst>
              <a:ext uri="{FF2B5EF4-FFF2-40B4-BE49-F238E27FC236}">
                <a16:creationId xmlns:a16="http://schemas.microsoft.com/office/drawing/2014/main" id="{B62D8F4D-108C-4FF5-AFC8-BC0ECB0EC69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>
            <a:extLst>
              <a:ext uri="{FF2B5EF4-FFF2-40B4-BE49-F238E27FC236}">
                <a16:creationId xmlns:a16="http://schemas.microsoft.com/office/drawing/2014/main" id="{97191954-6BDC-4578-BA90-D80830E3FDD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2A94C60-213D-4F1F-842B-8998E988A132}" type="slidenum">
              <a:rPr lang="en-US" altLang="en-US" sz="1200">
                <a:solidFill>
                  <a:schemeClr val="tx1"/>
                </a:solidFill>
              </a:rPr>
              <a:pPr eaLnBrk="1" hangingPunct="1"/>
              <a:t>22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5059" name="Rectangle 2">
            <a:extLst>
              <a:ext uri="{FF2B5EF4-FFF2-40B4-BE49-F238E27FC236}">
                <a16:creationId xmlns:a16="http://schemas.microsoft.com/office/drawing/2014/main" id="{8FC61126-BAEB-4052-B864-F4DCA47E886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5060" name="Rectangle 3">
            <a:extLst>
              <a:ext uri="{FF2B5EF4-FFF2-40B4-BE49-F238E27FC236}">
                <a16:creationId xmlns:a16="http://schemas.microsoft.com/office/drawing/2014/main" id="{026560BC-96C9-44D2-AA97-890B2361FF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>
            <a:extLst>
              <a:ext uri="{FF2B5EF4-FFF2-40B4-BE49-F238E27FC236}">
                <a16:creationId xmlns:a16="http://schemas.microsoft.com/office/drawing/2014/main" id="{63FC4567-3906-4850-B3F3-1390A03AC87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B394FA8E-F23B-4AA3-89E4-14266952CC72}" type="slidenum">
              <a:rPr lang="en-US" altLang="en-US" sz="1200">
                <a:solidFill>
                  <a:schemeClr val="tx1"/>
                </a:solidFill>
              </a:rPr>
              <a:pPr eaLnBrk="1" hangingPunct="1"/>
              <a:t>23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6083" name="Rectangle 2">
            <a:extLst>
              <a:ext uri="{FF2B5EF4-FFF2-40B4-BE49-F238E27FC236}">
                <a16:creationId xmlns:a16="http://schemas.microsoft.com/office/drawing/2014/main" id="{DB290C59-24C4-45EC-AE72-AED6B17FF46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>
            <a:extLst>
              <a:ext uri="{FF2B5EF4-FFF2-40B4-BE49-F238E27FC236}">
                <a16:creationId xmlns:a16="http://schemas.microsoft.com/office/drawing/2014/main" id="{C39A4BFD-B2EF-434B-A66F-848CEBF5B93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>
            <a:extLst>
              <a:ext uri="{FF2B5EF4-FFF2-40B4-BE49-F238E27FC236}">
                <a16:creationId xmlns:a16="http://schemas.microsoft.com/office/drawing/2014/main" id="{A119C843-9659-4167-8D5D-58A3FE9CB8A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881D81E8-19D6-4E66-A044-A6379ECF4409}" type="slidenum">
              <a:rPr lang="en-US" altLang="en-US" sz="1200">
                <a:solidFill>
                  <a:schemeClr val="tx1"/>
                </a:solidFill>
              </a:rPr>
              <a:pPr eaLnBrk="1" hangingPunct="1"/>
              <a:t>29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49155" name="Rectangle 2">
            <a:extLst>
              <a:ext uri="{FF2B5EF4-FFF2-40B4-BE49-F238E27FC236}">
                <a16:creationId xmlns:a16="http://schemas.microsoft.com/office/drawing/2014/main" id="{E46D7D74-3A3A-42A3-A56B-3D9EEB78385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>
            <a:extLst>
              <a:ext uri="{FF2B5EF4-FFF2-40B4-BE49-F238E27FC236}">
                <a16:creationId xmlns:a16="http://schemas.microsoft.com/office/drawing/2014/main" id="{D8300B01-6BD4-4883-B2D7-59B4399B513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>
            <a:extLst>
              <a:ext uri="{FF2B5EF4-FFF2-40B4-BE49-F238E27FC236}">
                <a16:creationId xmlns:a16="http://schemas.microsoft.com/office/drawing/2014/main" id="{88A02EBA-C579-4519-9561-27F31899DA5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371F025-6848-48AF-A4CD-CEC22BC7CE56}" type="slidenum">
              <a:rPr lang="en-US" altLang="en-US" sz="1200">
                <a:solidFill>
                  <a:schemeClr val="tx1"/>
                </a:solidFill>
              </a:rPr>
              <a:pPr eaLnBrk="1" hangingPunct="1"/>
              <a:t>30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50179" name="Rectangle 2">
            <a:extLst>
              <a:ext uri="{FF2B5EF4-FFF2-40B4-BE49-F238E27FC236}">
                <a16:creationId xmlns:a16="http://schemas.microsoft.com/office/drawing/2014/main" id="{D78789CC-DC9C-494E-9E5E-ACA8B992C76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>
            <a:extLst>
              <a:ext uri="{FF2B5EF4-FFF2-40B4-BE49-F238E27FC236}">
                <a16:creationId xmlns:a16="http://schemas.microsoft.com/office/drawing/2014/main" id="{E4D9A8DB-59FC-4181-9009-397251C498F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>
            <a:extLst>
              <a:ext uri="{FF2B5EF4-FFF2-40B4-BE49-F238E27FC236}">
                <a16:creationId xmlns:a16="http://schemas.microsoft.com/office/drawing/2014/main" id="{ABC2C544-1B12-460F-B168-CD4F26B0F09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58C6E9CE-FBF1-4F15-90A5-859738963101}" type="slidenum">
              <a:rPr lang="en-US" altLang="en-US" sz="1200">
                <a:solidFill>
                  <a:schemeClr val="tx1"/>
                </a:solidFill>
              </a:rPr>
              <a:pPr eaLnBrk="1" hangingPunct="1"/>
              <a:t>32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51203" name="Rectangle 2">
            <a:extLst>
              <a:ext uri="{FF2B5EF4-FFF2-40B4-BE49-F238E27FC236}">
                <a16:creationId xmlns:a16="http://schemas.microsoft.com/office/drawing/2014/main" id="{8E48489B-588C-4DA9-8692-822D7262E83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>
            <a:extLst>
              <a:ext uri="{FF2B5EF4-FFF2-40B4-BE49-F238E27FC236}">
                <a16:creationId xmlns:a16="http://schemas.microsoft.com/office/drawing/2014/main" id="{FA7DE56A-7611-4EB8-B965-64BBC795731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7">
            <a:extLst>
              <a:ext uri="{FF2B5EF4-FFF2-40B4-BE49-F238E27FC236}">
                <a16:creationId xmlns:a16="http://schemas.microsoft.com/office/drawing/2014/main" id="{99A73AD5-B085-4746-BC03-5DAA91A78C8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983A174A-FBEC-47A0-9C0B-0745D7DCD5A7}" type="slidenum">
              <a:rPr lang="en-US" altLang="en-US" sz="1200">
                <a:solidFill>
                  <a:schemeClr val="tx1"/>
                </a:solidFill>
              </a:rPr>
              <a:pPr eaLnBrk="1" hangingPunct="1"/>
              <a:t>34</a:t>
            </a:fld>
            <a:endParaRPr lang="en-US" altLang="en-US" sz="1200">
              <a:solidFill>
                <a:schemeClr val="tx1"/>
              </a:solidFill>
            </a:endParaRPr>
          </a:p>
        </p:txBody>
      </p:sp>
      <p:sp>
        <p:nvSpPr>
          <p:cNvPr id="52227" name="Rectangle 2">
            <a:extLst>
              <a:ext uri="{FF2B5EF4-FFF2-40B4-BE49-F238E27FC236}">
                <a16:creationId xmlns:a16="http://schemas.microsoft.com/office/drawing/2014/main" id="{FC5C635D-FF78-44EC-B0B5-AD3BF584E3D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2228" name="Rectangle 3">
            <a:extLst>
              <a:ext uri="{FF2B5EF4-FFF2-40B4-BE49-F238E27FC236}">
                <a16:creationId xmlns:a16="http://schemas.microsoft.com/office/drawing/2014/main" id="{96144326-C4DF-40DD-B16B-F14D58812EF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B83477E3-5905-4D42-97FE-BD296269C6E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081872B2-72CE-4232-852D-0EF8608E7FD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9A74824-9367-4F53-B969-05C2829B891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70723FA-B0C6-44B8-9BC1-700ABD1645C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28506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494D1EDA-30CC-40BF-855C-F6A95E0781C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813844BB-A64B-415E-B71D-52179FA87AA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F99C06AF-9C89-4FBF-87B5-CA7B61FBD52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747DFBA-EC65-4E10-8C65-6730CD2AB53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37088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A442356E-0D30-41CC-A419-927435CA008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1443D607-7684-4E65-BF12-68522295229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5E5E88D5-DB7D-4D12-A03A-8C8806F3E26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6774702-CAAF-4F5A-8A0E-4B8A072F1DB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465633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11A5616-1CAE-44C6-B8D3-53BA7AC7F73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B89133D-8553-40FF-A7FD-EDEF7798DB2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1C53503-3AB2-4E0C-A2E0-76F553E5D60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CFD47D08-02A9-43D4-AA3F-A1CC6A53252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04339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8360662E-AEB4-4395-BC64-B4B001C7B70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07AECC04-AA62-4FA1-BD0D-A51E777BEF0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5B2AE0F1-1993-4824-8780-72A82BC1856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AE57C6C-C084-4A79-BB19-F1B1926B4B5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673184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835CF816-9C88-4136-AF18-F00BFB2D96C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C28C2CA5-964D-448F-9F1B-7D412E9B557F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225ED80F-A65A-4582-ABD1-3BE2BB9917D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5335C17-03D7-47A9-A9F2-E2E6345AFFA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01949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39B4C196-F0B6-47B7-A503-8D6E58C6FE1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C70E7A42-A145-4EF4-85FF-5C831FF0DE8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7F2E313C-4541-4F23-978F-3BADF977156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0795FD9-0AFF-49C8-9E95-DB3A525C3A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206297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3C87476-83D7-4E14-A671-41FA10A4A0B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06B0774-B2F2-4B89-A56C-35E42C79AA1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17D9BBC-C148-48D1-BBAE-5D6117720C3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3314685-9C0E-4CBF-904E-500B8C69061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545117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32FC90D-1D33-4E3E-8A87-2B6537D92BC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7964475-75B2-44CA-AE58-D5B740B62B1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DE21A26-0206-4395-872A-AA0CF4229E4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55492E4-8039-48D1-97D9-16EB186AC53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8120299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5E004137-CD40-48EE-864D-4336392AA9B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B8454D84-B4BF-440A-A0F3-513C7E4B38E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E5DFC408-97B9-42EC-9F80-2F00E6D6FB8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924B4DB-F1B8-457C-8264-8B622126E8E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19264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FF251AF8-6BD6-41B3-BF20-77E3F207E7B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E808DD95-56B8-4CCF-B7AC-4C0BE363EF6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DCBD3768-388D-405B-B201-48A78087823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FB7EB58-7839-4CB0-94A7-3739F087137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306379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>
            <a:extLst>
              <a:ext uri="{FF2B5EF4-FFF2-40B4-BE49-F238E27FC236}">
                <a16:creationId xmlns:a16="http://schemas.microsoft.com/office/drawing/2014/main" id="{134AEDEE-37F1-4DE2-B1F3-E1F49106760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5">
            <a:extLst>
              <a:ext uri="{FF2B5EF4-FFF2-40B4-BE49-F238E27FC236}">
                <a16:creationId xmlns:a16="http://schemas.microsoft.com/office/drawing/2014/main" id="{B124E8F3-52AB-4A1E-9D34-2B57E93C822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6">
            <a:extLst>
              <a:ext uri="{FF2B5EF4-FFF2-40B4-BE49-F238E27FC236}">
                <a16:creationId xmlns:a16="http://schemas.microsoft.com/office/drawing/2014/main" id="{8052D3DB-0A65-433E-A204-2135D1814A2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288FF20F-71D1-4DCF-BDE1-1ABF77F8BB0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894521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2A74D83-0FD7-4B40-9B0E-81DCEB17C2E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DE19A3-DEBD-457A-AD74-8308FB712B2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96A1DE0-390D-4489-B593-39ACBA29E5F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F4AD3CF-F24B-4934-B3A3-EC6C5572CDF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160106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 preserve="1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DE7E1D2-B895-4AA2-A0B2-063B48E2EA4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01E29D8-20D7-4593-9E90-3F68A3F323E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60ACAE0-2C35-4D6B-9BFA-ACB1CAF0B4E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E77F293-A1F4-4AA5-8C9A-CDB9E726BAB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17126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2025F3A6-6E38-4CA3-A09B-A41CB046F01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AFDA3A6A-1651-4C5F-8EF9-D1254A347CE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56324" name="Rectangle 4">
            <a:extLst>
              <a:ext uri="{FF2B5EF4-FFF2-40B4-BE49-F238E27FC236}">
                <a16:creationId xmlns:a16="http://schemas.microsoft.com/office/drawing/2014/main" id="{564593AF-6467-4B18-8A95-C35B0BA7A995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0"/>
              </a:spcBef>
              <a:defRPr sz="1400" smtClean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6325" name="Rectangle 5">
            <a:extLst>
              <a:ext uri="{FF2B5EF4-FFF2-40B4-BE49-F238E27FC236}">
                <a16:creationId xmlns:a16="http://schemas.microsoft.com/office/drawing/2014/main" id="{D58D80AC-903C-48F9-AF23-576984609F9C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0"/>
              </a:spcBef>
              <a:defRPr sz="1400" smtClean="0">
                <a:solidFill>
                  <a:schemeClr val="tx1"/>
                </a:solidFill>
                <a:latin typeface="Arial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6326" name="Rectangle 6">
            <a:extLst>
              <a:ext uri="{FF2B5EF4-FFF2-40B4-BE49-F238E27FC236}">
                <a16:creationId xmlns:a16="http://schemas.microsoft.com/office/drawing/2014/main" id="{716B6A6C-9DAC-416C-BCB2-3B25F28FF771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0"/>
              </a:spcBef>
              <a:defRPr sz="1400">
                <a:solidFill>
                  <a:schemeClr val="tx1"/>
                </a:solidFill>
              </a:defRPr>
            </a:lvl1pPr>
          </a:lstStyle>
          <a:p>
            <a:fld id="{BBF71F8B-A400-4147-B65F-CFC5A5D9315B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61" r:id="rId12"/>
    <p:sldLayoutId id="2147483662" r:id="rId13"/>
    <p:sldLayoutId id="2147483663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.uk/imgres?imgurl=http://www.animationmagazine.net/images/articles/happy_meal_150.gif&amp;imgrefurl=http://www.animationmagazine.net/article.php?article_id%3D1013&amp;h=150&amp;w=150&amp;sz=15&amp;hl=en&amp;start=24&amp;tbnid=txPvEXCWov-JaM:&amp;tbnh=96&amp;tbnw=96&amp;prev=/images?q%3Dhappy%2Bmeals%26start%3D20%26ndsp%3D20%26svnum%3D10%26hl%3Den%26lr%3D%26ie%3DUTF-8%26sa%3DN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hyperlink" Target="http://www.diamond.co.uk/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hyperlink" Target="http://honeymoon-paradise.com/images/g_wed.gif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0.jpeg"/><Relationship Id="rId4" Type="http://schemas.openxmlformats.org/officeDocument/2006/relationships/hyperlink" Target="http://static.flickr.com/44/116900602_65745a368a_b.jp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7" Type="http://schemas.openxmlformats.org/officeDocument/2006/relationships/image" Target="../media/image33.jpeg"/><Relationship Id="rId2" Type="http://schemas.openxmlformats.org/officeDocument/2006/relationships/hyperlink" Target="http://pics.drugstore.com/prodimg/69293/200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images.google.co.uk/imgres?imgurl=http://www.visit4info.com/sitecontent/TN/tnZZZZZZTVB040830011800PIC.jpg&amp;imgrefurl=http://www.visit4info.com/static/advertiser_pages/ArmHammerExtraWhiteningToothpaste.cfm?return_page%3Dcom_a.cfm&amp;h=83&amp;w=111&amp;sz=12&amp;hl=en&amp;start=82&amp;tbnid=abbMcCWEWXfaNM:&amp;tbnh=64&amp;tbnw=86&amp;prev=/images?q%3Darm%2Band%2Bhammer%2Btoothpaste%2B%26start%3D80%26ndsp%3D20%26svnum%3D10%26hl%3Den%26lr%3D%26ie%3DUTF-8%26sa%3DN" TargetMode="External"/><Relationship Id="rId5" Type="http://schemas.openxmlformats.org/officeDocument/2006/relationships/image" Target="../media/image32.jpeg"/><Relationship Id="rId4" Type="http://schemas.openxmlformats.org/officeDocument/2006/relationships/hyperlink" Target="http://www.ciadvertising.org/sa/fall_05/adv380J/Lnr328/armhammer%202.jpg" TargetMode="Externa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hyperlink" Target="http://images.google.co.uk/imgres?imgurl=http://www.logodesignworks.com/logo-designs/logo-design-d/main/Dove.gif&amp;imgrefurl=http://www.logodesignworks.com/logo-designs/logo-design-d/logo-design-d-47.htm&amp;h=532&amp;w=532&amp;sz=9&amp;hl=en&amp;start=36&amp;tbnid=ntKH_Z9y7llrBM:&amp;tbnh=132&amp;tbnw=132&amp;prev=/images?q%3Ddove%2Blogo%2Bpicture%26start%3D20%26ndsp%3D20%26svnum%3D10%26hl%3Den%26lr%3D%26ie%3DUTF-8%26sa%3DN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7.jpeg"/><Relationship Id="rId4" Type="http://schemas.openxmlformats.org/officeDocument/2006/relationships/image" Target="../media/image36.jp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hyperlink" Target="http://images.google.co.uk/imgres?imgurl=http://breakingnewsblog.com/pda/wp-content/O2-xda-atom.jpg&amp;imgrefurl=http://www.breakingnewsblog.com/pda/index.php?category_name%3Dmiscellaneous_pdas/%26paged%3D2&amp;h=375&amp;w=500&amp;sz=51&amp;hl=en&amp;start=4&amp;tbnid=0Byu1x7W0fOy7M:&amp;tbnh=98&amp;tbnw=130&amp;prev=/images?q%3Do2%26svnum%3D10%26hl%3Den%26lr%3D%26ie%3DUTF-8%26sa%3DG" TargetMode="External"/><Relationship Id="rId3" Type="http://schemas.openxmlformats.org/officeDocument/2006/relationships/image" Target="../media/image39.jpeg"/><Relationship Id="rId7" Type="http://schemas.openxmlformats.org/officeDocument/2006/relationships/image" Target="../media/image41.jpeg"/><Relationship Id="rId2" Type="http://schemas.openxmlformats.org/officeDocument/2006/relationships/hyperlink" Target="http://images.google.co.uk/imgres?imgurl=http://www.storefinder.mmmars.com/starburst/images/starburst_pouch.gif&amp;imgrefurl=http://www.storefinder.mmmars.com/starburst/starburst.htm&amp;h=213&amp;w=160&amp;sz=19&amp;hl=en&amp;start=3&amp;tbnid=QQZTbU6ZWTYGxM:&amp;tbnh=106&amp;tbnw=80&amp;prev=/images?q%3Dstarburst%26svnum%3D10%26hl%3Den%26lr%3D%26ie%3DUTF-8%26sa%3DN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images.google.co.uk/imgres?imgurl=http://www.ocado.com/catalog/images-full/16230011_L.jpg&amp;imgrefurl=http://www.ocado.com/webshop/getProductDetails.do?sku%3D16230011%26parentContainer%3D107301&amp;h=170&amp;w=170&amp;sz=7&amp;hl=en&amp;start=50&amp;tbnid=RCU2ZbPURh-EiM:&amp;tbnh=99&amp;tbnw=99&amp;prev=/images?q%3Dlucozade%26start%3D40%26ndsp%3D20%26svnum%3D10%26hl%3Den%26lr%3D%26ie%3DUTF-8%26sa%3DN" TargetMode="External"/><Relationship Id="rId5" Type="http://schemas.openxmlformats.org/officeDocument/2006/relationships/image" Target="../media/image40.jpeg"/><Relationship Id="rId4" Type="http://schemas.openxmlformats.org/officeDocument/2006/relationships/hyperlink" Target="http://images.google.co.uk/imgres?imgurl=http://www.ecss.de/images/Firmenlogos/Lucozade.gif&amp;imgrefurl=http://www.ecss.de/HTML/Partners/Lucozade.htm&amp;h=207&amp;w=300&amp;sz=15&amp;hl=en&amp;start=6&amp;tbnid=Sv6Ex0tOEOKWlM:&amp;tbnh=80&amp;tbnw=116&amp;prev=/images?q%3Dlucozade%26svnum%3D10%26hl%3Den%26lr%3D%26ie%3DUTF-8%26sa%3DN" TargetMode="External"/><Relationship Id="rId9" Type="http://schemas.openxmlformats.org/officeDocument/2006/relationships/image" Target="../media/image42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7" Type="http://schemas.openxmlformats.org/officeDocument/2006/relationships/image" Target="../media/image45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4.jpeg"/><Relationship Id="rId5" Type="http://schemas.openxmlformats.org/officeDocument/2006/relationships/image" Target="../media/image43.wmf"/><Relationship Id="rId4" Type="http://schemas.openxmlformats.org/officeDocument/2006/relationships/oleObject" Target="../embeddings/oleObject1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12">
            <a:extLst>
              <a:ext uri="{FF2B5EF4-FFF2-40B4-BE49-F238E27FC236}">
                <a16:creationId xmlns:a16="http://schemas.microsoft.com/office/drawing/2014/main" id="{299207CB-02FD-4215-A666-DD90B1BBC0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81200" y="2743200"/>
            <a:ext cx="5257800" cy="1554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US" altLang="en-US" b="1">
                <a:solidFill>
                  <a:srgbClr val="229FC6"/>
                </a:solidFill>
                <a:latin typeface="Arial Black" panose="020B0A04020102020204" pitchFamily="34" charset="0"/>
              </a:rPr>
              <a:t>Market Segmentation, Targeting &amp; Positioning</a:t>
            </a:r>
            <a:endParaRPr lang="en-US" altLang="en-US" sz="2000" b="1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sp>
        <p:nvSpPr>
          <p:cNvPr id="2051" name="Rectangle 39">
            <a:extLst>
              <a:ext uri="{FF2B5EF4-FFF2-40B4-BE49-F238E27FC236}">
                <a16:creationId xmlns:a16="http://schemas.microsoft.com/office/drawing/2014/main" id="{880D7352-43A0-4E1C-A36F-F50E1D2CE33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052" name="Rectangle 40">
            <a:extLst>
              <a:ext uri="{FF2B5EF4-FFF2-40B4-BE49-F238E27FC236}">
                <a16:creationId xmlns:a16="http://schemas.microsoft.com/office/drawing/2014/main" id="{EC686D8D-82C9-474F-966E-D8A0EAA522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053" name="Rectangle 41">
            <a:extLst>
              <a:ext uri="{FF2B5EF4-FFF2-40B4-BE49-F238E27FC236}">
                <a16:creationId xmlns:a16="http://schemas.microsoft.com/office/drawing/2014/main" id="{470592AD-E992-4D63-A3EB-19D0AA4FDF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905000" cy="6858000"/>
          </a:xfrm>
          <a:prstGeom prst="rect">
            <a:avLst/>
          </a:prstGeom>
          <a:gradFill rotWithShape="1">
            <a:gsLst>
              <a:gs pos="0">
                <a:srgbClr val="10E410">
                  <a:alpha val="70000"/>
                </a:srgb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pic>
        <p:nvPicPr>
          <p:cNvPr id="2055" name="Picture 59" descr="Click To Download">
            <a:extLst>
              <a:ext uri="{FF2B5EF4-FFF2-40B4-BE49-F238E27FC236}">
                <a16:creationId xmlns:a16="http://schemas.microsoft.com/office/drawing/2014/main" id="{370F6631-87CC-45E2-B2FE-714DE7E6DF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600" y="3352800"/>
            <a:ext cx="1752600" cy="175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heel spokes="1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>
            <a:extLst>
              <a:ext uri="{FF2B5EF4-FFF2-40B4-BE49-F238E27FC236}">
                <a16:creationId xmlns:a16="http://schemas.microsoft.com/office/drawing/2014/main" id="{A99B664E-CC93-45E3-8287-D3A17568E6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 u="sng"/>
            </a:br>
            <a:br>
              <a:rPr lang="en-US" altLang="en-US" b="1" u="sng"/>
            </a:br>
            <a:r>
              <a:rPr lang="en-US" altLang="en-US" sz="2400" b="1" u="sng"/>
              <a:t>Market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075" name="Content Placeholder 2">
            <a:extLst>
              <a:ext uri="{FF2B5EF4-FFF2-40B4-BE49-F238E27FC236}">
                <a16:creationId xmlns:a16="http://schemas.microsoft.com/office/drawing/2014/main" id="{2FA8A2CB-8DE6-401C-A02F-11AA010733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Companies divide the dis-similar market into smaller similar groups.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itle 1">
            <a:extLst>
              <a:ext uri="{FF2B5EF4-FFF2-40B4-BE49-F238E27FC236}">
                <a16:creationId xmlns:a16="http://schemas.microsoft.com/office/drawing/2014/main" id="{009199E5-F64E-4774-9A7C-4C9F8EF32C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sz="2800" b="1"/>
              <a:t>Advantages of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4C9DB6-8EED-48B1-BF44-5D59AAC1FD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A company can allocate resources more effectively.</a:t>
            </a:r>
          </a:p>
          <a:p>
            <a:pPr eaLnBrk="1" hangingPunct="1"/>
            <a:r>
              <a:rPr lang="en-GB" altLang="en-US" sz="2800"/>
              <a:t>The needs and wants of customers can be easily identified if customers are in smaller, similar groups.</a:t>
            </a:r>
          </a:p>
          <a:p>
            <a:pPr eaLnBrk="1" hangingPunct="1"/>
            <a:r>
              <a:rPr lang="en-GB" altLang="en-US" sz="2800"/>
              <a:t>A company create a more accurate marketing mix strategy.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>
            <a:extLst>
              <a:ext uri="{FF2B5EF4-FFF2-40B4-BE49-F238E27FC236}">
                <a16:creationId xmlns:a16="http://schemas.microsoft.com/office/drawing/2014/main" id="{8DEDEA5E-8D91-45E3-B76B-38B64C3AF4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5123" name="Rectangle 5">
            <a:extLst>
              <a:ext uri="{FF2B5EF4-FFF2-40B4-BE49-F238E27FC236}">
                <a16:creationId xmlns:a16="http://schemas.microsoft.com/office/drawing/2014/main" id="{9C198899-612A-4785-99AA-B545FEAD74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5124" name="Rectangle 6">
            <a:extLst>
              <a:ext uri="{FF2B5EF4-FFF2-40B4-BE49-F238E27FC236}">
                <a16:creationId xmlns:a16="http://schemas.microsoft.com/office/drawing/2014/main" id="{0682CF89-DD34-4B1F-8164-3DA7595DAE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905000" cy="6858000"/>
          </a:xfrm>
          <a:prstGeom prst="rect">
            <a:avLst/>
          </a:prstGeom>
          <a:gradFill rotWithShape="1">
            <a:gsLst>
              <a:gs pos="0">
                <a:srgbClr val="10E410">
                  <a:alpha val="70000"/>
                </a:srgb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5126" name="Text Box 9">
            <a:extLst>
              <a:ext uri="{FF2B5EF4-FFF2-40B4-BE49-F238E27FC236}">
                <a16:creationId xmlns:a16="http://schemas.microsoft.com/office/drawing/2014/main" id="{AB2BC943-BC9E-482D-9443-D6CA3243FC56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6453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sp>
        <p:nvSpPr>
          <p:cNvPr id="5127" name="Rectangle 10">
            <a:extLst>
              <a:ext uri="{FF2B5EF4-FFF2-40B4-BE49-F238E27FC236}">
                <a16:creationId xmlns:a16="http://schemas.microsoft.com/office/drawing/2014/main" id="{25B5F938-9BCE-420A-A185-02E0524EE7F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6858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 dirty="0">
                <a:solidFill>
                  <a:srgbClr val="229FC6"/>
                </a:solidFill>
                <a:latin typeface="Arial Black" panose="020B0A04020102020204" pitchFamily="34" charset="0"/>
              </a:rPr>
              <a:t>The STP Marketing Process</a:t>
            </a:r>
            <a:br>
              <a:rPr lang="en-US" altLang="en-US" sz="3600" dirty="0">
                <a:solidFill>
                  <a:srgbClr val="229FC6"/>
                </a:solidFill>
                <a:latin typeface="Arial Black" panose="020B0A04020102020204" pitchFamily="34" charset="0"/>
              </a:rPr>
            </a:br>
            <a:r>
              <a:rPr lang="en-US" altLang="en-US" sz="2000" dirty="0">
                <a:solidFill>
                  <a:srgbClr val="229FC6"/>
                </a:solidFill>
                <a:latin typeface="Arial Black" panose="020B0A04020102020204" pitchFamily="34" charset="0"/>
              </a:rPr>
              <a:t>(Segmenting, Targeting, Positioning)</a:t>
            </a:r>
            <a:endParaRPr lang="en-US" altLang="en-US" sz="3600" dirty="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sp>
        <p:nvSpPr>
          <p:cNvPr id="53259" name="Rectangle 11">
            <a:extLst>
              <a:ext uri="{FF2B5EF4-FFF2-40B4-BE49-F238E27FC236}">
                <a16:creationId xmlns:a16="http://schemas.microsoft.com/office/drawing/2014/main" id="{5CD5B4A5-2651-4C63-8B39-C5A5D443145E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066800" y="2362200"/>
            <a:ext cx="6324600" cy="3505200"/>
          </a:xfrm>
        </p:spPr>
        <p:txBody>
          <a:bodyPr/>
          <a:lstStyle/>
          <a:p>
            <a:pPr marL="533400" indent="-533400" eaLnBrk="1" hangingPunct="1">
              <a:buFontTx/>
              <a:buAutoNum type="arabicPeriod"/>
            </a:pPr>
            <a:r>
              <a:rPr lang="en-US" altLang="en-US" sz="2800"/>
              <a:t>Break the market into smaller, more homogenous segments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/>
              <a:t>Specifically target the discrete market segments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 sz="2800"/>
              <a:t>Position the product or service to appeal to the targeted segments</a:t>
            </a:r>
          </a:p>
        </p:txBody>
      </p:sp>
      <p:pic>
        <p:nvPicPr>
          <p:cNvPr id="5129" name="Picture 31" descr="Click To Download">
            <a:extLst>
              <a:ext uri="{FF2B5EF4-FFF2-40B4-BE49-F238E27FC236}">
                <a16:creationId xmlns:a16="http://schemas.microsoft.com/office/drawing/2014/main" id="{504C9EA6-CB8D-48D0-8495-F07C999723AD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62800" y="4648200"/>
            <a:ext cx="1600200" cy="1600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2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3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32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3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32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259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3">
            <a:extLst>
              <a:ext uri="{FF2B5EF4-FFF2-40B4-BE49-F238E27FC236}">
                <a16:creationId xmlns:a16="http://schemas.microsoft.com/office/drawing/2014/main" id="{A1CD2959-E076-4083-B88A-F5587B0F2E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6147" name="Rectangle 4">
            <a:extLst>
              <a:ext uri="{FF2B5EF4-FFF2-40B4-BE49-F238E27FC236}">
                <a16:creationId xmlns:a16="http://schemas.microsoft.com/office/drawing/2014/main" id="{7556183E-A24B-4899-9A29-35BAD6433C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6148" name="Rectangle 5">
            <a:extLst>
              <a:ext uri="{FF2B5EF4-FFF2-40B4-BE49-F238E27FC236}">
                <a16:creationId xmlns:a16="http://schemas.microsoft.com/office/drawing/2014/main" id="{A236E38B-9939-4F30-922E-DBB1BF4A5B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905000" cy="6858000"/>
          </a:xfrm>
          <a:prstGeom prst="rect">
            <a:avLst/>
          </a:prstGeom>
          <a:gradFill rotWithShape="1">
            <a:gsLst>
              <a:gs pos="0">
                <a:srgbClr val="10E410">
                  <a:alpha val="70000"/>
                </a:srgb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6150" name="Rectangle 8">
            <a:extLst>
              <a:ext uri="{FF2B5EF4-FFF2-40B4-BE49-F238E27FC236}">
                <a16:creationId xmlns:a16="http://schemas.microsoft.com/office/drawing/2014/main" id="{D222CD43-3D21-4968-AE0D-5C69933A50E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200" dirty="0">
                <a:solidFill>
                  <a:srgbClr val="229FC6"/>
                </a:solidFill>
                <a:latin typeface="Arial Black" panose="020B0A04020102020204" pitchFamily="34" charset="0"/>
              </a:rPr>
              <a:t>Identifying Target Segments: Market Segmentation</a:t>
            </a:r>
          </a:p>
        </p:txBody>
      </p:sp>
      <p:sp>
        <p:nvSpPr>
          <p:cNvPr id="6151" name="Rectangle 9">
            <a:extLst>
              <a:ext uri="{FF2B5EF4-FFF2-40B4-BE49-F238E27FC236}">
                <a16:creationId xmlns:a16="http://schemas.microsoft.com/office/drawing/2014/main" id="{67A867CF-850B-44EE-93E6-F089609C4AB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914400" y="3048000"/>
            <a:ext cx="3657600" cy="762000"/>
          </a:xfrm>
        </p:spPr>
        <p:txBody>
          <a:bodyPr/>
          <a:lstStyle/>
          <a:p>
            <a:pPr marL="533400" indent="-533400" eaLnBrk="1" hangingPunct="1">
              <a:buFontTx/>
              <a:buNone/>
            </a:pPr>
            <a:r>
              <a:rPr lang="en-US" altLang="en-US" sz="2800"/>
              <a:t>Demographics</a:t>
            </a:r>
          </a:p>
          <a:p>
            <a:pPr marL="533400" indent="-533400" eaLnBrk="1" hangingPunct="1">
              <a:buFontTx/>
              <a:buAutoNum type="arabicPeriod"/>
            </a:pPr>
            <a:endParaRPr lang="en-US" altLang="en-US" sz="2800"/>
          </a:p>
        </p:txBody>
      </p:sp>
      <p:sp>
        <p:nvSpPr>
          <p:cNvPr id="85015" name="Rectangle 23">
            <a:extLst>
              <a:ext uri="{FF2B5EF4-FFF2-40B4-BE49-F238E27FC236}">
                <a16:creationId xmlns:a16="http://schemas.microsoft.com/office/drawing/2014/main" id="{863DAEC1-1410-4097-950D-9C6227AB80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981200"/>
            <a:ext cx="33528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Geography</a:t>
            </a:r>
          </a:p>
        </p:txBody>
      </p:sp>
      <p:sp>
        <p:nvSpPr>
          <p:cNvPr id="85016" name="Rectangle 24">
            <a:extLst>
              <a:ext uri="{FF2B5EF4-FFF2-40B4-BE49-F238E27FC236}">
                <a16:creationId xmlns:a16="http://schemas.microsoft.com/office/drawing/2014/main" id="{F33C5F12-984A-4B23-9012-7D7ED3568D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86400" y="3009900"/>
            <a:ext cx="29718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Psychographics</a:t>
            </a:r>
          </a:p>
          <a:p>
            <a:pPr eaLnBrk="1" hangingPunct="1">
              <a:buFontTx/>
              <a:buAutoNum type="arabicPeriod" startAt="3"/>
            </a:pPr>
            <a:endParaRPr lang="en-US" altLang="en-US" sz="2800"/>
          </a:p>
        </p:txBody>
      </p:sp>
      <p:sp>
        <p:nvSpPr>
          <p:cNvPr id="85017" name="Rectangle 25">
            <a:extLst>
              <a:ext uri="{FF2B5EF4-FFF2-40B4-BE49-F238E27FC236}">
                <a16:creationId xmlns:a16="http://schemas.microsoft.com/office/drawing/2014/main" id="{9E544B6F-77D6-4E10-A612-49180179D2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0600" y="4114800"/>
            <a:ext cx="22098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Lifestyles</a:t>
            </a:r>
          </a:p>
        </p:txBody>
      </p:sp>
      <p:sp>
        <p:nvSpPr>
          <p:cNvPr id="85022" name="Rectangle 30">
            <a:extLst>
              <a:ext uri="{FF2B5EF4-FFF2-40B4-BE49-F238E27FC236}">
                <a16:creationId xmlns:a16="http://schemas.microsoft.com/office/drawing/2014/main" id="{BDF300DB-0C6C-44D4-A968-77E8569FB3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81200" y="4953000"/>
            <a:ext cx="22098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Benefits</a:t>
            </a:r>
          </a:p>
        </p:txBody>
      </p:sp>
      <p:sp>
        <p:nvSpPr>
          <p:cNvPr id="85023" name="Rectangle 31">
            <a:extLst>
              <a:ext uri="{FF2B5EF4-FFF2-40B4-BE49-F238E27FC236}">
                <a16:creationId xmlns:a16="http://schemas.microsoft.com/office/drawing/2014/main" id="{045F3B90-A80F-4997-93D6-E8AA666E1A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3600" y="4191000"/>
            <a:ext cx="22098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Commitment Levels</a:t>
            </a:r>
          </a:p>
        </p:txBody>
      </p:sp>
      <p:sp>
        <p:nvSpPr>
          <p:cNvPr id="85024" name="Rectangle 32">
            <a:extLst>
              <a:ext uri="{FF2B5EF4-FFF2-40B4-BE49-F238E27FC236}">
                <a16:creationId xmlns:a16="http://schemas.microsoft.com/office/drawing/2014/main" id="{783936C0-B11C-428A-9E92-65C483C4D2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33800" y="5334000"/>
            <a:ext cx="2819400" cy="838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533400" indent="-5334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914400" indent="-45720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295400" indent="-3810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714500" indent="-3429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171700" indent="-3429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6289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30861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5433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4000500" indent="-3429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en-US" sz="2800"/>
              <a:t>Usage Patterns</a:t>
            </a:r>
          </a:p>
        </p:txBody>
      </p:sp>
      <p:sp>
        <p:nvSpPr>
          <p:cNvPr id="6158" name="AutoShape 34">
            <a:extLst>
              <a:ext uri="{FF2B5EF4-FFF2-40B4-BE49-F238E27FC236}">
                <a16:creationId xmlns:a16="http://schemas.microsoft.com/office/drawing/2014/main" id="{CEF26A73-68D2-4DD4-BDA2-3D80CFAB14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44888" y="3048000"/>
            <a:ext cx="2054225" cy="1828800"/>
          </a:xfrm>
          <a:custGeom>
            <a:avLst/>
            <a:gdLst>
              <a:gd name="T0" fmla="*/ 2054225 w 21600"/>
              <a:gd name="T1" fmla="*/ 914400 h 21600"/>
              <a:gd name="T2" fmla="*/ 1027113 w 21600"/>
              <a:gd name="T3" fmla="*/ 1828800 h 21600"/>
              <a:gd name="T4" fmla="*/ 0 w 21600"/>
              <a:gd name="T5" fmla="*/ 914400 h 21600"/>
              <a:gd name="T6" fmla="*/ 1027113 w 21600"/>
              <a:gd name="T7" fmla="*/ 0 h 21600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5400 w 21600"/>
              <a:gd name="T13" fmla="*/ 5400 h 21600"/>
              <a:gd name="T14" fmla="*/ 162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5400" y="5400"/>
                </a:moveTo>
                <a:lnTo>
                  <a:pt x="9450" y="5400"/>
                </a:lnTo>
                <a:lnTo>
                  <a:pt x="9450" y="2700"/>
                </a:lnTo>
                <a:lnTo>
                  <a:pt x="8100" y="2700"/>
                </a:lnTo>
                <a:lnTo>
                  <a:pt x="10800" y="0"/>
                </a:lnTo>
                <a:lnTo>
                  <a:pt x="13500" y="2700"/>
                </a:lnTo>
                <a:lnTo>
                  <a:pt x="12150" y="2700"/>
                </a:lnTo>
                <a:lnTo>
                  <a:pt x="12150" y="5400"/>
                </a:lnTo>
                <a:lnTo>
                  <a:pt x="16200" y="5400"/>
                </a:lnTo>
                <a:lnTo>
                  <a:pt x="16200" y="9450"/>
                </a:lnTo>
                <a:lnTo>
                  <a:pt x="18900" y="9450"/>
                </a:lnTo>
                <a:lnTo>
                  <a:pt x="18900" y="8100"/>
                </a:lnTo>
                <a:lnTo>
                  <a:pt x="21600" y="10800"/>
                </a:lnTo>
                <a:lnTo>
                  <a:pt x="18900" y="13500"/>
                </a:lnTo>
                <a:lnTo>
                  <a:pt x="18900" y="12150"/>
                </a:lnTo>
                <a:lnTo>
                  <a:pt x="16200" y="12150"/>
                </a:lnTo>
                <a:lnTo>
                  <a:pt x="16200" y="16200"/>
                </a:lnTo>
                <a:lnTo>
                  <a:pt x="12150" y="16200"/>
                </a:lnTo>
                <a:lnTo>
                  <a:pt x="12150" y="18900"/>
                </a:lnTo>
                <a:lnTo>
                  <a:pt x="13500" y="18900"/>
                </a:lnTo>
                <a:lnTo>
                  <a:pt x="10800" y="21600"/>
                </a:lnTo>
                <a:lnTo>
                  <a:pt x="8100" y="18900"/>
                </a:lnTo>
                <a:lnTo>
                  <a:pt x="9450" y="18900"/>
                </a:lnTo>
                <a:lnTo>
                  <a:pt x="9450" y="16200"/>
                </a:lnTo>
                <a:lnTo>
                  <a:pt x="5400" y="16200"/>
                </a:lnTo>
                <a:lnTo>
                  <a:pt x="5400" y="12150"/>
                </a:lnTo>
                <a:lnTo>
                  <a:pt x="2700" y="12150"/>
                </a:lnTo>
                <a:lnTo>
                  <a:pt x="2700" y="13500"/>
                </a:lnTo>
                <a:lnTo>
                  <a:pt x="0" y="10800"/>
                </a:lnTo>
                <a:lnTo>
                  <a:pt x="2700" y="8100"/>
                </a:lnTo>
                <a:lnTo>
                  <a:pt x="2700" y="9450"/>
                </a:lnTo>
                <a:lnTo>
                  <a:pt x="5400" y="9450"/>
                </a:lnTo>
                <a:lnTo>
                  <a:pt x="5400" y="5400"/>
                </a:lnTo>
                <a:close/>
              </a:path>
            </a:pathLst>
          </a:custGeom>
          <a:gradFill rotWithShape="1">
            <a:gsLst>
              <a:gs pos="0">
                <a:srgbClr val="00E88A"/>
              </a:gs>
              <a:gs pos="100000">
                <a:srgbClr val="89B2FB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59" name="AutoShape 35">
            <a:extLst>
              <a:ext uri="{FF2B5EF4-FFF2-40B4-BE49-F238E27FC236}">
                <a16:creationId xmlns:a16="http://schemas.microsoft.com/office/drawing/2014/main" id="{921A9BBF-9056-4A6C-BC9E-51D1159AB6D8}"/>
              </a:ext>
            </a:extLst>
          </p:cNvPr>
          <p:cNvSpPr>
            <a:spLocks noChangeArrowheads="1"/>
          </p:cNvSpPr>
          <p:nvPr/>
        </p:nvSpPr>
        <p:spPr bwMode="auto">
          <a:xfrm rot="2598670">
            <a:off x="3544888" y="3048000"/>
            <a:ext cx="2054225" cy="1828800"/>
          </a:xfrm>
          <a:custGeom>
            <a:avLst/>
            <a:gdLst>
              <a:gd name="T0" fmla="*/ 2054225 w 21600"/>
              <a:gd name="T1" fmla="*/ 914400 h 21600"/>
              <a:gd name="T2" fmla="*/ 1027113 w 21600"/>
              <a:gd name="T3" fmla="*/ 1828800 h 21600"/>
              <a:gd name="T4" fmla="*/ 0 w 21600"/>
              <a:gd name="T5" fmla="*/ 914400 h 21600"/>
              <a:gd name="T6" fmla="*/ 1027113 w 21600"/>
              <a:gd name="T7" fmla="*/ 0 h 21600"/>
              <a:gd name="T8" fmla="*/ 0 60000 65536"/>
              <a:gd name="T9" fmla="*/ 5898240 60000 65536"/>
              <a:gd name="T10" fmla="*/ 11796480 60000 65536"/>
              <a:gd name="T11" fmla="*/ 17694720 60000 65536"/>
              <a:gd name="T12" fmla="*/ 5400 w 21600"/>
              <a:gd name="T13" fmla="*/ 5400 h 21600"/>
              <a:gd name="T14" fmla="*/ 16200 w 21600"/>
              <a:gd name="T15" fmla="*/ 16200 h 2160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1600" h="21600">
                <a:moveTo>
                  <a:pt x="5400" y="5400"/>
                </a:moveTo>
                <a:lnTo>
                  <a:pt x="9450" y="5400"/>
                </a:lnTo>
                <a:lnTo>
                  <a:pt x="9450" y="2700"/>
                </a:lnTo>
                <a:lnTo>
                  <a:pt x="8100" y="2700"/>
                </a:lnTo>
                <a:lnTo>
                  <a:pt x="10800" y="0"/>
                </a:lnTo>
                <a:lnTo>
                  <a:pt x="13500" y="2700"/>
                </a:lnTo>
                <a:lnTo>
                  <a:pt x="12150" y="2700"/>
                </a:lnTo>
                <a:lnTo>
                  <a:pt x="12150" y="5400"/>
                </a:lnTo>
                <a:lnTo>
                  <a:pt x="16200" y="5400"/>
                </a:lnTo>
                <a:lnTo>
                  <a:pt x="16200" y="9450"/>
                </a:lnTo>
                <a:lnTo>
                  <a:pt x="18900" y="9450"/>
                </a:lnTo>
                <a:lnTo>
                  <a:pt x="18900" y="8100"/>
                </a:lnTo>
                <a:lnTo>
                  <a:pt x="21600" y="10800"/>
                </a:lnTo>
                <a:lnTo>
                  <a:pt x="18900" y="13500"/>
                </a:lnTo>
                <a:lnTo>
                  <a:pt x="18900" y="12150"/>
                </a:lnTo>
                <a:lnTo>
                  <a:pt x="16200" y="12150"/>
                </a:lnTo>
                <a:lnTo>
                  <a:pt x="16200" y="16200"/>
                </a:lnTo>
                <a:lnTo>
                  <a:pt x="12150" y="16200"/>
                </a:lnTo>
                <a:lnTo>
                  <a:pt x="12150" y="18900"/>
                </a:lnTo>
                <a:lnTo>
                  <a:pt x="13500" y="18900"/>
                </a:lnTo>
                <a:lnTo>
                  <a:pt x="10800" y="21600"/>
                </a:lnTo>
                <a:lnTo>
                  <a:pt x="8100" y="18900"/>
                </a:lnTo>
                <a:lnTo>
                  <a:pt x="9450" y="18900"/>
                </a:lnTo>
                <a:lnTo>
                  <a:pt x="9450" y="16200"/>
                </a:lnTo>
                <a:lnTo>
                  <a:pt x="5400" y="16200"/>
                </a:lnTo>
                <a:lnTo>
                  <a:pt x="5400" y="12150"/>
                </a:lnTo>
                <a:lnTo>
                  <a:pt x="2700" y="12150"/>
                </a:lnTo>
                <a:lnTo>
                  <a:pt x="2700" y="13500"/>
                </a:lnTo>
                <a:lnTo>
                  <a:pt x="0" y="10800"/>
                </a:lnTo>
                <a:lnTo>
                  <a:pt x="2700" y="8100"/>
                </a:lnTo>
                <a:lnTo>
                  <a:pt x="2700" y="9450"/>
                </a:lnTo>
                <a:lnTo>
                  <a:pt x="5400" y="9450"/>
                </a:lnTo>
                <a:lnTo>
                  <a:pt x="5400" y="5400"/>
                </a:lnTo>
                <a:close/>
              </a:path>
            </a:pathLst>
          </a:custGeom>
          <a:gradFill rotWithShape="1">
            <a:gsLst>
              <a:gs pos="0">
                <a:srgbClr val="00E88A"/>
              </a:gs>
              <a:gs pos="100000">
                <a:srgbClr val="89B2FB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60" name="Text Box 36">
            <a:extLst>
              <a:ext uri="{FF2B5EF4-FFF2-40B4-BE49-F238E27FC236}">
                <a16:creationId xmlns:a16="http://schemas.microsoft.com/office/drawing/2014/main" id="{A694F770-7FFF-4F31-A97D-0CF38682CCA8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50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50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50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50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50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50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50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50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50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50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50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50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5015" grpId="0" build="p" autoUpdateAnimBg="0"/>
      <p:bldP spid="85016" grpId="0" build="p" autoUpdateAnimBg="0"/>
      <p:bldP spid="85017" grpId="0" build="p" autoUpdateAnimBg="0"/>
      <p:bldP spid="85022" grpId="0" build="p" autoUpdateAnimBg="0"/>
      <p:bldP spid="85023" grpId="0" build="p" autoUpdateAnimBg="0"/>
      <p:bldP spid="85024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>
            <a:extLst>
              <a:ext uri="{FF2B5EF4-FFF2-40B4-BE49-F238E27FC236}">
                <a16:creationId xmlns:a16="http://schemas.microsoft.com/office/drawing/2014/main" id="{13844AA3-E136-49DA-90E1-5977A518AC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sz="2800" b="1"/>
              <a:t>Demographic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A52F8B-000A-4831-941A-8C16055715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Companies  divide the market based on variables such as: age, gender, race, marital status, income, education and occupation.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>
            <a:extLst>
              <a:ext uri="{FF2B5EF4-FFF2-40B4-BE49-F238E27FC236}">
                <a16:creationId xmlns:a16="http://schemas.microsoft.com/office/drawing/2014/main" id="{02532C05-1648-4549-8A0D-167276E503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8195" name="Rectangle 4">
            <a:extLst>
              <a:ext uri="{FF2B5EF4-FFF2-40B4-BE49-F238E27FC236}">
                <a16:creationId xmlns:a16="http://schemas.microsoft.com/office/drawing/2014/main" id="{FD359EE2-B0B7-4220-8085-33919400DA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8196" name="Rectangle 5">
            <a:extLst>
              <a:ext uri="{FF2B5EF4-FFF2-40B4-BE49-F238E27FC236}">
                <a16:creationId xmlns:a16="http://schemas.microsoft.com/office/drawing/2014/main" id="{4B0AFF42-96BB-4D9A-9756-1314C5B509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905000" cy="6858000"/>
          </a:xfrm>
          <a:prstGeom prst="rect">
            <a:avLst/>
          </a:prstGeom>
          <a:gradFill rotWithShape="1">
            <a:gsLst>
              <a:gs pos="0">
                <a:srgbClr val="10E410">
                  <a:alpha val="70000"/>
                </a:srgb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8198" name="Rectangle 8">
            <a:extLst>
              <a:ext uri="{FF2B5EF4-FFF2-40B4-BE49-F238E27FC236}">
                <a16:creationId xmlns:a16="http://schemas.microsoft.com/office/drawing/2014/main" id="{251FE3D6-C271-4B07-963F-0D810FF0B98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7620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 dirty="0">
                <a:solidFill>
                  <a:srgbClr val="229FC6"/>
                </a:solidFill>
                <a:latin typeface="Arial Black" panose="020B0A04020102020204" pitchFamily="34" charset="0"/>
              </a:rPr>
              <a:t>Demographic Segmentation</a:t>
            </a:r>
          </a:p>
        </p:txBody>
      </p:sp>
      <p:sp>
        <p:nvSpPr>
          <p:cNvPr id="93198" name="Rectangle 14">
            <a:extLst>
              <a:ext uri="{FF2B5EF4-FFF2-40B4-BE49-F238E27FC236}">
                <a16:creationId xmlns:a16="http://schemas.microsoft.com/office/drawing/2014/main" id="{48A0D479-FD8B-4293-B51E-AACC0CF6BCC2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676400" y="1828800"/>
            <a:ext cx="4038600" cy="4525963"/>
          </a:xfrm>
        </p:spPr>
        <p:txBody>
          <a:bodyPr/>
          <a:lstStyle/>
          <a:p>
            <a:pPr marL="533400" indent="-533400" eaLnBrk="1" hangingPunct="1">
              <a:buFontTx/>
              <a:buAutoNum type="arabicPeriod"/>
            </a:pPr>
            <a:r>
              <a:rPr lang="en-US" altLang="en-US"/>
              <a:t>Age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/>
              <a:t>Gender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/>
              <a:t>Race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/>
              <a:t>Marital Status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/>
              <a:t>Income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/>
              <a:t>Education</a:t>
            </a:r>
          </a:p>
          <a:p>
            <a:pPr marL="533400" indent="-533400" eaLnBrk="1" hangingPunct="1">
              <a:buFontTx/>
              <a:buAutoNum type="arabicPeriod"/>
            </a:pPr>
            <a:r>
              <a:rPr lang="en-US" altLang="en-US"/>
              <a:t>Occupation</a:t>
            </a:r>
          </a:p>
        </p:txBody>
      </p:sp>
      <p:pic>
        <p:nvPicPr>
          <p:cNvPr id="8200" name="Picture 20" descr="Click To Download">
            <a:extLst>
              <a:ext uri="{FF2B5EF4-FFF2-40B4-BE49-F238E27FC236}">
                <a16:creationId xmlns:a16="http://schemas.microsoft.com/office/drawing/2014/main" id="{3E4B44C4-E463-4F76-99F7-57B0F0B8DB33}"/>
              </a:ext>
            </a:extLst>
          </p:cNvPr>
          <p:cNvPicPr>
            <a:picLocks noGrp="1" noChangeAspect="1" noChangeArrowheads="1"/>
          </p:cNvPicPr>
          <p:nvPr>
            <p:ph sz="quarter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410200" y="2057400"/>
            <a:ext cx="1371600" cy="13716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8201" name="Text Box 17">
            <a:extLst>
              <a:ext uri="{FF2B5EF4-FFF2-40B4-BE49-F238E27FC236}">
                <a16:creationId xmlns:a16="http://schemas.microsoft.com/office/drawing/2014/main" id="{2B8A17AB-7BA5-4096-9B06-0DC7B62CDC8F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8202" name="Picture 26" descr="Click To Download">
            <a:extLst>
              <a:ext uri="{FF2B5EF4-FFF2-40B4-BE49-F238E27FC236}">
                <a16:creationId xmlns:a16="http://schemas.microsoft.com/office/drawing/2014/main" id="{088C55AB-E1D6-4F95-8C24-4ED143B3C3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00" y="3429000"/>
            <a:ext cx="1219200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3" name="Picture 28" descr="Click To Download">
            <a:extLst>
              <a:ext uri="{FF2B5EF4-FFF2-40B4-BE49-F238E27FC236}">
                <a16:creationId xmlns:a16="http://schemas.microsoft.com/office/drawing/2014/main" id="{951DD55E-992D-45FA-91C8-CCAE0FD55F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00" y="5029200"/>
            <a:ext cx="12192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4" name="Picture 30" descr="Click To Download">
            <a:extLst>
              <a:ext uri="{FF2B5EF4-FFF2-40B4-BE49-F238E27FC236}">
                <a16:creationId xmlns:a16="http://schemas.microsoft.com/office/drawing/2014/main" id="{DA2DB575-9833-46F6-85ED-A601ED32A3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6400" y="4953000"/>
            <a:ext cx="12192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5" name="Picture 32" descr="Click To Download">
            <a:extLst>
              <a:ext uri="{FF2B5EF4-FFF2-40B4-BE49-F238E27FC236}">
                <a16:creationId xmlns:a16="http://schemas.microsoft.com/office/drawing/2014/main" id="{1C4D7D8A-816C-4370-9B94-680B270C69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9000" y="3429000"/>
            <a:ext cx="1219200" cy="121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6" name="Picture 35" descr="Click To Download">
            <a:extLst>
              <a:ext uri="{FF2B5EF4-FFF2-40B4-BE49-F238E27FC236}">
                <a16:creationId xmlns:a16="http://schemas.microsoft.com/office/drawing/2014/main" id="{FE7858C1-35DA-46B0-8194-4579B64FDDC9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62800" y="1752600"/>
            <a:ext cx="1371600" cy="1676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3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3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31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319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31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319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31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319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31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319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31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319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931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9319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98" grpId="0" build="p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>
            <a:extLst>
              <a:ext uri="{FF2B5EF4-FFF2-40B4-BE49-F238E27FC236}">
                <a16:creationId xmlns:a16="http://schemas.microsoft.com/office/drawing/2014/main" id="{89F77AF0-1EC9-4B6C-8D57-592B18BB19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Age Segmentation</a:t>
            </a:r>
          </a:p>
        </p:txBody>
      </p:sp>
      <p:pic>
        <p:nvPicPr>
          <p:cNvPr id="9219" name="Picture 6" descr="age segmentation">
            <a:extLst>
              <a:ext uri="{FF2B5EF4-FFF2-40B4-BE49-F238E27FC236}">
                <a16:creationId xmlns:a16="http://schemas.microsoft.com/office/drawing/2014/main" id="{00FE37DD-FD1C-41EB-AB60-F2FB3F9B50F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09800" y="1606550"/>
            <a:ext cx="4724400" cy="45148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tm11_lg.jpg">
            <a:extLst>
              <a:ext uri="{FF2B5EF4-FFF2-40B4-BE49-F238E27FC236}">
                <a16:creationId xmlns:a16="http://schemas.microsoft.com/office/drawing/2014/main" id="{5BE2A76D-1AF3-4FE7-9F8F-F8585E875E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5" y="333375"/>
            <a:ext cx="5292725" cy="3970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3" name="Picture 3" descr="happy_meal_150">
            <a:hlinkClick r:id="rId3"/>
            <a:extLst>
              <a:ext uri="{FF2B5EF4-FFF2-40B4-BE49-F238E27FC236}">
                <a16:creationId xmlns:a16="http://schemas.microsoft.com/office/drawing/2014/main" id="{BCEBA5B5-2D7B-4F3F-B5F1-6D987D9E9B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549275"/>
            <a:ext cx="2881313" cy="28813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4" name="Picture 4" descr="kids_pic01">
            <a:extLst>
              <a:ext uri="{FF2B5EF4-FFF2-40B4-BE49-F238E27FC236}">
                <a16:creationId xmlns:a16="http://schemas.microsoft.com/office/drawing/2014/main" id="{3D1876F6-AB3A-43DC-9D7C-266CCA0E83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3933825"/>
            <a:ext cx="3543300" cy="2381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5" name="Text Box 5">
            <a:extLst>
              <a:ext uri="{FF2B5EF4-FFF2-40B4-BE49-F238E27FC236}">
                <a16:creationId xmlns:a16="http://schemas.microsoft.com/office/drawing/2014/main" id="{279F6A05-34C9-4569-8CCA-91DFC8A021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0" y="5229225"/>
            <a:ext cx="3524250" cy="82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>
                <a:solidFill>
                  <a:schemeClr val="tx1"/>
                </a:solidFill>
              </a:rPr>
              <a:t>Children’s Target Market</a:t>
            </a:r>
          </a:p>
          <a:p>
            <a:pPr algn="l" eaLnBrk="1" hangingPunct="1">
              <a:spcBef>
                <a:spcPct val="0"/>
              </a:spcBef>
            </a:pPr>
            <a:r>
              <a:rPr lang="en-GB" altLang="en-US" sz="2400">
                <a:solidFill>
                  <a:schemeClr val="tx1"/>
                </a:solidFill>
              </a:rPr>
              <a:t>Demographics: AGE</a:t>
            </a:r>
          </a:p>
        </p:txBody>
      </p:sp>
      <p:pic>
        <p:nvPicPr>
          <p:cNvPr id="10246" name="Picture 6" descr="kids_happymeal_logo">
            <a:extLst>
              <a:ext uri="{FF2B5EF4-FFF2-40B4-BE49-F238E27FC236}">
                <a16:creationId xmlns:a16="http://schemas.microsoft.com/office/drawing/2014/main" id="{36C47EB2-E092-427D-9B6A-09855D39C4E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5876925"/>
            <a:ext cx="974725" cy="98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8">
            <a:extLst>
              <a:ext uri="{FF2B5EF4-FFF2-40B4-BE49-F238E27FC236}">
                <a16:creationId xmlns:a16="http://schemas.microsoft.com/office/drawing/2014/main" id="{FC4EEA40-003B-434C-AABF-5B728F64AF6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Gender Segmentation</a:t>
            </a:r>
          </a:p>
        </p:txBody>
      </p:sp>
      <p:sp>
        <p:nvSpPr>
          <p:cNvPr id="11267" name="Rectangle 9">
            <a:extLst>
              <a:ext uri="{FF2B5EF4-FFF2-40B4-BE49-F238E27FC236}">
                <a16:creationId xmlns:a16="http://schemas.microsoft.com/office/drawing/2014/main" id="{28D3C32C-CA5F-4237-9171-B4B7E8F2E25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Wolverine branches out from its traditional male market segment.</a:t>
            </a:r>
          </a:p>
          <a:p>
            <a:pPr eaLnBrk="1" hangingPunct="1"/>
            <a:endParaRPr lang="en-GB" altLang="en-US" sz="2800"/>
          </a:p>
        </p:txBody>
      </p:sp>
      <p:pic>
        <p:nvPicPr>
          <p:cNvPr id="167943" name="Picture 7" descr="FACE1">
            <a:extLst>
              <a:ext uri="{FF2B5EF4-FFF2-40B4-BE49-F238E27FC236}">
                <a16:creationId xmlns:a16="http://schemas.microsoft.com/office/drawing/2014/main" id="{5726EB8E-061F-4332-BA97-735D62C83A8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687888" y="1295400"/>
            <a:ext cx="3724275" cy="4830763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9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679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97634" name="Group 2">
            <a:extLst>
              <a:ext uri="{FF2B5EF4-FFF2-40B4-BE49-F238E27FC236}">
                <a16:creationId xmlns:a16="http://schemas.microsoft.com/office/drawing/2014/main" id="{D31FFCBD-EC46-48BE-80AE-78D3795F2090}"/>
              </a:ext>
            </a:extLst>
          </p:cNvPr>
          <p:cNvGraphicFramePr>
            <a:graphicFrameLocks noGrp="1"/>
          </p:cNvGraphicFramePr>
          <p:nvPr/>
        </p:nvGraphicFramePr>
        <p:xfrm>
          <a:off x="3714750" y="3429000"/>
          <a:ext cx="1714500" cy="519113"/>
        </p:xfrm>
        <a:graphic>
          <a:graphicData uri="http://schemas.openxmlformats.org/drawingml/2006/table">
            <a:tbl>
              <a:tblPr/>
              <a:tblGrid>
                <a:gridCol w="17145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19113">
                <a:tc>
                  <a:txBody>
                    <a:bodyPr/>
                    <a:lstStyle>
                      <a:lvl1pPr algn="l"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algn="l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algn="l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algn="l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algn="l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97640" name="Group 8">
            <a:extLst>
              <a:ext uri="{FF2B5EF4-FFF2-40B4-BE49-F238E27FC236}">
                <a16:creationId xmlns:a16="http://schemas.microsoft.com/office/drawing/2014/main" id="{299AD8F7-F732-4807-AE67-A44AAE97381F}"/>
              </a:ext>
            </a:extLst>
          </p:cNvPr>
          <p:cNvGraphicFramePr>
            <a:graphicFrameLocks noGrp="1"/>
          </p:cNvGraphicFramePr>
          <p:nvPr/>
        </p:nvGraphicFramePr>
        <p:xfrm>
          <a:off x="755650" y="908050"/>
          <a:ext cx="1695450" cy="518048"/>
        </p:xfrm>
        <a:graphic>
          <a:graphicData uri="http://schemas.openxmlformats.org/drawingml/2006/table">
            <a:tbl>
              <a:tblPr/>
              <a:tblGrid>
                <a:gridCol w="16954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17525">
                <a:tc>
                  <a:txBody>
                    <a:bodyPr/>
                    <a:lstStyle>
                      <a:lvl1pPr algn="l"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algn="l"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algn="l"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algn="l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algn="l"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  <a:hlinkClick r:id="rId2"/>
                        </a:rPr>
                        <a:t>  </a:t>
                      </a:r>
                      <a:r>
                        <a:rPr kumimoji="0" lang="en-GB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 </a:t>
                      </a:r>
                      <a:r>
                        <a:rPr kumimoji="0" lang="en-GB" altLang="en-US" sz="600" b="0" i="0" u="none" strike="noStrike" cap="none" normalizeH="0" baseline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                                                               </a:t>
                      </a:r>
                    </a:p>
                  </a:txBody>
                  <a:tcPr marT="45664" marB="45664" anchor="ctr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pic>
        <p:nvPicPr>
          <p:cNvPr id="12294" name="Picture 14" descr="Dia_nav_logo_1203">
            <a:hlinkClick r:id="rId2"/>
            <a:extLst>
              <a:ext uri="{FF2B5EF4-FFF2-40B4-BE49-F238E27FC236}">
                <a16:creationId xmlns:a16="http://schemas.microsoft.com/office/drawing/2014/main" id="{1F004CEC-F495-4595-804F-BD1DA6B166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6840538" cy="234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5" name="Picture 15" descr="diaGirls0505">
            <a:extLst>
              <a:ext uri="{FF2B5EF4-FFF2-40B4-BE49-F238E27FC236}">
                <a16:creationId xmlns:a16="http://schemas.microsoft.com/office/drawing/2014/main" id="{5EE47C00-95A3-4AF1-AEAE-454F006272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350" y="2133600"/>
            <a:ext cx="5472113" cy="3587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6" name="Text Box 16">
            <a:extLst>
              <a:ext uri="{FF2B5EF4-FFF2-40B4-BE49-F238E27FC236}">
                <a16:creationId xmlns:a16="http://schemas.microsoft.com/office/drawing/2014/main" id="{6FDDD869-4980-419B-98F6-19299986C0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43075" y="6040438"/>
            <a:ext cx="36258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>
                <a:solidFill>
                  <a:schemeClr val="tx1"/>
                </a:solidFill>
              </a:rPr>
              <a:t>Demographics: GENDER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1ACDC69C-54DB-40C2-B65F-84787A8C9B9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Race Segmentation</a:t>
            </a:r>
          </a:p>
        </p:txBody>
      </p:sp>
      <p:pic>
        <p:nvPicPr>
          <p:cNvPr id="13315" name="Picture 3" descr="colormatch_model">
            <a:extLst>
              <a:ext uri="{FF2B5EF4-FFF2-40B4-BE49-F238E27FC236}">
                <a16:creationId xmlns:a16="http://schemas.microsoft.com/office/drawing/2014/main" id="{DF1CB5A1-DE82-4885-AA73-92350BF5FB37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47750" y="1790700"/>
            <a:ext cx="3494088" cy="50673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3316" name="Picture 5" descr="trans_consult_model">
            <a:extLst>
              <a:ext uri="{FF2B5EF4-FFF2-40B4-BE49-F238E27FC236}">
                <a16:creationId xmlns:a16="http://schemas.microsoft.com/office/drawing/2014/main" id="{A4113DDE-CE9F-40E8-9335-297378629C5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62600" y="1447800"/>
            <a:ext cx="1404938" cy="5105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3" descr="g_wed">
            <a:hlinkClick r:id="rId2"/>
            <a:extLst>
              <a:ext uri="{FF2B5EF4-FFF2-40B4-BE49-F238E27FC236}">
                <a16:creationId xmlns:a16="http://schemas.microsoft.com/office/drawing/2014/main" id="{511CB697-9B3A-45C1-B5AC-4516F29485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914400"/>
            <a:ext cx="4621213" cy="50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39" name="Picture 5" descr="116900602_65745a368a_b">
            <a:hlinkClick r:id="rId4"/>
            <a:extLst>
              <a:ext uri="{FF2B5EF4-FFF2-40B4-BE49-F238E27FC236}">
                <a16:creationId xmlns:a16="http://schemas.microsoft.com/office/drawing/2014/main" id="{989848E2-0F72-4ED3-97E2-7303DC65A6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400" y="1752600"/>
            <a:ext cx="3952875" cy="2376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0" name="Text Box 6">
            <a:extLst>
              <a:ext uri="{FF2B5EF4-FFF2-40B4-BE49-F238E27FC236}">
                <a16:creationId xmlns:a16="http://schemas.microsoft.com/office/drawing/2014/main" id="{76930EF4-5433-4D01-9CD8-068533CDFC5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9600" y="6019800"/>
            <a:ext cx="5507038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>
                <a:solidFill>
                  <a:srgbClr val="0B5FF7"/>
                </a:solidFill>
              </a:rPr>
              <a:t>Demographics: Marital</a:t>
            </a:r>
            <a:r>
              <a:rPr lang="en-GB" altLang="en-US"/>
              <a:t> </a:t>
            </a:r>
            <a:r>
              <a:rPr lang="en-GB" altLang="en-US">
                <a:solidFill>
                  <a:srgbClr val="0B5FF7"/>
                </a:solidFill>
              </a:rPr>
              <a:t>Status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4">
            <a:extLst>
              <a:ext uri="{FF2B5EF4-FFF2-40B4-BE49-F238E27FC236}">
                <a16:creationId xmlns:a16="http://schemas.microsoft.com/office/drawing/2014/main" id="{A6C3CC81-1235-40FD-B487-6C9AC7A4AF7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4000"/>
              <a:t>Business/Occupation Segmentation</a:t>
            </a:r>
          </a:p>
        </p:txBody>
      </p:sp>
      <p:pic>
        <p:nvPicPr>
          <p:cNvPr id="15363" name="Picture 5" descr="airport_pic">
            <a:extLst>
              <a:ext uri="{FF2B5EF4-FFF2-40B4-BE49-F238E27FC236}">
                <a16:creationId xmlns:a16="http://schemas.microsoft.com/office/drawing/2014/main" id="{7442667D-148A-4D9A-B481-7445F3FF7868}"/>
              </a:ext>
            </a:extLst>
          </p:cNvPr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95400" y="1981200"/>
            <a:ext cx="4800600" cy="18367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5364" name="Picture 16" descr="secured_pic">
            <a:extLst>
              <a:ext uri="{FF2B5EF4-FFF2-40B4-BE49-F238E27FC236}">
                <a16:creationId xmlns:a16="http://schemas.microsoft.com/office/drawing/2014/main" id="{E93B7D02-684E-48BA-A8DB-6E675132760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447800" y="4343400"/>
            <a:ext cx="4572000" cy="17668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mid_hp_3_CA_tall_FineGround_x0a3zjksgs3qw430z5kym1wbd_FGN_V01">
            <a:extLst>
              <a:ext uri="{FF2B5EF4-FFF2-40B4-BE49-F238E27FC236}">
                <a16:creationId xmlns:a16="http://schemas.microsoft.com/office/drawing/2014/main" id="{777729D7-3FD9-4F0B-8A1E-CFFDAA19C3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692150"/>
            <a:ext cx="8208962" cy="2806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7" name="Picture 3" descr="E-Class exterior">
            <a:extLst>
              <a:ext uri="{FF2B5EF4-FFF2-40B4-BE49-F238E27FC236}">
                <a16:creationId xmlns:a16="http://schemas.microsoft.com/office/drawing/2014/main" id="{A411A787-A696-42E5-BAAF-E8423E5604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3500438"/>
            <a:ext cx="5688013" cy="2889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8" name="Text Box 4">
            <a:extLst>
              <a:ext uri="{FF2B5EF4-FFF2-40B4-BE49-F238E27FC236}">
                <a16:creationId xmlns:a16="http://schemas.microsoft.com/office/drawing/2014/main" id="{C5DCDFBC-906D-4E90-AA9A-FD7DB03C412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76463" y="63500"/>
            <a:ext cx="48641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>
                <a:solidFill>
                  <a:schemeClr val="tx1"/>
                </a:solidFill>
              </a:rPr>
              <a:t>Demographics:Income,Occupation</a:t>
            </a:r>
          </a:p>
        </p:txBody>
      </p:sp>
    </p:spTree>
  </p:cSld>
  <p:clrMapOvr>
    <a:masterClrMapping/>
  </p:clrMapOvr>
  <p:transition>
    <p:comb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3">
            <a:extLst>
              <a:ext uri="{FF2B5EF4-FFF2-40B4-BE49-F238E27FC236}">
                <a16:creationId xmlns:a16="http://schemas.microsoft.com/office/drawing/2014/main" id="{EBA07342-72F7-40CC-A517-76D7E9C3B7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17411" name="Rectangle 4">
            <a:extLst>
              <a:ext uri="{FF2B5EF4-FFF2-40B4-BE49-F238E27FC236}">
                <a16:creationId xmlns:a16="http://schemas.microsoft.com/office/drawing/2014/main" id="{721F0DFF-924F-4AF8-84A5-F8536ECB940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17412" name="Rectangle 5">
            <a:extLst>
              <a:ext uri="{FF2B5EF4-FFF2-40B4-BE49-F238E27FC236}">
                <a16:creationId xmlns:a16="http://schemas.microsoft.com/office/drawing/2014/main" id="{A968489B-F6EE-444D-90E0-44D5764530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905000" cy="6858000"/>
          </a:xfrm>
          <a:prstGeom prst="rect">
            <a:avLst/>
          </a:prstGeom>
          <a:gradFill rotWithShape="1">
            <a:gsLst>
              <a:gs pos="0">
                <a:srgbClr val="10E410">
                  <a:alpha val="70000"/>
                </a:srgb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122887" name="Rectangle 7">
            <a:extLst>
              <a:ext uri="{FF2B5EF4-FFF2-40B4-BE49-F238E27FC236}">
                <a16:creationId xmlns:a16="http://schemas.microsoft.com/office/drawing/2014/main" id="{D9131878-F985-4F3F-9836-B31ACFE3BFE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90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 dirty="0">
                <a:solidFill>
                  <a:srgbClr val="229FC6"/>
                </a:solidFill>
                <a:latin typeface="Arial Black" panose="020B0A04020102020204" pitchFamily="34" charset="0"/>
              </a:rPr>
              <a:t>Geographic Segmentation</a:t>
            </a:r>
          </a:p>
        </p:txBody>
      </p:sp>
      <p:sp>
        <p:nvSpPr>
          <p:cNvPr id="17415" name="Text Box 10">
            <a:extLst>
              <a:ext uri="{FF2B5EF4-FFF2-40B4-BE49-F238E27FC236}">
                <a16:creationId xmlns:a16="http://schemas.microsoft.com/office/drawing/2014/main" id="{8878D451-3496-41AF-AA69-47A49F01B986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122892" name="Picture 12" descr="Click To Download">
            <a:extLst>
              <a:ext uri="{FF2B5EF4-FFF2-40B4-BE49-F238E27FC236}">
                <a16:creationId xmlns:a16="http://schemas.microsoft.com/office/drawing/2014/main" id="{BDF4FC7E-C7A9-40E0-A0BC-F1C25F9C89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2700" y="2057400"/>
            <a:ext cx="4038600" cy="403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1228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887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37905FC-C990-4FED-93FE-DFAB4FFFBC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sz="2800" b="1"/>
              <a:t>Geographic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943CDD-6620-40B8-B7F2-4CB3769B16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Companies  divide the market based on variables such as: countries, regions and cities.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NEW! Campbell's® Lower Sodium Soups">
            <a:extLst>
              <a:ext uri="{FF2B5EF4-FFF2-40B4-BE49-F238E27FC236}">
                <a16:creationId xmlns:a16="http://schemas.microsoft.com/office/drawing/2014/main" id="{A3DB3357-A09A-4B49-B369-541509F6FD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363" y="2133600"/>
            <a:ext cx="3638550" cy="2546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459" name="Picture 3" descr="Country Ladle Salt Reduced Minestrone">
            <a:extLst>
              <a:ext uri="{FF2B5EF4-FFF2-40B4-BE49-F238E27FC236}">
                <a16:creationId xmlns:a16="http://schemas.microsoft.com/office/drawing/2014/main" id="{7C2E5AFB-336C-4684-B0E2-5474EA70AA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58938"/>
            <a:ext cx="4932363" cy="4116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460" name="Text Box 4">
            <a:extLst>
              <a:ext uri="{FF2B5EF4-FFF2-40B4-BE49-F238E27FC236}">
                <a16:creationId xmlns:a16="http://schemas.microsoft.com/office/drawing/2014/main" id="{DC37C1FA-62F4-4A4E-891F-A50A7968C2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84300" y="566738"/>
            <a:ext cx="70310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>
                <a:solidFill>
                  <a:schemeClr val="tx1"/>
                </a:solidFill>
              </a:rPr>
              <a:t>GEOGRAPHIC: Campbells Soup (Micromarketing)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0CDD1349-BA63-406A-AE87-E22CBE9FE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sz="2800" b="1"/>
              <a:t>Psychographic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F630F4-221F-4989-8289-F3DEB5CDE1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Companies  divide the market based on variables such as: activities, interests, opinions and lifestyle.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>
            <a:extLst>
              <a:ext uri="{FF2B5EF4-FFF2-40B4-BE49-F238E27FC236}">
                <a16:creationId xmlns:a16="http://schemas.microsoft.com/office/drawing/2014/main" id="{8E801789-B71D-4850-8942-6B55F3DE1E9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1507" name="Rectangle 4">
            <a:extLst>
              <a:ext uri="{FF2B5EF4-FFF2-40B4-BE49-F238E27FC236}">
                <a16:creationId xmlns:a16="http://schemas.microsoft.com/office/drawing/2014/main" id="{C37682B2-2FCB-4808-B3A0-35F2A80A504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1508" name="Rectangle 5">
            <a:extLst>
              <a:ext uri="{FF2B5EF4-FFF2-40B4-BE49-F238E27FC236}">
                <a16:creationId xmlns:a16="http://schemas.microsoft.com/office/drawing/2014/main" id="{7B40C1F5-B02E-45AF-9FE3-5DB5DCE7EF1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905000" cy="6858000"/>
          </a:xfrm>
          <a:prstGeom prst="rect">
            <a:avLst/>
          </a:prstGeom>
          <a:gradFill rotWithShape="1">
            <a:gsLst>
              <a:gs pos="0">
                <a:srgbClr val="10E410">
                  <a:alpha val="70000"/>
                </a:srgb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1510" name="Rectangle 8">
            <a:extLst>
              <a:ext uri="{FF2B5EF4-FFF2-40B4-BE49-F238E27FC236}">
                <a16:creationId xmlns:a16="http://schemas.microsoft.com/office/drawing/2014/main" id="{763C9925-2777-4B7F-8168-349F148ED0A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90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000" dirty="0">
                <a:solidFill>
                  <a:srgbClr val="229FC6"/>
                </a:solidFill>
                <a:latin typeface="Arial Black" panose="020B0A04020102020204" pitchFamily="34" charset="0"/>
              </a:rPr>
              <a:t>Psychographics and Lifestyle Segmentation</a:t>
            </a:r>
          </a:p>
        </p:txBody>
      </p:sp>
      <p:sp>
        <p:nvSpPr>
          <p:cNvPr id="21511" name="Text Box 26">
            <a:extLst>
              <a:ext uri="{FF2B5EF4-FFF2-40B4-BE49-F238E27FC236}">
                <a16:creationId xmlns:a16="http://schemas.microsoft.com/office/drawing/2014/main" id="{8D52E398-285A-4298-888E-0D716627FC95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grpSp>
        <p:nvGrpSpPr>
          <p:cNvPr id="95260" name="Group 28">
            <a:extLst>
              <a:ext uri="{FF2B5EF4-FFF2-40B4-BE49-F238E27FC236}">
                <a16:creationId xmlns:a16="http://schemas.microsoft.com/office/drawing/2014/main" id="{A3CBF4A3-EE1F-4184-8898-692C61E5D3D8}"/>
              </a:ext>
            </a:extLst>
          </p:cNvPr>
          <p:cNvGrpSpPr>
            <a:grpSpLocks/>
          </p:cNvGrpSpPr>
          <p:nvPr/>
        </p:nvGrpSpPr>
        <p:grpSpPr bwMode="auto">
          <a:xfrm rot="10800000">
            <a:off x="533400" y="3048000"/>
            <a:ext cx="2895600" cy="1447800"/>
            <a:chOff x="3216" y="1680"/>
            <a:chExt cx="1776" cy="912"/>
          </a:xfrm>
        </p:grpSpPr>
        <p:sp>
          <p:nvSpPr>
            <p:cNvPr id="21525" name="AutoShape 23">
              <a:extLst>
                <a:ext uri="{FF2B5EF4-FFF2-40B4-BE49-F238E27FC236}">
                  <a16:creationId xmlns:a16="http://schemas.microsoft.com/office/drawing/2014/main" id="{1EC44F2C-39EF-47D1-8EEF-519C8AA01A0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4" y="1680"/>
              <a:ext cx="1488" cy="240"/>
            </a:xfrm>
            <a:prstGeom prst="leftArrow">
              <a:avLst>
                <a:gd name="adj1" fmla="val 50000"/>
                <a:gd name="adj2" fmla="val 15500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6" name="AutoShape 24">
              <a:extLst>
                <a:ext uri="{FF2B5EF4-FFF2-40B4-BE49-F238E27FC236}">
                  <a16:creationId xmlns:a16="http://schemas.microsoft.com/office/drawing/2014/main" id="{A6D8DBFA-0931-4FE3-8638-7914C19FF2A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6" y="1728"/>
              <a:ext cx="1776" cy="864"/>
            </a:xfrm>
            <a:prstGeom prst="leftArrow">
              <a:avLst>
                <a:gd name="adj1" fmla="val 50000"/>
                <a:gd name="adj2" fmla="val 51389"/>
              </a:avLst>
            </a:prstGeom>
            <a:gradFill rotWithShape="1">
              <a:gsLst>
                <a:gs pos="0">
                  <a:srgbClr val="00E88A"/>
                </a:gs>
                <a:gs pos="100000">
                  <a:srgbClr val="89B2FB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7" name="Text Box 27">
              <a:extLst>
                <a:ext uri="{FF2B5EF4-FFF2-40B4-BE49-F238E27FC236}">
                  <a16:creationId xmlns:a16="http://schemas.microsoft.com/office/drawing/2014/main" id="{7D13870B-52E8-4E8F-ABCA-0C4BAE537CBA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04" y="1977"/>
              <a:ext cx="1440" cy="3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gradFill rotWithShape="1">
                    <a:gsLst>
                      <a:gs pos="0">
                        <a:srgbClr val="00E88A"/>
                      </a:gs>
                      <a:gs pos="100000">
                        <a:srgbClr val="89B2FB"/>
                      </a:gs>
                    </a:gsLst>
                    <a:lin ang="5400000" scaled="1"/>
                  </a:gra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rot="10800000">
              <a:spAutoFit/>
            </a:bodyPr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endParaRPr lang="en-GB" altLang="en-US" b="1">
                <a:solidFill>
                  <a:schemeClr val="tx2"/>
                </a:solidFill>
              </a:endParaRPr>
            </a:p>
          </p:txBody>
        </p:sp>
      </p:grpSp>
      <p:grpSp>
        <p:nvGrpSpPr>
          <p:cNvPr id="95261" name="Group 29">
            <a:extLst>
              <a:ext uri="{FF2B5EF4-FFF2-40B4-BE49-F238E27FC236}">
                <a16:creationId xmlns:a16="http://schemas.microsoft.com/office/drawing/2014/main" id="{8015FEE3-8EEB-4BDD-BF1A-C986CE151C35}"/>
              </a:ext>
            </a:extLst>
          </p:cNvPr>
          <p:cNvGrpSpPr>
            <a:grpSpLocks/>
          </p:cNvGrpSpPr>
          <p:nvPr/>
        </p:nvGrpSpPr>
        <p:grpSpPr bwMode="auto">
          <a:xfrm>
            <a:off x="5791200" y="2971800"/>
            <a:ext cx="2819400" cy="1447800"/>
            <a:chOff x="3216" y="1680"/>
            <a:chExt cx="1776" cy="912"/>
          </a:xfrm>
        </p:grpSpPr>
        <p:sp>
          <p:nvSpPr>
            <p:cNvPr id="21522" name="AutoShape 30">
              <a:extLst>
                <a:ext uri="{FF2B5EF4-FFF2-40B4-BE49-F238E27FC236}">
                  <a16:creationId xmlns:a16="http://schemas.microsoft.com/office/drawing/2014/main" id="{A0DDBA00-F96B-491D-833C-96AB33068C0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4" y="1680"/>
              <a:ext cx="1488" cy="240"/>
            </a:xfrm>
            <a:prstGeom prst="leftArrow">
              <a:avLst>
                <a:gd name="adj1" fmla="val 50000"/>
                <a:gd name="adj2" fmla="val 15500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3" name="AutoShape 31">
              <a:extLst>
                <a:ext uri="{FF2B5EF4-FFF2-40B4-BE49-F238E27FC236}">
                  <a16:creationId xmlns:a16="http://schemas.microsoft.com/office/drawing/2014/main" id="{D84D8E1F-6A6E-4DF6-B8E9-ED878B4C1A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6" y="1728"/>
              <a:ext cx="1776" cy="864"/>
            </a:xfrm>
            <a:prstGeom prst="leftArrow">
              <a:avLst>
                <a:gd name="adj1" fmla="val 50000"/>
                <a:gd name="adj2" fmla="val 51389"/>
              </a:avLst>
            </a:prstGeom>
            <a:gradFill rotWithShape="1">
              <a:gsLst>
                <a:gs pos="0">
                  <a:srgbClr val="00E88A"/>
                </a:gs>
                <a:gs pos="100000">
                  <a:srgbClr val="89B2FB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4" name="Text Box 32">
              <a:extLst>
                <a:ext uri="{FF2B5EF4-FFF2-40B4-BE49-F238E27FC236}">
                  <a16:creationId xmlns:a16="http://schemas.microsoft.com/office/drawing/2014/main" id="{9C962EB3-3602-49A9-B04D-28BA89AB6ED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04" y="1977"/>
              <a:ext cx="1440" cy="3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gradFill rotWithShape="1">
                    <a:gsLst>
                      <a:gs pos="0">
                        <a:srgbClr val="00E88A"/>
                      </a:gs>
                      <a:gs pos="100000">
                        <a:srgbClr val="89B2FB"/>
                      </a:gs>
                    </a:gsLst>
                    <a:lin ang="5400000" scaled="1"/>
                  </a:gra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 b="1">
                  <a:solidFill>
                    <a:schemeClr val="tx2"/>
                  </a:solidFill>
                </a:rPr>
                <a:t>Activities</a:t>
              </a:r>
            </a:p>
          </p:txBody>
        </p:sp>
      </p:grpSp>
      <p:grpSp>
        <p:nvGrpSpPr>
          <p:cNvPr id="95265" name="Group 33">
            <a:extLst>
              <a:ext uri="{FF2B5EF4-FFF2-40B4-BE49-F238E27FC236}">
                <a16:creationId xmlns:a16="http://schemas.microsoft.com/office/drawing/2014/main" id="{90FA6E73-30FC-4435-981A-CF6F17607E6E}"/>
              </a:ext>
            </a:extLst>
          </p:cNvPr>
          <p:cNvGrpSpPr>
            <a:grpSpLocks/>
          </p:cNvGrpSpPr>
          <p:nvPr/>
        </p:nvGrpSpPr>
        <p:grpSpPr bwMode="auto">
          <a:xfrm rot="5400000">
            <a:off x="3352800" y="4914900"/>
            <a:ext cx="2438400" cy="1447800"/>
            <a:chOff x="3216" y="1680"/>
            <a:chExt cx="1776" cy="912"/>
          </a:xfrm>
        </p:grpSpPr>
        <p:sp>
          <p:nvSpPr>
            <p:cNvPr id="21519" name="AutoShape 34">
              <a:extLst>
                <a:ext uri="{FF2B5EF4-FFF2-40B4-BE49-F238E27FC236}">
                  <a16:creationId xmlns:a16="http://schemas.microsoft.com/office/drawing/2014/main" id="{2EC46583-F773-42D8-B613-8586474E887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64" y="1680"/>
              <a:ext cx="1488" cy="240"/>
            </a:xfrm>
            <a:prstGeom prst="leftArrow">
              <a:avLst>
                <a:gd name="adj1" fmla="val 50000"/>
                <a:gd name="adj2" fmla="val 155000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0" name="AutoShape 35">
              <a:extLst>
                <a:ext uri="{FF2B5EF4-FFF2-40B4-BE49-F238E27FC236}">
                  <a16:creationId xmlns:a16="http://schemas.microsoft.com/office/drawing/2014/main" id="{85025134-3A3A-4180-9D85-4000E2F640E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216" y="1728"/>
              <a:ext cx="1776" cy="864"/>
            </a:xfrm>
            <a:prstGeom prst="leftArrow">
              <a:avLst>
                <a:gd name="adj1" fmla="val 50000"/>
                <a:gd name="adj2" fmla="val 51389"/>
              </a:avLst>
            </a:prstGeom>
            <a:gradFill rotWithShape="1">
              <a:gsLst>
                <a:gs pos="0">
                  <a:srgbClr val="00E88A"/>
                </a:gs>
                <a:gs pos="100000">
                  <a:srgbClr val="89B2FB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  <p:sp>
          <p:nvSpPr>
            <p:cNvPr id="21521" name="Text Box 36">
              <a:extLst>
                <a:ext uri="{FF2B5EF4-FFF2-40B4-BE49-F238E27FC236}">
                  <a16:creationId xmlns:a16="http://schemas.microsoft.com/office/drawing/2014/main" id="{B0804213-3E47-4B5B-AEC9-92CCE90AA50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504" y="1977"/>
              <a:ext cx="1440" cy="3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gradFill rotWithShape="1">
                    <a:gsLst>
                      <a:gs pos="0">
                        <a:srgbClr val="00E88A"/>
                      </a:gs>
                      <a:gs pos="100000">
                        <a:srgbClr val="89B2FB"/>
                      </a:gs>
                    </a:gsLst>
                    <a:lin ang="5400000" scaled="1"/>
                  </a:gra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spcBef>
                  <a:spcPct val="50000"/>
                </a:spcBef>
              </a:pPr>
              <a:r>
                <a:rPr lang="en-US" altLang="en-US" b="1">
                  <a:solidFill>
                    <a:schemeClr val="tx2"/>
                  </a:solidFill>
                </a:rPr>
                <a:t>Interests</a:t>
              </a:r>
            </a:p>
          </p:txBody>
        </p:sp>
      </p:grpSp>
      <p:sp>
        <p:nvSpPr>
          <p:cNvPr id="21515" name="Text Box 37">
            <a:extLst>
              <a:ext uri="{FF2B5EF4-FFF2-40B4-BE49-F238E27FC236}">
                <a16:creationId xmlns:a16="http://schemas.microsoft.com/office/drawing/2014/main" id="{4DC7E93E-17A2-4864-A27A-CACA26575B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5800" y="3429000"/>
            <a:ext cx="19812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tx1"/>
                </a:solidFill>
              </a:rPr>
              <a:t>Opinions</a:t>
            </a:r>
          </a:p>
        </p:txBody>
      </p:sp>
      <p:sp>
        <p:nvSpPr>
          <p:cNvPr id="21516" name="Oval 38">
            <a:extLst>
              <a:ext uri="{FF2B5EF4-FFF2-40B4-BE49-F238E27FC236}">
                <a16:creationId xmlns:a16="http://schemas.microsoft.com/office/drawing/2014/main" id="{A4EA50E8-613C-4CB6-A1AD-A6A62E4E15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5200" y="2552700"/>
            <a:ext cx="2133600" cy="1752600"/>
          </a:xfrm>
          <a:prstGeom prst="ellipse">
            <a:avLst/>
          </a:prstGeom>
          <a:gradFill rotWithShape="1">
            <a:gsLst>
              <a:gs pos="0">
                <a:srgbClr val="0B5FF7"/>
              </a:gs>
              <a:gs pos="100000">
                <a:schemeClr val="accent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1517" name="Text Box 39">
            <a:extLst>
              <a:ext uri="{FF2B5EF4-FFF2-40B4-BE49-F238E27FC236}">
                <a16:creationId xmlns:a16="http://schemas.microsoft.com/office/drawing/2014/main" id="{564D0448-1FE0-4AAB-961E-08231F77D5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81400" y="3138488"/>
            <a:ext cx="1981200" cy="579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tx2"/>
                </a:solidFill>
              </a:rPr>
              <a:t>Lifestyle</a:t>
            </a:r>
          </a:p>
        </p:txBody>
      </p:sp>
      <p:sp>
        <p:nvSpPr>
          <p:cNvPr id="21518" name="Text Box 40">
            <a:extLst>
              <a:ext uri="{FF2B5EF4-FFF2-40B4-BE49-F238E27FC236}">
                <a16:creationId xmlns:a16="http://schemas.microsoft.com/office/drawing/2014/main" id="{90F795E8-BC28-457C-B50A-9D0B575C67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91200" y="4724400"/>
            <a:ext cx="3352800" cy="1552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r>
              <a:rPr lang="en-US" altLang="en-US" sz="2400">
                <a:solidFill>
                  <a:schemeClr val="tx1"/>
                </a:solidFill>
              </a:rPr>
              <a:t>Lifestyle segmentation provides insight into consumer’s motivations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52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52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5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9BA2A511-5B4F-40F9-9A2E-F6E22D4470B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VALS Segmentation</a:t>
            </a:r>
          </a:p>
        </p:txBody>
      </p:sp>
      <p:pic>
        <p:nvPicPr>
          <p:cNvPr id="22531" name="Picture 3" descr="diamondsSmall">
            <a:extLst>
              <a:ext uri="{FF2B5EF4-FFF2-40B4-BE49-F238E27FC236}">
                <a16:creationId xmlns:a16="http://schemas.microsoft.com/office/drawing/2014/main" id="{DA387AF7-C0D5-40E8-A875-68D1EDFB886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86000" y="1219200"/>
            <a:ext cx="3702050" cy="508793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8AB2B1E8-6483-44B9-85E9-FF9B6DB186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EF734E71-EBFC-4CD3-ADAE-7B9CEA5AFB06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3556" name="Rectangle 4">
            <a:extLst>
              <a:ext uri="{FF2B5EF4-FFF2-40B4-BE49-F238E27FC236}">
                <a16:creationId xmlns:a16="http://schemas.microsoft.com/office/drawing/2014/main" id="{723F5863-70B8-4DEA-B7CA-DE7951B5AC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905000" cy="6858000"/>
          </a:xfrm>
          <a:prstGeom prst="rect">
            <a:avLst/>
          </a:prstGeom>
          <a:gradFill rotWithShape="1">
            <a:gsLst>
              <a:gs pos="0">
                <a:srgbClr val="10E410">
                  <a:alpha val="70000"/>
                </a:srgb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 dirty="0"/>
          </a:p>
        </p:txBody>
      </p:sp>
      <p:sp>
        <p:nvSpPr>
          <p:cNvPr id="23558" name="Rectangle 6">
            <a:extLst>
              <a:ext uri="{FF2B5EF4-FFF2-40B4-BE49-F238E27FC236}">
                <a16:creationId xmlns:a16="http://schemas.microsoft.com/office/drawing/2014/main" id="{8C1F5588-8717-4F8E-A05E-68BE9119D44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90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4000" dirty="0">
                <a:solidFill>
                  <a:srgbClr val="229FC6"/>
                </a:solidFill>
                <a:latin typeface="Arial Black" panose="020B0A04020102020204" pitchFamily="34" charset="0"/>
              </a:rPr>
              <a:t>Segmenting by Usage and Commitment</a:t>
            </a:r>
            <a:endParaRPr lang="en-US" altLang="en-US" sz="3200" dirty="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sp>
        <p:nvSpPr>
          <p:cNvPr id="155655" name="Rectangle 7">
            <a:extLst>
              <a:ext uri="{FF2B5EF4-FFF2-40B4-BE49-F238E27FC236}">
                <a16:creationId xmlns:a16="http://schemas.microsoft.com/office/drawing/2014/main" id="{95F50A9C-57F3-4985-B55D-D83A899BC68B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1371600" y="2438400"/>
            <a:ext cx="7086600" cy="3581400"/>
          </a:xfrm>
        </p:spPr>
        <p:txBody>
          <a:bodyPr/>
          <a:lstStyle/>
          <a:p>
            <a:pPr eaLnBrk="1" hangingPunct="1"/>
            <a:r>
              <a:rPr lang="en-US" altLang="en-US" sz="2800" dirty="0"/>
              <a:t>Advertising targeted to:</a:t>
            </a:r>
          </a:p>
          <a:p>
            <a:pPr lvl="1" eaLnBrk="1" hangingPunct="1"/>
            <a:r>
              <a:rPr lang="en-US" altLang="en-US" sz="2400" dirty="0"/>
              <a:t>Heavy users</a:t>
            </a:r>
          </a:p>
          <a:p>
            <a:pPr lvl="1" eaLnBrk="1" hangingPunct="1"/>
            <a:r>
              <a:rPr lang="en-US" altLang="en-US" sz="2400" dirty="0"/>
              <a:t>Nonusers</a:t>
            </a:r>
          </a:p>
          <a:p>
            <a:pPr lvl="1" eaLnBrk="1" hangingPunct="1"/>
            <a:r>
              <a:rPr lang="en-US" altLang="en-US" sz="2400" dirty="0"/>
              <a:t>Brand-loyal users</a:t>
            </a:r>
          </a:p>
          <a:p>
            <a:pPr lvl="1" eaLnBrk="1" hangingPunct="1"/>
            <a:r>
              <a:rPr lang="en-US" altLang="en-US" sz="2400" dirty="0"/>
              <a:t>Switchers/Variety seekers</a:t>
            </a:r>
          </a:p>
          <a:p>
            <a:pPr lvl="1" eaLnBrk="1" hangingPunct="1"/>
            <a:r>
              <a:rPr lang="en-US" altLang="en-US" sz="2400" dirty="0"/>
              <a:t>Emergent Consumers</a:t>
            </a:r>
          </a:p>
        </p:txBody>
      </p:sp>
      <p:sp>
        <p:nvSpPr>
          <p:cNvPr id="23560" name="Text Box 8">
            <a:extLst>
              <a:ext uri="{FF2B5EF4-FFF2-40B4-BE49-F238E27FC236}">
                <a16:creationId xmlns:a16="http://schemas.microsoft.com/office/drawing/2014/main" id="{EF5165BD-2555-478F-AD38-3AFBA638D09F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23561" name="Picture 9" descr="Click To Download">
            <a:extLst>
              <a:ext uri="{FF2B5EF4-FFF2-40B4-BE49-F238E27FC236}">
                <a16:creationId xmlns:a16="http://schemas.microsoft.com/office/drawing/2014/main" id="{3C54B5EA-7572-4CF9-A2AD-FD949230858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086600" y="4648200"/>
            <a:ext cx="1676400" cy="16764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56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556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556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556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556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6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556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5655" grpId="0" build="p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>
            <a:extLst>
              <a:ext uri="{FF2B5EF4-FFF2-40B4-BE49-F238E27FC236}">
                <a16:creationId xmlns:a16="http://schemas.microsoft.com/office/drawing/2014/main" id="{52C3584E-A0C8-44C5-A44D-C0A51203E4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4579" name="Rectangle 4">
            <a:extLst>
              <a:ext uri="{FF2B5EF4-FFF2-40B4-BE49-F238E27FC236}">
                <a16:creationId xmlns:a16="http://schemas.microsoft.com/office/drawing/2014/main" id="{304AD158-F162-4927-A8CF-80FD41F64A9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4580" name="Rectangle 5">
            <a:extLst>
              <a:ext uri="{FF2B5EF4-FFF2-40B4-BE49-F238E27FC236}">
                <a16:creationId xmlns:a16="http://schemas.microsoft.com/office/drawing/2014/main" id="{31BE6006-B1FF-45AD-A45F-A9F386E3BD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905000" cy="6858000"/>
          </a:xfrm>
          <a:prstGeom prst="rect">
            <a:avLst/>
          </a:prstGeom>
          <a:gradFill rotWithShape="1">
            <a:gsLst>
              <a:gs pos="0">
                <a:srgbClr val="10E410">
                  <a:alpha val="70000"/>
                </a:srgb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4582" name="Rectangle 8">
            <a:extLst>
              <a:ext uri="{FF2B5EF4-FFF2-40B4-BE49-F238E27FC236}">
                <a16:creationId xmlns:a16="http://schemas.microsoft.com/office/drawing/2014/main" id="{0671574C-F5F4-4CE5-812D-387272E075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000">
                <a:solidFill>
                  <a:srgbClr val="229FC6"/>
                </a:solidFill>
                <a:latin typeface="Arial Black" panose="020B0A04020102020204" pitchFamily="34" charset="0"/>
              </a:rPr>
              <a:t>Benefit Segmentation</a:t>
            </a:r>
          </a:p>
        </p:txBody>
      </p:sp>
      <p:sp>
        <p:nvSpPr>
          <p:cNvPr id="24583" name="Text Box 18">
            <a:extLst>
              <a:ext uri="{FF2B5EF4-FFF2-40B4-BE49-F238E27FC236}">
                <a16:creationId xmlns:a16="http://schemas.microsoft.com/office/drawing/2014/main" id="{1D61AF0D-9B96-463E-8EFC-BB99BB6DE6CD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97301" name="Picture 21" descr="Click To Download">
            <a:extLst>
              <a:ext uri="{FF2B5EF4-FFF2-40B4-BE49-F238E27FC236}">
                <a16:creationId xmlns:a16="http://schemas.microsoft.com/office/drawing/2014/main" id="{01FFCB47-8FC6-4DF5-8DF3-21DFFAF1F42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733800" y="2590800"/>
            <a:ext cx="2628900" cy="26289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4585" name="Text Box 23">
            <a:extLst>
              <a:ext uri="{FF2B5EF4-FFF2-40B4-BE49-F238E27FC236}">
                <a16:creationId xmlns:a16="http://schemas.microsoft.com/office/drawing/2014/main" id="{F07EF231-5846-4FB9-8638-3050E9D4B3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943600" y="2057400"/>
            <a:ext cx="25146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tx1"/>
                </a:solidFill>
              </a:rPr>
              <a:t>Passenger Safety?</a:t>
            </a:r>
          </a:p>
        </p:txBody>
      </p:sp>
      <p:sp>
        <p:nvSpPr>
          <p:cNvPr id="24586" name="Text Box 24">
            <a:extLst>
              <a:ext uri="{FF2B5EF4-FFF2-40B4-BE49-F238E27FC236}">
                <a16:creationId xmlns:a16="http://schemas.microsoft.com/office/drawing/2014/main" id="{56D7E15C-0F36-46D7-A09A-76CF8EEA8C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76400" y="2133600"/>
            <a:ext cx="25146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tx1"/>
                </a:solidFill>
              </a:rPr>
              <a:t>Prestige?</a:t>
            </a:r>
          </a:p>
        </p:txBody>
      </p:sp>
      <p:sp>
        <p:nvSpPr>
          <p:cNvPr id="24587" name="Text Box 25">
            <a:extLst>
              <a:ext uri="{FF2B5EF4-FFF2-40B4-BE49-F238E27FC236}">
                <a16:creationId xmlns:a16="http://schemas.microsoft.com/office/drawing/2014/main" id="{16DDAEEB-E607-4E55-9218-C9CFAC02787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05200" y="5257800"/>
            <a:ext cx="3581400" cy="579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b="1">
                <a:solidFill>
                  <a:schemeClr val="tx1"/>
                </a:solidFill>
              </a:rPr>
              <a:t>Fuel Economy?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73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73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3" descr="200">
            <a:hlinkClick r:id="rId2"/>
            <a:extLst>
              <a:ext uri="{FF2B5EF4-FFF2-40B4-BE49-F238E27FC236}">
                <a16:creationId xmlns:a16="http://schemas.microsoft.com/office/drawing/2014/main" id="{428760EB-682F-4A69-B445-909E10D9DB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62600" y="304800"/>
            <a:ext cx="3228975" cy="3228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3" name="Picture 5" descr="armhammer%25202">
            <a:hlinkClick r:id="rId4"/>
            <a:extLst>
              <a:ext uri="{FF2B5EF4-FFF2-40B4-BE49-F238E27FC236}">
                <a16:creationId xmlns:a16="http://schemas.microsoft.com/office/drawing/2014/main" id="{54A7BDD7-30B1-4000-A7B4-C8E41B6A00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295400"/>
            <a:ext cx="3341688" cy="495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4" name="Picture 7" descr="tnZZZZZZTVB040830011800PIC">
            <a:hlinkClick r:id="rId6"/>
            <a:extLst>
              <a:ext uri="{FF2B5EF4-FFF2-40B4-BE49-F238E27FC236}">
                <a16:creationId xmlns:a16="http://schemas.microsoft.com/office/drawing/2014/main" id="{B1499DCA-030C-4065-AF27-03FF8BD722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0" y="3810000"/>
            <a:ext cx="2362200" cy="1757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5" name="WordArt 11">
            <a:extLst>
              <a:ext uri="{FF2B5EF4-FFF2-40B4-BE49-F238E27FC236}">
                <a16:creationId xmlns:a16="http://schemas.microsoft.com/office/drawing/2014/main" id="{641F4C91-D7B9-4143-8278-F0B410C1DF3E}"/>
              </a:ext>
            </a:extLst>
          </p:cNvPr>
          <p:cNvSpPr>
            <a:spLocks noChangeArrowheads="1" noChangeShapeType="1" noTextEdit="1"/>
          </p:cNvSpPr>
          <p:nvPr/>
        </p:nvSpPr>
        <p:spPr bwMode="auto">
          <a:xfrm>
            <a:off x="2743200" y="304800"/>
            <a:ext cx="3876675" cy="698500"/>
          </a:xfrm>
          <a:prstGeom prst="rect">
            <a:avLst/>
          </a:prstGeom>
        </p:spPr>
        <p:txBody>
          <a:bodyPr wrap="none" fromWordArt="1">
            <a:prstTxWarp prst="textTriangle">
              <a:avLst>
                <a:gd name="adj" fmla="val 50000"/>
              </a:avLst>
            </a:prstTxWarp>
            <a:scene3d>
              <a:camera prst="legacyObliqueTopLeft"/>
              <a:lightRig rig="legacyNormal3" dir="r"/>
            </a:scene3d>
            <a:sp3d extrusionH="201600" prstMaterial="legacyMatte">
              <a:extrusionClr>
                <a:srgbClr val="0066CC"/>
              </a:extrusionClr>
              <a:contourClr>
                <a:srgbClr val="FFFFCC"/>
              </a:contourClr>
            </a:sp3d>
          </a:bodyPr>
          <a:lstStyle/>
          <a:p>
            <a:r>
              <a:rPr lang="en-US" sz="3600" kern="1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FFFFCC"/>
                    </a:gs>
                    <a:gs pos="100000">
                      <a:srgbClr val="FF9999"/>
                    </a:gs>
                  </a:gsLst>
                  <a:lin ang="5400000" scaled="1"/>
                </a:gradFill>
                <a:latin typeface="Times New Roman" panose="02020603050405020304" pitchFamily="18" charset="0"/>
                <a:cs typeface="Times New Roman" panose="02020603050405020304" pitchFamily="18" charset="0"/>
              </a:rPr>
              <a:t>Benefit Segmentation</a:t>
            </a:r>
          </a:p>
        </p:txBody>
      </p:sp>
    </p:spTree>
  </p:cSld>
  <p:clrMapOvr>
    <a:masterClrMapping/>
  </p:clrMapOvr>
  <p:transition>
    <p:pull dir="d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4C28C224-B6F7-4742-BEB4-262A38D374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sz="2800" b="1"/>
              <a:t>Benefit Segmentation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3FE80B-3953-4F73-A9E2-12C8E52C5B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800"/>
              <a:t>A form of market segmentation based on the differences in specific benefits that different groups of consumers look for in a product.</a:t>
            </a:r>
            <a:br>
              <a:rPr lang="en-GB" altLang="en-US" sz="2800"/>
            </a:br>
            <a:br>
              <a:rPr lang="en-GB" altLang="en-US" sz="2800"/>
            </a:br>
            <a:endParaRPr lang="en-GB" altLang="en-US" sz="28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3A6AB-B761-4E15-8111-9D8F4DC061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Targeting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93BB6-2585-4156-82F4-5E1ACDA434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After the process of segmentation the company is more specific about who their customers are.</a:t>
            </a:r>
          </a:p>
        </p:txBody>
      </p:sp>
    </p:spTree>
    <p:extLst>
      <p:ext uri="{BB962C8B-B14F-4D97-AF65-F5344CB8AC3E}">
        <p14:creationId xmlns:p14="http://schemas.microsoft.com/office/powerpoint/2010/main" val="398332081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A5FED-F521-44CF-833D-DAF77B5148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Targeting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34EDEB-E698-4418-A4E4-A67E9A05F34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b="1" u="sng" dirty="0"/>
              <a:t>Undifferentiated Marketing</a:t>
            </a:r>
          </a:p>
          <a:p>
            <a:pPr marL="0" indent="0">
              <a:buNone/>
            </a:pPr>
            <a:r>
              <a:rPr lang="en-GB" sz="2400" dirty="0"/>
              <a:t>A company focuses on one marketing mix for the whole market.</a:t>
            </a:r>
          </a:p>
          <a:p>
            <a:pPr marL="0" indent="0">
              <a:buNone/>
            </a:pPr>
            <a:r>
              <a:rPr lang="en-GB" sz="2400" b="1" u="sng" dirty="0"/>
              <a:t>Differentiated Marketing</a:t>
            </a:r>
          </a:p>
          <a:p>
            <a:pPr marL="0" indent="0">
              <a:buNone/>
            </a:pPr>
            <a:r>
              <a:rPr lang="en-GB" sz="2400" dirty="0"/>
              <a:t>A company focuses on one marketing mix for one group and a separate marketing mix for another group.</a:t>
            </a:r>
          </a:p>
          <a:p>
            <a:pPr marL="0" indent="0">
              <a:buNone/>
            </a:pPr>
            <a:r>
              <a:rPr lang="en-GB" sz="2400" b="1" u="sng" dirty="0"/>
              <a:t>Concentrated Marketing</a:t>
            </a:r>
          </a:p>
          <a:p>
            <a:pPr marL="0" indent="0">
              <a:buNone/>
            </a:pPr>
            <a:r>
              <a:rPr lang="en-GB" sz="2400" dirty="0"/>
              <a:t>A company focuses on a small group of customers.</a:t>
            </a:r>
          </a:p>
        </p:txBody>
      </p:sp>
    </p:spTree>
    <p:extLst>
      <p:ext uri="{BB962C8B-B14F-4D97-AF65-F5344CB8AC3E}">
        <p14:creationId xmlns:p14="http://schemas.microsoft.com/office/powerpoint/2010/main" val="1102110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>
            <a:extLst>
              <a:ext uri="{FF2B5EF4-FFF2-40B4-BE49-F238E27FC236}">
                <a16:creationId xmlns:a16="http://schemas.microsoft.com/office/drawing/2014/main" id="{A4628B49-E5D2-4EF9-9087-99378FC7C4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br>
              <a:rPr lang="en-US" altLang="en-US" b="1"/>
            </a:br>
            <a:br>
              <a:rPr lang="en-US" altLang="en-US" b="1"/>
            </a:br>
            <a:r>
              <a:rPr lang="en-US" altLang="en-US" b="1"/>
              <a:t>Positioning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AF73BB-0285-4573-BAC4-170A55A08A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r>
              <a:rPr lang="en-GB" altLang="en-US" sz="2800" dirty="0"/>
              <a:t>Creating an image in the minds of the  consumers relative to the competition.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2F9CD3D3-E524-4696-9587-D3BD391C93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B2B15486-F5FB-408C-8B22-EFA331FD7B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0724" name="Rectangle 4">
            <a:extLst>
              <a:ext uri="{FF2B5EF4-FFF2-40B4-BE49-F238E27FC236}">
                <a16:creationId xmlns:a16="http://schemas.microsoft.com/office/drawing/2014/main" id="{7AEB5BF8-D7E5-498D-8E27-8B40EFC9C7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905000" cy="6858000"/>
          </a:xfrm>
          <a:prstGeom prst="rect">
            <a:avLst/>
          </a:prstGeom>
          <a:gradFill rotWithShape="1">
            <a:gsLst>
              <a:gs pos="0">
                <a:srgbClr val="10E410">
                  <a:alpha val="70000"/>
                </a:srgb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0726" name="Rectangle 6">
            <a:extLst>
              <a:ext uri="{FF2B5EF4-FFF2-40B4-BE49-F238E27FC236}">
                <a16:creationId xmlns:a16="http://schemas.microsoft.com/office/drawing/2014/main" id="{31F09BA4-4010-4301-8F5C-A7C3C816DBC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>
                <a:solidFill>
                  <a:srgbClr val="229FC6"/>
                </a:solidFill>
                <a:latin typeface="Arial Black" panose="020B0A04020102020204" pitchFamily="34" charset="0"/>
              </a:rPr>
              <a:t>Effective Positioning</a:t>
            </a:r>
          </a:p>
        </p:txBody>
      </p:sp>
      <p:sp>
        <p:nvSpPr>
          <p:cNvPr id="186375" name="Rectangle 7">
            <a:extLst>
              <a:ext uri="{FF2B5EF4-FFF2-40B4-BE49-F238E27FC236}">
                <a16:creationId xmlns:a16="http://schemas.microsoft.com/office/drawing/2014/main" id="{270F67EA-71F2-4820-ADD1-BCF7B21EAF6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914400" y="2286000"/>
            <a:ext cx="7315200" cy="3886200"/>
          </a:xfrm>
        </p:spPr>
        <p:txBody>
          <a:bodyPr/>
          <a:lstStyle/>
          <a:p>
            <a:pPr eaLnBrk="1" hangingPunct="1"/>
            <a:r>
              <a:rPr lang="en-US" altLang="en-US" sz="2800"/>
              <a:t>Is based on substance of the brand’s values</a:t>
            </a:r>
          </a:p>
          <a:p>
            <a:pPr eaLnBrk="1" hangingPunct="1"/>
            <a:endParaRPr lang="en-US" altLang="en-US" sz="1400"/>
          </a:p>
          <a:p>
            <a:pPr eaLnBrk="1" hangingPunct="1"/>
            <a:r>
              <a:rPr lang="en-US" altLang="en-US" sz="2800"/>
              <a:t>Reflects internal values and structure of the firm’s market orientation</a:t>
            </a:r>
          </a:p>
          <a:p>
            <a:pPr eaLnBrk="1" hangingPunct="1"/>
            <a:endParaRPr lang="en-US" altLang="en-US" sz="1400"/>
          </a:p>
          <a:p>
            <a:pPr eaLnBrk="1" hangingPunct="1"/>
            <a:r>
              <a:rPr lang="en-US" altLang="en-US" sz="2800"/>
              <a:t>Is consistent over time</a:t>
            </a:r>
          </a:p>
          <a:p>
            <a:pPr eaLnBrk="1" hangingPunct="1"/>
            <a:endParaRPr lang="en-US" altLang="en-US" sz="1400"/>
          </a:p>
          <a:p>
            <a:pPr eaLnBrk="1" hangingPunct="1"/>
            <a:r>
              <a:rPr lang="en-US" altLang="en-US" sz="2800"/>
              <a:t>Is both memorable AND distinctive</a:t>
            </a:r>
          </a:p>
        </p:txBody>
      </p:sp>
      <p:sp>
        <p:nvSpPr>
          <p:cNvPr id="30728" name="Text Box 8">
            <a:extLst>
              <a:ext uri="{FF2B5EF4-FFF2-40B4-BE49-F238E27FC236}">
                <a16:creationId xmlns:a16="http://schemas.microsoft.com/office/drawing/2014/main" id="{30040BD5-ABEC-4EB3-8AAD-8817127A3655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30729" name="Picture 9" descr="Click To Download">
            <a:extLst>
              <a:ext uri="{FF2B5EF4-FFF2-40B4-BE49-F238E27FC236}">
                <a16:creationId xmlns:a16="http://schemas.microsoft.com/office/drawing/2014/main" id="{B4E73711-5B31-478E-8B97-884C427ECD74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467600" y="5105400"/>
            <a:ext cx="1219200" cy="1219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63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63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863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863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6375" grpId="0" build="p" autoUpdateAnimBg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C7F2597A-5A6E-41DF-8984-52BBF1D4C2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18DCCA6F-AA15-48C9-9F95-9F0EDEF3DF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1748" name="Rectangle 4">
            <a:extLst>
              <a:ext uri="{FF2B5EF4-FFF2-40B4-BE49-F238E27FC236}">
                <a16:creationId xmlns:a16="http://schemas.microsoft.com/office/drawing/2014/main" id="{524BF26C-4C47-4063-9371-503046FBC4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905000" cy="6858000"/>
          </a:xfrm>
          <a:prstGeom prst="rect">
            <a:avLst/>
          </a:prstGeom>
          <a:gradFill rotWithShape="1">
            <a:gsLst>
              <a:gs pos="0">
                <a:srgbClr val="10E410">
                  <a:alpha val="70000"/>
                </a:srgb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1750" name="Rectangle 6">
            <a:extLst>
              <a:ext uri="{FF2B5EF4-FFF2-40B4-BE49-F238E27FC236}">
                <a16:creationId xmlns:a16="http://schemas.microsoft.com/office/drawing/2014/main" id="{20EDF932-F2C2-4AF7-921E-1F26C2A854B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>
                <a:solidFill>
                  <a:srgbClr val="229FC6"/>
                </a:solidFill>
                <a:latin typeface="Arial Black" panose="020B0A04020102020204" pitchFamily="34" charset="0"/>
              </a:rPr>
              <a:t>Fundamental Positioning Themes</a:t>
            </a:r>
          </a:p>
        </p:txBody>
      </p:sp>
      <p:sp>
        <p:nvSpPr>
          <p:cNvPr id="188423" name="Rectangle 7">
            <a:extLst>
              <a:ext uri="{FF2B5EF4-FFF2-40B4-BE49-F238E27FC236}">
                <a16:creationId xmlns:a16="http://schemas.microsoft.com/office/drawing/2014/main" id="{BBE66009-8757-4047-81FE-10445CD9C48B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914400" y="2286000"/>
            <a:ext cx="7315200" cy="3886200"/>
          </a:xfrm>
        </p:spPr>
        <p:txBody>
          <a:bodyPr/>
          <a:lstStyle/>
          <a:p>
            <a:pPr eaLnBrk="1" hangingPunct="1"/>
            <a:r>
              <a:rPr lang="en-US" altLang="en-US"/>
              <a:t>Benefit Positioning</a:t>
            </a:r>
          </a:p>
          <a:p>
            <a:pPr eaLnBrk="1" hangingPunct="1">
              <a:buFontTx/>
              <a:buNone/>
            </a:pPr>
            <a:endParaRPr lang="en-US" altLang="en-US"/>
          </a:p>
          <a:p>
            <a:pPr eaLnBrk="1" hangingPunct="1"/>
            <a:r>
              <a:rPr lang="en-US" altLang="en-US"/>
              <a:t>User Positioning </a:t>
            </a:r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Competitive Positioning</a:t>
            </a:r>
          </a:p>
        </p:txBody>
      </p:sp>
      <p:sp>
        <p:nvSpPr>
          <p:cNvPr id="31752" name="Text Box 8">
            <a:extLst>
              <a:ext uri="{FF2B5EF4-FFF2-40B4-BE49-F238E27FC236}">
                <a16:creationId xmlns:a16="http://schemas.microsoft.com/office/drawing/2014/main" id="{EE1D54D6-17D7-4D94-A8B2-57A736FF777B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pic>
        <p:nvPicPr>
          <p:cNvPr id="31753" name="Picture 9" descr="Click To Download">
            <a:extLst>
              <a:ext uri="{FF2B5EF4-FFF2-40B4-BE49-F238E27FC236}">
                <a16:creationId xmlns:a16="http://schemas.microsoft.com/office/drawing/2014/main" id="{7C94A5D2-A836-4A3A-B07B-357CC2978720}"/>
              </a:ext>
            </a:extLst>
          </p:cNvPr>
          <p:cNvPicPr>
            <a:picLocks noGrp="1" noChangeAspect="1" noChangeArrowheads="1"/>
          </p:cNvPicPr>
          <p:nvPr>
            <p:ph sz="quarter" idx="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467600" y="5105400"/>
            <a:ext cx="1219200" cy="1219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884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84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884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8423" grpId="0" build="p" autoUpdateAnimBg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2" name="Picture 4" descr="Dove">
            <a:hlinkClick r:id="rId2"/>
            <a:extLst>
              <a:ext uri="{FF2B5EF4-FFF2-40B4-BE49-F238E27FC236}">
                <a16:creationId xmlns:a16="http://schemas.microsoft.com/office/drawing/2014/main" id="{A7F10FEA-0235-46C9-8A30-6F4093AF4D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650" y="620713"/>
            <a:ext cx="2879725" cy="2879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2773" name="Rectangle 5">
            <a:extLst>
              <a:ext uri="{FF2B5EF4-FFF2-40B4-BE49-F238E27FC236}">
                <a16:creationId xmlns:a16="http://schemas.microsoft.com/office/drawing/2014/main" id="{14353C69-4595-4F3E-B1AB-20B3D993CB93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4562475" cy="118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>
                <a:solidFill>
                  <a:schemeClr val="tx1"/>
                </a:solidFill>
              </a:rPr>
              <a:t>What type of positioning is DOVE </a:t>
            </a:r>
          </a:p>
          <a:p>
            <a:pPr algn="l" eaLnBrk="1" hangingPunct="1">
              <a:spcBef>
                <a:spcPct val="0"/>
              </a:spcBef>
            </a:pPr>
            <a:r>
              <a:rPr lang="en-GB" altLang="en-US" sz="2400">
                <a:solidFill>
                  <a:schemeClr val="tx1"/>
                </a:solidFill>
              </a:rPr>
              <a:t>Using?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B8AA2E1-EE96-437E-8393-DB875785DCD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318" y="3976776"/>
            <a:ext cx="3923682" cy="2197262"/>
          </a:xfrm>
          <a:prstGeom prst="rect">
            <a:avLst/>
          </a:prstGeom>
        </p:spPr>
      </p:pic>
      <p:pic>
        <p:nvPicPr>
          <p:cNvPr id="6" name="Picture 2" descr="Image result for dove women">
            <a:extLst>
              <a:ext uri="{FF2B5EF4-FFF2-40B4-BE49-F238E27FC236}">
                <a16:creationId xmlns:a16="http://schemas.microsoft.com/office/drawing/2014/main" id="{C091B478-4633-453C-A7E4-02B9CE92D9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0" y="1447800"/>
            <a:ext cx="4681393" cy="2413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edge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D62E473F-B255-41E1-9C58-F9600E45CF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FED10402-9083-414F-8768-A17032AA48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3796" name="Rectangle 4">
            <a:extLst>
              <a:ext uri="{FF2B5EF4-FFF2-40B4-BE49-F238E27FC236}">
                <a16:creationId xmlns:a16="http://schemas.microsoft.com/office/drawing/2014/main" id="{3B35B8C8-8EA0-4869-A558-C505A52675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905000" cy="6858000"/>
          </a:xfrm>
          <a:prstGeom prst="rect">
            <a:avLst/>
          </a:prstGeom>
          <a:gradFill rotWithShape="1">
            <a:gsLst>
              <a:gs pos="0">
                <a:srgbClr val="10E410">
                  <a:alpha val="70000"/>
                </a:srgb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3798" name="Rectangle 6">
            <a:extLst>
              <a:ext uri="{FF2B5EF4-FFF2-40B4-BE49-F238E27FC236}">
                <a16:creationId xmlns:a16="http://schemas.microsoft.com/office/drawing/2014/main" id="{320A94BC-82FB-4EE8-8637-34368278E4C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8382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>
                <a:solidFill>
                  <a:srgbClr val="229FC6"/>
                </a:solidFill>
                <a:latin typeface="Arial Black" panose="020B0A04020102020204" pitchFamily="34" charset="0"/>
              </a:rPr>
              <a:t>Repositioning</a:t>
            </a:r>
          </a:p>
        </p:txBody>
      </p:sp>
      <p:sp>
        <p:nvSpPr>
          <p:cNvPr id="33799" name="Text Box 7">
            <a:extLst>
              <a:ext uri="{FF2B5EF4-FFF2-40B4-BE49-F238E27FC236}">
                <a16:creationId xmlns:a16="http://schemas.microsoft.com/office/drawing/2014/main" id="{8867F558-7CC5-4A16-B6C0-C2284984A889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sp>
        <p:nvSpPr>
          <p:cNvPr id="192520" name="Rectangle 8">
            <a:extLst>
              <a:ext uri="{FF2B5EF4-FFF2-40B4-BE49-F238E27FC236}">
                <a16:creationId xmlns:a16="http://schemas.microsoft.com/office/drawing/2014/main" id="{22579A7B-7396-4FF0-945E-BCF272CE6B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24000" y="2286000"/>
            <a:ext cx="6705600" cy="32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marL="342900" indent="-342900" algn="l" eaLnBrk="0" hangingPunct="0"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algn="l" eaLnBrk="0" hangingPunct="0"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algn="l" eaLnBrk="0" hangingPunct="0"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algn="l" eaLnBrk="0" hangingPunct="0"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algn="l" eaLnBrk="0" hangingPunct="0"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 sz="2800"/>
              <a:t>Used to revive an ailing brand or fix a lackluster new market entry</a:t>
            </a:r>
          </a:p>
          <a:p>
            <a:pPr eaLnBrk="1" hangingPunct="1"/>
            <a:endParaRPr lang="en-US" altLang="en-US" sz="1400"/>
          </a:p>
          <a:p>
            <a:pPr eaLnBrk="1" hangingPunct="1"/>
            <a:r>
              <a:rPr lang="en-US" altLang="en-US" sz="2800"/>
              <a:t>The challenge: Changing perceptions of a brand forged over years of advertising.</a:t>
            </a:r>
          </a:p>
          <a:p>
            <a:pPr eaLnBrk="1" hangingPunct="1">
              <a:buFontTx/>
              <a:buNone/>
            </a:pPr>
            <a:endParaRPr lang="en-US" altLang="en-US" sz="2800"/>
          </a:p>
        </p:txBody>
      </p:sp>
      <p:pic>
        <p:nvPicPr>
          <p:cNvPr id="33801" name="Picture 9" descr="Click To Download">
            <a:extLst>
              <a:ext uri="{FF2B5EF4-FFF2-40B4-BE49-F238E27FC236}">
                <a16:creationId xmlns:a16="http://schemas.microsoft.com/office/drawing/2014/main" id="{91A16715-8069-472E-B4C0-F7E0639E084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162800" y="4724400"/>
            <a:ext cx="1600200" cy="1600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92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2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925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2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92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925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2520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starburst_pouch">
            <a:hlinkClick r:id="rId2"/>
            <a:extLst>
              <a:ext uri="{FF2B5EF4-FFF2-40B4-BE49-F238E27FC236}">
                <a16:creationId xmlns:a16="http://schemas.microsoft.com/office/drawing/2014/main" id="{D8A2A4E1-CAC7-40E7-B07F-4F91F1F63A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363" y="1484313"/>
            <a:ext cx="3206750" cy="4249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819" name="Picture 3" descr="Lucozade">
            <a:hlinkClick r:id="rId4"/>
            <a:extLst>
              <a:ext uri="{FF2B5EF4-FFF2-40B4-BE49-F238E27FC236}">
                <a16:creationId xmlns:a16="http://schemas.microsoft.com/office/drawing/2014/main" id="{36811F38-410B-4D25-9886-464F99BB58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476250"/>
            <a:ext cx="3313112" cy="2284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4820" name="Picture 4" descr="16230011_L">
            <a:hlinkClick r:id="rId6"/>
            <a:extLst>
              <a:ext uri="{FF2B5EF4-FFF2-40B4-BE49-F238E27FC236}">
                <a16:creationId xmlns:a16="http://schemas.microsoft.com/office/drawing/2014/main" id="{9B7140CB-E8C3-4101-92E9-D8517141AE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3141663"/>
            <a:ext cx="266382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4821" name="Text Box 5">
            <a:extLst>
              <a:ext uri="{FF2B5EF4-FFF2-40B4-BE49-F238E27FC236}">
                <a16:creationId xmlns:a16="http://schemas.microsoft.com/office/drawing/2014/main" id="{37AFECF3-AEF8-4F0F-864C-3AECB3F1A44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188" y="5948363"/>
            <a:ext cx="48148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0"/>
              </a:spcBef>
            </a:pPr>
            <a:r>
              <a:rPr lang="en-GB" altLang="en-US" sz="2400">
                <a:solidFill>
                  <a:schemeClr val="tx1"/>
                </a:solidFill>
              </a:rPr>
              <a:t>Examples of Repositioning brands</a:t>
            </a:r>
          </a:p>
        </p:txBody>
      </p:sp>
      <p:pic>
        <p:nvPicPr>
          <p:cNvPr id="34822" name="Picture 7" descr="O2-xda-atom">
            <a:hlinkClick r:id="rId8"/>
            <a:extLst>
              <a:ext uri="{FF2B5EF4-FFF2-40B4-BE49-F238E27FC236}">
                <a16:creationId xmlns:a16="http://schemas.microsoft.com/office/drawing/2014/main" id="{F3E20096-7ABC-4EDF-85FC-40DA6E7F05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2895600"/>
            <a:ext cx="2438400" cy="183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5842" name="Object 2">
            <a:extLst>
              <a:ext uri="{FF2B5EF4-FFF2-40B4-BE49-F238E27FC236}">
                <a16:creationId xmlns:a16="http://schemas.microsoft.com/office/drawing/2014/main" id="{69792A33-21F9-4EA6-9AA7-2BC07B496E1D}"/>
              </a:ext>
            </a:extLst>
          </p:cNvPr>
          <p:cNvGraphicFramePr>
            <a:graphicFrameLocks noGrp="1" noChangeAspect="1"/>
          </p:cNvGraphicFramePr>
          <p:nvPr>
            <p:ph idx="1"/>
          </p:nvPr>
        </p:nvGraphicFramePr>
        <p:xfrm>
          <a:off x="6172200" y="3429000"/>
          <a:ext cx="1771650" cy="1377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5876" name="Clip" r:id="rId4" imgW="4457323" imgH="3468986" progId="MS_ClipArt_Gallery.2">
                  <p:embed/>
                </p:oleObj>
              </mc:Choice>
              <mc:Fallback>
                <p:oleObj name="Clip" r:id="rId4" imgW="4457323" imgH="3468986" progId="MS_ClipArt_Gallery.2">
                  <p:embed/>
                  <p:pic>
                    <p:nvPicPr>
                      <p:cNvPr id="0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72200" y="3429000"/>
                        <a:ext cx="1771650" cy="13779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5843" name="Rectangle 3">
            <a:extLst>
              <a:ext uri="{FF2B5EF4-FFF2-40B4-BE49-F238E27FC236}">
                <a16:creationId xmlns:a16="http://schemas.microsoft.com/office/drawing/2014/main" id="{AA80E705-6883-4D12-AFD4-43B1936D35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6002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44" name="Rectangle 4">
            <a:extLst>
              <a:ext uri="{FF2B5EF4-FFF2-40B4-BE49-F238E27FC236}">
                <a16:creationId xmlns:a16="http://schemas.microsoft.com/office/drawing/2014/main" id="{7AA7F5F0-6ACA-4966-AD9E-51F80AE72F0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4478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45" name="Rectangle 5">
            <a:extLst>
              <a:ext uri="{FF2B5EF4-FFF2-40B4-BE49-F238E27FC236}">
                <a16:creationId xmlns:a16="http://schemas.microsoft.com/office/drawing/2014/main" id="{CC9BF3C5-C457-4047-AF38-BA275F9CFD9E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905000" cy="6858000"/>
          </a:xfrm>
          <a:prstGeom prst="rect">
            <a:avLst/>
          </a:prstGeom>
          <a:gradFill rotWithShape="1">
            <a:gsLst>
              <a:gs pos="0">
                <a:srgbClr val="10E410">
                  <a:alpha val="70000"/>
                </a:srgbClr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35847" name="Rectangle 7">
            <a:extLst>
              <a:ext uri="{FF2B5EF4-FFF2-40B4-BE49-F238E27FC236}">
                <a16:creationId xmlns:a16="http://schemas.microsoft.com/office/drawing/2014/main" id="{BA112B6F-8288-4912-8C83-860C6140CA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8382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>
                <a:solidFill>
                  <a:srgbClr val="229FC6"/>
                </a:solidFill>
                <a:latin typeface="Arial Black" panose="020B0A04020102020204" pitchFamily="34" charset="0"/>
              </a:rPr>
              <a:t>Capturing the Value Proposition</a:t>
            </a:r>
          </a:p>
        </p:txBody>
      </p:sp>
      <p:sp>
        <p:nvSpPr>
          <p:cNvPr id="35848" name="Text Box 8">
            <a:extLst>
              <a:ext uri="{FF2B5EF4-FFF2-40B4-BE49-F238E27FC236}">
                <a16:creationId xmlns:a16="http://schemas.microsoft.com/office/drawing/2014/main" id="{CF82B01D-C5BF-48EA-807F-444A333EE3DC}"/>
              </a:ext>
            </a:extLst>
          </p:cNvPr>
          <p:cNvSpPr txBox="1">
            <a:spLocks noChangeArrowheads="1"/>
          </p:cNvSpPr>
          <p:nvPr/>
        </p:nvSpPr>
        <p:spPr bwMode="auto">
          <a:xfrm rot="-5400000">
            <a:off x="7215187" y="4929188"/>
            <a:ext cx="428625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eaVert"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algn="l" eaLnBrk="1" hangingPunct="1">
              <a:spcBef>
                <a:spcPct val="50000"/>
              </a:spcBef>
            </a:pPr>
            <a:endParaRPr lang="en-GB" altLang="en-US" sz="1600">
              <a:solidFill>
                <a:srgbClr val="229FC6"/>
              </a:solidFill>
              <a:latin typeface="Arial Black" panose="020B0A04020102020204" pitchFamily="34" charset="0"/>
            </a:endParaRPr>
          </a:p>
        </p:txBody>
      </p:sp>
      <p:grpSp>
        <p:nvGrpSpPr>
          <p:cNvPr id="35849" name="Group 9">
            <a:extLst>
              <a:ext uri="{FF2B5EF4-FFF2-40B4-BE49-F238E27FC236}">
                <a16:creationId xmlns:a16="http://schemas.microsoft.com/office/drawing/2014/main" id="{F24CC21E-96E4-40F7-8E1D-1550F7B3D312}"/>
              </a:ext>
            </a:extLst>
          </p:cNvPr>
          <p:cNvGrpSpPr>
            <a:grpSpLocks/>
          </p:cNvGrpSpPr>
          <p:nvPr/>
        </p:nvGrpSpPr>
        <p:grpSpPr bwMode="auto">
          <a:xfrm>
            <a:off x="647700" y="2514600"/>
            <a:ext cx="7848600" cy="3671888"/>
            <a:chOff x="411" y="1176"/>
            <a:chExt cx="4944" cy="2313"/>
          </a:xfrm>
        </p:grpSpPr>
        <p:grpSp>
          <p:nvGrpSpPr>
            <p:cNvPr id="35853" name="Group 10">
              <a:extLst>
                <a:ext uri="{FF2B5EF4-FFF2-40B4-BE49-F238E27FC236}">
                  <a16:creationId xmlns:a16="http://schemas.microsoft.com/office/drawing/2014/main" id="{1A23FAC6-E122-40EA-BF52-3D0375D3C1C5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106" y="1430"/>
              <a:ext cx="1521" cy="1730"/>
              <a:chOff x="2106" y="1430"/>
              <a:chExt cx="1521" cy="1730"/>
            </a:xfrm>
          </p:grpSpPr>
          <p:sp>
            <p:nvSpPr>
              <p:cNvPr id="35865" name="Freeform 11" descr="White marble">
                <a:extLst>
                  <a:ext uri="{FF2B5EF4-FFF2-40B4-BE49-F238E27FC236}">
                    <a16:creationId xmlns:a16="http://schemas.microsoft.com/office/drawing/2014/main" id="{9E346DD8-B46C-46C1-89DA-768274313AB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2106" y="1430"/>
                <a:ext cx="1521" cy="1723"/>
              </a:xfrm>
              <a:custGeom>
                <a:avLst/>
                <a:gdLst>
                  <a:gd name="T0" fmla="*/ 790 w 1521"/>
                  <a:gd name="T1" fmla="*/ 0 h 1723"/>
                  <a:gd name="T2" fmla="*/ 1025 w 1521"/>
                  <a:gd name="T3" fmla="*/ 781 h 1723"/>
                  <a:gd name="T4" fmla="*/ 1025 w 1521"/>
                  <a:gd name="T5" fmla="*/ 1450 h 1723"/>
                  <a:gd name="T6" fmla="*/ 1185 w 1521"/>
                  <a:gd name="T7" fmla="*/ 1450 h 1723"/>
                  <a:gd name="T8" fmla="*/ 1520 w 1521"/>
                  <a:gd name="T9" fmla="*/ 1587 h 1723"/>
                  <a:gd name="T10" fmla="*/ 1520 w 1521"/>
                  <a:gd name="T11" fmla="*/ 1722 h 1723"/>
                  <a:gd name="T12" fmla="*/ 0 w 1521"/>
                  <a:gd name="T13" fmla="*/ 1722 h 1723"/>
                  <a:gd name="T14" fmla="*/ 0 w 1521"/>
                  <a:gd name="T15" fmla="*/ 1579 h 1723"/>
                  <a:gd name="T16" fmla="*/ 343 w 1521"/>
                  <a:gd name="T17" fmla="*/ 1456 h 1723"/>
                  <a:gd name="T18" fmla="*/ 502 w 1521"/>
                  <a:gd name="T19" fmla="*/ 1456 h 1723"/>
                  <a:gd name="T20" fmla="*/ 500 w 1521"/>
                  <a:gd name="T21" fmla="*/ 781 h 1723"/>
                  <a:gd name="T22" fmla="*/ 790 w 1521"/>
                  <a:gd name="T23" fmla="*/ 0 h 1723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</a:gdLst>
                <a:ahLst/>
                <a:cxnLst>
                  <a:cxn ang="T24">
                    <a:pos x="T0" y="T1"/>
                  </a:cxn>
                  <a:cxn ang="T25">
                    <a:pos x="T2" y="T3"/>
                  </a:cxn>
                  <a:cxn ang="T26">
                    <a:pos x="T4" y="T5"/>
                  </a:cxn>
                  <a:cxn ang="T27">
                    <a:pos x="T6" y="T7"/>
                  </a:cxn>
                  <a:cxn ang="T28">
                    <a:pos x="T8" y="T9"/>
                  </a:cxn>
                  <a:cxn ang="T29">
                    <a:pos x="T10" y="T11"/>
                  </a:cxn>
                  <a:cxn ang="T30">
                    <a:pos x="T12" y="T13"/>
                  </a:cxn>
                  <a:cxn ang="T31">
                    <a:pos x="T14" y="T15"/>
                  </a:cxn>
                  <a:cxn ang="T32">
                    <a:pos x="T16" y="T17"/>
                  </a:cxn>
                  <a:cxn ang="T33">
                    <a:pos x="T18" y="T19"/>
                  </a:cxn>
                  <a:cxn ang="T34">
                    <a:pos x="T20" y="T21"/>
                  </a:cxn>
                  <a:cxn ang="T35">
                    <a:pos x="T22" y="T23"/>
                  </a:cxn>
                </a:cxnLst>
                <a:rect l="0" t="0" r="r" b="b"/>
                <a:pathLst>
                  <a:path w="1521" h="1723">
                    <a:moveTo>
                      <a:pt x="790" y="0"/>
                    </a:moveTo>
                    <a:lnTo>
                      <a:pt x="1025" y="781"/>
                    </a:lnTo>
                    <a:lnTo>
                      <a:pt x="1025" y="1450"/>
                    </a:lnTo>
                    <a:lnTo>
                      <a:pt x="1185" y="1450"/>
                    </a:lnTo>
                    <a:lnTo>
                      <a:pt x="1520" y="1587"/>
                    </a:lnTo>
                    <a:lnTo>
                      <a:pt x="1520" y="1722"/>
                    </a:lnTo>
                    <a:lnTo>
                      <a:pt x="0" y="1722"/>
                    </a:lnTo>
                    <a:lnTo>
                      <a:pt x="0" y="1579"/>
                    </a:lnTo>
                    <a:lnTo>
                      <a:pt x="343" y="1456"/>
                    </a:lnTo>
                    <a:lnTo>
                      <a:pt x="502" y="1456"/>
                    </a:lnTo>
                    <a:lnTo>
                      <a:pt x="500" y="781"/>
                    </a:lnTo>
                    <a:lnTo>
                      <a:pt x="790" y="0"/>
                    </a:lnTo>
                  </a:path>
                </a:pathLst>
              </a:custGeom>
              <a:blipFill dpi="0" rotWithShape="0">
                <a:blip r:embed="rId6"/>
                <a:srcRect/>
                <a:tile tx="0" ty="0" sx="100000" sy="100000" flip="none" algn="tl"/>
              </a:blipFill>
              <a:ln w="12700" cap="rnd" cmpd="sng">
                <a:solidFill>
                  <a:srgbClr val="DDDDDD"/>
                </a:solidFill>
                <a:prstDash val="solid"/>
                <a:round/>
                <a:headEnd/>
                <a:tailEnd/>
              </a:ln>
              <a:effectLst>
                <a:outerShdw dist="53882" dir="2700000" algn="ctr" rotWithShape="0">
                  <a:schemeClr val="bg2">
                    <a:alpha val="50000"/>
                  </a:schemeClr>
                </a:outerShdw>
              </a:effec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94572" name="Rectangle 12">
                <a:extLst>
                  <a:ext uri="{FF2B5EF4-FFF2-40B4-BE49-F238E27FC236}">
                    <a16:creationId xmlns:a16="http://schemas.microsoft.com/office/drawing/2014/main" id="{FB121383-6F90-4251-A0A8-D5562DFE829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728" y="1842"/>
                <a:ext cx="318" cy="131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2075" tIns="46038" rIns="92075" bIns="46038">
                <a:spAutoFit/>
              </a:bodyPr>
              <a:lstStyle/>
              <a:p>
                <a:pPr algn="l" eaLnBrk="0" hangingPunct="0">
                  <a:lnSpc>
                    <a:spcPct val="75000"/>
                  </a:lnSpc>
                  <a:spcBef>
                    <a:spcPct val="0"/>
                  </a:spcBef>
                  <a:defRPr/>
                </a:pPr>
                <a:r>
                  <a:rPr lang="en-US" altLang="en-US" sz="3500" b="1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V</a:t>
                </a:r>
              </a:p>
              <a:p>
                <a:pPr algn="l" eaLnBrk="0" hangingPunct="0">
                  <a:lnSpc>
                    <a:spcPct val="75000"/>
                  </a:lnSpc>
                  <a:spcBef>
                    <a:spcPct val="0"/>
                  </a:spcBef>
                  <a:defRPr/>
                </a:pPr>
                <a:r>
                  <a:rPr lang="en-US" altLang="en-US" sz="3500" b="1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A</a:t>
                </a:r>
              </a:p>
              <a:p>
                <a:pPr algn="l" eaLnBrk="0" hangingPunct="0">
                  <a:lnSpc>
                    <a:spcPct val="75000"/>
                  </a:lnSpc>
                  <a:spcBef>
                    <a:spcPct val="0"/>
                  </a:spcBef>
                  <a:defRPr/>
                </a:pPr>
                <a:r>
                  <a:rPr lang="en-US" altLang="en-US" sz="3500" b="1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L</a:t>
                </a:r>
              </a:p>
              <a:p>
                <a:pPr algn="l" eaLnBrk="0" hangingPunct="0">
                  <a:lnSpc>
                    <a:spcPct val="75000"/>
                  </a:lnSpc>
                  <a:spcBef>
                    <a:spcPct val="0"/>
                  </a:spcBef>
                  <a:defRPr/>
                </a:pPr>
                <a:r>
                  <a:rPr lang="en-US" altLang="en-US" sz="3500" b="1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U</a:t>
                </a:r>
              </a:p>
              <a:p>
                <a:pPr algn="l" eaLnBrk="0" hangingPunct="0">
                  <a:lnSpc>
                    <a:spcPct val="75000"/>
                  </a:lnSpc>
                  <a:spcBef>
                    <a:spcPct val="0"/>
                  </a:spcBef>
                  <a:defRPr/>
                </a:pPr>
                <a:r>
                  <a:rPr lang="en-US" altLang="en-US" sz="3500" b="1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E</a:t>
                </a:r>
              </a:p>
            </p:txBody>
          </p:sp>
        </p:grpSp>
        <p:sp>
          <p:nvSpPr>
            <p:cNvPr id="35854" name="Line 13">
              <a:extLst>
                <a:ext uri="{FF2B5EF4-FFF2-40B4-BE49-F238E27FC236}">
                  <a16:creationId xmlns:a16="http://schemas.microsoft.com/office/drawing/2014/main" id="{DD415AA0-31D4-45DB-AEB1-34F605D1E64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353" y="1619"/>
              <a:ext cx="851" cy="1070"/>
            </a:xfrm>
            <a:prstGeom prst="line">
              <a:avLst/>
            </a:prstGeom>
            <a:noFill/>
            <a:ln w="12700">
              <a:solidFill>
                <a:srgbClr val="DDDDDD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53882" dir="2700000" algn="ctr" rotWithShape="0">
                      <a:schemeClr val="bg2">
                        <a:alpha val="50000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5855" name="Line 14">
              <a:extLst>
                <a:ext uri="{FF2B5EF4-FFF2-40B4-BE49-F238E27FC236}">
                  <a16:creationId xmlns:a16="http://schemas.microsoft.com/office/drawing/2014/main" id="{74957381-3C6A-4DE6-97A9-0ABADF8421B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481" y="1619"/>
              <a:ext cx="872" cy="1056"/>
            </a:xfrm>
            <a:prstGeom prst="line">
              <a:avLst/>
            </a:prstGeom>
            <a:noFill/>
            <a:ln w="12700">
              <a:solidFill>
                <a:srgbClr val="DDDDDD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53882" dir="2700000" algn="ctr" rotWithShape="0">
                      <a:schemeClr val="bg2">
                        <a:alpha val="50000"/>
                      </a:schemeClr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US"/>
            </a:p>
          </p:txBody>
        </p:sp>
        <p:sp>
          <p:nvSpPr>
            <p:cNvPr id="35856" name="Freeform 15" descr="White Marble">
              <a:extLst>
                <a:ext uri="{FF2B5EF4-FFF2-40B4-BE49-F238E27FC236}">
                  <a16:creationId xmlns:a16="http://schemas.microsoft.com/office/drawing/2014/main" id="{3890042D-949C-4CBE-A240-DDCE06438CD3}"/>
                </a:ext>
              </a:extLst>
            </p:cNvPr>
            <p:cNvSpPr>
              <a:spLocks/>
            </p:cNvSpPr>
            <p:nvPr/>
          </p:nvSpPr>
          <p:spPr bwMode="auto">
            <a:xfrm>
              <a:off x="411" y="2672"/>
              <a:ext cx="1837" cy="335"/>
            </a:xfrm>
            <a:custGeom>
              <a:avLst/>
              <a:gdLst>
                <a:gd name="T0" fmla="*/ 9 w 1837"/>
                <a:gd name="T1" fmla="*/ 0 h 335"/>
                <a:gd name="T2" fmla="*/ 0 w 1837"/>
                <a:gd name="T3" fmla="*/ 35 h 335"/>
                <a:gd name="T4" fmla="*/ 9 w 1837"/>
                <a:gd name="T5" fmla="*/ 79 h 335"/>
                <a:gd name="T6" fmla="*/ 36 w 1837"/>
                <a:gd name="T7" fmla="*/ 124 h 335"/>
                <a:gd name="T8" fmla="*/ 87 w 1837"/>
                <a:gd name="T9" fmla="*/ 169 h 335"/>
                <a:gd name="T10" fmla="*/ 165 w 1837"/>
                <a:gd name="T11" fmla="*/ 209 h 335"/>
                <a:gd name="T12" fmla="*/ 260 w 1837"/>
                <a:gd name="T13" fmla="*/ 246 h 335"/>
                <a:gd name="T14" fmla="*/ 356 w 1837"/>
                <a:gd name="T15" fmla="*/ 272 h 335"/>
                <a:gd name="T16" fmla="*/ 438 w 1837"/>
                <a:gd name="T17" fmla="*/ 289 h 335"/>
                <a:gd name="T18" fmla="*/ 529 w 1837"/>
                <a:gd name="T19" fmla="*/ 305 h 335"/>
                <a:gd name="T20" fmla="*/ 618 w 1837"/>
                <a:gd name="T21" fmla="*/ 316 h 335"/>
                <a:gd name="T22" fmla="*/ 703 w 1837"/>
                <a:gd name="T23" fmla="*/ 323 h 335"/>
                <a:gd name="T24" fmla="*/ 784 w 1837"/>
                <a:gd name="T25" fmla="*/ 329 h 335"/>
                <a:gd name="T26" fmla="*/ 891 w 1837"/>
                <a:gd name="T27" fmla="*/ 334 h 335"/>
                <a:gd name="T28" fmla="*/ 991 w 1837"/>
                <a:gd name="T29" fmla="*/ 331 h 335"/>
                <a:gd name="T30" fmla="*/ 1087 w 1837"/>
                <a:gd name="T31" fmla="*/ 329 h 335"/>
                <a:gd name="T32" fmla="*/ 1200 w 1837"/>
                <a:gd name="T33" fmla="*/ 322 h 335"/>
                <a:gd name="T34" fmla="*/ 1284 w 1837"/>
                <a:gd name="T35" fmla="*/ 311 h 335"/>
                <a:gd name="T36" fmla="*/ 1374 w 1837"/>
                <a:gd name="T37" fmla="*/ 296 h 335"/>
                <a:gd name="T38" fmla="*/ 1461 w 1837"/>
                <a:gd name="T39" fmla="*/ 279 h 335"/>
                <a:gd name="T40" fmla="*/ 1522 w 1837"/>
                <a:gd name="T41" fmla="*/ 265 h 335"/>
                <a:gd name="T42" fmla="*/ 1584 w 1837"/>
                <a:gd name="T43" fmla="*/ 243 h 335"/>
                <a:gd name="T44" fmla="*/ 1634 w 1837"/>
                <a:gd name="T45" fmla="*/ 226 h 335"/>
                <a:gd name="T46" fmla="*/ 1689 w 1837"/>
                <a:gd name="T47" fmla="*/ 202 h 335"/>
                <a:gd name="T48" fmla="*/ 1741 w 1837"/>
                <a:gd name="T49" fmla="*/ 179 h 335"/>
                <a:gd name="T50" fmla="*/ 1772 w 1837"/>
                <a:gd name="T51" fmla="*/ 151 h 335"/>
                <a:gd name="T52" fmla="*/ 1804 w 1837"/>
                <a:gd name="T53" fmla="*/ 121 h 335"/>
                <a:gd name="T54" fmla="*/ 1827 w 1837"/>
                <a:gd name="T55" fmla="*/ 89 h 335"/>
                <a:gd name="T56" fmla="*/ 1836 w 1837"/>
                <a:gd name="T57" fmla="*/ 50 h 335"/>
                <a:gd name="T58" fmla="*/ 1831 w 1837"/>
                <a:gd name="T59" fmla="*/ 2 h 335"/>
                <a:gd name="T60" fmla="*/ 9 w 1837"/>
                <a:gd name="T61" fmla="*/ 0 h 335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0" t="0" r="r" b="b"/>
              <a:pathLst>
                <a:path w="1837" h="335">
                  <a:moveTo>
                    <a:pt x="9" y="0"/>
                  </a:moveTo>
                  <a:lnTo>
                    <a:pt x="0" y="35"/>
                  </a:lnTo>
                  <a:lnTo>
                    <a:pt x="9" y="79"/>
                  </a:lnTo>
                  <a:lnTo>
                    <a:pt x="36" y="124"/>
                  </a:lnTo>
                  <a:lnTo>
                    <a:pt x="87" y="169"/>
                  </a:lnTo>
                  <a:lnTo>
                    <a:pt x="165" y="209"/>
                  </a:lnTo>
                  <a:lnTo>
                    <a:pt x="260" y="246"/>
                  </a:lnTo>
                  <a:lnTo>
                    <a:pt x="356" y="272"/>
                  </a:lnTo>
                  <a:lnTo>
                    <a:pt x="438" y="289"/>
                  </a:lnTo>
                  <a:lnTo>
                    <a:pt x="529" y="305"/>
                  </a:lnTo>
                  <a:lnTo>
                    <a:pt x="618" y="316"/>
                  </a:lnTo>
                  <a:lnTo>
                    <a:pt x="703" y="323"/>
                  </a:lnTo>
                  <a:lnTo>
                    <a:pt x="784" y="329"/>
                  </a:lnTo>
                  <a:lnTo>
                    <a:pt x="891" y="334"/>
                  </a:lnTo>
                  <a:lnTo>
                    <a:pt x="991" y="331"/>
                  </a:lnTo>
                  <a:lnTo>
                    <a:pt x="1087" y="329"/>
                  </a:lnTo>
                  <a:lnTo>
                    <a:pt x="1200" y="322"/>
                  </a:lnTo>
                  <a:lnTo>
                    <a:pt x="1284" y="311"/>
                  </a:lnTo>
                  <a:lnTo>
                    <a:pt x="1374" y="296"/>
                  </a:lnTo>
                  <a:lnTo>
                    <a:pt x="1461" y="279"/>
                  </a:lnTo>
                  <a:lnTo>
                    <a:pt x="1522" y="265"/>
                  </a:lnTo>
                  <a:lnTo>
                    <a:pt x="1584" y="243"/>
                  </a:lnTo>
                  <a:lnTo>
                    <a:pt x="1634" y="226"/>
                  </a:lnTo>
                  <a:lnTo>
                    <a:pt x="1689" y="202"/>
                  </a:lnTo>
                  <a:lnTo>
                    <a:pt x="1741" y="179"/>
                  </a:lnTo>
                  <a:lnTo>
                    <a:pt x="1772" y="151"/>
                  </a:lnTo>
                  <a:lnTo>
                    <a:pt x="1804" y="121"/>
                  </a:lnTo>
                  <a:lnTo>
                    <a:pt x="1827" y="89"/>
                  </a:lnTo>
                  <a:lnTo>
                    <a:pt x="1836" y="50"/>
                  </a:lnTo>
                  <a:lnTo>
                    <a:pt x="1831" y="2"/>
                  </a:lnTo>
                  <a:lnTo>
                    <a:pt x="9" y="0"/>
                  </a:lnTo>
                </a:path>
              </a:pathLst>
            </a:custGeom>
            <a:blipFill dpi="0" rotWithShape="0">
              <a:blip r:embed="rId7"/>
              <a:srcRect/>
              <a:tile tx="0" ty="0" sx="100000" sy="100000" flip="none" algn="tl"/>
            </a:blipFill>
            <a:ln w="12700" cap="rnd" cmpd="sng">
              <a:solidFill>
                <a:srgbClr val="DDDDDD"/>
              </a:solidFill>
              <a:prstDash val="solid"/>
              <a:round/>
              <a:headEnd/>
              <a:tailEnd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/>
            <a:lstStyle/>
            <a:p>
              <a:endParaRPr lang="en-US"/>
            </a:p>
          </p:txBody>
        </p:sp>
        <p:sp>
          <p:nvSpPr>
            <p:cNvPr id="194576" name="Rectangle 16">
              <a:extLst>
                <a:ext uri="{FF2B5EF4-FFF2-40B4-BE49-F238E27FC236}">
                  <a16:creationId xmlns:a16="http://schemas.microsoft.com/office/drawing/2014/main" id="{5275478C-8862-465C-8C55-78AC4D0C428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01" y="2663"/>
              <a:ext cx="874" cy="28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2075" tIns="46038" rIns="92075" bIns="46038">
              <a:spAutoFit/>
            </a:bodyPr>
            <a:lstStyle/>
            <a:p>
              <a:pPr eaLnBrk="0" hangingPunct="0">
                <a:spcBef>
                  <a:spcPct val="0"/>
                </a:spcBef>
                <a:defRPr/>
              </a:pPr>
              <a:r>
                <a:rPr lang="en-US" altLang="en-US" sz="2400" b="1">
                  <a:solidFill>
                    <a:srgbClr val="000000"/>
                  </a:solidFill>
                  <a:effectLst>
                    <a:outerShdw blurRad="38100" dist="38100" dir="2700000" algn="tl">
                      <a:srgbClr val="C0C0C0"/>
                    </a:outerShdw>
                  </a:effectLst>
                  <a:latin typeface="Arial" charset="0"/>
                </a:rPr>
                <a:t>Benefits</a:t>
              </a:r>
            </a:p>
          </p:txBody>
        </p:sp>
        <p:grpSp>
          <p:nvGrpSpPr>
            <p:cNvPr id="35858" name="Group 17">
              <a:extLst>
                <a:ext uri="{FF2B5EF4-FFF2-40B4-BE49-F238E27FC236}">
                  <a16:creationId xmlns:a16="http://schemas.microsoft.com/office/drawing/2014/main" id="{20AB56B5-B94F-4804-810C-D5EB8669491A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3516" y="1313"/>
              <a:ext cx="1839" cy="1388"/>
              <a:chOff x="3516" y="1313"/>
              <a:chExt cx="1839" cy="1388"/>
            </a:xfrm>
          </p:grpSpPr>
          <p:sp>
            <p:nvSpPr>
              <p:cNvPr id="35861" name="Line 18">
                <a:extLst>
                  <a:ext uri="{FF2B5EF4-FFF2-40B4-BE49-F238E27FC236}">
                    <a16:creationId xmlns:a16="http://schemas.microsoft.com/office/drawing/2014/main" id="{F6B46975-E9DF-4C48-AE94-794F75DEADB9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4464" y="1313"/>
                <a:ext cx="851" cy="1070"/>
              </a:xfrm>
              <a:prstGeom prst="line">
                <a:avLst/>
              </a:prstGeom>
              <a:noFill/>
              <a:ln w="12700">
                <a:solidFill>
                  <a:srgbClr val="DDDDDD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53882" dir="2700000" algn="ctr" rotWithShape="0">
                        <a:schemeClr val="bg2">
                          <a:alpha val="50000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862" name="Line 19">
                <a:extLst>
                  <a:ext uri="{FF2B5EF4-FFF2-40B4-BE49-F238E27FC236}">
                    <a16:creationId xmlns:a16="http://schemas.microsoft.com/office/drawing/2014/main" id="{9B7FC104-909C-4535-B3BF-ED7A15A2E974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H="1">
                <a:off x="3593" y="1313"/>
                <a:ext cx="871" cy="1056"/>
              </a:xfrm>
              <a:prstGeom prst="line">
                <a:avLst/>
              </a:prstGeom>
              <a:noFill/>
              <a:ln w="12700">
                <a:solidFill>
                  <a:srgbClr val="DDDDDD"/>
                </a:solidFill>
                <a:round/>
                <a:headEnd type="none" w="sm" len="sm"/>
                <a:tailEnd type="none" w="sm" len="sm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53882" dir="2700000" algn="ctr" rotWithShape="0">
                        <a:schemeClr val="bg2">
                          <a:alpha val="50000"/>
                        </a:schemeClr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US"/>
              </a:p>
            </p:txBody>
          </p:sp>
          <p:sp>
            <p:nvSpPr>
              <p:cNvPr id="35863" name="Freeform 20" descr="White Marble">
                <a:extLst>
                  <a:ext uri="{FF2B5EF4-FFF2-40B4-BE49-F238E27FC236}">
                    <a16:creationId xmlns:a16="http://schemas.microsoft.com/office/drawing/2014/main" id="{9C23D0D6-EB84-4FB8-B2D3-11CC054BE43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516" y="2365"/>
                <a:ext cx="1839" cy="336"/>
              </a:xfrm>
              <a:custGeom>
                <a:avLst/>
                <a:gdLst>
                  <a:gd name="T0" fmla="*/ 9 w 1839"/>
                  <a:gd name="T1" fmla="*/ 0 h 336"/>
                  <a:gd name="T2" fmla="*/ 0 w 1839"/>
                  <a:gd name="T3" fmla="*/ 36 h 336"/>
                  <a:gd name="T4" fmla="*/ 9 w 1839"/>
                  <a:gd name="T5" fmla="*/ 80 h 336"/>
                  <a:gd name="T6" fmla="*/ 36 w 1839"/>
                  <a:gd name="T7" fmla="*/ 125 h 336"/>
                  <a:gd name="T8" fmla="*/ 87 w 1839"/>
                  <a:gd name="T9" fmla="*/ 170 h 336"/>
                  <a:gd name="T10" fmla="*/ 165 w 1839"/>
                  <a:gd name="T11" fmla="*/ 210 h 336"/>
                  <a:gd name="T12" fmla="*/ 260 w 1839"/>
                  <a:gd name="T13" fmla="*/ 247 h 336"/>
                  <a:gd name="T14" fmla="*/ 357 w 1839"/>
                  <a:gd name="T15" fmla="*/ 273 h 336"/>
                  <a:gd name="T16" fmla="*/ 438 w 1839"/>
                  <a:gd name="T17" fmla="*/ 290 h 336"/>
                  <a:gd name="T18" fmla="*/ 530 w 1839"/>
                  <a:gd name="T19" fmla="*/ 306 h 336"/>
                  <a:gd name="T20" fmla="*/ 618 w 1839"/>
                  <a:gd name="T21" fmla="*/ 317 h 336"/>
                  <a:gd name="T22" fmla="*/ 704 w 1839"/>
                  <a:gd name="T23" fmla="*/ 324 h 336"/>
                  <a:gd name="T24" fmla="*/ 785 w 1839"/>
                  <a:gd name="T25" fmla="*/ 330 h 336"/>
                  <a:gd name="T26" fmla="*/ 891 w 1839"/>
                  <a:gd name="T27" fmla="*/ 335 h 336"/>
                  <a:gd name="T28" fmla="*/ 991 w 1839"/>
                  <a:gd name="T29" fmla="*/ 332 h 336"/>
                  <a:gd name="T30" fmla="*/ 1088 w 1839"/>
                  <a:gd name="T31" fmla="*/ 330 h 336"/>
                  <a:gd name="T32" fmla="*/ 1201 w 1839"/>
                  <a:gd name="T33" fmla="*/ 323 h 336"/>
                  <a:gd name="T34" fmla="*/ 1285 w 1839"/>
                  <a:gd name="T35" fmla="*/ 312 h 336"/>
                  <a:gd name="T36" fmla="*/ 1375 w 1839"/>
                  <a:gd name="T37" fmla="*/ 297 h 336"/>
                  <a:gd name="T38" fmla="*/ 1462 w 1839"/>
                  <a:gd name="T39" fmla="*/ 280 h 336"/>
                  <a:gd name="T40" fmla="*/ 1522 w 1839"/>
                  <a:gd name="T41" fmla="*/ 266 h 336"/>
                  <a:gd name="T42" fmla="*/ 1586 w 1839"/>
                  <a:gd name="T43" fmla="*/ 244 h 336"/>
                  <a:gd name="T44" fmla="*/ 1635 w 1839"/>
                  <a:gd name="T45" fmla="*/ 227 h 336"/>
                  <a:gd name="T46" fmla="*/ 1690 w 1839"/>
                  <a:gd name="T47" fmla="*/ 203 h 336"/>
                  <a:gd name="T48" fmla="*/ 1742 w 1839"/>
                  <a:gd name="T49" fmla="*/ 180 h 336"/>
                  <a:gd name="T50" fmla="*/ 1773 w 1839"/>
                  <a:gd name="T51" fmla="*/ 152 h 336"/>
                  <a:gd name="T52" fmla="*/ 1805 w 1839"/>
                  <a:gd name="T53" fmla="*/ 122 h 336"/>
                  <a:gd name="T54" fmla="*/ 1828 w 1839"/>
                  <a:gd name="T55" fmla="*/ 90 h 336"/>
                  <a:gd name="T56" fmla="*/ 1838 w 1839"/>
                  <a:gd name="T57" fmla="*/ 50 h 336"/>
                  <a:gd name="T58" fmla="*/ 1825 w 1839"/>
                  <a:gd name="T59" fmla="*/ 0 h 336"/>
                  <a:gd name="T60" fmla="*/ 9 w 1839"/>
                  <a:gd name="T61" fmla="*/ 0 h 336"/>
                  <a:gd name="T62" fmla="*/ 0 60000 65536"/>
                  <a:gd name="T63" fmla="*/ 0 60000 65536"/>
                  <a:gd name="T64" fmla="*/ 0 60000 65536"/>
                  <a:gd name="T65" fmla="*/ 0 60000 65536"/>
                  <a:gd name="T66" fmla="*/ 0 60000 65536"/>
                  <a:gd name="T67" fmla="*/ 0 60000 65536"/>
                  <a:gd name="T68" fmla="*/ 0 60000 65536"/>
                  <a:gd name="T69" fmla="*/ 0 60000 65536"/>
                  <a:gd name="T70" fmla="*/ 0 60000 65536"/>
                  <a:gd name="T71" fmla="*/ 0 60000 65536"/>
                  <a:gd name="T72" fmla="*/ 0 60000 65536"/>
                  <a:gd name="T73" fmla="*/ 0 60000 65536"/>
                  <a:gd name="T74" fmla="*/ 0 60000 65536"/>
                  <a:gd name="T75" fmla="*/ 0 60000 65536"/>
                  <a:gd name="T76" fmla="*/ 0 60000 65536"/>
                  <a:gd name="T77" fmla="*/ 0 60000 65536"/>
                  <a:gd name="T78" fmla="*/ 0 60000 65536"/>
                  <a:gd name="T79" fmla="*/ 0 60000 65536"/>
                  <a:gd name="T80" fmla="*/ 0 60000 65536"/>
                  <a:gd name="T81" fmla="*/ 0 60000 65536"/>
                  <a:gd name="T82" fmla="*/ 0 60000 65536"/>
                  <a:gd name="T83" fmla="*/ 0 60000 65536"/>
                  <a:gd name="T84" fmla="*/ 0 60000 65536"/>
                  <a:gd name="T85" fmla="*/ 0 60000 65536"/>
                  <a:gd name="T86" fmla="*/ 0 60000 65536"/>
                  <a:gd name="T87" fmla="*/ 0 60000 65536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</a:gdLst>
                <a:ahLst/>
                <a:cxnLst>
                  <a:cxn ang="T62">
                    <a:pos x="T0" y="T1"/>
                  </a:cxn>
                  <a:cxn ang="T63">
                    <a:pos x="T2" y="T3"/>
                  </a:cxn>
                  <a:cxn ang="T64">
                    <a:pos x="T4" y="T5"/>
                  </a:cxn>
                  <a:cxn ang="T65">
                    <a:pos x="T6" y="T7"/>
                  </a:cxn>
                  <a:cxn ang="T66">
                    <a:pos x="T8" y="T9"/>
                  </a:cxn>
                  <a:cxn ang="T67">
                    <a:pos x="T10" y="T11"/>
                  </a:cxn>
                  <a:cxn ang="T68">
                    <a:pos x="T12" y="T13"/>
                  </a:cxn>
                  <a:cxn ang="T69">
                    <a:pos x="T14" y="T15"/>
                  </a:cxn>
                  <a:cxn ang="T70">
                    <a:pos x="T16" y="T17"/>
                  </a:cxn>
                  <a:cxn ang="T71">
                    <a:pos x="T18" y="T19"/>
                  </a:cxn>
                  <a:cxn ang="T72">
                    <a:pos x="T20" y="T21"/>
                  </a:cxn>
                  <a:cxn ang="T73">
                    <a:pos x="T22" y="T23"/>
                  </a:cxn>
                  <a:cxn ang="T74">
                    <a:pos x="T24" y="T25"/>
                  </a:cxn>
                  <a:cxn ang="T75">
                    <a:pos x="T26" y="T27"/>
                  </a:cxn>
                  <a:cxn ang="T76">
                    <a:pos x="T28" y="T29"/>
                  </a:cxn>
                  <a:cxn ang="T77">
                    <a:pos x="T30" y="T31"/>
                  </a:cxn>
                  <a:cxn ang="T78">
                    <a:pos x="T32" y="T33"/>
                  </a:cxn>
                  <a:cxn ang="T79">
                    <a:pos x="T34" y="T35"/>
                  </a:cxn>
                  <a:cxn ang="T80">
                    <a:pos x="T36" y="T37"/>
                  </a:cxn>
                  <a:cxn ang="T81">
                    <a:pos x="T38" y="T39"/>
                  </a:cxn>
                  <a:cxn ang="T82">
                    <a:pos x="T40" y="T41"/>
                  </a:cxn>
                  <a:cxn ang="T83">
                    <a:pos x="T42" y="T43"/>
                  </a:cxn>
                  <a:cxn ang="T84">
                    <a:pos x="T44" y="T45"/>
                  </a:cxn>
                  <a:cxn ang="T85">
                    <a:pos x="T46" y="T47"/>
                  </a:cxn>
                  <a:cxn ang="T86">
                    <a:pos x="T48" y="T49"/>
                  </a:cxn>
                  <a:cxn ang="T87">
                    <a:pos x="T50" y="T51"/>
                  </a:cxn>
                  <a:cxn ang="T88">
                    <a:pos x="T52" y="T53"/>
                  </a:cxn>
                  <a:cxn ang="T89">
                    <a:pos x="T54" y="T55"/>
                  </a:cxn>
                  <a:cxn ang="T90">
                    <a:pos x="T56" y="T57"/>
                  </a:cxn>
                  <a:cxn ang="T91">
                    <a:pos x="T58" y="T59"/>
                  </a:cxn>
                  <a:cxn ang="T92">
                    <a:pos x="T60" y="T61"/>
                  </a:cxn>
                </a:cxnLst>
                <a:rect l="0" t="0" r="r" b="b"/>
                <a:pathLst>
                  <a:path w="1839" h="336">
                    <a:moveTo>
                      <a:pt x="9" y="0"/>
                    </a:moveTo>
                    <a:lnTo>
                      <a:pt x="0" y="36"/>
                    </a:lnTo>
                    <a:lnTo>
                      <a:pt x="9" y="80"/>
                    </a:lnTo>
                    <a:lnTo>
                      <a:pt x="36" y="125"/>
                    </a:lnTo>
                    <a:lnTo>
                      <a:pt x="87" y="170"/>
                    </a:lnTo>
                    <a:lnTo>
                      <a:pt x="165" y="210"/>
                    </a:lnTo>
                    <a:lnTo>
                      <a:pt x="260" y="247"/>
                    </a:lnTo>
                    <a:lnTo>
                      <a:pt x="357" y="273"/>
                    </a:lnTo>
                    <a:lnTo>
                      <a:pt x="438" y="290"/>
                    </a:lnTo>
                    <a:lnTo>
                      <a:pt x="530" y="306"/>
                    </a:lnTo>
                    <a:lnTo>
                      <a:pt x="618" y="317"/>
                    </a:lnTo>
                    <a:lnTo>
                      <a:pt x="704" y="324"/>
                    </a:lnTo>
                    <a:lnTo>
                      <a:pt x="785" y="330"/>
                    </a:lnTo>
                    <a:lnTo>
                      <a:pt x="891" y="335"/>
                    </a:lnTo>
                    <a:lnTo>
                      <a:pt x="991" y="332"/>
                    </a:lnTo>
                    <a:lnTo>
                      <a:pt x="1088" y="330"/>
                    </a:lnTo>
                    <a:lnTo>
                      <a:pt x="1201" y="323"/>
                    </a:lnTo>
                    <a:lnTo>
                      <a:pt x="1285" y="312"/>
                    </a:lnTo>
                    <a:lnTo>
                      <a:pt x="1375" y="297"/>
                    </a:lnTo>
                    <a:lnTo>
                      <a:pt x="1462" y="280"/>
                    </a:lnTo>
                    <a:lnTo>
                      <a:pt x="1522" y="266"/>
                    </a:lnTo>
                    <a:lnTo>
                      <a:pt x="1586" y="244"/>
                    </a:lnTo>
                    <a:lnTo>
                      <a:pt x="1635" y="227"/>
                    </a:lnTo>
                    <a:lnTo>
                      <a:pt x="1690" y="203"/>
                    </a:lnTo>
                    <a:lnTo>
                      <a:pt x="1742" y="180"/>
                    </a:lnTo>
                    <a:lnTo>
                      <a:pt x="1773" y="152"/>
                    </a:lnTo>
                    <a:lnTo>
                      <a:pt x="1805" y="122"/>
                    </a:lnTo>
                    <a:lnTo>
                      <a:pt x="1828" y="90"/>
                    </a:lnTo>
                    <a:lnTo>
                      <a:pt x="1838" y="50"/>
                    </a:lnTo>
                    <a:lnTo>
                      <a:pt x="1825" y="0"/>
                    </a:lnTo>
                    <a:lnTo>
                      <a:pt x="9" y="0"/>
                    </a:lnTo>
                  </a:path>
                </a:pathLst>
              </a:custGeom>
              <a:blipFill dpi="0" rotWithShape="0">
                <a:blip r:embed="rId7"/>
                <a:srcRect/>
                <a:tile tx="0" ty="0" sx="100000" sy="100000" flip="none" algn="tl"/>
              </a:blipFill>
              <a:ln w="12700" cap="rnd" cmpd="sng">
                <a:solidFill>
                  <a:srgbClr val="DDDDDD"/>
                </a:solidFill>
                <a:prstDash val="solid"/>
                <a:round/>
                <a:headEnd/>
                <a:tailEnd/>
              </a:ln>
              <a:effectLst>
                <a:outerShdw dist="53882" dir="2700000" algn="ctr" rotWithShape="0">
                  <a:schemeClr val="bg2">
                    <a:alpha val="50000"/>
                  </a:schemeClr>
                </a:outerShdw>
              </a:effec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94581" name="Rectangle 21">
                <a:extLst>
                  <a:ext uri="{FF2B5EF4-FFF2-40B4-BE49-F238E27FC236}">
                    <a16:creationId xmlns:a16="http://schemas.microsoft.com/office/drawing/2014/main" id="{53ED88CB-7D1A-4520-9D04-1E0170EBA0F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47" y="2352"/>
                <a:ext cx="1376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2075" tIns="46038" rIns="92075" bIns="46038">
                <a:spAutoFit/>
              </a:bodyPr>
              <a:lstStyle/>
              <a:p>
                <a:pPr eaLnBrk="0" hangingPunct="0">
                  <a:spcBef>
                    <a:spcPct val="0"/>
                  </a:spcBef>
                  <a:defRPr/>
                </a:pPr>
                <a:r>
                  <a:rPr lang="en-US" altLang="en-US" sz="2400" b="1">
                    <a:solidFill>
                      <a:srgbClr val="000000"/>
                    </a:solidFill>
                    <a:effectLst>
                      <a:outerShdw blurRad="38100" dist="38100" dir="2700000" algn="tl">
                        <a:srgbClr val="C0C0C0"/>
                      </a:outerShdw>
                    </a:effectLst>
                    <a:latin typeface="Arial" charset="0"/>
                  </a:rPr>
                  <a:t>Relative Price</a:t>
                </a:r>
              </a:p>
            </p:txBody>
          </p:sp>
        </p:grpSp>
        <p:sp>
          <p:nvSpPr>
            <p:cNvPr id="35859" name="Freeform 22" descr="White Marble">
              <a:extLst>
                <a:ext uri="{FF2B5EF4-FFF2-40B4-BE49-F238E27FC236}">
                  <a16:creationId xmlns:a16="http://schemas.microsoft.com/office/drawing/2014/main" id="{E1B53EB1-AC0B-4110-9994-08E29B27F2D9}"/>
                </a:ext>
              </a:extLst>
            </p:cNvPr>
            <p:cNvSpPr>
              <a:spLocks/>
            </p:cNvSpPr>
            <p:nvPr/>
          </p:nvSpPr>
          <p:spPr bwMode="auto">
            <a:xfrm>
              <a:off x="1303" y="1176"/>
              <a:ext cx="3199" cy="441"/>
            </a:xfrm>
            <a:custGeom>
              <a:avLst/>
              <a:gdLst>
                <a:gd name="T0" fmla="*/ 11 w 3199"/>
                <a:gd name="T1" fmla="*/ 440 h 441"/>
                <a:gd name="T2" fmla="*/ 3198 w 3199"/>
                <a:gd name="T3" fmla="*/ 130 h 441"/>
                <a:gd name="T4" fmla="*/ 3187 w 3199"/>
                <a:gd name="T5" fmla="*/ 34 h 441"/>
                <a:gd name="T6" fmla="*/ 1718 w 3199"/>
                <a:gd name="T7" fmla="*/ 0 h 441"/>
                <a:gd name="T8" fmla="*/ 1484 w 3199"/>
                <a:gd name="T9" fmla="*/ 23 h 441"/>
                <a:gd name="T10" fmla="*/ 0 w 3199"/>
                <a:gd name="T11" fmla="*/ 329 h 441"/>
                <a:gd name="T12" fmla="*/ 11 w 3199"/>
                <a:gd name="T13" fmla="*/ 440 h 441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3199" h="441">
                  <a:moveTo>
                    <a:pt x="11" y="440"/>
                  </a:moveTo>
                  <a:lnTo>
                    <a:pt x="3198" y="130"/>
                  </a:lnTo>
                  <a:lnTo>
                    <a:pt x="3187" y="34"/>
                  </a:lnTo>
                  <a:lnTo>
                    <a:pt x="1718" y="0"/>
                  </a:lnTo>
                  <a:lnTo>
                    <a:pt x="1484" y="23"/>
                  </a:lnTo>
                  <a:lnTo>
                    <a:pt x="0" y="329"/>
                  </a:lnTo>
                  <a:lnTo>
                    <a:pt x="11" y="440"/>
                  </a:lnTo>
                </a:path>
              </a:pathLst>
            </a:custGeom>
            <a:blipFill dpi="0" rotWithShape="0">
              <a:blip r:embed="rId7"/>
              <a:srcRect/>
              <a:tile tx="0" ty="0" sx="100000" sy="100000" flip="none" algn="tl"/>
            </a:blipFill>
            <a:ln w="12700" cap="rnd" cmpd="sng">
              <a:solidFill>
                <a:srgbClr val="DDDDDD"/>
              </a:solidFill>
              <a:prstDash val="solid"/>
              <a:round/>
              <a:headEnd/>
              <a:tailEnd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/>
            <a:lstStyle/>
            <a:p>
              <a:endParaRPr lang="en-US"/>
            </a:p>
          </p:txBody>
        </p:sp>
        <p:sp>
          <p:nvSpPr>
            <p:cNvPr id="35860" name="Rectangle 23">
              <a:extLst>
                <a:ext uri="{FF2B5EF4-FFF2-40B4-BE49-F238E27FC236}">
                  <a16:creationId xmlns:a16="http://schemas.microsoft.com/office/drawing/2014/main" id="{98F06110-40B7-48D9-8CC0-23CF94C906F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41" y="3158"/>
              <a:ext cx="2075" cy="331"/>
            </a:xfrm>
            <a:prstGeom prst="rect">
              <a:avLst/>
            </a:prstGeom>
            <a:solidFill>
              <a:srgbClr val="000000"/>
            </a:solidFill>
            <a:ln w="12700">
              <a:solidFill>
                <a:srgbClr val="000000"/>
              </a:solidFill>
              <a:miter lim="800000"/>
              <a:headEnd type="none" w="sm" len="sm"/>
              <a:tailEnd type="none" w="sm" len="sm"/>
            </a:ln>
            <a:effectLst>
              <a:outerShdw dist="53882" dir="2700000" algn="ctr" rotWithShape="0">
                <a:schemeClr val="bg2">
                  <a:alpha val="50000"/>
                </a:schemeClr>
              </a:outerShdw>
            </a:effectLst>
          </p:spPr>
          <p:txBody>
            <a:bodyPr wrap="none" anchor="ctr"/>
            <a:lstStyle>
              <a:lvl1pPr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1pPr>
              <a:lvl2pPr marL="742950" indent="-28575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2pPr>
              <a:lvl3pPr marL="11430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3pPr>
              <a:lvl4pPr marL="16002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4pPr>
              <a:lvl5pPr marL="2057400" indent="-228600" eaLnBrk="0" hangingPunct="0"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5pPr>
              <a:lvl6pPr marL="25146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6pPr>
              <a:lvl7pPr marL="29718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7pPr>
              <a:lvl8pPr marL="34290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8pPr>
              <a:lvl9pPr marL="3886200" indent="-228600" algn="ctr" eaLnBrk="0" fontAlgn="base" hangingPunct="0">
                <a:spcBef>
                  <a:spcPct val="20000"/>
                </a:spcBef>
                <a:spcAft>
                  <a:spcPct val="0"/>
                </a:spcAft>
                <a:defRPr sz="3200">
                  <a:solidFill>
                    <a:srgbClr val="FFCC00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/>
              <a:endParaRPr lang="en-GB" altLang="en-US"/>
            </a:p>
          </p:txBody>
        </p:sp>
      </p:grpSp>
      <p:sp>
        <p:nvSpPr>
          <p:cNvPr id="35850" name="Text Box 24">
            <a:extLst>
              <a:ext uri="{FF2B5EF4-FFF2-40B4-BE49-F238E27FC236}">
                <a16:creationId xmlns:a16="http://schemas.microsoft.com/office/drawing/2014/main" id="{91BBC49B-E13A-4A70-9DF4-393033E0C7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" y="3429000"/>
            <a:ext cx="23622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800">
                <a:solidFill>
                  <a:srgbClr val="0B5FF7"/>
                </a:solidFill>
              </a:rPr>
              <a:t>Functional</a:t>
            </a:r>
            <a:endParaRPr lang="en-US" altLang="en-US" sz="2400">
              <a:solidFill>
                <a:srgbClr val="0B5FF7"/>
              </a:solidFill>
            </a:endParaRPr>
          </a:p>
        </p:txBody>
      </p:sp>
      <p:sp>
        <p:nvSpPr>
          <p:cNvPr id="35851" name="Text Box 25">
            <a:extLst>
              <a:ext uri="{FF2B5EF4-FFF2-40B4-BE49-F238E27FC236}">
                <a16:creationId xmlns:a16="http://schemas.microsoft.com/office/drawing/2014/main" id="{CB5E66E1-4D58-463A-9693-0F2AB5102CB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66800" y="3886200"/>
            <a:ext cx="23622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800">
                <a:solidFill>
                  <a:schemeClr val="tx1"/>
                </a:solidFill>
              </a:rPr>
              <a:t>Emotional</a:t>
            </a:r>
            <a:endParaRPr lang="en-US" altLang="en-US" sz="2400">
              <a:solidFill>
                <a:schemeClr val="tx1"/>
              </a:solidFill>
            </a:endParaRPr>
          </a:p>
        </p:txBody>
      </p:sp>
      <p:sp>
        <p:nvSpPr>
          <p:cNvPr id="35852" name="Text Box 26">
            <a:extLst>
              <a:ext uri="{FF2B5EF4-FFF2-40B4-BE49-F238E27FC236}">
                <a16:creationId xmlns:a16="http://schemas.microsoft.com/office/drawing/2014/main" id="{B949DAA0-CBF5-4DAB-B939-470ECF74CB9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14400" y="4419600"/>
            <a:ext cx="28194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gradFill rotWithShape="1">
                  <a:gsLst>
                    <a:gs pos="0">
                      <a:srgbClr val="00E88A"/>
                    </a:gs>
                    <a:gs pos="100000">
                      <a:srgbClr val="89B2FB"/>
                    </a:gs>
                  </a:gsLst>
                  <a:lin ang="5400000" scaled="1"/>
                </a:gra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20000"/>
              </a:spcBef>
              <a:spcAft>
                <a:spcPct val="0"/>
              </a:spcAft>
              <a:defRPr sz="3200">
                <a:solidFill>
                  <a:srgbClr val="FFCC00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US" altLang="en-US" sz="2800">
                <a:solidFill>
                  <a:schemeClr val="hlink"/>
                </a:solidFill>
              </a:rPr>
              <a:t>Self-expressive</a:t>
            </a:r>
            <a:endParaRPr lang="en-US" altLang="en-US" sz="2400">
              <a:solidFill>
                <a:schemeClr val="hlink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guinn  weigold">
  <a:themeElements>
    <a:clrScheme name="oguinn  weigold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guinn  weigold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1">
          <a:gsLst>
            <a:gs pos="0">
              <a:srgbClr val="00E88A"/>
            </a:gs>
            <a:gs pos="100000">
              <a:srgbClr val="89B2FB"/>
            </a:gs>
          </a:gsLst>
          <a:lin ang="5400000" scaled="1"/>
        </a:gra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3200" b="0" i="0" u="none" strike="noStrike" cap="none" normalizeH="0" baseline="0" smtClean="0">
            <a:ln>
              <a:noFill/>
            </a:ln>
            <a:solidFill>
              <a:srgbClr val="FFCC00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gradFill rotWithShape="1">
          <a:gsLst>
            <a:gs pos="0">
              <a:srgbClr val="00E88A"/>
            </a:gs>
            <a:gs pos="100000">
              <a:srgbClr val="89B2FB"/>
            </a:gs>
          </a:gsLst>
          <a:lin ang="5400000" scaled="1"/>
        </a:gradFill>
        <a:ln>
          <a:noFill/>
        </a:ln>
        <a:effectLst/>
        <a:extLst>
          <a:ext uri="{91240B29-F687-4F45-9708-019B960494DF}">
            <a14:hiddenLine xmlns:a14="http://schemas.microsoft.com/office/drawing/2010/main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3200" b="0" i="0" u="none" strike="noStrike" cap="none" normalizeH="0" baseline="0" smtClean="0">
            <a:ln>
              <a:noFill/>
            </a:ln>
            <a:solidFill>
              <a:srgbClr val="FFCC00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oguinn  weigold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guinn  weigold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guinn  weigold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guinn  weigold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guinn  weigold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guinn  weigold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guinn  weigold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guinn  weigold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guinn  weigold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guinn  weigold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guinn  weigold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guinn  weigold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397F6E2095D7E47B72F3A4DCE0EF5DE" ma:contentTypeVersion="4" ma:contentTypeDescription="Create a new document." ma:contentTypeScope="" ma:versionID="0e7c2b192f67ec0ee833007f6668ef6c">
  <xsd:schema xmlns:xsd="http://www.w3.org/2001/XMLSchema" xmlns:xs="http://www.w3.org/2001/XMLSchema" xmlns:p="http://schemas.microsoft.com/office/2006/metadata/properties" xmlns:ns2="d1ccfcc5-625b-4230-9531-f4e9c1b9b88b" xmlns:ns3="bc596608-8d7a-4ac2-aa02-67e301a70894" targetNamespace="http://schemas.microsoft.com/office/2006/metadata/properties" ma:root="true" ma:fieldsID="3fc6216fea3d690d64755709158e1ea5" ns2:_="" ns3:_="">
    <xsd:import namespace="d1ccfcc5-625b-4230-9531-f4e9c1b9b88b"/>
    <xsd:import namespace="bc596608-8d7a-4ac2-aa02-67e301a70894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ccfcc5-625b-4230-9531-f4e9c1b9b88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c596608-8d7a-4ac2-aa02-67e301a708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3638589-4901-4694-90BE-A63477182E0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1B2A98C-2B9D-40DE-9C2F-2556F64BB22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ccfcc5-625b-4230-9531-f4e9c1b9b88b"/>
    <ds:schemaRef ds:uri="bc596608-8d7a-4ac2-aa02-67e301a7089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oguinn  weigold</Template>
  <TotalTime>1261</TotalTime>
  <Words>472</Words>
  <Application>Microsoft Office PowerPoint</Application>
  <PresentationFormat>On-screen Show (4:3)</PresentationFormat>
  <Paragraphs>122</Paragraphs>
  <Slides>34</Slides>
  <Notes>12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9" baseType="lpstr">
      <vt:lpstr>Arial</vt:lpstr>
      <vt:lpstr>Arial Black</vt:lpstr>
      <vt:lpstr>Times New Roman</vt:lpstr>
      <vt:lpstr>oguinn  weigold</vt:lpstr>
      <vt:lpstr>Clip</vt:lpstr>
      <vt:lpstr>PowerPoint Presentation</vt:lpstr>
      <vt:lpstr>  Market Segmentation </vt:lpstr>
      <vt:lpstr>  Advantages of Segmentation </vt:lpstr>
      <vt:lpstr>The STP Marketing Process (Segmenting, Targeting, Positioning)</vt:lpstr>
      <vt:lpstr>Identifying Target Segments: Market Segmentation</vt:lpstr>
      <vt:lpstr>  Demographic Segmentation </vt:lpstr>
      <vt:lpstr>Demographic Segmentation</vt:lpstr>
      <vt:lpstr>Age Segmentation</vt:lpstr>
      <vt:lpstr>PowerPoint Presentation</vt:lpstr>
      <vt:lpstr>Gender Segmentation</vt:lpstr>
      <vt:lpstr>PowerPoint Presentation</vt:lpstr>
      <vt:lpstr>Race Segmentation</vt:lpstr>
      <vt:lpstr>PowerPoint Presentation</vt:lpstr>
      <vt:lpstr>Business/Occupation Segmentation</vt:lpstr>
      <vt:lpstr>PowerPoint Presentation</vt:lpstr>
      <vt:lpstr>Geographic Segmentation</vt:lpstr>
      <vt:lpstr>  Geographic Segmentation </vt:lpstr>
      <vt:lpstr>PowerPoint Presentation</vt:lpstr>
      <vt:lpstr>  Psychographic Segmentation </vt:lpstr>
      <vt:lpstr>Psychographics and Lifestyle Segmentation</vt:lpstr>
      <vt:lpstr>VALS Segmentation</vt:lpstr>
      <vt:lpstr>Segmenting by Usage and Commitment</vt:lpstr>
      <vt:lpstr>Benefit Segmentation</vt:lpstr>
      <vt:lpstr>PowerPoint Presentation</vt:lpstr>
      <vt:lpstr>  Benefit Segmentation </vt:lpstr>
      <vt:lpstr>Targeting</vt:lpstr>
      <vt:lpstr>Targeting Strategies</vt:lpstr>
      <vt:lpstr>  Positioning </vt:lpstr>
      <vt:lpstr>Effective Positioning</vt:lpstr>
      <vt:lpstr>Fundamental Positioning Themes</vt:lpstr>
      <vt:lpstr>PowerPoint Presentation</vt:lpstr>
      <vt:lpstr>Repositioning</vt:lpstr>
      <vt:lpstr>PowerPoint Presentation</vt:lpstr>
      <vt:lpstr>Capturing the Value Proposition</vt:lpstr>
    </vt:vector>
  </TitlesOfParts>
  <Company>UNIVERSITY OF FLORIDA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Balan</dc:creator>
  <cp:lastModifiedBy>Tushara Balendran</cp:lastModifiedBy>
  <cp:revision>73</cp:revision>
  <dcterms:created xsi:type="dcterms:W3CDTF">2001-12-13T15:07:21Z</dcterms:created>
  <dcterms:modified xsi:type="dcterms:W3CDTF">2019-10-24T11:02:01Z</dcterms:modified>
</cp:coreProperties>
</file>