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2" r:id="rId6"/>
    <p:sldId id="263" r:id="rId7"/>
    <p:sldId id="260" r:id="rId8"/>
    <p:sldId id="261"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9" autoAdjust="0"/>
    <p:restoredTop sz="94660"/>
  </p:normalViewPr>
  <p:slideViewPr>
    <p:cSldViewPr snapToGrid="0">
      <p:cViewPr varScale="1">
        <p:scale>
          <a:sx n="85" d="100"/>
          <a:sy n="85" d="100"/>
        </p:scale>
        <p:origin x="36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8B258C-84F4-4667-BEC7-A734DC617676}" type="doc">
      <dgm:prSet loTypeId="urn:microsoft.com/office/officeart/2005/8/layout/venn1" loCatId="relationship" qsTypeId="urn:microsoft.com/office/officeart/2005/8/quickstyle/simple1" qsCatId="simple" csTypeId="urn:microsoft.com/office/officeart/2005/8/colors/accent1_2" csCatId="accent1" phldr="1"/>
      <dgm:spPr/>
    </dgm:pt>
    <dgm:pt modelId="{5D8C725F-6042-415A-8FF5-74594AEBA112}">
      <dgm:prSet phldrT="[Text]"/>
      <dgm:spPr/>
      <dgm:t>
        <a:bodyPr/>
        <a:lstStyle/>
        <a:p>
          <a:r>
            <a:rPr lang="en-US" dirty="0" smtClean="0"/>
            <a:t>Initiation &amp; Secrecy</a:t>
          </a:r>
          <a:endParaRPr lang="en-US" dirty="0"/>
        </a:p>
      </dgm:t>
    </dgm:pt>
    <dgm:pt modelId="{745E933C-AF1C-4C85-B55F-4BEB8D75FBA1}" type="parTrans" cxnId="{3E602D40-609B-4E41-B455-3D665FAA87C9}">
      <dgm:prSet/>
      <dgm:spPr/>
      <dgm:t>
        <a:bodyPr/>
        <a:lstStyle/>
        <a:p>
          <a:endParaRPr lang="en-US"/>
        </a:p>
      </dgm:t>
    </dgm:pt>
    <dgm:pt modelId="{63EAEB35-F71A-4FCF-AA59-9CD63C935D41}" type="sibTrans" cxnId="{3E602D40-609B-4E41-B455-3D665FAA87C9}">
      <dgm:prSet/>
      <dgm:spPr/>
      <dgm:t>
        <a:bodyPr/>
        <a:lstStyle/>
        <a:p>
          <a:endParaRPr lang="en-US"/>
        </a:p>
      </dgm:t>
    </dgm:pt>
    <dgm:pt modelId="{C5117D59-F782-4D5D-9A03-1DE8E0FAF097}">
      <dgm:prSet phldrT="[Text]"/>
      <dgm:spPr/>
      <dgm:t>
        <a:bodyPr/>
        <a:lstStyle/>
        <a:p>
          <a:r>
            <a:rPr lang="en-US" dirty="0" smtClean="0"/>
            <a:t>Texts, Myths </a:t>
          </a:r>
          <a:r>
            <a:rPr lang="en-US" dirty="0" smtClean="0">
              <a:sym typeface="Wingdings" panose="05000000000000000000" pitchFamily="2" charset="2"/>
            </a:rPr>
            <a:t> Prescribed rituals</a:t>
          </a:r>
          <a:endParaRPr lang="en-US" dirty="0"/>
        </a:p>
      </dgm:t>
    </dgm:pt>
    <dgm:pt modelId="{183ADCEA-A1DF-4C4E-ACD9-1CD958500D60}" type="parTrans" cxnId="{F695FDA5-E076-4857-B0C2-8E31CEDE51D7}">
      <dgm:prSet/>
      <dgm:spPr/>
      <dgm:t>
        <a:bodyPr/>
        <a:lstStyle/>
        <a:p>
          <a:endParaRPr lang="en-US"/>
        </a:p>
      </dgm:t>
    </dgm:pt>
    <dgm:pt modelId="{9048D9A3-6C8F-417A-AD04-D6B0CC2FA2D2}" type="sibTrans" cxnId="{F695FDA5-E076-4857-B0C2-8E31CEDE51D7}">
      <dgm:prSet/>
      <dgm:spPr/>
      <dgm:t>
        <a:bodyPr/>
        <a:lstStyle/>
        <a:p>
          <a:endParaRPr lang="en-US"/>
        </a:p>
      </dgm:t>
    </dgm:pt>
    <dgm:pt modelId="{2A6DBD0E-A84E-4AD7-9AA0-54DAAF78C4AA}">
      <dgm:prSet phldrT="[Text]"/>
      <dgm:spPr/>
      <dgm:t>
        <a:bodyPr/>
        <a:lstStyle/>
        <a:p>
          <a:r>
            <a:rPr lang="en-US" dirty="0" smtClean="0"/>
            <a:t>Connection to afterlife</a:t>
          </a:r>
          <a:endParaRPr lang="en-US" dirty="0"/>
        </a:p>
      </dgm:t>
    </dgm:pt>
    <dgm:pt modelId="{6FB3B45B-74D8-4E9F-A507-6CBE06214B92}" type="parTrans" cxnId="{4C009905-4013-4A3D-A843-3F000AF7A7D2}">
      <dgm:prSet/>
      <dgm:spPr/>
      <dgm:t>
        <a:bodyPr/>
        <a:lstStyle/>
        <a:p>
          <a:endParaRPr lang="en-US"/>
        </a:p>
      </dgm:t>
    </dgm:pt>
    <dgm:pt modelId="{350807FD-3C48-4EA6-9278-DCC3ADA44D82}" type="sibTrans" cxnId="{4C009905-4013-4A3D-A843-3F000AF7A7D2}">
      <dgm:prSet/>
      <dgm:spPr/>
      <dgm:t>
        <a:bodyPr/>
        <a:lstStyle/>
        <a:p>
          <a:endParaRPr lang="en-US"/>
        </a:p>
      </dgm:t>
    </dgm:pt>
    <dgm:pt modelId="{BCCB72FD-A113-452D-936A-72D90A059B20}" type="pres">
      <dgm:prSet presAssocID="{A78B258C-84F4-4667-BEC7-A734DC617676}" presName="compositeShape" presStyleCnt="0">
        <dgm:presLayoutVars>
          <dgm:chMax val="7"/>
          <dgm:dir/>
          <dgm:resizeHandles val="exact"/>
        </dgm:presLayoutVars>
      </dgm:prSet>
      <dgm:spPr/>
    </dgm:pt>
    <dgm:pt modelId="{244D8BA7-DFF2-416D-80C4-3EA776941CBC}" type="pres">
      <dgm:prSet presAssocID="{5D8C725F-6042-415A-8FF5-74594AEBA112}" presName="circ1" presStyleLbl="vennNode1" presStyleIdx="0" presStyleCnt="3"/>
      <dgm:spPr/>
      <dgm:t>
        <a:bodyPr/>
        <a:lstStyle/>
        <a:p>
          <a:endParaRPr lang="en-US"/>
        </a:p>
      </dgm:t>
    </dgm:pt>
    <dgm:pt modelId="{7245CAA4-3913-4248-901B-95A64E54383F}" type="pres">
      <dgm:prSet presAssocID="{5D8C725F-6042-415A-8FF5-74594AEBA112}" presName="circ1Tx" presStyleLbl="revTx" presStyleIdx="0" presStyleCnt="0">
        <dgm:presLayoutVars>
          <dgm:chMax val="0"/>
          <dgm:chPref val="0"/>
          <dgm:bulletEnabled val="1"/>
        </dgm:presLayoutVars>
      </dgm:prSet>
      <dgm:spPr/>
      <dgm:t>
        <a:bodyPr/>
        <a:lstStyle/>
        <a:p>
          <a:endParaRPr lang="en-US"/>
        </a:p>
      </dgm:t>
    </dgm:pt>
    <dgm:pt modelId="{518FD610-358F-4853-95D7-91E027AAD7C3}" type="pres">
      <dgm:prSet presAssocID="{C5117D59-F782-4D5D-9A03-1DE8E0FAF097}" presName="circ2" presStyleLbl="vennNode1" presStyleIdx="1" presStyleCnt="3"/>
      <dgm:spPr/>
    </dgm:pt>
    <dgm:pt modelId="{C27AF0E7-CD58-44C6-82DB-6C23F6DE3CE8}" type="pres">
      <dgm:prSet presAssocID="{C5117D59-F782-4D5D-9A03-1DE8E0FAF097}" presName="circ2Tx" presStyleLbl="revTx" presStyleIdx="0" presStyleCnt="0">
        <dgm:presLayoutVars>
          <dgm:chMax val="0"/>
          <dgm:chPref val="0"/>
          <dgm:bulletEnabled val="1"/>
        </dgm:presLayoutVars>
      </dgm:prSet>
      <dgm:spPr/>
    </dgm:pt>
    <dgm:pt modelId="{E42DF4EC-3078-42C2-9694-AF72273B1B50}" type="pres">
      <dgm:prSet presAssocID="{2A6DBD0E-A84E-4AD7-9AA0-54DAAF78C4AA}" presName="circ3" presStyleLbl="vennNode1" presStyleIdx="2" presStyleCnt="3"/>
      <dgm:spPr/>
      <dgm:t>
        <a:bodyPr/>
        <a:lstStyle/>
        <a:p>
          <a:endParaRPr lang="en-US"/>
        </a:p>
      </dgm:t>
    </dgm:pt>
    <dgm:pt modelId="{2F48BDD6-15EC-4BD4-9BF1-A90BE6BE6C90}" type="pres">
      <dgm:prSet presAssocID="{2A6DBD0E-A84E-4AD7-9AA0-54DAAF78C4AA}" presName="circ3Tx" presStyleLbl="revTx" presStyleIdx="0" presStyleCnt="0">
        <dgm:presLayoutVars>
          <dgm:chMax val="0"/>
          <dgm:chPref val="0"/>
          <dgm:bulletEnabled val="1"/>
        </dgm:presLayoutVars>
      </dgm:prSet>
      <dgm:spPr/>
      <dgm:t>
        <a:bodyPr/>
        <a:lstStyle/>
        <a:p>
          <a:endParaRPr lang="en-US"/>
        </a:p>
      </dgm:t>
    </dgm:pt>
  </dgm:ptLst>
  <dgm:cxnLst>
    <dgm:cxn modelId="{CF9A682C-ED43-4EAA-9596-0CA8F5A6AF13}" type="presOf" srcId="{C5117D59-F782-4D5D-9A03-1DE8E0FAF097}" destId="{C27AF0E7-CD58-44C6-82DB-6C23F6DE3CE8}" srcOrd="1" destOrd="0" presId="urn:microsoft.com/office/officeart/2005/8/layout/venn1"/>
    <dgm:cxn modelId="{CAB82BDC-426F-4E55-A170-3FBF7A0539CE}" type="presOf" srcId="{5D8C725F-6042-415A-8FF5-74594AEBA112}" destId="{7245CAA4-3913-4248-901B-95A64E54383F}" srcOrd="1" destOrd="0" presId="urn:microsoft.com/office/officeart/2005/8/layout/venn1"/>
    <dgm:cxn modelId="{87DEBA6C-8421-4A9B-9244-217DBD730A29}" type="presOf" srcId="{2A6DBD0E-A84E-4AD7-9AA0-54DAAF78C4AA}" destId="{2F48BDD6-15EC-4BD4-9BF1-A90BE6BE6C90}" srcOrd="1" destOrd="0" presId="urn:microsoft.com/office/officeart/2005/8/layout/venn1"/>
    <dgm:cxn modelId="{66F7CEF4-9163-42A4-9191-EBE0D4C71C6E}" type="presOf" srcId="{5D8C725F-6042-415A-8FF5-74594AEBA112}" destId="{244D8BA7-DFF2-416D-80C4-3EA776941CBC}" srcOrd="0" destOrd="0" presId="urn:microsoft.com/office/officeart/2005/8/layout/venn1"/>
    <dgm:cxn modelId="{F695FDA5-E076-4857-B0C2-8E31CEDE51D7}" srcId="{A78B258C-84F4-4667-BEC7-A734DC617676}" destId="{C5117D59-F782-4D5D-9A03-1DE8E0FAF097}" srcOrd="1" destOrd="0" parTransId="{183ADCEA-A1DF-4C4E-ACD9-1CD958500D60}" sibTransId="{9048D9A3-6C8F-417A-AD04-D6B0CC2FA2D2}"/>
    <dgm:cxn modelId="{4C009905-4013-4A3D-A843-3F000AF7A7D2}" srcId="{A78B258C-84F4-4667-BEC7-A734DC617676}" destId="{2A6DBD0E-A84E-4AD7-9AA0-54DAAF78C4AA}" srcOrd="2" destOrd="0" parTransId="{6FB3B45B-74D8-4E9F-A507-6CBE06214B92}" sibTransId="{350807FD-3C48-4EA6-9278-DCC3ADA44D82}"/>
    <dgm:cxn modelId="{BD5E429F-CC38-4A18-A7CF-7C68E27E78EF}" type="presOf" srcId="{C5117D59-F782-4D5D-9A03-1DE8E0FAF097}" destId="{518FD610-358F-4853-95D7-91E027AAD7C3}" srcOrd="0" destOrd="0" presId="urn:microsoft.com/office/officeart/2005/8/layout/venn1"/>
    <dgm:cxn modelId="{53842F73-0F6E-41A2-98F1-0CE02CBC0607}" type="presOf" srcId="{2A6DBD0E-A84E-4AD7-9AA0-54DAAF78C4AA}" destId="{E42DF4EC-3078-42C2-9694-AF72273B1B50}" srcOrd="0" destOrd="0" presId="urn:microsoft.com/office/officeart/2005/8/layout/venn1"/>
    <dgm:cxn modelId="{D0795ADF-6F8A-4109-B8F6-C2348DFEC9E0}" type="presOf" srcId="{A78B258C-84F4-4667-BEC7-A734DC617676}" destId="{BCCB72FD-A113-452D-936A-72D90A059B20}" srcOrd="0" destOrd="0" presId="urn:microsoft.com/office/officeart/2005/8/layout/venn1"/>
    <dgm:cxn modelId="{3E602D40-609B-4E41-B455-3D665FAA87C9}" srcId="{A78B258C-84F4-4667-BEC7-A734DC617676}" destId="{5D8C725F-6042-415A-8FF5-74594AEBA112}" srcOrd="0" destOrd="0" parTransId="{745E933C-AF1C-4C85-B55F-4BEB8D75FBA1}" sibTransId="{63EAEB35-F71A-4FCF-AA59-9CD63C935D41}"/>
    <dgm:cxn modelId="{39BE3EBA-ABA3-4FEC-8AB7-800B492FDFC3}" type="presParOf" srcId="{BCCB72FD-A113-452D-936A-72D90A059B20}" destId="{244D8BA7-DFF2-416D-80C4-3EA776941CBC}" srcOrd="0" destOrd="0" presId="urn:microsoft.com/office/officeart/2005/8/layout/venn1"/>
    <dgm:cxn modelId="{3C3B95C8-06AF-4DE5-A59C-6DDF42D49B42}" type="presParOf" srcId="{BCCB72FD-A113-452D-936A-72D90A059B20}" destId="{7245CAA4-3913-4248-901B-95A64E54383F}" srcOrd="1" destOrd="0" presId="urn:microsoft.com/office/officeart/2005/8/layout/venn1"/>
    <dgm:cxn modelId="{573D7BF9-D3FB-4A2E-B432-EDA3F0E6F14D}" type="presParOf" srcId="{BCCB72FD-A113-452D-936A-72D90A059B20}" destId="{518FD610-358F-4853-95D7-91E027AAD7C3}" srcOrd="2" destOrd="0" presId="urn:microsoft.com/office/officeart/2005/8/layout/venn1"/>
    <dgm:cxn modelId="{D9ED8132-D0B3-40D5-8BF9-9516CC078090}" type="presParOf" srcId="{BCCB72FD-A113-452D-936A-72D90A059B20}" destId="{C27AF0E7-CD58-44C6-82DB-6C23F6DE3CE8}" srcOrd="3" destOrd="0" presId="urn:microsoft.com/office/officeart/2005/8/layout/venn1"/>
    <dgm:cxn modelId="{5FA60C4C-3342-4FE4-AA05-7BA8A34477F1}" type="presParOf" srcId="{BCCB72FD-A113-452D-936A-72D90A059B20}" destId="{E42DF4EC-3078-42C2-9694-AF72273B1B50}" srcOrd="4" destOrd="0" presId="urn:microsoft.com/office/officeart/2005/8/layout/venn1"/>
    <dgm:cxn modelId="{3797D3B1-4E7B-4A3F-81CA-45DE90024110}" type="presParOf" srcId="{BCCB72FD-A113-452D-936A-72D90A059B20}" destId="{2F48BDD6-15EC-4BD4-9BF1-A90BE6BE6C90}"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4D8BA7-DFF2-416D-80C4-3EA776941CBC}">
      <dsp:nvSpPr>
        <dsp:cNvPr id="0" name=""/>
        <dsp:cNvSpPr/>
      </dsp:nvSpPr>
      <dsp:spPr>
        <a:xfrm>
          <a:off x="1023619" y="46954"/>
          <a:ext cx="2253826" cy="2253826"/>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Initiation &amp; Secrecy</a:t>
          </a:r>
          <a:endParaRPr lang="en-US" sz="1800" kern="1200" dirty="0"/>
        </a:p>
      </dsp:txBody>
      <dsp:txXfrm>
        <a:off x="1324130" y="441374"/>
        <a:ext cx="1652805" cy="1014221"/>
      </dsp:txXfrm>
    </dsp:sp>
    <dsp:sp modelId="{518FD610-358F-4853-95D7-91E027AAD7C3}">
      <dsp:nvSpPr>
        <dsp:cNvPr id="0" name=""/>
        <dsp:cNvSpPr/>
      </dsp:nvSpPr>
      <dsp:spPr>
        <a:xfrm>
          <a:off x="1836875" y="1455596"/>
          <a:ext cx="2253826" cy="2253826"/>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Texts, Myths </a:t>
          </a:r>
          <a:r>
            <a:rPr lang="en-US" sz="1800" kern="1200" dirty="0" smtClean="0">
              <a:sym typeface="Wingdings" panose="05000000000000000000" pitchFamily="2" charset="2"/>
            </a:rPr>
            <a:t> Prescribed rituals</a:t>
          </a:r>
          <a:endParaRPr lang="en-US" sz="1800" kern="1200" dirty="0"/>
        </a:p>
      </dsp:txBody>
      <dsp:txXfrm>
        <a:off x="2526170" y="2037834"/>
        <a:ext cx="1352295" cy="1239604"/>
      </dsp:txXfrm>
    </dsp:sp>
    <dsp:sp modelId="{E42DF4EC-3078-42C2-9694-AF72273B1B50}">
      <dsp:nvSpPr>
        <dsp:cNvPr id="0" name=""/>
        <dsp:cNvSpPr/>
      </dsp:nvSpPr>
      <dsp:spPr>
        <a:xfrm>
          <a:off x="210364" y="1455596"/>
          <a:ext cx="2253826" cy="2253826"/>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Connection to afterlife</a:t>
          </a:r>
          <a:endParaRPr lang="en-US" sz="1800" kern="1200" dirty="0"/>
        </a:p>
      </dsp:txBody>
      <dsp:txXfrm>
        <a:off x="422599" y="2037834"/>
        <a:ext cx="1352295" cy="1239604"/>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E42697F-0308-4054-AB4D-85F7BE0B69BA}" type="datetimeFigureOut">
              <a:rPr lang="en-GB" smtClean="0"/>
              <a:t>18/12/2018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40769857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9E42697F-0308-4054-AB4D-85F7BE0B69BA}" type="datetimeFigureOut">
              <a:rPr lang="en-GB" smtClean="0"/>
              <a:t>18/12/2018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4260361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E42697F-0308-4054-AB4D-85F7BE0B69BA}" type="datetimeFigureOut">
              <a:rPr lang="en-GB" smtClean="0"/>
              <a:t>18/12/2018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1080425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E42697F-0308-4054-AB4D-85F7BE0B69BA}" type="datetimeFigureOut">
              <a:rPr lang="en-GB" smtClean="0"/>
              <a:t>18/12/2018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1947084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E42697F-0308-4054-AB4D-85F7BE0B69BA}" type="datetimeFigureOut">
              <a:rPr lang="en-GB" smtClean="0"/>
              <a:t>18/12/2018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1795086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9E42697F-0308-4054-AB4D-85F7BE0B69BA}" type="datetimeFigureOut">
              <a:rPr lang="en-GB" smtClean="0"/>
              <a:t>18/12/2018</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443567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E42697F-0308-4054-AB4D-85F7BE0B69BA}" type="datetimeFigureOut">
              <a:rPr lang="en-GB" smtClean="0"/>
              <a:t>18/12/2018</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1955380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9E42697F-0308-4054-AB4D-85F7BE0B69BA}" type="datetimeFigureOut">
              <a:rPr lang="en-GB" smtClean="0"/>
              <a:t>18/12/2018</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36221029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E42697F-0308-4054-AB4D-85F7BE0B69BA}" type="datetimeFigureOut">
              <a:rPr lang="en-GB" smtClean="0"/>
              <a:t>18/12/2018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3554373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E42697F-0308-4054-AB4D-85F7BE0B69BA}" type="datetimeFigureOut">
              <a:rPr lang="en-GB" smtClean="0"/>
              <a:t>18/12/2018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41073637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E42697F-0308-4054-AB4D-85F7BE0B69BA}" type="datetimeFigureOut">
              <a:rPr lang="en-GB" smtClean="0"/>
              <a:t>18/12/2018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15107876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E42697F-0308-4054-AB4D-85F7BE0B69BA}" type="datetimeFigureOut">
              <a:rPr lang="en-GB" smtClean="0"/>
              <a:t>18/12/2018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DBADB4-2500-4455-9D26-93688E42EEF9}"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827901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E42697F-0308-4054-AB4D-85F7BE0B69BA}" type="datetimeFigureOut">
              <a:rPr lang="en-GB" smtClean="0"/>
              <a:t>18/12/2018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38178305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E42697F-0308-4054-AB4D-85F7BE0B69BA}" type="datetimeFigureOut">
              <a:rPr lang="en-GB" smtClean="0"/>
              <a:t>18/12/2018</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23740751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E42697F-0308-4054-AB4D-85F7BE0B69BA}" type="datetimeFigureOut">
              <a:rPr lang="en-GB" smtClean="0"/>
              <a:t>18/12/2018</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18232753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E42697F-0308-4054-AB4D-85F7BE0B69BA}" type="datetimeFigureOut">
              <a:rPr lang="en-GB" smtClean="0"/>
              <a:t>18/12/2018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19885808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E42697F-0308-4054-AB4D-85F7BE0B69BA}" type="datetimeFigureOut">
              <a:rPr lang="en-GB" smtClean="0"/>
              <a:t>18/12/2018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DBADB4-2500-4455-9D26-93688E42EEF9}" type="slidenum">
              <a:rPr lang="en-GB" smtClean="0"/>
              <a:t>‹#›</a:t>
            </a:fld>
            <a:endParaRPr lang="en-GB"/>
          </a:p>
        </p:txBody>
      </p:sp>
    </p:spTree>
    <p:extLst>
      <p:ext uri="{BB962C8B-B14F-4D97-AF65-F5344CB8AC3E}">
        <p14:creationId xmlns:p14="http://schemas.microsoft.com/office/powerpoint/2010/main" val="2299586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E42697F-0308-4054-AB4D-85F7BE0B69BA}" type="datetimeFigureOut">
              <a:rPr lang="en-GB" smtClean="0"/>
              <a:t>18/12/2018</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9DBADB4-2500-4455-9D26-93688E42EEF9}" type="slidenum">
              <a:rPr lang="en-GB" smtClean="0"/>
              <a:t>‹#›</a:t>
            </a:fld>
            <a:endParaRPr lang="en-GB"/>
          </a:p>
        </p:txBody>
      </p:sp>
    </p:spTree>
    <p:extLst>
      <p:ext uri="{BB962C8B-B14F-4D97-AF65-F5344CB8AC3E}">
        <p14:creationId xmlns:p14="http://schemas.microsoft.com/office/powerpoint/2010/main" val="175803432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The Mysteries at Eleusis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372287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the Mysteries?</a:t>
            </a:r>
            <a:endParaRPr lang="en-GB" dirty="0"/>
          </a:p>
        </p:txBody>
      </p:sp>
      <p:sp>
        <p:nvSpPr>
          <p:cNvPr id="3" name="Content Placeholder 2"/>
          <p:cNvSpPr>
            <a:spLocks noGrp="1"/>
          </p:cNvSpPr>
          <p:nvPr>
            <p:ph idx="1"/>
          </p:nvPr>
        </p:nvSpPr>
        <p:spPr>
          <a:xfrm>
            <a:off x="1103313" y="2052918"/>
            <a:ext cx="4755620" cy="4195481"/>
          </a:xfrm>
        </p:spPr>
        <p:txBody>
          <a:bodyPr>
            <a:normAutofit fontScale="92500" lnSpcReduction="10000"/>
          </a:bodyPr>
          <a:lstStyle/>
          <a:p>
            <a:pPr marL="0" indent="0">
              <a:buNone/>
            </a:pPr>
            <a:r>
              <a:rPr lang="en-GB" dirty="0" smtClean="0"/>
              <a:t>The Mysteries at Eleusis is the archetypal mystery cult in the Greek and Roman worlds</a:t>
            </a:r>
          </a:p>
          <a:p>
            <a:pPr marL="0" indent="0">
              <a:buNone/>
            </a:pPr>
            <a:endParaRPr lang="en-GB" dirty="0"/>
          </a:p>
          <a:p>
            <a:pPr marL="0" indent="0">
              <a:buNone/>
            </a:pPr>
            <a:r>
              <a:rPr lang="en-GB" dirty="0" smtClean="0"/>
              <a:t>Types of Mystery Cults:</a:t>
            </a:r>
          </a:p>
          <a:p>
            <a:pPr marL="0" indent="0">
              <a:buNone/>
            </a:pPr>
            <a:r>
              <a:rPr lang="en-GB" dirty="0"/>
              <a:t>	</a:t>
            </a:r>
            <a:r>
              <a:rPr lang="en-GB" dirty="0" smtClean="0"/>
              <a:t>1. Those linked to a specific worship centre, such as Eleusis (</a:t>
            </a:r>
            <a:r>
              <a:rPr lang="en-GB" dirty="0" err="1" smtClean="0"/>
              <a:t>Demember</a:t>
            </a:r>
            <a:r>
              <a:rPr lang="en-GB" dirty="0"/>
              <a:t> </a:t>
            </a:r>
            <a:r>
              <a:rPr lang="en-GB" dirty="0" smtClean="0"/>
              <a:t>&amp; Kore), Samothrace, etc.</a:t>
            </a:r>
          </a:p>
          <a:p>
            <a:pPr marL="0" indent="0">
              <a:buNone/>
            </a:pPr>
            <a:r>
              <a:rPr lang="en-GB" dirty="0"/>
              <a:t>	</a:t>
            </a:r>
            <a:r>
              <a:rPr lang="en-GB" dirty="0" smtClean="0"/>
              <a:t>2. Those linked to specific deities but take a local and transient character and presided by occasional priests, such as those of Cybele, Dionysus, etc.</a:t>
            </a:r>
            <a:endParaRPr lang="en-GB" dirty="0"/>
          </a:p>
        </p:txBody>
      </p:sp>
      <p:graphicFrame>
        <p:nvGraphicFramePr>
          <p:cNvPr id="4" name="Diagram 3"/>
          <p:cNvGraphicFramePr/>
          <p:nvPr>
            <p:extLst>
              <p:ext uri="{D42A27DB-BD31-4B8C-83A1-F6EECF244321}">
                <p14:modId xmlns:p14="http://schemas.microsoft.com/office/powerpoint/2010/main" val="2132908965"/>
              </p:ext>
            </p:extLst>
          </p:nvPr>
        </p:nvGraphicFramePr>
        <p:xfrm>
          <a:off x="6773334" y="2272469"/>
          <a:ext cx="4301066" cy="37563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9437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9067" y="86078"/>
            <a:ext cx="5230478" cy="1400530"/>
          </a:xfrm>
        </p:spPr>
        <p:txBody>
          <a:bodyPr/>
          <a:lstStyle/>
          <a:p>
            <a:r>
              <a:rPr lang="en-GB" dirty="0" smtClean="0"/>
              <a:t>Eleusis = the oldest attested</a:t>
            </a:r>
            <a:endParaRPr lang="en-GB" dirty="0"/>
          </a:p>
        </p:txBody>
      </p:sp>
      <p:sp>
        <p:nvSpPr>
          <p:cNvPr id="3" name="Content Placeholder 2"/>
          <p:cNvSpPr>
            <a:spLocks noGrp="1"/>
          </p:cNvSpPr>
          <p:nvPr>
            <p:ph idx="1"/>
          </p:nvPr>
        </p:nvSpPr>
        <p:spPr>
          <a:xfrm>
            <a:off x="4899378" y="1341718"/>
            <a:ext cx="7145865" cy="4195481"/>
          </a:xfrm>
        </p:spPr>
        <p:txBody>
          <a:bodyPr/>
          <a:lstStyle/>
          <a:p>
            <a:r>
              <a:rPr lang="en-GB" dirty="0" smtClean="0"/>
              <a:t>Archaeology – 8</a:t>
            </a:r>
            <a:r>
              <a:rPr lang="en-GB" baseline="30000" dirty="0" smtClean="0"/>
              <a:t>th</a:t>
            </a:r>
            <a:r>
              <a:rPr lang="en-GB" dirty="0" smtClean="0"/>
              <a:t> century BCE (and earlier </a:t>
            </a:r>
            <a:r>
              <a:rPr lang="en-GB" dirty="0" err="1" smtClean="0"/>
              <a:t>Mycenean</a:t>
            </a:r>
            <a:r>
              <a:rPr lang="en-GB" dirty="0" smtClean="0"/>
              <a:t> remains – question of continuity of cult)</a:t>
            </a:r>
          </a:p>
          <a:p>
            <a:r>
              <a:rPr lang="en-GB" dirty="0" smtClean="0"/>
              <a:t>Literature – 7</a:t>
            </a:r>
            <a:r>
              <a:rPr lang="en-GB" baseline="30000" dirty="0" smtClean="0"/>
              <a:t>th</a:t>
            </a:r>
            <a:r>
              <a:rPr lang="en-GB" dirty="0" smtClean="0"/>
              <a:t> century (650-550) – Homeric Hymn to Demeter</a:t>
            </a:r>
            <a:endParaRPr lang="en-GB" dirty="0"/>
          </a:p>
        </p:txBody>
      </p:sp>
      <p:pic>
        <p:nvPicPr>
          <p:cNvPr id="4" name="Picture 3"/>
          <p:cNvPicPr>
            <a:picLocks noChangeAspect="1"/>
          </p:cNvPicPr>
          <p:nvPr/>
        </p:nvPicPr>
        <p:blipFill>
          <a:blip r:embed="rId2"/>
          <a:stretch>
            <a:fillRect/>
          </a:stretch>
        </p:blipFill>
        <p:spPr>
          <a:xfrm>
            <a:off x="6491111" y="2979083"/>
            <a:ext cx="5426075" cy="3813756"/>
          </a:xfrm>
          <a:prstGeom prst="rect">
            <a:avLst/>
          </a:prstGeom>
        </p:spPr>
      </p:pic>
      <p:sp>
        <p:nvSpPr>
          <p:cNvPr id="5" name="TextBox 4"/>
          <p:cNvSpPr txBox="1"/>
          <p:nvPr/>
        </p:nvSpPr>
        <p:spPr>
          <a:xfrm>
            <a:off x="8360444" y="2557582"/>
            <a:ext cx="2509020" cy="369332"/>
          </a:xfrm>
          <a:prstGeom prst="rect">
            <a:avLst/>
          </a:prstGeom>
          <a:noFill/>
        </p:spPr>
        <p:txBody>
          <a:bodyPr wrap="none" rtlCol="0">
            <a:spAutoFit/>
          </a:bodyPr>
          <a:lstStyle/>
          <a:p>
            <a:r>
              <a:rPr lang="en-GB" dirty="0" err="1" smtClean="0"/>
              <a:t>Mycenean</a:t>
            </a:r>
            <a:r>
              <a:rPr lang="en-GB" dirty="0" smtClean="0"/>
              <a:t> </a:t>
            </a:r>
            <a:r>
              <a:rPr lang="en-GB" dirty="0" err="1" smtClean="0"/>
              <a:t>Megaron</a:t>
            </a:r>
            <a:endParaRPr lang="en-GB" dirty="0"/>
          </a:p>
        </p:txBody>
      </p:sp>
      <p:pic>
        <p:nvPicPr>
          <p:cNvPr id="6" name="Picture 5"/>
          <p:cNvPicPr>
            <a:picLocks noChangeAspect="1"/>
          </p:cNvPicPr>
          <p:nvPr/>
        </p:nvPicPr>
        <p:blipFill>
          <a:blip r:embed="rId3"/>
          <a:stretch>
            <a:fillRect/>
          </a:stretch>
        </p:blipFill>
        <p:spPr>
          <a:xfrm>
            <a:off x="309562" y="234295"/>
            <a:ext cx="4257675" cy="6410325"/>
          </a:xfrm>
          <a:prstGeom prst="rect">
            <a:avLst/>
          </a:prstGeom>
        </p:spPr>
      </p:pic>
    </p:spTree>
    <p:extLst>
      <p:ext uri="{BB962C8B-B14F-4D97-AF65-F5344CB8AC3E}">
        <p14:creationId xmlns:p14="http://schemas.microsoft.com/office/powerpoint/2010/main" val="41087760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story of popularity</a:t>
            </a:r>
            <a:endParaRPr lang="en-GB" dirty="0"/>
          </a:p>
        </p:txBody>
      </p:sp>
      <p:sp>
        <p:nvSpPr>
          <p:cNvPr id="3" name="Content Placeholder 2"/>
          <p:cNvSpPr>
            <a:spLocks noGrp="1"/>
          </p:cNvSpPr>
          <p:nvPr>
            <p:ph idx="1"/>
          </p:nvPr>
        </p:nvSpPr>
        <p:spPr>
          <a:xfrm>
            <a:off x="1103313" y="2052918"/>
            <a:ext cx="5929666" cy="4195481"/>
          </a:xfrm>
        </p:spPr>
        <p:txBody>
          <a:bodyPr/>
          <a:lstStyle/>
          <a:p>
            <a:r>
              <a:rPr lang="en-GB" dirty="0" smtClean="0"/>
              <a:t>Local significance in eighth and seventh centuries</a:t>
            </a:r>
          </a:p>
          <a:p>
            <a:r>
              <a:rPr lang="en-GB" dirty="0" smtClean="0"/>
              <a:t>Regional and Panhellenic in 6</a:t>
            </a:r>
            <a:r>
              <a:rPr lang="en-GB" baseline="30000" dirty="0" smtClean="0"/>
              <a:t>th</a:t>
            </a:r>
            <a:r>
              <a:rPr lang="en-GB" dirty="0" smtClean="0"/>
              <a:t> century.</a:t>
            </a:r>
          </a:p>
          <a:p>
            <a:r>
              <a:rPr lang="en-GB" dirty="0" smtClean="0"/>
              <a:t>Importance continues in classical period.</a:t>
            </a:r>
          </a:p>
          <a:p>
            <a:r>
              <a:rPr lang="en-GB" dirty="0" smtClean="0"/>
              <a:t>In Hellenistic period popular across the Greek world, and the kingdoms.</a:t>
            </a:r>
          </a:p>
          <a:p>
            <a:r>
              <a:rPr lang="en-GB" dirty="0" smtClean="0"/>
              <a:t>In the Roman period, across the Roman empire, including the imperial family.</a:t>
            </a:r>
          </a:p>
          <a:p>
            <a:r>
              <a:rPr lang="en-GB" dirty="0" smtClean="0"/>
              <a:t>Destruction by Alaric in 395BCE – cult ends within a few decades</a:t>
            </a:r>
          </a:p>
          <a:p>
            <a:endParaRPr lang="en-GB" dirty="0" smtClean="0"/>
          </a:p>
          <a:p>
            <a:endParaRPr lang="en-GB" dirty="0"/>
          </a:p>
        </p:txBody>
      </p:sp>
      <p:pic>
        <p:nvPicPr>
          <p:cNvPr id="4" name="Picture 3"/>
          <p:cNvPicPr>
            <a:picLocks noChangeAspect="1"/>
          </p:cNvPicPr>
          <p:nvPr/>
        </p:nvPicPr>
        <p:blipFill>
          <a:blip r:embed="rId2"/>
          <a:stretch>
            <a:fillRect/>
          </a:stretch>
        </p:blipFill>
        <p:spPr>
          <a:xfrm>
            <a:off x="7436663" y="259645"/>
            <a:ext cx="3789077" cy="2510895"/>
          </a:xfrm>
          <a:prstGeom prst="rect">
            <a:avLst/>
          </a:prstGeom>
        </p:spPr>
      </p:pic>
      <p:sp>
        <p:nvSpPr>
          <p:cNvPr id="5" name="TextBox 4"/>
          <p:cNvSpPr txBox="1"/>
          <p:nvPr/>
        </p:nvSpPr>
        <p:spPr>
          <a:xfrm>
            <a:off x="7574844" y="2923822"/>
            <a:ext cx="4323645" cy="923330"/>
          </a:xfrm>
          <a:prstGeom prst="rect">
            <a:avLst/>
          </a:prstGeom>
          <a:noFill/>
        </p:spPr>
        <p:txBody>
          <a:bodyPr wrap="square" rtlCol="0">
            <a:spAutoFit/>
          </a:bodyPr>
          <a:lstStyle/>
          <a:p>
            <a:r>
              <a:rPr lang="en-GB" dirty="0" smtClean="0"/>
              <a:t>Bust of Roman Emperor (maybe Marcus Aurelius) in Propylaea of the sanctuary.</a:t>
            </a:r>
            <a:endParaRPr lang="en-GB" dirty="0"/>
          </a:p>
        </p:txBody>
      </p:sp>
    </p:spTree>
    <p:extLst>
      <p:ext uri="{BB962C8B-B14F-4D97-AF65-F5344CB8AC3E}">
        <p14:creationId xmlns:p14="http://schemas.microsoft.com/office/powerpoint/2010/main" val="3062745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Mysteries and the Athenian State</a:t>
            </a:r>
            <a:endParaRPr lang="en-GB" dirty="0"/>
          </a:p>
        </p:txBody>
      </p:sp>
      <p:sp>
        <p:nvSpPr>
          <p:cNvPr id="3" name="Content Placeholder 2"/>
          <p:cNvSpPr>
            <a:spLocks noGrp="1"/>
          </p:cNvSpPr>
          <p:nvPr>
            <p:ph idx="1"/>
          </p:nvPr>
        </p:nvSpPr>
        <p:spPr/>
        <p:txBody>
          <a:bodyPr>
            <a:normAutofit/>
          </a:bodyPr>
          <a:lstStyle/>
          <a:p>
            <a:r>
              <a:rPr lang="en-GB" sz="2400" dirty="0"/>
              <a:t>But the King </a:t>
            </a:r>
            <a:r>
              <a:rPr lang="en-GB" sz="2400" dirty="0" smtClean="0"/>
              <a:t>[Archon] superintends</a:t>
            </a:r>
            <a:r>
              <a:rPr lang="en-GB" sz="2400" dirty="0"/>
              <a:t>, first, the mysteries, in co-operation with Superintendents elected by show of hands by the People, two from the whole body of the citizens, one from the </a:t>
            </a:r>
            <a:r>
              <a:rPr lang="en-GB" sz="2400" b="1" u="sng" dirty="0" err="1"/>
              <a:t>Eumolpidae</a:t>
            </a:r>
            <a:r>
              <a:rPr lang="en-GB" sz="2400" dirty="0"/>
              <a:t> and one from the </a:t>
            </a:r>
            <a:r>
              <a:rPr lang="en-GB" sz="2400" b="1" u="sng" dirty="0"/>
              <a:t>Heralds</a:t>
            </a:r>
            <a:r>
              <a:rPr lang="en-GB" sz="2400" dirty="0" smtClean="0"/>
              <a:t>. Ps-</a:t>
            </a:r>
            <a:r>
              <a:rPr lang="en-GB" sz="2400" dirty="0" err="1" smtClean="0"/>
              <a:t>Arist</a:t>
            </a:r>
            <a:r>
              <a:rPr lang="en-GB" sz="2400" dirty="0" smtClean="0"/>
              <a:t>. </a:t>
            </a:r>
            <a:r>
              <a:rPr lang="en-GB" sz="2400" dirty="0" err="1" smtClean="0"/>
              <a:t>AthPol</a:t>
            </a:r>
            <a:r>
              <a:rPr lang="en-GB" sz="2400" dirty="0" smtClean="0"/>
              <a:t> 57</a:t>
            </a:r>
            <a:endParaRPr lang="en-GB" sz="2400" dirty="0"/>
          </a:p>
        </p:txBody>
      </p:sp>
      <p:pic>
        <p:nvPicPr>
          <p:cNvPr id="4" name="Picture 3"/>
          <p:cNvPicPr>
            <a:picLocks noChangeAspect="1"/>
          </p:cNvPicPr>
          <p:nvPr/>
        </p:nvPicPr>
        <p:blipFill>
          <a:blip r:embed="rId2"/>
          <a:stretch>
            <a:fillRect/>
          </a:stretch>
        </p:blipFill>
        <p:spPr>
          <a:xfrm>
            <a:off x="6615289" y="4025723"/>
            <a:ext cx="5359576" cy="2683758"/>
          </a:xfrm>
          <a:prstGeom prst="rect">
            <a:avLst/>
          </a:prstGeom>
        </p:spPr>
      </p:pic>
      <p:sp>
        <p:nvSpPr>
          <p:cNvPr id="5" name="Right Arrow 4"/>
          <p:cNvSpPr/>
          <p:nvPr/>
        </p:nvSpPr>
        <p:spPr>
          <a:xfrm rot="16863716">
            <a:off x="7303911" y="5367602"/>
            <a:ext cx="395111" cy="5026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stretch>
            <a:fillRect/>
          </a:stretch>
        </p:blipFill>
        <p:spPr>
          <a:xfrm>
            <a:off x="687476" y="4132615"/>
            <a:ext cx="2114550" cy="2628900"/>
          </a:xfrm>
          <a:prstGeom prst="rect">
            <a:avLst/>
          </a:prstGeom>
        </p:spPr>
      </p:pic>
    </p:spTree>
    <p:extLst>
      <p:ext uri="{BB962C8B-B14F-4D97-AF65-F5344CB8AC3E}">
        <p14:creationId xmlns:p14="http://schemas.microsoft.com/office/powerpoint/2010/main" val="335289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2" y="452718"/>
            <a:ext cx="5178956" cy="1400530"/>
          </a:xfrm>
        </p:spPr>
        <p:txBody>
          <a:bodyPr/>
          <a:lstStyle/>
          <a:p>
            <a:r>
              <a:rPr lang="en-GB" dirty="0" smtClean="0"/>
              <a:t>Two families = two priesthoods</a:t>
            </a:r>
            <a:endParaRPr lang="en-GB" dirty="0"/>
          </a:p>
        </p:txBody>
      </p:sp>
      <p:sp>
        <p:nvSpPr>
          <p:cNvPr id="4" name="Text Placeholder 3"/>
          <p:cNvSpPr>
            <a:spLocks noGrp="1"/>
          </p:cNvSpPr>
          <p:nvPr>
            <p:ph type="body" idx="1"/>
          </p:nvPr>
        </p:nvSpPr>
        <p:spPr/>
        <p:txBody>
          <a:bodyPr/>
          <a:lstStyle/>
          <a:p>
            <a:r>
              <a:rPr lang="en-GB" dirty="0" err="1" smtClean="0"/>
              <a:t>Eumolpidae</a:t>
            </a:r>
            <a:endParaRPr lang="en-GB" dirty="0"/>
          </a:p>
        </p:txBody>
      </p:sp>
      <p:sp>
        <p:nvSpPr>
          <p:cNvPr id="5" name="Content Placeholder 4"/>
          <p:cNvSpPr>
            <a:spLocks noGrp="1"/>
          </p:cNvSpPr>
          <p:nvPr>
            <p:ph sz="half" idx="2"/>
          </p:nvPr>
        </p:nvSpPr>
        <p:spPr>
          <a:xfrm>
            <a:off x="1103313" y="2514600"/>
            <a:ext cx="4396339" cy="3741738"/>
          </a:xfrm>
        </p:spPr>
        <p:txBody>
          <a:bodyPr/>
          <a:lstStyle/>
          <a:p>
            <a:r>
              <a:rPr lang="en-GB" dirty="0"/>
              <a:t>hierophant </a:t>
            </a:r>
            <a:r>
              <a:rPr lang="en-GB" dirty="0" smtClean="0"/>
              <a:t>= </a:t>
            </a:r>
            <a:r>
              <a:rPr lang="en-GB" dirty="0" err="1" smtClean="0"/>
              <a:t>revelator</a:t>
            </a:r>
            <a:endParaRPr lang="en-GB" dirty="0" smtClean="0"/>
          </a:p>
          <a:p>
            <a:pPr lvl="1"/>
            <a:r>
              <a:rPr lang="en-GB" dirty="0" smtClean="0"/>
              <a:t>+ 2 female hierophants</a:t>
            </a:r>
          </a:p>
          <a:p>
            <a:r>
              <a:rPr lang="en-GB" dirty="0" smtClean="0"/>
              <a:t>Priestess of Demeter</a:t>
            </a:r>
            <a:endParaRPr lang="en-GB" dirty="0"/>
          </a:p>
        </p:txBody>
      </p:sp>
      <p:sp>
        <p:nvSpPr>
          <p:cNvPr id="6" name="Text Placeholder 5"/>
          <p:cNvSpPr>
            <a:spLocks noGrp="1"/>
          </p:cNvSpPr>
          <p:nvPr>
            <p:ph type="body" sz="quarter" idx="3"/>
          </p:nvPr>
        </p:nvSpPr>
        <p:spPr>
          <a:xfrm>
            <a:off x="948470" y="3485445"/>
            <a:ext cx="4396339" cy="576262"/>
          </a:xfrm>
        </p:spPr>
        <p:txBody>
          <a:bodyPr/>
          <a:lstStyle/>
          <a:p>
            <a:r>
              <a:rPr lang="en-GB" dirty="0" err="1" smtClean="0"/>
              <a:t>Ceryces</a:t>
            </a:r>
            <a:endParaRPr lang="en-GB" dirty="0"/>
          </a:p>
        </p:txBody>
      </p:sp>
      <p:sp>
        <p:nvSpPr>
          <p:cNvPr id="7" name="Content Placeholder 6"/>
          <p:cNvSpPr>
            <a:spLocks noGrp="1"/>
          </p:cNvSpPr>
          <p:nvPr>
            <p:ph sz="quarter" idx="4"/>
          </p:nvPr>
        </p:nvSpPr>
        <p:spPr>
          <a:xfrm>
            <a:off x="948469" y="4253089"/>
            <a:ext cx="4396339" cy="3741738"/>
          </a:xfrm>
        </p:spPr>
        <p:txBody>
          <a:bodyPr/>
          <a:lstStyle/>
          <a:p>
            <a:r>
              <a:rPr lang="en-GB" dirty="0" err="1" smtClean="0"/>
              <a:t>Dadouchos</a:t>
            </a:r>
            <a:r>
              <a:rPr lang="en-GB" dirty="0" smtClean="0"/>
              <a:t> = holder of torches</a:t>
            </a:r>
          </a:p>
          <a:p>
            <a:r>
              <a:rPr lang="en-GB" dirty="0" err="1" smtClean="0"/>
              <a:t>Hierokyrex</a:t>
            </a:r>
            <a:r>
              <a:rPr lang="en-GB" dirty="0" smtClean="0"/>
              <a:t> = sacred herald</a:t>
            </a:r>
            <a:endParaRPr lang="en-GB" dirty="0"/>
          </a:p>
        </p:txBody>
      </p:sp>
      <p:pic>
        <p:nvPicPr>
          <p:cNvPr id="9" name="Picture 8"/>
          <p:cNvPicPr>
            <a:picLocks noChangeAspect="1"/>
          </p:cNvPicPr>
          <p:nvPr/>
        </p:nvPicPr>
        <p:blipFill>
          <a:blip r:embed="rId2"/>
          <a:stretch>
            <a:fillRect/>
          </a:stretch>
        </p:blipFill>
        <p:spPr>
          <a:xfrm>
            <a:off x="5979911" y="57476"/>
            <a:ext cx="5568621" cy="6679569"/>
          </a:xfrm>
          <a:prstGeom prst="rect">
            <a:avLst/>
          </a:prstGeom>
        </p:spPr>
      </p:pic>
      <p:sp>
        <p:nvSpPr>
          <p:cNvPr id="11" name="TextBox 10"/>
          <p:cNvSpPr txBox="1"/>
          <p:nvPr/>
        </p:nvSpPr>
        <p:spPr>
          <a:xfrm>
            <a:off x="6305327" y="728466"/>
            <a:ext cx="1633781" cy="646331"/>
          </a:xfrm>
          <a:prstGeom prst="rect">
            <a:avLst/>
          </a:prstGeom>
          <a:noFill/>
        </p:spPr>
        <p:txBody>
          <a:bodyPr wrap="none" rtlCol="0">
            <a:spAutoFit/>
          </a:bodyPr>
          <a:lstStyle/>
          <a:p>
            <a:r>
              <a:rPr lang="en-GB" dirty="0" err="1" smtClean="0"/>
              <a:t>Ninion</a:t>
            </a:r>
            <a:r>
              <a:rPr lang="en-GB" dirty="0" smtClean="0"/>
              <a:t> Tablet</a:t>
            </a:r>
          </a:p>
          <a:p>
            <a:r>
              <a:rPr lang="en-GB" dirty="0" smtClean="0"/>
              <a:t>c370</a:t>
            </a:r>
            <a:endParaRPr lang="en-GB" dirty="0"/>
          </a:p>
        </p:txBody>
      </p:sp>
      <p:sp>
        <p:nvSpPr>
          <p:cNvPr id="12" name="TextBox 11"/>
          <p:cNvSpPr txBox="1"/>
          <p:nvPr/>
        </p:nvSpPr>
        <p:spPr>
          <a:xfrm>
            <a:off x="248219" y="2912533"/>
            <a:ext cx="10148848" cy="353943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en-GB" sz="2800" dirty="0"/>
              <a:t>I will first cite cases where this would be least expected. For example, the law directs that priests and priestesses be subject to audit, all collectively, and each severally and individually—persons who receive perquisites only, and whose occupation is to pray to heaven for you; and </a:t>
            </a:r>
            <a:r>
              <a:rPr lang="en-GB" sz="2800" b="1" u="sng" dirty="0"/>
              <a:t>they are made accountable not only separately, but whole priestly, families together, the </a:t>
            </a:r>
            <a:r>
              <a:rPr lang="en-GB" sz="2800" b="1" u="sng" dirty="0" err="1"/>
              <a:t>Eumolpidae</a:t>
            </a:r>
            <a:r>
              <a:rPr lang="en-GB" sz="2800" b="1" u="sng" dirty="0"/>
              <a:t>, the </a:t>
            </a:r>
            <a:r>
              <a:rPr lang="en-GB" sz="2800" b="1" u="sng" dirty="0" err="1"/>
              <a:t>Ceryces</a:t>
            </a:r>
            <a:r>
              <a:rPr lang="en-GB" sz="2800" b="1" u="sng" dirty="0"/>
              <a:t>, and all the </a:t>
            </a:r>
            <a:r>
              <a:rPr lang="en-GB" sz="2800" b="1" u="sng" dirty="0" smtClean="0"/>
              <a:t>rest</a:t>
            </a:r>
            <a:r>
              <a:rPr lang="en-GB" sz="2800" dirty="0" smtClean="0"/>
              <a:t>. </a:t>
            </a:r>
            <a:r>
              <a:rPr lang="en-GB" sz="2800" dirty="0" err="1" smtClean="0"/>
              <a:t>Aeschines</a:t>
            </a:r>
            <a:r>
              <a:rPr lang="en-GB" sz="2800" dirty="0" smtClean="0"/>
              <a:t> 3.18</a:t>
            </a:r>
            <a:endParaRPr lang="en-GB" sz="2800" dirty="0"/>
          </a:p>
        </p:txBody>
      </p:sp>
    </p:spTree>
    <p:extLst>
      <p:ext uri="{BB962C8B-B14F-4D97-AF65-F5344CB8AC3E}">
        <p14:creationId xmlns:p14="http://schemas.microsoft.com/office/powerpoint/2010/main" val="261972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Athenian Empire &amp; the Sanctuary</a:t>
            </a:r>
            <a:endParaRPr lang="en-GB" dirty="0"/>
          </a:p>
        </p:txBody>
      </p:sp>
      <p:sp>
        <p:nvSpPr>
          <p:cNvPr id="3" name="Content Placeholder 2"/>
          <p:cNvSpPr>
            <a:spLocks noGrp="1"/>
          </p:cNvSpPr>
          <p:nvPr>
            <p:ph idx="1"/>
          </p:nvPr>
        </p:nvSpPr>
        <p:spPr/>
        <p:txBody>
          <a:bodyPr>
            <a:noAutofit/>
          </a:bodyPr>
          <a:lstStyle/>
          <a:p>
            <a:r>
              <a:rPr lang="en-GB" sz="2200" dirty="0" smtClean="0"/>
              <a:t>…</a:t>
            </a:r>
            <a:r>
              <a:rPr lang="en-GB" sz="2200" b="1" u="sng" dirty="0" smtClean="0"/>
              <a:t>the </a:t>
            </a:r>
            <a:r>
              <a:rPr lang="en-GB" sz="2200" b="1" u="sng" dirty="0"/>
              <a:t>Athenians shall give first-fruits of the harvest </a:t>
            </a:r>
            <a:r>
              <a:rPr lang="en-GB" sz="2200" dirty="0"/>
              <a:t>to the two Goddesses according to ancestral custom and the </a:t>
            </a:r>
            <a:r>
              <a:rPr lang="en-GB" sz="2200" dirty="0" smtClean="0"/>
              <a:t>oracle </a:t>
            </a:r>
            <a:r>
              <a:rPr lang="en-GB" sz="2200" dirty="0"/>
              <a:t>from Delphi, at a rate of not less than a sixth of a </a:t>
            </a:r>
            <a:r>
              <a:rPr lang="en-GB" sz="2200" dirty="0" err="1"/>
              <a:t>medimnos</a:t>
            </a:r>
            <a:r>
              <a:rPr lang="en-GB" sz="2200" dirty="0"/>
              <a:t> per hundred </a:t>
            </a:r>
            <a:r>
              <a:rPr lang="en-GB" sz="2200" dirty="0" err="1"/>
              <a:t>medimnoi</a:t>
            </a:r>
            <a:r>
              <a:rPr lang="en-GB" sz="2200" dirty="0"/>
              <a:t> of barley and not less than half a sixth per hundred </a:t>
            </a:r>
            <a:r>
              <a:rPr lang="en-GB" sz="2200" dirty="0" err="1"/>
              <a:t>medimnoi</a:t>
            </a:r>
            <a:r>
              <a:rPr lang="en-GB" sz="2200" dirty="0"/>
              <a:t> of wheat; … </a:t>
            </a:r>
            <a:r>
              <a:rPr lang="en-GB" sz="2200" dirty="0" smtClean="0"/>
              <a:t>and </a:t>
            </a:r>
            <a:r>
              <a:rPr lang="en-GB" sz="2200" dirty="0"/>
              <a:t>the </a:t>
            </a:r>
            <a:r>
              <a:rPr lang="en-GB" sz="2200" dirty="0" err="1"/>
              <a:t>demarchs</a:t>
            </a:r>
            <a:r>
              <a:rPr lang="en-GB" sz="2200" dirty="0"/>
              <a:t> shall collect the first-fruits by demes and hand them over to the sacred officials </a:t>
            </a:r>
            <a:r>
              <a:rPr lang="en-GB" sz="2200" dirty="0" smtClean="0"/>
              <a:t> </a:t>
            </a:r>
            <a:r>
              <a:rPr lang="en-GB" sz="2200" dirty="0"/>
              <a:t>from Eleusis at Eleusis… </a:t>
            </a:r>
            <a:r>
              <a:rPr lang="en-GB" sz="2200" b="1" u="sng" dirty="0"/>
              <a:t>and the allies too shall contribute first-fruits in the same way</a:t>
            </a:r>
            <a:r>
              <a:rPr lang="en-GB" sz="2200" b="1" u="sng" dirty="0" smtClean="0"/>
              <a:t>; </a:t>
            </a:r>
            <a:r>
              <a:rPr lang="en-GB" sz="2200" dirty="0"/>
              <a:t>and the cities shall choose 15 collectors of the crops in whatever way it seems to them that the crops will be best collected; and when they have been collected they shall send them to Athens; and those who bring them shall hand them over to the sacred officials from Eleusis at </a:t>
            </a:r>
            <a:r>
              <a:rPr lang="en-GB" sz="2200" dirty="0" smtClean="0"/>
              <a:t>Eleusis… IG I3 78a (transl. Lambert &amp; Osborne)</a:t>
            </a:r>
            <a:endParaRPr lang="en-GB" sz="2200" dirty="0"/>
          </a:p>
        </p:txBody>
      </p:sp>
    </p:spTree>
    <p:extLst>
      <p:ext uri="{BB962C8B-B14F-4D97-AF65-F5344CB8AC3E}">
        <p14:creationId xmlns:p14="http://schemas.microsoft.com/office/powerpoint/2010/main" val="3257213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Mysteries as the gift of Athens to the world</a:t>
            </a:r>
            <a:endParaRPr lang="en-GB" dirty="0"/>
          </a:p>
        </p:txBody>
      </p:sp>
      <p:sp>
        <p:nvSpPr>
          <p:cNvPr id="3" name="Content Placeholder 2"/>
          <p:cNvSpPr>
            <a:spLocks noGrp="1"/>
          </p:cNvSpPr>
          <p:nvPr>
            <p:ph idx="1"/>
          </p:nvPr>
        </p:nvSpPr>
        <p:spPr>
          <a:xfrm>
            <a:off x="214489" y="2052918"/>
            <a:ext cx="11164711" cy="4607526"/>
          </a:xfrm>
        </p:spPr>
        <p:txBody>
          <a:bodyPr>
            <a:noAutofit/>
          </a:bodyPr>
          <a:lstStyle/>
          <a:p>
            <a:r>
              <a:rPr lang="en-GB" sz="2200" dirty="0"/>
              <a:t>Now, first of all, that which was </a:t>
            </a:r>
            <a:r>
              <a:rPr lang="en-GB" sz="2200" b="1" u="sng" dirty="0"/>
              <a:t>the first necessity of man's nature was provided by our city;</a:t>
            </a:r>
            <a:r>
              <a:rPr lang="en-GB" sz="2200" dirty="0"/>
              <a:t> for even though the story1 has taken the form of a myth, yet it deserves to be told again. </a:t>
            </a:r>
            <a:r>
              <a:rPr lang="en-GB" sz="2200" b="1" u="sng" dirty="0"/>
              <a:t>When Demeter came to our land,</a:t>
            </a:r>
            <a:r>
              <a:rPr lang="en-GB" sz="2200" dirty="0"/>
              <a:t> in her wandering after the rape of Kore, and, being moved to kindness towards our ancestors by services which </a:t>
            </a:r>
            <a:r>
              <a:rPr lang="en-GB" sz="2200" b="1" u="sng" dirty="0"/>
              <a:t>may not be told save to her initiates</a:t>
            </a:r>
            <a:r>
              <a:rPr lang="en-GB" sz="2200" dirty="0"/>
              <a:t>, gave these two gifts, the greatest in the world</a:t>
            </a:r>
            <a:r>
              <a:rPr lang="en-GB" sz="2200" dirty="0" smtClean="0"/>
              <a:t>— </a:t>
            </a:r>
            <a:r>
              <a:rPr lang="en-GB" sz="2200" b="1" u="sng" dirty="0" smtClean="0"/>
              <a:t>the </a:t>
            </a:r>
            <a:r>
              <a:rPr lang="en-GB" sz="2200" b="1" u="sng" dirty="0"/>
              <a:t>fruits of the earth</a:t>
            </a:r>
            <a:r>
              <a:rPr lang="en-GB" sz="2200" dirty="0" smtClean="0"/>
              <a:t>, </a:t>
            </a:r>
            <a:r>
              <a:rPr lang="en-GB" sz="2200" dirty="0"/>
              <a:t>which have enabled us to rise above the life of the beasts, </a:t>
            </a:r>
            <a:r>
              <a:rPr lang="en-GB" sz="2200" b="1" u="sng" dirty="0"/>
              <a:t>and the holy </a:t>
            </a:r>
            <a:r>
              <a:rPr lang="en-GB" sz="2200" b="1" u="sng" dirty="0" smtClean="0"/>
              <a:t>rite</a:t>
            </a:r>
            <a:r>
              <a:rPr lang="en-GB" sz="2200" dirty="0" smtClean="0"/>
              <a:t> </a:t>
            </a:r>
            <a:r>
              <a:rPr lang="en-GB" sz="2200" dirty="0"/>
              <a:t>which inspires in those who partake of it sweeter </a:t>
            </a:r>
            <a:r>
              <a:rPr lang="en-GB" sz="2200" dirty="0" smtClean="0"/>
              <a:t>hopes regarding </a:t>
            </a:r>
            <a:r>
              <a:rPr lang="en-GB" sz="2200" dirty="0"/>
              <a:t>both </a:t>
            </a:r>
            <a:r>
              <a:rPr lang="en-GB" sz="2200" b="1" u="sng" dirty="0"/>
              <a:t>the end of life and all </a:t>
            </a:r>
            <a:r>
              <a:rPr lang="en-GB" sz="2200" b="1" u="sng" dirty="0" smtClean="0"/>
              <a:t>eternity - </a:t>
            </a:r>
            <a:r>
              <a:rPr lang="en-GB" sz="2200" dirty="0" smtClean="0"/>
              <a:t>our </a:t>
            </a:r>
            <a:r>
              <a:rPr lang="en-GB" sz="2200" dirty="0"/>
              <a:t>city was not only so beloved of the gods but also so </a:t>
            </a:r>
            <a:r>
              <a:rPr lang="en-GB" sz="2200" b="1" dirty="0"/>
              <a:t>devoted to mankind </a:t>
            </a:r>
            <a:r>
              <a:rPr lang="en-GB" sz="2200" dirty="0"/>
              <a:t>that, having been endowed with these great blessings, she did not begrudge them to the rest of the world, but </a:t>
            </a:r>
            <a:r>
              <a:rPr lang="en-GB" sz="2200" b="1" u="sng" dirty="0"/>
              <a:t>shared with all men what she had </a:t>
            </a:r>
            <a:r>
              <a:rPr lang="en-GB" sz="2200" b="1" u="sng" dirty="0" smtClean="0"/>
              <a:t>received</a:t>
            </a:r>
            <a:r>
              <a:rPr lang="en-GB" sz="2200" dirty="0" smtClean="0"/>
              <a:t>.</a:t>
            </a:r>
            <a:r>
              <a:rPr lang="en-GB" sz="2200" dirty="0"/>
              <a:t> Isocrates </a:t>
            </a:r>
            <a:r>
              <a:rPr lang="en-GB" sz="2200" dirty="0" smtClean="0"/>
              <a:t>4.28-9</a:t>
            </a:r>
          </a:p>
        </p:txBody>
      </p:sp>
    </p:spTree>
    <p:extLst>
      <p:ext uri="{BB962C8B-B14F-4D97-AF65-F5344CB8AC3E}">
        <p14:creationId xmlns:p14="http://schemas.microsoft.com/office/powerpoint/2010/main" val="31654003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The </a:t>
            </a:r>
            <a:r>
              <a:rPr lang="en-GB" dirty="0" err="1" smtClean="0"/>
              <a:t>Hermokopiday</a:t>
            </a:r>
            <a:r>
              <a:rPr lang="en-GB" dirty="0" smtClean="0"/>
              <a:t> Affair and the Profanation of the Mysteries</a:t>
            </a:r>
            <a:endParaRPr lang="en-GB" dirty="0"/>
          </a:p>
        </p:txBody>
      </p:sp>
      <p:sp>
        <p:nvSpPr>
          <p:cNvPr id="8" name="Text Placeholder 7"/>
          <p:cNvSpPr>
            <a:spLocks noGrp="1"/>
          </p:cNvSpPr>
          <p:nvPr>
            <p:ph type="body" idx="1"/>
          </p:nvPr>
        </p:nvSpPr>
        <p:spPr/>
        <p:txBody>
          <a:bodyPr/>
          <a:lstStyle/>
          <a:p>
            <a:endParaRPr lang="en-GB"/>
          </a:p>
        </p:txBody>
      </p:sp>
    </p:spTree>
    <p:extLst>
      <p:ext uri="{BB962C8B-B14F-4D97-AF65-F5344CB8AC3E}">
        <p14:creationId xmlns:p14="http://schemas.microsoft.com/office/powerpoint/2010/main" val="425538009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892</TotalTime>
  <Words>661</Words>
  <Application>Microsoft Office PowerPoint</Application>
  <PresentationFormat>Widescreen</PresentationFormat>
  <Paragraphs>40</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Century Gothic</vt:lpstr>
      <vt:lpstr>Wingdings</vt:lpstr>
      <vt:lpstr>Wingdings 3</vt:lpstr>
      <vt:lpstr>Ion</vt:lpstr>
      <vt:lpstr>The Mysteries at Eleusis</vt:lpstr>
      <vt:lpstr>What are the Mysteries?</vt:lpstr>
      <vt:lpstr>Eleusis = the oldest attested</vt:lpstr>
      <vt:lpstr>A story of popularity</vt:lpstr>
      <vt:lpstr>The Mysteries and the Athenian State</vt:lpstr>
      <vt:lpstr>Two families = two priesthoods</vt:lpstr>
      <vt:lpstr>The Athenian Empire &amp; the Sanctuary</vt:lpstr>
      <vt:lpstr>The Mysteries as the gift of Athens to the world</vt:lpstr>
      <vt:lpstr>The Hermokopiday Affair and the Profanation of the Mysteries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Mysteries at Eleusis</dc:title>
  <dc:creator>Errietta Bissa</dc:creator>
  <cp:lastModifiedBy>Errietta Bissa</cp:lastModifiedBy>
  <cp:revision>21</cp:revision>
  <dcterms:created xsi:type="dcterms:W3CDTF">2018-12-18T18:57:17Z</dcterms:created>
  <dcterms:modified xsi:type="dcterms:W3CDTF">2018-12-19T09:50:04Z</dcterms:modified>
</cp:coreProperties>
</file>