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webextensions/webextension1.xml" ContentType="application/vnd.ms-office.webextension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7" r:id="rId3"/>
    <p:sldId id="289" r:id="rId4"/>
    <p:sldId id="280" r:id="rId5"/>
    <p:sldId id="288" r:id="rId6"/>
    <p:sldId id="282" r:id="rId7"/>
    <p:sldId id="283" r:id="rId8"/>
    <p:sldId id="284" r:id="rId9"/>
    <p:sldId id="285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B076C6-7DAD-472A-8F2E-A43C03A84EA6}" v="289" dt="2023-10-30T15:45:02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3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F8B076C6-7DAD-472A-8F2E-A43C03A84EA6}"/>
    <pc:docChg chg="custSel delSld modSld">
      <pc:chgData name="Marion Phillips" userId="ceb937aa-b9c3-4941-91d8-fdd18470a62e" providerId="ADAL" clId="{F8B076C6-7DAD-472A-8F2E-A43C03A84EA6}" dt="2023-10-30T15:45:02.484" v="294" actId="20577"/>
      <pc:docMkLst>
        <pc:docMk/>
      </pc:docMkLst>
      <pc:sldChg chg="modSp">
        <pc:chgData name="Marion Phillips" userId="ceb937aa-b9c3-4941-91d8-fdd18470a62e" providerId="ADAL" clId="{F8B076C6-7DAD-472A-8F2E-A43C03A84EA6}" dt="2023-10-30T15:40:47.292" v="188" actId="20577"/>
        <pc:sldMkLst>
          <pc:docMk/>
          <pc:sldMk cId="2009787425" sldId="280"/>
        </pc:sldMkLst>
        <pc:spChg chg="mod">
          <ac:chgData name="Marion Phillips" userId="ceb937aa-b9c3-4941-91d8-fdd18470a62e" providerId="ADAL" clId="{F8B076C6-7DAD-472A-8F2E-A43C03A84EA6}" dt="2023-10-30T15:40:05.394" v="177" actId="20577"/>
          <ac:spMkLst>
            <pc:docMk/>
            <pc:sldMk cId="2009787425" sldId="280"/>
            <ac:spMk id="2" creationId="{EBF52347-A5BC-22FE-E36B-75E7D0F09577}"/>
          </ac:spMkLst>
        </pc:spChg>
        <pc:spChg chg="mod">
          <ac:chgData name="Marion Phillips" userId="ceb937aa-b9c3-4941-91d8-fdd18470a62e" providerId="ADAL" clId="{F8B076C6-7DAD-472A-8F2E-A43C03A84EA6}" dt="2023-10-30T15:40:47.292" v="188" actId="20577"/>
          <ac:spMkLst>
            <pc:docMk/>
            <pc:sldMk cId="2009787425" sldId="280"/>
            <ac:spMk id="3" creationId="{4C18A109-80CB-6275-363F-8E9C3CB4B972}"/>
          </ac:spMkLst>
        </pc:spChg>
      </pc:sldChg>
      <pc:sldChg chg="del">
        <pc:chgData name="Marion Phillips" userId="ceb937aa-b9c3-4941-91d8-fdd18470a62e" providerId="ADAL" clId="{F8B076C6-7DAD-472A-8F2E-A43C03A84EA6}" dt="2023-10-30T15:43:21.434" v="269" actId="47"/>
        <pc:sldMkLst>
          <pc:docMk/>
          <pc:sldMk cId="1318492639" sldId="281"/>
        </pc:sldMkLst>
      </pc:sldChg>
      <pc:sldChg chg="modSp">
        <pc:chgData name="Marion Phillips" userId="ceb937aa-b9c3-4941-91d8-fdd18470a62e" providerId="ADAL" clId="{F8B076C6-7DAD-472A-8F2E-A43C03A84EA6}" dt="2023-10-30T15:45:02.484" v="294" actId="20577"/>
        <pc:sldMkLst>
          <pc:docMk/>
          <pc:sldMk cId="413505045" sldId="284"/>
        </pc:sldMkLst>
        <pc:spChg chg="mod">
          <ac:chgData name="Marion Phillips" userId="ceb937aa-b9c3-4941-91d8-fdd18470a62e" providerId="ADAL" clId="{F8B076C6-7DAD-472A-8F2E-A43C03A84EA6}" dt="2023-10-30T15:45:02.484" v="294" actId="20577"/>
          <ac:spMkLst>
            <pc:docMk/>
            <pc:sldMk cId="413505045" sldId="284"/>
            <ac:spMk id="3" creationId="{00F2976A-FC58-193D-130D-448238CEBCEF}"/>
          </ac:spMkLst>
        </pc:spChg>
      </pc:sldChg>
      <pc:sldChg chg="modSp mod">
        <pc:chgData name="Marion Phillips" userId="ceb937aa-b9c3-4941-91d8-fdd18470a62e" providerId="ADAL" clId="{F8B076C6-7DAD-472A-8F2E-A43C03A84EA6}" dt="2023-10-30T15:39:25.387" v="171" actId="20577"/>
        <pc:sldMkLst>
          <pc:docMk/>
          <pc:sldMk cId="3381923795" sldId="287"/>
        </pc:sldMkLst>
        <pc:spChg chg="mod">
          <ac:chgData name="Marion Phillips" userId="ceb937aa-b9c3-4941-91d8-fdd18470a62e" providerId="ADAL" clId="{F8B076C6-7DAD-472A-8F2E-A43C03A84EA6}" dt="2023-10-30T15:39:25.387" v="171" actId="20577"/>
          <ac:spMkLst>
            <pc:docMk/>
            <pc:sldMk cId="3381923795" sldId="287"/>
            <ac:spMk id="2" creationId="{88EE91B2-CAB9-F5CF-F474-55218DE2BEF9}"/>
          </ac:spMkLst>
        </pc:spChg>
      </pc:sldChg>
      <pc:sldChg chg="modSp mod">
        <pc:chgData name="Marion Phillips" userId="ceb937aa-b9c3-4941-91d8-fdd18470a62e" providerId="ADAL" clId="{F8B076C6-7DAD-472A-8F2E-A43C03A84EA6}" dt="2023-10-30T15:42:07.138" v="268" actId="313"/>
        <pc:sldMkLst>
          <pc:docMk/>
          <pc:sldMk cId="3169245816" sldId="288"/>
        </pc:sldMkLst>
        <pc:spChg chg="mod">
          <ac:chgData name="Marion Phillips" userId="ceb937aa-b9c3-4941-91d8-fdd18470a62e" providerId="ADAL" clId="{F8B076C6-7DAD-472A-8F2E-A43C03A84EA6}" dt="2023-10-30T15:42:07.138" v="268" actId="313"/>
          <ac:spMkLst>
            <pc:docMk/>
            <pc:sldMk cId="3169245816" sldId="288"/>
            <ac:spMk id="3" creationId="{C25440D2-94DF-818F-5435-F33FEA63B71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FEF4B-3907-C380-ABCB-E7BC9EC2A9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35470D-8390-2C76-C978-5CB1B12638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85064-21A0-1AB0-F715-6D1A9B0C1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328A6-FCF7-8A5E-50AB-4F6110D57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5ADC6-C617-52E4-FD6A-418DFABB0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935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25574-CEF6-8C97-6ADD-F0CD73491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75844-A17C-179C-2C42-6AAAAE801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DB1F3-71AA-2578-E827-806AD22AB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53601-73D8-9C33-E10F-37ACA685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8F149-2F7B-ADF3-B52F-8C7D4DEB7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28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45E06-B798-50D1-6065-5849D81F7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B008D4-6C49-E9F7-E49C-F71A7131BF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BD569-CE3D-F854-83EF-7DC93E043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985B6-2A79-D1EB-8C78-5AB03AD2F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692C4-2F87-45D0-EFD9-F9379C0FA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786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FB55-5EBB-3DB9-9ADC-9EA14EE91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3863D-9D22-FCD1-E072-B4D89F13F1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5484B9-F5FD-DC57-69CB-E1926FF929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0A1AF0-04CA-E188-F5C8-953B69024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71A22-4547-7504-FA77-0286AF617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70A13B-95B2-D554-605A-4604782CB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487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270AF-B54C-2DC0-4DF9-49B673343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7E8DEF-9D71-039D-0094-7C1D96BDE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3E247A-3A67-CE73-5DFA-8D0A51726E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EC54A7-D8A2-03EB-91CA-2E31A1A86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94DBFF-661F-D4F1-3781-99E05BCE9B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0708A-29B8-D520-F54B-66B27E31F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A5A03D-2B21-DBAA-5BF4-1D48F0C5A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A9B4F3-7A74-970A-1947-F272EB76D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869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A4930-79C4-A430-4424-325624D9E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34F408-40A6-DBBE-DEDA-1FB8ACFA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2F6D0F-0CA5-9890-5241-F9BBAE6F5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6E24C-6BA0-B5C0-6680-D39B8816F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84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555A34-B5C1-4327-DC32-AD56D2624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F3F956-968A-EA51-B3F4-AEF912CB5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099C5-B524-4FAE-F994-A25FBC768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184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2A904-66D1-8A21-1F97-D756CC0AF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6E155-8E33-6CCA-57DF-5DA90B000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D87A6-2DC2-EF7C-9554-9A93C4A63A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4072AD-7FA4-0C9B-7506-CC43DD051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7FB12-0DBB-4AAB-77B7-764E8CECC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1F2E5-F3F3-C254-A225-5F0BDA42C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38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24D79-6D48-176C-CBE4-896877C27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830BB6-DBE6-CEB2-D2A1-743C227DE2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7AF4C6-793E-E039-430B-D712C4F137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EB50AD-ECBF-B753-D0D0-9E43811DC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E6B8A5-50EF-A456-F666-B79239213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C881D7-0EEE-5D65-85FE-40987FAED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249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6A680-0CC9-7156-610D-85F46327F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99352F-44F3-4A63-B545-ED6B5DC8D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2BBD4-2E99-8735-1A98-61E251F32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4FAF4-2130-F750-4BB7-AA17FED21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4B53B-395F-97B1-7F9E-799C73912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88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BBDD2D-7BD3-C7A5-1523-62EFE1BA6E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68FC0C-838E-58F4-9C68-A855EB5C65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19DEC-8000-E265-EC66-C353975AF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58E34-602D-D803-3AD4-C6E1F57ED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FDBB1-BE03-87B7-4E07-8B7688EA8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26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2F9D9-6FAF-FF86-21CB-BE8E0A1AF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73CACB-B170-12DF-4E38-A01AC9917F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D7173-C443-4E08-2EE7-6C630795F3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D3D7B-2B63-408A-8A0B-9B09A8627787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25CB7-2203-0D1E-7AA2-A5C61049A7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94882-CCD7-BC77-71B6-F375ABEF4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2DC96-7148-41D2-9B9C-6F92F3127D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074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ivwKQqf4ixA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jamboard.google.com/d/1rHZywOA63lks1Ht3rwGyBlx8v7jT7AD5_liDpnExyIs/viewer?f=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newswales.com/one-in-four-people-in-wales-lack-basic-digital-skill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ugata_mitra_build_a_school_in_the_cloud?language=e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0C378-85F0-CDD7-C194-199173D56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</a:rPr>
              <a:t>Key </a:t>
            </a:r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Drivers Behind Technology in Education </a:t>
            </a:r>
          </a:p>
        </p:txBody>
      </p:sp>
    </p:spTree>
    <p:extLst>
      <p:ext uri="{BB962C8B-B14F-4D97-AF65-F5344CB8AC3E}">
        <p14:creationId xmlns:p14="http://schemas.microsoft.com/office/powerpoint/2010/main" val="314909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E91B2-CAB9-F5CF-F474-55218DE2B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46" y="278535"/>
            <a:ext cx="11273304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cs typeface="Calibri Light"/>
              </a:rPr>
              <a:t>Using Technology in the Classroom: Reflection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1C975-31BC-90FF-8209-C48C0BBDD6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1" y="1917284"/>
            <a:ext cx="10496196" cy="523525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Introducing technology into our lessons can feel like a challenge. We often hear teachers tell us that:</a:t>
            </a:r>
          </a:p>
          <a:p>
            <a:pPr marL="0" indent="0">
              <a:buNone/>
            </a:pPr>
            <a:endParaRPr lang="en-GB" sz="2400" dirty="0">
              <a:cs typeface="Calibri"/>
            </a:endParaRPr>
          </a:p>
          <a:p>
            <a:endParaRPr lang="en-GB" sz="100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Technology in the classroom causes more problems than it solves. 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There is no room for digital technology in my subject/area.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The people I am teaching know more about the technology than me.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It will take too much time.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It'll go wrong! I know it will!</a:t>
            </a:r>
          </a:p>
          <a:p>
            <a:pPr marL="457200" lvl="1" indent="0">
              <a:buNone/>
            </a:pPr>
            <a:endParaRPr lang="en-GB" sz="1800" dirty="0">
              <a:ea typeface="+mn-lt"/>
              <a:cs typeface="+mn-lt"/>
            </a:endParaRPr>
          </a:p>
          <a:p>
            <a:pPr marL="457200" lvl="1" indent="0">
              <a:buNone/>
            </a:pPr>
            <a:endParaRPr lang="en-GB" dirty="0">
              <a:cs typeface="Calibri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81923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Add-in 3">
                <a:extLst>
                  <a:ext uri="{FF2B5EF4-FFF2-40B4-BE49-F238E27FC236}">
                    <a16:creationId xmlns:a16="http://schemas.microsoft.com/office/drawing/2014/main" id="{7DE1D801-312B-5C5D-AF19-2D291A3A558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53837871"/>
                  </p:ext>
                </p:extLst>
              </p:nvPr>
            </p:nvGraphicFramePr>
            <p:xfrm>
              <a:off x="80514" y="776378"/>
              <a:ext cx="9805356" cy="5474898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Add-in 3">
                <a:extLst>
                  <a:ext uri="{FF2B5EF4-FFF2-40B4-BE49-F238E27FC236}">
                    <a16:creationId xmlns:a16="http://schemas.microsoft.com/office/drawing/2014/main" id="{7DE1D801-312B-5C5D-AF19-2D291A3A558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0514" y="776378"/>
                <a:ext cx="9805356" cy="5474898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3892401B-DD51-F48E-C4B2-90E54F4BB78E}"/>
              </a:ext>
            </a:extLst>
          </p:cNvPr>
          <p:cNvSpPr txBox="1"/>
          <p:nvPr/>
        </p:nvSpPr>
        <p:spPr>
          <a:xfrm>
            <a:off x="172528" y="126852"/>
            <a:ext cx="119447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875" lvl="1" indent="-269875"/>
            <a:r>
              <a:rPr lang="en-GB" sz="2400" dirty="0">
                <a:cs typeface="Calibri"/>
              </a:rPr>
              <a:t>How does the prospect of using technology in your teaching make you feel?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BB4A1E-A41E-616D-A2D7-A8D2A3FA865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04" t="7686" r="8303" b="8706"/>
          <a:stretch/>
        </p:blipFill>
        <p:spPr>
          <a:xfrm>
            <a:off x="9885870" y="1154023"/>
            <a:ext cx="2306130" cy="22658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067ED59-79DA-7F52-24F5-DFF1AC11310E}"/>
              </a:ext>
            </a:extLst>
          </p:cNvPr>
          <p:cNvSpPr txBox="1"/>
          <p:nvPr/>
        </p:nvSpPr>
        <p:spPr>
          <a:xfrm>
            <a:off x="9885871" y="4008413"/>
            <a:ext cx="2306129" cy="203132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David </a:t>
            </a:r>
            <a:r>
              <a:rPr lang="en-GB" dirty="0" err="1">
                <a:solidFill>
                  <a:schemeClr val="bg1"/>
                </a:solidFill>
                <a:cs typeface="Calibri"/>
              </a:rPr>
              <a:t>Marquett</a:t>
            </a:r>
            <a:r>
              <a:rPr lang="en-GB" dirty="0">
                <a:solidFill>
                  <a:schemeClr val="bg1"/>
                </a:solidFill>
                <a:cs typeface="Calibri"/>
              </a:rPr>
              <a:t>, Turn the Ship Around: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https://www.youtube.com/watch?v=ivwKQqf4ixA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084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52347-A5BC-22FE-E36B-75E7D0F09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1420139"/>
            <a:ext cx="3201366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b="1" dirty="0">
                <a:solidFill>
                  <a:srgbClr val="FFFFFF"/>
                </a:solidFill>
              </a:rPr>
              <a:t>What are the Main Drivers Behind Using Technology in Education?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A109-80CB-6275-363F-8E9C3CB4B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6084875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latin typeface="-apple-system"/>
                <a:cs typeface="Calibri" panose="020F0502020204030204"/>
              </a:rPr>
              <a:t>The need for making use of technology in the classroom has developed greatly in past years. In many ways this can be attributed to these key factors:</a:t>
            </a:r>
          </a:p>
          <a:p>
            <a:pPr marL="0" indent="0">
              <a:buNone/>
            </a:pPr>
            <a:endParaRPr lang="en-GB" sz="2600" dirty="0">
              <a:latin typeface="-apple-system"/>
              <a:cs typeface="Calibri" panose="020F0502020204030204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-apple-system"/>
                <a:cs typeface="Calibri" panose="020F0502020204030204"/>
              </a:rPr>
              <a:t>Political and societal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-apple-system"/>
                <a:cs typeface="Calibri" panose="020F0502020204030204"/>
              </a:rPr>
              <a:t>Learners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-apple-system"/>
                <a:cs typeface="Calibri" panose="020F0502020204030204"/>
              </a:rPr>
              <a:t>The advancement of technology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-apple-system"/>
                <a:cs typeface="Calibri" panose="020F0502020204030204"/>
              </a:rPr>
              <a:t>Changes in the educational/employment landscape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-apple-system"/>
                <a:cs typeface="Calibri" panose="020F0502020204030204"/>
              </a:rPr>
              <a:t>Emergency implementation</a:t>
            </a:r>
          </a:p>
          <a:p>
            <a:pPr marL="0" indent="0">
              <a:buNone/>
            </a:pPr>
            <a:endParaRPr lang="en-GB" sz="2600" dirty="0">
              <a:latin typeface="-apple-system"/>
            </a:endParaRPr>
          </a:p>
          <a:p>
            <a:pPr marL="0" indent="0">
              <a:buNone/>
            </a:pPr>
            <a:r>
              <a:rPr lang="en-GB" sz="2600" dirty="0">
                <a:latin typeface="-apple-system"/>
                <a:cs typeface="Calibri" panose="020F0502020204030204"/>
              </a:rPr>
              <a:t>Working in pairs, discuss and add a "summary statement" for each of these drivers explaining what you think the influence of each might be.</a:t>
            </a:r>
          </a:p>
          <a:p>
            <a:pPr marL="0" indent="0">
              <a:buNone/>
            </a:pPr>
            <a:endParaRPr lang="en-GB" sz="1800" dirty="0">
              <a:latin typeface="-apple-system"/>
              <a:cs typeface="Calibri" panose="020F0502020204030204"/>
              <a:hlinkClick r:id="rId2"/>
            </a:endParaRPr>
          </a:p>
          <a:p>
            <a:pPr marL="0" indent="0">
              <a:buNone/>
            </a:pPr>
            <a:r>
              <a:rPr lang="en-GB" sz="1800" dirty="0">
                <a:latin typeface="-apple-system"/>
                <a:cs typeface="Calibri" panose="020F0502020204030204"/>
                <a:hlinkClick r:id="rId2"/>
              </a:rPr>
              <a:t>https://jamboard.google.com/d/1rHZywOA63lks1Ht3rwGyBlx8v7jT7AD5_liDpnExyIs/viewer?f=0</a:t>
            </a:r>
            <a:endParaRPr lang="en-GB" sz="1800" dirty="0">
              <a:latin typeface="-apple-system"/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latin typeface="-apple-system"/>
              <a:cs typeface="Calibri" panose="020F0502020204030204"/>
            </a:endParaRPr>
          </a:p>
        </p:txBody>
      </p:sp>
      <p:pic>
        <p:nvPicPr>
          <p:cNvPr id="5" name="Picture 4" descr="A qr code with a dinosaur&#10;&#10;Description automatically generated">
            <a:extLst>
              <a:ext uri="{FF2B5EF4-FFF2-40B4-BE49-F238E27FC236}">
                <a16:creationId xmlns:a16="http://schemas.microsoft.com/office/drawing/2014/main" id="{7B068E09-DA0E-05A1-2FFD-58C43B9CC4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6227" y="2329442"/>
            <a:ext cx="1851804" cy="1851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787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440D2-94DF-818F-5435-F33FEA63B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United Nations Sustainable Development Goals</a:t>
            </a:r>
          </a:p>
          <a:p>
            <a:r>
              <a:rPr lang="en-GB" sz="2400" dirty="0"/>
              <a:t>OECD 21</a:t>
            </a:r>
            <a:r>
              <a:rPr lang="en-GB" sz="2400" baseline="30000" dirty="0"/>
              <a:t>st</a:t>
            </a:r>
            <a:r>
              <a:rPr lang="en-GB" sz="2400" dirty="0"/>
              <a:t> Century Skills</a:t>
            </a:r>
          </a:p>
          <a:p>
            <a:r>
              <a:rPr lang="en-GB" sz="2400" dirty="0"/>
              <a:t>Wellbeing of Future Generations Act (Wales)</a:t>
            </a:r>
          </a:p>
          <a:p>
            <a:r>
              <a:rPr lang="en-GB" sz="2400" dirty="0"/>
              <a:t>Digital Strategy for Wales 2021 </a:t>
            </a:r>
          </a:p>
          <a:p>
            <a:r>
              <a:rPr lang="en-GB" sz="2400" dirty="0"/>
              <a:t>Post-16 Wales Skills for the Future</a:t>
            </a:r>
          </a:p>
          <a:p>
            <a:r>
              <a:rPr lang="en-GB" sz="2400" dirty="0"/>
              <a:t>Digital 2030 A Strategic Framework for Post-16 Digital Learning in Wales 2019</a:t>
            </a:r>
          </a:p>
          <a:p>
            <a:r>
              <a:rPr lang="en-GB" sz="2400" dirty="0"/>
              <a:t>Digital Communities Wales: Digital confidence, health and wellbeing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Using either MS PowerPoint or Google Slides, work with others in the classroom to create a collaborative presentation that introduces one of the above and explores its impact on using technology in education.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898DEA-1F24-90F7-C398-455F79527065}"/>
              </a:ext>
            </a:extLst>
          </p:cNvPr>
          <p:cNvSpPr txBox="1">
            <a:spLocks/>
          </p:cNvSpPr>
          <p:nvPr/>
        </p:nvSpPr>
        <p:spPr>
          <a:xfrm>
            <a:off x="4962659" y="8018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AD961D7-4229-656A-9413-0DF105264A11}"/>
              </a:ext>
            </a:extLst>
          </p:cNvPr>
          <p:cNvSpPr txBox="1">
            <a:spLocks/>
          </p:cNvSpPr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000">
                <a:solidFill>
                  <a:srgbClr val="FFFFFF"/>
                </a:solidFill>
                <a:latin typeface="-apple-system"/>
              </a:rPr>
              <a:t>Political and Societal</a:t>
            </a:r>
            <a:endParaRPr lang="en-GB" sz="4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245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C800F-F8A0-EA11-1F44-481F955E1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 dirty="0">
                <a:solidFill>
                  <a:srgbClr val="FFFFFF"/>
                </a:solidFill>
              </a:rPr>
              <a:t>Discussion</a:t>
            </a:r>
            <a:br>
              <a:rPr lang="en-US" sz="4000" b="1" dirty="0">
                <a:solidFill>
                  <a:srgbClr val="FFFFFF"/>
                </a:solidFill>
              </a:rPr>
            </a:b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7CFE5-3D61-9699-131D-DA1DA1041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0" i="0" dirty="0">
              <a:effectLst/>
              <a:latin typeface="-apple-system"/>
            </a:endParaRPr>
          </a:p>
          <a:p>
            <a:r>
              <a:rPr lang="en-GB" sz="2400" dirty="0">
                <a:latin typeface="-apple-system"/>
              </a:rPr>
              <a:t>Read the article "Basic Digital Skills" on MOODLE:</a:t>
            </a:r>
          </a:p>
          <a:p>
            <a:pPr marL="0" indent="0">
              <a:buNone/>
            </a:pPr>
            <a:endParaRPr lang="en-GB" sz="2400" dirty="0">
              <a:latin typeface="-apple-system"/>
            </a:endParaRPr>
          </a:p>
          <a:p>
            <a:pPr lvl="1"/>
            <a:r>
              <a:rPr lang="en-GB" dirty="0">
                <a:latin typeface="-apple-system"/>
              </a:rPr>
              <a:t>What do you think of its findings?</a:t>
            </a:r>
          </a:p>
          <a:p>
            <a:pPr lvl="1"/>
            <a:r>
              <a:rPr lang="en-GB" dirty="0">
                <a:latin typeface="-apple-system"/>
                <a:cs typeface="Calibri" panose="020F0502020204030204"/>
              </a:rPr>
              <a:t>What is the role of education in fixing this issue?</a:t>
            </a:r>
          </a:p>
          <a:p>
            <a:pPr lvl="1"/>
            <a:r>
              <a:rPr lang="en-GB" dirty="0">
                <a:latin typeface="-apple-system"/>
                <a:cs typeface="Calibri" panose="020F0502020204030204"/>
              </a:rPr>
              <a:t>Should it be part of your remit as a further educator?</a:t>
            </a:r>
          </a:p>
          <a:p>
            <a:pPr lvl="1"/>
            <a:r>
              <a:rPr lang="en-GB" dirty="0">
                <a:ea typeface="+mn-lt"/>
                <a:cs typeface="+mn-lt"/>
              </a:rPr>
              <a:t>What does this mean for your own practice?</a:t>
            </a:r>
            <a:endParaRPr lang="en-GB" dirty="0">
              <a:latin typeface="-apple-system"/>
              <a:cs typeface="Calibri" panose="020F0502020204030204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latin typeface="-apple-system"/>
                <a:hlinkClick r:id="rId2"/>
              </a:rPr>
              <a:t>https://businessnewswales.com/one-in-four-people-in-wales-lack-basic-digital-skills/</a:t>
            </a:r>
            <a:endParaRPr lang="en-GB" sz="2000" dirty="0">
              <a:latin typeface="-apple-system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95189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BA3E04-24F3-0556-D8EF-50ADD0B13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0" i="0" dirty="0">
                <a:solidFill>
                  <a:srgbClr val="FFFFFF"/>
                </a:solidFill>
                <a:effectLst/>
                <a:latin typeface="-apple-system"/>
              </a:rPr>
              <a:t>The Evolving Learner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F5403-2721-0844-F39D-EDDA4FB11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440769"/>
          </a:xfrm>
        </p:spPr>
        <p:txBody>
          <a:bodyPr anchor="ctr">
            <a:normAutofit/>
          </a:bodyPr>
          <a:lstStyle/>
          <a:p>
            <a:r>
              <a:rPr lang="en-GB" sz="2400" b="0" i="0" dirty="0"/>
              <a:t>It is hard for us to consider the nature of the developing learner in isolation of that of developing technologies.</a:t>
            </a:r>
            <a:endParaRPr lang="en-US" sz="2400" dirty="0"/>
          </a:p>
          <a:p>
            <a:r>
              <a:rPr lang="en-GB" sz="2400" b="0" i="0" dirty="0"/>
              <a:t>Technology has become part of our landscape and has changed how communities operate, as well as how we access information and develop it for our own purposes.</a:t>
            </a:r>
            <a:endParaRPr lang="en-US" sz="2400" dirty="0"/>
          </a:p>
          <a:p>
            <a:r>
              <a:rPr lang="en-GB" sz="2400" b="0" i="0" dirty="0"/>
              <a:t>As more technology is developed to suit our needs, we must consider that we are actively changing the nature of the world in which our children are developing.</a:t>
            </a:r>
          </a:p>
          <a:p>
            <a:r>
              <a:rPr lang="en-GB" sz="2400" dirty="0"/>
              <a:t>As educators, we are preparing our learners for many jobs and ways of working that do not yet exist!</a:t>
            </a:r>
            <a:endParaRPr lang="en-US" sz="24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1CE676-DE6C-AE15-8FA5-C72A155090C0}"/>
              </a:ext>
            </a:extLst>
          </p:cNvPr>
          <p:cNvSpPr txBox="1"/>
          <p:nvPr/>
        </p:nvSpPr>
        <p:spPr>
          <a:xfrm>
            <a:off x="4808734" y="5500226"/>
            <a:ext cx="6558395" cy="1200329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Sugata Mitre, Build a School in the Cloud: </a:t>
            </a:r>
            <a:r>
              <a:rPr lang="en-GB" sz="18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https://www.ted.com/talks/sugata_mitra_build_a_school_in_the_cloud?language=en</a:t>
            </a:r>
            <a:endParaRPr lang="en-GB" sz="18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5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2976A-FC58-193D-130D-448238CEB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82792"/>
            <a:ext cx="10978551" cy="4882551"/>
          </a:xfrm>
        </p:spPr>
        <p:txBody>
          <a:bodyPr anchor="ctr"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373A3C"/>
                </a:solidFill>
                <a:effectLst/>
              </a:rPr>
              <a:t>There are many ways that we can use technology to aid in our teaching specifically, but also in the wider context to help learners:</a:t>
            </a:r>
          </a:p>
          <a:p>
            <a:pPr marL="0" indent="0" algn="l">
              <a:buNone/>
            </a:pPr>
            <a:endParaRPr lang="en-GB" b="0" i="0" dirty="0">
              <a:solidFill>
                <a:srgbClr val="373A3C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</a:rPr>
              <a:t>We can present information in different ways as well as make it accessible after it has been presented.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</a:rPr>
              <a:t>We can make use of different modes of presentation such as video and sound as well as 3-D computer models to help reinforce concepts in teaching.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</a:rPr>
              <a:t>We can make use of automated tools for assessment that we can use the feedback into our planning as well as identify concepts that students struggle with or have misconceptions with.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</a:rPr>
              <a:t>We can make use of social media platforms or similar community-based environments in order to keep students and the wider community engaged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</a:rPr>
              <a:t>Wider use of technology means we can make content accessible for learners who may have additional learning needs require additional support.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505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20231-5D4A-1314-ED96-072D4E8BC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1156327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0" i="0" dirty="0">
                <a:solidFill>
                  <a:srgbClr val="FFFFFF"/>
                </a:solidFill>
                <a:effectLst/>
                <a:latin typeface="-apple-system"/>
              </a:rPr>
              <a:t>The Advancement of Technology</a:t>
            </a:r>
            <a:br>
              <a:rPr lang="en-GB" sz="4000" b="0" i="0" dirty="0">
                <a:solidFill>
                  <a:srgbClr val="FFFFFF"/>
                </a:solidFill>
                <a:effectLst/>
                <a:latin typeface="-apple-system"/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31E28-0554-61C0-8297-31AFF012E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149525"/>
            <a:ext cx="6555347" cy="6718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i="0" dirty="0"/>
              <a:t>It is difficult to imagine a time where we didn't have technology so readily available to us as teachers and learners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GB" sz="2400" dirty="0"/>
              <a:t>The four</a:t>
            </a:r>
            <a:r>
              <a:rPr lang="en-GB" sz="2400" i="0" dirty="0"/>
              <a:t> </a:t>
            </a:r>
            <a:r>
              <a:rPr lang="en-GB" sz="2400" dirty="0"/>
              <a:t>m</a:t>
            </a:r>
            <a:r>
              <a:rPr lang="en-GB" sz="2400" i="0" dirty="0"/>
              <a:t>ain </a:t>
            </a:r>
            <a:r>
              <a:rPr lang="en-GB" sz="2400" dirty="0"/>
              <a:t>e</a:t>
            </a:r>
            <a:r>
              <a:rPr lang="en-GB" sz="2400" i="0" dirty="0"/>
              <a:t>merging </a:t>
            </a:r>
            <a:r>
              <a:rPr lang="en-GB" sz="2400" dirty="0"/>
              <a:t>e</a:t>
            </a:r>
            <a:r>
              <a:rPr lang="en-GB" sz="2400" i="0" dirty="0"/>
              <a:t>ducation </a:t>
            </a:r>
            <a:r>
              <a:rPr lang="en-GB" sz="2400" dirty="0"/>
              <a:t>t</a:t>
            </a:r>
            <a:r>
              <a:rPr lang="en-GB" sz="2400" i="0" dirty="0"/>
              <a:t>echnology trends include:</a:t>
            </a:r>
            <a:endParaRPr lang="en-US" sz="2400" dirty="0"/>
          </a:p>
          <a:p>
            <a:r>
              <a:rPr lang="en-GB" sz="2400" i="0" dirty="0"/>
              <a:t>Mobile Learning</a:t>
            </a:r>
            <a:endParaRPr lang="en-US" sz="2400" dirty="0"/>
          </a:p>
          <a:p>
            <a:r>
              <a:rPr lang="en-GB" sz="2400" i="0" dirty="0"/>
              <a:t>Mixed Reality</a:t>
            </a:r>
            <a:endParaRPr lang="en-US" sz="2400" dirty="0"/>
          </a:p>
          <a:p>
            <a:r>
              <a:rPr lang="en-GB" sz="2400" i="0" dirty="0"/>
              <a:t>Advanced Analytics</a:t>
            </a:r>
            <a:endParaRPr lang="en-US" sz="2400" dirty="0"/>
          </a:p>
          <a:p>
            <a:r>
              <a:rPr lang="en-GB" sz="2400" i="0" dirty="0"/>
              <a:t>Artificial Intelligence</a:t>
            </a:r>
            <a:endParaRPr lang="en-US" sz="2400" dirty="0"/>
          </a:p>
          <a:p>
            <a:endParaRPr lang="en-GB" sz="800" dirty="0"/>
          </a:p>
          <a:p>
            <a:pPr marL="0" indent="0">
              <a:buNone/>
            </a:pPr>
            <a:r>
              <a:rPr lang="en-GB" sz="2400" dirty="0"/>
              <a:t>What do you understand by these terms? Work in groups to create a quiz that can be used to test learner understanding. You must be sufficiently informed to be able to plug the gaps in your learners’ understanding.</a:t>
            </a:r>
            <a:endParaRPr lang="en-US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5383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ew7v3n56e8k5ohm1vy4vj6hmyg1m6z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webextensions/webextension1.xml><?xml version="1.0" encoding="utf-8"?>
<we:webextension xmlns:we="http://schemas.microsoft.com/office/webextensions/webextension/2010/11" id="{952B8640-BED0-45BF-8113-A3919E8ACBF8}">
  <we:reference id="wa104379261" version="4.3.0.0" store="en-001" storeType="OMEX"/>
  <we:alternateReferences>
    <we:reference id="WA104379261" version="4.3.0.0" store="" storeType="OMEX"/>
  </we:alternateReferences>
  <we:properties>
    <we:property name="MENTIMETER_QUESTION_ID_KEY" value="&quot;wm62bo8n511b&quot;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751</Words>
  <Application>Microsoft Office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-apple-system</vt:lpstr>
      <vt:lpstr>Arial</vt:lpstr>
      <vt:lpstr>Calibri</vt:lpstr>
      <vt:lpstr>Calibri Light</vt:lpstr>
      <vt:lpstr>Office Theme</vt:lpstr>
      <vt:lpstr>Key Drivers Behind Technology in Education </vt:lpstr>
      <vt:lpstr>Using Technology in the Classroom: Reflection</vt:lpstr>
      <vt:lpstr>PowerPoint Presentation</vt:lpstr>
      <vt:lpstr> What are the Main Drivers Behind Using Technology in Education?</vt:lpstr>
      <vt:lpstr>PowerPoint Presentation</vt:lpstr>
      <vt:lpstr>Discussion </vt:lpstr>
      <vt:lpstr>The Evolving Learner</vt:lpstr>
      <vt:lpstr>PowerPoint Presentation</vt:lpstr>
      <vt:lpstr>The Advancement of Technology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Learning Environments (VLEs)</dc:title>
  <dc:creator>Marion Phillips</dc:creator>
  <cp:lastModifiedBy>Marion Phillips</cp:lastModifiedBy>
  <cp:revision>4</cp:revision>
  <dcterms:created xsi:type="dcterms:W3CDTF">2023-10-20T12:08:57Z</dcterms:created>
  <dcterms:modified xsi:type="dcterms:W3CDTF">2023-10-30T15:45:11Z</dcterms:modified>
</cp:coreProperties>
</file>