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1"/>
  </p:sldMasterIdLst>
  <p:notesMasterIdLst>
    <p:notesMasterId r:id="rId12"/>
  </p:notesMasterIdLst>
  <p:sldIdLst>
    <p:sldId id="256" r:id="rId2"/>
    <p:sldId id="257" r:id="rId3"/>
    <p:sldId id="260" r:id="rId4"/>
    <p:sldId id="264" r:id="rId5"/>
    <p:sldId id="258" r:id="rId6"/>
    <p:sldId id="265" r:id="rId7"/>
    <p:sldId id="261" r:id="rId8"/>
    <p:sldId id="262" r:id="rId9"/>
    <p:sldId id="263" r:id="rId10"/>
    <p:sldId id="259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B1E20EF4-CD28-A2CE-307A-E8E8E3B6D011}" name="Fay Sellick" initials="FS" userId="S::f.sellick@uwtsd.ac.uk::33e49df2-1a5e-4b6f-a058-8ffa37441678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8/10/relationships/authors" Target="authors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F682590-65D8-4209-B34A-13DABCF3ACFA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038F1C9-F49C-4B11-991C-41EF7F2C7C5D}">
      <dgm:prSet/>
      <dgm:spPr/>
      <dgm:t>
        <a:bodyPr/>
        <a:lstStyle/>
        <a:p>
          <a:r>
            <a:rPr lang="en-GB"/>
            <a:t>Poverty</a:t>
          </a:r>
          <a:endParaRPr lang="en-US"/>
        </a:p>
      </dgm:t>
    </dgm:pt>
    <dgm:pt modelId="{322B6207-9186-4B17-A5B5-637A09347735}" type="parTrans" cxnId="{9C76B1E4-3667-464A-AED9-888DB19B8A0B}">
      <dgm:prSet/>
      <dgm:spPr/>
      <dgm:t>
        <a:bodyPr/>
        <a:lstStyle/>
        <a:p>
          <a:endParaRPr lang="en-US"/>
        </a:p>
      </dgm:t>
    </dgm:pt>
    <dgm:pt modelId="{7B0B5F4C-1945-40FD-BB77-F8DE74E0F7D8}" type="sibTrans" cxnId="{9C76B1E4-3667-464A-AED9-888DB19B8A0B}">
      <dgm:prSet/>
      <dgm:spPr/>
      <dgm:t>
        <a:bodyPr/>
        <a:lstStyle/>
        <a:p>
          <a:endParaRPr lang="en-US"/>
        </a:p>
      </dgm:t>
    </dgm:pt>
    <dgm:pt modelId="{FD6188C7-5DA5-442E-A76A-67CF51B0D2AC}">
      <dgm:prSet/>
      <dgm:spPr/>
      <dgm:t>
        <a:bodyPr/>
        <a:lstStyle/>
        <a:p>
          <a:r>
            <a:rPr lang="en-GB" dirty="0"/>
            <a:t>Adverse childhood experiences</a:t>
          </a:r>
          <a:endParaRPr lang="en-US" dirty="0"/>
        </a:p>
      </dgm:t>
    </dgm:pt>
    <dgm:pt modelId="{5557A241-4082-407C-80E1-E5CDE9D263F3}" type="parTrans" cxnId="{53847152-5A5F-4B24-BF24-8B743935190E}">
      <dgm:prSet/>
      <dgm:spPr/>
      <dgm:t>
        <a:bodyPr/>
        <a:lstStyle/>
        <a:p>
          <a:endParaRPr lang="en-US"/>
        </a:p>
      </dgm:t>
    </dgm:pt>
    <dgm:pt modelId="{35838870-29D3-48BC-A15D-202F969AF75F}" type="sibTrans" cxnId="{53847152-5A5F-4B24-BF24-8B743935190E}">
      <dgm:prSet/>
      <dgm:spPr/>
      <dgm:t>
        <a:bodyPr/>
        <a:lstStyle/>
        <a:p>
          <a:endParaRPr lang="en-US"/>
        </a:p>
      </dgm:t>
    </dgm:pt>
    <dgm:pt modelId="{CB7A34B7-D92D-433F-AC7C-81FA823E8FF9}">
      <dgm:prSet/>
      <dgm:spPr/>
      <dgm:t>
        <a:bodyPr/>
        <a:lstStyle/>
        <a:p>
          <a:r>
            <a:rPr lang="en-GB"/>
            <a:t>Additional learning needs</a:t>
          </a:r>
          <a:endParaRPr lang="en-US"/>
        </a:p>
      </dgm:t>
    </dgm:pt>
    <dgm:pt modelId="{DCA4C8A4-E274-4BCD-BA4C-D7A4A9436B91}" type="parTrans" cxnId="{D508D097-428E-4B67-8985-37881EC23ED0}">
      <dgm:prSet/>
      <dgm:spPr/>
      <dgm:t>
        <a:bodyPr/>
        <a:lstStyle/>
        <a:p>
          <a:endParaRPr lang="en-US"/>
        </a:p>
      </dgm:t>
    </dgm:pt>
    <dgm:pt modelId="{D4D4DF2F-C73E-47C6-B872-A1BD2F58431A}" type="sibTrans" cxnId="{D508D097-428E-4B67-8985-37881EC23ED0}">
      <dgm:prSet/>
      <dgm:spPr/>
      <dgm:t>
        <a:bodyPr/>
        <a:lstStyle/>
        <a:p>
          <a:endParaRPr lang="en-US"/>
        </a:p>
      </dgm:t>
    </dgm:pt>
    <dgm:pt modelId="{361A32C5-BA9B-4BD9-8CA6-F6B6B023DA71}" type="pres">
      <dgm:prSet presAssocID="{9F682590-65D8-4209-B34A-13DABCF3ACFA}" presName="linear" presStyleCnt="0">
        <dgm:presLayoutVars>
          <dgm:animLvl val="lvl"/>
          <dgm:resizeHandles val="exact"/>
        </dgm:presLayoutVars>
      </dgm:prSet>
      <dgm:spPr/>
    </dgm:pt>
    <dgm:pt modelId="{79EA8F1D-D92D-40BE-B28E-855BE6DE8A8E}" type="pres">
      <dgm:prSet presAssocID="{1038F1C9-F49C-4B11-991C-41EF7F2C7C5D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29635CEC-FB35-46B2-9E7E-09374A1D9F08}" type="pres">
      <dgm:prSet presAssocID="{7B0B5F4C-1945-40FD-BB77-F8DE74E0F7D8}" presName="spacer" presStyleCnt="0"/>
      <dgm:spPr/>
    </dgm:pt>
    <dgm:pt modelId="{262BA492-9FB2-45B7-9DA1-E0D53DC768AC}" type="pres">
      <dgm:prSet presAssocID="{FD6188C7-5DA5-442E-A76A-67CF51B0D2AC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C496B11-ABEA-46C0-8ADD-3D74738BF51D}" type="pres">
      <dgm:prSet presAssocID="{35838870-29D3-48BC-A15D-202F969AF75F}" presName="spacer" presStyleCnt="0"/>
      <dgm:spPr/>
    </dgm:pt>
    <dgm:pt modelId="{9661C55A-8708-4B80-9F7B-8FF300800195}" type="pres">
      <dgm:prSet presAssocID="{CB7A34B7-D92D-433F-AC7C-81FA823E8FF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35446204-0B50-4AE5-8DF1-C7D10ED42180}" type="presOf" srcId="{9F682590-65D8-4209-B34A-13DABCF3ACFA}" destId="{361A32C5-BA9B-4BD9-8CA6-F6B6B023DA71}" srcOrd="0" destOrd="0" presId="urn:microsoft.com/office/officeart/2005/8/layout/vList2"/>
    <dgm:cxn modelId="{9AD4F40A-902A-4A35-AE21-57F21E060F27}" type="presOf" srcId="{CB7A34B7-D92D-433F-AC7C-81FA823E8FF9}" destId="{9661C55A-8708-4B80-9F7B-8FF300800195}" srcOrd="0" destOrd="0" presId="urn:microsoft.com/office/officeart/2005/8/layout/vList2"/>
    <dgm:cxn modelId="{53847152-5A5F-4B24-BF24-8B743935190E}" srcId="{9F682590-65D8-4209-B34A-13DABCF3ACFA}" destId="{FD6188C7-5DA5-442E-A76A-67CF51B0D2AC}" srcOrd="1" destOrd="0" parTransId="{5557A241-4082-407C-80E1-E5CDE9D263F3}" sibTransId="{35838870-29D3-48BC-A15D-202F969AF75F}"/>
    <dgm:cxn modelId="{D508D097-428E-4B67-8985-37881EC23ED0}" srcId="{9F682590-65D8-4209-B34A-13DABCF3ACFA}" destId="{CB7A34B7-D92D-433F-AC7C-81FA823E8FF9}" srcOrd="2" destOrd="0" parTransId="{DCA4C8A4-E274-4BCD-BA4C-D7A4A9436B91}" sibTransId="{D4D4DF2F-C73E-47C6-B872-A1BD2F58431A}"/>
    <dgm:cxn modelId="{DC7D82DA-F502-40AF-A358-65AC05EBBD30}" type="presOf" srcId="{FD6188C7-5DA5-442E-A76A-67CF51B0D2AC}" destId="{262BA492-9FB2-45B7-9DA1-E0D53DC768AC}" srcOrd="0" destOrd="0" presId="urn:microsoft.com/office/officeart/2005/8/layout/vList2"/>
    <dgm:cxn modelId="{9C76B1E4-3667-464A-AED9-888DB19B8A0B}" srcId="{9F682590-65D8-4209-B34A-13DABCF3ACFA}" destId="{1038F1C9-F49C-4B11-991C-41EF7F2C7C5D}" srcOrd="0" destOrd="0" parTransId="{322B6207-9186-4B17-A5B5-637A09347735}" sibTransId="{7B0B5F4C-1945-40FD-BB77-F8DE74E0F7D8}"/>
    <dgm:cxn modelId="{1BBBDBEC-04B8-47B0-BD93-1F6015A777E1}" type="presOf" srcId="{1038F1C9-F49C-4B11-991C-41EF7F2C7C5D}" destId="{79EA8F1D-D92D-40BE-B28E-855BE6DE8A8E}" srcOrd="0" destOrd="0" presId="urn:microsoft.com/office/officeart/2005/8/layout/vList2"/>
    <dgm:cxn modelId="{8E88BD8E-E0BC-4C0B-A49E-F6E8687C2E39}" type="presParOf" srcId="{361A32C5-BA9B-4BD9-8CA6-F6B6B023DA71}" destId="{79EA8F1D-D92D-40BE-B28E-855BE6DE8A8E}" srcOrd="0" destOrd="0" presId="urn:microsoft.com/office/officeart/2005/8/layout/vList2"/>
    <dgm:cxn modelId="{95CCE3FC-5185-4946-8520-0EDF664DB711}" type="presParOf" srcId="{361A32C5-BA9B-4BD9-8CA6-F6B6B023DA71}" destId="{29635CEC-FB35-46B2-9E7E-09374A1D9F08}" srcOrd="1" destOrd="0" presId="urn:microsoft.com/office/officeart/2005/8/layout/vList2"/>
    <dgm:cxn modelId="{0ADC641C-16E7-4F59-8F60-BAD2DEF53C8A}" type="presParOf" srcId="{361A32C5-BA9B-4BD9-8CA6-F6B6B023DA71}" destId="{262BA492-9FB2-45B7-9DA1-E0D53DC768AC}" srcOrd="2" destOrd="0" presId="urn:microsoft.com/office/officeart/2005/8/layout/vList2"/>
    <dgm:cxn modelId="{64D8A354-561D-4A1C-9BCD-DB5C1D2E6B7F}" type="presParOf" srcId="{361A32C5-BA9B-4BD9-8CA6-F6B6B023DA71}" destId="{3C496B11-ABEA-46C0-8ADD-3D74738BF51D}" srcOrd="3" destOrd="0" presId="urn:microsoft.com/office/officeart/2005/8/layout/vList2"/>
    <dgm:cxn modelId="{91918155-E3C0-4BCF-B586-40397CD503C2}" type="presParOf" srcId="{361A32C5-BA9B-4BD9-8CA6-F6B6B023DA71}" destId="{9661C55A-8708-4B80-9F7B-8FF300800195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F80E179-D785-42B1-AE13-682A54AE8A05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85EBC74B-5D56-4EB0-B5C7-501E004EDAF9}">
      <dgm:prSet/>
      <dgm:spPr/>
      <dgm:t>
        <a:bodyPr/>
        <a:lstStyle/>
        <a:p>
          <a:pPr>
            <a:defRPr cap="all"/>
          </a:pPr>
          <a:r>
            <a:rPr lang="en-GB"/>
            <a:t>Lack of food for focus</a:t>
          </a:r>
          <a:endParaRPr lang="en-US"/>
        </a:p>
      </dgm:t>
    </dgm:pt>
    <dgm:pt modelId="{AABB47AA-2EC2-4028-9144-869536141B8F}" type="parTrans" cxnId="{FF940E6B-C1BD-4E03-91A5-74A450CAF423}">
      <dgm:prSet/>
      <dgm:spPr/>
      <dgm:t>
        <a:bodyPr/>
        <a:lstStyle/>
        <a:p>
          <a:endParaRPr lang="en-US"/>
        </a:p>
      </dgm:t>
    </dgm:pt>
    <dgm:pt modelId="{76DF2736-C328-4895-A494-7E86FC6EB279}" type="sibTrans" cxnId="{FF940E6B-C1BD-4E03-91A5-74A450CAF423}">
      <dgm:prSet/>
      <dgm:spPr/>
      <dgm:t>
        <a:bodyPr/>
        <a:lstStyle/>
        <a:p>
          <a:endParaRPr lang="en-US"/>
        </a:p>
      </dgm:t>
    </dgm:pt>
    <dgm:pt modelId="{B4CF0D6B-0DC3-4146-A8ED-DC9B2C0F625F}">
      <dgm:prSet/>
      <dgm:spPr/>
      <dgm:t>
        <a:bodyPr/>
        <a:lstStyle/>
        <a:p>
          <a:pPr>
            <a:defRPr cap="all"/>
          </a:pPr>
          <a:r>
            <a:rPr lang="en-GB"/>
            <a:t>Lack of sleep due to unstable household, worry etc.</a:t>
          </a:r>
          <a:endParaRPr lang="en-US"/>
        </a:p>
      </dgm:t>
    </dgm:pt>
    <dgm:pt modelId="{06F4D887-7F3D-47A9-BF09-032804317EC8}" type="parTrans" cxnId="{9A54BD2A-5D58-468F-AA1C-E7A936DC7216}">
      <dgm:prSet/>
      <dgm:spPr/>
      <dgm:t>
        <a:bodyPr/>
        <a:lstStyle/>
        <a:p>
          <a:endParaRPr lang="en-US"/>
        </a:p>
      </dgm:t>
    </dgm:pt>
    <dgm:pt modelId="{91557EF8-1ACE-41F3-9BF3-F77D869BF965}" type="sibTrans" cxnId="{9A54BD2A-5D58-468F-AA1C-E7A936DC7216}">
      <dgm:prSet/>
      <dgm:spPr/>
      <dgm:t>
        <a:bodyPr/>
        <a:lstStyle/>
        <a:p>
          <a:endParaRPr lang="en-US"/>
        </a:p>
      </dgm:t>
    </dgm:pt>
    <dgm:pt modelId="{440CC98A-FC95-465E-9CE4-73F17FBBAE25}">
      <dgm:prSet/>
      <dgm:spPr/>
      <dgm:t>
        <a:bodyPr/>
        <a:lstStyle/>
        <a:p>
          <a:pPr>
            <a:defRPr cap="all"/>
          </a:pPr>
          <a:r>
            <a:rPr lang="en-GB" dirty="0"/>
            <a:t>Are the children with ACEs receiving all the extra help they need?</a:t>
          </a:r>
          <a:endParaRPr lang="en-US" dirty="0"/>
        </a:p>
      </dgm:t>
    </dgm:pt>
    <dgm:pt modelId="{861626B4-EAA4-4197-895F-F0F791CF59AD}" type="parTrans" cxnId="{5FEC4A5F-E620-426C-BD33-FEAFC8A79B6F}">
      <dgm:prSet/>
      <dgm:spPr/>
      <dgm:t>
        <a:bodyPr/>
        <a:lstStyle/>
        <a:p>
          <a:endParaRPr lang="en-US"/>
        </a:p>
      </dgm:t>
    </dgm:pt>
    <dgm:pt modelId="{8C3E18F3-6180-4EBB-9889-CB2694FFC6BD}" type="sibTrans" cxnId="{5FEC4A5F-E620-426C-BD33-FEAFC8A79B6F}">
      <dgm:prSet/>
      <dgm:spPr/>
      <dgm:t>
        <a:bodyPr/>
        <a:lstStyle/>
        <a:p>
          <a:endParaRPr lang="en-US"/>
        </a:p>
      </dgm:t>
    </dgm:pt>
    <dgm:pt modelId="{062BF53C-1EDA-4CEA-9B9E-1DAE374B3937}" type="pres">
      <dgm:prSet presAssocID="{3F80E179-D785-42B1-AE13-682A54AE8A05}" presName="root" presStyleCnt="0">
        <dgm:presLayoutVars>
          <dgm:dir/>
          <dgm:resizeHandles val="exact"/>
        </dgm:presLayoutVars>
      </dgm:prSet>
      <dgm:spPr/>
    </dgm:pt>
    <dgm:pt modelId="{0F56087F-1049-4672-9546-45E019EAC92B}" type="pres">
      <dgm:prSet presAssocID="{85EBC74B-5D56-4EB0-B5C7-501E004EDAF9}" presName="compNode" presStyleCnt="0"/>
      <dgm:spPr/>
    </dgm:pt>
    <dgm:pt modelId="{DADA2D15-E9BA-4E4B-8E91-DB8030431319}" type="pres">
      <dgm:prSet presAssocID="{85EBC74B-5D56-4EB0-B5C7-501E004EDAF9}" presName="iconBgRect" presStyleLbl="bgShp" presStyleIdx="0" presStyleCnt="3"/>
      <dgm:spPr/>
    </dgm:pt>
    <dgm:pt modelId="{0C5558D8-1BEC-4D0E-8828-50A6EB0A45D3}" type="pres">
      <dgm:prSet presAssocID="{85EBC74B-5D56-4EB0-B5C7-501E004EDAF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rger and Drink"/>
        </a:ext>
      </dgm:extLst>
    </dgm:pt>
    <dgm:pt modelId="{813F5878-E828-4A23-9D2E-0F06CC1E326C}" type="pres">
      <dgm:prSet presAssocID="{85EBC74B-5D56-4EB0-B5C7-501E004EDAF9}" presName="spaceRect" presStyleCnt="0"/>
      <dgm:spPr/>
    </dgm:pt>
    <dgm:pt modelId="{134C4EB2-75DD-4282-B320-5850E6EA07F0}" type="pres">
      <dgm:prSet presAssocID="{85EBC74B-5D56-4EB0-B5C7-501E004EDAF9}" presName="textRect" presStyleLbl="revTx" presStyleIdx="0" presStyleCnt="3">
        <dgm:presLayoutVars>
          <dgm:chMax val="1"/>
          <dgm:chPref val="1"/>
        </dgm:presLayoutVars>
      </dgm:prSet>
      <dgm:spPr/>
    </dgm:pt>
    <dgm:pt modelId="{8CE9B14E-B603-4E64-A08C-5B6289F4F9A8}" type="pres">
      <dgm:prSet presAssocID="{76DF2736-C328-4895-A494-7E86FC6EB279}" presName="sibTrans" presStyleCnt="0"/>
      <dgm:spPr/>
    </dgm:pt>
    <dgm:pt modelId="{BDA940F8-8534-4933-B83B-214F86D501CA}" type="pres">
      <dgm:prSet presAssocID="{B4CF0D6B-0DC3-4146-A8ED-DC9B2C0F625F}" presName="compNode" presStyleCnt="0"/>
      <dgm:spPr/>
    </dgm:pt>
    <dgm:pt modelId="{E5284520-AB4D-43C0-BD77-5DDC87CD6420}" type="pres">
      <dgm:prSet presAssocID="{B4CF0D6B-0DC3-4146-A8ED-DC9B2C0F625F}" presName="iconBgRect" presStyleLbl="bgShp" presStyleIdx="1" presStyleCnt="3"/>
      <dgm:spPr/>
    </dgm:pt>
    <dgm:pt modelId="{11B41269-2296-4233-AD34-D84046887F74}" type="pres">
      <dgm:prSet presAssocID="{B4CF0D6B-0DC3-4146-A8ED-DC9B2C0F625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se"/>
        </a:ext>
      </dgm:extLst>
    </dgm:pt>
    <dgm:pt modelId="{8171E8A1-3415-4C14-B664-97990533EEAF}" type="pres">
      <dgm:prSet presAssocID="{B4CF0D6B-0DC3-4146-A8ED-DC9B2C0F625F}" presName="spaceRect" presStyleCnt="0"/>
      <dgm:spPr/>
    </dgm:pt>
    <dgm:pt modelId="{B1E12F46-32E3-4DCA-BFDF-3343AB327D00}" type="pres">
      <dgm:prSet presAssocID="{B4CF0D6B-0DC3-4146-A8ED-DC9B2C0F625F}" presName="textRect" presStyleLbl="revTx" presStyleIdx="1" presStyleCnt="3">
        <dgm:presLayoutVars>
          <dgm:chMax val="1"/>
          <dgm:chPref val="1"/>
        </dgm:presLayoutVars>
      </dgm:prSet>
      <dgm:spPr/>
    </dgm:pt>
    <dgm:pt modelId="{9B7DC764-16EA-4FC0-A96E-CFE98CA8EC76}" type="pres">
      <dgm:prSet presAssocID="{91557EF8-1ACE-41F3-9BF3-F77D869BF965}" presName="sibTrans" presStyleCnt="0"/>
      <dgm:spPr/>
    </dgm:pt>
    <dgm:pt modelId="{9B85D87A-1A0F-4DF7-8B13-EED7C5321811}" type="pres">
      <dgm:prSet presAssocID="{440CC98A-FC95-465E-9CE4-73F17FBBAE25}" presName="compNode" presStyleCnt="0"/>
      <dgm:spPr/>
    </dgm:pt>
    <dgm:pt modelId="{002ABC98-54B8-4BB1-A5ED-69C12DB69DF9}" type="pres">
      <dgm:prSet presAssocID="{440CC98A-FC95-465E-9CE4-73F17FBBAE25}" presName="iconBgRect" presStyleLbl="bgShp" presStyleIdx="2" presStyleCnt="3"/>
      <dgm:spPr/>
    </dgm:pt>
    <dgm:pt modelId="{84269CE5-4462-4369-BCCD-BFA53B22B940}" type="pres">
      <dgm:prSet presAssocID="{440CC98A-FC95-465E-9CE4-73F17FBBAE2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rent and Child"/>
        </a:ext>
      </dgm:extLst>
    </dgm:pt>
    <dgm:pt modelId="{2B02ED00-1A1F-4E9C-A073-34BEE9D371D9}" type="pres">
      <dgm:prSet presAssocID="{440CC98A-FC95-465E-9CE4-73F17FBBAE25}" presName="spaceRect" presStyleCnt="0"/>
      <dgm:spPr/>
    </dgm:pt>
    <dgm:pt modelId="{B8475D78-E88C-4EDF-814A-A8ABBEEFA3D3}" type="pres">
      <dgm:prSet presAssocID="{440CC98A-FC95-465E-9CE4-73F17FBBAE25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6F2D2D11-5206-4CFD-9EFB-B9C67A3EB6A7}" type="presOf" srcId="{85EBC74B-5D56-4EB0-B5C7-501E004EDAF9}" destId="{134C4EB2-75DD-4282-B320-5850E6EA07F0}" srcOrd="0" destOrd="0" presId="urn:microsoft.com/office/officeart/2018/5/layout/IconCircleLabelList"/>
    <dgm:cxn modelId="{9A54BD2A-5D58-468F-AA1C-E7A936DC7216}" srcId="{3F80E179-D785-42B1-AE13-682A54AE8A05}" destId="{B4CF0D6B-0DC3-4146-A8ED-DC9B2C0F625F}" srcOrd="1" destOrd="0" parTransId="{06F4D887-7F3D-47A9-BF09-032804317EC8}" sibTransId="{91557EF8-1ACE-41F3-9BF3-F77D869BF965}"/>
    <dgm:cxn modelId="{D4DD0A5B-6D85-4131-9052-B20CE1DF4BE2}" type="presOf" srcId="{3F80E179-D785-42B1-AE13-682A54AE8A05}" destId="{062BF53C-1EDA-4CEA-9B9E-1DAE374B3937}" srcOrd="0" destOrd="0" presId="urn:microsoft.com/office/officeart/2018/5/layout/IconCircleLabelList"/>
    <dgm:cxn modelId="{5FEC4A5F-E620-426C-BD33-FEAFC8A79B6F}" srcId="{3F80E179-D785-42B1-AE13-682A54AE8A05}" destId="{440CC98A-FC95-465E-9CE4-73F17FBBAE25}" srcOrd="2" destOrd="0" parTransId="{861626B4-EAA4-4197-895F-F0F791CF59AD}" sibTransId="{8C3E18F3-6180-4EBB-9889-CB2694FFC6BD}"/>
    <dgm:cxn modelId="{FF940E6B-C1BD-4E03-91A5-74A450CAF423}" srcId="{3F80E179-D785-42B1-AE13-682A54AE8A05}" destId="{85EBC74B-5D56-4EB0-B5C7-501E004EDAF9}" srcOrd="0" destOrd="0" parTransId="{AABB47AA-2EC2-4028-9144-869536141B8F}" sibTransId="{76DF2736-C328-4895-A494-7E86FC6EB279}"/>
    <dgm:cxn modelId="{7FB3EE7F-16D7-4454-94E3-18E8973A3CF1}" type="presOf" srcId="{440CC98A-FC95-465E-9CE4-73F17FBBAE25}" destId="{B8475D78-E88C-4EDF-814A-A8ABBEEFA3D3}" srcOrd="0" destOrd="0" presId="urn:microsoft.com/office/officeart/2018/5/layout/IconCircleLabelList"/>
    <dgm:cxn modelId="{3239E0BC-EE32-49B2-AEF4-BF97955496D6}" type="presOf" srcId="{B4CF0D6B-0DC3-4146-A8ED-DC9B2C0F625F}" destId="{B1E12F46-32E3-4DCA-BFDF-3343AB327D00}" srcOrd="0" destOrd="0" presId="urn:microsoft.com/office/officeart/2018/5/layout/IconCircleLabelList"/>
    <dgm:cxn modelId="{0D8FC09C-BAC8-41C2-9130-A7FF5CA13590}" type="presParOf" srcId="{062BF53C-1EDA-4CEA-9B9E-1DAE374B3937}" destId="{0F56087F-1049-4672-9546-45E019EAC92B}" srcOrd="0" destOrd="0" presId="urn:microsoft.com/office/officeart/2018/5/layout/IconCircleLabelList"/>
    <dgm:cxn modelId="{2EB7FCDA-EE24-42A3-A29A-8F4CA9D2974F}" type="presParOf" srcId="{0F56087F-1049-4672-9546-45E019EAC92B}" destId="{DADA2D15-E9BA-4E4B-8E91-DB8030431319}" srcOrd="0" destOrd="0" presId="urn:microsoft.com/office/officeart/2018/5/layout/IconCircleLabelList"/>
    <dgm:cxn modelId="{49C0E1AF-5F9C-4CD4-BE1C-5FC04E970906}" type="presParOf" srcId="{0F56087F-1049-4672-9546-45E019EAC92B}" destId="{0C5558D8-1BEC-4D0E-8828-50A6EB0A45D3}" srcOrd="1" destOrd="0" presId="urn:microsoft.com/office/officeart/2018/5/layout/IconCircleLabelList"/>
    <dgm:cxn modelId="{7D18C7C9-DAE8-4717-ABCA-9CE0208010D5}" type="presParOf" srcId="{0F56087F-1049-4672-9546-45E019EAC92B}" destId="{813F5878-E828-4A23-9D2E-0F06CC1E326C}" srcOrd="2" destOrd="0" presId="urn:microsoft.com/office/officeart/2018/5/layout/IconCircleLabelList"/>
    <dgm:cxn modelId="{51A2744A-E61F-4520-86D1-AC7D76EE5D05}" type="presParOf" srcId="{0F56087F-1049-4672-9546-45E019EAC92B}" destId="{134C4EB2-75DD-4282-B320-5850E6EA07F0}" srcOrd="3" destOrd="0" presId="urn:microsoft.com/office/officeart/2018/5/layout/IconCircleLabelList"/>
    <dgm:cxn modelId="{A9D80585-E4D8-4999-B113-98FEE5F9B48F}" type="presParOf" srcId="{062BF53C-1EDA-4CEA-9B9E-1DAE374B3937}" destId="{8CE9B14E-B603-4E64-A08C-5B6289F4F9A8}" srcOrd="1" destOrd="0" presId="urn:microsoft.com/office/officeart/2018/5/layout/IconCircleLabelList"/>
    <dgm:cxn modelId="{E190A156-56FA-479A-A615-F3D71677568E}" type="presParOf" srcId="{062BF53C-1EDA-4CEA-9B9E-1DAE374B3937}" destId="{BDA940F8-8534-4933-B83B-214F86D501CA}" srcOrd="2" destOrd="0" presId="urn:microsoft.com/office/officeart/2018/5/layout/IconCircleLabelList"/>
    <dgm:cxn modelId="{4B933AFC-B6EA-49EE-98DB-96C1B17AD7C4}" type="presParOf" srcId="{BDA940F8-8534-4933-B83B-214F86D501CA}" destId="{E5284520-AB4D-43C0-BD77-5DDC87CD6420}" srcOrd="0" destOrd="0" presId="urn:microsoft.com/office/officeart/2018/5/layout/IconCircleLabelList"/>
    <dgm:cxn modelId="{BF83A0E0-CA35-4DDF-9224-979E089C2715}" type="presParOf" srcId="{BDA940F8-8534-4933-B83B-214F86D501CA}" destId="{11B41269-2296-4233-AD34-D84046887F74}" srcOrd="1" destOrd="0" presId="urn:microsoft.com/office/officeart/2018/5/layout/IconCircleLabelList"/>
    <dgm:cxn modelId="{FDB3C585-F52B-459E-AC6F-40B52A9396D0}" type="presParOf" srcId="{BDA940F8-8534-4933-B83B-214F86D501CA}" destId="{8171E8A1-3415-4C14-B664-97990533EEAF}" srcOrd="2" destOrd="0" presId="urn:microsoft.com/office/officeart/2018/5/layout/IconCircleLabelList"/>
    <dgm:cxn modelId="{42C5DA1B-358F-4E3D-B182-B589A99564D3}" type="presParOf" srcId="{BDA940F8-8534-4933-B83B-214F86D501CA}" destId="{B1E12F46-32E3-4DCA-BFDF-3343AB327D00}" srcOrd="3" destOrd="0" presId="urn:microsoft.com/office/officeart/2018/5/layout/IconCircleLabelList"/>
    <dgm:cxn modelId="{3DC0AEB6-7F2F-4E54-B069-1425AC6167BD}" type="presParOf" srcId="{062BF53C-1EDA-4CEA-9B9E-1DAE374B3937}" destId="{9B7DC764-16EA-4FC0-A96E-CFE98CA8EC76}" srcOrd="3" destOrd="0" presId="urn:microsoft.com/office/officeart/2018/5/layout/IconCircleLabelList"/>
    <dgm:cxn modelId="{CC4B9197-C27F-4BDD-A4C1-60A697FA23B5}" type="presParOf" srcId="{062BF53C-1EDA-4CEA-9B9E-1DAE374B3937}" destId="{9B85D87A-1A0F-4DF7-8B13-EED7C5321811}" srcOrd="4" destOrd="0" presId="urn:microsoft.com/office/officeart/2018/5/layout/IconCircleLabelList"/>
    <dgm:cxn modelId="{5872AE0A-E4DA-4CDB-8B88-4B59E3697830}" type="presParOf" srcId="{9B85D87A-1A0F-4DF7-8B13-EED7C5321811}" destId="{002ABC98-54B8-4BB1-A5ED-69C12DB69DF9}" srcOrd="0" destOrd="0" presId="urn:microsoft.com/office/officeart/2018/5/layout/IconCircleLabelList"/>
    <dgm:cxn modelId="{93684A97-D6A1-41A9-9C90-7728CB1FC697}" type="presParOf" srcId="{9B85D87A-1A0F-4DF7-8B13-EED7C5321811}" destId="{84269CE5-4462-4369-BCCD-BFA53B22B940}" srcOrd="1" destOrd="0" presId="urn:microsoft.com/office/officeart/2018/5/layout/IconCircleLabelList"/>
    <dgm:cxn modelId="{DC1CB120-0C8F-41F0-B656-3797ECB62D46}" type="presParOf" srcId="{9B85D87A-1A0F-4DF7-8B13-EED7C5321811}" destId="{2B02ED00-1A1F-4E9C-A073-34BEE9D371D9}" srcOrd="2" destOrd="0" presId="urn:microsoft.com/office/officeart/2018/5/layout/IconCircleLabelList"/>
    <dgm:cxn modelId="{59AF50F8-6EF5-41CE-B0C5-CA0525D11361}" type="presParOf" srcId="{9B85D87A-1A0F-4DF7-8B13-EED7C5321811}" destId="{B8475D78-E88C-4EDF-814A-A8ABBEEFA3D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EA8F1D-D92D-40BE-B28E-855BE6DE8A8E}">
      <dsp:nvSpPr>
        <dsp:cNvPr id="0" name=""/>
        <dsp:cNvSpPr/>
      </dsp:nvSpPr>
      <dsp:spPr>
        <a:xfrm>
          <a:off x="0" y="53605"/>
          <a:ext cx="5664038" cy="154928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Poverty</a:t>
          </a:r>
          <a:endParaRPr lang="en-US" sz="3900" kern="1200"/>
        </a:p>
      </dsp:txBody>
      <dsp:txXfrm>
        <a:off x="75630" y="129235"/>
        <a:ext cx="5512778" cy="1398021"/>
      </dsp:txXfrm>
    </dsp:sp>
    <dsp:sp modelId="{262BA492-9FB2-45B7-9DA1-E0D53DC768AC}">
      <dsp:nvSpPr>
        <dsp:cNvPr id="0" name=""/>
        <dsp:cNvSpPr/>
      </dsp:nvSpPr>
      <dsp:spPr>
        <a:xfrm>
          <a:off x="0" y="1715206"/>
          <a:ext cx="5664038" cy="1549281"/>
        </a:xfrm>
        <a:prstGeom prst="roundRect">
          <a:avLst/>
        </a:prstGeom>
        <a:solidFill>
          <a:schemeClr val="accent2">
            <a:hueOff val="-9105300"/>
            <a:satOff val="1465"/>
            <a:lumOff val="402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 dirty="0"/>
            <a:t>Adverse childhood experiences</a:t>
          </a:r>
          <a:endParaRPr lang="en-US" sz="3900" kern="1200" dirty="0"/>
        </a:p>
      </dsp:txBody>
      <dsp:txXfrm>
        <a:off x="75630" y="1790836"/>
        <a:ext cx="5512778" cy="1398021"/>
      </dsp:txXfrm>
    </dsp:sp>
    <dsp:sp modelId="{9661C55A-8708-4B80-9F7B-8FF300800195}">
      <dsp:nvSpPr>
        <dsp:cNvPr id="0" name=""/>
        <dsp:cNvSpPr/>
      </dsp:nvSpPr>
      <dsp:spPr>
        <a:xfrm>
          <a:off x="0" y="3376807"/>
          <a:ext cx="5664038" cy="1549281"/>
        </a:xfrm>
        <a:prstGeom prst="roundRect">
          <a:avLst/>
        </a:prstGeom>
        <a:solidFill>
          <a:schemeClr val="accent2">
            <a:hueOff val="-18210601"/>
            <a:satOff val="2931"/>
            <a:lumOff val="804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Additional learning needs</a:t>
          </a:r>
          <a:endParaRPr lang="en-US" sz="3900" kern="1200"/>
        </a:p>
      </dsp:txBody>
      <dsp:txXfrm>
        <a:off x="75630" y="3452437"/>
        <a:ext cx="5512778" cy="139802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DA2D15-E9BA-4E4B-8E91-DB8030431319}">
      <dsp:nvSpPr>
        <dsp:cNvPr id="0" name=""/>
        <dsp:cNvSpPr/>
      </dsp:nvSpPr>
      <dsp:spPr>
        <a:xfrm>
          <a:off x="840024" y="13420"/>
          <a:ext cx="1852875" cy="185287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5558D8-1BEC-4D0E-8828-50A6EB0A45D3}">
      <dsp:nvSpPr>
        <dsp:cNvPr id="0" name=""/>
        <dsp:cNvSpPr/>
      </dsp:nvSpPr>
      <dsp:spPr>
        <a:xfrm>
          <a:off x="1234899" y="408295"/>
          <a:ext cx="1063125" cy="10631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4C4EB2-75DD-4282-B320-5850E6EA07F0}">
      <dsp:nvSpPr>
        <dsp:cNvPr id="0" name=""/>
        <dsp:cNvSpPr/>
      </dsp:nvSpPr>
      <dsp:spPr>
        <a:xfrm>
          <a:off x="247711" y="2443421"/>
          <a:ext cx="303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Lack of food for focus</a:t>
          </a:r>
          <a:endParaRPr lang="en-US" sz="1700" kern="1200"/>
        </a:p>
      </dsp:txBody>
      <dsp:txXfrm>
        <a:off x="247711" y="2443421"/>
        <a:ext cx="3037500" cy="720000"/>
      </dsp:txXfrm>
    </dsp:sp>
    <dsp:sp modelId="{E5284520-AB4D-43C0-BD77-5DDC87CD6420}">
      <dsp:nvSpPr>
        <dsp:cNvPr id="0" name=""/>
        <dsp:cNvSpPr/>
      </dsp:nvSpPr>
      <dsp:spPr>
        <a:xfrm>
          <a:off x="4409086" y="13420"/>
          <a:ext cx="1852875" cy="185287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B41269-2296-4233-AD34-D84046887F74}">
      <dsp:nvSpPr>
        <dsp:cNvPr id="0" name=""/>
        <dsp:cNvSpPr/>
      </dsp:nvSpPr>
      <dsp:spPr>
        <a:xfrm>
          <a:off x="4803961" y="408295"/>
          <a:ext cx="1063125" cy="10631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E12F46-32E3-4DCA-BFDF-3343AB327D00}">
      <dsp:nvSpPr>
        <dsp:cNvPr id="0" name=""/>
        <dsp:cNvSpPr/>
      </dsp:nvSpPr>
      <dsp:spPr>
        <a:xfrm>
          <a:off x="3816774" y="2443421"/>
          <a:ext cx="303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Lack of sleep due to unstable household, worry etc.</a:t>
          </a:r>
          <a:endParaRPr lang="en-US" sz="1700" kern="1200"/>
        </a:p>
      </dsp:txBody>
      <dsp:txXfrm>
        <a:off x="3816774" y="2443421"/>
        <a:ext cx="3037500" cy="720000"/>
      </dsp:txXfrm>
    </dsp:sp>
    <dsp:sp modelId="{002ABC98-54B8-4BB1-A5ED-69C12DB69DF9}">
      <dsp:nvSpPr>
        <dsp:cNvPr id="0" name=""/>
        <dsp:cNvSpPr/>
      </dsp:nvSpPr>
      <dsp:spPr>
        <a:xfrm>
          <a:off x="7978149" y="13420"/>
          <a:ext cx="1852875" cy="185287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269CE5-4462-4369-BCCD-BFA53B22B940}">
      <dsp:nvSpPr>
        <dsp:cNvPr id="0" name=""/>
        <dsp:cNvSpPr/>
      </dsp:nvSpPr>
      <dsp:spPr>
        <a:xfrm>
          <a:off x="8373024" y="408295"/>
          <a:ext cx="1063125" cy="106312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475D78-E88C-4EDF-814A-A8ABBEEFA3D3}">
      <dsp:nvSpPr>
        <dsp:cNvPr id="0" name=""/>
        <dsp:cNvSpPr/>
      </dsp:nvSpPr>
      <dsp:spPr>
        <a:xfrm>
          <a:off x="7385836" y="2443421"/>
          <a:ext cx="303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dirty="0"/>
            <a:t>Are the children with ACEs receiving all the extra help they need?</a:t>
          </a:r>
          <a:endParaRPr lang="en-US" sz="1700" kern="1200" dirty="0"/>
        </a:p>
      </dsp:txBody>
      <dsp:txXfrm>
        <a:off x="7385836" y="2443421"/>
        <a:ext cx="30375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1715B4-4CD9-4857-891F-92977415DF7A}" type="datetimeFigureOut">
              <a:rPr lang="en-GB" smtClean="0"/>
              <a:t>16/01/2026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85749A-37F8-489F-BC1E-213A458555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29112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85749A-37F8-489F-BC1E-213A458555C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65277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85749A-37F8-489F-BC1E-213A458555C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11300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 title="Page Number Shape">
            <a:extLst>
              <a:ext uri="{FF2B5EF4-FFF2-40B4-BE49-F238E27FC236}">
                <a16:creationId xmlns:a16="http://schemas.microsoft.com/office/drawing/2014/main" id="{DD4C4B28-6B4B-4445-8535-F516D74E4AA9}"/>
              </a:ext>
            </a:extLst>
          </p:cNvPr>
          <p:cNvSpPr/>
          <p:nvPr/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12" name="Straight Connector 11" title="Verticle Rule Line">
            <a:extLst>
              <a:ext uri="{FF2B5EF4-FFF2-40B4-BE49-F238E27FC236}">
                <a16:creationId xmlns:a16="http://schemas.microsoft.com/office/drawing/2014/main" id="{0CB1C732-7193-4253-8746-850D090A6B4E}"/>
              </a:ext>
            </a:extLst>
          </p:cNvPr>
          <p:cNvCxnSpPr>
            <a:cxnSpLocks/>
          </p:cNvCxnSpPr>
          <p:nvPr/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03AA199-952B-427F-A5BE-B97D25FD07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8992" y="1143000"/>
            <a:ext cx="6720840" cy="3730752"/>
          </a:xfrm>
        </p:spPr>
        <p:txBody>
          <a:bodyPr anchor="t">
            <a:normAutofit/>
          </a:bodyPr>
          <a:lstStyle>
            <a:lvl1pPr algn="l">
              <a:defRPr sz="7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1AA393-A876-475F-A05B-1CCAB6C1F0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78992" y="5010912"/>
            <a:ext cx="6720840" cy="704088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395621-D631-4F31-AEEF-C8574E50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86356" y="6007608"/>
            <a:ext cx="3143643" cy="365125"/>
          </a:xfrm>
        </p:spPr>
        <p:txBody>
          <a:bodyPr/>
          <a:lstStyle/>
          <a:p>
            <a:fld id="{53BEF823-48A5-43FC-BE03-E79964288B41}" type="datetimeFigureOut">
              <a:rPr lang="en-US" smtClean="0"/>
              <a:t>1/16/2026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EE125-77AD-4E23-AFB7-C5CFDEACAC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78991" y="6007608"/>
            <a:ext cx="672083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569682-B530-4F52-87B9-39464A0930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algn="ctr">
              <a:defRPr/>
            </a:lvl1pPr>
          </a:lstStyle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39580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351BD-5252-4168-A69E-C6864AE297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48EEE-19C9-493B-836D-73B9E4A0BE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7FA6BFE-11ED-4FB4-9F65-508B5B0F0D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1/16/2026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90F536E-BEFF-4E0D-B4EC-39DE28C67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6EE02AF-6FE1-4972-BD48-A82499AD67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50998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452EE-D9FC-4E51-9BFF-141F91923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3051" y="2414016"/>
            <a:ext cx="10666949" cy="3099816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E086C4-4949-4E7A-A182-6709496A1C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58952" y="1389888"/>
            <a:ext cx="10671048" cy="822960"/>
          </a:xfrm>
        </p:spPr>
        <p:txBody>
          <a:bodyPr anchor="ctr">
            <a:normAutofit/>
          </a:bodyPr>
          <a:lstStyle>
            <a:lvl1pPr marL="0" indent="0">
              <a:buNone/>
              <a:defRPr sz="20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D12BC88-6A2B-4851-9568-23A4B74D9F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1/16/2026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882CFE5-65C3-4F46-9141-4645455947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21B390-4E13-4481-AC02-FF126656C4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1668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0E02F8-47BB-4D30-8EFE-69C9222D9E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84648" y="758952"/>
            <a:ext cx="6245352" cy="22402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844D33-6BF0-4205-A542-8537E35159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84647" y="3273551"/>
            <a:ext cx="6245351" cy="22402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D6953A83-D2BE-4015-8D64-BE93DDFE5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1/16/2026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A849E67-05F9-4033-B033-74D6B8C8E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DFAAC6AA-CFFB-438F-9327-DDB023E2E1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A4960CB-ABA7-4442-AB15-FE444F23C6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2045803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348291-9C7D-407E-8D07-FA3A323EA9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84648" y="758952"/>
            <a:ext cx="6245352" cy="548640"/>
          </a:xfrm>
        </p:spPr>
        <p:txBody>
          <a:bodyPr anchor="b"/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A192D2-8BA6-4A4D-814D-AD37A2A10A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90323" y="1377198"/>
            <a:ext cx="6239675" cy="1828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6FD4BC-C948-41C4-BA24-5D26147E1C9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184647" y="3319548"/>
            <a:ext cx="6245351" cy="548640"/>
          </a:xfrm>
        </p:spPr>
        <p:txBody>
          <a:bodyPr anchor="b"/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12E359C-F73D-4F1B-9F9A-6D62856710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184646" y="3932372"/>
            <a:ext cx="6245352" cy="1828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76B63AE-38FF-40DD-A543-32DD98E6BD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C686C0EB-E082-4BAB-99E8-B42F3C28B2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1/16/2026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3CB0152-BA1F-48C7-A66F-3ADB51C94B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BD1C21B3-5CF6-415F-8295-EED3DF5CB5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2992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D470D5-4EB9-4410-A8AE-6D85F1923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5887FB59-BA77-4864-B9E8-994851250C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1/16/2026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6F0BC0B-BA67-455B-B567-1473DF0628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CF0BCF3-6FB5-4529-AA6A-A31467351E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88294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F1315B-6865-4A5A-91C1-B75339038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1/16/2026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536720-08C7-43DE-8EB5-CAB52D0E96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2477AF-B012-491C-AE42-22DE1203BE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44157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D183AC-72A9-43F5-A1B3-1D7A6A4C7E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758951"/>
            <a:ext cx="6245352" cy="4754881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045592-52ED-4270-ACBB-BCC528DAC4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8953" y="3815080"/>
            <a:ext cx="3831336" cy="1698752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99A93518-F9B5-418F-9883-BEF8359B04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1/16/2026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27B9FFE7-C4AB-425B-9B56-E412C72212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59231052-EBA8-4781-B28A-2FEA8BE523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DBF9E7-F686-4FA1-9BA5-69BDD014B0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293017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68644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116CF06-B27C-4DC4-981D-38E31997BD1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758951"/>
            <a:ext cx="6245352" cy="475488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976E66-2CB3-4F47-97F6-077C428183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8952" y="3794760"/>
            <a:ext cx="3831336" cy="1719072"/>
          </a:xfrm>
        </p:spPr>
        <p:txBody>
          <a:bodyPr>
            <a:normAutofit/>
          </a:bodyPr>
          <a:lstStyle>
            <a:lvl1pPr marL="0" indent="0">
              <a:buNone/>
              <a:defRPr sz="20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71414C9F-CBBD-4D5E-A831-BC0CDFEBCE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1/16/2026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F58DC0C8-B580-442D-8DAC-4F0F869B1F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1B0D29E8-DFEE-49AB-83AF-85FF25252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EAAF1B-6B6E-4D37-8F57-E403C6371A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29260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06832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59FCF-ACDF-495D-ACFA-15FCAC9EAE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3786E3-AB17-427E-8EF8-7FCB671A11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833B4E9-7A16-448C-8BE6-B14941A348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1/16/2026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9212F5-5835-49FF-836F-5E3008A0ED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E9D492B-E5EE-4D24-A087-57D739CFAC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8753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31E395-94BD-4E79-8E42-9CD4EB33CA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475542" y="758952"/>
            <a:ext cx="2954458" cy="498600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9AA8A4-66BC-4E80-ABE3-F533F82B88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58952" y="758952"/>
            <a:ext cx="7407586" cy="498600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DA4EA6-6A1A-48ED-9D79-A438561C7E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1/16/2026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049B2BA-9250-4EBF-8820-10BDA5C1C6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F914475-55F3-4C46-BAE2-E4D93E9E3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92010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 title="Page Number Shape">
            <a:extLst>
              <a:ext uri="{FF2B5EF4-FFF2-40B4-BE49-F238E27FC236}">
                <a16:creationId xmlns:a16="http://schemas.microsoft.com/office/drawing/2014/main" id="{72411438-92A5-42B0-9C54-EA4FB32ACB5E}"/>
              </a:ext>
            </a:extLst>
          </p:cNvPr>
          <p:cNvSpPr/>
          <p:nvPr/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D56E4D8-47B6-4DEC-BD29-B3B6ED4CC7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47548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0F5D4C-4873-4052-A294-99CCB9421C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84648" y="758952"/>
            <a:ext cx="6245352" cy="47548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1D62B3-3490-46B4-A10E-33FCE4A1FB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16952" y="6007608"/>
            <a:ext cx="38130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algn="r"/>
            <a:fld id="{53BEF823-48A5-43FC-BE03-E79964288B41}" type="datetimeFigureOut">
              <a:rPr lang="en-US" smtClean="0"/>
              <a:pPr algn="r"/>
              <a:t>1/16/2026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424CB1-7D5F-4F52-9F99-7068F5819E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58952" y="6007608"/>
            <a:ext cx="38313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1F9CC9-1431-4569-B2F1-D048149553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86616" y="6007608"/>
            <a:ext cx="411480" cy="365125"/>
          </a:xfrm>
          <a:prstGeom prst="rect">
            <a:avLst/>
          </a:prstGeom>
        </p:spPr>
        <p:txBody>
          <a:bodyPr vert="horz" lIns="45720" tIns="45720" rIns="45720" bIns="45720" rtlCol="0" anchor="ctr"/>
          <a:lstStyle>
            <a:lvl1pPr algn="r">
              <a:defRPr sz="900" b="1">
                <a:solidFill>
                  <a:schemeClr val="bg1"/>
                </a:solidFill>
              </a:defRPr>
            </a:lvl1pPr>
          </a:lstStyle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64707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18" r:id="rId6"/>
    <p:sldLayoutId id="2147483714" r:id="rId7"/>
    <p:sldLayoutId id="2147483715" r:id="rId8"/>
    <p:sldLayoutId id="2147483716" r:id="rId9"/>
    <p:sldLayoutId id="2147483717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i="1" kern="1200" spc="1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182880" indent="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None/>
        <a:defRPr sz="18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82880" indent="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None/>
        <a:defRPr sz="14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ar.inspiredpencil.com/pictures-2023/happy-kids-in-school" TargetMode="External"/><Relationship Id="rId3" Type="http://schemas.openxmlformats.org/officeDocument/2006/relationships/hyperlink" Target="https://humana.social/teoria-geral-de-carl-rogers/" TargetMode="External"/><Relationship Id="rId7" Type="http://schemas.openxmlformats.org/officeDocument/2006/relationships/hyperlink" Target="https://www.firstdiscoverers.co.uk/child-development-theories-carl-rogers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ieuqnt.org.au/category/school-support-staff/" TargetMode="External"/><Relationship Id="rId5" Type="http://schemas.openxmlformats.org/officeDocument/2006/relationships/hyperlink" Target="https://ar.inspiredpencil.com/pictures-2023/carl-rogers-theory" TargetMode="External"/><Relationship Id="rId4" Type="http://schemas.openxmlformats.org/officeDocument/2006/relationships/hyperlink" Target="https://www.unicef.org/child-rights-convention/convention-text" TargetMode="External"/><Relationship Id="rId9" Type="http://schemas.openxmlformats.org/officeDocument/2006/relationships/hyperlink" Target="https://uprootedchildren.eu/en/materials/cards/united-nations-convention-on-th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Picture 19" descr="A colorful wave of paint&#10;&#10;AI-generated content may be incorrect.">
            <a:extLst>
              <a:ext uri="{FF2B5EF4-FFF2-40B4-BE49-F238E27FC236}">
                <a16:creationId xmlns:a16="http://schemas.microsoft.com/office/drawing/2014/main" id="{655BADE5-033C-D832-13A1-110415A5129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3000"/>
          </a:blip>
          <a:srcRect t="23986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B352526-887D-43A3-3F37-3108CF86F4B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8992" y="1143000"/>
            <a:ext cx="9052560" cy="3546179"/>
          </a:xfrm>
        </p:spPr>
        <p:txBody>
          <a:bodyPr>
            <a:normAutofit/>
          </a:bodyPr>
          <a:lstStyle/>
          <a:p>
            <a:r>
              <a:rPr lang="en-GB" dirty="0"/>
              <a:t>What Challenges Do Learners Face in Welsh School Settings?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CA7FE7A-C0BE-5EF2-51BA-61DB26AD44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78992" y="5010912"/>
            <a:ext cx="9052560" cy="704088"/>
          </a:xfrm>
        </p:spPr>
        <p:txBody>
          <a:bodyPr>
            <a:normAutofit/>
          </a:bodyPr>
          <a:lstStyle/>
          <a:p>
            <a:r>
              <a:rPr lang="en-GB" dirty="0"/>
              <a:t>By Carina Haines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D81E42A3-743C-4C15-9DA8-93AA9AEBFB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143293"/>
            <a:ext cx="0" cy="5714707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Freeform 6">
            <a:extLst>
              <a:ext uri="{FF2B5EF4-FFF2-40B4-BE49-F238E27FC236}">
                <a16:creationId xmlns:a16="http://schemas.microsoft.com/office/drawing/2014/main" id="{7021D92D-08FF-45A6-9109-AC9462C7E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1143293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52806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FE17D3-9C96-6947-BB13-278E138044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8496" y="1063256"/>
            <a:ext cx="3508457" cy="795690"/>
          </a:xfrm>
        </p:spPr>
        <p:txBody>
          <a:bodyPr>
            <a:normAutofit fontScale="90000"/>
          </a:bodyPr>
          <a:lstStyle/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4700" dirty="0"/>
              <a:t>Challenges</a:t>
            </a:r>
            <a:br>
              <a:rPr lang="en-GB" sz="4700" dirty="0"/>
            </a:br>
            <a:br>
              <a:rPr lang="en-GB" sz="4700" dirty="0"/>
            </a:br>
            <a:br>
              <a:rPr lang="en-GB" sz="4700" dirty="0"/>
            </a:br>
            <a:endParaRPr lang="en-GB" sz="4700" dirty="0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33862825-C012-4895-A17E-F3D1F62D8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143293"/>
            <a:ext cx="0" cy="5714707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7BB25A96-E96A-4D45-AA98-5275E81FA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6956" y="0"/>
            <a:ext cx="7615044" cy="6858000"/>
          </a:xfrm>
          <a:custGeom>
            <a:avLst/>
            <a:gdLst>
              <a:gd name="connsiteX0" fmla="*/ 2017353 w 7615044"/>
              <a:gd name="connsiteY0" fmla="*/ 0 h 6858000"/>
              <a:gd name="connsiteX1" fmla="*/ 3903088 w 7615044"/>
              <a:gd name="connsiteY1" fmla="*/ 0 h 6858000"/>
              <a:gd name="connsiteX2" fmla="*/ 5215066 w 7615044"/>
              <a:gd name="connsiteY2" fmla="*/ 0 h 6858000"/>
              <a:gd name="connsiteX3" fmla="*/ 7615044 w 7615044"/>
              <a:gd name="connsiteY3" fmla="*/ 0 h 6858000"/>
              <a:gd name="connsiteX4" fmla="*/ 7615044 w 7615044"/>
              <a:gd name="connsiteY4" fmla="*/ 6858000 h 6858000"/>
              <a:gd name="connsiteX5" fmla="*/ 5215066 w 7615044"/>
              <a:gd name="connsiteY5" fmla="*/ 6858000 h 6858000"/>
              <a:gd name="connsiteX6" fmla="*/ 3903088 w 7615044"/>
              <a:gd name="connsiteY6" fmla="*/ 6858000 h 6858000"/>
              <a:gd name="connsiteX7" fmla="*/ 1292431 w 7615044"/>
              <a:gd name="connsiteY7" fmla="*/ 6858000 h 6858000"/>
              <a:gd name="connsiteX8" fmla="*/ 1012702 w 7615044"/>
              <a:gd name="connsiteY8" fmla="*/ 6549681 h 6858000"/>
              <a:gd name="connsiteX9" fmla="*/ 0 w 7615044"/>
              <a:gd name="connsiteY9" fmla="*/ 3723759 h 6858000"/>
              <a:gd name="connsiteX10" fmla="*/ 1955279 w 7615044"/>
              <a:gd name="connsiteY10" fmla="*/ 3986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615044" h="6858000">
                <a:moveTo>
                  <a:pt x="2017353" y="0"/>
                </a:moveTo>
                <a:lnTo>
                  <a:pt x="3903088" y="0"/>
                </a:lnTo>
                <a:lnTo>
                  <a:pt x="5215066" y="0"/>
                </a:lnTo>
                <a:lnTo>
                  <a:pt x="7615044" y="0"/>
                </a:lnTo>
                <a:lnTo>
                  <a:pt x="7615044" y="6858000"/>
                </a:lnTo>
                <a:lnTo>
                  <a:pt x="5215066" y="6858000"/>
                </a:lnTo>
                <a:lnTo>
                  <a:pt x="3903088" y="6858000"/>
                </a:lnTo>
                <a:lnTo>
                  <a:pt x="1292431" y="6858000"/>
                </a:lnTo>
                <a:lnTo>
                  <a:pt x="1012702" y="6549681"/>
                </a:lnTo>
                <a:cubicBezTo>
                  <a:pt x="380046" y="5781733"/>
                  <a:pt x="0" y="4797206"/>
                  <a:pt x="0" y="3723759"/>
                </a:cubicBezTo>
                <a:cubicBezTo>
                  <a:pt x="0" y="2190263"/>
                  <a:pt x="775604" y="838237"/>
                  <a:pt x="1955279" y="39865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1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2D962E9B-EE9F-E11D-E636-3815864926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58008595"/>
              </p:ext>
            </p:extLst>
          </p:nvPr>
        </p:nvGraphicFramePr>
        <p:xfrm>
          <a:off x="5765962" y="972642"/>
          <a:ext cx="5664038" cy="49796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978BDF52-C13D-1661-60D6-65B308E27B1B}"/>
              </a:ext>
            </a:extLst>
          </p:cNvPr>
          <p:cNvSpPr txBox="1"/>
          <p:nvPr/>
        </p:nvSpPr>
        <p:spPr>
          <a:xfrm>
            <a:off x="1165609" y="1959429"/>
            <a:ext cx="305733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200" i="1" dirty="0">
                <a:latin typeface="+mj-lt"/>
              </a:rPr>
              <a:t>Evidence</a:t>
            </a:r>
          </a:p>
        </p:txBody>
      </p:sp>
    </p:spTree>
    <p:extLst>
      <p:ext uri="{BB962C8B-B14F-4D97-AF65-F5344CB8AC3E}">
        <p14:creationId xmlns:p14="http://schemas.microsoft.com/office/powerpoint/2010/main" val="21402107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1113FF5-9B84-4A89-BF52-EA3C7E01A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999" cy="1955968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C0CA0A-2333-8269-D325-C0722227DB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420625"/>
            <a:ext cx="10667998" cy="1326814"/>
          </a:xfrm>
        </p:spPr>
        <p:txBody>
          <a:bodyPr anchor="ctr">
            <a:normAutofit/>
          </a:bodyPr>
          <a:lstStyle/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bg1"/>
                </a:solidFill>
              </a:rPr>
              <a:t>Contributing factors</a:t>
            </a:r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2" y="568410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bg1"/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17C94FB-88F0-5D33-2B61-A770302F49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24654482"/>
              </p:ext>
            </p:extLst>
          </p:nvPr>
        </p:nvGraphicFramePr>
        <p:xfrm>
          <a:off x="758953" y="2606722"/>
          <a:ext cx="10671048" cy="31768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163279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17" name="Freeform 6">
            <a:extLst>
              <a:ext uri="{FF2B5EF4-FFF2-40B4-BE49-F238E27FC236}">
                <a16:creationId xmlns:a16="http://schemas.microsoft.com/office/drawing/2014/main" id="{DD4C4B28-6B4B-4445-8535-F516D74E4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3118" name="Straight Connector 3117">
            <a:extLst>
              <a:ext uri="{FF2B5EF4-FFF2-40B4-BE49-F238E27FC236}">
                <a16:creationId xmlns:a16="http://schemas.microsoft.com/office/drawing/2014/main" id="{0CB1C732-7193-4253-8746-850D090A6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119" name="Rectangle 3118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D32151-70DE-5DEA-8718-78191B78ED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9743" y="1104066"/>
            <a:ext cx="3464109" cy="314631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600" i="1" u="sng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Unconditional positive regard</a:t>
            </a:r>
            <a:br>
              <a:rPr lang="en-US" sz="4600" i="1" u="sng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endParaRPr lang="en-US" sz="4600" i="1" u="sng" kern="1200" spc="100" baseline="0" dirty="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3074" name="Picture 2" descr="Teoria geral de Carl Rogers - Humana Social">
            <a:extLst>
              <a:ext uri="{FF2B5EF4-FFF2-40B4-BE49-F238E27FC236}">
                <a16:creationId xmlns:a16="http://schemas.microsoft.com/office/drawing/2014/main" id="{E48AAA57-232E-E993-F989-08A846BFC05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3098" y="1104066"/>
            <a:ext cx="6243446" cy="4682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120" name="Straight Connector 3119">
            <a:extLst>
              <a:ext uri="{FF2B5EF4-FFF2-40B4-BE49-F238E27FC236}">
                <a16:creationId xmlns:a16="http://schemas.microsoft.com/office/drawing/2014/main" id="{0552FC00-E6D3-45AF-BE3D-036814114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32660" y="1143293"/>
            <a:ext cx="0" cy="5714707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21" name="Freeform 6">
            <a:extLst>
              <a:ext uri="{FF2B5EF4-FFF2-40B4-BE49-F238E27FC236}">
                <a16:creationId xmlns:a16="http://schemas.microsoft.com/office/drawing/2014/main" id="{ADA271CD-3011-4A05-B4A3-80F1794684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815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0C83852-A63B-284C-946D-2C9AAE64C6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0390" y="6285451"/>
            <a:ext cx="1568058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(Inspiredpencil (2021)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CE3E3FB-AF73-94B5-3612-62CBAD2D840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0390" y="6157731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(Humana Social, 2018)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65697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9C5B9B-D8E4-C1EE-175E-E6111385DD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77532" y="1063255"/>
            <a:ext cx="5312254" cy="1806727"/>
          </a:xfrm>
        </p:spPr>
        <p:txBody>
          <a:bodyPr>
            <a:normAutofit/>
          </a:bodyPr>
          <a:lstStyle/>
          <a:p>
            <a:r>
              <a:rPr lang="en-GB" dirty="0"/>
              <a:t>Carl Rogers</a:t>
            </a:r>
          </a:p>
        </p:txBody>
      </p:sp>
      <p:cxnSp>
        <p:nvCxnSpPr>
          <p:cNvPr id="2057" name="Straight Connector 2056">
            <a:extLst>
              <a:ext uri="{FF2B5EF4-FFF2-40B4-BE49-F238E27FC236}">
                <a16:creationId xmlns:a16="http://schemas.microsoft.com/office/drawing/2014/main" id="{C1FC086D-39EC-448D-97E7-FF232355A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986332" y="3088919"/>
            <a:ext cx="5212080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BFFC85-333B-FE76-DFE9-C5747DB8A4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7532" y="3309582"/>
            <a:ext cx="5312254" cy="2485157"/>
          </a:xfrm>
        </p:spPr>
        <p:txBody>
          <a:bodyPr>
            <a:normAutofit/>
          </a:bodyPr>
          <a:lstStyle/>
          <a:p>
            <a:r>
              <a:rPr lang="en-GB" dirty="0"/>
              <a:t>According to Rogers children require confidence to grow into healthy individuals </a:t>
            </a:r>
          </a:p>
          <a:p>
            <a:r>
              <a:rPr lang="en-GB" dirty="0"/>
              <a:t>How will poverty affect this</a:t>
            </a:r>
          </a:p>
          <a:p>
            <a:endParaRPr lang="en-GB" dirty="0"/>
          </a:p>
        </p:txBody>
      </p:sp>
      <p:sp>
        <p:nvSpPr>
          <p:cNvPr id="2059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253FAEA-B1EE-A9B9-138A-FC1201CFB19F}"/>
              </a:ext>
            </a:extLst>
          </p:cNvPr>
          <p:cNvSpPr txBox="1"/>
          <p:nvPr/>
        </p:nvSpPr>
        <p:spPr>
          <a:xfrm>
            <a:off x="803869" y="6165189"/>
            <a:ext cx="60940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/>
              <a:t>(First Discoverers, 2018)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E705E356-51C9-3909-C37C-9F32BB9F4C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3869" y="6059156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Statustown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2024)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27" name="Picture 3" descr="Teacher Quotes to Say Thank You and Show Your Appreciation">
            <a:extLst>
              <a:ext uri="{FF2B5EF4-FFF2-40B4-BE49-F238E27FC236}">
                <a16:creationId xmlns:a16="http://schemas.microsoft.com/office/drawing/2014/main" id="{416E70F7-A1CE-70FF-989A-32432BCAB0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615" y="-37124"/>
            <a:ext cx="5728917" cy="5364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62623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5" name="Freeform 6">
            <a:extLst>
              <a:ext uri="{FF2B5EF4-FFF2-40B4-BE49-F238E27FC236}">
                <a16:creationId xmlns:a16="http://schemas.microsoft.com/office/drawing/2014/main" id="{72411438-92A5-42B0-9C54-EA4FB32AC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 useBgFill="1">
        <p:nvSpPr>
          <p:cNvPr id="7177" name="Rectangle 7176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79" name="Rectangle 7178">
            <a:extLst>
              <a:ext uri="{FF2B5EF4-FFF2-40B4-BE49-F238E27FC236}">
                <a16:creationId xmlns:a16="http://schemas.microsoft.com/office/drawing/2014/main" id="{41113FF5-9B84-4A89-BF52-EA3C7E01A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999" cy="1955968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82AC42A-2458-9A77-2459-F6E55A979447}"/>
              </a:ext>
            </a:extLst>
          </p:cNvPr>
          <p:cNvSpPr txBox="1"/>
          <p:nvPr/>
        </p:nvSpPr>
        <p:spPr>
          <a:xfrm>
            <a:off x="758952" y="420625"/>
            <a:ext cx="10667998" cy="132681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i="1" kern="1200" spc="100" baseline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Linking Rogers theories to polices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4480C39-5D61-070F-16DA-00AA00F864A7}"/>
              </a:ext>
            </a:extLst>
          </p:cNvPr>
          <p:cNvSpPr txBox="1"/>
          <p:nvPr/>
        </p:nvSpPr>
        <p:spPr>
          <a:xfrm>
            <a:off x="758952" y="2413169"/>
            <a:ext cx="6039340" cy="33689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182880">
              <a:lnSpc>
                <a:spcPct val="11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Article 39… Children who have been neglected or abused should receive special help to restore their self respect </a:t>
            </a: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(UNICEF, 1989b)</a:t>
            </a:r>
          </a:p>
          <a:p>
            <a:pPr marL="182880">
              <a:lnSpc>
                <a:spcPct val="11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</a:pPr>
            <a:endParaRPr lang="en-US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182880">
              <a:lnSpc>
                <a:spcPct val="110000"/>
              </a:lnSpc>
              <a:spcBef>
                <a:spcPts val="400"/>
              </a:spcBef>
              <a:spcAft>
                <a:spcPts val="400"/>
              </a:spcAft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Article 27… Children have a right to a standard of living that is good enough to meet their physical and mental needs. The Government should help families who cannot afford to provide this </a:t>
            </a: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(UNICEF, 1989b)</a:t>
            </a:r>
          </a:p>
          <a:p>
            <a:pPr marL="182880">
              <a:lnSpc>
                <a:spcPct val="11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</a:p>
        </p:txBody>
      </p:sp>
      <p:pic>
        <p:nvPicPr>
          <p:cNvPr id="7170" name="Picture 2" descr="United Nations Convention on the Rights of the Child | RCYNU">
            <a:extLst>
              <a:ext uri="{FF2B5EF4-FFF2-40B4-BE49-F238E27FC236}">
                <a16:creationId xmlns:a16="http://schemas.microsoft.com/office/drawing/2014/main" id="{C098E3EF-FB8A-BFD9-2E3B-A986181A59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55253" y="2413169"/>
            <a:ext cx="3370396" cy="3370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81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10" name="Rectangle 4">
            <a:extLst>
              <a:ext uri="{FF2B5EF4-FFF2-40B4-BE49-F238E27FC236}">
                <a16:creationId xmlns:a16="http://schemas.microsoft.com/office/drawing/2014/main" id="{65FF7EEC-C789-C846-D392-F28DD774B20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3286" y="6366855"/>
            <a:ext cx="1205779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(Uprooted, </a:t>
            </a:r>
            <a:r>
              <a:rPr lang="en-US" alt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N.D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78218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14" name="Freeform 6">
            <a:extLst>
              <a:ext uri="{FF2B5EF4-FFF2-40B4-BE49-F238E27FC236}">
                <a16:creationId xmlns:a16="http://schemas.microsoft.com/office/drawing/2014/main" id="{DD4C4B28-6B4B-4445-8535-F516D74E4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4116" name="Straight Connector 4115">
            <a:extLst>
              <a:ext uri="{FF2B5EF4-FFF2-40B4-BE49-F238E27FC236}">
                <a16:creationId xmlns:a16="http://schemas.microsoft.com/office/drawing/2014/main" id="{0CB1C732-7193-4253-8746-850D090A6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118" name="Rectangle 4117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813B6AC1-7C58-9537-F72D-39D93C9B6AC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251"/>
          <a:stretch>
            <a:fillRect/>
          </a:stretch>
        </p:blipFill>
        <p:spPr bwMode="auto">
          <a:xfrm>
            <a:off x="3331593" y="10"/>
            <a:ext cx="8860407" cy="6857990"/>
          </a:xfrm>
          <a:custGeom>
            <a:avLst/>
            <a:gdLst/>
            <a:ahLst/>
            <a:cxnLst/>
            <a:rect l="l" t="t" r="r" b="b"/>
            <a:pathLst>
              <a:path w="8860407" h="6858000">
                <a:moveTo>
                  <a:pt x="0" y="0"/>
                </a:moveTo>
                <a:lnTo>
                  <a:pt x="8860407" y="0"/>
                </a:lnTo>
                <a:lnTo>
                  <a:pt x="8860407" y="6858000"/>
                </a:lnTo>
                <a:lnTo>
                  <a:pt x="661049" y="6858000"/>
                </a:lnTo>
                <a:lnTo>
                  <a:pt x="832672" y="6662026"/>
                </a:lnTo>
                <a:cubicBezTo>
                  <a:pt x="1465328" y="5866432"/>
                  <a:pt x="1845374" y="4846462"/>
                  <a:pt x="1845374" y="3734370"/>
                </a:cubicBezTo>
                <a:cubicBezTo>
                  <a:pt x="1845374" y="2244963"/>
                  <a:pt x="1163691" y="920792"/>
                  <a:pt x="106458" y="79568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20" name="Freeform 6">
            <a:extLst>
              <a:ext uri="{FF2B5EF4-FFF2-40B4-BE49-F238E27FC236}">
                <a16:creationId xmlns:a16="http://schemas.microsoft.com/office/drawing/2014/main" id="{ADA271CD-3011-4A05-B4A3-80F1794684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815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F87E8F5-A7E4-BADF-803E-11603DBDC76F}"/>
              </a:ext>
            </a:extLst>
          </p:cNvPr>
          <p:cNvSpPr txBox="1"/>
          <p:nvPr/>
        </p:nvSpPr>
        <p:spPr>
          <a:xfrm>
            <a:off x="909677" y="1637880"/>
            <a:ext cx="3069469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br>
              <a:rPr lang="en-US" dirty="0"/>
            </a:br>
            <a:r>
              <a:rPr lang="en-US" dirty="0"/>
              <a:t> </a:t>
            </a:r>
            <a:br>
              <a:rPr lang="en-US" dirty="0"/>
            </a:b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Builds passive relationship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Provides basic needs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None judgemental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Build trust</a:t>
            </a:r>
          </a:p>
          <a:p>
            <a:endParaRPr lang="en-GB" dirty="0">
              <a:highlight>
                <a:srgbClr val="FFFF00"/>
              </a:highlight>
            </a:endParaRPr>
          </a:p>
          <a:p>
            <a:endParaRPr lang="en-GB" dirty="0">
              <a:highlight>
                <a:srgbClr val="FFFF00"/>
              </a:highlight>
            </a:endParaRPr>
          </a:p>
          <a:p>
            <a:r>
              <a:rPr lang="en-GB" sz="1200" dirty="0"/>
              <a:t>(Independent Education Union, n.d.)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A217B0E-AD79-233F-3689-1CF43DE0B132}"/>
              </a:ext>
            </a:extLst>
          </p:cNvPr>
          <p:cNvSpPr txBox="1"/>
          <p:nvPr/>
        </p:nvSpPr>
        <p:spPr>
          <a:xfrm>
            <a:off x="609600" y="757084"/>
            <a:ext cx="34412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 role of a teaching assistant </a:t>
            </a:r>
          </a:p>
        </p:txBody>
      </p:sp>
    </p:spTree>
    <p:extLst>
      <p:ext uri="{BB962C8B-B14F-4D97-AF65-F5344CB8AC3E}">
        <p14:creationId xmlns:p14="http://schemas.microsoft.com/office/powerpoint/2010/main" val="38192838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33" name="Rectangle 5132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34" name="Rectangle 5133">
            <a:extLst>
              <a:ext uri="{FF2B5EF4-FFF2-40B4-BE49-F238E27FC236}">
                <a16:creationId xmlns:a16="http://schemas.microsoft.com/office/drawing/2014/main" id="{41113FF5-9B84-4A89-BF52-EA3C7E01A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999" cy="1955968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660C4C-5F74-BED1-53FD-40DFB69547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420625"/>
            <a:ext cx="10667998" cy="1326814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Overcoming 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FEEB64-6D91-EE79-E681-A8F84B1A2D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6631" y="2824219"/>
            <a:ext cx="6039340" cy="3368920"/>
          </a:xfrm>
        </p:spPr>
        <p:txBody>
          <a:bodyPr anchor="ctr">
            <a:normAutofit/>
          </a:bodyPr>
          <a:lstStyle/>
          <a:p>
            <a:r>
              <a:rPr lang="en-GB" dirty="0"/>
              <a:t> Breakfast Club </a:t>
            </a:r>
          </a:p>
          <a:p>
            <a:r>
              <a:rPr lang="en-GB" dirty="0"/>
              <a:t>Nurturing environment </a:t>
            </a:r>
          </a:p>
          <a:p>
            <a:r>
              <a:rPr lang="en-GB" dirty="0"/>
              <a:t>Showing Empathy / Understanding</a:t>
            </a:r>
          </a:p>
          <a:p>
            <a:r>
              <a:rPr lang="en-GB" dirty="0"/>
              <a:t>Outside agencies </a:t>
            </a:r>
          </a:p>
          <a:p>
            <a:pPr marL="0" indent="0">
              <a:buNone/>
            </a:pPr>
            <a:endParaRPr lang="en-GB" dirty="0">
              <a:highlight>
                <a:srgbClr val="FFFF00"/>
              </a:highlight>
            </a:endParaRPr>
          </a:p>
          <a:p>
            <a:pPr marL="0" indent="0">
              <a:buNone/>
            </a:pPr>
            <a:r>
              <a:rPr lang="en-GB" sz="1200" dirty="0"/>
              <a:t>(Learning disabilities explained, n.d.)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5122" name="Picture 2" descr="The potential impact of social-emotional challenges children face at ...">
            <a:extLst>
              <a:ext uri="{FF2B5EF4-FFF2-40B4-BE49-F238E27FC236}">
                <a16:creationId xmlns:a16="http://schemas.microsoft.com/office/drawing/2014/main" id="{C3B8CA5C-E9FE-2DA6-C301-33CC56B0B3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53951" y="2772378"/>
            <a:ext cx="3973000" cy="2651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35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52505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77" name="Freeform 6">
            <a:extLst>
              <a:ext uri="{FF2B5EF4-FFF2-40B4-BE49-F238E27FC236}">
                <a16:creationId xmlns:a16="http://schemas.microsoft.com/office/drawing/2014/main" id="{DD4C4B28-6B4B-4445-8535-F516D74E4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6179" name="Straight Connector 6178">
            <a:extLst>
              <a:ext uri="{FF2B5EF4-FFF2-40B4-BE49-F238E27FC236}">
                <a16:creationId xmlns:a16="http://schemas.microsoft.com/office/drawing/2014/main" id="{0CB1C732-7193-4253-8746-850D090A6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6181" name="Rectangle 6180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146" name="Picture 2" descr="Happy Kids In School">
            <a:extLst>
              <a:ext uri="{FF2B5EF4-FFF2-40B4-BE49-F238E27FC236}">
                <a16:creationId xmlns:a16="http://schemas.microsoft.com/office/drawing/2014/main" id="{A8EDCE76-6EA4-EC48-DFD3-84CD872F00F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37" b="-2"/>
          <a:stretch>
            <a:fillRect/>
          </a:stretch>
        </p:blipFill>
        <p:spPr bwMode="auto">
          <a:xfrm>
            <a:off x="3331593" y="10"/>
            <a:ext cx="8860407" cy="6857990"/>
          </a:xfrm>
          <a:custGeom>
            <a:avLst/>
            <a:gdLst/>
            <a:ahLst/>
            <a:cxnLst/>
            <a:rect l="l" t="t" r="r" b="b"/>
            <a:pathLst>
              <a:path w="8860407" h="6858000">
                <a:moveTo>
                  <a:pt x="0" y="0"/>
                </a:moveTo>
                <a:lnTo>
                  <a:pt x="8860407" y="0"/>
                </a:lnTo>
                <a:lnTo>
                  <a:pt x="8860407" y="6858000"/>
                </a:lnTo>
                <a:lnTo>
                  <a:pt x="661049" y="6858000"/>
                </a:lnTo>
                <a:lnTo>
                  <a:pt x="832672" y="6662026"/>
                </a:lnTo>
                <a:cubicBezTo>
                  <a:pt x="1465328" y="5866432"/>
                  <a:pt x="1845374" y="4846462"/>
                  <a:pt x="1845374" y="3734370"/>
                </a:cubicBezTo>
                <a:cubicBezTo>
                  <a:pt x="1845374" y="2244963"/>
                  <a:pt x="1163691" y="920792"/>
                  <a:pt x="106458" y="79568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C0F24D5-6A1D-8AB0-824F-BE4AA6748A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1128811"/>
            <a:ext cx="3447288" cy="334229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EBE4CD-48EE-0B34-B1FE-775BF9C5FF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8953" y="4660288"/>
            <a:ext cx="3447287" cy="112636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dirty="0"/>
              <a:t> </a:t>
            </a:r>
          </a:p>
        </p:txBody>
      </p:sp>
      <p:sp>
        <p:nvSpPr>
          <p:cNvPr id="6183" name="Freeform 6">
            <a:extLst>
              <a:ext uri="{FF2B5EF4-FFF2-40B4-BE49-F238E27FC236}">
                <a16:creationId xmlns:a16="http://schemas.microsoft.com/office/drawing/2014/main" id="{ADA271CD-3011-4A05-B4A3-80F1794684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815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822E72D-5852-7AE9-3BFA-FEE68F350879}"/>
              </a:ext>
            </a:extLst>
          </p:cNvPr>
          <p:cNvSpPr txBox="1"/>
          <p:nvPr/>
        </p:nvSpPr>
        <p:spPr>
          <a:xfrm>
            <a:off x="758951" y="6193139"/>
            <a:ext cx="609407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Inspiredpencil (2021)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0676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3">
            <a:extLst>
              <a:ext uri="{FF2B5EF4-FFF2-40B4-BE49-F238E27FC236}">
                <a16:creationId xmlns:a16="http://schemas.microsoft.com/office/drawing/2014/main" id="{EA21D13E-E508-5480-BF29-3E1D887952E9}"/>
              </a:ext>
            </a:extLst>
          </p:cNvPr>
          <p:cNvSpPr>
            <a:spLocks noChangeArrowheads="1"/>
          </p:cNvSpPr>
          <p:nvPr/>
        </p:nvSpPr>
        <p:spPr bwMode="auto">
          <a:xfrm rot="10800000" flipV="1">
            <a:off x="609600" y="3783229"/>
            <a:ext cx="1158240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Anon (n.d.)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Teoria </a:t>
            </a:r>
            <a:r>
              <a:rPr kumimoji="0" lang="en-US" altLang="en-US" sz="14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geral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de Carl Rogers - Humana Social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https://humana.social/teoria-geral-de-carl-rogers/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(Accessed: 11 Dec. 2025).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Rectangle 4">
            <a:extLst>
              <a:ext uri="{FF2B5EF4-FFF2-40B4-BE49-F238E27FC236}">
                <a16:creationId xmlns:a16="http://schemas.microsoft.com/office/drawing/2014/main" id="{6FDF16F2-A6ED-93DA-4214-3886F725D5F5}"/>
              </a:ext>
            </a:extLst>
          </p:cNvPr>
          <p:cNvSpPr>
            <a:spLocks noChangeArrowheads="1"/>
          </p:cNvSpPr>
          <p:nvPr/>
        </p:nvSpPr>
        <p:spPr bwMode="auto">
          <a:xfrm rot="10800000" flipV="1">
            <a:off x="606241" y="2337915"/>
            <a:ext cx="12074011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Anon (n.d.)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Convention on the Rights of the Child text</a:t>
            </a:r>
            <a:r>
              <a:rPr lang="en-US" altLang="en-US" sz="1400" strike="noStrike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r>
              <a:rPr kumimoji="0" lang="en-US" altLang="en-US" sz="1400" b="0" i="0" u="non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https://www.unicef.org/child-rights-convention/convention-text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(Accessed: 11 Dec. 2025).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1" name="Rectangle 5">
            <a:extLst>
              <a:ext uri="{FF2B5EF4-FFF2-40B4-BE49-F238E27FC236}">
                <a16:creationId xmlns:a16="http://schemas.microsoft.com/office/drawing/2014/main" id="{7FE68C37-E43C-B94D-9925-CDE3A81B181D}"/>
              </a:ext>
            </a:extLst>
          </p:cNvPr>
          <p:cNvSpPr>
            <a:spLocks noChangeArrowheads="1"/>
          </p:cNvSpPr>
          <p:nvPr/>
        </p:nvSpPr>
        <p:spPr bwMode="auto">
          <a:xfrm rot="10800000" flipV="1">
            <a:off x="606241" y="1956836"/>
            <a:ext cx="10019074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Anon (n.d.)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Carl Rogers Theory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/>
              </a:rPr>
              <a:t>https://ar.inspiredpencil.com/pictures-2023/carl-rogers-theory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(Accessed: 11 Dec. 2025).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C8A2DE4D-BB3C-EAA5-9279-83387C469C4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6241" y="3475452"/>
            <a:ext cx="11946198" cy="7694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Anon (n.d.) School support staff Archives - Independent Education Union - Queensland &amp; Northern Territory.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6"/>
              </a:rPr>
              <a:t>https://ieuqnt.org.au/category/school-support-staff/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(Accessed: 11 Dec. 2025).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US" altLang="en-US" sz="1400" b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3" name="Rectangle 7">
            <a:extLst>
              <a:ext uri="{FF2B5EF4-FFF2-40B4-BE49-F238E27FC236}">
                <a16:creationId xmlns:a16="http://schemas.microsoft.com/office/drawing/2014/main" id="{54B608EF-2EF2-97DF-76BB-ECB74BAABF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6241" y="4337226"/>
            <a:ext cx="10966105" cy="1754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12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First Discoverers. (2018). Child Development Theories: Carl Rogers. [online] Available at: </a:t>
            </a:r>
            <a:r>
              <a:rPr lang="en-GB" altLang="en-US" sz="12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7"/>
              </a:rPr>
              <a:t>https://www.firstdiscoverers.co.uk/child-development-theories-carl-rogers/</a:t>
            </a:r>
            <a:r>
              <a:rPr lang="en-GB" altLang="en-US" sz="12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(Accesessed:13 Dec. 2025)</a:t>
            </a:r>
            <a:endParaRPr lang="en-US" altLang="en-US" sz="1200" i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Tolentino, J. and Taddei, P.M. (2018) </a:t>
            </a:r>
            <a:r>
              <a:rPr lang="en-US" altLang="en-US" sz="12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Carl Rogers’ General Theory</a:t>
            </a:r>
            <a:r>
              <a:rPr lang="en-US" altLang="en-US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Carl Rogers' General Theory - Social Human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(Accessed: 11 December 2025).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Rectangle 8">
            <a:extLst>
              <a:ext uri="{FF2B5EF4-FFF2-40B4-BE49-F238E27FC236}">
                <a16:creationId xmlns:a16="http://schemas.microsoft.com/office/drawing/2014/main" id="{49B0AF52-9AE1-9DCE-1EAB-E23ABE7474AB}"/>
              </a:ext>
            </a:extLst>
          </p:cNvPr>
          <p:cNvSpPr>
            <a:spLocks noChangeArrowheads="1"/>
          </p:cNvSpPr>
          <p:nvPr/>
        </p:nvSpPr>
        <p:spPr bwMode="auto">
          <a:xfrm rot="10800000" flipV="1">
            <a:off x="606241" y="2677609"/>
            <a:ext cx="10667999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Anon (n.d.)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Happy Kids In School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8"/>
              </a:rPr>
              <a:t>https://ar.inspiredpencil.com/pictures-2023/happy-kids-in-school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(Accessed: 11 Dec. 2025).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5" name="Rectangle 9">
            <a:extLst>
              <a:ext uri="{FF2B5EF4-FFF2-40B4-BE49-F238E27FC236}">
                <a16:creationId xmlns:a16="http://schemas.microsoft.com/office/drawing/2014/main" id="{929D2653-3F74-AD56-8E73-BDECE569AB37}"/>
              </a:ext>
            </a:extLst>
          </p:cNvPr>
          <p:cNvSpPr>
            <a:spLocks noChangeArrowheads="1"/>
          </p:cNvSpPr>
          <p:nvPr/>
        </p:nvSpPr>
        <p:spPr bwMode="auto">
          <a:xfrm rot="10800000" flipV="1">
            <a:off x="522514" y="2952230"/>
            <a:ext cx="10667998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Anon (n.d.)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United Nations Convention on the Rights of the Child. (Uprooted)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9"/>
              </a:rPr>
              <a:t>https://uprootedchildren.eu/en/materials/cards/united-nations-convention-on-the/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(Accessed: 11 Dec. 2025).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BFD2BF5-CD76-8E73-4131-21D5EE89AFC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2514" y="4783501"/>
            <a:ext cx="1166948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Statustown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(2024).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People only seriously consider change when they feel accepted for exactly who they are. - Carl Rogers quotes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Statustown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https://statustown.com/quote/40606/.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6624474"/>
      </p:ext>
    </p:extLst>
  </p:cSld>
  <p:clrMapOvr>
    <a:masterClrMapping/>
  </p:clrMapOvr>
</p:sld>
</file>

<file path=ppt/theme/theme1.xml><?xml version="1.0" encoding="utf-8"?>
<a:theme xmlns:a="http://schemas.openxmlformats.org/drawingml/2006/main" name="HeadlinesVTI">
  <a:themeElements>
    <a:clrScheme name="Headlines">
      <a:dk1>
        <a:sysClr val="windowText" lastClr="000000"/>
      </a:dk1>
      <a:lt1>
        <a:sysClr val="window" lastClr="FFFFFF"/>
      </a:lt1>
      <a:dk2>
        <a:srgbClr val="232C41"/>
      </a:dk2>
      <a:lt2>
        <a:srgbClr val="F6F4EF"/>
      </a:lt2>
      <a:accent1>
        <a:srgbClr val="439EB7"/>
      </a:accent1>
      <a:accent2>
        <a:srgbClr val="E20E65"/>
      </a:accent2>
      <a:accent3>
        <a:srgbClr val="F59324"/>
      </a:accent3>
      <a:accent4>
        <a:srgbClr val="5046B9"/>
      </a:accent4>
      <a:accent5>
        <a:srgbClr val="5CB678"/>
      </a:accent5>
      <a:accent6>
        <a:srgbClr val="9717F7"/>
      </a:accent6>
      <a:hlink>
        <a:srgbClr val="E80095"/>
      </a:hlink>
      <a:folHlink>
        <a:srgbClr val="808080"/>
      </a:folHlink>
    </a:clrScheme>
    <a:fontScheme name="Custom 211">
      <a:majorFont>
        <a:latin typeface="Sitka Banner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8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6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eadlinesVTI" id="{66EB4A02-0C0F-47F1-9F48-4E6882B9F967}" vid="{F3552358-4452-4FDA-9568-4F5DA32F7A6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TM04033921[[fn=Damask]]</Template>
  <TotalTime>59</TotalTime>
  <Words>564</Words>
  <Application>Microsoft Office PowerPoint</Application>
  <PresentationFormat>Widescreen</PresentationFormat>
  <Paragraphs>64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Aptos</vt:lpstr>
      <vt:lpstr>Arial</vt:lpstr>
      <vt:lpstr>Avenir Next LT Pro</vt:lpstr>
      <vt:lpstr>Calibri</vt:lpstr>
      <vt:lpstr>Sitka Banner</vt:lpstr>
      <vt:lpstr>Times New Roman</vt:lpstr>
      <vt:lpstr>HeadlinesVTI</vt:lpstr>
      <vt:lpstr>What Challenges Do Learners Face in Welsh School Settings?</vt:lpstr>
      <vt:lpstr>Challenges   </vt:lpstr>
      <vt:lpstr>Contributing factors</vt:lpstr>
      <vt:lpstr>Unconditional positive regard </vt:lpstr>
      <vt:lpstr>Carl Rogers</vt:lpstr>
      <vt:lpstr>PowerPoint Presentation</vt:lpstr>
      <vt:lpstr>PowerPoint Presentation</vt:lpstr>
      <vt:lpstr>Overcoming challenges</vt:lpstr>
      <vt:lpstr>Conclusion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Carina Haines (2506083)</dc:creator>
  <cp:lastModifiedBy>Carina Haines (2506083)</cp:lastModifiedBy>
  <cp:revision>7</cp:revision>
  <dcterms:created xsi:type="dcterms:W3CDTF">2026-01-14T13:45:23Z</dcterms:created>
  <dcterms:modified xsi:type="dcterms:W3CDTF">2026-01-16T17:21:06Z</dcterms:modified>
</cp:coreProperties>
</file>