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notesMasterIdLst>
    <p:notesMasterId r:id="rId22"/>
  </p:notesMasterIdLst>
  <p:sldIdLst>
    <p:sldId id="256" r:id="rId2"/>
    <p:sldId id="257" r:id="rId3"/>
    <p:sldId id="258" r:id="rId4"/>
    <p:sldId id="259" r:id="rId5"/>
    <p:sldId id="261" r:id="rId6"/>
    <p:sldId id="263" r:id="rId7"/>
    <p:sldId id="266" r:id="rId8"/>
    <p:sldId id="264" r:id="rId9"/>
    <p:sldId id="265" r:id="rId10"/>
    <p:sldId id="274" r:id="rId11"/>
    <p:sldId id="277" r:id="rId12"/>
    <p:sldId id="260" r:id="rId13"/>
    <p:sldId id="271" r:id="rId14"/>
    <p:sldId id="273" r:id="rId15"/>
    <p:sldId id="270" r:id="rId16"/>
    <p:sldId id="262" r:id="rId17"/>
    <p:sldId id="267" r:id="rId18"/>
    <p:sldId id="269" r:id="rId19"/>
    <p:sldId id="275" r:id="rId20"/>
    <p:sldId id="278"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353" autoAdjust="0"/>
    <p:restoredTop sz="67333" autoAdjust="0"/>
  </p:normalViewPr>
  <p:slideViewPr>
    <p:cSldViewPr snapToGrid="0">
      <p:cViewPr varScale="1">
        <p:scale>
          <a:sx n="45" d="100"/>
          <a:sy n="45" d="100"/>
        </p:scale>
        <p:origin x="1444"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F2E1E1-92BC-4A61-ABBD-E07DEC9B777F}" type="datetimeFigureOut">
              <a:rPr lang="en-GB" smtClean="0"/>
              <a:t>12/03/2020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680C08-A9E7-48F3-ABA9-050259393B3B}" type="slidenum">
              <a:rPr lang="en-GB" smtClean="0"/>
              <a:t>‹#›</a:t>
            </a:fld>
            <a:endParaRPr lang="en-GB"/>
          </a:p>
        </p:txBody>
      </p:sp>
    </p:spTree>
    <p:extLst>
      <p:ext uri="{BB962C8B-B14F-4D97-AF65-F5344CB8AC3E}">
        <p14:creationId xmlns:p14="http://schemas.microsoft.com/office/powerpoint/2010/main" val="27401492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680C08-A9E7-48F3-ABA9-050259393B3B}" type="slidenum">
              <a:rPr lang="en-GB" smtClean="0"/>
              <a:t>5</a:t>
            </a:fld>
            <a:endParaRPr lang="en-GB"/>
          </a:p>
        </p:txBody>
      </p:sp>
    </p:spTree>
    <p:extLst>
      <p:ext uri="{BB962C8B-B14F-4D97-AF65-F5344CB8AC3E}">
        <p14:creationId xmlns:p14="http://schemas.microsoft.com/office/powerpoint/2010/main" val="1431454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680C08-A9E7-48F3-ABA9-050259393B3B}" type="slidenum">
              <a:rPr lang="en-GB" smtClean="0"/>
              <a:t>6</a:t>
            </a:fld>
            <a:endParaRPr lang="en-GB"/>
          </a:p>
        </p:txBody>
      </p:sp>
    </p:spTree>
    <p:extLst>
      <p:ext uri="{BB962C8B-B14F-4D97-AF65-F5344CB8AC3E}">
        <p14:creationId xmlns:p14="http://schemas.microsoft.com/office/powerpoint/2010/main" val="20213756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680C08-A9E7-48F3-ABA9-050259393B3B}" type="slidenum">
              <a:rPr lang="en-GB" smtClean="0"/>
              <a:t>9</a:t>
            </a:fld>
            <a:endParaRPr lang="en-GB"/>
          </a:p>
        </p:txBody>
      </p:sp>
    </p:spTree>
    <p:extLst>
      <p:ext uri="{BB962C8B-B14F-4D97-AF65-F5344CB8AC3E}">
        <p14:creationId xmlns:p14="http://schemas.microsoft.com/office/powerpoint/2010/main" val="14193830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E7680C08-A9E7-48F3-ABA9-050259393B3B}" type="slidenum">
              <a:rPr lang="en-GB" smtClean="0"/>
              <a:t>10</a:t>
            </a:fld>
            <a:endParaRPr lang="en-GB"/>
          </a:p>
        </p:txBody>
      </p:sp>
    </p:spTree>
    <p:extLst>
      <p:ext uri="{BB962C8B-B14F-4D97-AF65-F5344CB8AC3E}">
        <p14:creationId xmlns:p14="http://schemas.microsoft.com/office/powerpoint/2010/main" val="35517676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680C08-A9E7-48F3-ABA9-050259393B3B}" type="slidenum">
              <a:rPr lang="en-GB" smtClean="0"/>
              <a:t>18</a:t>
            </a:fld>
            <a:endParaRPr lang="en-GB"/>
          </a:p>
        </p:txBody>
      </p:sp>
    </p:spTree>
    <p:extLst>
      <p:ext uri="{BB962C8B-B14F-4D97-AF65-F5344CB8AC3E}">
        <p14:creationId xmlns:p14="http://schemas.microsoft.com/office/powerpoint/2010/main" val="13858540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F4D053B-F9F4-459D-A388-A096DA439CCE}" type="datetimeFigureOut">
              <a:rPr lang="en-GB" smtClean="0"/>
              <a:t>12/03/2020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ADC672-8890-46E0-8B79-75CD9572AE3E}"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717539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4D053B-F9F4-459D-A388-A096DA439CCE}" type="datetimeFigureOut">
              <a:rPr lang="en-GB" smtClean="0"/>
              <a:t>12/03/2020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ADC672-8890-46E0-8B79-75CD9572AE3E}" type="slidenum">
              <a:rPr lang="en-GB" smtClean="0"/>
              <a:t>‹#›</a:t>
            </a:fld>
            <a:endParaRPr lang="en-GB"/>
          </a:p>
        </p:txBody>
      </p:sp>
    </p:spTree>
    <p:extLst>
      <p:ext uri="{BB962C8B-B14F-4D97-AF65-F5344CB8AC3E}">
        <p14:creationId xmlns:p14="http://schemas.microsoft.com/office/powerpoint/2010/main" val="26858971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F4D053B-F9F4-459D-A388-A096DA439CCE}" type="datetimeFigureOut">
              <a:rPr lang="en-GB" smtClean="0"/>
              <a:t>12/03/2020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ADC672-8890-46E0-8B79-75CD9572AE3E}"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260340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F4D053B-F9F4-459D-A388-A096DA439CCE}" type="datetimeFigureOut">
              <a:rPr lang="en-GB" smtClean="0"/>
              <a:t>12/03/2020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ADC672-8890-46E0-8B79-75CD9572AE3E}" type="slidenum">
              <a:rPr lang="en-GB" smtClean="0"/>
              <a:t>‹#›</a:t>
            </a:fld>
            <a:endParaRPr lang="en-GB"/>
          </a:p>
        </p:txBody>
      </p:sp>
    </p:spTree>
    <p:extLst>
      <p:ext uri="{BB962C8B-B14F-4D97-AF65-F5344CB8AC3E}">
        <p14:creationId xmlns:p14="http://schemas.microsoft.com/office/powerpoint/2010/main" val="24028057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F4D053B-F9F4-459D-A388-A096DA439CCE}" type="datetimeFigureOut">
              <a:rPr lang="en-GB" smtClean="0"/>
              <a:t>12/03/2020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FADC672-8890-46E0-8B79-75CD9572AE3E}" type="slidenum">
              <a:rPr lang="en-GB" smtClean="0"/>
              <a:t>‹#›</a:t>
            </a:fld>
            <a:endParaRPr lang="en-GB"/>
          </a:p>
        </p:txBody>
      </p:sp>
    </p:spTree>
    <p:extLst>
      <p:ext uri="{BB962C8B-B14F-4D97-AF65-F5344CB8AC3E}">
        <p14:creationId xmlns:p14="http://schemas.microsoft.com/office/powerpoint/2010/main" val="4650145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F4D053B-F9F4-459D-A388-A096DA439CCE}" type="datetimeFigureOut">
              <a:rPr lang="en-GB" smtClean="0"/>
              <a:t>12/03/2020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FADC672-8890-46E0-8B79-75CD9572AE3E}" type="slidenum">
              <a:rPr lang="en-GB" smtClean="0"/>
              <a:t>‹#›</a:t>
            </a:fld>
            <a:endParaRPr lang="en-GB"/>
          </a:p>
        </p:txBody>
      </p:sp>
    </p:spTree>
    <p:extLst>
      <p:ext uri="{BB962C8B-B14F-4D97-AF65-F5344CB8AC3E}">
        <p14:creationId xmlns:p14="http://schemas.microsoft.com/office/powerpoint/2010/main" val="37619796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0F4D053B-F9F4-459D-A388-A096DA439CCE}" type="datetimeFigureOut">
              <a:rPr lang="en-GB" smtClean="0"/>
              <a:t>12/03/2020</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DFADC672-8890-46E0-8B79-75CD9572AE3E}" type="slidenum">
              <a:rPr lang="en-GB" smtClean="0"/>
              <a:t>‹#›</a:t>
            </a:fld>
            <a:endParaRPr lang="en-GB"/>
          </a:p>
        </p:txBody>
      </p:sp>
    </p:spTree>
    <p:extLst>
      <p:ext uri="{BB962C8B-B14F-4D97-AF65-F5344CB8AC3E}">
        <p14:creationId xmlns:p14="http://schemas.microsoft.com/office/powerpoint/2010/main" val="12231022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0F4D053B-F9F4-459D-A388-A096DA439CCE}" type="datetimeFigureOut">
              <a:rPr lang="en-GB" smtClean="0"/>
              <a:t>12/03/2020</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DFADC672-8890-46E0-8B79-75CD9572AE3E}" type="slidenum">
              <a:rPr lang="en-GB" smtClean="0"/>
              <a:t>‹#›</a:t>
            </a:fld>
            <a:endParaRPr lang="en-GB"/>
          </a:p>
        </p:txBody>
      </p:sp>
    </p:spTree>
    <p:extLst>
      <p:ext uri="{BB962C8B-B14F-4D97-AF65-F5344CB8AC3E}">
        <p14:creationId xmlns:p14="http://schemas.microsoft.com/office/powerpoint/2010/main" val="19957384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F4D053B-F9F4-459D-A388-A096DA439CCE}" type="datetimeFigureOut">
              <a:rPr lang="en-GB" smtClean="0"/>
              <a:t>12/03/2020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ADC672-8890-46E0-8B79-75CD9572AE3E}" type="slidenum">
              <a:rPr lang="en-GB" smtClean="0"/>
              <a:t>‹#›</a:t>
            </a:fld>
            <a:endParaRPr lang="en-GB"/>
          </a:p>
        </p:txBody>
      </p:sp>
    </p:spTree>
    <p:extLst>
      <p:ext uri="{BB962C8B-B14F-4D97-AF65-F5344CB8AC3E}">
        <p14:creationId xmlns:p14="http://schemas.microsoft.com/office/powerpoint/2010/main" val="38988425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4D053B-F9F4-459D-A388-A096DA439CCE}" type="datetimeFigureOut">
              <a:rPr lang="en-GB" smtClean="0"/>
              <a:t>12/03/2020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ADC672-8890-46E0-8B79-75CD9572AE3E}" type="slidenum">
              <a:rPr lang="en-GB" smtClean="0"/>
              <a:t>‹#›</a:t>
            </a:fld>
            <a:endParaRPr lang="en-GB"/>
          </a:p>
        </p:txBody>
      </p:sp>
    </p:spTree>
    <p:extLst>
      <p:ext uri="{BB962C8B-B14F-4D97-AF65-F5344CB8AC3E}">
        <p14:creationId xmlns:p14="http://schemas.microsoft.com/office/powerpoint/2010/main" val="38725548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4D053B-F9F4-459D-A388-A096DA439CCE}" type="datetimeFigureOut">
              <a:rPr lang="en-GB" smtClean="0"/>
              <a:t>12/03/2020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ADC672-8890-46E0-8B79-75CD9572AE3E}" type="slidenum">
              <a:rPr lang="en-GB" smtClean="0"/>
              <a:t>‹#›</a:t>
            </a:fld>
            <a:endParaRPr lang="en-GB"/>
          </a:p>
        </p:txBody>
      </p:sp>
    </p:spTree>
    <p:extLst>
      <p:ext uri="{BB962C8B-B14F-4D97-AF65-F5344CB8AC3E}">
        <p14:creationId xmlns:p14="http://schemas.microsoft.com/office/powerpoint/2010/main" val="42916563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0F4D053B-F9F4-459D-A388-A096DA439CCE}" type="datetimeFigureOut">
              <a:rPr lang="en-GB" smtClean="0"/>
              <a:t>12/03/2020</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DFADC672-8890-46E0-8B79-75CD9572AE3E}"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1555612"/>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melmagazine.com/en-us/story/a-brief-history-of-the-teen-2"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books.google.co.uk/books?hl=en&amp;lr=&amp;id=ExnqQQ0iIX0C&amp;oi=fnd&amp;pg=RA5-PA97&amp;dq=erik+erikson+on+youth+culture&amp;ots=NjvNe3_UnH&amp;sig=C8oWbZiSOGahaL_eb3N97eo4AKE#v=onepage&amp;q=teenager&amp;f=false" TargetMode="External"/><Relationship Id="rId2" Type="http://schemas.openxmlformats.org/officeDocument/2006/relationships/hyperlink" Target="https://www.collinsdictionary.com/dictionary/english/youth-culture" TargetMode="External"/><Relationship Id="rId1" Type="http://schemas.openxmlformats.org/officeDocument/2006/relationships/slideLayout" Target="../slideLayouts/slideLayout2.xml"/><Relationship Id="rId5" Type="http://schemas.openxmlformats.org/officeDocument/2006/relationships/hyperlink" Target="https://www.who.int/news-room/fact-sheets/detail/adolescent-mental-health" TargetMode="External"/><Relationship Id="rId4" Type="http://schemas.openxmlformats.org/officeDocument/2006/relationships/hyperlink" Target="https://learning.nspcc.org.uk/child-protection-system/children-the-law/#heading-to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D559E-6C7A-4ED4-BF6D-75702778B7B9}"/>
              </a:ext>
            </a:extLst>
          </p:cNvPr>
          <p:cNvSpPr>
            <a:spLocks noGrp="1"/>
          </p:cNvSpPr>
          <p:nvPr>
            <p:ph type="ctrTitle"/>
          </p:nvPr>
        </p:nvSpPr>
        <p:spPr>
          <a:xfrm>
            <a:off x="1662545" y="1861441"/>
            <a:ext cx="8866909" cy="2599722"/>
          </a:xfrm>
        </p:spPr>
        <p:txBody>
          <a:bodyPr>
            <a:noAutofit/>
          </a:bodyPr>
          <a:lstStyle/>
          <a:p>
            <a:r>
              <a:rPr lang="en-GB" sz="5400" dirty="0">
                <a:latin typeface="Arial" panose="020B0604020202020204" pitchFamily="34" charset="0"/>
                <a:cs typeface="Arial" panose="020B0604020202020204" pitchFamily="34" charset="0"/>
              </a:rPr>
              <a:t>Culture, Identity </a:t>
            </a:r>
            <a:r>
              <a:rPr lang="en-GB" sz="5400">
                <a:latin typeface="Arial" panose="020B0604020202020204" pitchFamily="34" charset="0"/>
                <a:cs typeface="Arial" panose="020B0604020202020204" pitchFamily="34" charset="0"/>
              </a:rPr>
              <a:t>and Education</a:t>
            </a:r>
            <a:endParaRPr lang="en-GB" sz="5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926127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961D3-4622-4F03-A7FB-79FCC5BDF3D1}"/>
              </a:ext>
            </a:extLst>
          </p:cNvPr>
          <p:cNvSpPr>
            <a:spLocks noGrp="1"/>
          </p:cNvSpPr>
          <p:nvPr>
            <p:ph type="title"/>
          </p:nvPr>
        </p:nvSpPr>
        <p:spPr/>
        <p:txBody>
          <a:bodyPr/>
          <a:lstStyle/>
          <a:p>
            <a:r>
              <a:rPr lang="en-GB" dirty="0">
                <a:solidFill>
                  <a:schemeClr val="tx1"/>
                </a:solidFill>
                <a:latin typeface="Arial" panose="020B0604020202020204" pitchFamily="34" charset="0"/>
                <a:cs typeface="Arial" panose="020B0604020202020204" pitchFamily="34" charset="0"/>
              </a:rPr>
              <a:t>Objectives</a:t>
            </a:r>
          </a:p>
        </p:txBody>
      </p:sp>
      <p:sp>
        <p:nvSpPr>
          <p:cNvPr id="3" name="Content Placeholder 2">
            <a:extLst>
              <a:ext uri="{FF2B5EF4-FFF2-40B4-BE49-F238E27FC236}">
                <a16:creationId xmlns:a16="http://schemas.microsoft.com/office/drawing/2014/main" id="{06DFB46B-16A3-4207-A993-9903D7C51CC4}"/>
              </a:ext>
            </a:extLst>
          </p:cNvPr>
          <p:cNvSpPr>
            <a:spLocks noGrp="1"/>
          </p:cNvSpPr>
          <p:nvPr>
            <p:ph idx="1"/>
          </p:nvPr>
        </p:nvSpPr>
        <p:spPr>
          <a:xfrm>
            <a:off x="1097280" y="2006352"/>
            <a:ext cx="9564802" cy="3862741"/>
          </a:xfrm>
        </p:spPr>
        <p:txBody>
          <a:bodyPr>
            <a:normAutofit/>
          </a:bodyPr>
          <a:lstStyle/>
          <a:p>
            <a:pPr marL="0" indent="0" algn="ctr">
              <a:buNone/>
            </a:pPr>
            <a:endParaRPr lang="en-GB" sz="2400" dirty="0">
              <a:latin typeface="Arial" panose="020B0604020202020204" pitchFamily="34" charset="0"/>
              <a:cs typeface="Arial" panose="020B0604020202020204" pitchFamily="34" charset="0"/>
            </a:endParaRPr>
          </a:p>
          <a:p>
            <a:pPr marL="457200" indent="-457200">
              <a:lnSpc>
                <a:spcPct val="150000"/>
              </a:lnSpc>
              <a:buFont typeface="+mj-lt"/>
              <a:buAutoNum type="arabicPeriod"/>
            </a:pPr>
            <a:r>
              <a:rPr lang="en-GB" sz="2400" dirty="0">
                <a:solidFill>
                  <a:schemeClr val="tx1"/>
                </a:solidFill>
                <a:latin typeface="Arial" panose="020B0604020202020204" pitchFamily="34" charset="0"/>
                <a:cs typeface="Arial" panose="020B0604020202020204" pitchFamily="34" charset="0"/>
              </a:rPr>
              <a:t>Students will be able to discuss the topic of Young People and illustrate the key characteristics.</a:t>
            </a:r>
          </a:p>
          <a:p>
            <a:pPr marL="457200" indent="-457200">
              <a:lnSpc>
                <a:spcPct val="150000"/>
              </a:lnSpc>
              <a:buFont typeface="+mj-lt"/>
              <a:buAutoNum type="arabicPeriod"/>
            </a:pPr>
            <a:r>
              <a:rPr lang="en-GB" sz="2400" dirty="0">
                <a:solidFill>
                  <a:schemeClr val="tx1"/>
                </a:solidFill>
                <a:latin typeface="Arial" panose="020B0604020202020204" pitchFamily="34" charset="0"/>
                <a:cs typeface="Arial" panose="020B0604020202020204" pitchFamily="34" charset="0"/>
              </a:rPr>
              <a:t>Students will be able to recognise and distinguish the key characteristics of the emergence of the teenager. </a:t>
            </a:r>
          </a:p>
        </p:txBody>
      </p:sp>
    </p:spTree>
    <p:extLst>
      <p:ext uri="{BB962C8B-B14F-4D97-AF65-F5344CB8AC3E}">
        <p14:creationId xmlns:p14="http://schemas.microsoft.com/office/powerpoint/2010/main" val="1536678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FA763-9BC8-40E2-B990-B6B09FC86012}"/>
              </a:ext>
            </a:extLst>
          </p:cNvPr>
          <p:cNvSpPr>
            <a:spLocks noGrp="1"/>
          </p:cNvSpPr>
          <p:nvPr>
            <p:ph type="title"/>
          </p:nvPr>
        </p:nvSpPr>
        <p:spPr/>
        <p:txBody>
          <a:bodyPr/>
          <a:lstStyle/>
          <a:p>
            <a:r>
              <a:rPr lang="en-GB" dirty="0">
                <a:solidFill>
                  <a:schemeClr val="tx1"/>
                </a:solidFill>
              </a:rPr>
              <a:t>Young People/Youth</a:t>
            </a:r>
          </a:p>
        </p:txBody>
      </p:sp>
      <p:sp>
        <p:nvSpPr>
          <p:cNvPr id="3" name="Content Placeholder 2">
            <a:extLst>
              <a:ext uri="{FF2B5EF4-FFF2-40B4-BE49-F238E27FC236}">
                <a16:creationId xmlns:a16="http://schemas.microsoft.com/office/drawing/2014/main" id="{D4CFAC7E-F2ED-4BAD-9C6C-62F3A1AC59B9}"/>
              </a:ext>
            </a:extLst>
          </p:cNvPr>
          <p:cNvSpPr>
            <a:spLocks noGrp="1"/>
          </p:cNvSpPr>
          <p:nvPr>
            <p:ph idx="1"/>
          </p:nvPr>
        </p:nvSpPr>
        <p:spPr>
          <a:xfrm>
            <a:off x="1207362" y="2379215"/>
            <a:ext cx="9948317" cy="3534267"/>
          </a:xfrm>
        </p:spPr>
        <p:txBody>
          <a:bodyPr/>
          <a:lstStyle/>
          <a:p>
            <a:r>
              <a:rPr lang="en-GB" sz="3200" dirty="0">
                <a:solidFill>
                  <a:schemeClr val="tx1"/>
                </a:solidFill>
              </a:rPr>
              <a:t>The term ‘youth’ means the time in life when a person in young. </a:t>
            </a:r>
          </a:p>
          <a:p>
            <a:r>
              <a:rPr lang="en-GB" sz="3200" dirty="0">
                <a:solidFill>
                  <a:schemeClr val="tx1"/>
                </a:solidFill>
              </a:rPr>
              <a:t>The definition of the term ‘youth culture’ is the activities and behaviours in which are associated with young people.</a:t>
            </a:r>
          </a:p>
          <a:p>
            <a:endParaRPr lang="en-GB" dirty="0"/>
          </a:p>
        </p:txBody>
      </p:sp>
      <p:sp>
        <p:nvSpPr>
          <p:cNvPr id="4" name="TextBox 3">
            <a:extLst>
              <a:ext uri="{FF2B5EF4-FFF2-40B4-BE49-F238E27FC236}">
                <a16:creationId xmlns:a16="http://schemas.microsoft.com/office/drawing/2014/main" id="{114FF6CE-AF88-41DB-942A-B0F45EC8DF23}"/>
              </a:ext>
            </a:extLst>
          </p:cNvPr>
          <p:cNvSpPr txBox="1"/>
          <p:nvPr/>
        </p:nvSpPr>
        <p:spPr>
          <a:xfrm>
            <a:off x="9929081" y="6046647"/>
            <a:ext cx="2453196" cy="338554"/>
          </a:xfrm>
          <a:prstGeom prst="rect">
            <a:avLst/>
          </a:prstGeom>
          <a:noFill/>
        </p:spPr>
        <p:txBody>
          <a:bodyPr wrap="square" rtlCol="0">
            <a:spAutoFit/>
          </a:bodyPr>
          <a:lstStyle/>
          <a:p>
            <a:r>
              <a:rPr lang="en-GB" sz="1600" dirty="0"/>
              <a:t>(Collins Dictionary, 2020)</a:t>
            </a:r>
          </a:p>
        </p:txBody>
      </p:sp>
    </p:spTree>
    <p:extLst>
      <p:ext uri="{BB962C8B-B14F-4D97-AF65-F5344CB8AC3E}">
        <p14:creationId xmlns:p14="http://schemas.microsoft.com/office/powerpoint/2010/main" val="38434636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0523B-E3C4-4B16-8E07-89B449EE019A}"/>
              </a:ext>
            </a:extLst>
          </p:cNvPr>
          <p:cNvSpPr>
            <a:spLocks noGrp="1"/>
          </p:cNvSpPr>
          <p:nvPr>
            <p:ph type="title"/>
          </p:nvPr>
        </p:nvSpPr>
        <p:spPr/>
        <p:txBody>
          <a:bodyPr/>
          <a:lstStyle/>
          <a:p>
            <a:r>
              <a:rPr lang="en-GB" dirty="0">
                <a:solidFill>
                  <a:schemeClr val="tx1"/>
                </a:solidFill>
              </a:rPr>
              <a:t>Youth Culture</a:t>
            </a:r>
          </a:p>
        </p:txBody>
      </p:sp>
      <p:sp>
        <p:nvSpPr>
          <p:cNvPr id="3" name="Content Placeholder 2">
            <a:extLst>
              <a:ext uri="{FF2B5EF4-FFF2-40B4-BE49-F238E27FC236}">
                <a16:creationId xmlns:a16="http://schemas.microsoft.com/office/drawing/2014/main" id="{B43240DE-943A-4CB8-A699-75B158CAD29D}"/>
              </a:ext>
            </a:extLst>
          </p:cNvPr>
          <p:cNvSpPr>
            <a:spLocks noGrp="1"/>
          </p:cNvSpPr>
          <p:nvPr>
            <p:ph idx="1"/>
          </p:nvPr>
        </p:nvSpPr>
        <p:spPr>
          <a:xfrm>
            <a:off x="1097280" y="2219416"/>
            <a:ext cx="10058400" cy="3649677"/>
          </a:xfrm>
        </p:spPr>
        <p:txBody>
          <a:bodyPr>
            <a:normAutofit/>
          </a:bodyPr>
          <a:lstStyle/>
          <a:p>
            <a:pPr>
              <a:lnSpc>
                <a:spcPct val="150000"/>
              </a:lnSpc>
            </a:pPr>
            <a:r>
              <a:rPr lang="en-GB" sz="2400" dirty="0">
                <a:solidFill>
                  <a:schemeClr val="tx1"/>
                </a:solidFill>
              </a:rPr>
              <a:t>Youth Culture is regarded as the different interests; styles; music; vocabulary; sports; dating and beliefs in which adolescents attain when becoming of age. Due to the differences in beliefs, behaviours, attitudes and interests in youth compared to the ‘cultural norms’ of adults, youth culture has been categorised as a subculture within society. </a:t>
            </a:r>
          </a:p>
        </p:txBody>
      </p:sp>
    </p:spTree>
    <p:extLst>
      <p:ext uri="{BB962C8B-B14F-4D97-AF65-F5344CB8AC3E}">
        <p14:creationId xmlns:p14="http://schemas.microsoft.com/office/powerpoint/2010/main" val="25411064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ABE145-AF94-4466-8368-C2372EC90B27}"/>
              </a:ext>
            </a:extLst>
          </p:cNvPr>
          <p:cNvSpPr>
            <a:spLocks noGrp="1"/>
          </p:cNvSpPr>
          <p:nvPr>
            <p:ph type="title"/>
          </p:nvPr>
        </p:nvSpPr>
        <p:spPr/>
        <p:txBody>
          <a:bodyPr/>
          <a:lstStyle/>
          <a:p>
            <a:r>
              <a:rPr lang="en-GB" dirty="0">
                <a:solidFill>
                  <a:schemeClr val="tx1"/>
                </a:solidFill>
              </a:rPr>
              <a:t>Youth Culture</a:t>
            </a:r>
          </a:p>
        </p:txBody>
      </p:sp>
      <p:sp>
        <p:nvSpPr>
          <p:cNvPr id="3" name="Content Placeholder 2">
            <a:extLst>
              <a:ext uri="{FF2B5EF4-FFF2-40B4-BE49-F238E27FC236}">
                <a16:creationId xmlns:a16="http://schemas.microsoft.com/office/drawing/2014/main" id="{AA68A2A5-CE00-4088-BE39-82C66B64B3A9}"/>
              </a:ext>
            </a:extLst>
          </p:cNvPr>
          <p:cNvSpPr>
            <a:spLocks noGrp="1"/>
          </p:cNvSpPr>
          <p:nvPr>
            <p:ph idx="1"/>
          </p:nvPr>
        </p:nvSpPr>
        <p:spPr>
          <a:xfrm>
            <a:off x="1097280" y="1845734"/>
            <a:ext cx="10058400" cy="4333124"/>
          </a:xfrm>
        </p:spPr>
        <p:txBody>
          <a:bodyPr>
            <a:normAutofit fontScale="92500" lnSpcReduction="10000"/>
          </a:bodyPr>
          <a:lstStyle/>
          <a:p>
            <a:r>
              <a:rPr lang="en-GB" sz="2400" dirty="0">
                <a:solidFill>
                  <a:schemeClr val="tx1"/>
                </a:solidFill>
              </a:rPr>
              <a:t>The concept behind youth culture, focuses on individuals breaking away from societal norms and changing their values to be separate from the culture which is held by older societies. </a:t>
            </a:r>
          </a:p>
          <a:p>
            <a:r>
              <a:rPr lang="en-GB" sz="2400" dirty="0">
                <a:solidFill>
                  <a:schemeClr val="tx1"/>
                </a:solidFill>
              </a:rPr>
              <a:t>Some examples of behaviours in which are attained by youth culture are: </a:t>
            </a:r>
          </a:p>
          <a:p>
            <a:pPr>
              <a:buFont typeface="Arial" panose="020B0604020202020204" pitchFamily="34" charset="0"/>
              <a:buChar char="•"/>
            </a:pPr>
            <a:r>
              <a:rPr lang="en-GB" sz="2400" dirty="0">
                <a:solidFill>
                  <a:schemeClr val="tx1"/>
                </a:solidFill>
              </a:rPr>
              <a:t> Clothes – Primarily in the 1960’s, the younger generations would wear clothes that would promote their possession of freedom. </a:t>
            </a:r>
          </a:p>
          <a:p>
            <a:pPr>
              <a:buFont typeface="Arial" panose="020B0604020202020204" pitchFamily="34" charset="0"/>
              <a:buChar char="•"/>
            </a:pPr>
            <a:r>
              <a:rPr lang="en-GB" sz="2400" dirty="0">
                <a:solidFill>
                  <a:schemeClr val="tx1"/>
                </a:solidFill>
              </a:rPr>
              <a:t> Beauty – Hair and makeup that are much different to the styles of cultural norms; this was popularised during the 1980’s when individuals would have outgoing hairstyles and hair colours. </a:t>
            </a:r>
          </a:p>
          <a:p>
            <a:pPr>
              <a:buFont typeface="Arial" panose="020B0604020202020204" pitchFamily="34" charset="0"/>
              <a:buChar char="•"/>
            </a:pPr>
            <a:r>
              <a:rPr lang="en-GB" sz="2400" dirty="0">
                <a:solidFill>
                  <a:schemeClr val="tx1"/>
                </a:solidFill>
              </a:rPr>
              <a:t> Music- Following musicians which focused on youth culture as a way of marketing. </a:t>
            </a:r>
          </a:p>
          <a:p>
            <a:pPr>
              <a:buFont typeface="Arial" panose="020B0604020202020204" pitchFamily="34" charset="0"/>
              <a:buChar char="•"/>
            </a:pPr>
            <a:r>
              <a:rPr lang="en-GB" sz="2400" dirty="0">
                <a:solidFill>
                  <a:schemeClr val="tx1"/>
                </a:solidFill>
              </a:rPr>
              <a:t> Behaviours that are not seen to be accepted by older generations of adults; such as drinking, smoking and/or drug-taking. </a:t>
            </a:r>
          </a:p>
          <a:p>
            <a:pPr>
              <a:buFont typeface="Arial" panose="020B0604020202020204" pitchFamily="34" charset="0"/>
              <a:buChar char="•"/>
            </a:pPr>
            <a:endParaRPr lang="en-GB" dirty="0"/>
          </a:p>
        </p:txBody>
      </p:sp>
    </p:spTree>
    <p:extLst>
      <p:ext uri="{BB962C8B-B14F-4D97-AF65-F5344CB8AC3E}">
        <p14:creationId xmlns:p14="http://schemas.microsoft.com/office/powerpoint/2010/main" val="25239818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C77EE-D462-4BCC-B2BC-F4E54A88F706}"/>
              </a:ext>
            </a:extLst>
          </p:cNvPr>
          <p:cNvSpPr>
            <a:spLocks noGrp="1"/>
          </p:cNvSpPr>
          <p:nvPr>
            <p:ph type="title"/>
          </p:nvPr>
        </p:nvSpPr>
        <p:spPr/>
        <p:txBody>
          <a:bodyPr/>
          <a:lstStyle/>
          <a:p>
            <a:r>
              <a:rPr lang="en-GB" dirty="0">
                <a:solidFill>
                  <a:schemeClr val="tx1"/>
                </a:solidFill>
              </a:rPr>
              <a:t>Youth Culture</a:t>
            </a:r>
          </a:p>
        </p:txBody>
      </p:sp>
      <p:sp>
        <p:nvSpPr>
          <p:cNvPr id="3" name="Content Placeholder 2">
            <a:extLst>
              <a:ext uri="{FF2B5EF4-FFF2-40B4-BE49-F238E27FC236}">
                <a16:creationId xmlns:a16="http://schemas.microsoft.com/office/drawing/2014/main" id="{8AA92E67-3961-41BE-9068-57E727861881}"/>
              </a:ext>
            </a:extLst>
          </p:cNvPr>
          <p:cNvSpPr>
            <a:spLocks noGrp="1"/>
          </p:cNvSpPr>
          <p:nvPr>
            <p:ph idx="1"/>
          </p:nvPr>
        </p:nvSpPr>
        <p:spPr>
          <a:xfrm>
            <a:off x="1097280" y="1845734"/>
            <a:ext cx="10058400" cy="4471176"/>
          </a:xfrm>
        </p:spPr>
        <p:txBody>
          <a:bodyPr>
            <a:normAutofit/>
          </a:bodyPr>
          <a:lstStyle/>
          <a:p>
            <a:pPr>
              <a:buFont typeface="Arial" panose="020B0604020202020204" pitchFamily="34" charset="0"/>
              <a:buChar char="•"/>
            </a:pPr>
            <a:r>
              <a:rPr lang="en-GB" dirty="0"/>
              <a:t> </a:t>
            </a:r>
            <a:r>
              <a:rPr lang="en-GB" dirty="0">
                <a:solidFill>
                  <a:schemeClr val="tx1"/>
                </a:solidFill>
              </a:rPr>
              <a:t>Language which will deliberately set them apart from societal norms, for example: Swearing or slang. </a:t>
            </a:r>
          </a:p>
          <a:p>
            <a:pPr>
              <a:buFont typeface="Arial" panose="020B0604020202020204" pitchFamily="34" charset="0"/>
              <a:buChar char="•"/>
            </a:pPr>
            <a:r>
              <a:rPr lang="en-GB" dirty="0">
                <a:solidFill>
                  <a:schemeClr val="tx1"/>
                </a:solidFill>
              </a:rPr>
              <a:t> Rebelling from education – This will be the individuals that choose to rebel against education and their parents, by missing schools/classes (skiving/mitching). This may also include having decreased levels of academia in order to impress friends.</a:t>
            </a:r>
          </a:p>
          <a:p>
            <a:pPr>
              <a:buFont typeface="Arial" panose="020B0604020202020204" pitchFamily="34" charset="0"/>
              <a:buChar char="•"/>
            </a:pPr>
            <a:r>
              <a:rPr lang="en-GB" dirty="0">
                <a:solidFill>
                  <a:schemeClr val="tx1"/>
                </a:solidFill>
              </a:rPr>
              <a:t> Participating in criminal activity – Dependant on the individual, this may be minor or major criminal activity. Many criminal activities involve thieving from shops, arson or fighting. </a:t>
            </a:r>
          </a:p>
          <a:p>
            <a:pPr>
              <a:buFont typeface="Arial" panose="020B0604020202020204" pitchFamily="34" charset="0"/>
              <a:buChar char="•"/>
            </a:pPr>
            <a:r>
              <a:rPr lang="en-GB" dirty="0">
                <a:solidFill>
                  <a:schemeClr val="tx1"/>
                </a:solidFill>
              </a:rPr>
              <a:t> Refusing to go to certain places, in order to feel more accepted by peers. This may be applicable to individuals who normally attend mass or prayer in churches or mosques. </a:t>
            </a:r>
          </a:p>
          <a:p>
            <a:pPr>
              <a:buFont typeface="Arial" panose="020B0604020202020204" pitchFamily="34" charset="0"/>
              <a:buChar char="•"/>
            </a:pPr>
            <a:r>
              <a:rPr lang="en-GB" dirty="0">
                <a:solidFill>
                  <a:schemeClr val="tx1"/>
                </a:solidFill>
              </a:rPr>
              <a:t> Attitude changes – This may be their attitudes towards their families, their current friendship groups or school. It could also mean a change of attitude on the way they treat others and themselves. </a:t>
            </a:r>
          </a:p>
        </p:txBody>
      </p:sp>
    </p:spTree>
    <p:extLst>
      <p:ext uri="{BB962C8B-B14F-4D97-AF65-F5344CB8AC3E}">
        <p14:creationId xmlns:p14="http://schemas.microsoft.com/office/powerpoint/2010/main" val="35864575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28C4F-7599-4008-9AFD-46C2223EAF42}"/>
              </a:ext>
            </a:extLst>
          </p:cNvPr>
          <p:cNvSpPr>
            <a:spLocks noGrp="1"/>
          </p:cNvSpPr>
          <p:nvPr>
            <p:ph type="title"/>
          </p:nvPr>
        </p:nvSpPr>
        <p:spPr/>
        <p:txBody>
          <a:bodyPr/>
          <a:lstStyle/>
          <a:p>
            <a:r>
              <a:rPr lang="en-GB" dirty="0">
                <a:solidFill>
                  <a:schemeClr val="tx1"/>
                </a:solidFill>
              </a:rPr>
              <a:t>Youth Culture</a:t>
            </a:r>
          </a:p>
        </p:txBody>
      </p:sp>
      <p:sp>
        <p:nvSpPr>
          <p:cNvPr id="3" name="Content Placeholder 2">
            <a:extLst>
              <a:ext uri="{FF2B5EF4-FFF2-40B4-BE49-F238E27FC236}">
                <a16:creationId xmlns:a16="http://schemas.microsoft.com/office/drawing/2014/main" id="{8E63D59F-6F2C-462E-A46F-F221AC68C0E0}"/>
              </a:ext>
            </a:extLst>
          </p:cNvPr>
          <p:cNvSpPr>
            <a:spLocks noGrp="1"/>
          </p:cNvSpPr>
          <p:nvPr>
            <p:ph idx="1"/>
          </p:nvPr>
        </p:nvSpPr>
        <p:spPr>
          <a:xfrm>
            <a:off x="1202499" y="1845735"/>
            <a:ext cx="10448794" cy="4354650"/>
          </a:xfrm>
        </p:spPr>
        <p:txBody>
          <a:bodyPr>
            <a:normAutofit fontScale="92500" lnSpcReduction="20000"/>
          </a:bodyPr>
          <a:lstStyle/>
          <a:p>
            <a:r>
              <a:rPr lang="en-GB" sz="2800" dirty="0">
                <a:solidFill>
                  <a:schemeClr val="tx1"/>
                </a:solidFill>
              </a:rPr>
              <a:t>However, no all youths are the same and must not be subjected to all. </a:t>
            </a:r>
          </a:p>
          <a:p>
            <a:r>
              <a:rPr lang="en-GB" sz="2800" dirty="0">
                <a:solidFill>
                  <a:schemeClr val="tx1"/>
                </a:solidFill>
              </a:rPr>
              <a:t>There are many different factors which will conclude to the way in which an adolescent would take growing up. </a:t>
            </a:r>
          </a:p>
          <a:p>
            <a:r>
              <a:rPr lang="en-GB" sz="2800" dirty="0">
                <a:solidFill>
                  <a:schemeClr val="tx1"/>
                </a:solidFill>
              </a:rPr>
              <a:t>Factors such as: </a:t>
            </a:r>
          </a:p>
          <a:p>
            <a:pPr>
              <a:buFont typeface="Arial" panose="020B0604020202020204" pitchFamily="34" charset="0"/>
              <a:buChar char="•"/>
            </a:pPr>
            <a:r>
              <a:rPr lang="en-GB" sz="2800" dirty="0">
                <a:solidFill>
                  <a:schemeClr val="tx1"/>
                </a:solidFill>
              </a:rPr>
              <a:t> Education </a:t>
            </a:r>
          </a:p>
          <a:p>
            <a:pPr>
              <a:buFont typeface="Arial" panose="020B0604020202020204" pitchFamily="34" charset="0"/>
              <a:buChar char="•"/>
            </a:pPr>
            <a:r>
              <a:rPr lang="en-GB" sz="2800" dirty="0">
                <a:solidFill>
                  <a:schemeClr val="tx1"/>
                </a:solidFill>
              </a:rPr>
              <a:t> Employment</a:t>
            </a:r>
          </a:p>
          <a:p>
            <a:pPr>
              <a:buFont typeface="Arial" panose="020B0604020202020204" pitchFamily="34" charset="0"/>
              <a:buChar char="•"/>
            </a:pPr>
            <a:r>
              <a:rPr lang="en-GB" sz="2800" dirty="0">
                <a:solidFill>
                  <a:schemeClr val="tx1"/>
                </a:solidFill>
              </a:rPr>
              <a:t> Ethnicity</a:t>
            </a:r>
          </a:p>
          <a:p>
            <a:pPr>
              <a:buFont typeface="Arial" panose="020B0604020202020204" pitchFamily="34" charset="0"/>
              <a:buChar char="•"/>
            </a:pPr>
            <a:r>
              <a:rPr lang="en-GB" sz="2800" dirty="0">
                <a:solidFill>
                  <a:schemeClr val="tx1"/>
                </a:solidFill>
              </a:rPr>
              <a:t> Family </a:t>
            </a:r>
          </a:p>
          <a:p>
            <a:pPr>
              <a:buFont typeface="Arial" panose="020B0604020202020204" pitchFamily="34" charset="0"/>
              <a:buChar char="•"/>
            </a:pPr>
            <a:r>
              <a:rPr lang="en-GB" sz="2800" dirty="0">
                <a:solidFill>
                  <a:schemeClr val="tx1"/>
                </a:solidFill>
              </a:rPr>
              <a:t> Friends</a:t>
            </a:r>
          </a:p>
          <a:p>
            <a:pPr>
              <a:buFont typeface="Arial" panose="020B0604020202020204" pitchFamily="34" charset="0"/>
              <a:buChar char="•"/>
            </a:pPr>
            <a:r>
              <a:rPr lang="en-GB" sz="2800" dirty="0">
                <a:solidFill>
                  <a:schemeClr val="tx1"/>
                </a:solidFill>
              </a:rPr>
              <a:t> Health</a:t>
            </a:r>
          </a:p>
          <a:p>
            <a:pPr>
              <a:buFont typeface="Arial" panose="020B0604020202020204" pitchFamily="34" charset="0"/>
              <a:buChar char="•"/>
            </a:pPr>
            <a:endParaRPr lang="en-GB" dirty="0"/>
          </a:p>
        </p:txBody>
      </p:sp>
      <p:sp>
        <p:nvSpPr>
          <p:cNvPr id="4" name="TextBox 3">
            <a:extLst>
              <a:ext uri="{FF2B5EF4-FFF2-40B4-BE49-F238E27FC236}">
                <a16:creationId xmlns:a16="http://schemas.microsoft.com/office/drawing/2014/main" id="{989D893A-6C5F-436D-BDFF-5F0E20E1DC25}"/>
              </a:ext>
            </a:extLst>
          </p:cNvPr>
          <p:cNvSpPr txBox="1"/>
          <p:nvPr/>
        </p:nvSpPr>
        <p:spPr>
          <a:xfrm>
            <a:off x="5260932" y="3429000"/>
            <a:ext cx="3591812" cy="1354217"/>
          </a:xfrm>
          <a:prstGeom prst="rect">
            <a:avLst/>
          </a:prstGeom>
          <a:noFill/>
        </p:spPr>
        <p:txBody>
          <a:bodyPr wrap="square" rtlCol="0">
            <a:spAutoFit/>
          </a:bodyPr>
          <a:lstStyle/>
          <a:p>
            <a:pPr marL="285750" indent="-285750">
              <a:buFont typeface="Arial" panose="020B0604020202020204" pitchFamily="34" charset="0"/>
              <a:buChar char="•"/>
            </a:pPr>
            <a:r>
              <a:rPr lang="en-GB" sz="2600" dirty="0"/>
              <a:t>Politics</a:t>
            </a:r>
          </a:p>
          <a:p>
            <a:r>
              <a:rPr lang="en-GB" sz="2800" dirty="0"/>
              <a:t> </a:t>
            </a:r>
          </a:p>
          <a:p>
            <a:pPr marL="285750" indent="-285750">
              <a:buFont typeface="Arial" panose="020B0604020202020204" pitchFamily="34" charset="0"/>
              <a:buChar char="•"/>
            </a:pPr>
            <a:r>
              <a:rPr lang="en-GB" sz="2600" dirty="0"/>
              <a:t>Poverty</a:t>
            </a:r>
          </a:p>
        </p:txBody>
      </p:sp>
    </p:spTree>
    <p:extLst>
      <p:ext uri="{BB962C8B-B14F-4D97-AF65-F5344CB8AC3E}">
        <p14:creationId xmlns:p14="http://schemas.microsoft.com/office/powerpoint/2010/main" val="35297296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431FE-C63D-40D5-A213-E2B697614BDE}"/>
              </a:ext>
            </a:extLst>
          </p:cNvPr>
          <p:cNvSpPr>
            <a:spLocks noGrp="1"/>
          </p:cNvSpPr>
          <p:nvPr>
            <p:ph type="title"/>
          </p:nvPr>
        </p:nvSpPr>
        <p:spPr/>
        <p:txBody>
          <a:bodyPr/>
          <a:lstStyle/>
          <a:p>
            <a:r>
              <a:rPr lang="en-GB" dirty="0">
                <a:solidFill>
                  <a:schemeClr val="tx1"/>
                </a:solidFill>
              </a:rPr>
              <a:t>Activity</a:t>
            </a:r>
          </a:p>
        </p:txBody>
      </p:sp>
      <p:sp>
        <p:nvSpPr>
          <p:cNvPr id="3" name="Content Placeholder 2">
            <a:extLst>
              <a:ext uri="{FF2B5EF4-FFF2-40B4-BE49-F238E27FC236}">
                <a16:creationId xmlns:a16="http://schemas.microsoft.com/office/drawing/2014/main" id="{492698B5-E26C-4141-AA3C-25035DC39F3E}"/>
              </a:ext>
            </a:extLst>
          </p:cNvPr>
          <p:cNvSpPr>
            <a:spLocks noGrp="1"/>
          </p:cNvSpPr>
          <p:nvPr>
            <p:ph idx="1"/>
          </p:nvPr>
        </p:nvSpPr>
        <p:spPr/>
        <p:txBody>
          <a:bodyPr>
            <a:normAutofit/>
          </a:bodyPr>
          <a:lstStyle/>
          <a:p>
            <a:pPr marL="0" indent="0">
              <a:buNone/>
            </a:pPr>
            <a:endParaRPr lang="en-GB" sz="2800" dirty="0"/>
          </a:p>
          <a:p>
            <a:pPr marL="0" indent="0">
              <a:buNone/>
            </a:pPr>
            <a:r>
              <a:rPr lang="en-GB" sz="2800" dirty="0">
                <a:solidFill>
                  <a:schemeClr val="tx1"/>
                </a:solidFill>
              </a:rPr>
              <a:t>Complete the reading hand-out and discuss your thoughts of the reading within groups.</a:t>
            </a:r>
          </a:p>
          <a:p>
            <a:pPr marL="0" indent="0">
              <a:buNone/>
            </a:pPr>
            <a:r>
              <a:rPr lang="en-GB" sz="2800" i="1" dirty="0">
                <a:solidFill>
                  <a:schemeClr val="tx1"/>
                </a:solidFill>
              </a:rPr>
              <a:t>Please consider:</a:t>
            </a:r>
          </a:p>
          <a:p>
            <a:pPr>
              <a:buFont typeface="Arial" panose="020B0604020202020204" pitchFamily="34" charset="0"/>
              <a:buChar char="•"/>
            </a:pPr>
            <a:r>
              <a:rPr lang="en-GB" sz="2800" dirty="0">
                <a:solidFill>
                  <a:schemeClr val="tx1"/>
                </a:solidFill>
              </a:rPr>
              <a:t> Is there a correlation between music and cultural changes?</a:t>
            </a:r>
          </a:p>
          <a:p>
            <a:pPr>
              <a:buFont typeface="Arial" panose="020B0604020202020204" pitchFamily="34" charset="0"/>
              <a:buChar char="•"/>
            </a:pPr>
            <a:r>
              <a:rPr lang="en-GB" sz="2800" dirty="0">
                <a:solidFill>
                  <a:schemeClr val="tx1"/>
                </a:solidFill>
              </a:rPr>
              <a:t> Do you recognise the different subcultures caused by music?</a:t>
            </a:r>
          </a:p>
        </p:txBody>
      </p:sp>
    </p:spTree>
    <p:extLst>
      <p:ext uri="{BB962C8B-B14F-4D97-AF65-F5344CB8AC3E}">
        <p14:creationId xmlns:p14="http://schemas.microsoft.com/office/powerpoint/2010/main" val="14092421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1B06F-A78A-4FBC-8863-FA699A280A6F}"/>
              </a:ext>
            </a:extLst>
          </p:cNvPr>
          <p:cNvSpPr>
            <a:spLocks noGrp="1"/>
          </p:cNvSpPr>
          <p:nvPr>
            <p:ph type="title"/>
          </p:nvPr>
        </p:nvSpPr>
        <p:spPr/>
        <p:txBody>
          <a:bodyPr/>
          <a:lstStyle/>
          <a:p>
            <a:r>
              <a:rPr lang="en-GB" dirty="0">
                <a:solidFill>
                  <a:schemeClr val="tx1"/>
                </a:solidFill>
              </a:rPr>
              <a:t>Subcultures within society</a:t>
            </a:r>
          </a:p>
        </p:txBody>
      </p:sp>
      <p:sp>
        <p:nvSpPr>
          <p:cNvPr id="4" name="Rectangle 3">
            <a:extLst>
              <a:ext uri="{FF2B5EF4-FFF2-40B4-BE49-F238E27FC236}">
                <a16:creationId xmlns:a16="http://schemas.microsoft.com/office/drawing/2014/main" id="{5F378B95-D068-4247-BC97-707501B96FD4}"/>
              </a:ext>
            </a:extLst>
          </p:cNvPr>
          <p:cNvSpPr/>
          <p:nvPr/>
        </p:nvSpPr>
        <p:spPr>
          <a:xfrm>
            <a:off x="8450058" y="3890665"/>
            <a:ext cx="3251211"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Skin heads</a:t>
            </a:r>
          </a:p>
        </p:txBody>
      </p:sp>
      <p:sp>
        <p:nvSpPr>
          <p:cNvPr id="5" name="Rectangle 4">
            <a:extLst>
              <a:ext uri="{FF2B5EF4-FFF2-40B4-BE49-F238E27FC236}">
                <a16:creationId xmlns:a16="http://schemas.microsoft.com/office/drawing/2014/main" id="{29902ABE-6439-4376-8917-BDA9D72BFCE6}"/>
              </a:ext>
            </a:extLst>
          </p:cNvPr>
          <p:cNvSpPr/>
          <p:nvPr/>
        </p:nvSpPr>
        <p:spPr>
          <a:xfrm>
            <a:off x="4156809" y="4657643"/>
            <a:ext cx="2329484"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Hippies</a:t>
            </a:r>
          </a:p>
        </p:txBody>
      </p:sp>
      <p:sp>
        <p:nvSpPr>
          <p:cNvPr id="8" name="Rectangle 7">
            <a:extLst>
              <a:ext uri="{FF2B5EF4-FFF2-40B4-BE49-F238E27FC236}">
                <a16:creationId xmlns:a16="http://schemas.microsoft.com/office/drawing/2014/main" id="{2BD9E530-2826-4FBB-93DD-B408E8A3A38F}"/>
              </a:ext>
            </a:extLst>
          </p:cNvPr>
          <p:cNvSpPr/>
          <p:nvPr/>
        </p:nvSpPr>
        <p:spPr>
          <a:xfrm>
            <a:off x="1097280" y="1965252"/>
            <a:ext cx="2056974"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Anime</a:t>
            </a:r>
          </a:p>
        </p:txBody>
      </p:sp>
      <p:sp>
        <p:nvSpPr>
          <p:cNvPr id="9" name="Rectangle 8">
            <a:extLst>
              <a:ext uri="{FF2B5EF4-FFF2-40B4-BE49-F238E27FC236}">
                <a16:creationId xmlns:a16="http://schemas.microsoft.com/office/drawing/2014/main" id="{E22BFA1E-D9D5-4E2C-99DF-2F12212F3732}"/>
              </a:ext>
            </a:extLst>
          </p:cNvPr>
          <p:cNvSpPr/>
          <p:nvPr/>
        </p:nvSpPr>
        <p:spPr>
          <a:xfrm>
            <a:off x="1097280" y="2967335"/>
            <a:ext cx="1984839"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Amish</a:t>
            </a:r>
          </a:p>
        </p:txBody>
      </p:sp>
      <p:sp>
        <p:nvSpPr>
          <p:cNvPr id="10" name="Rectangle 9">
            <a:extLst>
              <a:ext uri="{FF2B5EF4-FFF2-40B4-BE49-F238E27FC236}">
                <a16:creationId xmlns:a16="http://schemas.microsoft.com/office/drawing/2014/main" id="{5033422F-ADDF-4F18-859E-E8C8EDBE21AD}"/>
              </a:ext>
            </a:extLst>
          </p:cNvPr>
          <p:cNvSpPr/>
          <p:nvPr/>
        </p:nvSpPr>
        <p:spPr>
          <a:xfrm>
            <a:off x="1097280" y="3969418"/>
            <a:ext cx="1917384"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Bikers</a:t>
            </a:r>
          </a:p>
        </p:txBody>
      </p:sp>
      <p:sp>
        <p:nvSpPr>
          <p:cNvPr id="11" name="Rectangle 10">
            <a:extLst>
              <a:ext uri="{FF2B5EF4-FFF2-40B4-BE49-F238E27FC236}">
                <a16:creationId xmlns:a16="http://schemas.microsoft.com/office/drawing/2014/main" id="{6CCFA15C-643C-477C-ACBC-C781885F3895}"/>
              </a:ext>
            </a:extLst>
          </p:cNvPr>
          <p:cNvSpPr/>
          <p:nvPr/>
        </p:nvSpPr>
        <p:spPr>
          <a:xfrm>
            <a:off x="1097280" y="5119308"/>
            <a:ext cx="1522404"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Drag</a:t>
            </a:r>
            <a:endPar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12" name="Rectangle 11">
            <a:extLst>
              <a:ext uri="{FF2B5EF4-FFF2-40B4-BE49-F238E27FC236}">
                <a16:creationId xmlns:a16="http://schemas.microsoft.com/office/drawing/2014/main" id="{249D8106-2E47-419A-AF45-1A3B0E97FEBC}"/>
              </a:ext>
            </a:extLst>
          </p:cNvPr>
          <p:cNvSpPr/>
          <p:nvPr/>
        </p:nvSpPr>
        <p:spPr>
          <a:xfrm>
            <a:off x="4638549" y="2505670"/>
            <a:ext cx="1457451" cy="923330"/>
          </a:xfrm>
          <a:prstGeom prst="rect">
            <a:avLst/>
          </a:prstGeom>
          <a:noFill/>
        </p:spPr>
        <p:txBody>
          <a:bodyPr wrap="none" lIns="91440" tIns="45720" rIns="91440" bIns="45720">
            <a:spAutoFit/>
          </a:bodyPr>
          <a:lstStyle/>
          <a:p>
            <a:pPr algn="ctr"/>
            <a:r>
              <a:rPr lang="en-US" sz="5400" b="1" dirty="0">
                <a:ln w="9525">
                  <a:solidFill>
                    <a:schemeClr val="bg1"/>
                  </a:solidFill>
                  <a:prstDash val="solid"/>
                </a:ln>
                <a:effectLst>
                  <a:outerShdw blurRad="12700" dist="38100" dir="2700000" algn="tl" rotWithShape="0">
                    <a:schemeClr val="bg1">
                      <a:lumMod val="50000"/>
                    </a:schemeClr>
                  </a:outerShdw>
                </a:effectLst>
              </a:rPr>
              <a:t>Emo</a:t>
            </a:r>
            <a:endPar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13" name="Rectangle 12">
            <a:extLst>
              <a:ext uri="{FF2B5EF4-FFF2-40B4-BE49-F238E27FC236}">
                <a16:creationId xmlns:a16="http://schemas.microsoft.com/office/drawing/2014/main" id="{9F6A4C6D-D6CF-41BE-B239-743EFD1E2C86}"/>
              </a:ext>
            </a:extLst>
          </p:cNvPr>
          <p:cNvSpPr/>
          <p:nvPr/>
        </p:nvSpPr>
        <p:spPr>
          <a:xfrm>
            <a:off x="4156809" y="3429000"/>
            <a:ext cx="2391553"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Gamers</a:t>
            </a:r>
          </a:p>
        </p:txBody>
      </p:sp>
      <p:sp>
        <p:nvSpPr>
          <p:cNvPr id="14" name="Rectangle 13">
            <a:extLst>
              <a:ext uri="{FF2B5EF4-FFF2-40B4-BE49-F238E27FC236}">
                <a16:creationId xmlns:a16="http://schemas.microsoft.com/office/drawing/2014/main" id="{39564ADC-66EF-4830-A252-BDE6E851F4B0}"/>
              </a:ext>
            </a:extLst>
          </p:cNvPr>
          <p:cNvSpPr/>
          <p:nvPr/>
        </p:nvSpPr>
        <p:spPr>
          <a:xfrm>
            <a:off x="8945385" y="5119308"/>
            <a:ext cx="2260555"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Trekkie</a:t>
            </a:r>
          </a:p>
        </p:txBody>
      </p:sp>
      <p:sp>
        <p:nvSpPr>
          <p:cNvPr id="15" name="Rectangle 14">
            <a:extLst>
              <a:ext uri="{FF2B5EF4-FFF2-40B4-BE49-F238E27FC236}">
                <a16:creationId xmlns:a16="http://schemas.microsoft.com/office/drawing/2014/main" id="{FDD97573-38D6-44FC-AF0D-2F57C03B26FB}"/>
              </a:ext>
            </a:extLst>
          </p:cNvPr>
          <p:cNvSpPr/>
          <p:nvPr/>
        </p:nvSpPr>
        <p:spPr>
          <a:xfrm>
            <a:off x="6577740" y="2011419"/>
            <a:ext cx="6460657" cy="1754326"/>
          </a:xfrm>
          <a:prstGeom prst="rect">
            <a:avLst/>
          </a:prstGeom>
          <a:noFill/>
        </p:spPr>
        <p:txBody>
          <a:bodyPr wrap="squar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Scienc</a:t>
            </a:r>
            <a:r>
              <a:rPr lang="en-US" sz="5400" b="1" dirty="0">
                <a:ln w="9525">
                  <a:solidFill>
                    <a:schemeClr val="bg1"/>
                  </a:solidFill>
                  <a:prstDash val="solid"/>
                </a:ln>
                <a:effectLst>
                  <a:outerShdw blurRad="12700" dist="38100" dir="2700000" algn="tl" rotWithShape="0">
                    <a:schemeClr val="bg1">
                      <a:lumMod val="50000"/>
                    </a:schemeClr>
                  </a:outerShdw>
                </a:effectLst>
              </a:rPr>
              <a:t>e Fiction -Fandom</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Tree>
    <p:extLst>
      <p:ext uri="{BB962C8B-B14F-4D97-AF65-F5344CB8AC3E}">
        <p14:creationId xmlns:p14="http://schemas.microsoft.com/office/powerpoint/2010/main" val="2600485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1BDB3-F3EB-4582-82E4-277E51817665}"/>
              </a:ext>
            </a:extLst>
          </p:cNvPr>
          <p:cNvSpPr>
            <a:spLocks noGrp="1"/>
          </p:cNvSpPr>
          <p:nvPr>
            <p:ph type="title"/>
          </p:nvPr>
        </p:nvSpPr>
        <p:spPr/>
        <p:txBody>
          <a:bodyPr/>
          <a:lstStyle/>
          <a:p>
            <a:r>
              <a:rPr lang="en-GB" dirty="0"/>
              <a:t>Subcultures throughout the years</a:t>
            </a:r>
          </a:p>
        </p:txBody>
      </p:sp>
      <p:sp>
        <p:nvSpPr>
          <p:cNvPr id="3" name="Content Placeholder 2">
            <a:extLst>
              <a:ext uri="{FF2B5EF4-FFF2-40B4-BE49-F238E27FC236}">
                <a16:creationId xmlns:a16="http://schemas.microsoft.com/office/drawing/2014/main" id="{D1C21ABA-18DD-43B3-8060-180C39E8AF39}"/>
              </a:ext>
            </a:extLst>
          </p:cNvPr>
          <p:cNvSpPr>
            <a:spLocks noGrp="1"/>
          </p:cNvSpPr>
          <p:nvPr>
            <p:ph idx="1"/>
          </p:nvPr>
        </p:nvSpPr>
        <p:spPr>
          <a:xfrm>
            <a:off x="367430" y="1841326"/>
            <a:ext cx="11518100" cy="4442982"/>
          </a:xfrm>
        </p:spPr>
        <p:txBody>
          <a:bodyPr>
            <a:noAutofit/>
          </a:bodyPr>
          <a:lstStyle/>
          <a:p>
            <a:r>
              <a:rPr lang="en-GB" sz="2200" dirty="0">
                <a:solidFill>
                  <a:schemeClr val="tx1"/>
                </a:solidFill>
              </a:rPr>
              <a:t>Youth Culture in the fifties – This consisted of young girls going to dances wearing swing dresses and the young men becoming ‘Teddy Boys.’ These were often seen as the young men in which would cause carnage in the dances, with many of them fighting and carrying flick knives as fashion. </a:t>
            </a:r>
          </a:p>
          <a:p>
            <a:r>
              <a:rPr lang="en-GB" sz="2200" dirty="0">
                <a:solidFill>
                  <a:schemeClr val="tx1"/>
                </a:solidFill>
              </a:rPr>
              <a:t>Youth Culture in the sixties – This era consisted of ‘Mods’ and ‘Rockers’. These subcultures mostly came from working class backgrounds and are typically depicted as wearing green parkers and listening to bands such as Oasis. Rockers, in contrast primarily wore heavy leather with/without chains and were depicted as riding motor-cycles. </a:t>
            </a:r>
          </a:p>
          <a:p>
            <a:r>
              <a:rPr lang="en-GB" sz="2200" dirty="0">
                <a:solidFill>
                  <a:schemeClr val="tx1"/>
                </a:solidFill>
              </a:rPr>
              <a:t>Youth Culture in the eighties – This was the era of ‘punk’. Where individuals were seen to listen to music by Blondie and Duran </a:t>
            </a:r>
            <a:r>
              <a:rPr lang="en-GB" sz="2200" dirty="0" err="1">
                <a:solidFill>
                  <a:schemeClr val="tx1"/>
                </a:solidFill>
              </a:rPr>
              <a:t>Duran</a:t>
            </a:r>
            <a:r>
              <a:rPr lang="en-GB" sz="2200" dirty="0">
                <a:solidFill>
                  <a:schemeClr val="tx1"/>
                </a:solidFill>
              </a:rPr>
              <a:t>. With this era came criticising academia, where authors wrote about the youth’s protest against class-power and communism. </a:t>
            </a:r>
          </a:p>
          <a:p>
            <a:r>
              <a:rPr lang="en-GB" sz="2200" dirty="0">
                <a:solidFill>
                  <a:schemeClr val="tx1"/>
                </a:solidFill>
              </a:rPr>
              <a:t>Youth Culture in the nineties – There were many different subcultures that came from the nineties and many of these different subcultures predominately bought in the normality of drugs during that era.</a:t>
            </a:r>
          </a:p>
        </p:txBody>
      </p:sp>
    </p:spTree>
    <p:extLst>
      <p:ext uri="{BB962C8B-B14F-4D97-AF65-F5344CB8AC3E}">
        <p14:creationId xmlns:p14="http://schemas.microsoft.com/office/powerpoint/2010/main" val="38416176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0B1F7-9584-4131-963C-7526AC4321F7}"/>
              </a:ext>
            </a:extLst>
          </p:cNvPr>
          <p:cNvSpPr>
            <a:spLocks noGrp="1"/>
          </p:cNvSpPr>
          <p:nvPr>
            <p:ph type="title"/>
          </p:nvPr>
        </p:nvSpPr>
        <p:spPr/>
        <p:txBody>
          <a:bodyPr/>
          <a:lstStyle/>
          <a:p>
            <a:br>
              <a:rPr lang="en-GB" dirty="0"/>
            </a:br>
            <a:r>
              <a:rPr lang="en-GB" dirty="0"/>
              <a:t>Emergence of the teenager </a:t>
            </a:r>
          </a:p>
        </p:txBody>
      </p:sp>
      <p:sp>
        <p:nvSpPr>
          <p:cNvPr id="3" name="Content Placeholder 2">
            <a:extLst>
              <a:ext uri="{FF2B5EF4-FFF2-40B4-BE49-F238E27FC236}">
                <a16:creationId xmlns:a16="http://schemas.microsoft.com/office/drawing/2014/main" id="{D42DAFED-514C-4CB9-94B6-D7A4C93FBADC}"/>
              </a:ext>
            </a:extLst>
          </p:cNvPr>
          <p:cNvSpPr>
            <a:spLocks noGrp="1"/>
          </p:cNvSpPr>
          <p:nvPr>
            <p:ph idx="1"/>
          </p:nvPr>
        </p:nvSpPr>
        <p:spPr>
          <a:xfrm>
            <a:off x="1097280" y="1737360"/>
            <a:ext cx="10479202" cy="4716706"/>
          </a:xfrm>
        </p:spPr>
        <p:txBody>
          <a:bodyPr>
            <a:noAutofit/>
          </a:bodyPr>
          <a:lstStyle/>
          <a:p>
            <a:pPr>
              <a:lnSpc>
                <a:spcPct val="100000"/>
              </a:lnSpc>
            </a:pPr>
            <a:r>
              <a:rPr lang="en-GB" sz="2250" dirty="0">
                <a:solidFill>
                  <a:schemeClr val="tx1"/>
                </a:solidFill>
              </a:rPr>
              <a:t>The term ‘teenager’ has only recently been used for children becoming adolescents. Although all individuals throughout history that has made it to adulthood has passed through the teenage years, these years did not officially have a name until the 20</a:t>
            </a:r>
            <a:r>
              <a:rPr lang="en-GB" sz="2250" baseline="30000" dirty="0">
                <a:solidFill>
                  <a:schemeClr val="tx1"/>
                </a:solidFill>
              </a:rPr>
              <a:t>th</a:t>
            </a:r>
            <a:r>
              <a:rPr lang="en-GB" sz="2250" dirty="0">
                <a:solidFill>
                  <a:schemeClr val="tx1"/>
                </a:solidFill>
              </a:rPr>
              <a:t> century. </a:t>
            </a:r>
          </a:p>
          <a:p>
            <a:pPr>
              <a:lnSpc>
                <a:spcPct val="100000"/>
              </a:lnSpc>
            </a:pPr>
            <a:r>
              <a:rPr lang="en-GB" sz="2250" dirty="0">
                <a:solidFill>
                  <a:schemeClr val="tx1"/>
                </a:solidFill>
              </a:rPr>
              <a:t>Before the term ‘teenager’ came in to play, society consisted of only adults and children. </a:t>
            </a:r>
          </a:p>
          <a:p>
            <a:pPr>
              <a:lnSpc>
                <a:spcPct val="100000"/>
              </a:lnSpc>
            </a:pPr>
            <a:r>
              <a:rPr lang="en-GB" sz="2250" dirty="0">
                <a:solidFill>
                  <a:schemeClr val="tx1"/>
                </a:solidFill>
              </a:rPr>
              <a:t>This term was created by Americans to describe an allocated place of youth in their society and was used as a marketing tool to use with adolescents.</a:t>
            </a:r>
          </a:p>
          <a:p>
            <a:pPr>
              <a:lnSpc>
                <a:spcPct val="100000"/>
              </a:lnSpc>
            </a:pPr>
            <a:r>
              <a:rPr lang="en-GB" sz="2250" dirty="0">
                <a:solidFill>
                  <a:schemeClr val="tx1"/>
                </a:solidFill>
              </a:rPr>
              <a:t>Marketers found that within this age, adolescents were keen to spend not only their parents money but also their own but did not have a specific market which was separate to adults. By introducing the ‘teenager’, adolescents were offered their own market in which they could spend their money. </a:t>
            </a:r>
          </a:p>
        </p:txBody>
      </p:sp>
    </p:spTree>
    <p:extLst>
      <p:ext uri="{BB962C8B-B14F-4D97-AF65-F5344CB8AC3E}">
        <p14:creationId xmlns:p14="http://schemas.microsoft.com/office/powerpoint/2010/main" val="20770613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15CCD1-9897-47FC-9979-EABE1CBCDDE7}"/>
              </a:ext>
            </a:extLst>
          </p:cNvPr>
          <p:cNvSpPr>
            <a:spLocks noGrp="1"/>
          </p:cNvSpPr>
          <p:nvPr>
            <p:ph idx="1"/>
          </p:nvPr>
        </p:nvSpPr>
        <p:spPr>
          <a:xfrm>
            <a:off x="1097280" y="1624615"/>
            <a:ext cx="10058400" cy="4634142"/>
          </a:xfrm>
        </p:spPr>
        <p:txBody>
          <a:bodyPr>
            <a:normAutofit fontScale="92500"/>
          </a:bodyPr>
          <a:lstStyle/>
          <a:p>
            <a:pPr marL="0" indent="0">
              <a:lnSpc>
                <a:spcPct val="150000"/>
              </a:lnSpc>
              <a:buNone/>
            </a:pPr>
            <a:r>
              <a:rPr lang="en-GB" sz="2400" dirty="0">
                <a:solidFill>
                  <a:schemeClr val="tx1"/>
                </a:solidFill>
              </a:rPr>
              <a:t>Many psychologists such as Professor Erik Erikson, have studied the behaviours of teenagers throughout the 21</a:t>
            </a:r>
            <a:r>
              <a:rPr lang="en-GB" sz="2400" baseline="30000" dirty="0">
                <a:solidFill>
                  <a:schemeClr val="tx1"/>
                </a:solidFill>
              </a:rPr>
              <a:t>st</a:t>
            </a:r>
            <a:r>
              <a:rPr lang="en-GB" sz="2400" dirty="0">
                <a:solidFill>
                  <a:schemeClr val="tx1"/>
                </a:solidFill>
              </a:rPr>
              <a:t> century. </a:t>
            </a:r>
          </a:p>
          <a:p>
            <a:pPr marL="0" indent="0">
              <a:lnSpc>
                <a:spcPct val="150000"/>
              </a:lnSpc>
              <a:buNone/>
            </a:pPr>
            <a:r>
              <a:rPr lang="en-GB" sz="2400" dirty="0">
                <a:solidFill>
                  <a:schemeClr val="tx1"/>
                </a:solidFill>
              </a:rPr>
              <a:t>As seen by Maria Le </a:t>
            </a:r>
            <a:r>
              <a:rPr lang="en-GB" sz="2400" dirty="0" err="1">
                <a:solidFill>
                  <a:schemeClr val="tx1"/>
                </a:solidFill>
              </a:rPr>
              <a:t>Clere</a:t>
            </a:r>
            <a:r>
              <a:rPr lang="en-GB" sz="2400" dirty="0">
                <a:solidFill>
                  <a:schemeClr val="tx1"/>
                </a:solidFill>
              </a:rPr>
              <a:t> (1977), it is believed that during the teenage years, many adolescents are in search of ‘who they are’. This is because Le </a:t>
            </a:r>
            <a:r>
              <a:rPr lang="en-GB" sz="2400" dirty="0" err="1">
                <a:solidFill>
                  <a:schemeClr val="tx1"/>
                </a:solidFill>
              </a:rPr>
              <a:t>Clere</a:t>
            </a:r>
            <a:r>
              <a:rPr lang="en-GB" sz="2400" dirty="0">
                <a:solidFill>
                  <a:schemeClr val="tx1"/>
                </a:solidFill>
              </a:rPr>
              <a:t> felt that individuals of this age are lost and trying to find a secure and meaningful role within the society in which they live. </a:t>
            </a:r>
          </a:p>
          <a:p>
            <a:pPr marL="0" indent="0">
              <a:lnSpc>
                <a:spcPct val="150000"/>
              </a:lnSpc>
              <a:buNone/>
            </a:pPr>
            <a:r>
              <a:rPr lang="en-GB" sz="2400" dirty="0">
                <a:solidFill>
                  <a:schemeClr val="tx1"/>
                </a:solidFill>
              </a:rPr>
              <a:t>The behaviours in which teenagers attain, are seen as ‘rebellious’ behaviours, which adolescents use in order to build their sense of belonging with their community</a:t>
            </a:r>
            <a:r>
              <a:rPr lang="en-GB" dirty="0">
                <a:solidFill>
                  <a:schemeClr val="tx1"/>
                </a:solidFill>
              </a:rPr>
              <a:t>. </a:t>
            </a:r>
          </a:p>
        </p:txBody>
      </p:sp>
    </p:spTree>
    <p:extLst>
      <p:ext uri="{BB962C8B-B14F-4D97-AF65-F5344CB8AC3E}">
        <p14:creationId xmlns:p14="http://schemas.microsoft.com/office/powerpoint/2010/main" val="31300205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979AEE-BCEB-47CC-9C8F-A33A51279031}"/>
              </a:ext>
            </a:extLst>
          </p:cNvPr>
          <p:cNvSpPr>
            <a:spLocks noGrp="1"/>
          </p:cNvSpPr>
          <p:nvPr>
            <p:ph idx="1"/>
          </p:nvPr>
        </p:nvSpPr>
        <p:spPr/>
        <p:txBody>
          <a:bodyPr>
            <a:normAutofit lnSpcReduction="10000"/>
          </a:bodyPr>
          <a:lstStyle/>
          <a:p>
            <a:r>
              <a:rPr lang="en-GB" sz="2400" dirty="0">
                <a:solidFill>
                  <a:schemeClr val="tx1"/>
                </a:solidFill>
              </a:rPr>
              <a:t>Since the introduction of the term ‘teenager’, there have been many actions within society that have earned the adolescents of this age, their own independence as a subculture. </a:t>
            </a:r>
          </a:p>
          <a:p>
            <a:r>
              <a:rPr lang="en-GB" sz="2400" dirty="0">
                <a:solidFill>
                  <a:schemeClr val="tx1"/>
                </a:solidFill>
              </a:rPr>
              <a:t>As teenagers do not have the same rights and responsibilities as adults over the age of 18, there has been laws and rights instated to teenagers. </a:t>
            </a:r>
          </a:p>
          <a:p>
            <a:r>
              <a:rPr lang="en-GB" sz="2400" dirty="0">
                <a:solidFill>
                  <a:schemeClr val="tx1"/>
                </a:solidFill>
              </a:rPr>
              <a:t>Individuals who are under the age of 18 that commit a criminal offence, do not serve their sentences in an adult prison but a secure unit. </a:t>
            </a:r>
          </a:p>
          <a:p>
            <a:r>
              <a:rPr lang="en-GB" sz="2400" dirty="0">
                <a:solidFill>
                  <a:schemeClr val="tx1"/>
                </a:solidFill>
              </a:rPr>
              <a:t>Individuals under 18 have security under the ‘UN Convention on the Rights of the Child. This means that adolescents are protected to survive, grow, participate and fulfil their potential. As well as; has the right to have a say in decisions that affect them. </a:t>
            </a:r>
          </a:p>
        </p:txBody>
      </p:sp>
      <p:sp>
        <p:nvSpPr>
          <p:cNvPr id="4" name="TextBox 3">
            <a:extLst>
              <a:ext uri="{FF2B5EF4-FFF2-40B4-BE49-F238E27FC236}">
                <a16:creationId xmlns:a16="http://schemas.microsoft.com/office/drawing/2014/main" id="{154967F1-72C5-4C4E-BBD9-15100F29575A}"/>
              </a:ext>
            </a:extLst>
          </p:cNvPr>
          <p:cNvSpPr txBox="1"/>
          <p:nvPr/>
        </p:nvSpPr>
        <p:spPr>
          <a:xfrm>
            <a:off x="10208712" y="6036051"/>
            <a:ext cx="1983288" cy="307777"/>
          </a:xfrm>
          <a:prstGeom prst="rect">
            <a:avLst/>
          </a:prstGeom>
          <a:noFill/>
        </p:spPr>
        <p:txBody>
          <a:bodyPr wrap="square" rtlCol="0">
            <a:spAutoFit/>
          </a:bodyPr>
          <a:lstStyle/>
          <a:p>
            <a:r>
              <a:rPr lang="en-GB" sz="1400" dirty="0"/>
              <a:t>(NSPCC Learning, 2020)</a:t>
            </a:r>
            <a:endParaRPr lang="en-GB" sz="1600" dirty="0"/>
          </a:p>
        </p:txBody>
      </p:sp>
    </p:spTree>
    <p:extLst>
      <p:ext uri="{BB962C8B-B14F-4D97-AF65-F5344CB8AC3E}">
        <p14:creationId xmlns:p14="http://schemas.microsoft.com/office/powerpoint/2010/main" val="42402874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B8B28-A64E-46FD-A8DD-27CA62697363}"/>
              </a:ext>
            </a:extLst>
          </p:cNvPr>
          <p:cNvSpPr>
            <a:spLocks noGrp="1"/>
          </p:cNvSpPr>
          <p:nvPr>
            <p:ph type="title"/>
          </p:nvPr>
        </p:nvSpPr>
        <p:spPr>
          <a:xfrm>
            <a:off x="1097280" y="249025"/>
            <a:ext cx="10058400" cy="1450757"/>
          </a:xfrm>
        </p:spPr>
        <p:txBody>
          <a:bodyPr/>
          <a:lstStyle/>
          <a:p>
            <a:r>
              <a:rPr lang="en-GB" dirty="0">
                <a:solidFill>
                  <a:schemeClr val="tx1"/>
                </a:solidFill>
              </a:rPr>
              <a:t>Negativity towards teenagers</a:t>
            </a:r>
          </a:p>
        </p:txBody>
      </p:sp>
      <p:sp>
        <p:nvSpPr>
          <p:cNvPr id="3" name="Content Placeholder 2">
            <a:extLst>
              <a:ext uri="{FF2B5EF4-FFF2-40B4-BE49-F238E27FC236}">
                <a16:creationId xmlns:a16="http://schemas.microsoft.com/office/drawing/2014/main" id="{0FC0B9A5-4BD5-4137-A5ED-6B57F412B20B}"/>
              </a:ext>
            </a:extLst>
          </p:cNvPr>
          <p:cNvSpPr>
            <a:spLocks noGrp="1"/>
          </p:cNvSpPr>
          <p:nvPr>
            <p:ph idx="1"/>
          </p:nvPr>
        </p:nvSpPr>
        <p:spPr>
          <a:xfrm>
            <a:off x="501041" y="2075562"/>
            <a:ext cx="11523945" cy="4275735"/>
          </a:xfrm>
        </p:spPr>
        <p:txBody>
          <a:bodyPr>
            <a:noAutofit/>
          </a:bodyPr>
          <a:lstStyle/>
          <a:p>
            <a:pPr marL="0" indent="0">
              <a:buNone/>
            </a:pPr>
            <a:r>
              <a:rPr lang="en-GB" sz="2350" dirty="0">
                <a:solidFill>
                  <a:schemeClr val="tx1"/>
                </a:solidFill>
              </a:rPr>
              <a:t>Due to the difference in cultural norms, there has been a lot of negativity towards teenagers.</a:t>
            </a:r>
          </a:p>
          <a:p>
            <a:pPr marL="0" indent="0">
              <a:buNone/>
            </a:pPr>
            <a:r>
              <a:rPr lang="en-GB" sz="2350" dirty="0">
                <a:solidFill>
                  <a:schemeClr val="tx1"/>
                </a:solidFill>
              </a:rPr>
              <a:t>Teenagers often face a lot of stereotyping and labelling, being associated with things such as: </a:t>
            </a:r>
          </a:p>
          <a:p>
            <a:pPr>
              <a:buFont typeface="Arial" panose="020B0604020202020204" pitchFamily="34" charset="0"/>
              <a:buChar char="•"/>
            </a:pPr>
            <a:r>
              <a:rPr lang="en-GB" sz="2350" dirty="0">
                <a:solidFill>
                  <a:schemeClr val="tx1"/>
                </a:solidFill>
              </a:rPr>
              <a:t> Being troublesome</a:t>
            </a:r>
          </a:p>
          <a:p>
            <a:pPr>
              <a:buFont typeface="Arial" panose="020B0604020202020204" pitchFamily="34" charset="0"/>
              <a:buChar char="•"/>
            </a:pPr>
            <a:r>
              <a:rPr lang="en-GB" sz="2350" dirty="0">
                <a:solidFill>
                  <a:schemeClr val="tx1"/>
                </a:solidFill>
              </a:rPr>
              <a:t> Being self-centred</a:t>
            </a:r>
          </a:p>
          <a:p>
            <a:pPr>
              <a:buFont typeface="Arial" panose="020B0604020202020204" pitchFamily="34" charset="0"/>
              <a:buChar char="•"/>
            </a:pPr>
            <a:r>
              <a:rPr lang="en-GB" sz="2350" dirty="0">
                <a:solidFill>
                  <a:schemeClr val="tx1"/>
                </a:solidFill>
              </a:rPr>
              <a:t> Being lazy</a:t>
            </a:r>
          </a:p>
          <a:p>
            <a:pPr>
              <a:buFont typeface="Arial" panose="020B0604020202020204" pitchFamily="34" charset="0"/>
              <a:buChar char="•"/>
            </a:pPr>
            <a:r>
              <a:rPr lang="en-GB" sz="2350" dirty="0">
                <a:solidFill>
                  <a:schemeClr val="tx1"/>
                </a:solidFill>
              </a:rPr>
              <a:t> Being selfish</a:t>
            </a:r>
          </a:p>
          <a:p>
            <a:pPr>
              <a:buFont typeface="Arial" panose="020B0604020202020204" pitchFamily="34" charset="0"/>
              <a:buChar char="•"/>
            </a:pPr>
            <a:r>
              <a:rPr lang="en-GB" sz="2350" dirty="0">
                <a:solidFill>
                  <a:schemeClr val="tx1"/>
                </a:solidFill>
              </a:rPr>
              <a:t> Being unmotivated. </a:t>
            </a:r>
          </a:p>
          <a:p>
            <a:pPr marL="0" indent="0">
              <a:buNone/>
            </a:pPr>
            <a:r>
              <a:rPr lang="en-GB" sz="2350" dirty="0">
                <a:solidFill>
                  <a:schemeClr val="tx1"/>
                </a:solidFill>
              </a:rPr>
              <a:t>However, this is not the case and can be seen as forming a prejudice opinion towards teenagers which is unlawful. </a:t>
            </a:r>
          </a:p>
        </p:txBody>
      </p:sp>
    </p:spTree>
    <p:extLst>
      <p:ext uri="{BB962C8B-B14F-4D97-AF65-F5344CB8AC3E}">
        <p14:creationId xmlns:p14="http://schemas.microsoft.com/office/powerpoint/2010/main" val="35112191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BFCCE-42C6-4262-B9F9-C8C8E09A7E0F}"/>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7B99FE60-A230-4438-8A4F-C0A7798D6153}"/>
              </a:ext>
            </a:extLst>
          </p:cNvPr>
          <p:cNvSpPr>
            <a:spLocks noGrp="1"/>
          </p:cNvSpPr>
          <p:nvPr>
            <p:ph idx="1"/>
          </p:nvPr>
        </p:nvSpPr>
        <p:spPr>
          <a:xfrm>
            <a:off x="1097280" y="1858260"/>
            <a:ext cx="10058400" cy="4023360"/>
          </a:xfrm>
        </p:spPr>
        <p:txBody>
          <a:bodyPr/>
          <a:lstStyle/>
          <a:p>
            <a:r>
              <a:rPr lang="en-GB" sz="2400" dirty="0">
                <a:solidFill>
                  <a:schemeClr val="tx1"/>
                </a:solidFill>
              </a:rPr>
              <a:t>The media often portrays teenagers as negative beings. One example of this is the film ‘</a:t>
            </a:r>
            <a:r>
              <a:rPr lang="en-GB" sz="2400" dirty="0">
                <a:solidFill>
                  <a:schemeClr val="tx1"/>
                </a:solidFill>
                <a:hlinkClick r:id="rId2">
                  <a:extLst>
                    <a:ext uri="{A12FA001-AC4F-418D-AE19-62706E023703}">
                      <ahyp:hlinkClr xmlns:ahyp="http://schemas.microsoft.com/office/drawing/2018/hyperlinkcolor" val="tx"/>
                    </a:ext>
                  </a:extLst>
                </a:hlinkClick>
              </a:rPr>
              <a:t>Rebel Without Cause</a:t>
            </a:r>
            <a:r>
              <a:rPr lang="en-GB" sz="2400" dirty="0">
                <a:solidFill>
                  <a:schemeClr val="tx1"/>
                </a:solidFill>
              </a:rPr>
              <a:t>.’ </a:t>
            </a:r>
          </a:p>
          <a:p>
            <a:r>
              <a:rPr lang="en-GB" sz="2400" dirty="0">
                <a:solidFill>
                  <a:schemeClr val="tx1"/>
                </a:solidFill>
              </a:rPr>
              <a:t>This James Dean movie portrays the character as a rebellious youth, in which they felt was a portrayal of society’s modern teenager. The film causes a slight dissatisfaction towards teenagers. </a:t>
            </a:r>
          </a:p>
          <a:p>
            <a:r>
              <a:rPr lang="en-GB" sz="2400" dirty="0">
                <a:solidFill>
                  <a:schemeClr val="tx1"/>
                </a:solidFill>
              </a:rPr>
              <a:t>As do many other films regarding teenagers, including: </a:t>
            </a:r>
          </a:p>
          <a:p>
            <a:endParaRPr lang="en-GB" dirty="0"/>
          </a:p>
        </p:txBody>
      </p:sp>
      <p:sp>
        <p:nvSpPr>
          <p:cNvPr id="4" name="Rectangle 3">
            <a:extLst>
              <a:ext uri="{FF2B5EF4-FFF2-40B4-BE49-F238E27FC236}">
                <a16:creationId xmlns:a16="http://schemas.microsoft.com/office/drawing/2014/main" id="{8B202B42-B900-44F2-9E40-387CBA9EBDFA}"/>
              </a:ext>
            </a:extLst>
          </p:cNvPr>
          <p:cNvSpPr/>
          <p:nvPr/>
        </p:nvSpPr>
        <p:spPr>
          <a:xfrm>
            <a:off x="300626" y="4409162"/>
            <a:ext cx="2598422" cy="769441"/>
          </a:xfrm>
          <a:prstGeom prst="rect">
            <a:avLst/>
          </a:prstGeom>
          <a:noFill/>
        </p:spPr>
        <p:txBody>
          <a:bodyPr wrap="square" lIns="91440" tIns="45720" rIns="91440" bIns="45720">
            <a:spAutoFit/>
          </a:bodyPr>
          <a:lstStyle/>
          <a:p>
            <a:pPr algn="ctr"/>
            <a:r>
              <a:rPr lang="en-US" sz="4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Footloose</a:t>
            </a:r>
          </a:p>
        </p:txBody>
      </p:sp>
      <p:sp>
        <p:nvSpPr>
          <p:cNvPr id="5" name="Rectangle 4">
            <a:extLst>
              <a:ext uri="{FF2B5EF4-FFF2-40B4-BE49-F238E27FC236}">
                <a16:creationId xmlns:a16="http://schemas.microsoft.com/office/drawing/2014/main" id="{9C532F9E-93DD-400E-A523-898AE15644C7}"/>
              </a:ext>
            </a:extLst>
          </p:cNvPr>
          <p:cNvSpPr/>
          <p:nvPr/>
        </p:nvSpPr>
        <p:spPr>
          <a:xfrm>
            <a:off x="1477107" y="5233079"/>
            <a:ext cx="4618893" cy="769441"/>
          </a:xfrm>
          <a:prstGeom prst="rect">
            <a:avLst/>
          </a:prstGeom>
          <a:noFill/>
        </p:spPr>
        <p:txBody>
          <a:bodyPr wrap="none" lIns="91440" tIns="45720" rIns="91440" bIns="45720">
            <a:spAutoFit/>
          </a:bodyPr>
          <a:lstStyle/>
          <a:p>
            <a:pPr algn="ctr"/>
            <a:r>
              <a:rPr lang="en-US" sz="4400" b="1" dirty="0">
                <a:ln w="9525">
                  <a:solidFill>
                    <a:schemeClr val="bg1"/>
                  </a:solidFill>
                  <a:prstDash val="solid"/>
                </a:ln>
                <a:effectLst>
                  <a:outerShdw blurRad="12700" dist="38100" dir="2700000" algn="tl" rotWithShape="0">
                    <a:schemeClr val="bg1">
                      <a:lumMod val="50000"/>
                    </a:schemeClr>
                  </a:outerShdw>
                </a:effectLst>
              </a:rPr>
              <a:t>The Hunger Games</a:t>
            </a:r>
            <a:endParaRPr lang="en-US" sz="4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6" name="Rectangle 5">
            <a:extLst>
              <a:ext uri="{FF2B5EF4-FFF2-40B4-BE49-F238E27FC236}">
                <a16:creationId xmlns:a16="http://schemas.microsoft.com/office/drawing/2014/main" id="{F63C5262-CCC9-4698-8120-450379985FD8}"/>
              </a:ext>
            </a:extLst>
          </p:cNvPr>
          <p:cNvSpPr/>
          <p:nvPr/>
        </p:nvSpPr>
        <p:spPr>
          <a:xfrm>
            <a:off x="4201433" y="4403188"/>
            <a:ext cx="3850093" cy="769441"/>
          </a:xfrm>
          <a:prstGeom prst="rect">
            <a:avLst/>
          </a:prstGeom>
          <a:noFill/>
        </p:spPr>
        <p:txBody>
          <a:bodyPr wrap="none" lIns="91440" tIns="45720" rIns="91440" bIns="45720">
            <a:spAutoFit/>
          </a:bodyPr>
          <a:lstStyle/>
          <a:p>
            <a:pPr algn="ctr"/>
            <a:r>
              <a:rPr lang="en-US" sz="4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West Side Story</a:t>
            </a:r>
          </a:p>
        </p:txBody>
      </p:sp>
      <p:sp>
        <p:nvSpPr>
          <p:cNvPr id="7" name="Rectangle 6">
            <a:extLst>
              <a:ext uri="{FF2B5EF4-FFF2-40B4-BE49-F238E27FC236}">
                <a16:creationId xmlns:a16="http://schemas.microsoft.com/office/drawing/2014/main" id="{3E1F5F6F-6E9C-446F-AC7B-3C37EA1AD414}"/>
              </a:ext>
            </a:extLst>
          </p:cNvPr>
          <p:cNvSpPr/>
          <p:nvPr/>
        </p:nvSpPr>
        <p:spPr>
          <a:xfrm>
            <a:off x="9286148" y="4403188"/>
            <a:ext cx="1808572" cy="769441"/>
          </a:xfrm>
          <a:prstGeom prst="rect">
            <a:avLst/>
          </a:prstGeom>
          <a:noFill/>
        </p:spPr>
        <p:txBody>
          <a:bodyPr wrap="none" lIns="91440" tIns="45720" rIns="91440" bIns="45720">
            <a:spAutoFit/>
          </a:bodyPr>
          <a:lstStyle/>
          <a:p>
            <a:pPr algn="ctr"/>
            <a:r>
              <a:rPr lang="en-US" sz="4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Grease</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8" name="Rectangle 7">
            <a:extLst>
              <a:ext uri="{FF2B5EF4-FFF2-40B4-BE49-F238E27FC236}">
                <a16:creationId xmlns:a16="http://schemas.microsoft.com/office/drawing/2014/main" id="{4B4897B1-AF43-4E2A-9E59-1C6DD6A329AA}"/>
              </a:ext>
            </a:extLst>
          </p:cNvPr>
          <p:cNvSpPr/>
          <p:nvPr/>
        </p:nvSpPr>
        <p:spPr>
          <a:xfrm>
            <a:off x="6126479" y="5466674"/>
            <a:ext cx="5807359" cy="769441"/>
          </a:xfrm>
          <a:prstGeom prst="rect">
            <a:avLst/>
          </a:prstGeom>
          <a:noFill/>
        </p:spPr>
        <p:txBody>
          <a:bodyPr wrap="none" lIns="91440" tIns="45720" rIns="91440" bIns="45720">
            <a:spAutoFit/>
          </a:bodyPr>
          <a:lstStyle/>
          <a:p>
            <a:pPr algn="ctr"/>
            <a:r>
              <a:rPr lang="en-US" sz="4400" b="1" dirty="0">
                <a:ln w="9525">
                  <a:solidFill>
                    <a:schemeClr val="bg1"/>
                  </a:solidFill>
                  <a:prstDash val="solid"/>
                </a:ln>
                <a:effectLst>
                  <a:outerShdw blurRad="12700" dist="38100" dir="2700000" algn="tl" rotWithShape="0">
                    <a:schemeClr val="bg1">
                      <a:lumMod val="50000"/>
                    </a:schemeClr>
                  </a:outerShdw>
                </a:effectLst>
              </a:rPr>
              <a:t>Rock ‘N’ Roll Highschool</a:t>
            </a:r>
            <a:endParaRPr lang="en-US" sz="4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Tree>
    <p:extLst>
      <p:ext uri="{BB962C8B-B14F-4D97-AF65-F5344CB8AC3E}">
        <p14:creationId xmlns:p14="http://schemas.microsoft.com/office/powerpoint/2010/main" val="743544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randombar(horizontal)">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randombar(horizontal)">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randombar(horizontal)">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randombar(horizontal)">
                                      <p:cBhvr>
                                        <p:cTn id="2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127480-B40F-45BA-A10E-3F2ED75C0138}"/>
              </a:ext>
            </a:extLst>
          </p:cNvPr>
          <p:cNvSpPr>
            <a:spLocks noGrp="1"/>
          </p:cNvSpPr>
          <p:nvPr>
            <p:ph idx="1"/>
          </p:nvPr>
        </p:nvSpPr>
        <p:spPr/>
        <p:txBody>
          <a:bodyPr>
            <a:normAutofit/>
          </a:bodyPr>
          <a:lstStyle/>
          <a:p>
            <a:pPr marL="0" indent="0">
              <a:buNone/>
            </a:pPr>
            <a:endParaRPr lang="en-GB" sz="2800" dirty="0"/>
          </a:p>
          <a:p>
            <a:pPr marL="0" indent="0" algn="just">
              <a:buNone/>
            </a:pPr>
            <a:r>
              <a:rPr lang="en-GB" sz="2800" dirty="0">
                <a:solidFill>
                  <a:schemeClr val="tx1"/>
                </a:solidFill>
              </a:rPr>
              <a:t>According to Le </a:t>
            </a:r>
            <a:r>
              <a:rPr lang="en-GB" sz="2800" dirty="0" err="1">
                <a:solidFill>
                  <a:schemeClr val="tx1"/>
                </a:solidFill>
              </a:rPr>
              <a:t>Clere</a:t>
            </a:r>
            <a:r>
              <a:rPr lang="en-GB" sz="2800" dirty="0">
                <a:solidFill>
                  <a:schemeClr val="tx1"/>
                </a:solidFill>
              </a:rPr>
              <a:t> (1977, p6):</a:t>
            </a:r>
          </a:p>
          <a:p>
            <a:pPr marL="0" indent="0" algn="just">
              <a:buNone/>
            </a:pPr>
            <a:endParaRPr lang="en-GB" sz="2800" dirty="0"/>
          </a:p>
          <a:p>
            <a:pPr marL="292608" lvl="1" indent="0" algn="just">
              <a:buNone/>
            </a:pPr>
            <a:r>
              <a:rPr lang="en-GB" sz="2400" dirty="0">
                <a:solidFill>
                  <a:schemeClr val="tx1"/>
                </a:solidFill>
              </a:rPr>
              <a:t>“Negative labelling rapidly leads to feelings of alienation from meaningful social roles and feelings of failure and rejection by society and of society Ultimately it causes the young person to lose any faith in himself and makes it almost impossible for him to trust anyone else other than peers he perceives to be like himself.”</a:t>
            </a:r>
          </a:p>
        </p:txBody>
      </p:sp>
    </p:spTree>
    <p:extLst>
      <p:ext uri="{BB962C8B-B14F-4D97-AF65-F5344CB8AC3E}">
        <p14:creationId xmlns:p14="http://schemas.microsoft.com/office/powerpoint/2010/main" val="20659921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B4148-E02B-4B73-A875-EFCA24D30F28}"/>
              </a:ext>
            </a:extLst>
          </p:cNvPr>
          <p:cNvSpPr>
            <a:spLocks noGrp="1"/>
          </p:cNvSpPr>
          <p:nvPr>
            <p:ph type="title"/>
          </p:nvPr>
        </p:nvSpPr>
        <p:spPr/>
        <p:txBody>
          <a:bodyPr/>
          <a:lstStyle/>
          <a:p>
            <a:r>
              <a:rPr lang="en-GB" dirty="0">
                <a:solidFill>
                  <a:schemeClr val="tx1"/>
                </a:solidFill>
              </a:rPr>
              <a:t>Mental health in adolescence </a:t>
            </a:r>
          </a:p>
        </p:txBody>
      </p:sp>
      <p:sp>
        <p:nvSpPr>
          <p:cNvPr id="3" name="Content Placeholder 2">
            <a:extLst>
              <a:ext uri="{FF2B5EF4-FFF2-40B4-BE49-F238E27FC236}">
                <a16:creationId xmlns:a16="http://schemas.microsoft.com/office/drawing/2014/main" id="{E4301CDE-3A80-4C69-ADBD-D8713773000C}"/>
              </a:ext>
            </a:extLst>
          </p:cNvPr>
          <p:cNvSpPr>
            <a:spLocks noGrp="1"/>
          </p:cNvSpPr>
          <p:nvPr>
            <p:ph idx="1"/>
          </p:nvPr>
        </p:nvSpPr>
        <p:spPr>
          <a:xfrm>
            <a:off x="1097280" y="1845734"/>
            <a:ext cx="10058400" cy="4329598"/>
          </a:xfrm>
        </p:spPr>
        <p:txBody>
          <a:bodyPr>
            <a:normAutofit lnSpcReduction="10000"/>
          </a:bodyPr>
          <a:lstStyle/>
          <a:p>
            <a:r>
              <a:rPr lang="en-GB" sz="2800" dirty="0">
                <a:solidFill>
                  <a:schemeClr val="tx1"/>
                </a:solidFill>
              </a:rPr>
              <a:t>During the teenage years, adolescents find themselves feeling emotions that may not be familiar to them. At this time, teenagers can sometimes become confused and unfamiliar with the world around them. </a:t>
            </a:r>
          </a:p>
          <a:p>
            <a:r>
              <a:rPr lang="en-GB" sz="2800" dirty="0">
                <a:solidFill>
                  <a:schemeClr val="tx1"/>
                </a:solidFill>
              </a:rPr>
              <a:t>This as well as the prejudice that they may face, can all contribute to mental health conditions. </a:t>
            </a:r>
          </a:p>
          <a:p>
            <a:r>
              <a:rPr lang="en-GB" sz="2800" dirty="0">
                <a:solidFill>
                  <a:schemeClr val="tx1"/>
                </a:solidFill>
              </a:rPr>
              <a:t>In accordance to the World Health Organisation (2020), 20% of adolescents face a mental health condition during their teenager years worldwide. </a:t>
            </a:r>
          </a:p>
          <a:p>
            <a:r>
              <a:rPr lang="en-GB" sz="2800" dirty="0">
                <a:solidFill>
                  <a:schemeClr val="tx1"/>
                </a:solidFill>
              </a:rPr>
              <a:t>With half of these conditions starting from the age of 14. </a:t>
            </a:r>
          </a:p>
        </p:txBody>
      </p:sp>
      <p:sp>
        <p:nvSpPr>
          <p:cNvPr id="4" name="TextBox 3">
            <a:extLst>
              <a:ext uri="{FF2B5EF4-FFF2-40B4-BE49-F238E27FC236}">
                <a16:creationId xmlns:a16="http://schemas.microsoft.com/office/drawing/2014/main" id="{4CB135BC-4241-4391-9200-D8D967E8C97A}"/>
              </a:ext>
            </a:extLst>
          </p:cNvPr>
          <p:cNvSpPr txBox="1"/>
          <p:nvPr/>
        </p:nvSpPr>
        <p:spPr>
          <a:xfrm>
            <a:off x="8818324" y="5990666"/>
            <a:ext cx="3507287" cy="369332"/>
          </a:xfrm>
          <a:prstGeom prst="rect">
            <a:avLst/>
          </a:prstGeom>
          <a:noFill/>
        </p:spPr>
        <p:txBody>
          <a:bodyPr wrap="square" rtlCol="0">
            <a:spAutoFit/>
          </a:bodyPr>
          <a:lstStyle/>
          <a:p>
            <a:r>
              <a:rPr lang="en-GB" dirty="0"/>
              <a:t>(World Health Organisation, 2019)</a:t>
            </a:r>
          </a:p>
        </p:txBody>
      </p:sp>
    </p:spTree>
    <p:extLst>
      <p:ext uri="{BB962C8B-B14F-4D97-AF65-F5344CB8AC3E}">
        <p14:creationId xmlns:p14="http://schemas.microsoft.com/office/powerpoint/2010/main" val="35978130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2AB59-AE82-4E2A-9F43-E9ECB8152CFB}"/>
              </a:ext>
            </a:extLst>
          </p:cNvPr>
          <p:cNvSpPr>
            <a:spLocks noGrp="1"/>
          </p:cNvSpPr>
          <p:nvPr>
            <p:ph type="title"/>
          </p:nvPr>
        </p:nvSpPr>
        <p:spPr/>
        <p:txBody>
          <a:bodyPr/>
          <a:lstStyle/>
          <a:p>
            <a:r>
              <a:rPr lang="en-GB" dirty="0">
                <a:solidFill>
                  <a:schemeClr val="tx1"/>
                </a:solidFill>
              </a:rPr>
              <a:t>Mental Health in adolescence. </a:t>
            </a:r>
          </a:p>
        </p:txBody>
      </p:sp>
      <p:sp>
        <p:nvSpPr>
          <p:cNvPr id="3" name="Content Placeholder 2">
            <a:extLst>
              <a:ext uri="{FF2B5EF4-FFF2-40B4-BE49-F238E27FC236}">
                <a16:creationId xmlns:a16="http://schemas.microsoft.com/office/drawing/2014/main" id="{B817445D-7971-4E57-A41E-D7C5A9C64697}"/>
              </a:ext>
            </a:extLst>
          </p:cNvPr>
          <p:cNvSpPr>
            <a:spLocks noGrp="1"/>
          </p:cNvSpPr>
          <p:nvPr>
            <p:ph idx="1"/>
          </p:nvPr>
        </p:nvSpPr>
        <p:spPr/>
        <p:txBody>
          <a:bodyPr>
            <a:normAutofit lnSpcReduction="10000"/>
          </a:bodyPr>
          <a:lstStyle/>
          <a:p>
            <a:pPr marL="0" indent="0">
              <a:buNone/>
            </a:pPr>
            <a:r>
              <a:rPr lang="en-GB" sz="2800" dirty="0">
                <a:solidFill>
                  <a:schemeClr val="tx1"/>
                </a:solidFill>
              </a:rPr>
              <a:t>Many of these teenagers do not have the correct treatment for their mental health disorders, with many of them going undiagnosed which results in their disorder staying with them in adulthood. </a:t>
            </a:r>
          </a:p>
          <a:p>
            <a:pPr marL="0" indent="0">
              <a:buNone/>
            </a:pPr>
            <a:r>
              <a:rPr lang="en-GB" sz="2800" dirty="0">
                <a:solidFill>
                  <a:schemeClr val="tx1"/>
                </a:solidFill>
              </a:rPr>
              <a:t>Some of the disorders in which they may face are: </a:t>
            </a:r>
          </a:p>
          <a:p>
            <a:pPr>
              <a:buFont typeface="Arial" panose="020B0604020202020204" pitchFamily="34" charset="0"/>
              <a:buChar char="•"/>
            </a:pPr>
            <a:r>
              <a:rPr lang="en-GB" sz="2800" dirty="0">
                <a:solidFill>
                  <a:schemeClr val="tx1"/>
                </a:solidFill>
              </a:rPr>
              <a:t> Anxiety</a:t>
            </a:r>
          </a:p>
          <a:p>
            <a:pPr>
              <a:buFont typeface="Arial" panose="020B0604020202020204" pitchFamily="34" charset="0"/>
              <a:buChar char="•"/>
            </a:pPr>
            <a:r>
              <a:rPr lang="en-GB" sz="2800" dirty="0">
                <a:solidFill>
                  <a:schemeClr val="tx1"/>
                </a:solidFill>
              </a:rPr>
              <a:t> Depression</a:t>
            </a:r>
          </a:p>
          <a:p>
            <a:pPr>
              <a:buFont typeface="Arial" panose="020B0604020202020204" pitchFamily="34" charset="0"/>
              <a:buChar char="•"/>
            </a:pPr>
            <a:r>
              <a:rPr lang="en-GB" sz="2800" dirty="0">
                <a:solidFill>
                  <a:schemeClr val="tx1"/>
                </a:solidFill>
              </a:rPr>
              <a:t> Eating Disorders</a:t>
            </a:r>
          </a:p>
          <a:p>
            <a:pPr>
              <a:buFont typeface="Arial" panose="020B0604020202020204" pitchFamily="34" charset="0"/>
              <a:buChar char="•"/>
            </a:pPr>
            <a:r>
              <a:rPr lang="en-GB" sz="2800" dirty="0">
                <a:solidFill>
                  <a:schemeClr val="tx1"/>
                </a:solidFill>
              </a:rPr>
              <a:t> Psychosis. </a:t>
            </a:r>
          </a:p>
        </p:txBody>
      </p:sp>
    </p:spTree>
    <p:extLst>
      <p:ext uri="{BB962C8B-B14F-4D97-AF65-F5344CB8AC3E}">
        <p14:creationId xmlns:p14="http://schemas.microsoft.com/office/powerpoint/2010/main" val="29089875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F7E3C-1343-401F-9E6C-2E2666E5C00D}"/>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CC2E3405-068A-4090-B3B0-23E5F6A1B1E1}"/>
              </a:ext>
            </a:extLst>
          </p:cNvPr>
          <p:cNvSpPr>
            <a:spLocks noGrp="1"/>
          </p:cNvSpPr>
          <p:nvPr>
            <p:ph idx="1"/>
          </p:nvPr>
        </p:nvSpPr>
        <p:spPr/>
        <p:txBody>
          <a:bodyPr>
            <a:normAutofit/>
          </a:bodyPr>
          <a:lstStyle/>
          <a:p>
            <a:pPr marL="0" indent="0">
              <a:buNone/>
            </a:pPr>
            <a:r>
              <a:rPr lang="en-GB" sz="2800" dirty="0">
                <a:solidFill>
                  <a:schemeClr val="tx1"/>
                </a:solidFill>
              </a:rPr>
              <a:t>Think of and research a subculture within society. Think of how this subculture may cause conflict or clash with societies cultural norms. </a:t>
            </a:r>
          </a:p>
          <a:p>
            <a:pPr marL="0" indent="0">
              <a:buNone/>
            </a:pPr>
            <a:r>
              <a:rPr lang="en-GB" sz="2800" dirty="0">
                <a:solidFill>
                  <a:schemeClr val="tx1"/>
                </a:solidFill>
              </a:rPr>
              <a:t>Take into consideration how:</a:t>
            </a:r>
          </a:p>
          <a:p>
            <a:pPr>
              <a:buFont typeface="Arial" panose="020B0604020202020204" pitchFamily="34" charset="0"/>
              <a:buChar char="•"/>
            </a:pPr>
            <a:r>
              <a:rPr lang="en-GB" sz="2800" dirty="0">
                <a:solidFill>
                  <a:schemeClr val="tx1"/>
                </a:solidFill>
              </a:rPr>
              <a:t> The subculture may be beneficial to young people.</a:t>
            </a:r>
          </a:p>
          <a:p>
            <a:pPr>
              <a:buFont typeface="Arial" panose="020B0604020202020204" pitchFamily="34" charset="0"/>
              <a:buChar char="•"/>
            </a:pPr>
            <a:r>
              <a:rPr lang="en-GB" sz="2800" dirty="0">
                <a:solidFill>
                  <a:schemeClr val="tx1"/>
                </a:solidFill>
              </a:rPr>
              <a:t> The subculture may be unbeneficial to young people, for example; may affect their education or health. </a:t>
            </a:r>
          </a:p>
        </p:txBody>
      </p:sp>
    </p:spTree>
    <p:extLst>
      <p:ext uri="{BB962C8B-B14F-4D97-AF65-F5344CB8AC3E}">
        <p14:creationId xmlns:p14="http://schemas.microsoft.com/office/powerpoint/2010/main" val="17124538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690C6-09FE-461C-8E23-99F71CB8D24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2E36BA5-3815-48E5-82ED-E459BCC9DC6A}"/>
              </a:ext>
            </a:extLst>
          </p:cNvPr>
          <p:cNvSpPr>
            <a:spLocks noGrp="1"/>
          </p:cNvSpPr>
          <p:nvPr>
            <p:ph idx="1"/>
          </p:nvPr>
        </p:nvSpPr>
        <p:spPr/>
        <p:txBody>
          <a:bodyPr>
            <a:normAutofit/>
          </a:bodyPr>
          <a:lstStyle/>
          <a:p>
            <a:r>
              <a:rPr lang="en-GB" dirty="0"/>
              <a:t>Collins Dictionary (2020) </a:t>
            </a:r>
            <a:r>
              <a:rPr lang="en-GB" i="1" dirty="0"/>
              <a:t>Definition of Youth.</a:t>
            </a:r>
            <a:r>
              <a:rPr lang="en-GB" dirty="0"/>
              <a:t>[Online] Available at: </a:t>
            </a:r>
            <a:r>
              <a:rPr lang="en-GB" dirty="0">
                <a:hlinkClick r:id="rId2"/>
              </a:rPr>
              <a:t>https://www.collinsdictionary.com/dictionary/english/youth-culture</a:t>
            </a:r>
            <a:r>
              <a:rPr lang="en-GB" dirty="0"/>
              <a:t> (Accessed: 29/02/2020)</a:t>
            </a:r>
          </a:p>
          <a:p>
            <a:r>
              <a:rPr lang="en-GB" dirty="0"/>
              <a:t>Le </a:t>
            </a:r>
            <a:r>
              <a:rPr lang="en-GB" dirty="0" err="1"/>
              <a:t>Clere</a:t>
            </a:r>
            <a:r>
              <a:rPr lang="en-GB" dirty="0"/>
              <a:t>, M. (1977) </a:t>
            </a:r>
            <a:r>
              <a:rPr lang="en-GB" i="1" dirty="0"/>
              <a:t>Stereotyping and Labelling of Adolescents. </a:t>
            </a:r>
            <a:r>
              <a:rPr lang="en-GB" dirty="0"/>
              <a:t>[Online] Available: </a:t>
            </a:r>
            <a:r>
              <a:rPr lang="en-GB" dirty="0">
                <a:hlinkClick r:id="rId3"/>
              </a:rPr>
              <a:t>https://books.google.co.uk/books?hl=en&amp;lr=&amp;id=ExnqQQ0iIX0C&amp;oi=fnd&amp;pg=RA5-PA97&amp;dq=erik+erikson+on+youth+culture&amp;ots=NjvNe3_UnH&amp;sig=C8oWbZiSOGahaL_eb3N97eo4AKE#v=onepage&amp;q=teenager&amp;f=false</a:t>
            </a:r>
            <a:r>
              <a:rPr lang="en-GB" dirty="0"/>
              <a:t> (Accessed: 28/02/2020)</a:t>
            </a:r>
          </a:p>
          <a:p>
            <a:r>
              <a:rPr lang="en-GB" dirty="0"/>
              <a:t>NSPCC Learning (2020) </a:t>
            </a:r>
            <a:r>
              <a:rPr lang="en-GB" i="1" dirty="0"/>
              <a:t>Children and the law. </a:t>
            </a:r>
            <a:r>
              <a:rPr lang="en-GB" dirty="0"/>
              <a:t>[Online] Available at: </a:t>
            </a:r>
            <a:r>
              <a:rPr lang="en-GB" dirty="0">
                <a:hlinkClick r:id="rId4"/>
              </a:rPr>
              <a:t>https://learning.nspcc.org.uk/child-protection-system/children-the-law/#heading-top</a:t>
            </a:r>
            <a:r>
              <a:rPr lang="en-GB" dirty="0"/>
              <a:t> (Accessed: 29/02/2020)</a:t>
            </a:r>
          </a:p>
          <a:p>
            <a:r>
              <a:rPr lang="en-GB" dirty="0"/>
              <a:t>World Health Organisation (2019) </a:t>
            </a:r>
            <a:r>
              <a:rPr lang="en-GB" i="1" dirty="0"/>
              <a:t>Adolescent Mental Health. </a:t>
            </a:r>
            <a:r>
              <a:rPr lang="en-GB" dirty="0"/>
              <a:t>[Online] Available: </a:t>
            </a:r>
            <a:r>
              <a:rPr lang="en-GB" dirty="0">
                <a:hlinkClick r:id="rId5"/>
              </a:rPr>
              <a:t>https://www.who.int/news-room/fact-sheets/detail/adolescent-mental-health</a:t>
            </a:r>
            <a:r>
              <a:rPr lang="en-GB" dirty="0"/>
              <a:t> (Accessed: 28/02/2020)</a:t>
            </a:r>
          </a:p>
        </p:txBody>
      </p:sp>
      <p:sp>
        <p:nvSpPr>
          <p:cNvPr id="5" name="AutoShape 2" descr="Book Cover Image">
            <a:extLst>
              <a:ext uri="{FF2B5EF4-FFF2-40B4-BE49-F238E27FC236}">
                <a16:creationId xmlns:a16="http://schemas.microsoft.com/office/drawing/2014/main" id="{2EA8AFCC-1709-4A8F-9C11-115F1DA39C10}"/>
              </a:ext>
            </a:extLst>
          </p:cNvPr>
          <p:cNvSpPr>
            <a:spLocks noChangeAspect="1" noChangeArrowheads="1"/>
          </p:cNvSpPr>
          <p:nvPr/>
        </p:nvSpPr>
        <p:spPr bwMode="auto">
          <a:xfrm>
            <a:off x="69850" y="922338"/>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679917153"/>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1251</TotalTime>
  <Words>1822</Words>
  <Application>Microsoft Office PowerPoint</Application>
  <PresentationFormat>Widescreen</PresentationFormat>
  <Paragraphs>121</Paragraphs>
  <Slides>20</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Calibri Light</vt:lpstr>
      <vt:lpstr>Retrospect</vt:lpstr>
      <vt:lpstr>Culture, Identity and Education</vt:lpstr>
      <vt:lpstr>Objectives</vt:lpstr>
      <vt:lpstr>Young People/Youth</vt:lpstr>
      <vt:lpstr>Youth Culture</vt:lpstr>
      <vt:lpstr>Youth Culture</vt:lpstr>
      <vt:lpstr>Youth Culture</vt:lpstr>
      <vt:lpstr>Youth Culture</vt:lpstr>
      <vt:lpstr>Activity</vt:lpstr>
      <vt:lpstr>Subcultures within society</vt:lpstr>
      <vt:lpstr>Subcultures throughout the years</vt:lpstr>
      <vt:lpstr> Emergence of the teenager </vt:lpstr>
      <vt:lpstr>PowerPoint Presentation</vt:lpstr>
      <vt:lpstr>PowerPoint Presentation</vt:lpstr>
      <vt:lpstr>Negativity towards teenagers</vt:lpstr>
      <vt:lpstr>PowerPoint Presentation</vt:lpstr>
      <vt:lpstr>PowerPoint Presentation</vt:lpstr>
      <vt:lpstr>Mental health in adolescence </vt:lpstr>
      <vt:lpstr>Mental Health in adolescence. </vt:lpstr>
      <vt:lpstr>Activity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Ross Abraham</dc:creator>
  <cp:lastModifiedBy>Ross Abraham (Student)</cp:lastModifiedBy>
  <cp:revision>48</cp:revision>
  <dcterms:created xsi:type="dcterms:W3CDTF">2020-02-25T15:50:58Z</dcterms:created>
  <dcterms:modified xsi:type="dcterms:W3CDTF">2020-03-12T22:33:27Z</dcterms:modified>
</cp:coreProperties>
</file>