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4" r:id="rId1"/>
    <p:sldMasterId id="2147483699" r:id="rId2"/>
  </p:sldMasterIdLst>
  <p:notesMasterIdLst>
    <p:notesMasterId r:id="rId28"/>
  </p:notesMasterIdLst>
  <p:handoutMasterIdLst>
    <p:handoutMasterId r:id="rId29"/>
  </p:handoutMasterIdLst>
  <p:sldIdLst>
    <p:sldId id="256" r:id="rId3"/>
    <p:sldId id="257" r:id="rId4"/>
    <p:sldId id="296" r:id="rId5"/>
    <p:sldId id="292" r:id="rId6"/>
    <p:sldId id="298" r:id="rId7"/>
    <p:sldId id="299" r:id="rId8"/>
    <p:sldId id="301" r:id="rId9"/>
    <p:sldId id="302" r:id="rId10"/>
    <p:sldId id="275" r:id="rId11"/>
    <p:sldId id="304" r:id="rId12"/>
    <p:sldId id="308" r:id="rId13"/>
    <p:sldId id="309" r:id="rId14"/>
    <p:sldId id="310" r:id="rId15"/>
    <p:sldId id="311" r:id="rId16"/>
    <p:sldId id="312" r:id="rId17"/>
    <p:sldId id="313" r:id="rId18"/>
    <p:sldId id="297" r:id="rId19"/>
    <p:sldId id="273" r:id="rId20"/>
    <p:sldId id="258" r:id="rId21"/>
    <p:sldId id="303" r:id="rId22"/>
    <p:sldId id="306" r:id="rId23"/>
    <p:sldId id="307" r:id="rId24"/>
    <p:sldId id="305" r:id="rId25"/>
    <p:sldId id="314" r:id="rId26"/>
    <p:sldId id="293" r:id="rId27"/>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5C4748C-A6C8-4AFB-82BF-76AD5BE6700F}" v="4" dt="2026-02-24T10:38:21.0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294" autoAdjust="0"/>
    <p:restoredTop sz="94676" autoAdjust="0"/>
  </p:normalViewPr>
  <p:slideViewPr>
    <p:cSldViewPr snapToGrid="0">
      <p:cViewPr>
        <p:scale>
          <a:sx n="87" d="100"/>
          <a:sy n="87" d="100"/>
        </p:scale>
        <p:origin x="-3" y="-135"/>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microsoft.com/office/2016/11/relationships/changesInfo" Target="changesInfos/changesInfo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Davies (IMH)" userId="f8d816cd-2c21-46a2-8815-9450f2bd6f78" providerId="ADAL" clId="{4383C101-9562-4D0C-8C6E-D656113FA33B}"/>
    <pc:docChg chg="custSel delSld modSld">
      <pc:chgData name="Natasha Davies (IMH)" userId="f8d816cd-2c21-46a2-8815-9450f2bd6f78" providerId="ADAL" clId="{4383C101-9562-4D0C-8C6E-D656113FA33B}" dt="2026-02-24T10:40:08.021" v="106" actId="47"/>
      <pc:docMkLst>
        <pc:docMk/>
      </pc:docMkLst>
      <pc:sldChg chg="modSp">
        <pc:chgData name="Natasha Davies (IMH)" userId="f8d816cd-2c21-46a2-8815-9450f2bd6f78" providerId="ADAL" clId="{4383C101-9562-4D0C-8C6E-D656113FA33B}" dt="2026-02-24T10:23:32.395" v="1" actId="20577"/>
        <pc:sldMkLst>
          <pc:docMk/>
          <pc:sldMk cId="356326839" sldId="256"/>
        </pc:sldMkLst>
        <pc:spChg chg="mod">
          <ac:chgData name="Natasha Davies (IMH)" userId="f8d816cd-2c21-46a2-8815-9450f2bd6f78" providerId="ADAL" clId="{4383C101-9562-4D0C-8C6E-D656113FA33B}" dt="2026-02-24T10:23:32.395" v="1" actId="20577"/>
          <ac:spMkLst>
            <pc:docMk/>
            <pc:sldMk cId="356326839" sldId="256"/>
            <ac:spMk id="3" creationId="{00000000-0000-0000-0000-000000000000}"/>
          </ac:spMkLst>
        </pc:spChg>
      </pc:sldChg>
      <pc:sldChg chg="del">
        <pc:chgData name="Natasha Davies (IMH)" userId="f8d816cd-2c21-46a2-8815-9450f2bd6f78" providerId="ADAL" clId="{4383C101-9562-4D0C-8C6E-D656113FA33B}" dt="2026-02-24T10:40:08.021" v="106" actId="47"/>
        <pc:sldMkLst>
          <pc:docMk/>
          <pc:sldMk cId="405761308" sldId="262"/>
        </pc:sldMkLst>
      </pc:sldChg>
      <pc:sldChg chg="modSp mod">
        <pc:chgData name="Natasha Davies (IMH)" userId="f8d816cd-2c21-46a2-8815-9450f2bd6f78" providerId="ADAL" clId="{4383C101-9562-4D0C-8C6E-D656113FA33B}" dt="2026-02-24T10:39:31.759" v="105" actId="27636"/>
        <pc:sldMkLst>
          <pc:docMk/>
          <pc:sldMk cId="1502713382" sldId="293"/>
        </pc:sldMkLst>
        <pc:spChg chg="mod">
          <ac:chgData name="Natasha Davies (IMH)" userId="f8d816cd-2c21-46a2-8815-9450f2bd6f78" providerId="ADAL" clId="{4383C101-9562-4D0C-8C6E-D656113FA33B}" dt="2026-02-24T10:39:31.759" v="105" actId="27636"/>
          <ac:spMkLst>
            <pc:docMk/>
            <pc:sldMk cId="1502713382" sldId="293"/>
            <ac:spMk id="3" creationId="{FFC4349E-5ED2-4ED3-3C58-2D5F89529C94}"/>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FADD11-3BA8-4BB9-8744-512375F0696C}" type="doc">
      <dgm:prSet loTypeId="urn:microsoft.com/office/officeart/2005/8/layout/process5" loCatId="process" qsTypeId="urn:microsoft.com/office/officeart/2005/8/quickstyle/simple1" qsCatId="simple" csTypeId="urn:microsoft.com/office/officeart/2005/8/colors/accent3_2" csCatId="accent3" phldr="1"/>
      <dgm:spPr/>
      <dgm:t>
        <a:bodyPr/>
        <a:lstStyle/>
        <a:p>
          <a:endParaRPr lang="en-US"/>
        </a:p>
      </dgm:t>
    </dgm:pt>
    <dgm:pt modelId="{AC63F1D1-5C75-4F99-B455-F7A4D53109BF}">
      <dgm:prSet/>
      <dgm:spPr/>
      <dgm:t>
        <a:bodyPr/>
        <a:lstStyle/>
        <a:p>
          <a:r>
            <a:rPr lang="en-GB" dirty="0"/>
            <a:t>You will be able to explain various leadership styles</a:t>
          </a:r>
          <a:endParaRPr lang="en-US" dirty="0"/>
        </a:p>
      </dgm:t>
    </dgm:pt>
    <dgm:pt modelId="{97886DAC-DD94-44A5-85E4-85792756D28D}" type="parTrans" cxnId="{AB9F6543-1D15-446D-AAF7-B202D8D0321E}">
      <dgm:prSet/>
      <dgm:spPr/>
      <dgm:t>
        <a:bodyPr/>
        <a:lstStyle/>
        <a:p>
          <a:endParaRPr lang="en-US"/>
        </a:p>
      </dgm:t>
    </dgm:pt>
    <dgm:pt modelId="{0A8B7E3D-BA84-4F58-85C1-816B4ED59644}" type="sibTrans" cxnId="{AB9F6543-1D15-446D-AAF7-B202D8D0321E}">
      <dgm:prSet/>
      <dgm:spPr/>
      <dgm:t>
        <a:bodyPr/>
        <a:lstStyle/>
        <a:p>
          <a:endParaRPr lang="en-US"/>
        </a:p>
      </dgm:t>
    </dgm:pt>
    <dgm:pt modelId="{F398C401-10B8-42D1-A1E4-CC32F5B859D8}">
      <dgm:prSet/>
      <dgm:spPr/>
      <dgm:t>
        <a:bodyPr/>
        <a:lstStyle/>
        <a:p>
          <a:r>
            <a:rPr lang="en-GB" dirty="0"/>
            <a:t>You will be able to analyse their impact on performance</a:t>
          </a:r>
          <a:endParaRPr lang="en-US" dirty="0"/>
        </a:p>
      </dgm:t>
    </dgm:pt>
    <dgm:pt modelId="{084E6D79-1ACF-4FD2-8846-8A4E5BEC25E0}" type="parTrans" cxnId="{0FA5BC17-6AE5-41B1-9266-4857C5D46B42}">
      <dgm:prSet/>
      <dgm:spPr/>
      <dgm:t>
        <a:bodyPr/>
        <a:lstStyle/>
        <a:p>
          <a:endParaRPr lang="en-US"/>
        </a:p>
      </dgm:t>
    </dgm:pt>
    <dgm:pt modelId="{0E29FAB2-B7FB-4491-8362-17B52C7FE18A}" type="sibTrans" cxnId="{0FA5BC17-6AE5-41B1-9266-4857C5D46B42}">
      <dgm:prSet/>
      <dgm:spPr/>
      <dgm:t>
        <a:bodyPr/>
        <a:lstStyle/>
        <a:p>
          <a:endParaRPr lang="en-US"/>
        </a:p>
      </dgm:t>
    </dgm:pt>
    <dgm:pt modelId="{9B72EB1C-CE20-48FD-A8F9-5D08F77CE6C6}">
      <dgm:prSet/>
      <dgm:spPr/>
      <dgm:t>
        <a:bodyPr/>
        <a:lstStyle/>
        <a:p>
          <a:r>
            <a:rPr lang="en-GB" dirty="0"/>
            <a:t>You will be able to determine your own leadership style</a:t>
          </a:r>
          <a:endParaRPr lang="en-US" dirty="0"/>
        </a:p>
      </dgm:t>
    </dgm:pt>
    <dgm:pt modelId="{8A6C497D-C541-45C2-A0CA-26D5BEF2FF85}" type="parTrans" cxnId="{2412E15E-4FE7-47BA-8002-B3DD6BBDD93A}">
      <dgm:prSet/>
      <dgm:spPr/>
      <dgm:t>
        <a:bodyPr/>
        <a:lstStyle/>
        <a:p>
          <a:endParaRPr lang="en-US"/>
        </a:p>
      </dgm:t>
    </dgm:pt>
    <dgm:pt modelId="{6587AFF4-86C5-4152-AD44-4833EEB1E56E}" type="sibTrans" cxnId="{2412E15E-4FE7-47BA-8002-B3DD6BBDD93A}">
      <dgm:prSet/>
      <dgm:spPr/>
      <dgm:t>
        <a:bodyPr/>
        <a:lstStyle/>
        <a:p>
          <a:endParaRPr lang="en-US"/>
        </a:p>
      </dgm:t>
    </dgm:pt>
    <dgm:pt modelId="{92FD5EBE-58AE-4FC6-96DD-DB701B7767FD}" type="pres">
      <dgm:prSet presAssocID="{88FADD11-3BA8-4BB9-8744-512375F0696C}" presName="diagram" presStyleCnt="0">
        <dgm:presLayoutVars>
          <dgm:dir/>
          <dgm:resizeHandles val="exact"/>
        </dgm:presLayoutVars>
      </dgm:prSet>
      <dgm:spPr/>
    </dgm:pt>
    <dgm:pt modelId="{1BB8B445-5D8F-4982-9F45-4836EA404C96}" type="pres">
      <dgm:prSet presAssocID="{AC63F1D1-5C75-4F99-B455-F7A4D53109BF}" presName="node" presStyleLbl="node1" presStyleIdx="0" presStyleCnt="3">
        <dgm:presLayoutVars>
          <dgm:bulletEnabled val="1"/>
        </dgm:presLayoutVars>
      </dgm:prSet>
      <dgm:spPr/>
    </dgm:pt>
    <dgm:pt modelId="{74C416C8-684A-44C4-931E-B8889AE0CAA7}" type="pres">
      <dgm:prSet presAssocID="{0A8B7E3D-BA84-4F58-85C1-816B4ED59644}" presName="sibTrans" presStyleLbl="sibTrans2D1" presStyleIdx="0" presStyleCnt="2"/>
      <dgm:spPr/>
    </dgm:pt>
    <dgm:pt modelId="{8D3E420F-091D-449C-AA68-965924B87B66}" type="pres">
      <dgm:prSet presAssocID="{0A8B7E3D-BA84-4F58-85C1-816B4ED59644}" presName="connectorText" presStyleLbl="sibTrans2D1" presStyleIdx="0" presStyleCnt="2"/>
      <dgm:spPr/>
    </dgm:pt>
    <dgm:pt modelId="{FEACB0E1-8B43-4CFC-A0CA-B7FF3A7C66B6}" type="pres">
      <dgm:prSet presAssocID="{F398C401-10B8-42D1-A1E4-CC32F5B859D8}" presName="node" presStyleLbl="node1" presStyleIdx="1" presStyleCnt="3">
        <dgm:presLayoutVars>
          <dgm:bulletEnabled val="1"/>
        </dgm:presLayoutVars>
      </dgm:prSet>
      <dgm:spPr/>
    </dgm:pt>
    <dgm:pt modelId="{E95DC8C1-B838-4468-BEAC-CC0EE5FD66C1}" type="pres">
      <dgm:prSet presAssocID="{0E29FAB2-B7FB-4491-8362-17B52C7FE18A}" presName="sibTrans" presStyleLbl="sibTrans2D1" presStyleIdx="1" presStyleCnt="2"/>
      <dgm:spPr/>
    </dgm:pt>
    <dgm:pt modelId="{77AEA84B-0B12-47C9-A900-847E58B4BC5C}" type="pres">
      <dgm:prSet presAssocID="{0E29FAB2-B7FB-4491-8362-17B52C7FE18A}" presName="connectorText" presStyleLbl="sibTrans2D1" presStyleIdx="1" presStyleCnt="2"/>
      <dgm:spPr/>
    </dgm:pt>
    <dgm:pt modelId="{3F0B4FD7-9A01-44E0-8340-306D0B4D1CF1}" type="pres">
      <dgm:prSet presAssocID="{9B72EB1C-CE20-48FD-A8F9-5D08F77CE6C6}" presName="node" presStyleLbl="node1" presStyleIdx="2" presStyleCnt="3">
        <dgm:presLayoutVars>
          <dgm:bulletEnabled val="1"/>
        </dgm:presLayoutVars>
      </dgm:prSet>
      <dgm:spPr/>
    </dgm:pt>
  </dgm:ptLst>
  <dgm:cxnLst>
    <dgm:cxn modelId="{0FA5BC17-6AE5-41B1-9266-4857C5D46B42}" srcId="{88FADD11-3BA8-4BB9-8744-512375F0696C}" destId="{F398C401-10B8-42D1-A1E4-CC32F5B859D8}" srcOrd="1" destOrd="0" parTransId="{084E6D79-1ACF-4FD2-8846-8A4E5BEC25E0}" sibTransId="{0E29FAB2-B7FB-4491-8362-17B52C7FE18A}"/>
    <dgm:cxn modelId="{2412E15E-4FE7-47BA-8002-B3DD6BBDD93A}" srcId="{88FADD11-3BA8-4BB9-8744-512375F0696C}" destId="{9B72EB1C-CE20-48FD-A8F9-5D08F77CE6C6}" srcOrd="2" destOrd="0" parTransId="{8A6C497D-C541-45C2-A0CA-26D5BEF2FF85}" sibTransId="{6587AFF4-86C5-4152-AD44-4833EEB1E56E}"/>
    <dgm:cxn modelId="{AB9F6543-1D15-446D-AAF7-B202D8D0321E}" srcId="{88FADD11-3BA8-4BB9-8744-512375F0696C}" destId="{AC63F1D1-5C75-4F99-B455-F7A4D53109BF}" srcOrd="0" destOrd="0" parTransId="{97886DAC-DD94-44A5-85E4-85792756D28D}" sibTransId="{0A8B7E3D-BA84-4F58-85C1-816B4ED59644}"/>
    <dgm:cxn modelId="{4A32FC44-F727-4BB2-9EBD-1847F6592F6A}" type="presOf" srcId="{F398C401-10B8-42D1-A1E4-CC32F5B859D8}" destId="{FEACB0E1-8B43-4CFC-A0CA-B7FF3A7C66B6}" srcOrd="0" destOrd="0" presId="urn:microsoft.com/office/officeart/2005/8/layout/process5"/>
    <dgm:cxn modelId="{2E8F8B78-EA4D-4F9D-9D45-8E2E6EAA280F}" type="presOf" srcId="{88FADD11-3BA8-4BB9-8744-512375F0696C}" destId="{92FD5EBE-58AE-4FC6-96DD-DB701B7767FD}" srcOrd="0" destOrd="0" presId="urn:microsoft.com/office/officeart/2005/8/layout/process5"/>
    <dgm:cxn modelId="{F2F1E4B0-F00E-4F6D-88ED-84C347EFE289}" type="presOf" srcId="{0E29FAB2-B7FB-4491-8362-17B52C7FE18A}" destId="{E95DC8C1-B838-4468-BEAC-CC0EE5FD66C1}" srcOrd="0" destOrd="0" presId="urn:microsoft.com/office/officeart/2005/8/layout/process5"/>
    <dgm:cxn modelId="{B481F2CB-FF8B-41E3-97D6-1E04791ED0B4}" type="presOf" srcId="{0A8B7E3D-BA84-4F58-85C1-816B4ED59644}" destId="{74C416C8-684A-44C4-931E-B8889AE0CAA7}" srcOrd="0" destOrd="0" presId="urn:microsoft.com/office/officeart/2005/8/layout/process5"/>
    <dgm:cxn modelId="{4956CCD8-C911-40F3-A037-660E5CEB4EAE}" type="presOf" srcId="{AC63F1D1-5C75-4F99-B455-F7A4D53109BF}" destId="{1BB8B445-5D8F-4982-9F45-4836EA404C96}" srcOrd="0" destOrd="0" presId="urn:microsoft.com/office/officeart/2005/8/layout/process5"/>
    <dgm:cxn modelId="{9FA6ADE9-8816-41E4-839E-E86FFEC642B1}" type="presOf" srcId="{0A8B7E3D-BA84-4F58-85C1-816B4ED59644}" destId="{8D3E420F-091D-449C-AA68-965924B87B66}" srcOrd="1" destOrd="0" presId="urn:microsoft.com/office/officeart/2005/8/layout/process5"/>
    <dgm:cxn modelId="{FA4CF2FA-082E-4022-9105-6C03E17E8D58}" type="presOf" srcId="{0E29FAB2-B7FB-4491-8362-17B52C7FE18A}" destId="{77AEA84B-0B12-47C9-A900-847E58B4BC5C}" srcOrd="1" destOrd="0" presId="urn:microsoft.com/office/officeart/2005/8/layout/process5"/>
    <dgm:cxn modelId="{1EF6C7FD-A670-41B0-9748-3E2D8D854BD3}" type="presOf" srcId="{9B72EB1C-CE20-48FD-A8F9-5D08F77CE6C6}" destId="{3F0B4FD7-9A01-44E0-8340-306D0B4D1CF1}" srcOrd="0" destOrd="0" presId="urn:microsoft.com/office/officeart/2005/8/layout/process5"/>
    <dgm:cxn modelId="{42F64670-8B3E-4141-89D4-B930D590F200}" type="presParOf" srcId="{92FD5EBE-58AE-4FC6-96DD-DB701B7767FD}" destId="{1BB8B445-5D8F-4982-9F45-4836EA404C96}" srcOrd="0" destOrd="0" presId="urn:microsoft.com/office/officeart/2005/8/layout/process5"/>
    <dgm:cxn modelId="{E378F1BE-DE6B-4119-A003-191F0A5044C9}" type="presParOf" srcId="{92FD5EBE-58AE-4FC6-96DD-DB701B7767FD}" destId="{74C416C8-684A-44C4-931E-B8889AE0CAA7}" srcOrd="1" destOrd="0" presId="urn:microsoft.com/office/officeart/2005/8/layout/process5"/>
    <dgm:cxn modelId="{A42C3BEA-FBD2-4422-B14C-F0C2E284C04A}" type="presParOf" srcId="{74C416C8-684A-44C4-931E-B8889AE0CAA7}" destId="{8D3E420F-091D-449C-AA68-965924B87B66}" srcOrd="0" destOrd="0" presId="urn:microsoft.com/office/officeart/2005/8/layout/process5"/>
    <dgm:cxn modelId="{F519AAF4-F3EB-4D82-BDF7-BDAEA9CA4663}" type="presParOf" srcId="{92FD5EBE-58AE-4FC6-96DD-DB701B7767FD}" destId="{FEACB0E1-8B43-4CFC-A0CA-B7FF3A7C66B6}" srcOrd="2" destOrd="0" presId="urn:microsoft.com/office/officeart/2005/8/layout/process5"/>
    <dgm:cxn modelId="{5A7DB81E-411B-4D4C-AE5B-4A8167948A5A}" type="presParOf" srcId="{92FD5EBE-58AE-4FC6-96DD-DB701B7767FD}" destId="{E95DC8C1-B838-4468-BEAC-CC0EE5FD66C1}" srcOrd="3" destOrd="0" presId="urn:microsoft.com/office/officeart/2005/8/layout/process5"/>
    <dgm:cxn modelId="{DE710285-A9AB-4787-A390-EB9FCD0694BE}" type="presParOf" srcId="{E95DC8C1-B838-4468-BEAC-CC0EE5FD66C1}" destId="{77AEA84B-0B12-47C9-A900-847E58B4BC5C}" srcOrd="0" destOrd="0" presId="urn:microsoft.com/office/officeart/2005/8/layout/process5"/>
    <dgm:cxn modelId="{2F6767AE-30A3-4C3B-830D-446F6623FD86}" type="presParOf" srcId="{92FD5EBE-58AE-4FC6-96DD-DB701B7767FD}" destId="{3F0B4FD7-9A01-44E0-8340-306D0B4D1CF1}" srcOrd="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7C86841-BF9A-43C4-B75A-84F3991B576B}"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54315FC5-7C36-453A-93D0-DE2CC16BEFF6}">
      <dgm:prSet/>
      <dgm:spPr/>
      <dgm:t>
        <a:bodyPr/>
        <a:lstStyle/>
        <a:p>
          <a:r>
            <a:rPr lang="en-US"/>
            <a:t>Likert’s Systems of Leadership</a:t>
          </a:r>
        </a:p>
      </dgm:t>
    </dgm:pt>
    <dgm:pt modelId="{DA33AA41-92E1-4923-94FA-FFC01AA7AEF7}" type="parTrans" cxnId="{A9FB3B77-F3FD-43F9-8A34-5434FB87DDDB}">
      <dgm:prSet/>
      <dgm:spPr/>
      <dgm:t>
        <a:bodyPr/>
        <a:lstStyle/>
        <a:p>
          <a:endParaRPr lang="en-US"/>
        </a:p>
      </dgm:t>
    </dgm:pt>
    <dgm:pt modelId="{83F0C16D-7649-40EE-8702-80281E6E30C9}" type="sibTrans" cxnId="{A9FB3B77-F3FD-43F9-8A34-5434FB87DDDB}">
      <dgm:prSet/>
      <dgm:spPr/>
      <dgm:t>
        <a:bodyPr/>
        <a:lstStyle/>
        <a:p>
          <a:endParaRPr lang="en-US"/>
        </a:p>
      </dgm:t>
    </dgm:pt>
    <dgm:pt modelId="{0C854C9F-B3AA-4062-B623-C3CD2CD4B0A5}">
      <dgm:prSet/>
      <dgm:spPr/>
      <dgm:t>
        <a:bodyPr/>
        <a:lstStyle/>
        <a:p>
          <a:r>
            <a:rPr lang="en-GB"/>
            <a:t>Autocratic Leadership</a:t>
          </a:r>
          <a:endParaRPr lang="en-US"/>
        </a:p>
      </dgm:t>
    </dgm:pt>
    <dgm:pt modelId="{D6837038-E759-4DA0-8302-F330CA64B288}" type="parTrans" cxnId="{C123E994-9E83-4C1F-A9FA-B63671A37C3A}">
      <dgm:prSet/>
      <dgm:spPr/>
      <dgm:t>
        <a:bodyPr/>
        <a:lstStyle/>
        <a:p>
          <a:endParaRPr lang="en-US"/>
        </a:p>
      </dgm:t>
    </dgm:pt>
    <dgm:pt modelId="{D61B6BD6-F3AA-4554-92FC-05495634359F}" type="sibTrans" cxnId="{C123E994-9E83-4C1F-A9FA-B63671A37C3A}">
      <dgm:prSet/>
      <dgm:spPr/>
      <dgm:t>
        <a:bodyPr/>
        <a:lstStyle/>
        <a:p>
          <a:endParaRPr lang="en-US"/>
        </a:p>
      </dgm:t>
    </dgm:pt>
    <dgm:pt modelId="{E5E28F85-FB19-4807-AE82-3CD03A0BB69D}">
      <dgm:prSet/>
      <dgm:spPr/>
      <dgm:t>
        <a:bodyPr/>
        <a:lstStyle/>
        <a:p>
          <a:r>
            <a:rPr lang="en-GB"/>
            <a:t>Democratic/Participative Leadership</a:t>
          </a:r>
          <a:endParaRPr lang="en-US"/>
        </a:p>
      </dgm:t>
    </dgm:pt>
    <dgm:pt modelId="{0563C1C0-F8B9-4DA2-8FE6-8B9DB6BCDC1D}" type="parTrans" cxnId="{59423B41-9CC0-479A-9CCA-E5EDB7013940}">
      <dgm:prSet/>
      <dgm:spPr/>
      <dgm:t>
        <a:bodyPr/>
        <a:lstStyle/>
        <a:p>
          <a:endParaRPr lang="en-US"/>
        </a:p>
      </dgm:t>
    </dgm:pt>
    <dgm:pt modelId="{779E0EFE-59C3-4256-ABB2-C326B9755DF1}" type="sibTrans" cxnId="{59423B41-9CC0-479A-9CCA-E5EDB7013940}">
      <dgm:prSet/>
      <dgm:spPr/>
      <dgm:t>
        <a:bodyPr/>
        <a:lstStyle/>
        <a:p>
          <a:endParaRPr lang="en-US"/>
        </a:p>
      </dgm:t>
    </dgm:pt>
    <dgm:pt modelId="{DE77EDB9-FBDD-453F-ADE4-BA32A9001ABA}">
      <dgm:prSet/>
      <dgm:spPr/>
      <dgm:t>
        <a:bodyPr/>
        <a:lstStyle/>
        <a:p>
          <a:r>
            <a:rPr lang="en-US"/>
            <a:t>Laissez-Faire Leadership</a:t>
          </a:r>
        </a:p>
      </dgm:t>
    </dgm:pt>
    <dgm:pt modelId="{7D00BD47-3819-4518-957E-5B5EAE3BE6A1}" type="parTrans" cxnId="{B084B5E5-3AFD-4E65-B2DD-235AD268BD65}">
      <dgm:prSet/>
      <dgm:spPr/>
      <dgm:t>
        <a:bodyPr/>
        <a:lstStyle/>
        <a:p>
          <a:endParaRPr lang="en-US"/>
        </a:p>
      </dgm:t>
    </dgm:pt>
    <dgm:pt modelId="{A1720A69-78DA-4263-925F-C24DFA47767D}" type="sibTrans" cxnId="{B084B5E5-3AFD-4E65-B2DD-235AD268BD65}">
      <dgm:prSet/>
      <dgm:spPr/>
      <dgm:t>
        <a:bodyPr/>
        <a:lstStyle/>
        <a:p>
          <a:endParaRPr lang="en-US"/>
        </a:p>
      </dgm:t>
    </dgm:pt>
    <dgm:pt modelId="{F7F7DAD6-F1F8-46B6-9E43-E7E00CB9508A}" type="pres">
      <dgm:prSet presAssocID="{A7C86841-BF9A-43C4-B75A-84F3991B576B}" presName="root" presStyleCnt="0">
        <dgm:presLayoutVars>
          <dgm:dir/>
          <dgm:resizeHandles val="exact"/>
        </dgm:presLayoutVars>
      </dgm:prSet>
      <dgm:spPr/>
    </dgm:pt>
    <dgm:pt modelId="{AD687C87-6553-4E37-A1D4-A15295EA88B3}" type="pres">
      <dgm:prSet presAssocID="{54315FC5-7C36-453A-93D0-DE2CC16BEFF6}" presName="compNode" presStyleCnt="0"/>
      <dgm:spPr/>
    </dgm:pt>
    <dgm:pt modelId="{12251918-E9F3-41C5-A698-DB8074676B84}" type="pres">
      <dgm:prSet presAssocID="{54315FC5-7C36-453A-93D0-DE2CC16BEFF6}" presName="bgRect" presStyleLbl="bgShp" presStyleIdx="0" presStyleCnt="4"/>
      <dgm:spPr/>
    </dgm:pt>
    <dgm:pt modelId="{C2873E92-272C-4A9A-A9E7-D75D5D97F7D6}" type="pres">
      <dgm:prSet presAssocID="{54315FC5-7C36-453A-93D0-DE2CC16BEFF6}" presName="iconRect" presStyleLbl="nod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Network diagram outline"/>
        </a:ext>
      </dgm:extLst>
    </dgm:pt>
    <dgm:pt modelId="{90AC9005-CA34-4FAE-A759-74A20EDE0ED4}" type="pres">
      <dgm:prSet presAssocID="{54315FC5-7C36-453A-93D0-DE2CC16BEFF6}" presName="spaceRect" presStyleCnt="0"/>
      <dgm:spPr/>
    </dgm:pt>
    <dgm:pt modelId="{2012BAB4-6898-4869-9A80-911291251FF8}" type="pres">
      <dgm:prSet presAssocID="{54315FC5-7C36-453A-93D0-DE2CC16BEFF6}" presName="parTx" presStyleLbl="revTx" presStyleIdx="0" presStyleCnt="4">
        <dgm:presLayoutVars>
          <dgm:chMax val="0"/>
          <dgm:chPref val="0"/>
        </dgm:presLayoutVars>
      </dgm:prSet>
      <dgm:spPr/>
    </dgm:pt>
    <dgm:pt modelId="{30070E4B-ED98-46EF-BF00-F1C234654899}" type="pres">
      <dgm:prSet presAssocID="{83F0C16D-7649-40EE-8702-80281E6E30C9}" presName="sibTrans" presStyleCnt="0"/>
      <dgm:spPr/>
    </dgm:pt>
    <dgm:pt modelId="{D9EA5CB7-98DF-42B9-825E-69F7A063B06B}" type="pres">
      <dgm:prSet presAssocID="{0C854C9F-B3AA-4062-B623-C3CD2CD4B0A5}" presName="compNode" presStyleCnt="0"/>
      <dgm:spPr/>
    </dgm:pt>
    <dgm:pt modelId="{8AC9B807-15AE-429F-BF35-2EA0973A88EA}" type="pres">
      <dgm:prSet presAssocID="{0C854C9F-B3AA-4062-B623-C3CD2CD4B0A5}" presName="bgRect" presStyleLbl="bgShp" presStyleIdx="1" presStyleCnt="4"/>
      <dgm:spPr/>
    </dgm:pt>
    <dgm:pt modelId="{D8ED4D26-03AA-4121-9664-1C33F388BC08}" type="pres">
      <dgm:prSet presAssocID="{0C854C9F-B3AA-4062-B623-C3CD2CD4B0A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A4DADC16-27FD-493E-A83A-F43BA0F9F837}" type="pres">
      <dgm:prSet presAssocID="{0C854C9F-B3AA-4062-B623-C3CD2CD4B0A5}" presName="spaceRect" presStyleCnt="0"/>
      <dgm:spPr/>
    </dgm:pt>
    <dgm:pt modelId="{C0AF2981-2610-4B50-BF4C-28F0D95D3411}" type="pres">
      <dgm:prSet presAssocID="{0C854C9F-B3AA-4062-B623-C3CD2CD4B0A5}" presName="parTx" presStyleLbl="revTx" presStyleIdx="1" presStyleCnt="4">
        <dgm:presLayoutVars>
          <dgm:chMax val="0"/>
          <dgm:chPref val="0"/>
        </dgm:presLayoutVars>
      </dgm:prSet>
      <dgm:spPr/>
    </dgm:pt>
    <dgm:pt modelId="{DFE678B9-7A43-4787-9B45-1C2C8B4B5F71}" type="pres">
      <dgm:prSet presAssocID="{D61B6BD6-F3AA-4554-92FC-05495634359F}" presName="sibTrans" presStyleCnt="0"/>
      <dgm:spPr/>
    </dgm:pt>
    <dgm:pt modelId="{9B77E368-DD40-4BE8-8115-231B993A2748}" type="pres">
      <dgm:prSet presAssocID="{E5E28F85-FB19-4807-AE82-3CD03A0BB69D}" presName="compNode" presStyleCnt="0"/>
      <dgm:spPr/>
    </dgm:pt>
    <dgm:pt modelId="{92169AA1-54E8-442B-8115-FB41ADD4171B}" type="pres">
      <dgm:prSet presAssocID="{E5E28F85-FB19-4807-AE82-3CD03A0BB69D}" presName="bgRect" presStyleLbl="bgShp" presStyleIdx="2" presStyleCnt="4"/>
      <dgm:spPr/>
    </dgm:pt>
    <dgm:pt modelId="{52CC77A5-A9DC-436E-A659-088D1C60E9B0}" type="pres">
      <dgm:prSet presAssocID="{E5E28F85-FB19-4807-AE82-3CD03A0BB69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AC2FC177-DF49-49B7-87D8-245DEE3C8000}" type="pres">
      <dgm:prSet presAssocID="{E5E28F85-FB19-4807-AE82-3CD03A0BB69D}" presName="spaceRect" presStyleCnt="0"/>
      <dgm:spPr/>
    </dgm:pt>
    <dgm:pt modelId="{9FF71BE9-8F8C-4652-AD7A-0B7933EA2199}" type="pres">
      <dgm:prSet presAssocID="{E5E28F85-FB19-4807-AE82-3CD03A0BB69D}" presName="parTx" presStyleLbl="revTx" presStyleIdx="2" presStyleCnt="4">
        <dgm:presLayoutVars>
          <dgm:chMax val="0"/>
          <dgm:chPref val="0"/>
        </dgm:presLayoutVars>
      </dgm:prSet>
      <dgm:spPr/>
    </dgm:pt>
    <dgm:pt modelId="{6A753CD7-4199-44D0-B5D4-FD6160B638F8}" type="pres">
      <dgm:prSet presAssocID="{779E0EFE-59C3-4256-ABB2-C326B9755DF1}" presName="sibTrans" presStyleCnt="0"/>
      <dgm:spPr/>
    </dgm:pt>
    <dgm:pt modelId="{665E8CEA-02A1-4465-9F08-A415AFE83B1A}" type="pres">
      <dgm:prSet presAssocID="{DE77EDB9-FBDD-453F-ADE4-BA32A9001ABA}" presName="compNode" presStyleCnt="0"/>
      <dgm:spPr/>
    </dgm:pt>
    <dgm:pt modelId="{69F4BCEC-5790-4F5A-846D-9BEA9178D3EB}" type="pres">
      <dgm:prSet presAssocID="{DE77EDB9-FBDD-453F-ADE4-BA32A9001ABA}" presName="bgRect" presStyleLbl="bgShp" presStyleIdx="3" presStyleCnt="4" custLinFactNeighborX="366" custLinFactNeighborY="972"/>
      <dgm:spPr/>
    </dgm:pt>
    <dgm:pt modelId="{265ADB13-2940-4935-B367-A3383726C870}" type="pres">
      <dgm:prSet presAssocID="{DE77EDB9-FBDD-453F-ADE4-BA32A9001ABA}"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Hang Loose Hand Gesture with solid fill"/>
        </a:ext>
      </dgm:extLst>
    </dgm:pt>
    <dgm:pt modelId="{CE187E5D-C65D-4FC0-B522-9EA357E64CFE}" type="pres">
      <dgm:prSet presAssocID="{DE77EDB9-FBDD-453F-ADE4-BA32A9001ABA}" presName="spaceRect" presStyleCnt="0"/>
      <dgm:spPr/>
    </dgm:pt>
    <dgm:pt modelId="{DFA8A036-5B65-469F-A3A5-AC7FB71E9969}" type="pres">
      <dgm:prSet presAssocID="{DE77EDB9-FBDD-453F-ADE4-BA32A9001ABA}" presName="parTx" presStyleLbl="revTx" presStyleIdx="3" presStyleCnt="4">
        <dgm:presLayoutVars>
          <dgm:chMax val="0"/>
          <dgm:chPref val="0"/>
        </dgm:presLayoutVars>
      </dgm:prSet>
      <dgm:spPr/>
    </dgm:pt>
  </dgm:ptLst>
  <dgm:cxnLst>
    <dgm:cxn modelId="{07C0EC3A-D268-4496-AA01-AFE009CCE871}" type="presOf" srcId="{54315FC5-7C36-453A-93D0-DE2CC16BEFF6}" destId="{2012BAB4-6898-4869-9A80-911291251FF8}" srcOrd="0" destOrd="0" presId="urn:microsoft.com/office/officeart/2018/2/layout/IconVerticalSolidList"/>
    <dgm:cxn modelId="{59423B41-9CC0-479A-9CCA-E5EDB7013940}" srcId="{A7C86841-BF9A-43C4-B75A-84F3991B576B}" destId="{E5E28F85-FB19-4807-AE82-3CD03A0BB69D}" srcOrd="2" destOrd="0" parTransId="{0563C1C0-F8B9-4DA2-8FE6-8B9DB6BCDC1D}" sibTransId="{779E0EFE-59C3-4256-ABB2-C326B9755DF1}"/>
    <dgm:cxn modelId="{A9FB3B77-F3FD-43F9-8A34-5434FB87DDDB}" srcId="{A7C86841-BF9A-43C4-B75A-84F3991B576B}" destId="{54315FC5-7C36-453A-93D0-DE2CC16BEFF6}" srcOrd="0" destOrd="0" parTransId="{DA33AA41-92E1-4923-94FA-FFC01AA7AEF7}" sibTransId="{83F0C16D-7649-40EE-8702-80281E6E30C9}"/>
    <dgm:cxn modelId="{5061D17A-0D5D-499D-90BF-C18EB9D68175}" type="presOf" srcId="{A7C86841-BF9A-43C4-B75A-84F3991B576B}" destId="{F7F7DAD6-F1F8-46B6-9E43-E7E00CB9508A}" srcOrd="0" destOrd="0" presId="urn:microsoft.com/office/officeart/2018/2/layout/IconVerticalSolidList"/>
    <dgm:cxn modelId="{ACCEAB94-ADA5-4148-A969-87F7D6A928AC}" type="presOf" srcId="{0C854C9F-B3AA-4062-B623-C3CD2CD4B0A5}" destId="{C0AF2981-2610-4B50-BF4C-28F0D95D3411}" srcOrd="0" destOrd="0" presId="urn:microsoft.com/office/officeart/2018/2/layout/IconVerticalSolidList"/>
    <dgm:cxn modelId="{C123E994-9E83-4C1F-A9FA-B63671A37C3A}" srcId="{A7C86841-BF9A-43C4-B75A-84F3991B576B}" destId="{0C854C9F-B3AA-4062-B623-C3CD2CD4B0A5}" srcOrd="1" destOrd="0" parTransId="{D6837038-E759-4DA0-8302-F330CA64B288}" sibTransId="{D61B6BD6-F3AA-4554-92FC-05495634359F}"/>
    <dgm:cxn modelId="{4D02149A-57CD-4B83-B352-8EC97F82ADE2}" type="presOf" srcId="{DE77EDB9-FBDD-453F-ADE4-BA32A9001ABA}" destId="{DFA8A036-5B65-469F-A3A5-AC7FB71E9969}" srcOrd="0" destOrd="0" presId="urn:microsoft.com/office/officeart/2018/2/layout/IconVerticalSolidList"/>
    <dgm:cxn modelId="{B084B5E5-3AFD-4E65-B2DD-235AD268BD65}" srcId="{A7C86841-BF9A-43C4-B75A-84F3991B576B}" destId="{DE77EDB9-FBDD-453F-ADE4-BA32A9001ABA}" srcOrd="3" destOrd="0" parTransId="{7D00BD47-3819-4518-957E-5B5EAE3BE6A1}" sibTransId="{A1720A69-78DA-4263-925F-C24DFA47767D}"/>
    <dgm:cxn modelId="{1E29A5FA-8057-49DD-B312-CBFF1ECF9435}" type="presOf" srcId="{E5E28F85-FB19-4807-AE82-3CD03A0BB69D}" destId="{9FF71BE9-8F8C-4652-AD7A-0B7933EA2199}" srcOrd="0" destOrd="0" presId="urn:microsoft.com/office/officeart/2018/2/layout/IconVerticalSolidList"/>
    <dgm:cxn modelId="{D93BF37F-2B9E-4765-B798-6B91D3A957BA}" type="presParOf" srcId="{F7F7DAD6-F1F8-46B6-9E43-E7E00CB9508A}" destId="{AD687C87-6553-4E37-A1D4-A15295EA88B3}" srcOrd="0" destOrd="0" presId="urn:microsoft.com/office/officeart/2018/2/layout/IconVerticalSolidList"/>
    <dgm:cxn modelId="{7953B4B3-9BC4-41DF-8809-09096871B6DF}" type="presParOf" srcId="{AD687C87-6553-4E37-A1D4-A15295EA88B3}" destId="{12251918-E9F3-41C5-A698-DB8074676B84}" srcOrd="0" destOrd="0" presId="urn:microsoft.com/office/officeart/2018/2/layout/IconVerticalSolidList"/>
    <dgm:cxn modelId="{F8BDDFB6-F074-4B07-9D0D-C86ED43A78CF}" type="presParOf" srcId="{AD687C87-6553-4E37-A1D4-A15295EA88B3}" destId="{C2873E92-272C-4A9A-A9E7-D75D5D97F7D6}" srcOrd="1" destOrd="0" presId="urn:microsoft.com/office/officeart/2018/2/layout/IconVerticalSolidList"/>
    <dgm:cxn modelId="{5EB1A4D2-E234-444D-80B4-63A744C01487}" type="presParOf" srcId="{AD687C87-6553-4E37-A1D4-A15295EA88B3}" destId="{90AC9005-CA34-4FAE-A759-74A20EDE0ED4}" srcOrd="2" destOrd="0" presId="urn:microsoft.com/office/officeart/2018/2/layout/IconVerticalSolidList"/>
    <dgm:cxn modelId="{C856C0F0-4033-4290-BED4-1F540E4F4CA1}" type="presParOf" srcId="{AD687C87-6553-4E37-A1D4-A15295EA88B3}" destId="{2012BAB4-6898-4869-9A80-911291251FF8}" srcOrd="3" destOrd="0" presId="urn:microsoft.com/office/officeart/2018/2/layout/IconVerticalSolidList"/>
    <dgm:cxn modelId="{7BB9835A-3C3C-478A-99E6-6D791C7DC301}" type="presParOf" srcId="{F7F7DAD6-F1F8-46B6-9E43-E7E00CB9508A}" destId="{30070E4B-ED98-46EF-BF00-F1C234654899}" srcOrd="1" destOrd="0" presId="urn:microsoft.com/office/officeart/2018/2/layout/IconVerticalSolidList"/>
    <dgm:cxn modelId="{56C4E2B7-7BA2-4DB5-92E6-FAB48C289F2B}" type="presParOf" srcId="{F7F7DAD6-F1F8-46B6-9E43-E7E00CB9508A}" destId="{D9EA5CB7-98DF-42B9-825E-69F7A063B06B}" srcOrd="2" destOrd="0" presId="urn:microsoft.com/office/officeart/2018/2/layout/IconVerticalSolidList"/>
    <dgm:cxn modelId="{42087378-DDEB-4314-A59C-DA5B55729709}" type="presParOf" srcId="{D9EA5CB7-98DF-42B9-825E-69F7A063B06B}" destId="{8AC9B807-15AE-429F-BF35-2EA0973A88EA}" srcOrd="0" destOrd="0" presId="urn:microsoft.com/office/officeart/2018/2/layout/IconVerticalSolidList"/>
    <dgm:cxn modelId="{3EC4BAFE-56BE-4ECD-ACA4-4C626D3F5D0E}" type="presParOf" srcId="{D9EA5CB7-98DF-42B9-825E-69F7A063B06B}" destId="{D8ED4D26-03AA-4121-9664-1C33F388BC08}" srcOrd="1" destOrd="0" presId="urn:microsoft.com/office/officeart/2018/2/layout/IconVerticalSolidList"/>
    <dgm:cxn modelId="{774BFDFD-6C4C-4351-9471-AC42F4E7FABA}" type="presParOf" srcId="{D9EA5CB7-98DF-42B9-825E-69F7A063B06B}" destId="{A4DADC16-27FD-493E-A83A-F43BA0F9F837}" srcOrd="2" destOrd="0" presId="urn:microsoft.com/office/officeart/2018/2/layout/IconVerticalSolidList"/>
    <dgm:cxn modelId="{C72B48FB-77A0-44B8-B349-3388C259A75C}" type="presParOf" srcId="{D9EA5CB7-98DF-42B9-825E-69F7A063B06B}" destId="{C0AF2981-2610-4B50-BF4C-28F0D95D3411}" srcOrd="3" destOrd="0" presId="urn:microsoft.com/office/officeart/2018/2/layout/IconVerticalSolidList"/>
    <dgm:cxn modelId="{17530050-6EEB-48C7-BA0D-67948EB28DAF}" type="presParOf" srcId="{F7F7DAD6-F1F8-46B6-9E43-E7E00CB9508A}" destId="{DFE678B9-7A43-4787-9B45-1C2C8B4B5F71}" srcOrd="3" destOrd="0" presId="urn:microsoft.com/office/officeart/2018/2/layout/IconVerticalSolidList"/>
    <dgm:cxn modelId="{D20307FB-FB6D-4D6F-918C-B9681037C66D}" type="presParOf" srcId="{F7F7DAD6-F1F8-46B6-9E43-E7E00CB9508A}" destId="{9B77E368-DD40-4BE8-8115-231B993A2748}" srcOrd="4" destOrd="0" presId="urn:microsoft.com/office/officeart/2018/2/layout/IconVerticalSolidList"/>
    <dgm:cxn modelId="{D4596C15-6E80-45A9-A1B7-1B30D574642D}" type="presParOf" srcId="{9B77E368-DD40-4BE8-8115-231B993A2748}" destId="{92169AA1-54E8-442B-8115-FB41ADD4171B}" srcOrd="0" destOrd="0" presId="urn:microsoft.com/office/officeart/2018/2/layout/IconVerticalSolidList"/>
    <dgm:cxn modelId="{0246E6E8-B7D1-406B-828E-11ECEC677A2D}" type="presParOf" srcId="{9B77E368-DD40-4BE8-8115-231B993A2748}" destId="{52CC77A5-A9DC-436E-A659-088D1C60E9B0}" srcOrd="1" destOrd="0" presId="urn:microsoft.com/office/officeart/2018/2/layout/IconVerticalSolidList"/>
    <dgm:cxn modelId="{0034B4C1-0FB2-4250-B4F6-6C28B0543B60}" type="presParOf" srcId="{9B77E368-DD40-4BE8-8115-231B993A2748}" destId="{AC2FC177-DF49-49B7-87D8-245DEE3C8000}" srcOrd="2" destOrd="0" presId="urn:microsoft.com/office/officeart/2018/2/layout/IconVerticalSolidList"/>
    <dgm:cxn modelId="{E1CD9738-3D07-4CB8-9CBF-F4FEEA1A37F5}" type="presParOf" srcId="{9B77E368-DD40-4BE8-8115-231B993A2748}" destId="{9FF71BE9-8F8C-4652-AD7A-0B7933EA2199}" srcOrd="3" destOrd="0" presId="urn:microsoft.com/office/officeart/2018/2/layout/IconVerticalSolidList"/>
    <dgm:cxn modelId="{7F4A8AA1-6C70-4372-8CBB-3D1088A57797}" type="presParOf" srcId="{F7F7DAD6-F1F8-46B6-9E43-E7E00CB9508A}" destId="{6A753CD7-4199-44D0-B5D4-FD6160B638F8}" srcOrd="5" destOrd="0" presId="urn:microsoft.com/office/officeart/2018/2/layout/IconVerticalSolidList"/>
    <dgm:cxn modelId="{A81B9FE4-A35F-4509-B787-7EFB668C0537}" type="presParOf" srcId="{F7F7DAD6-F1F8-46B6-9E43-E7E00CB9508A}" destId="{665E8CEA-02A1-4465-9F08-A415AFE83B1A}" srcOrd="6" destOrd="0" presId="urn:microsoft.com/office/officeart/2018/2/layout/IconVerticalSolidList"/>
    <dgm:cxn modelId="{16E199C5-9FAC-4A5F-BF06-701D8E062B4D}" type="presParOf" srcId="{665E8CEA-02A1-4465-9F08-A415AFE83B1A}" destId="{69F4BCEC-5790-4F5A-846D-9BEA9178D3EB}" srcOrd="0" destOrd="0" presId="urn:microsoft.com/office/officeart/2018/2/layout/IconVerticalSolidList"/>
    <dgm:cxn modelId="{A4BE0240-C408-4C55-9718-2DA391D88F31}" type="presParOf" srcId="{665E8CEA-02A1-4465-9F08-A415AFE83B1A}" destId="{265ADB13-2940-4935-B367-A3383726C870}" srcOrd="1" destOrd="0" presId="urn:microsoft.com/office/officeart/2018/2/layout/IconVerticalSolidList"/>
    <dgm:cxn modelId="{40AFB36D-44EF-47A4-BFFA-06AE000B4CFA}" type="presParOf" srcId="{665E8CEA-02A1-4465-9F08-A415AFE83B1A}" destId="{CE187E5D-C65D-4FC0-B522-9EA357E64CFE}" srcOrd="2" destOrd="0" presId="urn:microsoft.com/office/officeart/2018/2/layout/IconVerticalSolidList"/>
    <dgm:cxn modelId="{BFC2A378-72C5-4925-A517-CD8D5C65B744}" type="presParOf" srcId="{665E8CEA-02A1-4465-9F08-A415AFE83B1A}" destId="{DFA8A036-5B65-469F-A3A5-AC7FB71E996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72834EB-99B6-478F-AE32-7E784540EC5E}" type="doc">
      <dgm:prSet loTypeId="urn:microsoft.com/office/officeart/2018/2/layout/IconLabelList" loCatId="icon" qsTypeId="urn:microsoft.com/office/officeart/2005/8/quickstyle/simple1" qsCatId="simple" csTypeId="urn:microsoft.com/office/officeart/2005/8/colors/accent3_2" csCatId="accent3" phldr="1"/>
      <dgm:spPr/>
      <dgm:t>
        <a:bodyPr/>
        <a:lstStyle/>
        <a:p>
          <a:endParaRPr lang="en-US"/>
        </a:p>
      </dgm:t>
    </dgm:pt>
    <dgm:pt modelId="{55CE47B0-35C4-40C0-934D-55FEDBBCF257}">
      <dgm:prSet/>
      <dgm:spPr/>
      <dgm:t>
        <a:bodyPr/>
        <a:lstStyle/>
        <a:p>
          <a:r>
            <a:rPr lang="en-GB" dirty="0"/>
            <a:t>Autocratic Leadership </a:t>
          </a:r>
          <a:endParaRPr lang="en-US" dirty="0"/>
        </a:p>
      </dgm:t>
    </dgm:pt>
    <dgm:pt modelId="{780EE1B7-553A-4C53-900E-EE0FC7D5CD87}" type="parTrans" cxnId="{0FADB26B-CD44-4623-AF2A-C6E983F40654}">
      <dgm:prSet/>
      <dgm:spPr/>
      <dgm:t>
        <a:bodyPr/>
        <a:lstStyle/>
        <a:p>
          <a:endParaRPr lang="en-US"/>
        </a:p>
      </dgm:t>
    </dgm:pt>
    <dgm:pt modelId="{F73D966E-831E-4403-BB58-A84E481D2E03}" type="sibTrans" cxnId="{0FADB26B-CD44-4623-AF2A-C6E983F40654}">
      <dgm:prSet/>
      <dgm:spPr/>
      <dgm:t>
        <a:bodyPr/>
        <a:lstStyle/>
        <a:p>
          <a:endParaRPr lang="en-US"/>
        </a:p>
      </dgm:t>
    </dgm:pt>
    <dgm:pt modelId="{71238C0F-0351-4548-AB47-01B82740A73D}">
      <dgm:prSet/>
      <dgm:spPr/>
      <dgm:t>
        <a:bodyPr/>
        <a:lstStyle/>
        <a:p>
          <a:r>
            <a:rPr lang="en-GB" dirty="0"/>
            <a:t>Democratic/Participative Leadership</a:t>
          </a:r>
          <a:endParaRPr lang="en-US" dirty="0"/>
        </a:p>
      </dgm:t>
    </dgm:pt>
    <dgm:pt modelId="{8DE0FE8F-F215-486C-B29D-A085151A4428}" type="parTrans" cxnId="{BA5AC5A0-7A22-4227-9556-0E58A3F255A5}">
      <dgm:prSet/>
      <dgm:spPr/>
      <dgm:t>
        <a:bodyPr/>
        <a:lstStyle/>
        <a:p>
          <a:endParaRPr lang="en-US"/>
        </a:p>
      </dgm:t>
    </dgm:pt>
    <dgm:pt modelId="{07D29899-2CCC-43F5-9CF7-3F0188E5B3EF}" type="sibTrans" cxnId="{BA5AC5A0-7A22-4227-9556-0E58A3F255A5}">
      <dgm:prSet/>
      <dgm:spPr/>
      <dgm:t>
        <a:bodyPr/>
        <a:lstStyle/>
        <a:p>
          <a:endParaRPr lang="en-US"/>
        </a:p>
      </dgm:t>
    </dgm:pt>
    <dgm:pt modelId="{3735CC65-8D0D-4356-B1AE-2440B0D44C09}">
      <dgm:prSet/>
      <dgm:spPr/>
      <dgm:t>
        <a:bodyPr/>
        <a:lstStyle/>
        <a:p>
          <a:r>
            <a:rPr lang="en-GB" dirty="0"/>
            <a:t>Laissez-Faire Leadership</a:t>
          </a:r>
          <a:endParaRPr lang="en-US" dirty="0"/>
        </a:p>
      </dgm:t>
    </dgm:pt>
    <dgm:pt modelId="{DC865858-50B0-4356-B6E3-0859D78D66A4}" type="parTrans" cxnId="{8E9ABCE3-9C26-422C-96B9-F25814E0A1EC}">
      <dgm:prSet/>
      <dgm:spPr/>
      <dgm:t>
        <a:bodyPr/>
        <a:lstStyle/>
        <a:p>
          <a:endParaRPr lang="en-US"/>
        </a:p>
      </dgm:t>
    </dgm:pt>
    <dgm:pt modelId="{F371B023-2F58-4B5A-AB6F-F5F079D1ADF8}" type="sibTrans" cxnId="{8E9ABCE3-9C26-422C-96B9-F25814E0A1EC}">
      <dgm:prSet/>
      <dgm:spPr/>
      <dgm:t>
        <a:bodyPr/>
        <a:lstStyle/>
        <a:p>
          <a:endParaRPr lang="en-US"/>
        </a:p>
      </dgm:t>
    </dgm:pt>
    <dgm:pt modelId="{5BA83159-E97B-451E-BC46-6BFDD2BA3F5F}" type="pres">
      <dgm:prSet presAssocID="{872834EB-99B6-478F-AE32-7E784540EC5E}" presName="root" presStyleCnt="0">
        <dgm:presLayoutVars>
          <dgm:dir/>
          <dgm:resizeHandles val="exact"/>
        </dgm:presLayoutVars>
      </dgm:prSet>
      <dgm:spPr/>
    </dgm:pt>
    <dgm:pt modelId="{910522B3-5EAA-4A3A-996C-4CB50994F445}" type="pres">
      <dgm:prSet presAssocID="{55CE47B0-35C4-40C0-934D-55FEDBBCF257}" presName="compNode" presStyleCnt="0"/>
      <dgm:spPr/>
    </dgm:pt>
    <dgm:pt modelId="{CDD3CAAB-9EA9-4948-95E7-7FE7AEA18B97}" type="pres">
      <dgm:prSet presAssocID="{55CE47B0-35C4-40C0-934D-55FEDBBCF25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E3A7A8CE-8ED2-4FB5-B977-34382ABA53C3}" type="pres">
      <dgm:prSet presAssocID="{55CE47B0-35C4-40C0-934D-55FEDBBCF257}" presName="spaceRect" presStyleCnt="0"/>
      <dgm:spPr/>
    </dgm:pt>
    <dgm:pt modelId="{84BF7673-D0B3-42F4-967F-05455ABA76EE}" type="pres">
      <dgm:prSet presAssocID="{55CE47B0-35C4-40C0-934D-55FEDBBCF257}" presName="textRect" presStyleLbl="revTx" presStyleIdx="0" presStyleCnt="3">
        <dgm:presLayoutVars>
          <dgm:chMax val="1"/>
          <dgm:chPref val="1"/>
        </dgm:presLayoutVars>
      </dgm:prSet>
      <dgm:spPr/>
    </dgm:pt>
    <dgm:pt modelId="{0D7BC7AC-AEC6-45B0-A97B-66740688F228}" type="pres">
      <dgm:prSet presAssocID="{F73D966E-831E-4403-BB58-A84E481D2E03}" presName="sibTrans" presStyleCnt="0"/>
      <dgm:spPr/>
    </dgm:pt>
    <dgm:pt modelId="{7F0F8749-1418-4FCD-9097-70BA2A0C900D}" type="pres">
      <dgm:prSet presAssocID="{71238C0F-0351-4548-AB47-01B82740A73D}" presName="compNode" presStyleCnt="0"/>
      <dgm:spPr/>
    </dgm:pt>
    <dgm:pt modelId="{A928E949-2316-460E-BEB8-92C6E80AFB8C}" type="pres">
      <dgm:prSet presAssocID="{71238C0F-0351-4548-AB47-01B82740A73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DAEF5D2D-FEE1-4FFB-ABEF-5D7A5725C899}" type="pres">
      <dgm:prSet presAssocID="{71238C0F-0351-4548-AB47-01B82740A73D}" presName="spaceRect" presStyleCnt="0"/>
      <dgm:spPr/>
    </dgm:pt>
    <dgm:pt modelId="{527DDED5-3444-480D-8B48-4FE15F800DE3}" type="pres">
      <dgm:prSet presAssocID="{71238C0F-0351-4548-AB47-01B82740A73D}" presName="textRect" presStyleLbl="revTx" presStyleIdx="1" presStyleCnt="3">
        <dgm:presLayoutVars>
          <dgm:chMax val="1"/>
          <dgm:chPref val="1"/>
        </dgm:presLayoutVars>
      </dgm:prSet>
      <dgm:spPr/>
    </dgm:pt>
    <dgm:pt modelId="{8FA2D7CE-B849-4CDA-9237-937EDCA1E65F}" type="pres">
      <dgm:prSet presAssocID="{07D29899-2CCC-43F5-9CF7-3F0188E5B3EF}" presName="sibTrans" presStyleCnt="0"/>
      <dgm:spPr/>
    </dgm:pt>
    <dgm:pt modelId="{876AC653-A049-4DE3-895D-91892357EC91}" type="pres">
      <dgm:prSet presAssocID="{3735CC65-8D0D-4356-B1AE-2440B0D44C09}" presName="compNode" presStyleCnt="0"/>
      <dgm:spPr/>
    </dgm:pt>
    <dgm:pt modelId="{52DDAA7E-9CD0-40FF-8224-DBD803B4206B}" type="pres">
      <dgm:prSet presAssocID="{3735CC65-8D0D-4356-B1AE-2440B0D44C0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D3396225-4973-4553-A949-71E79DEE49F9}" type="pres">
      <dgm:prSet presAssocID="{3735CC65-8D0D-4356-B1AE-2440B0D44C09}" presName="spaceRect" presStyleCnt="0"/>
      <dgm:spPr/>
    </dgm:pt>
    <dgm:pt modelId="{75521247-C45C-428B-9ECB-7D82912EBB5A}" type="pres">
      <dgm:prSet presAssocID="{3735CC65-8D0D-4356-B1AE-2440B0D44C09}" presName="textRect" presStyleLbl="revTx" presStyleIdx="2" presStyleCnt="3">
        <dgm:presLayoutVars>
          <dgm:chMax val="1"/>
          <dgm:chPref val="1"/>
        </dgm:presLayoutVars>
      </dgm:prSet>
      <dgm:spPr/>
    </dgm:pt>
  </dgm:ptLst>
  <dgm:cxnLst>
    <dgm:cxn modelId="{E8C7583F-4FA8-493F-851F-A10D2D18E4BE}" type="presOf" srcId="{872834EB-99B6-478F-AE32-7E784540EC5E}" destId="{5BA83159-E97B-451E-BC46-6BFDD2BA3F5F}" srcOrd="0" destOrd="0" presId="urn:microsoft.com/office/officeart/2018/2/layout/IconLabelList"/>
    <dgm:cxn modelId="{69D7835E-AAA9-4D20-970C-DF05049D1C13}" type="presOf" srcId="{55CE47B0-35C4-40C0-934D-55FEDBBCF257}" destId="{84BF7673-D0B3-42F4-967F-05455ABA76EE}" srcOrd="0" destOrd="0" presId="urn:microsoft.com/office/officeart/2018/2/layout/IconLabelList"/>
    <dgm:cxn modelId="{0FADB26B-CD44-4623-AF2A-C6E983F40654}" srcId="{872834EB-99B6-478F-AE32-7E784540EC5E}" destId="{55CE47B0-35C4-40C0-934D-55FEDBBCF257}" srcOrd="0" destOrd="0" parTransId="{780EE1B7-553A-4C53-900E-EE0FC7D5CD87}" sibTransId="{F73D966E-831E-4403-BB58-A84E481D2E03}"/>
    <dgm:cxn modelId="{55EE7085-7226-45EA-9D4D-41EFDAA8DB1F}" type="presOf" srcId="{3735CC65-8D0D-4356-B1AE-2440B0D44C09}" destId="{75521247-C45C-428B-9ECB-7D82912EBB5A}" srcOrd="0" destOrd="0" presId="urn:microsoft.com/office/officeart/2018/2/layout/IconLabelList"/>
    <dgm:cxn modelId="{BA5AC5A0-7A22-4227-9556-0E58A3F255A5}" srcId="{872834EB-99B6-478F-AE32-7E784540EC5E}" destId="{71238C0F-0351-4548-AB47-01B82740A73D}" srcOrd="1" destOrd="0" parTransId="{8DE0FE8F-F215-486C-B29D-A085151A4428}" sibTransId="{07D29899-2CCC-43F5-9CF7-3F0188E5B3EF}"/>
    <dgm:cxn modelId="{15E1E4AB-442E-430E-A862-C2A887E46C6A}" type="presOf" srcId="{71238C0F-0351-4548-AB47-01B82740A73D}" destId="{527DDED5-3444-480D-8B48-4FE15F800DE3}" srcOrd="0" destOrd="0" presId="urn:microsoft.com/office/officeart/2018/2/layout/IconLabelList"/>
    <dgm:cxn modelId="{8E9ABCE3-9C26-422C-96B9-F25814E0A1EC}" srcId="{872834EB-99B6-478F-AE32-7E784540EC5E}" destId="{3735CC65-8D0D-4356-B1AE-2440B0D44C09}" srcOrd="2" destOrd="0" parTransId="{DC865858-50B0-4356-B6E3-0859D78D66A4}" sibTransId="{F371B023-2F58-4B5A-AB6F-F5F079D1ADF8}"/>
    <dgm:cxn modelId="{77987592-9391-4569-B377-C1A6286752DC}" type="presParOf" srcId="{5BA83159-E97B-451E-BC46-6BFDD2BA3F5F}" destId="{910522B3-5EAA-4A3A-996C-4CB50994F445}" srcOrd="0" destOrd="0" presId="urn:microsoft.com/office/officeart/2018/2/layout/IconLabelList"/>
    <dgm:cxn modelId="{13337002-B16D-4283-93E6-6D40225EFA93}" type="presParOf" srcId="{910522B3-5EAA-4A3A-996C-4CB50994F445}" destId="{CDD3CAAB-9EA9-4948-95E7-7FE7AEA18B97}" srcOrd="0" destOrd="0" presId="urn:microsoft.com/office/officeart/2018/2/layout/IconLabelList"/>
    <dgm:cxn modelId="{520CDE76-BB60-41B0-AA9B-1DE3591ED15C}" type="presParOf" srcId="{910522B3-5EAA-4A3A-996C-4CB50994F445}" destId="{E3A7A8CE-8ED2-4FB5-B977-34382ABA53C3}" srcOrd="1" destOrd="0" presId="urn:microsoft.com/office/officeart/2018/2/layout/IconLabelList"/>
    <dgm:cxn modelId="{8B4C3C83-B685-468E-9C6C-4A6E0CC81B78}" type="presParOf" srcId="{910522B3-5EAA-4A3A-996C-4CB50994F445}" destId="{84BF7673-D0B3-42F4-967F-05455ABA76EE}" srcOrd="2" destOrd="0" presId="urn:microsoft.com/office/officeart/2018/2/layout/IconLabelList"/>
    <dgm:cxn modelId="{03FBDDDA-A074-4AEB-95C2-9C192ABDD6CB}" type="presParOf" srcId="{5BA83159-E97B-451E-BC46-6BFDD2BA3F5F}" destId="{0D7BC7AC-AEC6-45B0-A97B-66740688F228}" srcOrd="1" destOrd="0" presId="urn:microsoft.com/office/officeart/2018/2/layout/IconLabelList"/>
    <dgm:cxn modelId="{A70622AF-0588-47BE-B448-BF5452A89136}" type="presParOf" srcId="{5BA83159-E97B-451E-BC46-6BFDD2BA3F5F}" destId="{7F0F8749-1418-4FCD-9097-70BA2A0C900D}" srcOrd="2" destOrd="0" presId="urn:microsoft.com/office/officeart/2018/2/layout/IconLabelList"/>
    <dgm:cxn modelId="{BA08D3A9-022E-44F6-8A8E-DB1FA3799AD3}" type="presParOf" srcId="{7F0F8749-1418-4FCD-9097-70BA2A0C900D}" destId="{A928E949-2316-460E-BEB8-92C6E80AFB8C}" srcOrd="0" destOrd="0" presId="urn:microsoft.com/office/officeart/2018/2/layout/IconLabelList"/>
    <dgm:cxn modelId="{FAC9E829-975D-4B5B-B9F3-8A2B8A457DEF}" type="presParOf" srcId="{7F0F8749-1418-4FCD-9097-70BA2A0C900D}" destId="{DAEF5D2D-FEE1-4FFB-ABEF-5D7A5725C899}" srcOrd="1" destOrd="0" presId="urn:microsoft.com/office/officeart/2018/2/layout/IconLabelList"/>
    <dgm:cxn modelId="{02AA2297-728E-40D3-A562-52BC532445B8}" type="presParOf" srcId="{7F0F8749-1418-4FCD-9097-70BA2A0C900D}" destId="{527DDED5-3444-480D-8B48-4FE15F800DE3}" srcOrd="2" destOrd="0" presId="urn:microsoft.com/office/officeart/2018/2/layout/IconLabelList"/>
    <dgm:cxn modelId="{5D368862-4814-4005-B166-B8BCA8A4A32E}" type="presParOf" srcId="{5BA83159-E97B-451E-BC46-6BFDD2BA3F5F}" destId="{8FA2D7CE-B849-4CDA-9237-937EDCA1E65F}" srcOrd="3" destOrd="0" presId="urn:microsoft.com/office/officeart/2018/2/layout/IconLabelList"/>
    <dgm:cxn modelId="{4F58B8EF-3F8A-4438-8DC7-7F273DA9A6EE}" type="presParOf" srcId="{5BA83159-E97B-451E-BC46-6BFDD2BA3F5F}" destId="{876AC653-A049-4DE3-895D-91892357EC91}" srcOrd="4" destOrd="0" presId="urn:microsoft.com/office/officeart/2018/2/layout/IconLabelList"/>
    <dgm:cxn modelId="{69DBBCF8-5C40-46AF-931F-6485C9B5F503}" type="presParOf" srcId="{876AC653-A049-4DE3-895D-91892357EC91}" destId="{52DDAA7E-9CD0-40FF-8224-DBD803B4206B}" srcOrd="0" destOrd="0" presId="urn:microsoft.com/office/officeart/2018/2/layout/IconLabelList"/>
    <dgm:cxn modelId="{BE9B6550-5064-447B-A371-ADD41C9E655E}" type="presParOf" srcId="{876AC653-A049-4DE3-895D-91892357EC91}" destId="{D3396225-4973-4553-A949-71E79DEE49F9}" srcOrd="1" destOrd="0" presId="urn:microsoft.com/office/officeart/2018/2/layout/IconLabelList"/>
    <dgm:cxn modelId="{F02E5238-566A-49F8-9628-68218C6AAA5D}" type="presParOf" srcId="{876AC653-A049-4DE3-895D-91892357EC91}" destId="{75521247-C45C-428B-9ECB-7D82912EBB5A}"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4B478A0-B4C4-4A53-AFC7-F54648E2ADB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E953901-4DE4-4D12-9D34-11AC814D1168}">
      <dgm:prSet/>
      <dgm:spPr/>
      <dgm:t>
        <a:bodyPr/>
        <a:lstStyle/>
        <a:p>
          <a:r>
            <a:rPr lang="en-GB" dirty="0"/>
            <a:t>1. A new model of IL emerged with 15 distinct competencies. </a:t>
          </a:r>
          <a:endParaRPr lang="en-US" dirty="0"/>
        </a:p>
      </dgm:t>
    </dgm:pt>
    <dgm:pt modelId="{B01A0A3F-2356-48B5-BA62-1B6EEFB20C7C}" type="parTrans" cxnId="{4CFE19A2-7742-42A2-8FA4-92A12BE0901F}">
      <dgm:prSet/>
      <dgm:spPr/>
      <dgm:t>
        <a:bodyPr/>
        <a:lstStyle/>
        <a:p>
          <a:endParaRPr lang="en-US"/>
        </a:p>
      </dgm:t>
    </dgm:pt>
    <dgm:pt modelId="{219DE265-421B-43D7-8B0C-F03AC9FC5C14}" type="sibTrans" cxnId="{4CFE19A2-7742-42A2-8FA4-92A12BE0901F}">
      <dgm:prSet/>
      <dgm:spPr/>
      <dgm:t>
        <a:bodyPr/>
        <a:lstStyle/>
        <a:p>
          <a:endParaRPr lang="en-US"/>
        </a:p>
      </dgm:t>
    </dgm:pt>
    <dgm:pt modelId="{9884B8A4-0B69-44C4-8B9E-1D50F708A655}">
      <dgm:prSet/>
      <dgm:spPr/>
      <dgm:t>
        <a:bodyPr/>
        <a:lstStyle/>
        <a:p>
          <a:r>
            <a:rPr lang="en-GB" dirty="0"/>
            <a:t>2. People working with Inclusive Leaders are more productive, satisfied and engaged than those working with non-inclusive leaders.</a:t>
          </a:r>
          <a:endParaRPr lang="en-US" dirty="0"/>
        </a:p>
      </dgm:t>
    </dgm:pt>
    <dgm:pt modelId="{1505E369-594B-4ECD-A1F6-451221ED65D3}" type="parTrans" cxnId="{D69B71EF-BD6D-43E9-BF9A-AE83CBD983C5}">
      <dgm:prSet/>
      <dgm:spPr/>
      <dgm:t>
        <a:bodyPr/>
        <a:lstStyle/>
        <a:p>
          <a:endParaRPr lang="en-US"/>
        </a:p>
      </dgm:t>
    </dgm:pt>
    <dgm:pt modelId="{5AD1FBEB-1EBD-41A4-AFEC-7F9CA9C93C8D}" type="sibTrans" cxnId="{D69B71EF-BD6D-43E9-BF9A-AE83CBD983C5}">
      <dgm:prSet/>
      <dgm:spPr/>
      <dgm:t>
        <a:bodyPr/>
        <a:lstStyle/>
        <a:p>
          <a:endParaRPr lang="en-US"/>
        </a:p>
      </dgm:t>
    </dgm:pt>
    <dgm:pt modelId="{1DC06D95-E5C0-445F-BC41-E731A05F86A7}">
      <dgm:prSet/>
      <dgm:spPr/>
      <dgm:t>
        <a:bodyPr/>
        <a:lstStyle/>
        <a:p>
          <a:r>
            <a:rPr lang="en-GB" dirty="0"/>
            <a:t>3. People at all levels believe that IL results in many positive outcomes for the organisation and the individual. </a:t>
          </a:r>
          <a:endParaRPr lang="en-US" dirty="0"/>
        </a:p>
      </dgm:t>
    </dgm:pt>
    <dgm:pt modelId="{9D271959-0B9A-4F27-9486-FABAC04840FD}" type="parTrans" cxnId="{6080B562-7F4A-4014-9204-6BA8016E327F}">
      <dgm:prSet/>
      <dgm:spPr/>
      <dgm:t>
        <a:bodyPr/>
        <a:lstStyle/>
        <a:p>
          <a:endParaRPr lang="en-US"/>
        </a:p>
      </dgm:t>
    </dgm:pt>
    <dgm:pt modelId="{6D7CD7C7-6D5A-4BF4-AF70-0739C178318F}" type="sibTrans" cxnId="{6080B562-7F4A-4014-9204-6BA8016E327F}">
      <dgm:prSet/>
      <dgm:spPr/>
      <dgm:t>
        <a:bodyPr/>
        <a:lstStyle/>
        <a:p>
          <a:endParaRPr lang="en-US"/>
        </a:p>
      </dgm:t>
    </dgm:pt>
    <dgm:pt modelId="{175B78DC-7C4C-4263-9B12-C0D7D7DD3A73}">
      <dgm:prSet/>
      <dgm:spPr/>
      <dgm:t>
        <a:bodyPr/>
        <a:lstStyle/>
        <a:p>
          <a:r>
            <a:rPr lang="en-US" dirty="0"/>
            <a:t>4. A robust definition of IL: Leaders who are aware of their own biases and preferences, actively seek out and consider different views and perspectives to inform better decision-making. They see diverse talent as a source of competitive advantage and inspire diverse people to drive </a:t>
          </a:r>
          <a:r>
            <a:rPr lang="en-US" dirty="0" err="1"/>
            <a:t>organisational</a:t>
          </a:r>
          <a:r>
            <a:rPr lang="en-US" dirty="0"/>
            <a:t> and individual performance towards a shared vision. </a:t>
          </a:r>
        </a:p>
      </dgm:t>
    </dgm:pt>
    <dgm:pt modelId="{80973641-D8C8-4717-B7C5-1A519B23827F}" type="parTrans" cxnId="{536AB0F8-27CE-44DD-B613-AEDCDE10F2BB}">
      <dgm:prSet/>
      <dgm:spPr/>
      <dgm:t>
        <a:bodyPr/>
        <a:lstStyle/>
        <a:p>
          <a:endParaRPr lang="en-US"/>
        </a:p>
      </dgm:t>
    </dgm:pt>
    <dgm:pt modelId="{92FA15D1-7D37-429E-A2F6-BF31E74D848E}" type="sibTrans" cxnId="{536AB0F8-27CE-44DD-B613-AEDCDE10F2BB}">
      <dgm:prSet/>
      <dgm:spPr/>
      <dgm:t>
        <a:bodyPr/>
        <a:lstStyle/>
        <a:p>
          <a:endParaRPr lang="en-US"/>
        </a:p>
      </dgm:t>
    </dgm:pt>
    <dgm:pt modelId="{ABE22370-6829-460F-8533-86C5965AAB17}" type="pres">
      <dgm:prSet presAssocID="{E4B478A0-B4C4-4A53-AFC7-F54648E2ADB8}" presName="linear" presStyleCnt="0">
        <dgm:presLayoutVars>
          <dgm:animLvl val="lvl"/>
          <dgm:resizeHandles val="exact"/>
        </dgm:presLayoutVars>
      </dgm:prSet>
      <dgm:spPr/>
    </dgm:pt>
    <dgm:pt modelId="{356ADA98-21A2-4BD5-982A-68056E1B4676}" type="pres">
      <dgm:prSet presAssocID="{5E953901-4DE4-4D12-9D34-11AC814D1168}" presName="parentText" presStyleLbl="node1" presStyleIdx="0" presStyleCnt="4">
        <dgm:presLayoutVars>
          <dgm:chMax val="0"/>
          <dgm:bulletEnabled val="1"/>
        </dgm:presLayoutVars>
      </dgm:prSet>
      <dgm:spPr/>
    </dgm:pt>
    <dgm:pt modelId="{623498F2-1198-406F-AAFF-6D9C5DA88E57}" type="pres">
      <dgm:prSet presAssocID="{219DE265-421B-43D7-8B0C-F03AC9FC5C14}" presName="spacer" presStyleCnt="0"/>
      <dgm:spPr/>
    </dgm:pt>
    <dgm:pt modelId="{D4BF2A6C-068A-4B70-8754-7300BF61A66D}" type="pres">
      <dgm:prSet presAssocID="{9884B8A4-0B69-44C4-8B9E-1D50F708A655}" presName="parentText" presStyleLbl="node1" presStyleIdx="1" presStyleCnt="4" custLinFactNeighborY="-11707">
        <dgm:presLayoutVars>
          <dgm:chMax val="0"/>
          <dgm:bulletEnabled val="1"/>
        </dgm:presLayoutVars>
      </dgm:prSet>
      <dgm:spPr/>
    </dgm:pt>
    <dgm:pt modelId="{E97A93E9-F7BC-421C-AB51-DB3BEDEBBDB0}" type="pres">
      <dgm:prSet presAssocID="{5AD1FBEB-1EBD-41A4-AFEC-7F9CA9C93C8D}" presName="spacer" presStyleCnt="0"/>
      <dgm:spPr/>
    </dgm:pt>
    <dgm:pt modelId="{681B182E-56BB-4640-8282-2EAA12D16492}" type="pres">
      <dgm:prSet presAssocID="{1DC06D95-E5C0-445F-BC41-E731A05F86A7}" presName="parentText" presStyleLbl="node1" presStyleIdx="2" presStyleCnt="4">
        <dgm:presLayoutVars>
          <dgm:chMax val="0"/>
          <dgm:bulletEnabled val="1"/>
        </dgm:presLayoutVars>
      </dgm:prSet>
      <dgm:spPr/>
    </dgm:pt>
    <dgm:pt modelId="{77ACAAE9-29F7-4BAE-993A-2EE22EDB7555}" type="pres">
      <dgm:prSet presAssocID="{6D7CD7C7-6D5A-4BF4-AF70-0739C178318F}" presName="spacer" presStyleCnt="0"/>
      <dgm:spPr/>
    </dgm:pt>
    <dgm:pt modelId="{5D344776-32FE-435C-B0CD-ECDBF7924112}" type="pres">
      <dgm:prSet presAssocID="{175B78DC-7C4C-4263-9B12-C0D7D7DD3A73}" presName="parentText" presStyleLbl="node1" presStyleIdx="3" presStyleCnt="4">
        <dgm:presLayoutVars>
          <dgm:chMax val="0"/>
          <dgm:bulletEnabled val="1"/>
        </dgm:presLayoutVars>
      </dgm:prSet>
      <dgm:spPr/>
    </dgm:pt>
  </dgm:ptLst>
  <dgm:cxnLst>
    <dgm:cxn modelId="{6080B562-7F4A-4014-9204-6BA8016E327F}" srcId="{E4B478A0-B4C4-4A53-AFC7-F54648E2ADB8}" destId="{1DC06D95-E5C0-445F-BC41-E731A05F86A7}" srcOrd="2" destOrd="0" parTransId="{9D271959-0B9A-4F27-9486-FABAC04840FD}" sibTransId="{6D7CD7C7-6D5A-4BF4-AF70-0739C178318F}"/>
    <dgm:cxn modelId="{28003C4C-37E8-49B8-A627-5AC059D145FC}" type="presOf" srcId="{175B78DC-7C4C-4263-9B12-C0D7D7DD3A73}" destId="{5D344776-32FE-435C-B0CD-ECDBF7924112}" srcOrd="0" destOrd="0" presId="urn:microsoft.com/office/officeart/2005/8/layout/vList2"/>
    <dgm:cxn modelId="{4CFE19A2-7742-42A2-8FA4-92A12BE0901F}" srcId="{E4B478A0-B4C4-4A53-AFC7-F54648E2ADB8}" destId="{5E953901-4DE4-4D12-9D34-11AC814D1168}" srcOrd="0" destOrd="0" parTransId="{B01A0A3F-2356-48B5-BA62-1B6EEFB20C7C}" sibTransId="{219DE265-421B-43D7-8B0C-F03AC9FC5C14}"/>
    <dgm:cxn modelId="{7B200EAD-3EEC-4F0D-9FA0-8C18F54C8712}" type="presOf" srcId="{9884B8A4-0B69-44C4-8B9E-1D50F708A655}" destId="{D4BF2A6C-068A-4B70-8754-7300BF61A66D}" srcOrd="0" destOrd="0" presId="urn:microsoft.com/office/officeart/2005/8/layout/vList2"/>
    <dgm:cxn modelId="{2BFBA0EE-A44E-455E-BA8A-F15AAEE9B7E0}" type="presOf" srcId="{1DC06D95-E5C0-445F-BC41-E731A05F86A7}" destId="{681B182E-56BB-4640-8282-2EAA12D16492}" srcOrd="0" destOrd="0" presId="urn:microsoft.com/office/officeart/2005/8/layout/vList2"/>
    <dgm:cxn modelId="{D69B71EF-BD6D-43E9-BF9A-AE83CBD983C5}" srcId="{E4B478A0-B4C4-4A53-AFC7-F54648E2ADB8}" destId="{9884B8A4-0B69-44C4-8B9E-1D50F708A655}" srcOrd="1" destOrd="0" parTransId="{1505E369-594B-4ECD-A1F6-451221ED65D3}" sibTransId="{5AD1FBEB-1EBD-41A4-AFEC-7F9CA9C93C8D}"/>
    <dgm:cxn modelId="{536AB0F8-27CE-44DD-B613-AEDCDE10F2BB}" srcId="{E4B478A0-B4C4-4A53-AFC7-F54648E2ADB8}" destId="{175B78DC-7C4C-4263-9B12-C0D7D7DD3A73}" srcOrd="3" destOrd="0" parTransId="{80973641-D8C8-4717-B7C5-1A519B23827F}" sibTransId="{92FA15D1-7D37-429E-A2F6-BF31E74D848E}"/>
    <dgm:cxn modelId="{37B6EEF8-9C44-4412-A578-43B18DA5AAA9}" type="presOf" srcId="{5E953901-4DE4-4D12-9D34-11AC814D1168}" destId="{356ADA98-21A2-4BD5-982A-68056E1B4676}" srcOrd="0" destOrd="0" presId="urn:microsoft.com/office/officeart/2005/8/layout/vList2"/>
    <dgm:cxn modelId="{8534A4FB-43FA-4080-8405-7205C432A4BE}" type="presOf" srcId="{E4B478A0-B4C4-4A53-AFC7-F54648E2ADB8}" destId="{ABE22370-6829-460F-8533-86C5965AAB17}" srcOrd="0" destOrd="0" presId="urn:microsoft.com/office/officeart/2005/8/layout/vList2"/>
    <dgm:cxn modelId="{C7DC5298-6C94-4EFE-BB0B-5C970BBF0E6F}" type="presParOf" srcId="{ABE22370-6829-460F-8533-86C5965AAB17}" destId="{356ADA98-21A2-4BD5-982A-68056E1B4676}" srcOrd="0" destOrd="0" presId="urn:microsoft.com/office/officeart/2005/8/layout/vList2"/>
    <dgm:cxn modelId="{8C4966BD-300E-4429-9134-4A7C16B3B689}" type="presParOf" srcId="{ABE22370-6829-460F-8533-86C5965AAB17}" destId="{623498F2-1198-406F-AAFF-6D9C5DA88E57}" srcOrd="1" destOrd="0" presId="urn:microsoft.com/office/officeart/2005/8/layout/vList2"/>
    <dgm:cxn modelId="{1C9809D8-AC28-461B-ACF6-B0E13B790DC2}" type="presParOf" srcId="{ABE22370-6829-460F-8533-86C5965AAB17}" destId="{D4BF2A6C-068A-4B70-8754-7300BF61A66D}" srcOrd="2" destOrd="0" presId="urn:microsoft.com/office/officeart/2005/8/layout/vList2"/>
    <dgm:cxn modelId="{4999CF0E-620D-4A37-8D30-26590B409E0B}" type="presParOf" srcId="{ABE22370-6829-460F-8533-86C5965AAB17}" destId="{E97A93E9-F7BC-421C-AB51-DB3BEDEBBDB0}" srcOrd="3" destOrd="0" presId="urn:microsoft.com/office/officeart/2005/8/layout/vList2"/>
    <dgm:cxn modelId="{47D8A307-193E-4A0C-848B-B5B2BE52C65F}" type="presParOf" srcId="{ABE22370-6829-460F-8533-86C5965AAB17}" destId="{681B182E-56BB-4640-8282-2EAA12D16492}" srcOrd="4" destOrd="0" presId="urn:microsoft.com/office/officeart/2005/8/layout/vList2"/>
    <dgm:cxn modelId="{DEAA8B8C-D3E1-4FF8-99F2-69B6DEDE65C5}" type="presParOf" srcId="{ABE22370-6829-460F-8533-86C5965AAB17}" destId="{77ACAAE9-29F7-4BAE-993A-2EE22EDB7555}" srcOrd="5" destOrd="0" presId="urn:microsoft.com/office/officeart/2005/8/layout/vList2"/>
    <dgm:cxn modelId="{BC3B34D4-F097-4361-B3D1-0FACA5FDF941}" type="presParOf" srcId="{ABE22370-6829-460F-8533-86C5965AAB17}" destId="{5D344776-32FE-435C-B0CD-ECDBF792411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4B478A0-B4C4-4A53-AFC7-F54648E2ADB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E953901-4DE4-4D12-9D34-11AC814D1168}">
      <dgm:prSet/>
      <dgm:spPr/>
      <dgm:t>
        <a:bodyPr/>
        <a:lstStyle/>
        <a:p>
          <a:r>
            <a:rPr lang="en-US" dirty="0"/>
            <a:t>5. IL must be role modelled from the top to have the greatest impact.</a:t>
          </a:r>
        </a:p>
      </dgm:t>
    </dgm:pt>
    <dgm:pt modelId="{B01A0A3F-2356-48B5-BA62-1B6EEFB20C7C}" type="parTrans" cxnId="{4CFE19A2-7742-42A2-8FA4-92A12BE0901F}">
      <dgm:prSet/>
      <dgm:spPr/>
      <dgm:t>
        <a:bodyPr/>
        <a:lstStyle/>
        <a:p>
          <a:endParaRPr lang="en-US"/>
        </a:p>
      </dgm:t>
    </dgm:pt>
    <dgm:pt modelId="{219DE265-421B-43D7-8B0C-F03AC9FC5C14}" type="sibTrans" cxnId="{4CFE19A2-7742-42A2-8FA4-92A12BE0901F}">
      <dgm:prSet/>
      <dgm:spPr/>
      <dgm:t>
        <a:bodyPr/>
        <a:lstStyle/>
        <a:p>
          <a:endParaRPr lang="en-US"/>
        </a:p>
      </dgm:t>
    </dgm:pt>
    <dgm:pt modelId="{9884B8A4-0B69-44C4-8B9E-1D50F708A655}">
      <dgm:prSet/>
      <dgm:spPr/>
      <dgm:t>
        <a:bodyPr/>
        <a:lstStyle/>
        <a:p>
          <a:r>
            <a:rPr lang="en-GB" dirty="0"/>
            <a:t>6. Having an organisational strategy based on ‘explore’ rather than ‘exploit’ factors will help in the achievement of IL. </a:t>
          </a:r>
          <a:endParaRPr lang="en-US" dirty="0"/>
        </a:p>
      </dgm:t>
    </dgm:pt>
    <dgm:pt modelId="{1505E369-594B-4ECD-A1F6-451221ED65D3}" type="parTrans" cxnId="{D69B71EF-BD6D-43E9-BF9A-AE83CBD983C5}">
      <dgm:prSet/>
      <dgm:spPr/>
      <dgm:t>
        <a:bodyPr/>
        <a:lstStyle/>
        <a:p>
          <a:endParaRPr lang="en-US"/>
        </a:p>
      </dgm:t>
    </dgm:pt>
    <dgm:pt modelId="{5AD1FBEB-1EBD-41A4-AFEC-7F9CA9C93C8D}" type="sibTrans" cxnId="{D69B71EF-BD6D-43E9-BF9A-AE83CBD983C5}">
      <dgm:prSet/>
      <dgm:spPr/>
      <dgm:t>
        <a:bodyPr/>
        <a:lstStyle/>
        <a:p>
          <a:endParaRPr lang="en-US"/>
        </a:p>
      </dgm:t>
    </dgm:pt>
    <dgm:pt modelId="{1DC06D95-E5C0-445F-BC41-E731A05F86A7}">
      <dgm:prSet/>
      <dgm:spPr/>
      <dgm:t>
        <a:bodyPr/>
        <a:lstStyle/>
        <a:p>
          <a:r>
            <a:rPr lang="en-GB" dirty="0"/>
            <a:t>7. Some groups (BME employees, those with over five years’ service and disabled respondents) produce lower ratings of overall IL than other participants. There are no differences in overall survey ratings for the presence or absence of IL by gender, sexuality, religion, caring responsibilities (excluding non-childcare) or educational achievement. </a:t>
          </a:r>
          <a:endParaRPr lang="en-US" dirty="0"/>
        </a:p>
      </dgm:t>
    </dgm:pt>
    <dgm:pt modelId="{9D271959-0B9A-4F27-9486-FABAC04840FD}" type="parTrans" cxnId="{6080B562-7F4A-4014-9204-6BA8016E327F}">
      <dgm:prSet/>
      <dgm:spPr/>
      <dgm:t>
        <a:bodyPr/>
        <a:lstStyle/>
        <a:p>
          <a:endParaRPr lang="en-US"/>
        </a:p>
      </dgm:t>
    </dgm:pt>
    <dgm:pt modelId="{6D7CD7C7-6D5A-4BF4-AF70-0739C178318F}" type="sibTrans" cxnId="{6080B562-7F4A-4014-9204-6BA8016E327F}">
      <dgm:prSet/>
      <dgm:spPr/>
      <dgm:t>
        <a:bodyPr/>
        <a:lstStyle/>
        <a:p>
          <a:endParaRPr lang="en-US"/>
        </a:p>
      </dgm:t>
    </dgm:pt>
    <dgm:pt modelId="{ABE22370-6829-460F-8533-86C5965AAB17}" type="pres">
      <dgm:prSet presAssocID="{E4B478A0-B4C4-4A53-AFC7-F54648E2ADB8}" presName="linear" presStyleCnt="0">
        <dgm:presLayoutVars>
          <dgm:animLvl val="lvl"/>
          <dgm:resizeHandles val="exact"/>
        </dgm:presLayoutVars>
      </dgm:prSet>
      <dgm:spPr/>
    </dgm:pt>
    <dgm:pt modelId="{356ADA98-21A2-4BD5-982A-68056E1B4676}" type="pres">
      <dgm:prSet presAssocID="{5E953901-4DE4-4D12-9D34-11AC814D1168}" presName="parentText" presStyleLbl="node1" presStyleIdx="0" presStyleCnt="3" custLinFactNeighborY="-21613">
        <dgm:presLayoutVars>
          <dgm:chMax val="0"/>
          <dgm:bulletEnabled val="1"/>
        </dgm:presLayoutVars>
      </dgm:prSet>
      <dgm:spPr/>
    </dgm:pt>
    <dgm:pt modelId="{623498F2-1198-406F-AAFF-6D9C5DA88E57}" type="pres">
      <dgm:prSet presAssocID="{219DE265-421B-43D7-8B0C-F03AC9FC5C14}" presName="spacer" presStyleCnt="0"/>
      <dgm:spPr/>
    </dgm:pt>
    <dgm:pt modelId="{D4BF2A6C-068A-4B70-8754-7300BF61A66D}" type="pres">
      <dgm:prSet presAssocID="{9884B8A4-0B69-44C4-8B9E-1D50F708A655}" presName="parentText" presStyleLbl="node1" presStyleIdx="1" presStyleCnt="3" custLinFactNeighborY="-11707">
        <dgm:presLayoutVars>
          <dgm:chMax val="0"/>
          <dgm:bulletEnabled val="1"/>
        </dgm:presLayoutVars>
      </dgm:prSet>
      <dgm:spPr/>
    </dgm:pt>
    <dgm:pt modelId="{E97A93E9-F7BC-421C-AB51-DB3BEDEBBDB0}" type="pres">
      <dgm:prSet presAssocID="{5AD1FBEB-1EBD-41A4-AFEC-7F9CA9C93C8D}" presName="spacer" presStyleCnt="0"/>
      <dgm:spPr/>
    </dgm:pt>
    <dgm:pt modelId="{681B182E-56BB-4640-8282-2EAA12D16492}" type="pres">
      <dgm:prSet presAssocID="{1DC06D95-E5C0-445F-BC41-E731A05F86A7}" presName="parentText" presStyleLbl="node1" presStyleIdx="2" presStyleCnt="3">
        <dgm:presLayoutVars>
          <dgm:chMax val="0"/>
          <dgm:bulletEnabled val="1"/>
        </dgm:presLayoutVars>
      </dgm:prSet>
      <dgm:spPr/>
    </dgm:pt>
  </dgm:ptLst>
  <dgm:cxnLst>
    <dgm:cxn modelId="{6080B562-7F4A-4014-9204-6BA8016E327F}" srcId="{E4B478A0-B4C4-4A53-AFC7-F54648E2ADB8}" destId="{1DC06D95-E5C0-445F-BC41-E731A05F86A7}" srcOrd="2" destOrd="0" parTransId="{9D271959-0B9A-4F27-9486-FABAC04840FD}" sibTransId="{6D7CD7C7-6D5A-4BF4-AF70-0739C178318F}"/>
    <dgm:cxn modelId="{4CFE19A2-7742-42A2-8FA4-92A12BE0901F}" srcId="{E4B478A0-B4C4-4A53-AFC7-F54648E2ADB8}" destId="{5E953901-4DE4-4D12-9D34-11AC814D1168}" srcOrd="0" destOrd="0" parTransId="{B01A0A3F-2356-48B5-BA62-1B6EEFB20C7C}" sibTransId="{219DE265-421B-43D7-8B0C-F03AC9FC5C14}"/>
    <dgm:cxn modelId="{7B200EAD-3EEC-4F0D-9FA0-8C18F54C8712}" type="presOf" srcId="{9884B8A4-0B69-44C4-8B9E-1D50F708A655}" destId="{D4BF2A6C-068A-4B70-8754-7300BF61A66D}" srcOrd="0" destOrd="0" presId="urn:microsoft.com/office/officeart/2005/8/layout/vList2"/>
    <dgm:cxn modelId="{2BFBA0EE-A44E-455E-BA8A-F15AAEE9B7E0}" type="presOf" srcId="{1DC06D95-E5C0-445F-BC41-E731A05F86A7}" destId="{681B182E-56BB-4640-8282-2EAA12D16492}" srcOrd="0" destOrd="0" presId="urn:microsoft.com/office/officeart/2005/8/layout/vList2"/>
    <dgm:cxn modelId="{D69B71EF-BD6D-43E9-BF9A-AE83CBD983C5}" srcId="{E4B478A0-B4C4-4A53-AFC7-F54648E2ADB8}" destId="{9884B8A4-0B69-44C4-8B9E-1D50F708A655}" srcOrd="1" destOrd="0" parTransId="{1505E369-594B-4ECD-A1F6-451221ED65D3}" sibTransId="{5AD1FBEB-1EBD-41A4-AFEC-7F9CA9C93C8D}"/>
    <dgm:cxn modelId="{37B6EEF8-9C44-4412-A578-43B18DA5AAA9}" type="presOf" srcId="{5E953901-4DE4-4D12-9D34-11AC814D1168}" destId="{356ADA98-21A2-4BD5-982A-68056E1B4676}" srcOrd="0" destOrd="0" presId="urn:microsoft.com/office/officeart/2005/8/layout/vList2"/>
    <dgm:cxn modelId="{8534A4FB-43FA-4080-8405-7205C432A4BE}" type="presOf" srcId="{E4B478A0-B4C4-4A53-AFC7-F54648E2ADB8}" destId="{ABE22370-6829-460F-8533-86C5965AAB17}" srcOrd="0" destOrd="0" presId="urn:microsoft.com/office/officeart/2005/8/layout/vList2"/>
    <dgm:cxn modelId="{C7DC5298-6C94-4EFE-BB0B-5C970BBF0E6F}" type="presParOf" srcId="{ABE22370-6829-460F-8533-86C5965AAB17}" destId="{356ADA98-21A2-4BD5-982A-68056E1B4676}" srcOrd="0" destOrd="0" presId="urn:microsoft.com/office/officeart/2005/8/layout/vList2"/>
    <dgm:cxn modelId="{8C4966BD-300E-4429-9134-4A7C16B3B689}" type="presParOf" srcId="{ABE22370-6829-460F-8533-86C5965AAB17}" destId="{623498F2-1198-406F-AAFF-6D9C5DA88E57}" srcOrd="1" destOrd="0" presId="urn:microsoft.com/office/officeart/2005/8/layout/vList2"/>
    <dgm:cxn modelId="{1C9809D8-AC28-461B-ACF6-B0E13B790DC2}" type="presParOf" srcId="{ABE22370-6829-460F-8533-86C5965AAB17}" destId="{D4BF2A6C-068A-4B70-8754-7300BF61A66D}" srcOrd="2" destOrd="0" presId="urn:microsoft.com/office/officeart/2005/8/layout/vList2"/>
    <dgm:cxn modelId="{4999CF0E-620D-4A37-8D30-26590B409E0B}" type="presParOf" srcId="{ABE22370-6829-460F-8533-86C5965AAB17}" destId="{E97A93E9-F7BC-421C-AB51-DB3BEDEBBDB0}" srcOrd="3" destOrd="0" presId="urn:microsoft.com/office/officeart/2005/8/layout/vList2"/>
    <dgm:cxn modelId="{47D8A307-193E-4A0C-848B-B5B2BE52C65F}" type="presParOf" srcId="{ABE22370-6829-460F-8533-86C5965AAB17}" destId="{681B182E-56BB-4640-8282-2EAA12D1649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8FADD11-3BA8-4BB9-8744-512375F0696C}" type="doc">
      <dgm:prSet loTypeId="urn:microsoft.com/office/officeart/2005/8/layout/process5" loCatId="process" qsTypeId="urn:microsoft.com/office/officeart/2005/8/quickstyle/simple1" qsCatId="simple" csTypeId="urn:microsoft.com/office/officeart/2005/8/colors/accent3_2" csCatId="accent3" phldr="1"/>
      <dgm:spPr/>
      <dgm:t>
        <a:bodyPr/>
        <a:lstStyle/>
        <a:p>
          <a:endParaRPr lang="en-US"/>
        </a:p>
      </dgm:t>
    </dgm:pt>
    <dgm:pt modelId="{AC63F1D1-5C75-4F99-B455-F7A4D53109BF}">
      <dgm:prSet/>
      <dgm:spPr/>
      <dgm:t>
        <a:bodyPr/>
        <a:lstStyle/>
        <a:p>
          <a:r>
            <a:rPr lang="en-GB" dirty="0"/>
            <a:t>You will be able to explain various leadership styles</a:t>
          </a:r>
          <a:endParaRPr lang="en-US" dirty="0"/>
        </a:p>
      </dgm:t>
    </dgm:pt>
    <dgm:pt modelId="{97886DAC-DD94-44A5-85E4-85792756D28D}" type="parTrans" cxnId="{AB9F6543-1D15-446D-AAF7-B202D8D0321E}">
      <dgm:prSet/>
      <dgm:spPr/>
      <dgm:t>
        <a:bodyPr/>
        <a:lstStyle/>
        <a:p>
          <a:endParaRPr lang="en-US"/>
        </a:p>
      </dgm:t>
    </dgm:pt>
    <dgm:pt modelId="{0A8B7E3D-BA84-4F58-85C1-816B4ED59644}" type="sibTrans" cxnId="{AB9F6543-1D15-446D-AAF7-B202D8D0321E}">
      <dgm:prSet/>
      <dgm:spPr/>
      <dgm:t>
        <a:bodyPr/>
        <a:lstStyle/>
        <a:p>
          <a:endParaRPr lang="en-US"/>
        </a:p>
      </dgm:t>
    </dgm:pt>
    <dgm:pt modelId="{F398C401-10B8-42D1-A1E4-CC32F5B859D8}">
      <dgm:prSet/>
      <dgm:spPr/>
      <dgm:t>
        <a:bodyPr/>
        <a:lstStyle/>
        <a:p>
          <a:r>
            <a:rPr lang="en-GB" dirty="0"/>
            <a:t>You will be able to analyse their impact on performance</a:t>
          </a:r>
          <a:endParaRPr lang="en-US" dirty="0"/>
        </a:p>
      </dgm:t>
    </dgm:pt>
    <dgm:pt modelId="{084E6D79-1ACF-4FD2-8846-8A4E5BEC25E0}" type="parTrans" cxnId="{0FA5BC17-6AE5-41B1-9266-4857C5D46B42}">
      <dgm:prSet/>
      <dgm:spPr/>
      <dgm:t>
        <a:bodyPr/>
        <a:lstStyle/>
        <a:p>
          <a:endParaRPr lang="en-US"/>
        </a:p>
      </dgm:t>
    </dgm:pt>
    <dgm:pt modelId="{0E29FAB2-B7FB-4491-8362-17B52C7FE18A}" type="sibTrans" cxnId="{0FA5BC17-6AE5-41B1-9266-4857C5D46B42}">
      <dgm:prSet/>
      <dgm:spPr/>
      <dgm:t>
        <a:bodyPr/>
        <a:lstStyle/>
        <a:p>
          <a:endParaRPr lang="en-US"/>
        </a:p>
      </dgm:t>
    </dgm:pt>
    <dgm:pt modelId="{9B72EB1C-CE20-48FD-A8F9-5D08F77CE6C6}">
      <dgm:prSet/>
      <dgm:spPr/>
      <dgm:t>
        <a:bodyPr/>
        <a:lstStyle/>
        <a:p>
          <a:r>
            <a:rPr lang="en-GB" dirty="0"/>
            <a:t>You will be able to determine your own leadership style</a:t>
          </a:r>
          <a:endParaRPr lang="en-US" dirty="0"/>
        </a:p>
      </dgm:t>
    </dgm:pt>
    <dgm:pt modelId="{8A6C497D-C541-45C2-A0CA-26D5BEF2FF85}" type="parTrans" cxnId="{2412E15E-4FE7-47BA-8002-B3DD6BBDD93A}">
      <dgm:prSet/>
      <dgm:spPr/>
      <dgm:t>
        <a:bodyPr/>
        <a:lstStyle/>
        <a:p>
          <a:endParaRPr lang="en-US"/>
        </a:p>
      </dgm:t>
    </dgm:pt>
    <dgm:pt modelId="{6587AFF4-86C5-4152-AD44-4833EEB1E56E}" type="sibTrans" cxnId="{2412E15E-4FE7-47BA-8002-B3DD6BBDD93A}">
      <dgm:prSet/>
      <dgm:spPr/>
      <dgm:t>
        <a:bodyPr/>
        <a:lstStyle/>
        <a:p>
          <a:endParaRPr lang="en-US"/>
        </a:p>
      </dgm:t>
    </dgm:pt>
    <dgm:pt modelId="{92FD5EBE-58AE-4FC6-96DD-DB701B7767FD}" type="pres">
      <dgm:prSet presAssocID="{88FADD11-3BA8-4BB9-8744-512375F0696C}" presName="diagram" presStyleCnt="0">
        <dgm:presLayoutVars>
          <dgm:dir/>
          <dgm:resizeHandles val="exact"/>
        </dgm:presLayoutVars>
      </dgm:prSet>
      <dgm:spPr/>
    </dgm:pt>
    <dgm:pt modelId="{1BB8B445-5D8F-4982-9F45-4836EA404C96}" type="pres">
      <dgm:prSet presAssocID="{AC63F1D1-5C75-4F99-B455-F7A4D53109BF}" presName="node" presStyleLbl="node1" presStyleIdx="0" presStyleCnt="3">
        <dgm:presLayoutVars>
          <dgm:bulletEnabled val="1"/>
        </dgm:presLayoutVars>
      </dgm:prSet>
      <dgm:spPr/>
    </dgm:pt>
    <dgm:pt modelId="{74C416C8-684A-44C4-931E-B8889AE0CAA7}" type="pres">
      <dgm:prSet presAssocID="{0A8B7E3D-BA84-4F58-85C1-816B4ED59644}" presName="sibTrans" presStyleLbl="sibTrans2D1" presStyleIdx="0" presStyleCnt="2"/>
      <dgm:spPr/>
    </dgm:pt>
    <dgm:pt modelId="{8D3E420F-091D-449C-AA68-965924B87B66}" type="pres">
      <dgm:prSet presAssocID="{0A8B7E3D-BA84-4F58-85C1-816B4ED59644}" presName="connectorText" presStyleLbl="sibTrans2D1" presStyleIdx="0" presStyleCnt="2"/>
      <dgm:spPr/>
    </dgm:pt>
    <dgm:pt modelId="{FEACB0E1-8B43-4CFC-A0CA-B7FF3A7C66B6}" type="pres">
      <dgm:prSet presAssocID="{F398C401-10B8-42D1-A1E4-CC32F5B859D8}" presName="node" presStyleLbl="node1" presStyleIdx="1" presStyleCnt="3">
        <dgm:presLayoutVars>
          <dgm:bulletEnabled val="1"/>
        </dgm:presLayoutVars>
      </dgm:prSet>
      <dgm:spPr/>
    </dgm:pt>
    <dgm:pt modelId="{E95DC8C1-B838-4468-BEAC-CC0EE5FD66C1}" type="pres">
      <dgm:prSet presAssocID="{0E29FAB2-B7FB-4491-8362-17B52C7FE18A}" presName="sibTrans" presStyleLbl="sibTrans2D1" presStyleIdx="1" presStyleCnt="2"/>
      <dgm:spPr/>
    </dgm:pt>
    <dgm:pt modelId="{77AEA84B-0B12-47C9-A900-847E58B4BC5C}" type="pres">
      <dgm:prSet presAssocID="{0E29FAB2-B7FB-4491-8362-17B52C7FE18A}" presName="connectorText" presStyleLbl="sibTrans2D1" presStyleIdx="1" presStyleCnt="2"/>
      <dgm:spPr/>
    </dgm:pt>
    <dgm:pt modelId="{3F0B4FD7-9A01-44E0-8340-306D0B4D1CF1}" type="pres">
      <dgm:prSet presAssocID="{9B72EB1C-CE20-48FD-A8F9-5D08F77CE6C6}" presName="node" presStyleLbl="node1" presStyleIdx="2" presStyleCnt="3">
        <dgm:presLayoutVars>
          <dgm:bulletEnabled val="1"/>
        </dgm:presLayoutVars>
      </dgm:prSet>
      <dgm:spPr/>
    </dgm:pt>
  </dgm:ptLst>
  <dgm:cxnLst>
    <dgm:cxn modelId="{0FA5BC17-6AE5-41B1-9266-4857C5D46B42}" srcId="{88FADD11-3BA8-4BB9-8744-512375F0696C}" destId="{F398C401-10B8-42D1-A1E4-CC32F5B859D8}" srcOrd="1" destOrd="0" parTransId="{084E6D79-1ACF-4FD2-8846-8A4E5BEC25E0}" sibTransId="{0E29FAB2-B7FB-4491-8362-17B52C7FE18A}"/>
    <dgm:cxn modelId="{2412E15E-4FE7-47BA-8002-B3DD6BBDD93A}" srcId="{88FADD11-3BA8-4BB9-8744-512375F0696C}" destId="{9B72EB1C-CE20-48FD-A8F9-5D08F77CE6C6}" srcOrd="2" destOrd="0" parTransId="{8A6C497D-C541-45C2-A0CA-26D5BEF2FF85}" sibTransId="{6587AFF4-86C5-4152-AD44-4833EEB1E56E}"/>
    <dgm:cxn modelId="{AB9F6543-1D15-446D-AAF7-B202D8D0321E}" srcId="{88FADD11-3BA8-4BB9-8744-512375F0696C}" destId="{AC63F1D1-5C75-4F99-B455-F7A4D53109BF}" srcOrd="0" destOrd="0" parTransId="{97886DAC-DD94-44A5-85E4-85792756D28D}" sibTransId="{0A8B7E3D-BA84-4F58-85C1-816B4ED59644}"/>
    <dgm:cxn modelId="{4A32FC44-F727-4BB2-9EBD-1847F6592F6A}" type="presOf" srcId="{F398C401-10B8-42D1-A1E4-CC32F5B859D8}" destId="{FEACB0E1-8B43-4CFC-A0CA-B7FF3A7C66B6}" srcOrd="0" destOrd="0" presId="urn:microsoft.com/office/officeart/2005/8/layout/process5"/>
    <dgm:cxn modelId="{2E8F8B78-EA4D-4F9D-9D45-8E2E6EAA280F}" type="presOf" srcId="{88FADD11-3BA8-4BB9-8744-512375F0696C}" destId="{92FD5EBE-58AE-4FC6-96DD-DB701B7767FD}" srcOrd="0" destOrd="0" presId="urn:microsoft.com/office/officeart/2005/8/layout/process5"/>
    <dgm:cxn modelId="{F2F1E4B0-F00E-4F6D-88ED-84C347EFE289}" type="presOf" srcId="{0E29FAB2-B7FB-4491-8362-17B52C7FE18A}" destId="{E95DC8C1-B838-4468-BEAC-CC0EE5FD66C1}" srcOrd="0" destOrd="0" presId="urn:microsoft.com/office/officeart/2005/8/layout/process5"/>
    <dgm:cxn modelId="{B481F2CB-FF8B-41E3-97D6-1E04791ED0B4}" type="presOf" srcId="{0A8B7E3D-BA84-4F58-85C1-816B4ED59644}" destId="{74C416C8-684A-44C4-931E-B8889AE0CAA7}" srcOrd="0" destOrd="0" presId="urn:microsoft.com/office/officeart/2005/8/layout/process5"/>
    <dgm:cxn modelId="{4956CCD8-C911-40F3-A037-660E5CEB4EAE}" type="presOf" srcId="{AC63F1D1-5C75-4F99-B455-F7A4D53109BF}" destId="{1BB8B445-5D8F-4982-9F45-4836EA404C96}" srcOrd="0" destOrd="0" presId="urn:microsoft.com/office/officeart/2005/8/layout/process5"/>
    <dgm:cxn modelId="{9FA6ADE9-8816-41E4-839E-E86FFEC642B1}" type="presOf" srcId="{0A8B7E3D-BA84-4F58-85C1-816B4ED59644}" destId="{8D3E420F-091D-449C-AA68-965924B87B66}" srcOrd="1" destOrd="0" presId="urn:microsoft.com/office/officeart/2005/8/layout/process5"/>
    <dgm:cxn modelId="{FA4CF2FA-082E-4022-9105-6C03E17E8D58}" type="presOf" srcId="{0E29FAB2-B7FB-4491-8362-17B52C7FE18A}" destId="{77AEA84B-0B12-47C9-A900-847E58B4BC5C}" srcOrd="1" destOrd="0" presId="urn:microsoft.com/office/officeart/2005/8/layout/process5"/>
    <dgm:cxn modelId="{1EF6C7FD-A670-41B0-9748-3E2D8D854BD3}" type="presOf" srcId="{9B72EB1C-CE20-48FD-A8F9-5D08F77CE6C6}" destId="{3F0B4FD7-9A01-44E0-8340-306D0B4D1CF1}" srcOrd="0" destOrd="0" presId="urn:microsoft.com/office/officeart/2005/8/layout/process5"/>
    <dgm:cxn modelId="{42F64670-8B3E-4141-89D4-B930D590F200}" type="presParOf" srcId="{92FD5EBE-58AE-4FC6-96DD-DB701B7767FD}" destId="{1BB8B445-5D8F-4982-9F45-4836EA404C96}" srcOrd="0" destOrd="0" presId="urn:microsoft.com/office/officeart/2005/8/layout/process5"/>
    <dgm:cxn modelId="{E378F1BE-DE6B-4119-A003-191F0A5044C9}" type="presParOf" srcId="{92FD5EBE-58AE-4FC6-96DD-DB701B7767FD}" destId="{74C416C8-684A-44C4-931E-B8889AE0CAA7}" srcOrd="1" destOrd="0" presId="urn:microsoft.com/office/officeart/2005/8/layout/process5"/>
    <dgm:cxn modelId="{A42C3BEA-FBD2-4422-B14C-F0C2E284C04A}" type="presParOf" srcId="{74C416C8-684A-44C4-931E-B8889AE0CAA7}" destId="{8D3E420F-091D-449C-AA68-965924B87B66}" srcOrd="0" destOrd="0" presId="urn:microsoft.com/office/officeart/2005/8/layout/process5"/>
    <dgm:cxn modelId="{F519AAF4-F3EB-4D82-BDF7-BDAEA9CA4663}" type="presParOf" srcId="{92FD5EBE-58AE-4FC6-96DD-DB701B7767FD}" destId="{FEACB0E1-8B43-4CFC-A0CA-B7FF3A7C66B6}" srcOrd="2" destOrd="0" presId="urn:microsoft.com/office/officeart/2005/8/layout/process5"/>
    <dgm:cxn modelId="{5A7DB81E-411B-4D4C-AE5B-4A8167948A5A}" type="presParOf" srcId="{92FD5EBE-58AE-4FC6-96DD-DB701B7767FD}" destId="{E95DC8C1-B838-4468-BEAC-CC0EE5FD66C1}" srcOrd="3" destOrd="0" presId="urn:microsoft.com/office/officeart/2005/8/layout/process5"/>
    <dgm:cxn modelId="{DE710285-A9AB-4787-A390-EB9FCD0694BE}" type="presParOf" srcId="{E95DC8C1-B838-4468-BEAC-CC0EE5FD66C1}" destId="{77AEA84B-0B12-47C9-A900-847E58B4BC5C}" srcOrd="0" destOrd="0" presId="urn:microsoft.com/office/officeart/2005/8/layout/process5"/>
    <dgm:cxn modelId="{2F6767AE-30A3-4C3B-830D-446F6623FD86}" type="presParOf" srcId="{92FD5EBE-58AE-4FC6-96DD-DB701B7767FD}" destId="{3F0B4FD7-9A01-44E0-8340-306D0B4D1CF1}" srcOrd="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B8B445-5D8F-4982-9F45-4836EA404C96}">
      <dsp:nvSpPr>
        <dsp:cNvPr id="0" name=""/>
        <dsp:cNvSpPr/>
      </dsp:nvSpPr>
      <dsp:spPr>
        <a:xfrm>
          <a:off x="9108" y="727928"/>
          <a:ext cx="2722364" cy="163341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You will be able to explain various leadership styles</a:t>
          </a:r>
          <a:endParaRPr lang="en-US" sz="2400" kern="1200" dirty="0"/>
        </a:p>
      </dsp:txBody>
      <dsp:txXfrm>
        <a:off x="56949" y="775769"/>
        <a:ext cx="2626682" cy="1537736"/>
      </dsp:txXfrm>
    </dsp:sp>
    <dsp:sp modelId="{74C416C8-684A-44C4-931E-B8889AE0CAA7}">
      <dsp:nvSpPr>
        <dsp:cNvPr id="0" name=""/>
        <dsp:cNvSpPr/>
      </dsp:nvSpPr>
      <dsp:spPr>
        <a:xfrm>
          <a:off x="2971040" y="1207064"/>
          <a:ext cx="577141" cy="675146"/>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971040" y="1342093"/>
        <a:ext cx="403999" cy="405088"/>
      </dsp:txXfrm>
    </dsp:sp>
    <dsp:sp modelId="{FEACB0E1-8B43-4CFC-A0CA-B7FF3A7C66B6}">
      <dsp:nvSpPr>
        <dsp:cNvPr id="0" name=""/>
        <dsp:cNvSpPr/>
      </dsp:nvSpPr>
      <dsp:spPr>
        <a:xfrm>
          <a:off x="3820417" y="727928"/>
          <a:ext cx="2722364" cy="163341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You will be able to analyse their impact on performance</a:t>
          </a:r>
          <a:endParaRPr lang="en-US" sz="2400" kern="1200" dirty="0"/>
        </a:p>
      </dsp:txBody>
      <dsp:txXfrm>
        <a:off x="3868258" y="775769"/>
        <a:ext cx="2626682" cy="1537736"/>
      </dsp:txXfrm>
    </dsp:sp>
    <dsp:sp modelId="{E95DC8C1-B838-4468-BEAC-CC0EE5FD66C1}">
      <dsp:nvSpPr>
        <dsp:cNvPr id="0" name=""/>
        <dsp:cNvSpPr/>
      </dsp:nvSpPr>
      <dsp:spPr>
        <a:xfrm>
          <a:off x="6782350" y="1207064"/>
          <a:ext cx="577141" cy="675146"/>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782350" y="1342093"/>
        <a:ext cx="403999" cy="405088"/>
      </dsp:txXfrm>
    </dsp:sp>
    <dsp:sp modelId="{3F0B4FD7-9A01-44E0-8340-306D0B4D1CF1}">
      <dsp:nvSpPr>
        <dsp:cNvPr id="0" name=""/>
        <dsp:cNvSpPr/>
      </dsp:nvSpPr>
      <dsp:spPr>
        <a:xfrm>
          <a:off x="7631727" y="727928"/>
          <a:ext cx="2722364" cy="163341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You will be able to determine your own leadership style</a:t>
          </a:r>
          <a:endParaRPr lang="en-US" sz="2400" kern="1200" dirty="0"/>
        </a:p>
      </dsp:txBody>
      <dsp:txXfrm>
        <a:off x="7679568" y="775769"/>
        <a:ext cx="2626682" cy="15377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251918-E9F3-41C5-A698-DB8074676B84}">
      <dsp:nvSpPr>
        <dsp:cNvPr id="0" name=""/>
        <dsp:cNvSpPr/>
      </dsp:nvSpPr>
      <dsp:spPr>
        <a:xfrm>
          <a:off x="0" y="2022"/>
          <a:ext cx="6172199" cy="1025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873E92-272C-4A9A-A9E7-D75D5D97F7D6}">
      <dsp:nvSpPr>
        <dsp:cNvPr id="0" name=""/>
        <dsp:cNvSpPr/>
      </dsp:nvSpPr>
      <dsp:spPr>
        <a:xfrm>
          <a:off x="310115" y="232687"/>
          <a:ext cx="563846" cy="563846"/>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12BAB4-6898-4869-9A80-911291251FF8}">
      <dsp:nvSpPr>
        <dsp:cNvPr id="0" name=""/>
        <dsp:cNvSpPr/>
      </dsp:nvSpPr>
      <dsp:spPr>
        <a:xfrm>
          <a:off x="1184076" y="2022"/>
          <a:ext cx="49881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977900">
            <a:lnSpc>
              <a:spcPct val="90000"/>
            </a:lnSpc>
            <a:spcBef>
              <a:spcPct val="0"/>
            </a:spcBef>
            <a:spcAft>
              <a:spcPct val="35000"/>
            </a:spcAft>
            <a:buNone/>
          </a:pPr>
          <a:r>
            <a:rPr lang="en-US" sz="2200" kern="1200"/>
            <a:t>Likert’s Systems of Leadership</a:t>
          </a:r>
        </a:p>
      </dsp:txBody>
      <dsp:txXfrm>
        <a:off x="1184076" y="2022"/>
        <a:ext cx="4988123" cy="1025174"/>
      </dsp:txXfrm>
    </dsp:sp>
    <dsp:sp modelId="{8AC9B807-15AE-429F-BF35-2EA0973A88EA}">
      <dsp:nvSpPr>
        <dsp:cNvPr id="0" name=""/>
        <dsp:cNvSpPr/>
      </dsp:nvSpPr>
      <dsp:spPr>
        <a:xfrm>
          <a:off x="0" y="1283491"/>
          <a:ext cx="6172199" cy="1025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ED4D26-03AA-4121-9664-1C33F388BC08}">
      <dsp:nvSpPr>
        <dsp:cNvPr id="0" name=""/>
        <dsp:cNvSpPr/>
      </dsp:nvSpPr>
      <dsp:spPr>
        <a:xfrm>
          <a:off x="310115" y="1514155"/>
          <a:ext cx="563846" cy="5638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AF2981-2610-4B50-BF4C-28F0D95D3411}">
      <dsp:nvSpPr>
        <dsp:cNvPr id="0" name=""/>
        <dsp:cNvSpPr/>
      </dsp:nvSpPr>
      <dsp:spPr>
        <a:xfrm>
          <a:off x="1184076" y="1283491"/>
          <a:ext cx="49881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977900">
            <a:lnSpc>
              <a:spcPct val="90000"/>
            </a:lnSpc>
            <a:spcBef>
              <a:spcPct val="0"/>
            </a:spcBef>
            <a:spcAft>
              <a:spcPct val="35000"/>
            </a:spcAft>
            <a:buNone/>
          </a:pPr>
          <a:r>
            <a:rPr lang="en-GB" sz="2200" kern="1200"/>
            <a:t>Autocratic Leadership</a:t>
          </a:r>
          <a:endParaRPr lang="en-US" sz="2200" kern="1200"/>
        </a:p>
      </dsp:txBody>
      <dsp:txXfrm>
        <a:off x="1184076" y="1283491"/>
        <a:ext cx="4988123" cy="1025174"/>
      </dsp:txXfrm>
    </dsp:sp>
    <dsp:sp modelId="{92169AA1-54E8-442B-8115-FB41ADD4171B}">
      <dsp:nvSpPr>
        <dsp:cNvPr id="0" name=""/>
        <dsp:cNvSpPr/>
      </dsp:nvSpPr>
      <dsp:spPr>
        <a:xfrm>
          <a:off x="0" y="2564959"/>
          <a:ext cx="6172199" cy="1025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CC77A5-A9DC-436E-A659-088D1C60E9B0}">
      <dsp:nvSpPr>
        <dsp:cNvPr id="0" name=""/>
        <dsp:cNvSpPr/>
      </dsp:nvSpPr>
      <dsp:spPr>
        <a:xfrm>
          <a:off x="310115" y="2795623"/>
          <a:ext cx="563846" cy="5638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F71BE9-8F8C-4652-AD7A-0B7933EA2199}">
      <dsp:nvSpPr>
        <dsp:cNvPr id="0" name=""/>
        <dsp:cNvSpPr/>
      </dsp:nvSpPr>
      <dsp:spPr>
        <a:xfrm>
          <a:off x="1184076" y="2564959"/>
          <a:ext cx="49881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977900">
            <a:lnSpc>
              <a:spcPct val="90000"/>
            </a:lnSpc>
            <a:spcBef>
              <a:spcPct val="0"/>
            </a:spcBef>
            <a:spcAft>
              <a:spcPct val="35000"/>
            </a:spcAft>
            <a:buNone/>
          </a:pPr>
          <a:r>
            <a:rPr lang="en-GB" sz="2200" kern="1200"/>
            <a:t>Democratic/Participative Leadership</a:t>
          </a:r>
          <a:endParaRPr lang="en-US" sz="2200" kern="1200"/>
        </a:p>
      </dsp:txBody>
      <dsp:txXfrm>
        <a:off x="1184076" y="2564959"/>
        <a:ext cx="4988123" cy="1025174"/>
      </dsp:txXfrm>
    </dsp:sp>
    <dsp:sp modelId="{69F4BCEC-5790-4F5A-846D-9BEA9178D3EB}">
      <dsp:nvSpPr>
        <dsp:cNvPr id="0" name=""/>
        <dsp:cNvSpPr/>
      </dsp:nvSpPr>
      <dsp:spPr>
        <a:xfrm>
          <a:off x="0" y="3848450"/>
          <a:ext cx="6172199" cy="102517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5ADB13-2940-4935-B367-A3383726C870}">
      <dsp:nvSpPr>
        <dsp:cNvPr id="0" name=""/>
        <dsp:cNvSpPr/>
      </dsp:nvSpPr>
      <dsp:spPr>
        <a:xfrm>
          <a:off x="310115" y="4077091"/>
          <a:ext cx="563846" cy="563846"/>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A8A036-5B65-469F-A3A5-AC7FB71E9969}">
      <dsp:nvSpPr>
        <dsp:cNvPr id="0" name=""/>
        <dsp:cNvSpPr/>
      </dsp:nvSpPr>
      <dsp:spPr>
        <a:xfrm>
          <a:off x="1184076" y="3846427"/>
          <a:ext cx="49881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977900">
            <a:lnSpc>
              <a:spcPct val="90000"/>
            </a:lnSpc>
            <a:spcBef>
              <a:spcPct val="0"/>
            </a:spcBef>
            <a:spcAft>
              <a:spcPct val="35000"/>
            </a:spcAft>
            <a:buNone/>
          </a:pPr>
          <a:r>
            <a:rPr lang="en-US" sz="2200" kern="1200"/>
            <a:t>Laissez-Faire Leadership</a:t>
          </a:r>
        </a:p>
      </dsp:txBody>
      <dsp:txXfrm>
        <a:off x="1184076" y="3846427"/>
        <a:ext cx="4988123" cy="10251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D3CAAB-9EA9-4948-95E7-7FE7AEA18B97}">
      <dsp:nvSpPr>
        <dsp:cNvPr id="0" name=""/>
        <dsp:cNvSpPr/>
      </dsp:nvSpPr>
      <dsp:spPr>
        <a:xfrm>
          <a:off x="1163039" y="360863"/>
          <a:ext cx="1291680" cy="12916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BF7673-D0B3-42F4-967F-05455ABA76EE}">
      <dsp:nvSpPr>
        <dsp:cNvPr id="0" name=""/>
        <dsp:cNvSpPr/>
      </dsp:nvSpPr>
      <dsp:spPr>
        <a:xfrm>
          <a:off x="373679" y="2007596"/>
          <a:ext cx="28704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dirty="0"/>
            <a:t>Autocratic Leadership </a:t>
          </a:r>
          <a:endParaRPr lang="en-US" sz="2000" kern="1200" dirty="0"/>
        </a:p>
      </dsp:txBody>
      <dsp:txXfrm>
        <a:off x="373679" y="2007596"/>
        <a:ext cx="2870400" cy="720000"/>
      </dsp:txXfrm>
    </dsp:sp>
    <dsp:sp modelId="{A928E949-2316-460E-BEB8-92C6E80AFB8C}">
      <dsp:nvSpPr>
        <dsp:cNvPr id="0" name=""/>
        <dsp:cNvSpPr/>
      </dsp:nvSpPr>
      <dsp:spPr>
        <a:xfrm>
          <a:off x="4535760" y="360863"/>
          <a:ext cx="1291680" cy="12916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7DDED5-3444-480D-8B48-4FE15F800DE3}">
      <dsp:nvSpPr>
        <dsp:cNvPr id="0" name=""/>
        <dsp:cNvSpPr/>
      </dsp:nvSpPr>
      <dsp:spPr>
        <a:xfrm>
          <a:off x="3746400" y="2007596"/>
          <a:ext cx="28704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dirty="0"/>
            <a:t>Democratic/Participative Leadership</a:t>
          </a:r>
          <a:endParaRPr lang="en-US" sz="2000" kern="1200" dirty="0"/>
        </a:p>
      </dsp:txBody>
      <dsp:txXfrm>
        <a:off x="3746400" y="2007596"/>
        <a:ext cx="2870400" cy="720000"/>
      </dsp:txXfrm>
    </dsp:sp>
    <dsp:sp modelId="{52DDAA7E-9CD0-40FF-8224-DBD803B4206B}">
      <dsp:nvSpPr>
        <dsp:cNvPr id="0" name=""/>
        <dsp:cNvSpPr/>
      </dsp:nvSpPr>
      <dsp:spPr>
        <a:xfrm>
          <a:off x="7908480" y="360863"/>
          <a:ext cx="1291680" cy="12916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521247-C45C-428B-9ECB-7D82912EBB5A}">
      <dsp:nvSpPr>
        <dsp:cNvPr id="0" name=""/>
        <dsp:cNvSpPr/>
      </dsp:nvSpPr>
      <dsp:spPr>
        <a:xfrm>
          <a:off x="7119120" y="2007596"/>
          <a:ext cx="28704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dirty="0"/>
            <a:t>Laissez-Faire Leadership</a:t>
          </a:r>
          <a:endParaRPr lang="en-US" sz="2000" kern="1200" dirty="0"/>
        </a:p>
      </dsp:txBody>
      <dsp:txXfrm>
        <a:off x="7119120" y="2007596"/>
        <a:ext cx="28704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6ADA98-21A2-4BD5-982A-68056E1B4676}">
      <dsp:nvSpPr>
        <dsp:cNvPr id="0" name=""/>
        <dsp:cNvSpPr/>
      </dsp:nvSpPr>
      <dsp:spPr>
        <a:xfrm>
          <a:off x="0" y="264495"/>
          <a:ext cx="5732205" cy="110836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1. A new model of IL emerged with 15 distinct competencies. </a:t>
          </a:r>
          <a:endParaRPr lang="en-US" sz="1300" kern="1200" dirty="0"/>
        </a:p>
      </dsp:txBody>
      <dsp:txXfrm>
        <a:off x="54106" y="318601"/>
        <a:ext cx="5623993" cy="1000157"/>
      </dsp:txXfrm>
    </dsp:sp>
    <dsp:sp modelId="{D4BF2A6C-068A-4B70-8754-7300BF61A66D}">
      <dsp:nvSpPr>
        <dsp:cNvPr id="0" name=""/>
        <dsp:cNvSpPr/>
      </dsp:nvSpPr>
      <dsp:spPr>
        <a:xfrm>
          <a:off x="0" y="1405921"/>
          <a:ext cx="5732205" cy="1108369"/>
        </a:xfrm>
        <a:prstGeom prst="roundRect">
          <a:avLst/>
        </a:prstGeom>
        <a:solidFill>
          <a:schemeClr val="accent2">
            <a:hueOff val="501292"/>
            <a:satOff val="-3488"/>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2. People working with Inclusive Leaders are more productive, satisfied and engaged than those working with non-inclusive leaders.</a:t>
          </a:r>
          <a:endParaRPr lang="en-US" sz="1300" kern="1200" dirty="0"/>
        </a:p>
      </dsp:txBody>
      <dsp:txXfrm>
        <a:off x="54106" y="1460027"/>
        <a:ext cx="5623993" cy="1000157"/>
      </dsp:txXfrm>
    </dsp:sp>
    <dsp:sp modelId="{681B182E-56BB-4640-8282-2EAA12D16492}">
      <dsp:nvSpPr>
        <dsp:cNvPr id="0" name=""/>
        <dsp:cNvSpPr/>
      </dsp:nvSpPr>
      <dsp:spPr>
        <a:xfrm>
          <a:off x="0" y="2556113"/>
          <a:ext cx="5732205" cy="1108369"/>
        </a:xfrm>
        <a:prstGeom prst="roundRect">
          <a:avLst/>
        </a:prstGeom>
        <a:solidFill>
          <a:schemeClr val="accent2">
            <a:hueOff val="1002585"/>
            <a:satOff val="-6977"/>
            <a:lumOff val="-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3. People at all levels believe that IL results in many positive outcomes for the organisation and the individual. </a:t>
          </a:r>
          <a:endParaRPr lang="en-US" sz="1300" kern="1200" dirty="0"/>
        </a:p>
      </dsp:txBody>
      <dsp:txXfrm>
        <a:off x="54106" y="2610219"/>
        <a:ext cx="5623993" cy="1000157"/>
      </dsp:txXfrm>
    </dsp:sp>
    <dsp:sp modelId="{5D344776-32FE-435C-B0CD-ECDBF7924112}">
      <dsp:nvSpPr>
        <dsp:cNvPr id="0" name=""/>
        <dsp:cNvSpPr/>
      </dsp:nvSpPr>
      <dsp:spPr>
        <a:xfrm>
          <a:off x="0" y="3701923"/>
          <a:ext cx="5732205" cy="1108369"/>
        </a:xfrm>
        <a:prstGeom prst="roundRect">
          <a:avLst/>
        </a:prstGeom>
        <a:solidFill>
          <a:schemeClr val="accent2">
            <a:hueOff val="1503877"/>
            <a:satOff val="-10465"/>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4. A robust definition of IL: Leaders who are aware of their own biases and preferences, actively seek out and consider different views and perspectives to inform better decision-making. They see diverse talent as a source of competitive advantage and inspire diverse people to drive </a:t>
          </a:r>
          <a:r>
            <a:rPr lang="en-US" sz="1300" kern="1200" dirty="0" err="1"/>
            <a:t>organisational</a:t>
          </a:r>
          <a:r>
            <a:rPr lang="en-US" sz="1300" kern="1200" dirty="0"/>
            <a:t> and individual performance towards a shared vision. </a:t>
          </a:r>
        </a:p>
      </dsp:txBody>
      <dsp:txXfrm>
        <a:off x="54106" y="3756029"/>
        <a:ext cx="5623993" cy="10001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6ADA98-21A2-4BD5-982A-68056E1B4676}">
      <dsp:nvSpPr>
        <dsp:cNvPr id="0" name=""/>
        <dsp:cNvSpPr/>
      </dsp:nvSpPr>
      <dsp:spPr>
        <a:xfrm>
          <a:off x="0" y="34884"/>
          <a:ext cx="5732205" cy="16309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t>5. IL must be role modelled from the top to have the greatest impact.</a:t>
          </a:r>
        </a:p>
      </dsp:txBody>
      <dsp:txXfrm>
        <a:off x="79618" y="114502"/>
        <a:ext cx="5572969" cy="1471744"/>
      </dsp:txXfrm>
    </dsp:sp>
    <dsp:sp modelId="{D4BF2A6C-068A-4B70-8754-7300BF61A66D}">
      <dsp:nvSpPr>
        <dsp:cNvPr id="0" name=""/>
        <dsp:cNvSpPr/>
      </dsp:nvSpPr>
      <dsp:spPr>
        <a:xfrm>
          <a:off x="0" y="1716509"/>
          <a:ext cx="5732205" cy="1630980"/>
        </a:xfrm>
        <a:prstGeom prst="roundRect">
          <a:avLst/>
        </a:prstGeom>
        <a:solidFill>
          <a:schemeClr val="accent2">
            <a:hueOff val="751938"/>
            <a:satOff val="-5233"/>
            <a:lumOff val="-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6. Having an organisational strategy based on ‘explore’ rather than ‘exploit’ factors will help in the achievement of IL. </a:t>
          </a:r>
          <a:endParaRPr lang="en-US" sz="1600" kern="1200" dirty="0"/>
        </a:p>
      </dsp:txBody>
      <dsp:txXfrm>
        <a:off x="79618" y="1796127"/>
        <a:ext cx="5572969" cy="1471744"/>
      </dsp:txXfrm>
    </dsp:sp>
    <dsp:sp modelId="{681B182E-56BB-4640-8282-2EAA12D16492}">
      <dsp:nvSpPr>
        <dsp:cNvPr id="0" name=""/>
        <dsp:cNvSpPr/>
      </dsp:nvSpPr>
      <dsp:spPr>
        <a:xfrm>
          <a:off x="0" y="3398964"/>
          <a:ext cx="5732205" cy="1630980"/>
        </a:xfrm>
        <a:prstGeom prst="roundRect">
          <a:avLst/>
        </a:prstGeom>
        <a:solidFill>
          <a:schemeClr val="accent2">
            <a:hueOff val="1503877"/>
            <a:satOff val="-10465"/>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7. Some groups (BME employees, those with over five years’ service and disabled respondents) produce lower ratings of overall IL than other participants. There are no differences in overall survey ratings for the presence or absence of IL by gender, sexuality, religion, caring responsibilities (excluding non-childcare) or educational achievement. </a:t>
          </a:r>
          <a:endParaRPr lang="en-US" sz="1600" kern="1200" dirty="0"/>
        </a:p>
      </dsp:txBody>
      <dsp:txXfrm>
        <a:off x="79618" y="3478582"/>
        <a:ext cx="5572969" cy="147174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B8B445-5D8F-4982-9F45-4836EA404C96}">
      <dsp:nvSpPr>
        <dsp:cNvPr id="0" name=""/>
        <dsp:cNvSpPr/>
      </dsp:nvSpPr>
      <dsp:spPr>
        <a:xfrm>
          <a:off x="9108" y="727928"/>
          <a:ext cx="2722364" cy="163341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You will be able to explain various leadership styles</a:t>
          </a:r>
          <a:endParaRPr lang="en-US" sz="2400" kern="1200" dirty="0"/>
        </a:p>
      </dsp:txBody>
      <dsp:txXfrm>
        <a:off x="56949" y="775769"/>
        <a:ext cx="2626682" cy="1537736"/>
      </dsp:txXfrm>
    </dsp:sp>
    <dsp:sp modelId="{74C416C8-684A-44C4-931E-B8889AE0CAA7}">
      <dsp:nvSpPr>
        <dsp:cNvPr id="0" name=""/>
        <dsp:cNvSpPr/>
      </dsp:nvSpPr>
      <dsp:spPr>
        <a:xfrm>
          <a:off x="2971040" y="1207064"/>
          <a:ext cx="577141" cy="675146"/>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971040" y="1342093"/>
        <a:ext cx="403999" cy="405088"/>
      </dsp:txXfrm>
    </dsp:sp>
    <dsp:sp modelId="{FEACB0E1-8B43-4CFC-A0CA-B7FF3A7C66B6}">
      <dsp:nvSpPr>
        <dsp:cNvPr id="0" name=""/>
        <dsp:cNvSpPr/>
      </dsp:nvSpPr>
      <dsp:spPr>
        <a:xfrm>
          <a:off x="3820417" y="727928"/>
          <a:ext cx="2722364" cy="163341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You will be able to analyse their impact on performance</a:t>
          </a:r>
          <a:endParaRPr lang="en-US" sz="2400" kern="1200" dirty="0"/>
        </a:p>
      </dsp:txBody>
      <dsp:txXfrm>
        <a:off x="3868258" y="775769"/>
        <a:ext cx="2626682" cy="1537736"/>
      </dsp:txXfrm>
    </dsp:sp>
    <dsp:sp modelId="{E95DC8C1-B838-4468-BEAC-CC0EE5FD66C1}">
      <dsp:nvSpPr>
        <dsp:cNvPr id="0" name=""/>
        <dsp:cNvSpPr/>
      </dsp:nvSpPr>
      <dsp:spPr>
        <a:xfrm>
          <a:off x="6782350" y="1207064"/>
          <a:ext cx="577141" cy="675146"/>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782350" y="1342093"/>
        <a:ext cx="403999" cy="405088"/>
      </dsp:txXfrm>
    </dsp:sp>
    <dsp:sp modelId="{3F0B4FD7-9A01-44E0-8340-306D0B4D1CF1}">
      <dsp:nvSpPr>
        <dsp:cNvPr id="0" name=""/>
        <dsp:cNvSpPr/>
      </dsp:nvSpPr>
      <dsp:spPr>
        <a:xfrm>
          <a:off x="7631727" y="727928"/>
          <a:ext cx="2722364" cy="163341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You will be able to determine your own leadership style</a:t>
          </a:r>
          <a:endParaRPr lang="en-US" sz="2400" kern="1200" dirty="0"/>
        </a:p>
      </dsp:txBody>
      <dsp:txXfrm>
        <a:off x="7679568" y="775769"/>
        <a:ext cx="2626682" cy="1537736"/>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BA3248A-FCBA-4538-91BB-8EA1C8C575E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EDCFD71-1B38-4263-B845-13ED0170C90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C5D02A6-1DEC-41EB-81A1-F35E40B39432}" type="datetime1">
              <a:rPr lang="en-GB" smtClean="0"/>
              <a:t>24/02/2026</a:t>
            </a:fld>
            <a:endParaRPr lang="en-GB" dirty="0"/>
          </a:p>
        </p:txBody>
      </p:sp>
      <p:sp>
        <p:nvSpPr>
          <p:cNvPr id="4" name="Footer Placeholder 3">
            <a:extLst>
              <a:ext uri="{FF2B5EF4-FFF2-40B4-BE49-F238E27FC236}">
                <a16:creationId xmlns:a16="http://schemas.microsoft.com/office/drawing/2014/main" id="{5944538B-F3ED-44C7-B9D3-4566ABB9783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6DD54B66-A131-4DAC-BEFE-11AFA7521B4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6F95C10-1B97-4631-BBA9-B116D8CE397C}" type="slidenum">
              <a:rPr lang="en-GB" smtClean="0"/>
              <a:t>‹#›</a:t>
            </a:fld>
            <a:endParaRPr lang="en-GB"/>
          </a:p>
        </p:txBody>
      </p:sp>
    </p:spTree>
    <p:extLst>
      <p:ext uri="{BB962C8B-B14F-4D97-AF65-F5344CB8AC3E}">
        <p14:creationId xmlns:p14="http://schemas.microsoft.com/office/powerpoint/2010/main" val="172439257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057704-6EDB-46AC-8852-2827E769FDB2}" type="datetime1">
              <a:rPr lang="en-GB" smtClean="0"/>
              <a:pPr/>
              <a:t>24/02/2026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8DB08D-32FE-4C56-95DB-2741485080A6}" type="slidenum">
              <a:rPr lang="en-GB" noProof="0" smtClean="0"/>
              <a:t>‹#›</a:t>
            </a:fld>
            <a:endParaRPr lang="en-GB" noProof="0"/>
          </a:p>
        </p:txBody>
      </p:sp>
    </p:spTree>
    <p:extLst>
      <p:ext uri="{BB962C8B-B14F-4D97-AF65-F5344CB8AC3E}">
        <p14:creationId xmlns:p14="http://schemas.microsoft.com/office/powerpoint/2010/main" val="133030388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auroratrainingadvantage.com/leadership/leadership-styles-comparison/"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torch.io/blog/10-leadership-styles-and-their-pros-and-cons/"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personio.com/hr-lexicon/six-goleman-leadership-styles/"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sciencedirect-com.ezproxy.uwtsd.ac.uk/science/article/pii/S1048984316302375#bb0915"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www-sciencedirect-com.ezproxy.uwtsd.ac.uk/science/article/pii/S1048984316302375#bb0525" TargetMode="External"/><Relationship Id="rId5" Type="http://schemas.openxmlformats.org/officeDocument/2006/relationships/hyperlink" Target="https://www-sciencedirect-com.ezproxy.uwtsd.ac.uk/science/article/pii/S1048984316302375#bb0350" TargetMode="External"/><Relationship Id="rId4" Type="http://schemas.openxmlformats.org/officeDocument/2006/relationships/hyperlink" Target="https://www-sciencedirect-com.ezproxy.uwtsd.ac.uk/science/article/pii/S1048984316302375#bb0345" TargetMode="Externa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jdmeier.com/satya-nadellas-email/"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www.bbc.com/news/technology-38012708"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D8DB08D-32FE-4C56-95DB-2741485080A6}" type="slidenum">
              <a:rPr lang="en-GB" smtClean="0"/>
              <a:t>1</a:t>
            </a:fld>
            <a:endParaRPr lang="en-GB"/>
          </a:p>
        </p:txBody>
      </p:sp>
    </p:spTree>
    <p:extLst>
      <p:ext uri="{BB962C8B-B14F-4D97-AF65-F5344CB8AC3E}">
        <p14:creationId xmlns:p14="http://schemas.microsoft.com/office/powerpoint/2010/main" val="7825881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By the end of this session…</a:t>
            </a:r>
          </a:p>
        </p:txBody>
      </p:sp>
      <p:sp>
        <p:nvSpPr>
          <p:cNvPr id="4" name="Slide Number Placeholder 3"/>
          <p:cNvSpPr>
            <a:spLocks noGrp="1"/>
          </p:cNvSpPr>
          <p:nvPr>
            <p:ph type="sldNum" sz="quarter" idx="5"/>
          </p:nvPr>
        </p:nvSpPr>
        <p:spPr/>
        <p:txBody>
          <a:bodyPr/>
          <a:lstStyle/>
          <a:p>
            <a:fld id="{BD8DB08D-32FE-4C56-95DB-2741485080A6}" type="slidenum">
              <a:rPr lang="en-GB" noProof="0" smtClean="0"/>
              <a:t>2</a:t>
            </a:fld>
            <a:endParaRPr lang="en-GB" noProof="0"/>
          </a:p>
        </p:txBody>
      </p:sp>
    </p:spTree>
    <p:extLst>
      <p:ext uri="{BB962C8B-B14F-4D97-AF65-F5344CB8AC3E}">
        <p14:creationId xmlns:p14="http://schemas.microsoft.com/office/powerpoint/2010/main" val="14732633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New leader to experienced or more senior leader A new leader may rely very heavily on their knowledge of the big workplace issues and only a little on their personal style. As they develop in their role, it is likely this balance will shift and their personal style will become their dominant skill. It’s important to be aware of changes like this so that leaders develop and improve their skills proportionately, enabling them to have the best impact and effect they can. New leaders can be supported through their development by more experienced or senior leaders acting as coaches or mentors. </a:t>
            </a:r>
          </a:p>
        </p:txBody>
      </p:sp>
      <p:sp>
        <p:nvSpPr>
          <p:cNvPr id="4" name="Slide Number Placeholder 3"/>
          <p:cNvSpPr>
            <a:spLocks noGrp="1"/>
          </p:cNvSpPr>
          <p:nvPr>
            <p:ph type="sldNum" sz="quarter" idx="5"/>
          </p:nvPr>
        </p:nvSpPr>
        <p:spPr/>
        <p:txBody>
          <a:bodyPr/>
          <a:lstStyle/>
          <a:p>
            <a:fld id="{BD8DB08D-32FE-4C56-95DB-2741485080A6}" type="slidenum">
              <a:rPr lang="en-GB" noProof="0" smtClean="0"/>
              <a:t>5</a:t>
            </a:fld>
            <a:endParaRPr lang="en-GB" noProof="0"/>
          </a:p>
        </p:txBody>
      </p:sp>
    </p:spTree>
    <p:extLst>
      <p:ext uri="{BB962C8B-B14F-4D97-AF65-F5344CB8AC3E}">
        <p14:creationId xmlns:p14="http://schemas.microsoft.com/office/powerpoint/2010/main" val="38244658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6</a:t>
            </a:fld>
            <a:endParaRPr lang="en-GB" noProof="0"/>
          </a:p>
        </p:txBody>
      </p:sp>
    </p:spTree>
    <p:extLst>
      <p:ext uri="{BB962C8B-B14F-4D97-AF65-F5344CB8AC3E}">
        <p14:creationId xmlns:p14="http://schemas.microsoft.com/office/powerpoint/2010/main" val="1939829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dirty="0">
                <a:effectLst/>
                <a:latin typeface="fkGroteskNeue"/>
              </a:rPr>
              <a:t>Exploitative-Authoritative (System 1): Decisions are centralised, communication is top-down, and motivation relies on fear/punishment.</a:t>
            </a:r>
          </a:p>
          <a:p>
            <a:pPr algn="l">
              <a:buFont typeface="+mj-lt"/>
              <a:buAutoNum type="arabicPeriod"/>
            </a:pPr>
            <a:r>
              <a:rPr lang="en-GB" b="0" i="0" dirty="0">
                <a:effectLst/>
                <a:latin typeface="fkGroteskNeue"/>
              </a:rPr>
              <a:t>Benevolent-Authoritative (System 2): Limited delegation occurs, but control remains strict, with rewards and punishments as motivators.</a:t>
            </a:r>
          </a:p>
          <a:p>
            <a:pPr algn="l">
              <a:buFont typeface="+mj-lt"/>
              <a:buAutoNum type="arabicPeriod"/>
            </a:pPr>
            <a:r>
              <a:rPr lang="en-GB" b="0" i="0" dirty="0">
                <a:effectLst/>
                <a:latin typeface="fkGroteskNeue"/>
              </a:rPr>
              <a:t>Consultative (System 3): Subordinates are trusted partially, with two-way communication and shared decision-making for operational tasks.</a:t>
            </a:r>
          </a:p>
          <a:p>
            <a:pPr algn="l">
              <a:buFont typeface="+mj-lt"/>
              <a:buAutoNum type="arabicPeriod"/>
            </a:pPr>
            <a:r>
              <a:rPr lang="en-GB" b="0" i="0" dirty="0">
                <a:effectLst/>
                <a:latin typeface="fkGroteskNeue"/>
              </a:rPr>
              <a:t>Participative-Group (System 4): Full trust in employees, decentralized decision-making, and motivation through shared goals and financial incentives</a:t>
            </a:r>
            <a:r>
              <a:rPr lang="en-GB" b="0" i="0" u="none" strike="noStrike" dirty="0">
                <a:effectLst/>
                <a:latin typeface="var(--font-berkeley-mono)"/>
              </a:rPr>
              <a:t>.</a:t>
            </a:r>
          </a:p>
          <a:p>
            <a:pPr algn="l">
              <a:buFont typeface="+mj-lt"/>
              <a:buAutoNum type="arabicPeriod"/>
            </a:pPr>
            <a:endParaRPr lang="en-GB" b="0" i="0" u="none" strike="noStrike" dirty="0">
              <a:effectLst/>
              <a:latin typeface="var(--font-berkeley-mono)"/>
            </a:endParaRPr>
          </a:p>
          <a:p>
            <a:pPr algn="l">
              <a:buFont typeface="+mj-lt"/>
              <a:buAutoNum type="arabicPeriod"/>
            </a:pPr>
            <a:endParaRPr lang="en-GB" b="0" i="0" u="none" strike="noStrike" dirty="0">
              <a:effectLst/>
              <a:latin typeface="var(--font-berkeley-mono)"/>
            </a:endParaRPr>
          </a:p>
          <a:p>
            <a:pPr algn="l">
              <a:buFont typeface="+mj-lt"/>
              <a:buNone/>
            </a:pPr>
            <a:r>
              <a:rPr lang="en-GB" b="0" i="0" dirty="0">
                <a:effectLst/>
                <a:latin typeface="fkGroteskNeue"/>
              </a:rPr>
              <a:t>A study applying this model to nine engineering firms in East Slovakia found consultative leadership (System 3) most prevalent. Managers solicited employee input but retained strategic decision-making authority, blending rewards and punitive measures</a:t>
            </a:r>
            <a:r>
              <a:rPr lang="en-GB" b="0" i="0" u="none" strike="noStrike" dirty="0">
                <a:effectLst/>
                <a:latin typeface="var(--font-berkeley-mono)"/>
              </a:rPr>
              <a:t>.</a:t>
            </a:r>
            <a:r>
              <a:rPr lang="en-GB" b="0" i="0" dirty="0">
                <a:effectLst/>
                <a:latin typeface="fkGroteskNeue"/>
              </a:rPr>
              <a:t> This hybrid approach balanced efficiency with moderate engagement, though it risked limiting innovation compared to fully participative models.</a:t>
            </a:r>
          </a:p>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8</a:t>
            </a:fld>
            <a:endParaRPr lang="en-GB" noProof="0"/>
          </a:p>
        </p:txBody>
      </p:sp>
    </p:spTree>
    <p:extLst>
      <p:ext uri="{BB962C8B-B14F-4D97-AF65-F5344CB8AC3E}">
        <p14:creationId xmlns:p14="http://schemas.microsoft.com/office/powerpoint/2010/main" val="22352447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var(--font-fk-grotesk)"/>
              </a:rPr>
              <a:t>Autocratic Leadership</a:t>
            </a:r>
          </a:p>
          <a:p>
            <a:pPr algn="l"/>
            <a:r>
              <a:rPr lang="en-GB" b="0" i="0" dirty="0">
                <a:effectLst/>
                <a:latin typeface="fkGroteskNeue"/>
              </a:rPr>
              <a:t>Characterised by unilateral decision-making and hierarchical control, autocratic leaders prioritize efficiency over collaboration. While effective in crises, this style correlates with reduced creativity and higher employee turnover</a:t>
            </a:r>
            <a:r>
              <a:rPr lang="en-GB" b="0" i="0" u="none" strike="noStrike" dirty="0">
                <a:effectLst/>
                <a:latin typeface="var(--font-berkeley-mono)"/>
                <a:hlinkClick r:id="rId3"/>
              </a:rPr>
              <a:t>2</a:t>
            </a:r>
            <a:r>
              <a:rPr lang="en-GB" b="0" i="0" u="none" strike="noStrike" dirty="0">
                <a:effectLst/>
                <a:latin typeface="var(--font-berkeley-mono)"/>
                <a:hlinkClick r:id="rId4"/>
              </a:rPr>
              <a:t>4</a:t>
            </a:r>
            <a:r>
              <a:rPr lang="en-GB" b="0" i="0" dirty="0">
                <a:effectLst/>
                <a:latin typeface="fkGroteskNeue"/>
              </a:rPr>
              <a:t>. For example, in Likert’s System 1 organisations, strict discipline and top-down commands led to predictable outcomes but stifled initiative</a:t>
            </a:r>
            <a:r>
              <a:rPr lang="en-GB" b="0" i="0" u="none" strike="noStrike" dirty="0">
                <a:effectLst/>
                <a:latin typeface="var(--font-berkeley-mono)"/>
              </a:rPr>
              <a:t>.</a:t>
            </a:r>
            <a:endParaRPr lang="en-GB" b="0" i="0" dirty="0">
              <a:effectLst/>
              <a:latin typeface="fkGroteskNeue"/>
            </a:endParaRPr>
          </a:p>
          <a:p>
            <a:pPr algn="l"/>
            <a:endParaRPr lang="en-GB" b="0" i="0" dirty="0">
              <a:effectLst/>
              <a:latin typeface="var(--font-fk-grotesk)"/>
            </a:endParaRPr>
          </a:p>
          <a:p>
            <a:pPr algn="l"/>
            <a:r>
              <a:rPr lang="en-GB" b="0" i="0" dirty="0">
                <a:effectLst/>
                <a:latin typeface="var(--font-fk-grotesk)"/>
              </a:rPr>
              <a:t>Democratic/Participative Leadership</a:t>
            </a:r>
          </a:p>
          <a:p>
            <a:pPr algn="l"/>
            <a:r>
              <a:rPr lang="en-GB" b="0" i="0" dirty="0">
                <a:effectLst/>
                <a:latin typeface="fkGroteskNeue"/>
              </a:rPr>
              <a:t>Emphasising two-way communication and shared responsibility, democratic leaders (System 4) foster innovation and job satisfaction. Research by </a:t>
            </a:r>
            <a:r>
              <a:rPr lang="en-GB" b="0" i="0" dirty="0" err="1">
                <a:effectLst/>
                <a:latin typeface="fkGroteskNeue"/>
              </a:rPr>
              <a:t>Gonos</a:t>
            </a:r>
            <a:r>
              <a:rPr lang="en-GB" b="0" i="0" dirty="0">
                <a:effectLst/>
                <a:latin typeface="fkGroteskNeue"/>
              </a:rPr>
              <a:t> and Gallo highlights its superiority in high-productivity environments, where employee autonomy aligns with organizational goals. However, decision-making delays and consensus challenges may arise in large teams</a:t>
            </a:r>
            <a:r>
              <a:rPr lang="en-GB" b="0" i="0" u="none" strike="noStrike" dirty="0">
                <a:effectLst/>
                <a:latin typeface="var(--font-berkeley-mono)"/>
              </a:rPr>
              <a:t>2</a:t>
            </a:r>
            <a:r>
              <a:rPr lang="en-GB" b="0" i="0" dirty="0">
                <a:effectLst/>
                <a:latin typeface="fkGroteskNeue"/>
              </a:rPr>
              <a:t>.</a:t>
            </a:r>
          </a:p>
          <a:p>
            <a:pPr algn="l"/>
            <a:endParaRPr lang="en-GB" b="0" i="0" dirty="0">
              <a:effectLst/>
              <a:latin typeface="var(--font-fk-grotesk)"/>
            </a:endParaRPr>
          </a:p>
          <a:p>
            <a:pPr algn="l"/>
            <a:r>
              <a:rPr lang="en-GB" b="0" i="0" dirty="0">
                <a:effectLst/>
                <a:latin typeface="var(--font-fk-grotesk)"/>
              </a:rPr>
              <a:t>Laissez-Faire Leadership</a:t>
            </a:r>
          </a:p>
          <a:p>
            <a:pPr algn="l"/>
            <a:r>
              <a:rPr lang="en-GB" b="0" i="0" dirty="0">
                <a:effectLst/>
                <a:latin typeface="fkGroteskNeue"/>
              </a:rPr>
              <a:t>Providing minimal guidance, this style suits skilled, self-motivated teams. While it encourages creativity, its success hinges on employee competence. Poorly implemented, it risks ambiguity and accountability gaps. Can take time. </a:t>
            </a:r>
          </a:p>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9</a:t>
            </a:fld>
            <a:endParaRPr lang="en-GB" noProof="0"/>
          </a:p>
        </p:txBody>
      </p:sp>
    </p:spTree>
    <p:extLst>
      <p:ext uri="{BB962C8B-B14F-4D97-AF65-F5344CB8AC3E}">
        <p14:creationId xmlns:p14="http://schemas.microsoft.com/office/powerpoint/2010/main" val="34668861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lnSpc>
                <a:spcPts val="1890"/>
              </a:lnSpc>
            </a:pPr>
            <a:r>
              <a:rPr lang="en-GB" dirty="0">
                <a:hlinkClick r:id="rId3"/>
              </a:rPr>
              <a:t>Goleman Leadership Styles | Know The 6 Types of Leadership | </a:t>
            </a:r>
            <a:r>
              <a:rPr lang="en-GB" dirty="0" err="1">
                <a:hlinkClick r:id="rId3"/>
              </a:rPr>
              <a:t>Personio</a:t>
            </a:r>
            <a:endParaRPr lang="en-GB" dirty="0"/>
          </a:p>
          <a:p>
            <a:pPr algn="l">
              <a:lnSpc>
                <a:spcPts val="1890"/>
              </a:lnSpc>
            </a:pPr>
            <a:endParaRPr lang="en-GB" b="0" i="0" dirty="0">
              <a:solidFill>
                <a:srgbClr val="000000"/>
              </a:solidFill>
              <a:effectLst/>
              <a:latin typeface="__labGrotesque_61951a"/>
            </a:endParaRPr>
          </a:p>
          <a:p>
            <a:pPr algn="l">
              <a:lnSpc>
                <a:spcPts val="1890"/>
              </a:lnSpc>
            </a:pPr>
            <a:r>
              <a:rPr lang="en-GB" b="0" i="0" dirty="0">
                <a:solidFill>
                  <a:srgbClr val="000000"/>
                </a:solidFill>
                <a:effectLst/>
                <a:latin typeface="__labGrotesque_61951a"/>
              </a:rPr>
              <a:t>The Goleman leadership styles come from Daniel Goleman, an author and psychologist whose research led him to establish the six basic styles of leadership based on different aspects of emotional intelligence. These include:</a:t>
            </a:r>
          </a:p>
          <a:p>
            <a:pPr algn="l">
              <a:lnSpc>
                <a:spcPts val="2880"/>
              </a:lnSpc>
            </a:pPr>
            <a:r>
              <a:rPr lang="en-GB" b="1" i="0" dirty="0">
                <a:solidFill>
                  <a:srgbClr val="000000"/>
                </a:solidFill>
                <a:effectLst/>
                <a:latin typeface="__labGrotesque_61951a"/>
              </a:rPr>
              <a:t>1. Coercive Leadership Style</a:t>
            </a:r>
          </a:p>
          <a:p>
            <a:pPr algn="l">
              <a:lnSpc>
                <a:spcPts val="1890"/>
              </a:lnSpc>
            </a:pPr>
            <a:r>
              <a:rPr lang="en-GB" b="0" i="0" dirty="0">
                <a:solidFill>
                  <a:srgbClr val="000000"/>
                </a:solidFill>
                <a:effectLst/>
                <a:latin typeface="__labGrotesque_61951a"/>
              </a:rPr>
              <a:t>Commonly referred to as "directive" or “commanding” leadership, it’s best to use coercive leadership when you need to fix a problem quickly and effectively. For example, dealing with a difficult employee or ‘putting out a fire’ at work.</a:t>
            </a:r>
          </a:p>
          <a:p>
            <a:pPr algn="l">
              <a:lnSpc>
                <a:spcPts val="2880"/>
              </a:lnSpc>
            </a:pPr>
            <a:r>
              <a:rPr lang="en-GB" b="1" i="0" dirty="0">
                <a:solidFill>
                  <a:srgbClr val="000000"/>
                </a:solidFill>
                <a:effectLst/>
                <a:latin typeface="__labGrotesque_61951a"/>
              </a:rPr>
              <a:t>2. Authoritative Leadership Style</a:t>
            </a:r>
          </a:p>
          <a:p>
            <a:pPr algn="l">
              <a:lnSpc>
                <a:spcPts val="1890"/>
              </a:lnSpc>
            </a:pPr>
            <a:r>
              <a:rPr lang="en-GB" b="0" i="0" dirty="0">
                <a:solidFill>
                  <a:srgbClr val="000000"/>
                </a:solidFill>
                <a:effectLst/>
                <a:latin typeface="__labGrotesque_61951a"/>
              </a:rPr>
              <a:t>You may know this one as “visionary” leadership. Authoritative leaders give their team a general direction and goal to achieve, but let them reach that goal in whichever way they deem appropriate.</a:t>
            </a:r>
          </a:p>
          <a:p>
            <a:pPr algn="l">
              <a:lnSpc>
                <a:spcPts val="2880"/>
              </a:lnSpc>
            </a:pPr>
            <a:r>
              <a:rPr lang="en-GB" b="1" i="0" dirty="0">
                <a:solidFill>
                  <a:srgbClr val="000000"/>
                </a:solidFill>
                <a:effectLst/>
                <a:latin typeface="__labGrotesque_61951a"/>
              </a:rPr>
              <a:t>3. Affiliative Leadership Style</a:t>
            </a:r>
          </a:p>
          <a:p>
            <a:pPr algn="l">
              <a:lnSpc>
                <a:spcPts val="1890"/>
              </a:lnSpc>
            </a:pPr>
            <a:r>
              <a:rPr lang="en-GB" b="0" i="0" dirty="0">
                <a:solidFill>
                  <a:srgbClr val="000000"/>
                </a:solidFill>
                <a:effectLst/>
                <a:latin typeface="__labGrotesque_61951a"/>
              </a:rPr>
              <a:t>An affiliative leader is all about the people. They want to create a positive work environment for their team members and are big on giving praise. The downside, though, is that the team rarely receives actionable advice or correction, leaving team members feeling confused and leaderless.</a:t>
            </a:r>
          </a:p>
          <a:p>
            <a:pPr algn="l">
              <a:lnSpc>
                <a:spcPts val="2880"/>
              </a:lnSpc>
            </a:pPr>
            <a:r>
              <a:rPr lang="en-GB" b="1" i="0" dirty="0">
                <a:solidFill>
                  <a:srgbClr val="000000"/>
                </a:solidFill>
                <a:effectLst/>
                <a:latin typeface="__labGrotesque_61951a"/>
              </a:rPr>
              <a:t>4. Democratic Leadership Style</a:t>
            </a:r>
          </a:p>
          <a:p>
            <a:pPr algn="l">
              <a:lnSpc>
                <a:spcPts val="1890"/>
              </a:lnSpc>
            </a:pPr>
            <a:r>
              <a:rPr lang="en-GB" b="0" i="0" dirty="0">
                <a:solidFill>
                  <a:srgbClr val="000000"/>
                </a:solidFill>
                <a:effectLst/>
                <a:latin typeface="__labGrotesque_61951a"/>
              </a:rPr>
              <a:t>Under democratic leadership (also known as “participative” leadership), every team member has a valued voice that management genuinely wants to hear from. These workplaces are typically more flexible and collaborative, but that comes with a price: Longer, more frequent meetings to discuss everyone’s opinions and hash out ideas.</a:t>
            </a:r>
          </a:p>
          <a:p>
            <a:pPr algn="l">
              <a:lnSpc>
                <a:spcPts val="2880"/>
              </a:lnSpc>
            </a:pPr>
            <a:r>
              <a:rPr lang="en-GB" b="1" i="0" dirty="0">
                <a:solidFill>
                  <a:srgbClr val="000000"/>
                </a:solidFill>
                <a:effectLst/>
                <a:latin typeface="__labGrotesque_61951a"/>
              </a:rPr>
              <a:t>5. Pacesetting Leadership Style</a:t>
            </a:r>
          </a:p>
          <a:p>
            <a:pPr algn="l">
              <a:lnSpc>
                <a:spcPts val="1890"/>
              </a:lnSpc>
            </a:pPr>
            <a:r>
              <a:rPr lang="en-GB" b="0" i="0" dirty="0">
                <a:solidFill>
                  <a:srgbClr val="000000"/>
                </a:solidFill>
                <a:effectLst/>
                <a:latin typeface="__labGrotesque_61951a"/>
              </a:rPr>
              <a:t>If you’re a pacesetting leader, you walk the walk and talk the talk daily. You know the importance of setting a good example for your team and having high standards for the work they produce.</a:t>
            </a:r>
          </a:p>
          <a:p>
            <a:pPr algn="l">
              <a:lnSpc>
                <a:spcPts val="2880"/>
              </a:lnSpc>
            </a:pPr>
            <a:r>
              <a:rPr lang="en-GB" b="1" i="0" dirty="0">
                <a:solidFill>
                  <a:srgbClr val="000000"/>
                </a:solidFill>
                <a:effectLst/>
                <a:latin typeface="__labGrotesque_61951a"/>
              </a:rPr>
              <a:t>6. Coaching Leadership Style</a:t>
            </a:r>
          </a:p>
          <a:p>
            <a:pPr algn="l">
              <a:lnSpc>
                <a:spcPts val="1890"/>
              </a:lnSpc>
            </a:pPr>
            <a:r>
              <a:rPr lang="en-GB" b="0" i="0" dirty="0">
                <a:solidFill>
                  <a:srgbClr val="000000"/>
                </a:solidFill>
                <a:effectLst/>
                <a:latin typeface="__labGrotesque_61951a"/>
              </a:rPr>
              <a:t>Much like its name suggests, coaching leaders focus on the personal development of their team members, rather than just meeting work-related quotas or sales goals. They work one-on-one with their employees to achieve excellence, which works well for employees who are open to improvement.</a:t>
            </a:r>
          </a:p>
          <a:p>
            <a:pPr algn="l">
              <a:lnSpc>
                <a:spcPts val="2880"/>
              </a:lnSpc>
            </a:pPr>
            <a:r>
              <a:rPr lang="en-GB" b="1" i="0" dirty="0">
                <a:solidFill>
                  <a:srgbClr val="000000"/>
                </a:solidFill>
                <a:effectLst/>
                <a:latin typeface="__labGrotesque_61951a"/>
              </a:rPr>
              <a:t>Does Goleman Suggest Choosing Only One Leadership Style?</a:t>
            </a:r>
          </a:p>
          <a:p>
            <a:pPr algn="l">
              <a:lnSpc>
                <a:spcPts val="1890"/>
              </a:lnSpc>
            </a:pPr>
            <a:r>
              <a:rPr lang="en-GB" b="0" i="0" dirty="0">
                <a:solidFill>
                  <a:srgbClr val="000000"/>
                </a:solidFill>
                <a:effectLst/>
                <a:latin typeface="__labGrotesque_61951a"/>
              </a:rPr>
              <a:t>According to Daniel Goleman, successful leaders don’t just stick to one leadership style; they’re well-versed in multiple styles and know-how — and when — to alternate between them depending on their circumstances.</a:t>
            </a:r>
          </a:p>
          <a:p>
            <a:pPr algn="l">
              <a:lnSpc>
                <a:spcPts val="1890"/>
              </a:lnSpc>
            </a:pPr>
            <a:r>
              <a:rPr lang="en-GB" b="0" i="0" dirty="0">
                <a:solidFill>
                  <a:srgbClr val="000000"/>
                </a:solidFill>
                <a:effectLst/>
                <a:latin typeface="__labGrotesque_61951a"/>
              </a:rPr>
              <a:t>For example, if your company was losing clients every day for weeks on end, you’d want a coercive leader to step in, take control of the situation and implement a fast-acting solution.</a:t>
            </a:r>
          </a:p>
          <a:p>
            <a:pPr algn="l">
              <a:lnSpc>
                <a:spcPts val="1890"/>
              </a:lnSpc>
            </a:pPr>
            <a:r>
              <a:rPr lang="en-GB" b="0" i="0" dirty="0">
                <a:solidFill>
                  <a:srgbClr val="000000"/>
                </a:solidFill>
                <a:effectLst/>
                <a:latin typeface="__labGrotesque_61951a"/>
              </a:rPr>
              <a:t>Once the fire is out, though, you’ll want to move forward with a leadership style, such as authoritative leadership, that can help you maintain positive client relationships through clear direction and goal setting.</a:t>
            </a:r>
          </a:p>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10</a:t>
            </a:fld>
            <a:endParaRPr lang="en-GB" noProof="0"/>
          </a:p>
        </p:txBody>
      </p:sp>
    </p:spTree>
    <p:extLst>
      <p:ext uri="{BB962C8B-B14F-4D97-AF65-F5344CB8AC3E}">
        <p14:creationId xmlns:p14="http://schemas.microsoft.com/office/powerpoint/2010/main" val="34968729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11</a:t>
            </a:fld>
            <a:endParaRPr lang="en-GB" noProof="0"/>
          </a:p>
        </p:txBody>
      </p:sp>
    </p:spTree>
    <p:extLst>
      <p:ext uri="{BB962C8B-B14F-4D97-AF65-F5344CB8AC3E}">
        <p14:creationId xmlns:p14="http://schemas.microsoft.com/office/powerpoint/2010/main" val="6775989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1" dirty="0">
                <a:solidFill>
                  <a:srgbClr val="1F1F1F"/>
                </a:solidFill>
                <a:effectLst/>
                <a:latin typeface="ElsevierGulliver"/>
              </a:rPr>
              <a:t>Idealized influence</a:t>
            </a:r>
            <a:r>
              <a:rPr lang="en-GB" b="0" i="0" dirty="0">
                <a:solidFill>
                  <a:srgbClr val="1F1F1F"/>
                </a:solidFill>
                <a:effectLst/>
                <a:latin typeface="ElsevierGulliver"/>
              </a:rPr>
              <a:t> involves exhibiting confidence and charisma that arouse strong emotions and loyalty from followers. </a:t>
            </a:r>
          </a:p>
          <a:p>
            <a:r>
              <a:rPr lang="en-GB" b="0" i="1" dirty="0">
                <a:solidFill>
                  <a:srgbClr val="1F1F1F"/>
                </a:solidFill>
                <a:effectLst/>
                <a:latin typeface="ElsevierGulliver"/>
              </a:rPr>
              <a:t>Inspirational motivation</a:t>
            </a:r>
            <a:r>
              <a:rPr lang="en-GB" b="0" i="0" dirty="0">
                <a:solidFill>
                  <a:srgbClr val="1F1F1F"/>
                </a:solidFill>
                <a:effectLst/>
                <a:latin typeface="ElsevierGulliver"/>
              </a:rPr>
              <a:t> involves articulating organizational goals, communicating high expectations, and convincing followers of the importance of those goals. </a:t>
            </a:r>
          </a:p>
          <a:p>
            <a:r>
              <a:rPr lang="en-GB" b="0" i="1" dirty="0">
                <a:solidFill>
                  <a:srgbClr val="1F1F1F"/>
                </a:solidFill>
                <a:effectLst/>
                <a:latin typeface="ElsevierGulliver"/>
              </a:rPr>
              <a:t>Intellectual stimulation</a:t>
            </a:r>
            <a:r>
              <a:rPr lang="en-GB" b="0" i="0" dirty="0">
                <a:solidFill>
                  <a:srgbClr val="1F1F1F"/>
                </a:solidFill>
                <a:effectLst/>
                <a:latin typeface="ElsevierGulliver"/>
              </a:rPr>
              <a:t> involves encouraging innovative ways of thinking and doing things and breaking away from existing routines and norms. </a:t>
            </a:r>
          </a:p>
          <a:p>
            <a:r>
              <a:rPr lang="en-GB" b="0" i="1" dirty="0">
                <a:solidFill>
                  <a:srgbClr val="1F1F1F"/>
                </a:solidFill>
                <a:effectLst/>
                <a:latin typeface="ElsevierGulliver"/>
              </a:rPr>
              <a:t>Individualized consideration</a:t>
            </a:r>
            <a:r>
              <a:rPr lang="en-GB" b="0" i="0" dirty="0">
                <a:solidFill>
                  <a:srgbClr val="1F1F1F"/>
                </a:solidFill>
                <a:effectLst/>
                <a:latin typeface="ElsevierGulliver"/>
              </a:rPr>
              <a:t> involves attending to the individual needs of followers, acting as their coach, and listening to their concerns.</a:t>
            </a:r>
          </a:p>
          <a:p>
            <a:endParaRPr lang="en-GB" b="0" i="0" dirty="0">
              <a:solidFill>
                <a:srgbClr val="1F1F1F"/>
              </a:solidFill>
              <a:effectLst/>
              <a:latin typeface="ElsevierGulliver"/>
            </a:endParaRPr>
          </a:p>
          <a:p>
            <a:r>
              <a:rPr lang="en-GB" b="0" i="0" dirty="0">
                <a:solidFill>
                  <a:srgbClr val="1F1F1F"/>
                </a:solidFill>
                <a:effectLst/>
                <a:latin typeface="ElsevierGulliver"/>
              </a:rPr>
              <a:t>Overall, TFL gives followers meaning and reasons to expend effort in their jobs (</a:t>
            </a:r>
            <a:r>
              <a:rPr lang="en-GB" b="0" i="0" u="none" strike="noStrike" dirty="0">
                <a:effectLst/>
                <a:latin typeface="ElsevierGulliver"/>
                <a:hlinkClick r:id="rId3"/>
              </a:rPr>
              <a:t>Grant, 2012</a:t>
            </a:r>
            <a:r>
              <a:rPr lang="en-GB" b="0" i="0" dirty="0">
                <a:solidFill>
                  <a:srgbClr val="1F1F1F"/>
                </a:solidFill>
                <a:effectLst/>
                <a:latin typeface="ElsevierGulliver"/>
              </a:rPr>
              <a:t>). Followers of transformational leaders are more likely to endorse the organizational mission (</a:t>
            </a:r>
            <a:r>
              <a:rPr lang="en-GB" b="0" i="0" u="none" strike="noStrike" dirty="0">
                <a:effectLst/>
                <a:latin typeface="ElsevierGulliver"/>
                <a:hlinkClick r:id="rId4"/>
              </a:rPr>
              <a:t>⁎</a:t>
            </a:r>
            <a:r>
              <a:rPr lang="en-GB" b="0" i="0" u="none" strike="noStrike" dirty="0" err="1">
                <a:effectLst/>
                <a:latin typeface="ElsevierGulliver"/>
                <a:hlinkClick r:id="rId4"/>
              </a:rPr>
              <a:t>Caillier</a:t>
            </a:r>
            <a:r>
              <a:rPr lang="en-GB" b="0" i="0" u="none" strike="noStrike" dirty="0">
                <a:effectLst/>
                <a:latin typeface="ElsevierGulliver"/>
                <a:hlinkClick r:id="rId4"/>
              </a:rPr>
              <a:t>, 2014a</a:t>
            </a:r>
            <a:r>
              <a:rPr lang="en-GB" b="0" i="0" dirty="0">
                <a:solidFill>
                  <a:srgbClr val="1F1F1F"/>
                </a:solidFill>
                <a:effectLst/>
                <a:latin typeface="ElsevierGulliver"/>
              </a:rPr>
              <a:t>, </a:t>
            </a:r>
            <a:r>
              <a:rPr lang="en-GB" b="0" i="0" u="none" strike="noStrike" dirty="0">
                <a:effectLst/>
                <a:latin typeface="ElsevierGulliver"/>
                <a:hlinkClick r:id="rId5"/>
              </a:rPr>
              <a:t>⁎</a:t>
            </a:r>
            <a:r>
              <a:rPr lang="en-GB" b="0" i="0" u="none" strike="noStrike" dirty="0" err="1">
                <a:effectLst/>
                <a:latin typeface="ElsevierGulliver"/>
                <a:hlinkClick r:id="rId5"/>
              </a:rPr>
              <a:t>Caillier</a:t>
            </a:r>
            <a:r>
              <a:rPr lang="en-GB" b="0" i="0" u="none" strike="noStrike" dirty="0">
                <a:effectLst/>
                <a:latin typeface="ElsevierGulliver"/>
                <a:hlinkClick r:id="rId5"/>
              </a:rPr>
              <a:t>, 2014b</a:t>
            </a:r>
            <a:r>
              <a:rPr lang="en-GB" b="0" i="0" dirty="0">
                <a:solidFill>
                  <a:srgbClr val="1F1F1F"/>
                </a:solidFill>
                <a:effectLst/>
                <a:latin typeface="ElsevierGulliver"/>
              </a:rPr>
              <a:t>, </a:t>
            </a:r>
            <a:r>
              <a:rPr lang="en-GB" b="0" i="0" u="none" strike="noStrike" dirty="0">
                <a:effectLst/>
                <a:latin typeface="ElsevierGulliver"/>
                <a:hlinkClick r:id="rId6"/>
              </a:rPr>
              <a:t>Colbert et al., 2008</a:t>
            </a:r>
            <a:r>
              <a:rPr lang="en-GB" b="0" i="0" dirty="0">
                <a:solidFill>
                  <a:srgbClr val="1F1F1F"/>
                </a:solidFill>
                <a:effectLst/>
                <a:latin typeface="ElsevierGulliver"/>
              </a:rPr>
              <a:t>).</a:t>
            </a:r>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12</a:t>
            </a:fld>
            <a:endParaRPr lang="en-GB" noProof="0"/>
          </a:p>
        </p:txBody>
      </p:sp>
    </p:spTree>
    <p:extLst>
      <p:ext uri="{BB962C8B-B14F-4D97-AF65-F5344CB8AC3E}">
        <p14:creationId xmlns:p14="http://schemas.microsoft.com/office/powerpoint/2010/main" val="19030158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Examples of transformational leaders?</a:t>
            </a:r>
          </a:p>
          <a:p>
            <a:endParaRPr lang="en-GB" dirty="0"/>
          </a:p>
          <a:p>
            <a:r>
              <a:rPr lang="en-GB" b="0" i="0" dirty="0">
                <a:effectLst/>
                <a:latin typeface="fkGroteskNeue"/>
              </a:rPr>
              <a:t>Satya Nadella: As CEO of Microsoft since 2014, Nadella transformed the company's culture, making it more innovative and collaborative. He shifted Microsoft's focus towards cloud computing and open-source technologies, leading to a dramatic increase in the company's stock </a:t>
            </a:r>
            <a:r>
              <a:rPr lang="en-GB" b="0" i="0" dirty="0" err="1">
                <a:effectLst/>
                <a:latin typeface="fkGroteskNeue"/>
              </a:rPr>
              <a:t>valu</a:t>
            </a:r>
            <a:endParaRPr lang="en-GB" dirty="0"/>
          </a:p>
          <a:p>
            <a:endParaRPr lang="en-GB" dirty="0"/>
          </a:p>
          <a:p>
            <a:pPr algn="l">
              <a:spcBef>
                <a:spcPts val="1500"/>
              </a:spcBef>
            </a:pPr>
            <a:r>
              <a:rPr lang="en-GB" b="1" i="0" dirty="0">
                <a:solidFill>
                  <a:srgbClr val="000000"/>
                </a:solidFill>
                <a:effectLst/>
                <a:latin typeface="system-ui"/>
              </a:rPr>
              <a:t>1. Microsoft embraces open source (Satya Nadella)</a:t>
            </a:r>
          </a:p>
          <a:p>
            <a:pPr algn="l">
              <a:spcAft>
                <a:spcPts val="1500"/>
              </a:spcAft>
            </a:pPr>
            <a:br>
              <a:rPr lang="en-GB" b="0" i="0" dirty="0">
                <a:solidFill>
                  <a:srgbClr val="596A7F"/>
                </a:solidFill>
                <a:effectLst/>
                <a:latin typeface="system-ui"/>
              </a:rPr>
            </a:br>
            <a:r>
              <a:rPr lang="en-GB" b="0" i="0" dirty="0">
                <a:solidFill>
                  <a:srgbClr val="596A7F"/>
                </a:solidFill>
                <a:effectLst/>
                <a:latin typeface="system-ui"/>
              </a:rPr>
              <a:t>The story of how </a:t>
            </a:r>
            <a:r>
              <a:rPr lang="en-GB" b="1" i="0" dirty="0">
                <a:solidFill>
                  <a:srgbClr val="596A7F"/>
                </a:solidFill>
                <a:effectLst/>
                <a:latin typeface="system-ui"/>
              </a:rPr>
              <a:t>Microsoft</a:t>
            </a:r>
            <a:r>
              <a:rPr lang="en-GB" b="0" i="0" dirty="0">
                <a:solidFill>
                  <a:srgbClr val="596A7F"/>
                </a:solidFill>
                <a:effectLst/>
                <a:latin typeface="system-ui"/>
              </a:rPr>
              <a:t> </a:t>
            </a:r>
            <a:r>
              <a:rPr lang="en-GB" b="1" i="0" dirty="0">
                <a:solidFill>
                  <a:srgbClr val="596A7F"/>
                </a:solidFill>
                <a:effectLst/>
                <a:latin typeface="system-ui"/>
              </a:rPr>
              <a:t>CEO Satya Nadella</a:t>
            </a:r>
            <a:r>
              <a:rPr lang="en-GB" b="0" i="0" dirty="0">
                <a:solidFill>
                  <a:srgbClr val="596A7F"/>
                </a:solidFill>
                <a:effectLst/>
                <a:latin typeface="system-ui"/>
              </a:rPr>
              <a:t> revamped the company's culture is perhaps the most discussed example of transformational leadership in recent years. Satya's calm personality differed vastly from his aggressive predecessor Steve Ballmer, which made the transformation even more visible.</a:t>
            </a:r>
          </a:p>
          <a:p>
            <a:pPr algn="l">
              <a:spcAft>
                <a:spcPts val="1500"/>
              </a:spcAft>
            </a:pPr>
            <a:r>
              <a:rPr lang="en-GB" b="0" i="0" dirty="0">
                <a:solidFill>
                  <a:srgbClr val="596A7F"/>
                </a:solidFill>
                <a:effectLst/>
                <a:latin typeface="system-ui"/>
              </a:rPr>
              <a:t>In the early 2010s, Microsoft acquired the reputation of a company past its prime. The record high of its stock prices was way back in 1999. Its foray into the smartphone market turned out to be uninspiring. Its Surface tablets failed to create a mark in the market. </a:t>
            </a:r>
          </a:p>
          <a:p>
            <a:pPr algn="l">
              <a:spcAft>
                <a:spcPts val="1500"/>
              </a:spcAft>
            </a:pPr>
            <a:r>
              <a:rPr lang="en-GB" b="0" i="0" dirty="0">
                <a:solidFill>
                  <a:srgbClr val="596A7F"/>
                </a:solidFill>
                <a:effectLst/>
                <a:latin typeface="system-ui"/>
              </a:rPr>
              <a:t>Satya joined in 2014 and </a:t>
            </a:r>
            <a:r>
              <a:rPr lang="en-GB" b="0" i="0" u="none" strike="noStrike" dirty="0">
                <a:solidFill>
                  <a:srgbClr val="3376F6"/>
                </a:solidFill>
                <a:effectLst/>
                <a:latin typeface="system-ui"/>
                <a:hlinkClick r:id="rId3"/>
              </a:rPr>
              <a:t>changed Microsoft’s mission </a:t>
            </a:r>
            <a:r>
              <a:rPr lang="en-GB" b="0" i="0" dirty="0">
                <a:solidFill>
                  <a:srgbClr val="596A7F"/>
                </a:solidFill>
                <a:effectLst/>
                <a:latin typeface="system-ui"/>
              </a:rPr>
              <a:t>to “empower every person and every organization on the planet to achieve more.” He transformed Microsoft’s culture from a closely guarded traditional IT organization to an empathic and collaborative company.  </a:t>
            </a:r>
          </a:p>
          <a:p>
            <a:pPr algn="l">
              <a:spcAft>
                <a:spcPts val="1500"/>
              </a:spcAft>
            </a:pPr>
            <a:r>
              <a:rPr lang="en-GB" b="0" i="0" dirty="0">
                <a:solidFill>
                  <a:srgbClr val="596A7F"/>
                </a:solidFill>
                <a:effectLst/>
                <a:latin typeface="system-ui"/>
              </a:rPr>
              <a:t>Nowhere is this shift more visible than in Microsoft’s approach to cloud technology and open source. Steve Ballmer had initially referred to the open source OS Linux as “communism” and “cancer that attaches itself in an intellectual property sense to everything it touches.”</a:t>
            </a:r>
          </a:p>
          <a:p>
            <a:pPr algn="l">
              <a:spcAft>
                <a:spcPts val="1500"/>
              </a:spcAft>
            </a:pPr>
            <a:r>
              <a:rPr lang="en-GB" b="0" i="0" dirty="0">
                <a:solidFill>
                  <a:srgbClr val="596A7F"/>
                </a:solidFill>
                <a:effectLst/>
                <a:latin typeface="system-ui"/>
              </a:rPr>
              <a:t>On the other hand, Satya is an advocate for open source collaboration, and under his leadership, Microsoft </a:t>
            </a:r>
            <a:r>
              <a:rPr lang="en-GB" b="0" i="0" u="none" strike="noStrike" dirty="0">
                <a:solidFill>
                  <a:srgbClr val="3376F6"/>
                </a:solidFill>
                <a:effectLst/>
                <a:latin typeface="system-ui"/>
                <a:hlinkClick r:id="rId4"/>
              </a:rPr>
              <a:t>joined the Linux Foundation</a:t>
            </a:r>
            <a:r>
              <a:rPr lang="en-GB" b="0" i="0" dirty="0">
                <a:solidFill>
                  <a:srgbClr val="596A7F"/>
                </a:solidFill>
                <a:effectLst/>
                <a:latin typeface="system-ui"/>
              </a:rPr>
              <a:t> as a Platinum Member.</a:t>
            </a:r>
          </a:p>
          <a:p>
            <a:pPr algn="l">
              <a:spcAft>
                <a:spcPts val="1500"/>
              </a:spcAft>
            </a:pPr>
            <a:r>
              <a:rPr lang="en-GB" b="0" i="0" dirty="0">
                <a:solidFill>
                  <a:srgbClr val="596A7F"/>
                </a:solidFill>
                <a:effectLst/>
                <a:latin typeface="system-ui"/>
              </a:rPr>
              <a:t>Under Satya's leadership, Microsoft also made bold acquisitions, including LinkedIn, GitHub, and Activision Blizzard, cementing its dominance across professional networking, developer communities, and gaming. These moves exemplified Satya's ability to align acquisitions with long-term growth strategies while maintaining the collaborative culture he inspired.</a:t>
            </a:r>
          </a:p>
          <a:p>
            <a:pPr algn="l">
              <a:spcAft>
                <a:spcPts val="1500"/>
              </a:spcAft>
            </a:pPr>
            <a:r>
              <a:rPr lang="en-GB" b="0" i="0" dirty="0">
                <a:solidFill>
                  <a:srgbClr val="596A7F"/>
                </a:solidFill>
                <a:effectLst/>
                <a:latin typeface="system-ui"/>
              </a:rPr>
              <a:t>Today, Microsoft’s stock prices are almost 10X from when Satya took over. It’s safe to say their best is yet to come, as Microsoft leads the way in generative AI through its strategic partnership with OpenAI and Copilot integrations across its product suite.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13</a:t>
            </a:fld>
            <a:endParaRPr lang="en-GB" noProof="0"/>
          </a:p>
        </p:txBody>
      </p:sp>
    </p:spTree>
    <p:extLst>
      <p:ext uri="{BB962C8B-B14F-4D97-AF65-F5344CB8AC3E}">
        <p14:creationId xmlns:p14="http://schemas.microsoft.com/office/powerpoint/2010/main" val="24135725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dirty="0">
                <a:effectLst/>
                <a:latin typeface="fkGroteskNeue"/>
              </a:rPr>
              <a:t>Context Dependency: The effectiveness of transformational leadership may vary across different cultural and organisational contexts.</a:t>
            </a:r>
          </a:p>
          <a:p>
            <a:pPr algn="l">
              <a:buFont typeface="+mj-lt"/>
              <a:buAutoNum type="arabicPeriod"/>
            </a:pPr>
            <a:r>
              <a:rPr lang="en-GB" b="0" i="0" dirty="0">
                <a:effectLst/>
                <a:latin typeface="fkGroteskNeue"/>
              </a:rPr>
              <a:t>Measurement Challenges: Many studies rely on self-reported or subjective performance measures, which may introduce bias.</a:t>
            </a:r>
          </a:p>
          <a:p>
            <a:pPr algn="l">
              <a:buFont typeface="+mj-lt"/>
              <a:buAutoNum type="arabicPeriod"/>
            </a:pPr>
            <a:r>
              <a:rPr lang="en-GB" b="0" i="0" dirty="0">
                <a:effectLst/>
                <a:latin typeface="fkGroteskNeue"/>
              </a:rPr>
              <a:t>Causality: While correlations are often found, establishing clear causal relationships between transformational leadership and performance can be challenging.</a:t>
            </a:r>
          </a:p>
          <a:p>
            <a:pPr algn="l">
              <a:buFont typeface="+mj-lt"/>
              <a:buAutoNum type="arabicPeriod"/>
            </a:pPr>
            <a:r>
              <a:rPr lang="en-GB" b="0" i="0" dirty="0">
                <a:effectLst/>
                <a:latin typeface="fkGroteskNeue"/>
              </a:rPr>
              <a:t>Potential Downsides: Over-reliance on transformational leadership might lead to employee burnout or create unrealistic expectations.</a:t>
            </a:r>
          </a:p>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14</a:t>
            </a:fld>
            <a:endParaRPr lang="en-GB" noProof="0"/>
          </a:p>
        </p:txBody>
      </p:sp>
    </p:spTree>
    <p:extLst>
      <p:ext uri="{BB962C8B-B14F-4D97-AF65-F5344CB8AC3E}">
        <p14:creationId xmlns:p14="http://schemas.microsoft.com/office/powerpoint/2010/main" val="33714766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D41891-D5C4-ECC7-0681-267F8E8DD5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0CC5F82-C9C3-50EC-1400-797F178F25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FD7183-A6F2-5A1B-7A02-7936EA901F62}"/>
              </a:ext>
            </a:extLst>
          </p:cNvPr>
          <p:cNvSpPr>
            <a:spLocks noGrp="1"/>
          </p:cNvSpPr>
          <p:nvPr>
            <p:ph type="body" idx="1"/>
          </p:nvPr>
        </p:nvSpPr>
        <p:spPr/>
        <p:txBody>
          <a:bodyPr/>
          <a:lstStyle/>
          <a:p>
            <a:r>
              <a:rPr lang="en-GB" b="0" i="0" dirty="0">
                <a:effectLst/>
                <a:latin typeface="Arial" panose="020B0604020202020204" pitchFamily="34" charset="0"/>
              </a:rPr>
              <a:t>I. A learning mechanism. Distributed leadership strengthens the organization's ability to make inferences from its</a:t>
            </a:r>
            <a:br>
              <a:rPr lang="en-GB" dirty="0"/>
            </a:br>
            <a:r>
              <a:rPr lang="en-GB" b="0" i="0" dirty="0">
                <a:effectLst/>
                <a:latin typeface="Arial" panose="020B0604020202020204" pitchFamily="34" charset="0"/>
              </a:rPr>
              <a:t>own and other organizations' experiences. This occurs because distributed leadership increases the flow of</a:t>
            </a:r>
            <a:br>
              <a:rPr lang="en-GB" dirty="0"/>
            </a:br>
            <a:r>
              <a:rPr lang="en-GB" b="0" i="0" dirty="0">
                <a:effectLst/>
                <a:latin typeface="Arial" panose="020B0604020202020204" pitchFamily="34" charset="0"/>
              </a:rPr>
              <a:t>information and knowledge about what works and why it works across organizational levels and in relation to</a:t>
            </a:r>
            <a:br>
              <a:rPr lang="en-GB" dirty="0"/>
            </a:br>
            <a:r>
              <a:rPr lang="en-GB" b="0" i="0" dirty="0">
                <a:effectLst/>
                <a:latin typeface="Arial" panose="020B0604020202020204" pitchFamily="34" charset="0"/>
              </a:rPr>
              <a:t>the organization's environment.</a:t>
            </a:r>
            <a:br>
              <a:rPr lang="en-GB" dirty="0"/>
            </a:br>
            <a:r>
              <a:rPr lang="en-GB" b="0" i="0" dirty="0">
                <a:effectLst/>
                <a:latin typeface="Arial" panose="020B0604020202020204" pitchFamily="34" charset="0"/>
              </a:rPr>
              <a:t>II. A governance and coordination mechanism. Distributed leadership distributes information and authority in the</a:t>
            </a:r>
            <a:br>
              <a:rPr lang="en-GB" dirty="0"/>
            </a:br>
            <a:r>
              <a:rPr lang="en-GB" b="0" i="0" dirty="0">
                <a:effectLst/>
                <a:latin typeface="Arial" panose="020B0604020202020204" pitchFamily="34" charset="0"/>
              </a:rPr>
              <a:t>organization in a way that allows for coordination closer to the actual conjoint work tasks, reduces information</a:t>
            </a:r>
            <a:br>
              <a:rPr lang="en-GB" dirty="0"/>
            </a:br>
            <a:r>
              <a:rPr lang="en-GB" b="0" i="0" dirty="0">
                <a:effectLst/>
                <a:latin typeface="Arial" panose="020B0604020202020204" pitchFamily="34" charset="0"/>
              </a:rPr>
              <a:t>asymmetries, and makes sure that employee competences and capacities are used effectively.</a:t>
            </a:r>
            <a:br>
              <a:rPr lang="en-GB" dirty="0"/>
            </a:br>
            <a:r>
              <a:rPr lang="en-GB" b="0" i="0" dirty="0">
                <a:effectLst/>
                <a:latin typeface="Arial" panose="020B0604020202020204" pitchFamily="34" charset="0"/>
              </a:rPr>
              <a:t>III. A motivation mechanism. The feeling of competence and autonomy that follows from you or your peers </a:t>
            </a:r>
            <a:r>
              <a:rPr lang="en-GB" b="0" i="0" dirty="0" err="1">
                <a:effectLst/>
                <a:latin typeface="Arial" panose="020B0604020202020204" pitchFamily="34" charset="0"/>
              </a:rPr>
              <a:t>exercis</a:t>
            </a:r>
            <a:r>
              <a:rPr lang="en-GB" b="0" i="0" dirty="0">
                <a:effectLst/>
                <a:latin typeface="Arial" panose="020B0604020202020204" pitchFamily="34" charset="0"/>
              </a:rPr>
              <a:t>-</a:t>
            </a:r>
            <a:br>
              <a:rPr lang="en-GB" dirty="0"/>
            </a:br>
            <a:r>
              <a:rPr lang="en-GB" b="0" i="0" dirty="0" err="1">
                <a:effectLst/>
                <a:latin typeface="Arial" panose="020B0604020202020204" pitchFamily="34" charset="0"/>
              </a:rPr>
              <a:t>ing</a:t>
            </a:r>
            <a:r>
              <a:rPr lang="en-GB" b="0" i="0" dirty="0">
                <a:effectLst/>
                <a:latin typeface="Arial" panose="020B0604020202020204" pitchFamily="34" charset="0"/>
              </a:rPr>
              <a:t> leadership makes the job more meaningful and thereby increases motivation and job satisfaction.</a:t>
            </a:r>
            <a:endParaRPr lang="en-GB" dirty="0"/>
          </a:p>
        </p:txBody>
      </p:sp>
      <p:sp>
        <p:nvSpPr>
          <p:cNvPr id="4" name="Slide Number Placeholder 3">
            <a:extLst>
              <a:ext uri="{FF2B5EF4-FFF2-40B4-BE49-F238E27FC236}">
                <a16:creationId xmlns:a16="http://schemas.microsoft.com/office/drawing/2014/main" id="{98940211-30A0-2AF2-C127-3E561C6F6EB7}"/>
              </a:ext>
            </a:extLst>
          </p:cNvPr>
          <p:cNvSpPr>
            <a:spLocks noGrp="1"/>
          </p:cNvSpPr>
          <p:nvPr>
            <p:ph type="sldNum" sz="quarter" idx="5"/>
          </p:nvPr>
        </p:nvSpPr>
        <p:spPr/>
        <p:txBody>
          <a:bodyPr/>
          <a:lstStyle/>
          <a:p>
            <a:fld id="{BD8DB08D-32FE-4C56-95DB-2741485080A6}" type="slidenum">
              <a:rPr lang="en-GB" noProof="0" smtClean="0"/>
              <a:t>15</a:t>
            </a:fld>
            <a:endParaRPr lang="en-GB" noProof="0"/>
          </a:p>
        </p:txBody>
      </p:sp>
    </p:spTree>
    <p:extLst>
      <p:ext uri="{BB962C8B-B14F-4D97-AF65-F5344CB8AC3E}">
        <p14:creationId xmlns:p14="http://schemas.microsoft.com/office/powerpoint/2010/main" val="10941257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Education - </a:t>
            </a:r>
            <a:r>
              <a:rPr lang="en-GB" b="0" i="0" dirty="0">
                <a:effectLst/>
                <a:latin typeface="fkGroteskNeue"/>
              </a:rPr>
              <a:t>Schools often implement distributed leadership by involving teachers, department heads, and administrators in decision-making processes. This collaborative approach allows for shared responsibility in curriculum design, policy development, and school improvement initiatives.</a:t>
            </a:r>
          </a:p>
          <a:p>
            <a:endParaRPr lang="en-GB" b="0" i="0" dirty="0">
              <a:effectLst/>
              <a:latin typeface="fkGroteskNeue"/>
            </a:endParaRPr>
          </a:p>
          <a:p>
            <a:r>
              <a:rPr lang="en-GB" b="0" i="0" dirty="0">
                <a:effectLst/>
                <a:latin typeface="fkGroteskNeue"/>
              </a:rPr>
              <a:t>Tech companies - In the technology sector, leadership is frequently distributed among project teams. Engineers, product managers, and designers take on leadership roles for different aspects of a project, enabling faster decision-making and greater adaptability to changing requirements</a:t>
            </a:r>
          </a:p>
          <a:p>
            <a:endParaRPr lang="en-GB" b="0" i="0" dirty="0">
              <a:effectLst/>
              <a:latin typeface="fkGroteskNeue"/>
            </a:endParaRPr>
          </a:p>
          <a:p>
            <a:r>
              <a:rPr lang="en-GB" b="0" i="0" dirty="0">
                <a:effectLst/>
                <a:latin typeface="fkGroteskNeue"/>
              </a:rPr>
              <a:t>Salford Royal NHS Foundation Trust: A case study of their musculoskeletal physiotherapy service showed successful implementation of distributed leadership. The service was restructured with clear responsibilities devolved to specialist teams, resulting in improved communication, relationships, and treatment protocols. This led to a 32% initial fall in waiting times and high patient satisfaction.</a:t>
            </a:r>
          </a:p>
          <a:p>
            <a:endParaRPr lang="en-GB" b="0" i="0" dirty="0">
              <a:effectLst/>
              <a:latin typeface="fkGroteskNeue"/>
            </a:endParaRPr>
          </a:p>
          <a:p>
            <a:r>
              <a:rPr lang="en-GB" b="0" i="0" dirty="0">
                <a:effectLst/>
                <a:latin typeface="fkGroteskNeue"/>
              </a:rPr>
              <a:t>Caslon Community Primary School: This school transformed its pastoral team using a distributed leadership approach. The team's work, previously judged as 'good' by Ofsted, became part of the school's 'outstanding' care, guidance, and support in a later inspection. The school implemented a bottom-up leadership model with shared vision and aims driving team meetings</a:t>
            </a:r>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16</a:t>
            </a:fld>
            <a:endParaRPr lang="en-GB" noProof="0"/>
          </a:p>
        </p:txBody>
      </p:sp>
    </p:spTree>
    <p:extLst>
      <p:ext uri="{BB962C8B-B14F-4D97-AF65-F5344CB8AC3E}">
        <p14:creationId xmlns:p14="http://schemas.microsoft.com/office/powerpoint/2010/main" val="19019089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41774F-4429-A3C2-49B6-0A3D4EAD41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57F980-4C46-4285-F4DE-E678769F69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58ACBCA-1FC8-D85B-C1E7-230F98018BF1}"/>
              </a:ext>
            </a:extLst>
          </p:cNvPr>
          <p:cNvSpPr>
            <a:spLocks noGrp="1"/>
          </p:cNvSpPr>
          <p:nvPr>
            <p:ph type="body" idx="1"/>
          </p:nvPr>
        </p:nvSpPr>
        <p:spPr/>
        <p:txBody>
          <a:bodyPr/>
          <a:lstStyle/>
          <a:p>
            <a:pPr marL="228600" indent="-228600">
              <a:buAutoNum type="arabicPeriod"/>
            </a:pPr>
            <a:r>
              <a:rPr lang="en-GB" dirty="0"/>
              <a:t>Individualised Consideration - showing individual interest and offering one-to-one support for people </a:t>
            </a:r>
          </a:p>
          <a:p>
            <a:pPr marL="228600" indent="-228600">
              <a:buAutoNum type="arabicPeriod"/>
            </a:pPr>
            <a:r>
              <a:rPr lang="en-GB" dirty="0"/>
              <a:t>Idealised Influence - providing an appealing vision that inspires others </a:t>
            </a:r>
          </a:p>
          <a:p>
            <a:pPr marL="228600" indent="-228600">
              <a:buAutoNum type="arabicPeriod"/>
            </a:pPr>
            <a:r>
              <a:rPr lang="en-GB" dirty="0"/>
              <a:t>Inspirational Motivation - encouraging others to develop ideas and to be challenging </a:t>
            </a:r>
          </a:p>
          <a:p>
            <a:pPr marL="228600" indent="-228600">
              <a:buAutoNum type="arabicPeriod"/>
            </a:pPr>
            <a:r>
              <a:rPr lang="en-GB" dirty="0"/>
              <a:t>Intellectual Stimulation - encouraging creative thinking </a:t>
            </a:r>
          </a:p>
          <a:p>
            <a:pPr marL="228600" indent="-228600">
              <a:buAutoNum type="arabicPeriod"/>
            </a:pPr>
            <a:r>
              <a:rPr lang="en-GB" dirty="0"/>
              <a:t>Unqualified Acceptance - showing acceptance of everyone without bias </a:t>
            </a:r>
          </a:p>
          <a:p>
            <a:pPr marL="228600" indent="-228600">
              <a:buAutoNum type="arabicPeriod"/>
            </a:pPr>
            <a:r>
              <a:rPr lang="en-GB" dirty="0"/>
              <a:t>Empathy - being able to appreciate the perspective of others and endeavouring to understand how others feel </a:t>
            </a:r>
          </a:p>
          <a:p>
            <a:pPr marL="228600" indent="-228600">
              <a:buAutoNum type="arabicPeriod"/>
            </a:pPr>
            <a:r>
              <a:rPr lang="en-GB" dirty="0"/>
              <a:t>Listening - truly listening to the opinions of others </a:t>
            </a:r>
          </a:p>
          <a:p>
            <a:pPr marL="228600" indent="-228600">
              <a:buAutoNum type="arabicPeriod"/>
            </a:pPr>
            <a:r>
              <a:rPr lang="en-GB" dirty="0"/>
              <a:t>Persuasion - having an influence on people’s actions without force or coercion </a:t>
            </a:r>
          </a:p>
          <a:p>
            <a:pPr marL="228600" indent="-228600">
              <a:buAutoNum type="arabicPeriod"/>
            </a:pPr>
            <a:r>
              <a:rPr lang="en-GB" dirty="0"/>
              <a:t>Confidence Building - providing positive feedback to boost people’s self-efficacy </a:t>
            </a:r>
          </a:p>
          <a:p>
            <a:pPr marL="228600" indent="-228600">
              <a:buAutoNum type="arabicPeriod"/>
            </a:pPr>
            <a:r>
              <a:rPr lang="en-GB" dirty="0"/>
              <a:t>Growth - providing opportunities for all employees to realise potential, make autonomous and unique contributions and progress with the organisation </a:t>
            </a:r>
          </a:p>
          <a:p>
            <a:pPr marL="228600" indent="-228600">
              <a:buAutoNum type="arabicPeriod"/>
            </a:pPr>
            <a:r>
              <a:rPr lang="en-GB" dirty="0"/>
              <a:t>Foresight - being able to consider the views of others about possible outcomes </a:t>
            </a:r>
          </a:p>
          <a:p>
            <a:pPr marL="228600" indent="-228600">
              <a:buAutoNum type="arabicPeriod"/>
            </a:pPr>
            <a:r>
              <a:rPr lang="en-GB" dirty="0"/>
              <a:t>Conceptualisation - being able to focus on how employees contribute to long-term objectives </a:t>
            </a:r>
          </a:p>
          <a:p>
            <a:pPr marL="228600" indent="-228600">
              <a:buAutoNum type="arabicPeriod"/>
            </a:pPr>
            <a:r>
              <a:rPr lang="en-GB" dirty="0"/>
              <a:t>Awareness - having self-awareness of how preconceived views can influence behaviour towards others </a:t>
            </a:r>
          </a:p>
          <a:p>
            <a:pPr marL="228600" indent="-228600">
              <a:buAutoNum type="arabicPeriod"/>
            </a:pPr>
            <a:r>
              <a:rPr lang="en-GB" dirty="0"/>
              <a:t>Stewardship - showing a commitment to leading by serving others for the good of everyone rather than for self-gain </a:t>
            </a:r>
          </a:p>
          <a:p>
            <a:pPr marL="228600" indent="-228600">
              <a:buAutoNum type="arabicPeriod"/>
            </a:pPr>
            <a:r>
              <a:rPr lang="en-GB" dirty="0"/>
              <a:t>Healing - showing a respect for the wellbeing of all employees</a:t>
            </a:r>
          </a:p>
        </p:txBody>
      </p:sp>
      <p:sp>
        <p:nvSpPr>
          <p:cNvPr id="4" name="Slide Number Placeholder 3">
            <a:extLst>
              <a:ext uri="{FF2B5EF4-FFF2-40B4-BE49-F238E27FC236}">
                <a16:creationId xmlns:a16="http://schemas.microsoft.com/office/drawing/2014/main" id="{0D580201-CB3D-830F-80E9-8B41449C96D0}"/>
              </a:ext>
            </a:extLst>
          </p:cNvPr>
          <p:cNvSpPr>
            <a:spLocks noGrp="1"/>
          </p:cNvSpPr>
          <p:nvPr>
            <p:ph type="sldNum" sz="quarter" idx="5"/>
          </p:nvPr>
        </p:nvSpPr>
        <p:spPr/>
        <p:txBody>
          <a:bodyPr/>
          <a:lstStyle/>
          <a:p>
            <a:fld id="{BD8DB08D-32FE-4C56-95DB-2741485080A6}" type="slidenum">
              <a:rPr lang="en-GB" noProof="0" smtClean="0"/>
              <a:t>17</a:t>
            </a:fld>
            <a:endParaRPr lang="en-GB" noProof="0"/>
          </a:p>
        </p:txBody>
      </p:sp>
    </p:spTree>
    <p:extLst>
      <p:ext uri="{BB962C8B-B14F-4D97-AF65-F5344CB8AC3E}">
        <p14:creationId xmlns:p14="http://schemas.microsoft.com/office/powerpoint/2010/main" val="3808765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18</a:t>
            </a:fld>
            <a:endParaRPr lang="en-GB" noProof="0"/>
          </a:p>
        </p:txBody>
      </p:sp>
    </p:spTree>
    <p:extLst>
      <p:ext uri="{BB962C8B-B14F-4D97-AF65-F5344CB8AC3E}">
        <p14:creationId xmlns:p14="http://schemas.microsoft.com/office/powerpoint/2010/main" val="6378839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Review recruitment and promotion criteria to ensure IL competencies are included. Recruit, promote and retain inclusive leaders that demonstrate the 15 IL competencies to inspire and engage their teams. </a:t>
            </a:r>
          </a:p>
          <a:p>
            <a:pPr marL="228600" indent="-228600">
              <a:buAutoNum type="arabicPeriod"/>
            </a:pPr>
            <a:r>
              <a:rPr lang="en-GB" dirty="0"/>
              <a:t>Review management development and reward programmes to ensure IL behaviours are promoted and rewarded. Encourage IL through all training and development programmes, building reward schemes that reinforce positive IL behaviours and expectations. </a:t>
            </a:r>
          </a:p>
          <a:p>
            <a:pPr marL="228600" indent="-228600">
              <a:buAutoNum type="arabicPeriod"/>
            </a:pPr>
            <a:r>
              <a:rPr lang="en-GB" dirty="0"/>
              <a:t>Monitor attitudes and culture of IL. Identify groups of people with lower perceptions of IL, identify barriers to inclusion and take appropriate action to ensure the organisation is getting the best out of all its talent.</a:t>
            </a:r>
          </a:p>
        </p:txBody>
      </p:sp>
      <p:sp>
        <p:nvSpPr>
          <p:cNvPr id="4" name="Slide Number Placeholder 3"/>
          <p:cNvSpPr>
            <a:spLocks noGrp="1"/>
          </p:cNvSpPr>
          <p:nvPr>
            <p:ph type="sldNum" sz="quarter" idx="5"/>
          </p:nvPr>
        </p:nvSpPr>
        <p:spPr/>
        <p:txBody>
          <a:bodyPr/>
          <a:lstStyle/>
          <a:p>
            <a:fld id="{BD8DB08D-32FE-4C56-95DB-2741485080A6}" type="slidenum">
              <a:rPr lang="en-GB" noProof="0" smtClean="0"/>
              <a:t>19</a:t>
            </a:fld>
            <a:endParaRPr lang="en-GB" noProof="0"/>
          </a:p>
        </p:txBody>
      </p:sp>
    </p:spTree>
    <p:extLst>
      <p:ext uri="{BB962C8B-B14F-4D97-AF65-F5344CB8AC3E}">
        <p14:creationId xmlns:p14="http://schemas.microsoft.com/office/powerpoint/2010/main" val="41126705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var(--font-fk-grotesk)"/>
              </a:rPr>
              <a:t>Servant Leadership</a:t>
            </a:r>
          </a:p>
          <a:p>
            <a:pPr algn="l"/>
            <a:r>
              <a:rPr lang="en-GB" b="0" i="0" dirty="0">
                <a:effectLst/>
                <a:latin typeface="fkGroteskNeue"/>
              </a:rPr>
              <a:t>Prioritising employee well-being and ethical stewardship, servant leaders focus on long-term development. Torch.io highlights its effectiveness in fostering trust but notes challenges in maintaining authority during crises</a:t>
            </a:r>
            <a:r>
              <a:rPr lang="en-GB" b="0" i="0" u="none" strike="noStrike" dirty="0">
                <a:effectLst/>
                <a:latin typeface="var(--font-berkeley-mono)"/>
              </a:rPr>
              <a:t>.</a:t>
            </a:r>
            <a:r>
              <a:rPr lang="en-GB" b="0" i="0" dirty="0">
                <a:effectLst/>
                <a:latin typeface="fkGroteskNeue"/>
              </a:rPr>
              <a:t> Performance evaluations in this model emphasise mentorship metrics, such as skill development and team cohesion</a:t>
            </a:r>
            <a:r>
              <a:rPr lang="en-GB" b="0" i="0" u="none" strike="noStrike" dirty="0">
                <a:effectLst/>
                <a:latin typeface="var(--font-berkeley-mono)"/>
              </a:rPr>
              <a:t>.</a:t>
            </a:r>
            <a:endParaRPr lang="en-GB" b="0" i="0" dirty="0">
              <a:effectLst/>
              <a:latin typeface="fkGroteskNeue"/>
            </a:endParaRPr>
          </a:p>
          <a:p>
            <a:endParaRPr lang="en-GB" dirty="0"/>
          </a:p>
          <a:p>
            <a:pPr algn="l"/>
            <a:r>
              <a:rPr lang="en-GB" b="0" i="0" dirty="0">
                <a:effectLst/>
                <a:latin typeface="var(--font-fk-grotesk)"/>
              </a:rPr>
              <a:t>Adaptive Leadership</a:t>
            </a:r>
          </a:p>
          <a:p>
            <a:pPr algn="l"/>
            <a:r>
              <a:rPr lang="en-GB" b="0" i="0" dirty="0">
                <a:effectLst/>
                <a:latin typeface="fkGroteskNeue"/>
              </a:rPr>
              <a:t>Modern organisations increasingly blend styles:</a:t>
            </a:r>
          </a:p>
          <a:p>
            <a:pPr algn="l">
              <a:buFont typeface="Arial" panose="020B0604020202020204" pitchFamily="34" charset="0"/>
              <a:buChar char="•"/>
            </a:pPr>
            <a:r>
              <a:rPr lang="en-GB" b="0" i="0" dirty="0">
                <a:effectLst/>
                <a:latin typeface="fkGroteskNeue"/>
              </a:rPr>
              <a:t>Democratic-Transactional Hybrid: Balancing collaboration with performance incentives</a:t>
            </a:r>
            <a:r>
              <a:rPr lang="en-GB" b="0" i="0" u="none" strike="noStrike" dirty="0">
                <a:effectLst/>
                <a:latin typeface="var(--font-berkeley-mono)"/>
              </a:rPr>
              <a:t>.</a:t>
            </a:r>
            <a:endParaRPr lang="en-GB" b="0" i="0" dirty="0">
              <a:effectLst/>
              <a:latin typeface="fkGroteskNeue"/>
            </a:endParaRPr>
          </a:p>
          <a:p>
            <a:pPr algn="l">
              <a:buFont typeface="Arial" panose="020B0604020202020204" pitchFamily="34" charset="0"/>
              <a:buChar char="•"/>
            </a:pPr>
            <a:r>
              <a:rPr lang="en-GB" b="0" i="0" dirty="0">
                <a:effectLst/>
                <a:latin typeface="fkGroteskNeue"/>
              </a:rPr>
              <a:t>Transformational-Servant Fusion: Visionary inspiration paired with individualized support.</a:t>
            </a:r>
          </a:p>
          <a:p>
            <a:endParaRPr lang="en-GB" dirty="0"/>
          </a:p>
          <a:p>
            <a:r>
              <a:rPr lang="en-GB" dirty="0"/>
              <a:t>Recommendations</a:t>
            </a:r>
          </a:p>
          <a:p>
            <a:pPr algn="l"/>
            <a:r>
              <a:rPr lang="en-GB" b="0" i="0" dirty="0">
                <a:effectLst/>
                <a:latin typeface="fkGroteskNeue"/>
              </a:rPr>
              <a:t>Leadership effectiveness is context-dependent, requiring alignment with organisational goals, employee competencies, and external challenges. Key recommendations include:</a:t>
            </a:r>
          </a:p>
          <a:p>
            <a:pPr algn="l">
              <a:buFont typeface="+mj-lt"/>
              <a:buAutoNum type="arabicPeriod"/>
            </a:pPr>
            <a:r>
              <a:rPr lang="en-GB" b="0" i="0" dirty="0">
                <a:effectLst/>
                <a:latin typeface="fkGroteskNeue"/>
              </a:rPr>
              <a:t>Adopt Flexible Frameworks: Use Likert’s systems or 360° evaluations to identify situational best fits.</a:t>
            </a:r>
          </a:p>
          <a:p>
            <a:pPr algn="l">
              <a:buFont typeface="+mj-lt"/>
              <a:buAutoNum type="arabicPeriod"/>
            </a:pPr>
            <a:r>
              <a:rPr lang="en-GB" b="0" i="0" dirty="0">
                <a:effectLst/>
                <a:latin typeface="fkGroteskNeue"/>
              </a:rPr>
              <a:t>Invest in Leader Development: Train managers in style adaptability, emphasising emotional intelligence.</a:t>
            </a:r>
          </a:p>
          <a:p>
            <a:pPr algn="l">
              <a:buFont typeface="+mj-lt"/>
              <a:buAutoNum type="arabicPeriod"/>
            </a:pPr>
            <a:r>
              <a:rPr lang="en-GB" b="0" i="0" dirty="0">
                <a:effectLst/>
                <a:latin typeface="fkGroteskNeue"/>
              </a:rPr>
              <a:t>Leverage Data-Driven Insights: Combine financial, behavioural, and cultural metrics for holistic assessments.</a:t>
            </a:r>
          </a:p>
          <a:p>
            <a:pPr algn="l">
              <a:buFont typeface="+mj-lt"/>
              <a:buAutoNum type="arabicPeriod"/>
            </a:pPr>
            <a:r>
              <a:rPr lang="en-GB" b="0" i="0" dirty="0">
                <a:effectLst/>
                <a:latin typeface="fkGroteskNeue"/>
              </a:rPr>
              <a:t>Promote Ethical Practices: Integrate servant leadership principles to enhance sustainability and employee retention.</a:t>
            </a:r>
          </a:p>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20</a:t>
            </a:fld>
            <a:endParaRPr lang="en-GB" noProof="0"/>
          </a:p>
        </p:txBody>
      </p:sp>
    </p:spTree>
    <p:extLst>
      <p:ext uri="{BB962C8B-B14F-4D97-AF65-F5344CB8AC3E}">
        <p14:creationId xmlns:p14="http://schemas.microsoft.com/office/powerpoint/2010/main" val="15209710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None/>
            </a:pPr>
            <a:r>
              <a:rPr lang="en-GB" b="0" i="0" dirty="0">
                <a:effectLst/>
                <a:latin typeface="fkGroteskNeue"/>
              </a:rPr>
              <a:t>The PM article suggests that embracing both aspects leads to better decision-making and outcomes, citing Figueres' experience in climate change negotiations.</a:t>
            </a:r>
          </a:p>
          <a:p>
            <a:pPr algn="l">
              <a:buFont typeface="+mj-lt"/>
              <a:buNone/>
            </a:pPr>
            <a:r>
              <a:rPr lang="en-GB" b="0" i="0" dirty="0">
                <a:effectLst/>
                <a:latin typeface="fkGroteskNeue"/>
              </a:rPr>
              <a:t>The author concludes that true leadership involves balancing a strong foundation with empathy to generate necessary change in companies and the world.</a:t>
            </a:r>
          </a:p>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21</a:t>
            </a:fld>
            <a:endParaRPr lang="en-GB" noProof="0"/>
          </a:p>
        </p:txBody>
      </p:sp>
    </p:spTree>
    <p:extLst>
      <p:ext uri="{BB962C8B-B14F-4D97-AF65-F5344CB8AC3E}">
        <p14:creationId xmlns:p14="http://schemas.microsoft.com/office/powerpoint/2010/main" val="14137150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can you apply this to your lunch and learn series? </a:t>
            </a:r>
          </a:p>
        </p:txBody>
      </p:sp>
      <p:sp>
        <p:nvSpPr>
          <p:cNvPr id="4" name="Slide Number Placeholder 3"/>
          <p:cNvSpPr>
            <a:spLocks noGrp="1"/>
          </p:cNvSpPr>
          <p:nvPr>
            <p:ph type="sldNum" sz="quarter" idx="5"/>
          </p:nvPr>
        </p:nvSpPr>
        <p:spPr/>
        <p:txBody>
          <a:bodyPr/>
          <a:lstStyle/>
          <a:p>
            <a:fld id="{BD8DB08D-32FE-4C56-95DB-2741485080A6}" type="slidenum">
              <a:rPr lang="en-GB" noProof="0" smtClean="0"/>
              <a:t>22</a:t>
            </a:fld>
            <a:endParaRPr lang="en-GB" noProof="0"/>
          </a:p>
        </p:txBody>
      </p:sp>
    </p:spTree>
    <p:extLst>
      <p:ext uri="{BB962C8B-B14F-4D97-AF65-F5344CB8AC3E}">
        <p14:creationId xmlns:p14="http://schemas.microsoft.com/office/powerpoint/2010/main" val="27948386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D8DB08D-32FE-4C56-95DB-2741485080A6}" type="slidenum">
              <a:rPr lang="en-GB" noProof="0" smtClean="0"/>
              <a:t>23</a:t>
            </a:fld>
            <a:endParaRPr lang="en-GB" noProof="0"/>
          </a:p>
        </p:txBody>
      </p:sp>
    </p:spTree>
    <p:extLst>
      <p:ext uri="{BB962C8B-B14F-4D97-AF65-F5344CB8AC3E}">
        <p14:creationId xmlns:p14="http://schemas.microsoft.com/office/powerpoint/2010/main" val="1800538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C6F027-9DA0-0C1F-C58C-F78E9A8DBB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291141-2A4B-403C-189A-F6279E1F509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959A23-7079-F7F0-288C-6A3E2FA6645D}"/>
              </a:ext>
            </a:extLst>
          </p:cNvPr>
          <p:cNvSpPr>
            <a:spLocks noGrp="1"/>
          </p:cNvSpPr>
          <p:nvPr>
            <p:ph type="body" idx="1"/>
          </p:nvPr>
        </p:nvSpPr>
        <p:spPr/>
        <p:txBody>
          <a:bodyPr/>
          <a:lstStyle/>
          <a:p>
            <a:r>
              <a:rPr lang="en-GB" dirty="0"/>
              <a:t>By the end of this session…</a:t>
            </a:r>
          </a:p>
        </p:txBody>
      </p:sp>
      <p:sp>
        <p:nvSpPr>
          <p:cNvPr id="4" name="Slide Number Placeholder 3">
            <a:extLst>
              <a:ext uri="{FF2B5EF4-FFF2-40B4-BE49-F238E27FC236}">
                <a16:creationId xmlns:a16="http://schemas.microsoft.com/office/drawing/2014/main" id="{51E79897-F075-1562-704B-B24D2C43DCD2}"/>
              </a:ext>
            </a:extLst>
          </p:cNvPr>
          <p:cNvSpPr>
            <a:spLocks noGrp="1"/>
          </p:cNvSpPr>
          <p:nvPr>
            <p:ph type="sldNum" sz="quarter" idx="5"/>
          </p:nvPr>
        </p:nvSpPr>
        <p:spPr/>
        <p:txBody>
          <a:bodyPr/>
          <a:lstStyle/>
          <a:p>
            <a:fld id="{BD8DB08D-32FE-4C56-95DB-2741485080A6}" type="slidenum">
              <a:rPr lang="en-GB" noProof="0" smtClean="0"/>
              <a:t>24</a:t>
            </a:fld>
            <a:endParaRPr lang="en-GB" noProof="0"/>
          </a:p>
        </p:txBody>
      </p:sp>
    </p:spTree>
    <p:extLst>
      <p:ext uri="{BB962C8B-B14F-4D97-AF65-F5344CB8AC3E}">
        <p14:creationId xmlns:p14="http://schemas.microsoft.com/office/powerpoint/2010/main" val="31511248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dirty="0"/>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0D4E46AA-1EC0-4433-9956-E798E94A6FB7}" type="datetimeFigureOut">
              <a:rPr lang="en-US" smtClean="0"/>
              <a:t>2/24/2026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8185423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0D4E46AA-1EC0-4433-9956-E798E94A6FB7}" type="datetimeFigureOut">
              <a:rPr lang="en-US" smtClean="0"/>
              <a:t>2/24/2026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5901897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912629" y="1709738"/>
            <a:ext cx="9214884" cy="3159974"/>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0D4E46AA-1EC0-4433-9956-E798E94A6FB7}" type="datetimeFigureOut">
              <a:rPr lang="en-US" smtClean="0"/>
              <a:t>2/24/2026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848002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914400" y="2849526"/>
            <a:ext cx="5105400" cy="32104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172200" y="2849526"/>
            <a:ext cx="5105400" cy="3210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0D4E46AA-1EC0-4433-9956-E798E94A6FB7}" type="datetimeFigureOut">
              <a:rPr lang="en-US" smtClean="0"/>
              <a:t>2/24/2026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0260287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912628" y="1371599"/>
            <a:ext cx="10442760" cy="939753"/>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912628" y="3006725"/>
            <a:ext cx="5084947" cy="318293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172200" y="3006725"/>
            <a:ext cx="5183188"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0D4E46AA-1EC0-4433-9956-E798E94A6FB7}" type="datetimeFigureOut">
              <a:rPr lang="en-US" smtClean="0"/>
              <a:t>2/24/2026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2190729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0D4E46AA-1EC0-4433-9956-E798E94A6FB7}" type="datetimeFigureOut">
              <a:rPr lang="en-US" smtClean="0"/>
              <a:t>2/24/2026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8015170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D4E46AA-1EC0-4433-9956-E798E94A6FB7}" type="datetimeFigureOut">
              <a:rPr lang="en-US" smtClean="0"/>
              <a:t>2/24/2026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1651706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0D4E46AA-1EC0-4433-9956-E798E94A6FB7}" type="datetimeFigureOut">
              <a:rPr lang="en-US" smtClean="0"/>
              <a:t>2/24/2026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3247357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912628" y="1463038"/>
            <a:ext cx="3859397" cy="1471548"/>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0D4E46AA-1EC0-4433-9956-E798E94A6FB7}" type="datetimeFigureOut">
              <a:rPr lang="en-US" smtClean="0"/>
              <a:t>2/24/2026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7508638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0D4E46AA-1EC0-4433-9956-E798E94A6FB7}" type="datetimeFigureOut">
              <a:rPr lang="en-US" smtClean="0"/>
              <a:t>2/24/2026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933969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198077" y="1401097"/>
            <a:ext cx="2155722" cy="4775865"/>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838200" y="1401097"/>
            <a:ext cx="8232058" cy="477586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D4E46AA-1EC0-4433-9956-E798E94A6FB7}" type="datetimeFigureOut">
              <a:rPr lang="en-US" smtClean="0"/>
              <a:t>2/24/2026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38C08-47C7-4847-B0BE-B9D8DEEB3D1B}" type="slidenum">
              <a:rPr lang="en-US" smtClean="0"/>
              <a:t>‹#›</a:t>
            </a:fld>
            <a:endParaRPr lang="en-US"/>
          </a:p>
        </p:txBody>
      </p:sp>
    </p:spTree>
    <p:extLst>
      <p:ext uri="{BB962C8B-B14F-4D97-AF65-F5344CB8AC3E}">
        <p14:creationId xmlns:p14="http://schemas.microsoft.com/office/powerpoint/2010/main" val="1072078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2/24/2026</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5564205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2/24/2026</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279985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2/24/2026</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396854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2/24/2026</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310903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2/24/2026</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549128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2/24/2026</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689194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2/24/2026</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454440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2/24/2026</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6628919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2/24/2026</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548085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2/24/2026</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22826110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2/24/2026</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3079233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0"/>
            <a:ext cx="10363200" cy="1314443"/>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853369"/>
            <a:ext cx="10363200" cy="308846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0D4E46AA-1EC0-4433-9956-E798E94A6FB7}" type="datetimeFigureOut">
              <a:rPr lang="en-US" smtClean="0"/>
              <a:pPr/>
              <a:t>2/24/2026</a:t>
            </a:fld>
            <a:endParaRPr lang="en-US" dirty="0"/>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38C08-47C7-4847-B0BE-B9D8DEEB3D1B}" type="slidenum">
              <a:rPr lang="en-US" smtClean="0"/>
              <a:pPr/>
              <a:t>‹#›</a:t>
            </a:fld>
            <a:endParaRPr lang="en-US" dirty="0"/>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9630488"/>
      </p:ext>
    </p:extLst>
  </p:cSld>
  <p:clrMap bg1="lt1" tx1="dk1" bg2="lt2" tx2="dk2" accent1="accent1" accent2="accent2" accent3="accent3" accent4="accent4" accent5="accent5" accent6="accent6" hlink="hlink" folHlink="folHlink"/>
  <p:sldLayoutIdLst>
    <p:sldLayoutId id="2147483651" r:id="rId1"/>
    <p:sldLayoutId id="2147483682" r:id="rId2"/>
    <p:sldLayoutId id="2147483681" r:id="rId3"/>
    <p:sldLayoutId id="2147483680" r:id="rId4"/>
    <p:sldLayoutId id="2147483679" r:id="rId5"/>
    <p:sldLayoutId id="2147483678" r:id="rId6"/>
    <p:sldLayoutId id="2147483657" r:id="rId7"/>
    <p:sldLayoutId id="2147483677" r:id="rId8"/>
    <p:sldLayoutId id="2147483676" r:id="rId9"/>
    <p:sldLayoutId id="2147483660" r:id="rId10"/>
    <p:sldLayoutId id="2147483675"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274320" indent="0" algn="l" defTabSz="914400" rtl="0" eaLnBrk="1" latinLnBrk="0" hangingPunct="1">
        <a:lnSpc>
          <a:spcPct val="120000"/>
        </a:lnSpc>
        <a:spcBef>
          <a:spcPts val="500"/>
        </a:spcBef>
        <a:buSzPct val="87000"/>
        <a:buFontTx/>
        <a:buNone/>
        <a:defRPr sz="1800" kern="1200">
          <a:solidFill>
            <a:schemeClr val="tx1"/>
          </a:solidFill>
          <a:latin typeface="+mn-lt"/>
          <a:ea typeface="+mn-ea"/>
          <a:cs typeface="+mn-cs"/>
        </a:defRPr>
      </a:lvl2pPr>
      <a:lvl3pPr marL="54864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594360" indent="0" algn="l" defTabSz="914400" rtl="0" eaLnBrk="1" latinLnBrk="0" hangingPunct="1">
        <a:lnSpc>
          <a:spcPct val="120000"/>
        </a:lnSpc>
        <a:spcBef>
          <a:spcPts val="500"/>
        </a:spcBef>
        <a:buSzPct val="87000"/>
        <a:buFontTx/>
        <a:buNone/>
        <a:defRPr sz="1400" kern="1200">
          <a:solidFill>
            <a:schemeClr val="tx1"/>
          </a:solidFill>
          <a:latin typeface="+mn-lt"/>
          <a:ea typeface="+mn-ea"/>
          <a:cs typeface="+mn-cs"/>
        </a:defRPr>
      </a:lvl4pPr>
      <a:lvl5pPr marL="822960"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2/24/2026</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1606178602"/>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88" r:id="rId3"/>
    <p:sldLayoutId id="2147483689" r:id="rId4"/>
    <p:sldLayoutId id="2147483690" r:id="rId5"/>
    <p:sldLayoutId id="2147483691" r:id="rId6"/>
    <p:sldLayoutId id="2147483692" r:id="rId7"/>
    <p:sldLayoutId id="2147483696" r:id="rId8"/>
    <p:sldLayoutId id="2147483693" r:id="rId9"/>
    <p:sldLayoutId id="2147483694" r:id="rId10"/>
    <p:sldLayoutId id="2147483695"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5.xml.rels><?xml version="1.0" encoding="UTF-8" standalone="yes"?>
<Relationships xmlns="http://schemas.openxmlformats.org/package/2006/relationships"><Relationship Id="rId3" Type="http://schemas.openxmlformats.org/officeDocument/2006/relationships/hyperlink" Target="https://doi.org/10.1111/padm.12801" TargetMode="External"/><Relationship Id="rId2" Type="http://schemas.openxmlformats.org/officeDocument/2006/relationships/hyperlink" Target="https://www.acas.org.uk/sites/default/files/2021-03/guidance-leading-people.pdf" TargetMode="External"/><Relationship Id="rId1" Type="http://schemas.openxmlformats.org/officeDocument/2006/relationships/slideLayout" Target="../slideLayouts/slideLayout2.xml"/><Relationship Id="rId4" Type="http://schemas.openxmlformats.org/officeDocument/2006/relationships/hyperlink" Target="https://assets.publishing.service.gov.uk/media/5a7dcb2a40f0b65d8863472c/distributed-leadership-case-studies-of-creation-and-deployment-of-pastoral-team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7">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8D02F54-B12B-A438-CD6C-19452552612E}"/>
              </a:ext>
            </a:extLst>
          </p:cNvPr>
          <p:cNvPicPr>
            <a:picLocks noChangeAspect="1"/>
          </p:cNvPicPr>
          <p:nvPr/>
        </p:nvPicPr>
        <p:blipFill rotWithShape="1">
          <a:blip r:embed="rId3"/>
          <a:srcRect t="20058" b="155"/>
          <a:stretch/>
        </p:blipFill>
        <p:spPr>
          <a:xfrm>
            <a:off x="20" y="10"/>
            <a:ext cx="12191979" cy="6857990"/>
          </a:xfrm>
          <a:prstGeom prst="rect">
            <a:avLst/>
          </a:prstGeom>
        </p:spPr>
      </p:pic>
      <p:sp>
        <p:nvSpPr>
          <p:cNvPr id="25" name="Rectangle 19">
            <a:extLst>
              <a:ext uri="{FF2B5EF4-FFF2-40B4-BE49-F238E27FC236}">
                <a16:creationId xmlns:a16="http://schemas.microsoft.com/office/drawing/2014/main" id="{9E9D00D9-C4F5-471E-BE2C-126CB112A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rgbClr val="000000">
                  <a:alpha val="0"/>
                </a:srgbClr>
              </a:gs>
              <a:gs pos="58000">
                <a:srgbClr val="000000">
                  <a:alpha val="55000"/>
                </a:srgbClr>
              </a:gs>
              <a:gs pos="93000">
                <a:srgbClr val="000000">
                  <a:alpha val="64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14400" y="914400"/>
            <a:ext cx="4892948" cy="3427867"/>
          </a:xfrm>
        </p:spPr>
        <p:txBody>
          <a:bodyPr rtlCol="0" anchor="t">
            <a:normAutofit/>
          </a:bodyPr>
          <a:lstStyle/>
          <a:p>
            <a:r>
              <a:rPr lang="en-GB">
                <a:solidFill>
                  <a:srgbClr val="FFFFFF"/>
                </a:solidFill>
              </a:rPr>
              <a:t>The Vital Role of Line Managers</a:t>
            </a:r>
          </a:p>
        </p:txBody>
      </p:sp>
      <p:sp>
        <p:nvSpPr>
          <p:cNvPr id="3" name="Subtitle 2"/>
          <p:cNvSpPr>
            <a:spLocks noGrp="1"/>
          </p:cNvSpPr>
          <p:nvPr>
            <p:ph type="subTitle" idx="1"/>
          </p:nvPr>
        </p:nvSpPr>
        <p:spPr>
          <a:xfrm>
            <a:off x="925290" y="5253051"/>
            <a:ext cx="4892948" cy="812923"/>
          </a:xfrm>
        </p:spPr>
        <p:txBody>
          <a:bodyPr rtlCol="0" anchor="t">
            <a:normAutofit/>
          </a:bodyPr>
          <a:lstStyle/>
          <a:p>
            <a:pPr>
              <a:lnSpc>
                <a:spcPct val="120000"/>
              </a:lnSpc>
            </a:pPr>
            <a:r>
              <a:rPr lang="en-GB" sz="1100" dirty="0">
                <a:solidFill>
                  <a:srgbClr val="FFFFFF"/>
                </a:solidFill>
                <a:ea typeface="+mn-lt"/>
                <a:cs typeface="+mn-lt"/>
              </a:rPr>
              <a:t>The crucial role of the line manager in influencing performance</a:t>
            </a:r>
          </a:p>
          <a:p>
            <a:pPr>
              <a:lnSpc>
                <a:spcPct val="120000"/>
              </a:lnSpc>
            </a:pPr>
            <a:r>
              <a:rPr lang="en-GB" sz="1100" dirty="0">
                <a:solidFill>
                  <a:srgbClr val="FFFFFF"/>
                </a:solidFill>
              </a:rPr>
              <a:t>24</a:t>
            </a:r>
            <a:r>
              <a:rPr lang="en-GB" sz="1100" baseline="30000" dirty="0">
                <a:solidFill>
                  <a:srgbClr val="FFFFFF"/>
                </a:solidFill>
              </a:rPr>
              <a:t>th</a:t>
            </a:r>
            <a:r>
              <a:rPr lang="en-GB" sz="1100" dirty="0">
                <a:solidFill>
                  <a:srgbClr val="FFFFFF"/>
                </a:solidFill>
              </a:rPr>
              <a:t> February</a:t>
            </a:r>
          </a:p>
        </p:txBody>
      </p:sp>
      <p:cxnSp>
        <p:nvCxnSpPr>
          <p:cNvPr id="26" name="Straight Connector 21">
            <a:extLst>
              <a:ext uri="{FF2B5EF4-FFF2-40B4-BE49-F238E27FC236}">
                <a16:creationId xmlns:a16="http://schemas.microsoft.com/office/drawing/2014/main" id="{97CC2FE6-3AD0-4131-B4BC-1F4D65E25E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7529" y="48612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326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par>
                                <p:cTn id="13" presetID="10" presetClass="entr" presetSubtype="0" fill="hold" grpId="0" nodeType="withEffect">
                                  <p:stCondLst>
                                    <p:cond delay="1000"/>
                                  </p:stCondLst>
                                  <p:iterate>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5">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2FD38E-88C3-1D7D-F02F-6B0D5CCD064D}"/>
              </a:ext>
            </a:extLst>
          </p:cNvPr>
          <p:cNvSpPr>
            <a:spLocks noGrp="1"/>
          </p:cNvSpPr>
          <p:nvPr>
            <p:ph type="title"/>
          </p:nvPr>
        </p:nvSpPr>
        <p:spPr>
          <a:xfrm>
            <a:off x="914400" y="570750"/>
            <a:ext cx="10110857" cy="1387934"/>
          </a:xfrm>
        </p:spPr>
        <p:txBody>
          <a:bodyPr anchor="b">
            <a:normAutofit/>
          </a:bodyPr>
          <a:lstStyle/>
          <a:p>
            <a:r>
              <a:rPr lang="en-GB" dirty="0"/>
              <a:t>Learning Outcomes</a:t>
            </a:r>
          </a:p>
        </p:txBody>
      </p:sp>
      <p:cxnSp>
        <p:nvCxnSpPr>
          <p:cNvPr id="21" name="Straight Connector 17">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0600"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22" name="Content Placeholder 2">
            <a:extLst>
              <a:ext uri="{FF2B5EF4-FFF2-40B4-BE49-F238E27FC236}">
                <a16:creationId xmlns:a16="http://schemas.microsoft.com/office/drawing/2014/main" id="{29221EB5-E5D1-0997-D3AC-DF05A6ED9853}"/>
              </a:ext>
            </a:extLst>
          </p:cNvPr>
          <p:cNvGraphicFramePr>
            <a:graphicFrameLocks noGrp="1"/>
          </p:cNvGraphicFramePr>
          <p:nvPr>
            <p:ph idx="1"/>
            <p:extLst>
              <p:ext uri="{D42A27DB-BD31-4B8C-83A1-F6EECF244321}">
                <p14:modId xmlns:p14="http://schemas.microsoft.com/office/powerpoint/2010/main" val="1947729317"/>
              </p:ext>
            </p:extLst>
          </p:nvPr>
        </p:nvGraphicFramePr>
        <p:xfrm>
          <a:off x="914400" y="2852738"/>
          <a:ext cx="10363200" cy="3089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17705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07BD3-EA52-79B7-C90C-EBC9C192ECAF}"/>
              </a:ext>
            </a:extLst>
          </p:cNvPr>
          <p:cNvSpPr>
            <a:spLocks noGrp="1"/>
          </p:cNvSpPr>
          <p:nvPr>
            <p:ph type="title"/>
          </p:nvPr>
        </p:nvSpPr>
        <p:spPr/>
        <p:txBody>
          <a:bodyPr/>
          <a:lstStyle/>
          <a:p>
            <a:r>
              <a:rPr lang="en-GB" dirty="0"/>
              <a:t>Leadership definitions (CIPD, 2024)</a:t>
            </a:r>
          </a:p>
        </p:txBody>
      </p:sp>
      <p:sp>
        <p:nvSpPr>
          <p:cNvPr id="3" name="Content Placeholder 2">
            <a:extLst>
              <a:ext uri="{FF2B5EF4-FFF2-40B4-BE49-F238E27FC236}">
                <a16:creationId xmlns:a16="http://schemas.microsoft.com/office/drawing/2014/main" id="{1DEB783F-BBD1-D24E-0177-C6775161ED93}"/>
              </a:ext>
            </a:extLst>
          </p:cNvPr>
          <p:cNvSpPr>
            <a:spLocks noGrp="1"/>
          </p:cNvSpPr>
          <p:nvPr>
            <p:ph idx="1"/>
          </p:nvPr>
        </p:nvSpPr>
        <p:spPr/>
        <p:txBody>
          <a:bodyPr/>
          <a:lstStyle/>
          <a:p>
            <a:pPr marL="0" indent="0" algn="l">
              <a:buNone/>
            </a:pPr>
            <a:r>
              <a:rPr lang="en-GB" b="0" i="0" dirty="0">
                <a:solidFill>
                  <a:srgbClr val="202020"/>
                </a:solidFill>
                <a:effectLst/>
                <a:latin typeface="Museo"/>
              </a:rPr>
              <a:t>Different definitions of leadership all agree on three essential elements: </a:t>
            </a:r>
          </a:p>
          <a:p>
            <a:pPr algn="l">
              <a:buFont typeface="Arial" panose="020B0604020202020204" pitchFamily="34" charset="0"/>
              <a:buChar char="•"/>
            </a:pPr>
            <a:r>
              <a:rPr lang="en-GB" b="1" i="0" dirty="0">
                <a:solidFill>
                  <a:srgbClr val="202020"/>
                </a:solidFill>
                <a:effectLst/>
                <a:latin typeface="Museo"/>
              </a:rPr>
              <a:t>Self:</a:t>
            </a:r>
            <a:r>
              <a:rPr lang="en-GB" b="0" i="0" dirty="0">
                <a:solidFill>
                  <a:srgbClr val="202020"/>
                </a:solidFill>
                <a:effectLst/>
                <a:latin typeface="Museo"/>
              </a:rPr>
              <a:t> leaders have self-awareness and effectively express their personal qualities.</a:t>
            </a:r>
          </a:p>
          <a:p>
            <a:pPr algn="l">
              <a:buFont typeface="Arial" panose="020B0604020202020204" pitchFamily="34" charset="0"/>
              <a:buChar char="•"/>
            </a:pPr>
            <a:r>
              <a:rPr lang="en-GB" b="1" i="0" dirty="0">
                <a:solidFill>
                  <a:srgbClr val="202020"/>
                </a:solidFill>
                <a:effectLst/>
                <a:latin typeface="Museo"/>
              </a:rPr>
              <a:t>Other people:</a:t>
            </a:r>
            <a:r>
              <a:rPr lang="en-GB" b="0" i="0" dirty="0">
                <a:solidFill>
                  <a:srgbClr val="202020"/>
                </a:solidFill>
                <a:effectLst/>
                <a:latin typeface="Museo"/>
              </a:rPr>
              <a:t> leaders influence, motivate, and inspire stakeholders.</a:t>
            </a:r>
          </a:p>
          <a:p>
            <a:pPr algn="l">
              <a:buFont typeface="Arial" panose="020B0604020202020204" pitchFamily="34" charset="0"/>
              <a:buChar char="•"/>
            </a:pPr>
            <a:r>
              <a:rPr lang="en-GB" b="1" i="0" dirty="0">
                <a:solidFill>
                  <a:srgbClr val="202020"/>
                </a:solidFill>
                <a:effectLst/>
                <a:latin typeface="Museo"/>
              </a:rPr>
              <a:t>The job:</a:t>
            </a:r>
            <a:r>
              <a:rPr lang="en-GB" b="0" i="0" dirty="0">
                <a:solidFill>
                  <a:srgbClr val="202020"/>
                </a:solidFill>
                <a:effectLst/>
                <a:latin typeface="Museo"/>
              </a:rPr>
              <a:t> leaders define, clarify, and revise outcomes to be achieved</a:t>
            </a:r>
          </a:p>
          <a:p>
            <a:endParaRPr lang="en-GB" dirty="0"/>
          </a:p>
        </p:txBody>
      </p:sp>
    </p:spTree>
    <p:extLst>
      <p:ext uri="{BB962C8B-B14F-4D97-AF65-F5344CB8AC3E}">
        <p14:creationId xmlns:p14="http://schemas.microsoft.com/office/powerpoint/2010/main" val="36454773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F1E0F-1329-DA46-8181-8ED38BDF0445}"/>
              </a:ext>
            </a:extLst>
          </p:cNvPr>
          <p:cNvSpPr>
            <a:spLocks noGrp="1"/>
          </p:cNvSpPr>
          <p:nvPr>
            <p:ph type="title"/>
          </p:nvPr>
        </p:nvSpPr>
        <p:spPr/>
        <p:txBody>
          <a:bodyPr/>
          <a:lstStyle/>
          <a:p>
            <a:r>
              <a:rPr lang="en-GB" dirty="0"/>
              <a:t>How does leadership differ from management? (CIPD, 2024)</a:t>
            </a:r>
          </a:p>
        </p:txBody>
      </p:sp>
      <p:sp>
        <p:nvSpPr>
          <p:cNvPr id="3" name="Content Placeholder 2">
            <a:extLst>
              <a:ext uri="{FF2B5EF4-FFF2-40B4-BE49-F238E27FC236}">
                <a16:creationId xmlns:a16="http://schemas.microsoft.com/office/drawing/2014/main" id="{BDABEDA9-7464-E25E-B128-4D8D40E6F828}"/>
              </a:ext>
            </a:extLst>
          </p:cNvPr>
          <p:cNvSpPr>
            <a:spLocks noGrp="1"/>
          </p:cNvSpPr>
          <p:nvPr>
            <p:ph idx="1"/>
          </p:nvPr>
        </p:nvSpPr>
        <p:spPr/>
        <p:txBody>
          <a:bodyPr/>
          <a:lstStyle/>
          <a:p>
            <a:pPr marL="0" indent="0">
              <a:buNone/>
            </a:pPr>
            <a:r>
              <a:rPr lang="en-GB" b="0" i="0" dirty="0">
                <a:solidFill>
                  <a:srgbClr val="202020"/>
                </a:solidFill>
                <a:effectLst/>
                <a:latin typeface="Museo"/>
              </a:rPr>
              <a:t>The terms 'leadership' and 'management' are linked and used interchangeably because early leadership research focused on senior managers. </a:t>
            </a:r>
          </a:p>
          <a:p>
            <a:pPr marL="0" indent="0">
              <a:buNone/>
            </a:pPr>
            <a:r>
              <a:rPr lang="en-GB" b="0" i="0" dirty="0">
                <a:solidFill>
                  <a:srgbClr val="202020"/>
                </a:solidFill>
                <a:effectLst/>
                <a:latin typeface="Museo"/>
              </a:rPr>
              <a:t>Leadership is often defined as developing an initial vision and inspiring others to achieve it.</a:t>
            </a:r>
          </a:p>
          <a:p>
            <a:pPr marL="0" indent="0">
              <a:buNone/>
            </a:pPr>
            <a:r>
              <a:rPr lang="en-GB" b="0" i="0" dirty="0">
                <a:solidFill>
                  <a:srgbClr val="202020"/>
                </a:solidFill>
                <a:effectLst/>
                <a:latin typeface="Museo"/>
              </a:rPr>
              <a:t>Management involves translating the vision into reality by guiding team actions and behaviours.</a:t>
            </a:r>
          </a:p>
          <a:p>
            <a:pPr marL="0" indent="0">
              <a:buNone/>
            </a:pPr>
            <a:r>
              <a:rPr lang="en-GB" b="0" i="0" dirty="0">
                <a:solidFill>
                  <a:srgbClr val="202020"/>
                </a:solidFill>
                <a:effectLst/>
                <a:latin typeface="Museo"/>
              </a:rPr>
              <a:t>Both aspects play a role in achieving organisational objectives.</a:t>
            </a:r>
            <a:endParaRPr lang="en-GB" dirty="0"/>
          </a:p>
        </p:txBody>
      </p:sp>
    </p:spTree>
    <p:extLst>
      <p:ext uri="{BB962C8B-B14F-4D97-AF65-F5344CB8AC3E}">
        <p14:creationId xmlns:p14="http://schemas.microsoft.com/office/powerpoint/2010/main" val="388387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81585-667F-D22D-CC23-105666E4AE52}"/>
              </a:ext>
            </a:extLst>
          </p:cNvPr>
          <p:cNvSpPr>
            <a:spLocks noGrp="1"/>
          </p:cNvSpPr>
          <p:nvPr>
            <p:ph type="title"/>
          </p:nvPr>
        </p:nvSpPr>
        <p:spPr>
          <a:xfrm>
            <a:off x="912628" y="1463038"/>
            <a:ext cx="3859397" cy="1471548"/>
          </a:xfrm>
        </p:spPr>
        <p:txBody>
          <a:bodyPr anchor="t">
            <a:normAutofit/>
          </a:bodyPr>
          <a:lstStyle/>
          <a:p>
            <a:pPr>
              <a:lnSpc>
                <a:spcPct val="90000"/>
              </a:lnSpc>
            </a:pPr>
            <a:r>
              <a:rPr lang="en-GB" sz="2700" dirty="0"/>
              <a:t>Leading people (ACAS, 2019)</a:t>
            </a:r>
          </a:p>
        </p:txBody>
      </p:sp>
      <p:pic>
        <p:nvPicPr>
          <p:cNvPr id="5" name="Content Placeholder 4">
            <a:extLst>
              <a:ext uri="{FF2B5EF4-FFF2-40B4-BE49-F238E27FC236}">
                <a16:creationId xmlns:a16="http://schemas.microsoft.com/office/drawing/2014/main" id="{5123454C-5694-44F1-D12F-726CEECF58E5}"/>
              </a:ext>
            </a:extLst>
          </p:cNvPr>
          <p:cNvPicPr>
            <a:picLocks noGrp="1" noChangeAspect="1"/>
          </p:cNvPicPr>
          <p:nvPr>
            <p:ph type="pic" idx="1"/>
          </p:nvPr>
        </p:nvPicPr>
        <p:blipFill>
          <a:blip r:embed="rId3"/>
          <a:stretch/>
        </p:blipFill>
        <p:spPr>
          <a:xfrm>
            <a:off x="5715321" y="987425"/>
            <a:ext cx="5107933" cy="4873625"/>
          </a:xfrm>
          <a:noFill/>
        </p:spPr>
      </p:pic>
      <p:sp>
        <p:nvSpPr>
          <p:cNvPr id="10" name="Text Placeholder 3">
            <a:extLst>
              <a:ext uri="{FF2B5EF4-FFF2-40B4-BE49-F238E27FC236}">
                <a16:creationId xmlns:a16="http://schemas.microsoft.com/office/drawing/2014/main" id="{F4536D62-8D1F-036F-2C5C-60EF2D9730C3}"/>
              </a:ext>
            </a:extLst>
          </p:cNvPr>
          <p:cNvSpPr>
            <a:spLocks noGrp="1"/>
          </p:cNvSpPr>
          <p:nvPr>
            <p:ph type="body" sz="half" idx="2"/>
          </p:nvPr>
        </p:nvSpPr>
        <p:spPr>
          <a:xfrm>
            <a:off x="912628" y="2934586"/>
            <a:ext cx="3859397" cy="2934401"/>
          </a:xfrm>
        </p:spPr>
        <p:txBody>
          <a:bodyPr/>
          <a:lstStyle/>
          <a:p>
            <a:r>
              <a:rPr lang="en-US" dirty="0"/>
              <a:t>Leadership styles will change over time.</a:t>
            </a:r>
          </a:p>
          <a:p>
            <a:r>
              <a:rPr lang="en-GB" dirty="0"/>
              <a:t>Poor management practices and disengaged employees are major contributors to low levels of productivity and the UK productivity gap.</a:t>
            </a:r>
          </a:p>
          <a:p>
            <a:r>
              <a:rPr lang="en-GB" dirty="0"/>
              <a:t>‘Seven levers’ to improve productivity.</a:t>
            </a:r>
          </a:p>
        </p:txBody>
      </p:sp>
    </p:spTree>
    <p:extLst>
      <p:ext uri="{BB962C8B-B14F-4D97-AF65-F5344CB8AC3E}">
        <p14:creationId xmlns:p14="http://schemas.microsoft.com/office/powerpoint/2010/main" val="13072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2DAF3-117D-61A6-F313-4BF2CF2876DE}"/>
              </a:ext>
            </a:extLst>
          </p:cNvPr>
          <p:cNvSpPr>
            <a:spLocks noGrp="1"/>
          </p:cNvSpPr>
          <p:nvPr>
            <p:ph type="title"/>
          </p:nvPr>
        </p:nvSpPr>
        <p:spPr/>
        <p:txBody>
          <a:bodyPr/>
          <a:lstStyle/>
          <a:p>
            <a:r>
              <a:rPr lang="en-GB" dirty="0"/>
              <a:t>Seven levers (ACAS, 2019)</a:t>
            </a:r>
          </a:p>
        </p:txBody>
      </p:sp>
      <p:sp>
        <p:nvSpPr>
          <p:cNvPr id="3" name="Picture Placeholder 2">
            <a:extLst>
              <a:ext uri="{FF2B5EF4-FFF2-40B4-BE49-F238E27FC236}">
                <a16:creationId xmlns:a16="http://schemas.microsoft.com/office/drawing/2014/main" id="{11D2D320-8EEC-C140-2C0E-3F4FBAD91118}"/>
              </a:ext>
            </a:extLst>
          </p:cNvPr>
          <p:cNvSpPr>
            <a:spLocks noGrp="1"/>
          </p:cNvSpPr>
          <p:nvPr>
            <p:ph type="pic" idx="1"/>
          </p:nvPr>
        </p:nvSpPr>
        <p:spPr/>
        <p:txBody>
          <a:bodyPr>
            <a:normAutofit fontScale="92500" lnSpcReduction="10000"/>
          </a:bodyPr>
          <a:lstStyle/>
          <a:p>
            <a:pPr marL="514350" indent="-514350">
              <a:buAutoNum type="arabicPeriod"/>
            </a:pPr>
            <a:r>
              <a:rPr lang="en-GB" dirty="0"/>
              <a:t>Well designed work </a:t>
            </a:r>
          </a:p>
          <a:p>
            <a:pPr marL="514350" indent="-514350">
              <a:buAutoNum type="arabicPeriod"/>
            </a:pPr>
            <a:r>
              <a:rPr lang="en-GB" dirty="0"/>
              <a:t>Skilled line managers </a:t>
            </a:r>
          </a:p>
          <a:p>
            <a:pPr marL="514350" indent="-514350">
              <a:buAutoNum type="arabicPeriod"/>
            </a:pPr>
            <a:r>
              <a:rPr lang="en-GB" dirty="0"/>
              <a:t>Managing conflict effectively </a:t>
            </a:r>
          </a:p>
          <a:p>
            <a:pPr marL="514350" indent="-514350">
              <a:buAutoNum type="arabicPeriod"/>
            </a:pPr>
            <a:r>
              <a:rPr lang="en-GB" dirty="0"/>
              <a:t>Clarity about rights and responsibilities </a:t>
            </a:r>
          </a:p>
          <a:p>
            <a:pPr marL="514350" indent="-514350">
              <a:buAutoNum type="arabicPeriod"/>
            </a:pPr>
            <a:r>
              <a:rPr lang="en-GB" dirty="0"/>
              <a:t>Fairness </a:t>
            </a:r>
          </a:p>
          <a:p>
            <a:pPr marL="514350" indent="-514350">
              <a:buAutoNum type="arabicPeriod"/>
            </a:pPr>
            <a:r>
              <a:rPr lang="en-GB" dirty="0"/>
              <a:t>Employee voice </a:t>
            </a:r>
          </a:p>
          <a:p>
            <a:pPr marL="514350" indent="-514350">
              <a:buAutoNum type="arabicPeriod"/>
            </a:pPr>
            <a:r>
              <a:rPr lang="en-GB" dirty="0"/>
              <a:t>High trust</a:t>
            </a:r>
          </a:p>
        </p:txBody>
      </p:sp>
      <p:sp>
        <p:nvSpPr>
          <p:cNvPr id="4" name="Text Placeholder 3">
            <a:extLst>
              <a:ext uri="{FF2B5EF4-FFF2-40B4-BE49-F238E27FC236}">
                <a16:creationId xmlns:a16="http://schemas.microsoft.com/office/drawing/2014/main" id="{A507545C-EECD-174B-EDA4-354090812E1E}"/>
              </a:ext>
            </a:extLst>
          </p:cNvPr>
          <p:cNvSpPr>
            <a:spLocks noGrp="1"/>
          </p:cNvSpPr>
          <p:nvPr>
            <p:ph type="body" sz="half" idx="2"/>
          </p:nvPr>
        </p:nvSpPr>
        <p:spPr/>
        <p:txBody>
          <a:bodyPr/>
          <a:lstStyle/>
          <a:p>
            <a:endParaRPr lang="en-GB" dirty="0"/>
          </a:p>
        </p:txBody>
      </p:sp>
      <p:pic>
        <p:nvPicPr>
          <p:cNvPr id="6" name="Picture 5">
            <a:extLst>
              <a:ext uri="{FF2B5EF4-FFF2-40B4-BE49-F238E27FC236}">
                <a16:creationId xmlns:a16="http://schemas.microsoft.com/office/drawing/2014/main" id="{882E2073-9C5C-094F-9A57-C865B3E0DA42}"/>
              </a:ext>
            </a:extLst>
          </p:cNvPr>
          <p:cNvPicPr>
            <a:picLocks noChangeAspect="1"/>
          </p:cNvPicPr>
          <p:nvPr/>
        </p:nvPicPr>
        <p:blipFill>
          <a:blip r:embed="rId3"/>
          <a:stretch>
            <a:fillRect/>
          </a:stretch>
        </p:blipFill>
        <p:spPr>
          <a:xfrm>
            <a:off x="912628" y="3654726"/>
            <a:ext cx="3865134" cy="1323676"/>
          </a:xfrm>
          <a:prstGeom prst="rect">
            <a:avLst/>
          </a:prstGeom>
        </p:spPr>
      </p:pic>
    </p:spTree>
    <p:extLst>
      <p:ext uri="{BB962C8B-B14F-4D97-AF65-F5344CB8AC3E}">
        <p14:creationId xmlns:p14="http://schemas.microsoft.com/office/powerpoint/2010/main" val="39810238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6883C2-BA68-6CB2-75D1-3FD453B540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144923-131F-D8A3-0CB6-F45F3A2C780A}"/>
              </a:ext>
            </a:extLst>
          </p:cNvPr>
          <p:cNvSpPr>
            <a:spLocks noGrp="1"/>
          </p:cNvSpPr>
          <p:nvPr>
            <p:ph type="title"/>
          </p:nvPr>
        </p:nvSpPr>
        <p:spPr>
          <a:xfrm>
            <a:off x="912628" y="1463038"/>
            <a:ext cx="3859397" cy="1471548"/>
          </a:xfrm>
        </p:spPr>
        <p:txBody>
          <a:bodyPr anchor="t">
            <a:normAutofit/>
          </a:bodyPr>
          <a:lstStyle/>
          <a:p>
            <a:r>
              <a:rPr lang="en-GB" dirty="0"/>
              <a:t>Introduction to leadership styles</a:t>
            </a:r>
          </a:p>
        </p:txBody>
      </p:sp>
      <p:sp>
        <p:nvSpPr>
          <p:cNvPr id="4" name="Text Placeholder 3">
            <a:extLst>
              <a:ext uri="{FF2B5EF4-FFF2-40B4-BE49-F238E27FC236}">
                <a16:creationId xmlns:a16="http://schemas.microsoft.com/office/drawing/2014/main" id="{23019E89-36CE-A3F3-A97E-F02C8C2343D7}"/>
              </a:ext>
            </a:extLst>
          </p:cNvPr>
          <p:cNvSpPr>
            <a:spLocks noGrp="1"/>
          </p:cNvSpPr>
          <p:nvPr>
            <p:ph type="body" sz="half" idx="2"/>
          </p:nvPr>
        </p:nvSpPr>
        <p:spPr>
          <a:xfrm>
            <a:off x="912628" y="2934586"/>
            <a:ext cx="3859397" cy="2934401"/>
          </a:xfrm>
        </p:spPr>
        <p:txBody>
          <a:bodyPr vert="horz" lIns="91440" tIns="45720" rIns="91440" bIns="45720" rtlCol="0">
            <a:normAutofit/>
          </a:bodyPr>
          <a:lstStyle/>
          <a:p>
            <a:endParaRPr lang="en-GB" dirty="0"/>
          </a:p>
        </p:txBody>
      </p:sp>
      <p:graphicFrame>
        <p:nvGraphicFramePr>
          <p:cNvPr id="6" name="Content Placeholder 2">
            <a:extLst>
              <a:ext uri="{FF2B5EF4-FFF2-40B4-BE49-F238E27FC236}">
                <a16:creationId xmlns:a16="http://schemas.microsoft.com/office/drawing/2014/main" id="{812F97B3-AAA1-70A6-F225-950E70217252}"/>
              </a:ext>
            </a:extLst>
          </p:cNvPr>
          <p:cNvGraphicFramePr>
            <a:graphicFrameLocks noGrp="1"/>
          </p:cNvGraphicFramePr>
          <p:nvPr>
            <p:ph idx="1"/>
            <p:extLst>
              <p:ext uri="{D42A27DB-BD31-4B8C-83A1-F6EECF244321}">
                <p14:modId xmlns:p14="http://schemas.microsoft.com/office/powerpoint/2010/main" val="4150372099"/>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21553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B2801-B27C-85C0-DFCB-DC542A480D38}"/>
              </a:ext>
            </a:extLst>
          </p:cNvPr>
          <p:cNvSpPr>
            <a:spLocks noGrp="1"/>
          </p:cNvSpPr>
          <p:nvPr>
            <p:ph type="title"/>
          </p:nvPr>
        </p:nvSpPr>
        <p:spPr/>
        <p:txBody>
          <a:bodyPr>
            <a:normAutofit fontScale="90000"/>
          </a:bodyPr>
          <a:lstStyle/>
          <a:p>
            <a:r>
              <a:rPr lang="en-GB" dirty="0" err="1"/>
              <a:t>Rensis</a:t>
            </a:r>
            <a:r>
              <a:rPr lang="en-GB" dirty="0"/>
              <a:t> Likert’s four-system model categorises leadership based on authority distribution and employee involvement (</a:t>
            </a:r>
            <a:r>
              <a:rPr lang="en-GB" dirty="0" err="1"/>
              <a:t>Gonos</a:t>
            </a:r>
            <a:r>
              <a:rPr lang="en-GB" dirty="0"/>
              <a:t> and Gallo, 2013)</a:t>
            </a:r>
          </a:p>
        </p:txBody>
      </p:sp>
      <p:sp>
        <p:nvSpPr>
          <p:cNvPr id="3" name="Content Placeholder 2">
            <a:extLst>
              <a:ext uri="{FF2B5EF4-FFF2-40B4-BE49-F238E27FC236}">
                <a16:creationId xmlns:a16="http://schemas.microsoft.com/office/drawing/2014/main" id="{3B612E77-4EDA-9885-6862-5336A225C093}"/>
              </a:ext>
            </a:extLst>
          </p:cNvPr>
          <p:cNvSpPr>
            <a:spLocks noGrp="1"/>
          </p:cNvSpPr>
          <p:nvPr>
            <p:ph idx="1"/>
          </p:nvPr>
        </p:nvSpPr>
        <p:spPr/>
        <p:txBody>
          <a:bodyPr/>
          <a:lstStyle/>
          <a:p>
            <a:endParaRPr lang="en-GB" dirty="0"/>
          </a:p>
          <a:p>
            <a:endParaRPr lang="en-GB" dirty="0"/>
          </a:p>
          <a:p>
            <a:r>
              <a:rPr lang="en-GB" dirty="0"/>
              <a:t>Exploitative-Authoritative (System 1)</a:t>
            </a:r>
          </a:p>
          <a:p>
            <a:r>
              <a:rPr lang="en-GB" dirty="0"/>
              <a:t>Benevolent-Authoritative (System 2)</a:t>
            </a:r>
          </a:p>
          <a:p>
            <a:r>
              <a:rPr lang="en-GB" dirty="0"/>
              <a:t>Consultative (System 3)</a:t>
            </a:r>
          </a:p>
          <a:p>
            <a:r>
              <a:rPr lang="en-GB" dirty="0"/>
              <a:t>Participative-Group (System 4)</a:t>
            </a:r>
          </a:p>
        </p:txBody>
      </p:sp>
      <p:sp>
        <p:nvSpPr>
          <p:cNvPr id="4" name="Text Placeholder 3">
            <a:extLst>
              <a:ext uri="{FF2B5EF4-FFF2-40B4-BE49-F238E27FC236}">
                <a16:creationId xmlns:a16="http://schemas.microsoft.com/office/drawing/2014/main" id="{95935B49-A4F8-5347-7A60-2365820C45C4}"/>
              </a:ext>
            </a:extLst>
          </p:cNvPr>
          <p:cNvSpPr>
            <a:spLocks noGrp="1"/>
          </p:cNvSpPr>
          <p:nvPr>
            <p:ph type="body" sz="half" idx="2"/>
          </p:nvPr>
        </p:nvSpPr>
        <p:spPr>
          <a:xfrm>
            <a:off x="2777067" y="5779911"/>
            <a:ext cx="1994958" cy="89076"/>
          </a:xfrm>
        </p:spPr>
        <p:txBody>
          <a:bodyPr>
            <a:normAutofit fontScale="25000" lnSpcReduction="20000"/>
          </a:bodyPr>
          <a:lstStyle/>
          <a:p>
            <a:endParaRPr lang="en-GB" dirty="0"/>
          </a:p>
        </p:txBody>
      </p:sp>
    </p:spTree>
    <p:extLst>
      <p:ext uri="{BB962C8B-B14F-4D97-AF65-F5344CB8AC3E}">
        <p14:creationId xmlns:p14="http://schemas.microsoft.com/office/powerpoint/2010/main" val="11686208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9FD15-AA02-5165-177B-54EF61BD2DF8}"/>
              </a:ext>
            </a:extLst>
          </p:cNvPr>
          <p:cNvSpPr>
            <a:spLocks noGrp="1"/>
          </p:cNvSpPr>
          <p:nvPr>
            <p:ph type="title"/>
          </p:nvPr>
        </p:nvSpPr>
        <p:spPr>
          <a:xfrm>
            <a:off x="914400" y="1371600"/>
            <a:ext cx="10363200" cy="1314443"/>
          </a:xfrm>
        </p:spPr>
        <p:txBody>
          <a:bodyPr anchor="t">
            <a:normAutofit/>
          </a:bodyPr>
          <a:lstStyle/>
          <a:p>
            <a:r>
              <a:rPr lang="en-GB" dirty="0"/>
              <a:t>Behavioural Leadership Models</a:t>
            </a:r>
          </a:p>
        </p:txBody>
      </p:sp>
      <p:graphicFrame>
        <p:nvGraphicFramePr>
          <p:cNvPr id="5" name="Content Placeholder 2">
            <a:extLst>
              <a:ext uri="{FF2B5EF4-FFF2-40B4-BE49-F238E27FC236}">
                <a16:creationId xmlns:a16="http://schemas.microsoft.com/office/drawing/2014/main" id="{E7F10E32-B847-86DC-6F52-9A51BB29C1E4}"/>
              </a:ext>
            </a:extLst>
          </p:cNvPr>
          <p:cNvGraphicFramePr>
            <a:graphicFrameLocks noGrp="1"/>
          </p:cNvGraphicFramePr>
          <p:nvPr>
            <p:ph idx="1"/>
            <p:extLst>
              <p:ext uri="{D42A27DB-BD31-4B8C-83A1-F6EECF244321}">
                <p14:modId xmlns:p14="http://schemas.microsoft.com/office/powerpoint/2010/main" val="3282265392"/>
              </p:ext>
            </p:extLst>
          </p:nvPr>
        </p:nvGraphicFramePr>
        <p:xfrm>
          <a:off x="914399" y="2853369"/>
          <a:ext cx="10363200" cy="30884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25051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3EB38F3B-1001-76D1-528E-11B773FDA33F}"/>
              </a:ext>
            </a:extLst>
          </p:cNvPr>
          <p:cNvSpPr>
            <a:spLocks noGrp="1"/>
          </p:cNvSpPr>
          <p:nvPr>
            <p:ph type="title"/>
          </p:nvPr>
        </p:nvSpPr>
        <p:spPr>
          <a:xfrm>
            <a:off x="914400" y="1371600"/>
            <a:ext cx="10363200" cy="1314443"/>
          </a:xfrm>
        </p:spPr>
        <p:txBody>
          <a:bodyPr/>
          <a:lstStyle/>
          <a:p>
            <a:r>
              <a:rPr lang="en-US" dirty="0"/>
              <a:t>The 6 Goleman Leadership Styles </a:t>
            </a:r>
          </a:p>
        </p:txBody>
      </p:sp>
      <p:pic>
        <p:nvPicPr>
          <p:cNvPr id="9" name="Content Placeholder 8">
            <a:extLst>
              <a:ext uri="{FF2B5EF4-FFF2-40B4-BE49-F238E27FC236}">
                <a16:creationId xmlns:a16="http://schemas.microsoft.com/office/drawing/2014/main" id="{33CA741C-DCE7-881F-7B58-CF3E2207098B}"/>
              </a:ext>
            </a:extLst>
          </p:cNvPr>
          <p:cNvPicPr>
            <a:picLocks noGrp="1" noChangeAspect="1"/>
          </p:cNvPicPr>
          <p:nvPr>
            <p:ph idx="1"/>
          </p:nvPr>
        </p:nvPicPr>
        <p:blipFill>
          <a:blip r:embed="rId3"/>
          <a:stretch>
            <a:fillRect/>
          </a:stretch>
        </p:blipFill>
        <p:spPr>
          <a:xfrm>
            <a:off x="2624137" y="2929291"/>
            <a:ext cx="6943725" cy="1762125"/>
          </a:xfrm>
        </p:spPr>
      </p:pic>
    </p:spTree>
    <p:extLst>
      <p:ext uri="{BB962C8B-B14F-4D97-AF65-F5344CB8AC3E}">
        <p14:creationId xmlns:p14="http://schemas.microsoft.com/office/powerpoint/2010/main" val="28399733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560FB-4729-7A10-E14A-03A7FF7C93B6}"/>
              </a:ext>
            </a:extLst>
          </p:cNvPr>
          <p:cNvSpPr>
            <a:spLocks noGrp="1"/>
          </p:cNvSpPr>
          <p:nvPr>
            <p:ph type="title"/>
          </p:nvPr>
        </p:nvSpPr>
        <p:spPr/>
        <p:txBody>
          <a:bodyPr/>
          <a:lstStyle/>
          <a:p>
            <a:r>
              <a:rPr lang="en-GB" dirty="0"/>
              <a:t>Applying Goleman’s Leadership Styles</a:t>
            </a:r>
          </a:p>
        </p:txBody>
      </p:sp>
      <p:sp>
        <p:nvSpPr>
          <p:cNvPr id="3" name="Content Placeholder 2">
            <a:extLst>
              <a:ext uri="{FF2B5EF4-FFF2-40B4-BE49-F238E27FC236}">
                <a16:creationId xmlns:a16="http://schemas.microsoft.com/office/drawing/2014/main" id="{052F96BB-87ED-999B-A684-292705FDE99E}"/>
              </a:ext>
            </a:extLst>
          </p:cNvPr>
          <p:cNvSpPr>
            <a:spLocks noGrp="1"/>
          </p:cNvSpPr>
          <p:nvPr>
            <p:ph idx="1"/>
          </p:nvPr>
        </p:nvSpPr>
        <p:spPr/>
        <p:txBody>
          <a:bodyPr/>
          <a:lstStyle/>
          <a:p>
            <a:r>
              <a:rPr lang="en-GB" dirty="0"/>
              <a:t>I will provide you with a number of scenarios. </a:t>
            </a:r>
          </a:p>
          <a:p>
            <a:r>
              <a:rPr lang="en-GB" dirty="0"/>
              <a:t>For each scenario, choose the appropriate leadership style from the 6 outlined by Goleman. </a:t>
            </a:r>
          </a:p>
          <a:p>
            <a:r>
              <a:rPr lang="en-GB" dirty="0"/>
              <a:t>Consider the impact on the team in each scenario. </a:t>
            </a:r>
          </a:p>
          <a:p>
            <a:pPr marL="0" indent="0">
              <a:buNone/>
            </a:pPr>
            <a:endParaRPr lang="en-GB" dirty="0"/>
          </a:p>
        </p:txBody>
      </p:sp>
    </p:spTree>
    <p:extLst>
      <p:ext uri="{BB962C8B-B14F-4D97-AF65-F5344CB8AC3E}">
        <p14:creationId xmlns:p14="http://schemas.microsoft.com/office/powerpoint/2010/main" val="1152765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001A9-9956-D403-74F7-53CADD339DFE}"/>
              </a:ext>
            </a:extLst>
          </p:cNvPr>
          <p:cNvSpPr>
            <a:spLocks noGrp="1"/>
          </p:cNvSpPr>
          <p:nvPr>
            <p:ph type="title"/>
          </p:nvPr>
        </p:nvSpPr>
        <p:spPr>
          <a:xfrm>
            <a:off x="912628" y="1463038"/>
            <a:ext cx="3859397" cy="1471548"/>
          </a:xfrm>
        </p:spPr>
        <p:txBody>
          <a:bodyPr anchor="t">
            <a:normAutofit/>
          </a:bodyPr>
          <a:lstStyle/>
          <a:p>
            <a:r>
              <a:rPr lang="en-GB" dirty="0"/>
              <a:t>Transformational leadership (TFL) </a:t>
            </a:r>
          </a:p>
        </p:txBody>
      </p:sp>
      <p:pic>
        <p:nvPicPr>
          <p:cNvPr id="1026" name="Picture 2" descr="What Is Transformational Leadership? | Definition &amp; Meaning">
            <a:extLst>
              <a:ext uri="{FF2B5EF4-FFF2-40B4-BE49-F238E27FC236}">
                <a16:creationId xmlns:a16="http://schemas.microsoft.com/office/drawing/2014/main" id="{84AA4048-E23E-ACDF-5717-78D9EFC7F33D}"/>
              </a:ext>
            </a:extLst>
          </p:cNvPr>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tretch/>
        </p:blipFill>
        <p:spPr bwMode="auto">
          <a:xfrm>
            <a:off x="5183188" y="1109662"/>
            <a:ext cx="6172200" cy="4629150"/>
          </a:xfrm>
          <a:prstGeom prst="rect">
            <a:avLst/>
          </a:prstGeom>
          <a:solidFill>
            <a:srgbClr val="FFFFFF"/>
          </a:solidFill>
        </p:spPr>
      </p:pic>
      <p:sp>
        <p:nvSpPr>
          <p:cNvPr id="1031" name="Text Placeholder 3">
            <a:extLst>
              <a:ext uri="{FF2B5EF4-FFF2-40B4-BE49-F238E27FC236}">
                <a16:creationId xmlns:a16="http://schemas.microsoft.com/office/drawing/2014/main" id="{C3838F46-C7D4-05E6-A98F-1B7D1660B365}"/>
              </a:ext>
            </a:extLst>
          </p:cNvPr>
          <p:cNvSpPr>
            <a:spLocks noGrp="1"/>
          </p:cNvSpPr>
          <p:nvPr>
            <p:ph type="body" sz="half" idx="2"/>
          </p:nvPr>
        </p:nvSpPr>
        <p:spPr>
          <a:xfrm>
            <a:off x="912628" y="2934586"/>
            <a:ext cx="3859397" cy="2934401"/>
          </a:xfrm>
        </p:spPr>
        <p:txBody>
          <a:bodyPr>
            <a:normAutofit fontScale="92500" lnSpcReduction="20000"/>
          </a:bodyPr>
          <a:lstStyle/>
          <a:p>
            <a:r>
              <a:rPr lang="en-US" dirty="0"/>
              <a:t>TFL entails inspiring followers to believe in or identify with the leader’s vision beyond their own self-interest. </a:t>
            </a:r>
          </a:p>
          <a:p>
            <a:r>
              <a:rPr lang="en-US" dirty="0"/>
              <a:t>TFL has been shown to positively affect employees’ job performance (Ng, 2017)</a:t>
            </a:r>
          </a:p>
          <a:p>
            <a:r>
              <a:rPr lang="en-US" dirty="0"/>
              <a:t>Followers are found to be more productive, regardless of whether performance is measured at the individual, team, unit, or firm level. </a:t>
            </a:r>
          </a:p>
          <a:p>
            <a:r>
              <a:rPr lang="en-US" dirty="0"/>
              <a:t>Why do you think this is?</a:t>
            </a:r>
          </a:p>
          <a:p>
            <a:endParaRPr lang="en-US" dirty="0"/>
          </a:p>
        </p:txBody>
      </p:sp>
    </p:spTree>
    <p:extLst>
      <p:ext uri="{BB962C8B-B14F-4D97-AF65-F5344CB8AC3E}">
        <p14:creationId xmlns:p14="http://schemas.microsoft.com/office/powerpoint/2010/main" val="10757922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3C0A7-28EB-A5C9-1499-69FB538823AF}"/>
              </a:ext>
            </a:extLst>
          </p:cNvPr>
          <p:cNvSpPr>
            <a:spLocks noGrp="1"/>
          </p:cNvSpPr>
          <p:nvPr>
            <p:ph type="title"/>
          </p:nvPr>
        </p:nvSpPr>
        <p:spPr/>
        <p:txBody>
          <a:bodyPr>
            <a:noAutofit/>
          </a:bodyPr>
          <a:lstStyle/>
          <a:p>
            <a:r>
              <a:rPr lang="en-GB" sz="2400" dirty="0"/>
              <a:t>Why does TFL play such a vital role in promoting followers’ job performance? (Ng, 2017)</a:t>
            </a:r>
          </a:p>
        </p:txBody>
      </p:sp>
      <p:sp>
        <p:nvSpPr>
          <p:cNvPr id="3" name="Picture Placeholder 2">
            <a:extLst>
              <a:ext uri="{FF2B5EF4-FFF2-40B4-BE49-F238E27FC236}">
                <a16:creationId xmlns:a16="http://schemas.microsoft.com/office/drawing/2014/main" id="{0B94D78A-2C2D-0CD2-B2C5-609DABDDDE46}"/>
              </a:ext>
            </a:extLst>
          </p:cNvPr>
          <p:cNvSpPr>
            <a:spLocks noGrp="1"/>
          </p:cNvSpPr>
          <p:nvPr>
            <p:ph type="pic" idx="1"/>
          </p:nvPr>
        </p:nvSpPr>
        <p:spPr/>
        <p:txBody>
          <a:bodyPr>
            <a:normAutofit fontScale="55000" lnSpcReduction="20000"/>
          </a:bodyPr>
          <a:lstStyle/>
          <a:p>
            <a:pPr marL="514350" indent="-514350">
              <a:buAutoNum type="alphaLcParenBoth"/>
            </a:pPr>
            <a:r>
              <a:rPr lang="en-GB" b="0" i="0" dirty="0">
                <a:solidFill>
                  <a:srgbClr val="1F1F1F"/>
                </a:solidFill>
                <a:effectLst/>
                <a:latin typeface="ElsevierGulliver"/>
              </a:rPr>
              <a:t>they are happier at their jobs and more committed to their organisations, </a:t>
            </a:r>
          </a:p>
          <a:p>
            <a:pPr marL="514350" indent="-514350">
              <a:buAutoNum type="alphaLcParenBoth"/>
            </a:pPr>
            <a:r>
              <a:rPr lang="en-GB" b="0" i="0" dirty="0">
                <a:solidFill>
                  <a:srgbClr val="1F1F1F"/>
                </a:solidFill>
                <a:effectLst/>
                <a:latin typeface="ElsevierGulliver"/>
              </a:rPr>
              <a:t>they are more motivated to work hard when they are inspired by the leaders, </a:t>
            </a:r>
          </a:p>
          <a:p>
            <a:pPr marL="514350" indent="-514350">
              <a:buAutoNum type="alphaLcParenBoth"/>
            </a:pPr>
            <a:r>
              <a:rPr lang="en-GB" b="0" i="0" dirty="0">
                <a:solidFill>
                  <a:srgbClr val="1F1F1F"/>
                </a:solidFill>
                <a:effectLst/>
                <a:latin typeface="ElsevierGulliver"/>
              </a:rPr>
              <a:t>they want to perform better because they feel as though they personally identify with the transformational leader and the organisation, as poor performance of the </a:t>
            </a:r>
            <a:r>
              <a:rPr lang="en-GB" b="0" i="0" dirty="0" err="1">
                <a:solidFill>
                  <a:srgbClr val="1F1F1F"/>
                </a:solidFill>
                <a:effectLst/>
                <a:latin typeface="ElsevierGulliver"/>
              </a:rPr>
              <a:t>organiSation</a:t>
            </a:r>
            <a:r>
              <a:rPr lang="en-GB" b="0" i="0" dirty="0">
                <a:solidFill>
                  <a:srgbClr val="1F1F1F"/>
                </a:solidFill>
                <a:effectLst/>
                <a:latin typeface="ElsevierGulliver"/>
              </a:rPr>
              <a:t> directly hurts their value beliefs,  </a:t>
            </a:r>
          </a:p>
          <a:p>
            <a:pPr marL="514350" indent="-514350">
              <a:buAutoNum type="alphaLcParenBoth"/>
            </a:pPr>
            <a:r>
              <a:rPr lang="en-GB" b="0" i="0" dirty="0">
                <a:solidFill>
                  <a:srgbClr val="1F1F1F"/>
                </a:solidFill>
                <a:effectLst/>
                <a:latin typeface="ElsevierGulliver"/>
              </a:rPr>
              <a:t>they are more willing to reciprocate to their transformational leaders by increasing their job efforts, and </a:t>
            </a:r>
          </a:p>
          <a:p>
            <a:pPr marL="514350" indent="-514350">
              <a:buAutoNum type="alphaLcParenBoth"/>
            </a:pPr>
            <a:r>
              <a:rPr lang="en-GB" b="0" i="0" dirty="0">
                <a:solidFill>
                  <a:srgbClr val="1F1F1F"/>
                </a:solidFill>
                <a:effectLst/>
                <a:latin typeface="ElsevierGulliver"/>
              </a:rPr>
              <a:t>they see their transformational leaders as fair and trust that the leaders appreciate their performance efforts and recognise their benevolence and competence. </a:t>
            </a:r>
          </a:p>
          <a:p>
            <a:endParaRPr lang="en-GB" dirty="0">
              <a:solidFill>
                <a:srgbClr val="1F1F1F"/>
              </a:solidFill>
              <a:latin typeface="ElsevierGulliver"/>
            </a:endParaRPr>
          </a:p>
        </p:txBody>
      </p:sp>
      <p:pic>
        <p:nvPicPr>
          <p:cNvPr id="3078" name="Picture 6" descr="Satya Nadella - Stories">
            <a:extLst>
              <a:ext uri="{FF2B5EF4-FFF2-40B4-BE49-F238E27FC236}">
                <a16:creationId xmlns:a16="http://schemas.microsoft.com/office/drawing/2014/main" id="{9B36D67D-2CB0-B2BA-5EC4-F31D6478BC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9263" y="3337562"/>
            <a:ext cx="1743075" cy="2619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37422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365EA-AC76-FB07-67DF-2421F77D0F0C}"/>
              </a:ext>
            </a:extLst>
          </p:cNvPr>
          <p:cNvSpPr>
            <a:spLocks noGrp="1"/>
          </p:cNvSpPr>
          <p:nvPr>
            <p:ph type="title"/>
          </p:nvPr>
        </p:nvSpPr>
        <p:spPr/>
        <p:txBody>
          <a:bodyPr/>
          <a:lstStyle/>
          <a:p>
            <a:r>
              <a:rPr lang="en-GB" dirty="0"/>
              <a:t>Critical considerations</a:t>
            </a:r>
          </a:p>
        </p:txBody>
      </p:sp>
      <p:sp>
        <p:nvSpPr>
          <p:cNvPr id="4" name="Text Placeholder 3">
            <a:extLst>
              <a:ext uri="{FF2B5EF4-FFF2-40B4-BE49-F238E27FC236}">
                <a16:creationId xmlns:a16="http://schemas.microsoft.com/office/drawing/2014/main" id="{92F9C126-9036-8E90-F497-171958C6E08B}"/>
              </a:ext>
            </a:extLst>
          </p:cNvPr>
          <p:cNvSpPr>
            <a:spLocks noGrp="1"/>
          </p:cNvSpPr>
          <p:nvPr>
            <p:ph type="body" sz="half" idx="2"/>
          </p:nvPr>
        </p:nvSpPr>
        <p:spPr/>
        <p:txBody>
          <a:bodyPr/>
          <a:lstStyle/>
          <a:p>
            <a:r>
              <a:rPr lang="en-GB" dirty="0"/>
              <a:t>Context dependency</a:t>
            </a:r>
          </a:p>
          <a:p>
            <a:r>
              <a:rPr lang="en-GB" dirty="0"/>
              <a:t>Measurement challenges</a:t>
            </a:r>
          </a:p>
          <a:p>
            <a:r>
              <a:rPr lang="en-GB" dirty="0"/>
              <a:t>Causality</a:t>
            </a:r>
          </a:p>
          <a:p>
            <a:r>
              <a:rPr lang="en-GB" dirty="0"/>
              <a:t>Potential downsides</a:t>
            </a:r>
          </a:p>
        </p:txBody>
      </p:sp>
      <p:pic>
        <p:nvPicPr>
          <p:cNvPr id="2050" name="Picture 2" descr="Critical Issues Royalty-Free Photos ...">
            <a:extLst>
              <a:ext uri="{FF2B5EF4-FFF2-40B4-BE49-F238E27FC236}">
                <a16:creationId xmlns:a16="http://schemas.microsoft.com/office/drawing/2014/main" id="{B326A539-509E-D77F-1B07-A9D8E843B1CF}"/>
              </a:ext>
            </a:extLst>
          </p:cNvPr>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l="7862" r="7862"/>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35522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064664-4FBE-6F58-B4AF-129C0D5E95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AF24E0-9AC4-3969-E0A0-FC0FE993CBEB}"/>
              </a:ext>
            </a:extLst>
          </p:cNvPr>
          <p:cNvSpPr>
            <a:spLocks noGrp="1"/>
          </p:cNvSpPr>
          <p:nvPr>
            <p:ph type="title"/>
          </p:nvPr>
        </p:nvSpPr>
        <p:spPr/>
        <p:txBody>
          <a:bodyPr/>
          <a:lstStyle/>
          <a:p>
            <a:r>
              <a:rPr lang="en-GB" dirty="0"/>
              <a:t>Distributed leadership (Jakobsen, Kjeldsen and </a:t>
            </a:r>
            <a:r>
              <a:rPr lang="en-GB" dirty="0" err="1"/>
              <a:t>Pallesen</a:t>
            </a:r>
            <a:r>
              <a:rPr lang="en-GB" dirty="0"/>
              <a:t>, 2021)</a:t>
            </a:r>
          </a:p>
        </p:txBody>
      </p:sp>
      <p:sp>
        <p:nvSpPr>
          <p:cNvPr id="3" name="Content Placeholder 2">
            <a:extLst>
              <a:ext uri="{FF2B5EF4-FFF2-40B4-BE49-F238E27FC236}">
                <a16:creationId xmlns:a16="http://schemas.microsoft.com/office/drawing/2014/main" id="{EEF77F0D-9E0D-EF2A-49D0-B8E9D6F7D57B}"/>
              </a:ext>
            </a:extLst>
          </p:cNvPr>
          <p:cNvSpPr>
            <a:spLocks noGrp="1"/>
          </p:cNvSpPr>
          <p:nvPr>
            <p:ph idx="1"/>
          </p:nvPr>
        </p:nvSpPr>
        <p:spPr/>
        <p:txBody>
          <a:bodyPr/>
          <a:lstStyle/>
          <a:p>
            <a:r>
              <a:rPr lang="en-GB" dirty="0"/>
              <a:t>The sharing of leadership tasks between managers and employees.</a:t>
            </a:r>
          </a:p>
          <a:p>
            <a:r>
              <a:rPr lang="en-GB" dirty="0"/>
              <a:t>Nonformal leadership practices</a:t>
            </a:r>
          </a:p>
          <a:p>
            <a:r>
              <a:rPr lang="en-GB" dirty="0"/>
              <a:t>Diverges from the leader-follower perspective of TFL. </a:t>
            </a:r>
          </a:p>
          <a:p>
            <a:r>
              <a:rPr lang="en-GB" dirty="0"/>
              <a:t>Positive links found between distributed leadership and performance related employee outcomes such as job satisfaction and innovative behaviour. </a:t>
            </a:r>
          </a:p>
          <a:p>
            <a:r>
              <a:rPr lang="en-GB" dirty="0"/>
              <a:t>Three mechanisms – Learning, Governance and co-ordination, Motivation</a:t>
            </a:r>
          </a:p>
          <a:p>
            <a:pPr lvl="1"/>
            <a:endParaRPr lang="en-GB" dirty="0"/>
          </a:p>
        </p:txBody>
      </p:sp>
    </p:spTree>
    <p:extLst>
      <p:ext uri="{BB962C8B-B14F-4D97-AF65-F5344CB8AC3E}">
        <p14:creationId xmlns:p14="http://schemas.microsoft.com/office/powerpoint/2010/main" val="4025540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22484-E0FF-4F93-B270-F26FB7C0E195}"/>
              </a:ext>
            </a:extLst>
          </p:cNvPr>
          <p:cNvSpPr>
            <a:spLocks noGrp="1"/>
          </p:cNvSpPr>
          <p:nvPr>
            <p:ph type="title"/>
          </p:nvPr>
        </p:nvSpPr>
        <p:spPr/>
        <p:txBody>
          <a:bodyPr/>
          <a:lstStyle/>
          <a:p>
            <a:r>
              <a:rPr lang="en-GB" dirty="0"/>
              <a:t>Practical examples</a:t>
            </a:r>
          </a:p>
        </p:txBody>
      </p:sp>
      <p:sp>
        <p:nvSpPr>
          <p:cNvPr id="3" name="Content Placeholder 2">
            <a:extLst>
              <a:ext uri="{FF2B5EF4-FFF2-40B4-BE49-F238E27FC236}">
                <a16:creationId xmlns:a16="http://schemas.microsoft.com/office/drawing/2014/main" id="{5D7595ED-01BA-1F0A-1EF4-0A92417D4CC8}"/>
              </a:ext>
            </a:extLst>
          </p:cNvPr>
          <p:cNvSpPr>
            <a:spLocks noGrp="1"/>
          </p:cNvSpPr>
          <p:nvPr>
            <p:ph idx="1"/>
          </p:nvPr>
        </p:nvSpPr>
        <p:spPr/>
        <p:txBody>
          <a:bodyPr>
            <a:normAutofit fontScale="92500"/>
          </a:bodyPr>
          <a:lstStyle/>
          <a:p>
            <a:r>
              <a:rPr lang="en-GB" dirty="0"/>
              <a:t>Salford Royal NHS Foundation Trust - </a:t>
            </a:r>
            <a:r>
              <a:rPr lang="en-GB" b="0" i="0" dirty="0">
                <a:effectLst/>
                <a:latin typeface="fkGroteskNeue"/>
              </a:rPr>
              <a:t>A case study of their musculoskeletal physiotherapy service showed successful implementation of distributed leadership. The service was restructured with clear responsibilities devolved to specialist teams, resulting in improved communication, relationships, and treatment protocols. This led to a 32% initial fall in waiting times and high patient satisfaction</a:t>
            </a:r>
          </a:p>
          <a:p>
            <a:r>
              <a:rPr lang="en-GB" dirty="0"/>
              <a:t>Caslon Community Primary School - </a:t>
            </a:r>
            <a:r>
              <a:rPr lang="en-GB" b="0" i="0" dirty="0">
                <a:effectLst/>
                <a:latin typeface="fkGroteskNeue"/>
              </a:rPr>
              <a:t>This school transformed its pastoral team using a distributed leadership approach. The team's work, previously judged as 'good' by Ofsted, became part of the school's 'outstanding' care, guidance, and support in a later inspection. The school implemented a bottom-up leadership model with shared vision and aims driving team meetings.</a:t>
            </a:r>
            <a:endParaRPr lang="en-GB" dirty="0"/>
          </a:p>
          <a:p>
            <a:endParaRPr lang="en-GB" dirty="0"/>
          </a:p>
        </p:txBody>
      </p:sp>
    </p:spTree>
    <p:extLst>
      <p:ext uri="{BB962C8B-B14F-4D97-AF65-F5344CB8AC3E}">
        <p14:creationId xmlns:p14="http://schemas.microsoft.com/office/powerpoint/2010/main" val="38354213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CCFBD3-9AF7-D651-E0DB-F09B3CD92C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F42574-548D-5C52-FAC1-03A906666016}"/>
              </a:ext>
            </a:extLst>
          </p:cNvPr>
          <p:cNvSpPr>
            <a:spLocks noGrp="1"/>
          </p:cNvSpPr>
          <p:nvPr>
            <p:ph type="title"/>
          </p:nvPr>
        </p:nvSpPr>
        <p:spPr>
          <a:xfrm>
            <a:off x="914401" y="914399"/>
            <a:ext cx="3543300" cy="4578624"/>
          </a:xfrm>
        </p:spPr>
        <p:txBody>
          <a:bodyPr anchor="b">
            <a:normAutofit fontScale="90000"/>
          </a:bodyPr>
          <a:lstStyle/>
          <a:p>
            <a:r>
              <a:rPr lang="en-GB" sz="4000" dirty="0"/>
              <a:t>Inclusive Leadership(IL) research findings (Bucks New University, 2016)</a:t>
            </a:r>
            <a:br>
              <a:rPr lang="en-GB" sz="4000" dirty="0"/>
            </a:br>
            <a:endParaRPr lang="en-GB" dirty="0"/>
          </a:p>
        </p:txBody>
      </p:sp>
      <p:graphicFrame>
        <p:nvGraphicFramePr>
          <p:cNvPr id="19" name="Content Placeholder 2">
            <a:extLst>
              <a:ext uri="{FF2B5EF4-FFF2-40B4-BE49-F238E27FC236}">
                <a16:creationId xmlns:a16="http://schemas.microsoft.com/office/drawing/2014/main" id="{DC8F7ACE-9962-96E2-ED71-CF4510E480DB}"/>
              </a:ext>
            </a:extLst>
          </p:cNvPr>
          <p:cNvGraphicFramePr>
            <a:graphicFrameLocks noGrp="1"/>
          </p:cNvGraphicFramePr>
          <p:nvPr>
            <p:ph idx="1"/>
            <p:extLst>
              <p:ext uri="{D42A27DB-BD31-4B8C-83A1-F6EECF244321}">
                <p14:modId xmlns:p14="http://schemas.microsoft.com/office/powerpoint/2010/main" val="423004436"/>
              </p:ext>
            </p:extLst>
          </p:nvPr>
        </p:nvGraphicFramePr>
        <p:xfrm>
          <a:off x="5545394" y="867226"/>
          <a:ext cx="5732206" cy="50747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868685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05A0C-DB8A-7E74-CAAB-4A8D8C36D8DD}"/>
              </a:ext>
            </a:extLst>
          </p:cNvPr>
          <p:cNvSpPr>
            <a:spLocks noGrp="1"/>
          </p:cNvSpPr>
          <p:nvPr>
            <p:ph type="title"/>
          </p:nvPr>
        </p:nvSpPr>
        <p:spPr>
          <a:xfrm>
            <a:off x="914401" y="914399"/>
            <a:ext cx="3543300" cy="4578624"/>
          </a:xfrm>
        </p:spPr>
        <p:txBody>
          <a:bodyPr anchor="b">
            <a:normAutofit fontScale="90000"/>
          </a:bodyPr>
          <a:lstStyle/>
          <a:p>
            <a:r>
              <a:rPr lang="en-GB" sz="4000" dirty="0"/>
              <a:t>Inclusive Leadership(IL) research findings (Bucks New University, 2016)</a:t>
            </a:r>
            <a:br>
              <a:rPr lang="en-GB" sz="4000" dirty="0"/>
            </a:br>
            <a:endParaRPr lang="en-GB" dirty="0"/>
          </a:p>
        </p:txBody>
      </p:sp>
      <p:graphicFrame>
        <p:nvGraphicFramePr>
          <p:cNvPr id="19" name="Content Placeholder 2">
            <a:extLst>
              <a:ext uri="{FF2B5EF4-FFF2-40B4-BE49-F238E27FC236}">
                <a16:creationId xmlns:a16="http://schemas.microsoft.com/office/drawing/2014/main" id="{629F554D-F2DD-E7F5-C6BB-FC088322C03B}"/>
              </a:ext>
            </a:extLst>
          </p:cNvPr>
          <p:cNvGraphicFramePr>
            <a:graphicFrameLocks noGrp="1"/>
          </p:cNvGraphicFramePr>
          <p:nvPr>
            <p:ph idx="1"/>
            <p:extLst>
              <p:ext uri="{D42A27DB-BD31-4B8C-83A1-F6EECF244321}">
                <p14:modId xmlns:p14="http://schemas.microsoft.com/office/powerpoint/2010/main" val="1514972016"/>
              </p:ext>
            </p:extLst>
          </p:nvPr>
        </p:nvGraphicFramePr>
        <p:xfrm>
          <a:off x="5545394" y="867226"/>
          <a:ext cx="5732206" cy="50747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396493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DCF6AA-C31B-9BE0-66DB-B20050537ADD}"/>
              </a:ext>
            </a:extLst>
          </p:cNvPr>
          <p:cNvSpPr>
            <a:spLocks noGrp="1"/>
          </p:cNvSpPr>
          <p:nvPr>
            <p:ph type="title"/>
          </p:nvPr>
        </p:nvSpPr>
        <p:spPr>
          <a:xfrm>
            <a:off x="7353038" y="1371600"/>
            <a:ext cx="3924562" cy="1314443"/>
          </a:xfrm>
        </p:spPr>
        <p:txBody>
          <a:bodyPr>
            <a:noAutofit/>
          </a:bodyPr>
          <a:lstStyle/>
          <a:p>
            <a:r>
              <a:rPr lang="en-GB" sz="2800" dirty="0"/>
              <a:t>Key Recommendations (Bucks new University, 2016)</a:t>
            </a:r>
            <a:br>
              <a:rPr lang="en-GB" sz="2800" dirty="0"/>
            </a:br>
            <a:endParaRPr lang="en-GB" sz="2800" dirty="0"/>
          </a:p>
        </p:txBody>
      </p:sp>
      <p:pic>
        <p:nvPicPr>
          <p:cNvPr id="5" name="Picture 4" descr="One in a crowd">
            <a:extLst>
              <a:ext uri="{FF2B5EF4-FFF2-40B4-BE49-F238E27FC236}">
                <a16:creationId xmlns:a16="http://schemas.microsoft.com/office/drawing/2014/main" id="{4CD50A36-2252-73AF-D1C1-5B262F7A6116}"/>
              </a:ext>
            </a:extLst>
          </p:cNvPr>
          <p:cNvPicPr>
            <a:picLocks noChangeAspect="1"/>
          </p:cNvPicPr>
          <p:nvPr/>
        </p:nvPicPr>
        <p:blipFill rotWithShape="1">
          <a:blip r:embed="rId3"/>
          <a:srcRect l="18027" r="10753" b="4"/>
          <a:stretch/>
        </p:blipFill>
        <p:spPr>
          <a:xfrm>
            <a:off x="20" y="10"/>
            <a:ext cx="6512527" cy="6857990"/>
          </a:xfrm>
          <a:prstGeom prst="rect">
            <a:avLst/>
          </a:prstGeom>
        </p:spPr>
      </p:pic>
      <p:cxnSp>
        <p:nvCxnSpPr>
          <p:cNvPr id="11" name="Straight Connector 1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37121"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4870CFF-8887-C731-2FFE-61A9DDDFA15E}"/>
              </a:ext>
            </a:extLst>
          </p:cNvPr>
          <p:cNvSpPr>
            <a:spLocks noGrp="1"/>
          </p:cNvSpPr>
          <p:nvPr>
            <p:ph idx="1"/>
          </p:nvPr>
        </p:nvSpPr>
        <p:spPr>
          <a:xfrm>
            <a:off x="7353037" y="2853369"/>
            <a:ext cx="3924562" cy="3088460"/>
          </a:xfrm>
        </p:spPr>
        <p:txBody>
          <a:bodyPr vert="horz" lIns="91440" tIns="45720" rIns="91440" bIns="45720" rtlCol="0">
            <a:normAutofit/>
          </a:bodyPr>
          <a:lstStyle/>
          <a:p>
            <a:pPr>
              <a:lnSpc>
                <a:spcPct val="110000"/>
              </a:lnSpc>
            </a:pPr>
            <a:r>
              <a:rPr lang="en-GB" sz="1700" dirty="0"/>
              <a:t>Review recruitment and promotion criteria to ensure IL competencies are included.</a:t>
            </a:r>
          </a:p>
          <a:p>
            <a:pPr>
              <a:lnSpc>
                <a:spcPct val="110000"/>
              </a:lnSpc>
            </a:pPr>
            <a:r>
              <a:rPr lang="en-GB" sz="1700" dirty="0"/>
              <a:t>Review management development and reward programmes to ensure IL behaviours are promoted and rewarded.</a:t>
            </a:r>
          </a:p>
          <a:p>
            <a:pPr>
              <a:lnSpc>
                <a:spcPct val="110000"/>
              </a:lnSpc>
            </a:pPr>
            <a:r>
              <a:rPr lang="en-GB" sz="1700" dirty="0"/>
              <a:t>Monitor attitudes and culture of IL. </a:t>
            </a:r>
          </a:p>
        </p:txBody>
      </p:sp>
    </p:spTree>
    <p:extLst>
      <p:ext uri="{BB962C8B-B14F-4D97-AF65-F5344CB8AC3E}">
        <p14:creationId xmlns:p14="http://schemas.microsoft.com/office/powerpoint/2010/main" val="13117517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D744C-25F7-9887-317F-9AD17EE57CFD}"/>
              </a:ext>
            </a:extLst>
          </p:cNvPr>
          <p:cNvSpPr>
            <a:spLocks noGrp="1"/>
          </p:cNvSpPr>
          <p:nvPr>
            <p:ph type="title"/>
          </p:nvPr>
        </p:nvSpPr>
        <p:spPr/>
        <p:txBody>
          <a:bodyPr/>
          <a:lstStyle/>
          <a:p>
            <a:r>
              <a:rPr lang="en-GB" dirty="0"/>
              <a:t>Emerging trends</a:t>
            </a:r>
          </a:p>
        </p:txBody>
      </p:sp>
      <p:sp>
        <p:nvSpPr>
          <p:cNvPr id="3" name="Content Placeholder 2">
            <a:extLst>
              <a:ext uri="{FF2B5EF4-FFF2-40B4-BE49-F238E27FC236}">
                <a16:creationId xmlns:a16="http://schemas.microsoft.com/office/drawing/2014/main" id="{50136E01-43F9-B2E9-7D4A-FD464FD06C43}"/>
              </a:ext>
            </a:extLst>
          </p:cNvPr>
          <p:cNvSpPr>
            <a:spLocks noGrp="1"/>
          </p:cNvSpPr>
          <p:nvPr>
            <p:ph idx="1"/>
          </p:nvPr>
        </p:nvSpPr>
        <p:spPr/>
        <p:txBody>
          <a:bodyPr/>
          <a:lstStyle/>
          <a:p>
            <a:r>
              <a:rPr lang="en-GB" dirty="0"/>
              <a:t>Servant leadership (focus on long term development)</a:t>
            </a:r>
          </a:p>
          <a:p>
            <a:r>
              <a:rPr lang="en-GB" dirty="0"/>
              <a:t>Adaptive leadership (Modern organisations increasingly blend styles).</a:t>
            </a:r>
          </a:p>
          <a:p>
            <a:r>
              <a:rPr lang="en-GB" dirty="0"/>
              <a:t>Recommendations:</a:t>
            </a:r>
          </a:p>
          <a:p>
            <a:pPr lvl="1"/>
            <a:r>
              <a:rPr lang="en-GB" dirty="0"/>
              <a:t>	Adopt flexible frameworks</a:t>
            </a:r>
          </a:p>
          <a:p>
            <a:pPr lvl="1"/>
            <a:r>
              <a:rPr lang="en-GB" dirty="0"/>
              <a:t>	Invest in leadership development</a:t>
            </a:r>
          </a:p>
          <a:p>
            <a:pPr lvl="1"/>
            <a:r>
              <a:rPr lang="en-GB" dirty="0"/>
              <a:t>	Utilise data</a:t>
            </a:r>
          </a:p>
          <a:p>
            <a:pPr lvl="1"/>
            <a:r>
              <a:rPr lang="en-GB" dirty="0"/>
              <a:t>	Promote ethical practices</a:t>
            </a:r>
          </a:p>
          <a:p>
            <a:pPr lvl="1"/>
            <a:endParaRPr lang="en-GB" dirty="0"/>
          </a:p>
        </p:txBody>
      </p:sp>
    </p:spTree>
    <p:extLst>
      <p:ext uri="{BB962C8B-B14F-4D97-AF65-F5344CB8AC3E}">
        <p14:creationId xmlns:p14="http://schemas.microsoft.com/office/powerpoint/2010/main" val="7167339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8FC38-F1B3-4988-D86B-59A3E823328E}"/>
              </a:ext>
            </a:extLst>
          </p:cNvPr>
          <p:cNvSpPr>
            <a:spLocks noGrp="1"/>
          </p:cNvSpPr>
          <p:nvPr>
            <p:ph type="title"/>
          </p:nvPr>
        </p:nvSpPr>
        <p:spPr/>
        <p:txBody>
          <a:bodyPr/>
          <a:lstStyle/>
          <a:p>
            <a:r>
              <a:rPr lang="en-GB" dirty="0"/>
              <a:t>‘Soft front, strong back’ (Van Der Esch, 2024)</a:t>
            </a:r>
          </a:p>
        </p:txBody>
      </p:sp>
      <p:sp>
        <p:nvSpPr>
          <p:cNvPr id="3" name="Content Placeholder 2">
            <a:extLst>
              <a:ext uri="{FF2B5EF4-FFF2-40B4-BE49-F238E27FC236}">
                <a16:creationId xmlns:a16="http://schemas.microsoft.com/office/drawing/2014/main" id="{A161C625-1FF5-94B6-A0CA-A71E6CCD267C}"/>
              </a:ext>
            </a:extLst>
          </p:cNvPr>
          <p:cNvSpPr>
            <a:spLocks noGrp="1"/>
          </p:cNvSpPr>
          <p:nvPr>
            <p:ph idx="1"/>
          </p:nvPr>
        </p:nvSpPr>
        <p:spPr/>
        <p:txBody>
          <a:bodyPr>
            <a:normAutofit lnSpcReduction="10000"/>
          </a:bodyPr>
          <a:lstStyle/>
          <a:p>
            <a:pPr marL="0" indent="0" algn="l">
              <a:buNone/>
            </a:pPr>
            <a:r>
              <a:rPr lang="en-GB" b="0" i="0" dirty="0">
                <a:effectLst/>
                <a:latin typeface="fkGroteskNeue"/>
              </a:rPr>
              <a:t>The "strong back" represents:</a:t>
            </a:r>
          </a:p>
          <a:p>
            <a:pPr marL="742950" lvl="1" indent="-285750" algn="l">
              <a:buFont typeface="+mj-lt"/>
              <a:buAutoNum type="arabicPeriod"/>
            </a:pPr>
            <a:r>
              <a:rPr lang="en-GB" b="0" i="0" dirty="0">
                <a:effectLst/>
                <a:latin typeface="fkGroteskNeue"/>
              </a:rPr>
              <a:t>Grounding in principles and values</a:t>
            </a:r>
          </a:p>
          <a:p>
            <a:pPr marL="742950" lvl="1" indent="-285750" algn="l">
              <a:buFont typeface="+mj-lt"/>
              <a:buAutoNum type="arabicPeriod"/>
            </a:pPr>
            <a:r>
              <a:rPr lang="en-GB" b="0" i="0" dirty="0">
                <a:effectLst/>
                <a:latin typeface="fkGroteskNeue"/>
              </a:rPr>
              <a:t>Drive to deliver results</a:t>
            </a:r>
          </a:p>
          <a:p>
            <a:pPr marL="742950" lvl="1" indent="-285750" algn="l">
              <a:buFont typeface="+mj-lt"/>
              <a:buAutoNum type="arabicPeriod"/>
            </a:pPr>
            <a:r>
              <a:rPr lang="en-GB" b="0" i="0" dirty="0">
                <a:effectLst/>
                <a:latin typeface="fkGroteskNeue"/>
              </a:rPr>
              <a:t>Bold decision-making</a:t>
            </a:r>
          </a:p>
          <a:p>
            <a:pPr marL="0" indent="0" algn="l">
              <a:buNone/>
            </a:pPr>
            <a:r>
              <a:rPr lang="en-GB" b="0" i="0" dirty="0">
                <a:effectLst/>
                <a:latin typeface="fkGroteskNeue"/>
              </a:rPr>
              <a:t>The "soft front" encompasses:</a:t>
            </a:r>
          </a:p>
          <a:p>
            <a:pPr marL="742950" lvl="1" indent="-285750" algn="l">
              <a:buFont typeface="+mj-lt"/>
              <a:buAutoNum type="arabicPeriod"/>
            </a:pPr>
            <a:r>
              <a:rPr lang="en-GB" b="0" i="0" dirty="0">
                <a:effectLst/>
                <a:latin typeface="fkGroteskNeue"/>
              </a:rPr>
              <a:t>Flexibility and empathy</a:t>
            </a:r>
          </a:p>
          <a:p>
            <a:pPr marL="742950" lvl="1" indent="-285750" algn="l">
              <a:buFont typeface="+mj-lt"/>
              <a:buAutoNum type="arabicPeriod"/>
            </a:pPr>
            <a:r>
              <a:rPr lang="en-GB" b="0" i="0" dirty="0">
                <a:effectLst/>
                <a:latin typeface="fkGroteskNeue"/>
              </a:rPr>
              <a:t>Emotional intelligence</a:t>
            </a:r>
          </a:p>
          <a:p>
            <a:pPr marL="742950" lvl="1" indent="-285750" algn="l">
              <a:buFont typeface="+mj-lt"/>
              <a:buAutoNum type="arabicPeriod"/>
            </a:pPr>
            <a:r>
              <a:rPr lang="en-GB" b="0" i="0" dirty="0">
                <a:effectLst/>
                <a:latin typeface="fkGroteskNeue"/>
              </a:rPr>
              <a:t>Vulnerability and authenticity</a:t>
            </a:r>
          </a:p>
          <a:p>
            <a:endParaRPr lang="en-GB" dirty="0"/>
          </a:p>
        </p:txBody>
      </p:sp>
    </p:spTree>
    <p:extLst>
      <p:ext uri="{BB962C8B-B14F-4D97-AF65-F5344CB8AC3E}">
        <p14:creationId xmlns:p14="http://schemas.microsoft.com/office/powerpoint/2010/main" val="30035200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F8A74-69DA-D743-A0BB-C981E2FB68AE}"/>
              </a:ext>
            </a:extLst>
          </p:cNvPr>
          <p:cNvSpPr>
            <a:spLocks noGrp="1"/>
          </p:cNvSpPr>
          <p:nvPr>
            <p:ph type="title"/>
          </p:nvPr>
        </p:nvSpPr>
        <p:spPr/>
        <p:txBody>
          <a:bodyPr/>
          <a:lstStyle/>
          <a:p>
            <a:r>
              <a:rPr lang="en-GB" dirty="0"/>
              <a:t>Leadership training programmes</a:t>
            </a:r>
          </a:p>
        </p:txBody>
      </p:sp>
      <p:sp>
        <p:nvSpPr>
          <p:cNvPr id="3" name="Content Placeholder 2">
            <a:extLst>
              <a:ext uri="{FF2B5EF4-FFF2-40B4-BE49-F238E27FC236}">
                <a16:creationId xmlns:a16="http://schemas.microsoft.com/office/drawing/2014/main" id="{188A4D63-398E-097A-C9FD-ED3060E7A50F}"/>
              </a:ext>
            </a:extLst>
          </p:cNvPr>
          <p:cNvSpPr>
            <a:spLocks noGrp="1"/>
          </p:cNvSpPr>
          <p:nvPr>
            <p:ph idx="1"/>
          </p:nvPr>
        </p:nvSpPr>
        <p:spPr/>
        <p:txBody>
          <a:bodyPr>
            <a:normAutofit lnSpcReduction="10000"/>
          </a:bodyPr>
          <a:lstStyle/>
          <a:p>
            <a:pPr marL="0" indent="0">
              <a:buNone/>
            </a:pPr>
            <a:r>
              <a:rPr lang="en-GB" dirty="0"/>
              <a:t>CIPD (2023) found that leadership programmes with the following characteristics were more effective: </a:t>
            </a:r>
          </a:p>
          <a:p>
            <a:pPr marL="560070" lvl="1" indent="-285750">
              <a:buFont typeface="Arial" panose="020B0604020202020204" pitchFamily="34" charset="0"/>
              <a:buChar char="•"/>
            </a:pPr>
            <a:r>
              <a:rPr lang="en-GB" dirty="0"/>
              <a:t>Training needs analysis</a:t>
            </a:r>
          </a:p>
          <a:p>
            <a:pPr marL="560070" lvl="1" indent="-285750">
              <a:buFont typeface="Arial" panose="020B0604020202020204" pitchFamily="34" charset="0"/>
              <a:buChar char="•"/>
            </a:pPr>
            <a:r>
              <a:rPr lang="en-GB" dirty="0"/>
              <a:t>Focus on general management skills and (soft) interpersonal skills</a:t>
            </a:r>
          </a:p>
          <a:p>
            <a:pPr marL="560070" lvl="1" indent="-285750">
              <a:buFont typeface="Arial" panose="020B0604020202020204" pitchFamily="34" charset="0"/>
              <a:buChar char="•"/>
            </a:pPr>
            <a:r>
              <a:rPr lang="en-GB" dirty="0"/>
              <a:t>Duration and repetition</a:t>
            </a:r>
          </a:p>
          <a:p>
            <a:pPr marL="560070" lvl="1" indent="-285750">
              <a:buFont typeface="Arial" panose="020B0604020202020204" pitchFamily="34" charset="0"/>
              <a:buChar char="•"/>
            </a:pPr>
            <a:r>
              <a:rPr lang="en-GB" dirty="0"/>
              <a:t>Use multiple learning and evidence-based instruction methods </a:t>
            </a:r>
          </a:p>
          <a:p>
            <a:pPr marL="560070" lvl="1" indent="-285750">
              <a:buFont typeface="Arial" panose="020B0604020202020204" pitchFamily="34" charset="0"/>
              <a:buChar char="•"/>
            </a:pPr>
            <a:r>
              <a:rPr lang="en-GB" dirty="0"/>
              <a:t>Provide opportunity to practice</a:t>
            </a:r>
          </a:p>
          <a:p>
            <a:pPr marL="560070" lvl="1" indent="-285750">
              <a:buFont typeface="Arial" panose="020B0604020202020204" pitchFamily="34" charset="0"/>
              <a:buChar char="•"/>
            </a:pPr>
            <a:r>
              <a:rPr lang="en-GB" dirty="0"/>
              <a:t>Create a safe learning climate and provide recognition and support</a:t>
            </a:r>
          </a:p>
          <a:p>
            <a:pPr lvl="1"/>
            <a:endParaRPr lang="en-GB" dirty="0"/>
          </a:p>
          <a:p>
            <a:pPr lvl="1"/>
            <a:endParaRPr lang="en-GB" dirty="0"/>
          </a:p>
          <a:p>
            <a:pPr lvl="1"/>
            <a:endParaRPr lang="en-GB" dirty="0"/>
          </a:p>
        </p:txBody>
      </p:sp>
    </p:spTree>
    <p:extLst>
      <p:ext uri="{BB962C8B-B14F-4D97-AF65-F5344CB8AC3E}">
        <p14:creationId xmlns:p14="http://schemas.microsoft.com/office/powerpoint/2010/main" val="4598982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685F7-8C36-0ED0-D695-5FAB3C6B2234}"/>
              </a:ext>
            </a:extLst>
          </p:cNvPr>
          <p:cNvSpPr>
            <a:spLocks noGrp="1"/>
          </p:cNvSpPr>
          <p:nvPr>
            <p:ph type="title"/>
          </p:nvPr>
        </p:nvSpPr>
        <p:spPr/>
        <p:txBody>
          <a:bodyPr/>
          <a:lstStyle/>
          <a:p>
            <a:r>
              <a:rPr lang="en-GB" dirty="0"/>
              <a:t>Case study</a:t>
            </a:r>
          </a:p>
        </p:txBody>
      </p:sp>
      <p:pic>
        <p:nvPicPr>
          <p:cNvPr id="1026" name="Picture 2" descr="When your course schedule says 'group ...">
            <a:extLst>
              <a:ext uri="{FF2B5EF4-FFF2-40B4-BE49-F238E27FC236}">
                <a16:creationId xmlns:a16="http://schemas.microsoft.com/office/drawing/2014/main" id="{9F31D73A-2B1F-F097-3A7C-21C9D26B344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714875" y="3568700"/>
            <a:ext cx="2762250" cy="1657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07906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E2AEA7-0443-B313-02A1-F514C64D2F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6058F1-6F5B-725A-DD5B-B1F5643513CF}"/>
              </a:ext>
            </a:extLst>
          </p:cNvPr>
          <p:cNvSpPr>
            <a:spLocks noGrp="1"/>
          </p:cNvSpPr>
          <p:nvPr>
            <p:ph type="title"/>
          </p:nvPr>
        </p:nvSpPr>
        <p:spPr>
          <a:xfrm>
            <a:off x="914400" y="570750"/>
            <a:ext cx="10110857" cy="1387934"/>
          </a:xfrm>
        </p:spPr>
        <p:txBody>
          <a:bodyPr anchor="b">
            <a:normAutofit/>
          </a:bodyPr>
          <a:lstStyle/>
          <a:p>
            <a:r>
              <a:rPr lang="en-GB" dirty="0"/>
              <a:t>Learning Outcomes</a:t>
            </a:r>
          </a:p>
        </p:txBody>
      </p:sp>
      <p:graphicFrame>
        <p:nvGraphicFramePr>
          <p:cNvPr id="22" name="Content Placeholder 2">
            <a:extLst>
              <a:ext uri="{FF2B5EF4-FFF2-40B4-BE49-F238E27FC236}">
                <a16:creationId xmlns:a16="http://schemas.microsoft.com/office/drawing/2014/main" id="{08E41C03-7D39-D2A2-1720-ED6279B0B5BA}"/>
              </a:ext>
            </a:extLst>
          </p:cNvPr>
          <p:cNvGraphicFramePr>
            <a:graphicFrameLocks noGrp="1"/>
          </p:cNvGraphicFramePr>
          <p:nvPr>
            <p:ph idx="1"/>
          </p:nvPr>
        </p:nvGraphicFramePr>
        <p:xfrm>
          <a:off x="914400" y="2852738"/>
          <a:ext cx="10363200" cy="3089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527995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9BE22-8953-B2BE-043F-22AEE25D040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FC4349E-5ED2-4ED3-3C58-2D5F89529C94}"/>
              </a:ext>
            </a:extLst>
          </p:cNvPr>
          <p:cNvSpPr>
            <a:spLocks noGrp="1"/>
          </p:cNvSpPr>
          <p:nvPr>
            <p:ph idx="1"/>
          </p:nvPr>
        </p:nvSpPr>
        <p:spPr>
          <a:xfrm>
            <a:off x="914399" y="2217218"/>
            <a:ext cx="10363200" cy="3724611"/>
          </a:xfrm>
        </p:spPr>
        <p:txBody>
          <a:bodyPr>
            <a:normAutofit fontScale="40000" lnSpcReduction="20000"/>
          </a:bodyPr>
          <a:lstStyle/>
          <a:p>
            <a:r>
              <a:rPr lang="en-GB" sz="2500" dirty="0">
                <a:latin typeface="Arial" panose="020B0604020202020204" pitchFamily="34" charset="0"/>
                <a:cs typeface="Arial" panose="020B0604020202020204" pitchFamily="34" charset="0"/>
              </a:rPr>
              <a:t>ACAS (2019) </a:t>
            </a:r>
            <a:r>
              <a:rPr lang="en-GB" sz="2500" i="1" dirty="0">
                <a:latin typeface="Arial" panose="020B0604020202020204" pitchFamily="34" charset="0"/>
                <a:cs typeface="Arial" panose="020B0604020202020204" pitchFamily="34" charset="0"/>
              </a:rPr>
              <a:t>Leading People. </a:t>
            </a:r>
            <a:r>
              <a:rPr lang="en-GB" sz="2500" dirty="0">
                <a:latin typeface="Arial" panose="020B0604020202020204" pitchFamily="34" charset="0"/>
                <a:cs typeface="Arial" panose="020B0604020202020204" pitchFamily="34" charset="0"/>
              </a:rPr>
              <a:t>Available at: </a:t>
            </a:r>
            <a:r>
              <a:rPr lang="en-GB" sz="2500" dirty="0">
                <a:latin typeface="Arial" panose="020B0604020202020204" pitchFamily="34" charset="0"/>
                <a:cs typeface="Arial" panose="020B0604020202020204" pitchFamily="34" charset="0"/>
                <a:hlinkClick r:id="rId2"/>
              </a:rPr>
              <a:t>Leading people</a:t>
            </a:r>
            <a:r>
              <a:rPr lang="en-GB" sz="2500" dirty="0">
                <a:latin typeface="Arial" panose="020B0604020202020204" pitchFamily="34" charset="0"/>
                <a:cs typeface="Arial" panose="020B0604020202020204" pitchFamily="34" charset="0"/>
              </a:rPr>
              <a:t> (Accessed: 05 February 2026)</a:t>
            </a:r>
          </a:p>
          <a:p>
            <a:r>
              <a:rPr lang="en-GB" sz="2500" dirty="0">
                <a:latin typeface="Arial" panose="020B0604020202020204" pitchFamily="34" charset="0"/>
                <a:cs typeface="Arial" panose="020B0604020202020204" pitchFamily="34" charset="0"/>
              </a:rPr>
              <a:t>Bucks New University (2016) </a:t>
            </a:r>
            <a:r>
              <a:rPr lang="en-GB" sz="2500" i="1" dirty="0">
                <a:latin typeface="Arial" panose="020B0604020202020204" pitchFamily="34" charset="0"/>
                <a:cs typeface="Arial" panose="020B0604020202020204" pitchFamily="34" charset="0"/>
              </a:rPr>
              <a:t>Inclusive Leadership… driving performance through diversity</a:t>
            </a:r>
            <a:r>
              <a:rPr lang="en-GB" sz="2500" dirty="0">
                <a:latin typeface="Arial" panose="020B0604020202020204" pitchFamily="34" charset="0"/>
                <a:cs typeface="Arial" panose="020B0604020202020204" pitchFamily="34" charset="0"/>
              </a:rPr>
              <a:t>. Available at: https://www.cipd.org/globalassets/media/knowledge/knowledge-hub/reports/inclusive-leadership_2016-driving-performance-through-diversity_tcm18-8811.pdf (Accessed: 05 February 2026)</a:t>
            </a:r>
          </a:p>
          <a:p>
            <a:r>
              <a:rPr lang="en-GB" sz="2500" dirty="0">
                <a:latin typeface="Arial" panose="020B0604020202020204" pitchFamily="34" charset="0"/>
                <a:cs typeface="Arial" panose="020B0604020202020204" pitchFamily="34" charset="0"/>
              </a:rPr>
              <a:t>CIPD (2023) </a:t>
            </a:r>
            <a:r>
              <a:rPr lang="en-GB" sz="2500" i="1" dirty="0">
                <a:latin typeface="Arial" panose="020B0604020202020204" pitchFamily="34" charset="0"/>
                <a:cs typeface="Arial" panose="020B0604020202020204" pitchFamily="34" charset="0"/>
              </a:rPr>
              <a:t>Leadership development</a:t>
            </a:r>
            <a:r>
              <a:rPr lang="en-GB" sz="2500" dirty="0">
                <a:latin typeface="Arial" panose="020B0604020202020204" pitchFamily="34" charset="0"/>
                <a:cs typeface="Arial" panose="020B0604020202020204" pitchFamily="34" charset="0"/>
              </a:rPr>
              <a:t>. Available at: https://www.cipd.org/globalassets/media/knowledge/knowledge-hub/evidence-reviews/2023-pdfs/2023-leadership-development-scientific-summary-8431.pdf (Accessed: 18 February 2026)</a:t>
            </a:r>
          </a:p>
          <a:p>
            <a:r>
              <a:rPr lang="en-GB" sz="2500" dirty="0">
                <a:latin typeface="Arial" panose="020B0604020202020204" pitchFamily="34" charset="0"/>
                <a:cs typeface="Arial" panose="020B0604020202020204" pitchFamily="34" charset="0"/>
              </a:rPr>
              <a:t>CIPD (2024) </a:t>
            </a:r>
            <a:r>
              <a:rPr lang="en-GB" sz="2500" i="1" dirty="0">
                <a:latin typeface="Arial" panose="020B0604020202020204" pitchFamily="34" charset="0"/>
                <a:cs typeface="Arial" panose="020B0604020202020204" pitchFamily="34" charset="0"/>
              </a:rPr>
              <a:t>Leadership in the workplace</a:t>
            </a:r>
            <a:r>
              <a:rPr lang="en-GB" sz="2500" dirty="0">
                <a:latin typeface="Arial" panose="020B0604020202020204" pitchFamily="34" charset="0"/>
                <a:cs typeface="Arial" panose="020B0604020202020204" pitchFamily="34" charset="0"/>
              </a:rPr>
              <a:t>. Available at: https://www.cipd.org/uk/knowledge/factsheets/leadership-factsheet/#differ  (Accessed: 18 February 2026)</a:t>
            </a:r>
          </a:p>
          <a:p>
            <a:r>
              <a:rPr lang="en-GB" sz="2500" dirty="0" err="1">
                <a:latin typeface="Arial" panose="020B0604020202020204" pitchFamily="34" charset="0"/>
                <a:cs typeface="Arial" panose="020B0604020202020204" pitchFamily="34" charset="0"/>
              </a:rPr>
              <a:t>Gonos</a:t>
            </a:r>
            <a:r>
              <a:rPr lang="en-GB" sz="2500" dirty="0">
                <a:latin typeface="Arial" panose="020B0604020202020204" pitchFamily="34" charset="0"/>
                <a:cs typeface="Arial" panose="020B0604020202020204" pitchFamily="34" charset="0"/>
              </a:rPr>
              <a:t> and Gallo (2013) ‘Model for Leadership Style Evaluation’, </a:t>
            </a:r>
            <a:r>
              <a:rPr lang="en-GB" sz="2500" i="1" dirty="0">
                <a:latin typeface="Arial" panose="020B0604020202020204" pitchFamily="34" charset="0"/>
                <a:cs typeface="Arial" panose="020B0604020202020204" pitchFamily="34" charset="0"/>
              </a:rPr>
              <a:t>Management</a:t>
            </a:r>
            <a:r>
              <a:rPr lang="en-GB" sz="2500" dirty="0">
                <a:latin typeface="Arial" panose="020B0604020202020204" pitchFamily="34" charset="0"/>
                <a:cs typeface="Arial" panose="020B0604020202020204" pitchFamily="34" charset="0"/>
              </a:rPr>
              <a:t>, Vol. 18 (2), pp. 157-168. </a:t>
            </a:r>
          </a:p>
          <a:p>
            <a:r>
              <a:rPr lang="en-GB" sz="2500" i="0" dirty="0">
                <a:solidFill>
                  <a:srgbClr val="3A3A3A"/>
                </a:solidFill>
                <a:effectLst/>
                <a:latin typeface="Arial" panose="020B0604020202020204" pitchFamily="34" charset="0"/>
                <a:cs typeface="Arial" panose="020B0604020202020204" pitchFamily="34" charset="0"/>
              </a:rPr>
              <a:t>Jakobsen, M.L., Kjeldsen, A.M. and </a:t>
            </a:r>
            <a:r>
              <a:rPr lang="en-GB" sz="2500" i="0" dirty="0" err="1">
                <a:solidFill>
                  <a:srgbClr val="3A3A3A"/>
                </a:solidFill>
                <a:effectLst/>
                <a:latin typeface="Arial" panose="020B0604020202020204" pitchFamily="34" charset="0"/>
                <a:cs typeface="Arial" panose="020B0604020202020204" pitchFamily="34" charset="0"/>
              </a:rPr>
              <a:t>Pallesen</a:t>
            </a:r>
            <a:r>
              <a:rPr lang="en-GB" sz="2500" i="0" dirty="0">
                <a:solidFill>
                  <a:srgbClr val="3A3A3A"/>
                </a:solidFill>
                <a:effectLst/>
                <a:latin typeface="Arial" panose="020B0604020202020204" pitchFamily="34" charset="0"/>
                <a:cs typeface="Arial" panose="020B0604020202020204" pitchFamily="34" charset="0"/>
              </a:rPr>
              <a:t>, T. (2023) ‘Distributed leadership and performance‐related employee outcomes in public sector organizations’, </a:t>
            </a:r>
            <a:r>
              <a:rPr lang="en-GB" sz="2500" i="1" dirty="0">
                <a:solidFill>
                  <a:srgbClr val="3A3A3A"/>
                </a:solidFill>
                <a:effectLst/>
                <a:latin typeface="Arial" panose="020B0604020202020204" pitchFamily="34" charset="0"/>
                <a:cs typeface="Arial" panose="020B0604020202020204" pitchFamily="34" charset="0"/>
              </a:rPr>
              <a:t>Public administration (London)</a:t>
            </a:r>
            <a:r>
              <a:rPr lang="en-GB" sz="2500" i="0" dirty="0">
                <a:solidFill>
                  <a:srgbClr val="3A3A3A"/>
                </a:solidFill>
                <a:effectLst/>
                <a:latin typeface="Arial" panose="020B0604020202020204" pitchFamily="34" charset="0"/>
                <a:cs typeface="Arial" panose="020B0604020202020204" pitchFamily="34" charset="0"/>
              </a:rPr>
              <a:t>, 101(2), pp. 500–521. Available at: </a:t>
            </a:r>
            <a:r>
              <a:rPr lang="en-GB" sz="2500" i="0" dirty="0">
                <a:solidFill>
                  <a:srgbClr val="3A3A3A"/>
                </a:solidFill>
                <a:effectLst/>
                <a:latin typeface="Arial" panose="020B0604020202020204" pitchFamily="34" charset="0"/>
                <a:cs typeface="Arial" panose="020B0604020202020204" pitchFamily="34" charset="0"/>
                <a:hlinkClick r:id="rId3"/>
              </a:rPr>
              <a:t>https://doi.org/10.1111/padm.12801</a:t>
            </a:r>
            <a:endParaRPr lang="en-GB" sz="2500" i="0" dirty="0">
              <a:solidFill>
                <a:srgbClr val="3A3A3A"/>
              </a:solidFill>
              <a:effectLst/>
              <a:latin typeface="Arial" panose="020B0604020202020204" pitchFamily="34" charset="0"/>
              <a:cs typeface="Arial" panose="020B0604020202020204" pitchFamily="34" charset="0"/>
            </a:endParaRPr>
          </a:p>
          <a:p>
            <a:r>
              <a:rPr lang="en-GB" sz="2500" dirty="0">
                <a:latin typeface="Arial" panose="020B0604020202020204" pitchFamily="34" charset="0"/>
                <a:cs typeface="Arial" panose="020B0604020202020204" pitchFamily="34" charset="0"/>
              </a:rPr>
              <a:t>Nasa, S. (2012) Distributed leadership: case studies of the effective creation and deployment of pastoral teams. Available at: </a:t>
            </a:r>
            <a:r>
              <a:rPr lang="en-GB" sz="2500" dirty="0">
                <a:latin typeface="Arial" panose="020B0604020202020204" pitchFamily="34" charset="0"/>
                <a:cs typeface="Arial" panose="020B0604020202020204" pitchFamily="34" charset="0"/>
                <a:hlinkClick r:id="rId4"/>
              </a:rPr>
              <a:t>https://assets.publishing.service.gov.uk/media/5a7dcb2a40f0b65d8863472c/distributed-leadership-case-studies-of-creation-and-deployment-of-pastoral-teams.pdf</a:t>
            </a:r>
            <a:r>
              <a:rPr lang="en-GB" sz="2500" dirty="0">
                <a:latin typeface="Arial" panose="020B0604020202020204" pitchFamily="34" charset="0"/>
                <a:cs typeface="Arial" panose="020B0604020202020204" pitchFamily="34" charset="0"/>
              </a:rPr>
              <a:t> . (Accessed: 07 February 2026)</a:t>
            </a:r>
          </a:p>
          <a:p>
            <a:r>
              <a:rPr lang="en-GB" sz="2500" b="0" i="0" dirty="0">
                <a:solidFill>
                  <a:srgbClr val="3A3A3A"/>
                </a:solidFill>
                <a:effectLst/>
                <a:latin typeface="Arial" panose="020B0604020202020204" pitchFamily="34" charset="0"/>
                <a:cs typeface="Arial" panose="020B0604020202020204" pitchFamily="34" charset="0"/>
              </a:rPr>
              <a:t>Ng, T.W.H. (2017) ‘Transformational leadership and performance outcomes: Analyses of multiple mediation pathways’, </a:t>
            </a:r>
            <a:r>
              <a:rPr lang="en-GB" sz="2500" b="0" i="1" dirty="0">
                <a:solidFill>
                  <a:srgbClr val="3A3A3A"/>
                </a:solidFill>
                <a:effectLst/>
                <a:latin typeface="Arial" panose="020B0604020202020204" pitchFamily="34" charset="0"/>
                <a:cs typeface="Arial" panose="020B0604020202020204" pitchFamily="34" charset="0"/>
              </a:rPr>
              <a:t>The Leadership quarterly</a:t>
            </a:r>
            <a:r>
              <a:rPr lang="en-GB" sz="2500" b="0" i="0" dirty="0">
                <a:solidFill>
                  <a:srgbClr val="3A3A3A"/>
                </a:solidFill>
                <a:effectLst/>
                <a:latin typeface="Arial" panose="020B0604020202020204" pitchFamily="34" charset="0"/>
                <a:cs typeface="Arial" panose="020B0604020202020204" pitchFamily="34" charset="0"/>
              </a:rPr>
              <a:t>, 28(3), pp. 385–417. Available at: https://doi.org/10.1016/j.leaqua.2016.11.008.</a:t>
            </a:r>
            <a:endParaRPr lang="en-GB" sz="2500" dirty="0">
              <a:latin typeface="Arial" panose="020B0604020202020204" pitchFamily="34" charset="0"/>
              <a:cs typeface="Arial" panose="020B0604020202020204" pitchFamily="34" charset="0"/>
            </a:endParaRPr>
          </a:p>
          <a:p>
            <a:r>
              <a:rPr lang="en-GB" sz="2500" dirty="0">
                <a:latin typeface="Arial" panose="020B0604020202020204" pitchFamily="34" charset="0"/>
                <a:cs typeface="Arial" panose="020B0604020202020204" pitchFamily="34" charset="0"/>
              </a:rPr>
              <a:t>Van Der Esch, G. (2024) Embracing the ‘soft front, strong back’ leadership style. Available at: https://www.peoplemanagement.co.uk/article/1896174/embracing-soft-front-strong-back-leadership-style  (Accessed: 07 February 2026)</a:t>
            </a:r>
          </a:p>
          <a:p>
            <a:endParaRPr lang="en-GB" dirty="0"/>
          </a:p>
          <a:p>
            <a:endParaRPr lang="en-GB" dirty="0"/>
          </a:p>
        </p:txBody>
      </p:sp>
    </p:spTree>
    <p:extLst>
      <p:ext uri="{BB962C8B-B14F-4D97-AF65-F5344CB8AC3E}">
        <p14:creationId xmlns:p14="http://schemas.microsoft.com/office/powerpoint/2010/main" val="1502713382"/>
      </p:ext>
    </p:extLst>
  </p:cSld>
  <p:clrMapOvr>
    <a:masterClrMapping/>
  </p:clrMapOvr>
</p:sld>
</file>

<file path=ppt/theme/theme1.xml><?xml version="1.0" encoding="utf-8"?>
<a:theme xmlns:a="http://schemas.openxmlformats.org/drawingml/2006/main" name="DashVTI">
  <a:themeElements>
    <a:clrScheme name="AnalogousFromRegularSeedRightStep">
      <a:dk1>
        <a:srgbClr val="000000"/>
      </a:dk1>
      <a:lt1>
        <a:srgbClr val="FFFFFF"/>
      </a:lt1>
      <a:dk2>
        <a:srgbClr val="413424"/>
      </a:dk2>
      <a:lt2>
        <a:srgbClr val="E2E8E8"/>
      </a:lt2>
      <a:accent1>
        <a:srgbClr val="E72932"/>
      </a:accent1>
      <a:accent2>
        <a:srgbClr val="D55D17"/>
      </a:accent2>
      <a:accent3>
        <a:srgbClr val="C19F22"/>
      </a:accent3>
      <a:accent4>
        <a:srgbClr val="90B013"/>
      </a:accent4>
      <a:accent5>
        <a:srgbClr val="5AB721"/>
      </a:accent5>
      <a:accent6>
        <a:srgbClr val="15BE1B"/>
      </a:accent6>
      <a:hlink>
        <a:srgbClr val="30918D"/>
      </a:hlink>
      <a:folHlink>
        <a:srgbClr val="7F7F7F"/>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42B0E7C6-1071-483F-A575-9AF7EE1B96AC}" vid="{E18014FF-B132-4F63-9D72-5B85E99D6417}"/>
    </a:ext>
  </a:extLst>
</a:theme>
</file>

<file path=ppt/theme/theme2.xml><?xml version="1.0" encoding="utf-8"?>
<a:theme xmlns:a="http://schemas.openxmlformats.org/drawingml/2006/main" name="DappledVTI">
  <a:themeElements>
    <a:clrScheme name="AnalogousFromRegularSeedLeftStep">
      <a:dk1>
        <a:srgbClr val="000000"/>
      </a:dk1>
      <a:lt1>
        <a:srgbClr val="FFFFFF"/>
      </a:lt1>
      <a:dk2>
        <a:srgbClr val="392022"/>
      </a:dk2>
      <a:lt2>
        <a:srgbClr val="E2E4E8"/>
      </a:lt2>
      <a:accent1>
        <a:srgbClr val="D89126"/>
      </a:accent1>
      <a:accent2>
        <a:srgbClr val="D53A17"/>
      </a:accent2>
      <a:accent3>
        <a:srgbClr val="E72955"/>
      </a:accent3>
      <a:accent4>
        <a:srgbClr val="D51792"/>
      </a:accent4>
      <a:accent5>
        <a:srgbClr val="DA29E7"/>
      </a:accent5>
      <a:accent6>
        <a:srgbClr val="7A17D5"/>
      </a:accent6>
      <a:hlink>
        <a:srgbClr val="3F72BF"/>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TF00001243</Template>
  <TotalTime>0</TotalTime>
  <Words>3941</Words>
  <Application>Microsoft Office PowerPoint</Application>
  <PresentationFormat>Widescreen</PresentationFormat>
  <Paragraphs>253</Paragraphs>
  <Slides>25</Slides>
  <Notes>21</Notes>
  <HiddenSlides>0</HiddenSlides>
  <MMClips>0</MMClips>
  <ScaleCrop>false</ScaleCrop>
  <HeadingPairs>
    <vt:vector size="6" baseType="variant">
      <vt:variant>
        <vt:lpstr>Fonts Used</vt:lpstr>
      </vt:variant>
      <vt:variant>
        <vt:i4>13</vt:i4>
      </vt:variant>
      <vt:variant>
        <vt:lpstr>Theme</vt:lpstr>
      </vt:variant>
      <vt:variant>
        <vt:i4>2</vt:i4>
      </vt:variant>
      <vt:variant>
        <vt:lpstr>Slide Titles</vt:lpstr>
      </vt:variant>
      <vt:variant>
        <vt:i4>25</vt:i4>
      </vt:variant>
    </vt:vector>
  </HeadingPairs>
  <TitlesOfParts>
    <vt:vector size="40" baseType="lpstr">
      <vt:lpstr>__labGrotesque_61951a</vt:lpstr>
      <vt:lpstr>AvenirNext LT Pro Medium</vt:lpstr>
      <vt:lpstr>ElsevierGulliver</vt:lpstr>
      <vt:lpstr>fkGroteskNeue</vt:lpstr>
      <vt:lpstr>Museo</vt:lpstr>
      <vt:lpstr>system-ui</vt:lpstr>
      <vt:lpstr>var(--font-berkeley-mono)</vt:lpstr>
      <vt:lpstr>var(--font-fk-grotesk)</vt:lpstr>
      <vt:lpstr>Arial</vt:lpstr>
      <vt:lpstr>Avenir Next LT Pro</vt:lpstr>
      <vt:lpstr>Calibri</vt:lpstr>
      <vt:lpstr>Grandview Display</vt:lpstr>
      <vt:lpstr>Sabon Next LT</vt:lpstr>
      <vt:lpstr>DashVTI</vt:lpstr>
      <vt:lpstr>DappledVTI</vt:lpstr>
      <vt:lpstr>The Vital Role of Line Managers</vt:lpstr>
      <vt:lpstr>Learning Outcomes</vt:lpstr>
      <vt:lpstr>Leadership definitions (CIPD, 2024)</vt:lpstr>
      <vt:lpstr>How does leadership differ from management? (CIPD, 2024)</vt:lpstr>
      <vt:lpstr>Leading people (ACAS, 2019)</vt:lpstr>
      <vt:lpstr>Seven levers (ACAS, 2019)</vt:lpstr>
      <vt:lpstr>Introduction to leadership styles</vt:lpstr>
      <vt:lpstr>Rensis Likert’s four-system model categorises leadership based on authority distribution and employee involvement (Gonos and Gallo, 2013)</vt:lpstr>
      <vt:lpstr>Behavioural Leadership Models</vt:lpstr>
      <vt:lpstr>The 6 Goleman Leadership Styles </vt:lpstr>
      <vt:lpstr>Applying Goleman’s Leadership Styles</vt:lpstr>
      <vt:lpstr>Transformational leadership (TFL) </vt:lpstr>
      <vt:lpstr>Why does TFL play such a vital role in promoting followers’ job performance? (Ng, 2017)</vt:lpstr>
      <vt:lpstr>Critical considerations</vt:lpstr>
      <vt:lpstr>Distributed leadership (Jakobsen, Kjeldsen and Pallesen, 2021)</vt:lpstr>
      <vt:lpstr>Practical examples</vt:lpstr>
      <vt:lpstr>Inclusive Leadership(IL) research findings (Bucks New University, 2016) </vt:lpstr>
      <vt:lpstr>Inclusive Leadership(IL) research findings (Bucks New University, 2016) </vt:lpstr>
      <vt:lpstr>Key Recommendations (Bucks new University, 2016) </vt:lpstr>
      <vt:lpstr>Emerging trends</vt:lpstr>
      <vt:lpstr>‘Soft front, strong back’ (Van Der Esch, 2024)</vt:lpstr>
      <vt:lpstr>Leadership training programmes</vt:lpstr>
      <vt:lpstr>Case study</vt:lpstr>
      <vt:lpstr>Learning Outcomes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dc:title>
  <dc:creator>Natasha Davies (IMH)</dc:creator>
  <cp:lastModifiedBy>Natasha Davies (IMH)</cp:lastModifiedBy>
  <cp:revision>814</cp:revision>
  <dcterms:created xsi:type="dcterms:W3CDTF">2023-02-25T14:11:01Z</dcterms:created>
  <dcterms:modified xsi:type="dcterms:W3CDTF">2026-02-24T10:40:19Z</dcterms:modified>
</cp:coreProperties>
</file>