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2"/>
  </p:notesMasterIdLst>
  <p:sldIdLst>
    <p:sldId id="256" r:id="rId2"/>
    <p:sldId id="259" r:id="rId3"/>
    <p:sldId id="257" r:id="rId4"/>
    <p:sldId id="260" r:id="rId5"/>
    <p:sldId id="263" r:id="rId6"/>
    <p:sldId id="262" r:id="rId7"/>
    <p:sldId id="265" r:id="rId8"/>
    <p:sldId id="264" r:id="rId9"/>
    <p:sldId id="266" r:id="rId10"/>
    <p:sldId id="25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6141"/>
    <a:srgbClr val="6D735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D856E-CF18-421E-A1A1-79C72C0FCDCD}" type="datetimeFigureOut">
              <a:rPr lang="en-US" smtClean="0"/>
              <a:pPr/>
              <a:t>5/16/2018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366C2-E64B-4CF8-878B-FEB18250DF7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A366C2-E64B-4CF8-878B-FEB18250DF71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3678125-805E-4BC4-8B03-53C8AA775184}" type="datetimeFigureOut">
              <a:rPr lang="en-US" smtClean="0"/>
              <a:pPr/>
              <a:t>5/16/2018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E44D63B-A06D-4F74-9662-F6DB9D8F45E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2000240"/>
            <a:ext cx="7772400" cy="237014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Calibri" pitchFamily="34" charset="0"/>
                <a:cs typeface="Calibri" pitchFamily="34" charset="0"/>
              </a:rPr>
              <a:t>The battle of </a:t>
            </a:r>
            <a:r>
              <a:rPr lang="en-GB" b="1" u="sng" dirty="0" smtClean="0">
                <a:latin typeface="Calibri" pitchFamily="34" charset="0"/>
                <a:cs typeface="Calibri" pitchFamily="34" charset="0"/>
              </a:rPr>
              <a:t>Cynoscephalae: </a:t>
            </a:r>
            <a:r>
              <a:rPr lang="en-GB" b="1" u="sng" dirty="0">
                <a:latin typeface="Calibri" pitchFamily="34" charset="0"/>
                <a:cs typeface="Calibri" pitchFamily="34" charset="0"/>
              </a:rPr>
              <a:t>Was the Greek Phalanx </a:t>
            </a:r>
            <a:r>
              <a:rPr lang="en-GB" b="1" u="sng" dirty="0" smtClean="0">
                <a:latin typeface="Calibri" pitchFamily="34" charset="0"/>
                <a:cs typeface="Calibri" pitchFamily="34" charset="0"/>
              </a:rPr>
              <a:t>too outdated </a:t>
            </a:r>
            <a:r>
              <a:rPr lang="en-GB" b="1" u="sng" dirty="0">
                <a:latin typeface="Calibri" pitchFamily="34" charset="0"/>
                <a:cs typeface="Calibri" pitchFamily="34" charset="0"/>
              </a:rPr>
              <a:t>to </a:t>
            </a:r>
            <a:r>
              <a:rPr lang="en-GB" b="1" u="sng" dirty="0" smtClean="0">
                <a:latin typeface="Calibri" pitchFamily="34" charset="0"/>
                <a:cs typeface="Calibri" pitchFamily="34" charset="0"/>
              </a:rPr>
              <a:t>effectively face the Roman </a:t>
            </a:r>
            <a:r>
              <a:rPr lang="en-GB" b="1" u="sng" dirty="0">
                <a:latin typeface="Calibri" pitchFamily="34" charset="0"/>
                <a:cs typeface="Calibri" pitchFamily="34" charset="0"/>
              </a:rPr>
              <a:t>Maniple or could </a:t>
            </a:r>
            <a:r>
              <a:rPr lang="en-GB" b="1" u="sng" dirty="0" smtClean="0">
                <a:latin typeface="Calibri" pitchFamily="34" charset="0"/>
                <a:cs typeface="Calibri" pitchFamily="34" charset="0"/>
              </a:rPr>
              <a:t>it have </a:t>
            </a:r>
            <a:r>
              <a:rPr lang="en-GB" b="1" u="sng" dirty="0">
                <a:latin typeface="Calibri" pitchFamily="34" charset="0"/>
                <a:cs typeface="Calibri" pitchFamily="34" charset="0"/>
              </a:rPr>
              <a:t>been effective if different tactics </a:t>
            </a:r>
            <a:r>
              <a:rPr lang="en-GB" b="1" u="sng" dirty="0" smtClean="0">
                <a:latin typeface="Calibri" pitchFamily="34" charset="0"/>
                <a:cs typeface="Calibri" pitchFamily="34" charset="0"/>
              </a:rPr>
              <a:t>were implemented?</a:t>
            </a:r>
            <a:endParaRPr lang="en-GB" b="1" u="sng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43050"/>
            <a:ext cx="9144000" cy="450059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Calibri" pitchFamily="34" charset="0"/>
                <a:cs typeface="Calibri" pitchFamily="34" charset="0"/>
              </a:rPr>
              <a:t>Are sources credible?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Calibri" pitchFamily="34" charset="0"/>
                <a:cs typeface="Calibri" pitchFamily="34" charset="0"/>
              </a:rPr>
              <a:t>Political 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p</a:t>
            </a:r>
            <a:r>
              <a:rPr lang="en-GB" sz="2000" dirty="0" smtClean="0">
                <a:latin typeface="Calibri" pitchFamily="34" charset="0"/>
                <a:cs typeface="Calibri" pitchFamily="34" charset="0"/>
              </a:rPr>
              <a:t>raeludium to the battle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Calibri" pitchFamily="34" charset="0"/>
                <a:cs typeface="Calibri" pitchFamily="34" charset="0"/>
              </a:rPr>
              <a:t>Description of the battle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Calibri" pitchFamily="34" charset="0"/>
                <a:cs typeface="Calibri" pitchFamily="34" charset="0"/>
              </a:rPr>
              <a:t>Description of the armies and Commanders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Calibri" pitchFamily="34" charset="0"/>
                <a:cs typeface="Calibri" pitchFamily="34" charset="0"/>
              </a:rPr>
              <a:t>Main argument: in popular view the Roman Maniple made the Greek Phalanx obsolete, however how did commanders’ skills or mistakes contribute to that judgment and is that judgment even legit?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Calibri" pitchFamily="34" charset="0"/>
                <a:cs typeface="Calibri" pitchFamily="34" charset="0"/>
              </a:rPr>
              <a:t>What would be the result of the battle if different tactics were implemented?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Calibri" pitchFamily="34" charset="0"/>
                <a:cs typeface="Calibri" pitchFamily="34" charset="0"/>
              </a:rPr>
              <a:t>Can we judge historical facts with theoretical simulation?</a:t>
            </a:r>
          </a:p>
          <a:p>
            <a:pPr>
              <a:buFont typeface="Wingdings" pitchFamily="2" charset="2"/>
              <a:buChar char="v"/>
            </a:pP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785794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Objectives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5362" name="Picture 2" descr="Image result for question mar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357166"/>
            <a:ext cx="2276477" cy="192880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286512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https://encrypted-tbn0.gstatic.com/images?q=tbn:ANd9GcT7nVI4GtLVXOIs1hsqRYL2UEcv27AZUxsOAbmiJ1kVzec4cgqTQQ</a:t>
            </a:r>
            <a:endParaRPr lang="en-GB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71480"/>
            <a:ext cx="2643174" cy="6286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Calibri" pitchFamily="34" charset="0"/>
                <a:cs typeface="Calibri" pitchFamily="34" charset="0"/>
              </a:rPr>
              <a:t>Polybius </a:t>
            </a:r>
            <a:r>
              <a:rPr lang="en-GB" sz="1600" b="1" i="1" dirty="0" smtClean="0">
                <a:latin typeface="Calibri" pitchFamily="34" charset="0"/>
                <a:cs typeface="Calibri" pitchFamily="34" charset="0"/>
              </a:rPr>
              <a:t>The Histories </a:t>
            </a:r>
            <a:r>
              <a:rPr lang="en-GB" sz="1600" b="1" dirty="0" smtClean="0">
                <a:latin typeface="Calibri" pitchFamily="34" charset="0"/>
                <a:cs typeface="Calibri" pitchFamily="34" charset="0"/>
              </a:rPr>
              <a:t>is the detailed account of the battle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Calibri" pitchFamily="34" charset="0"/>
                <a:cs typeface="Calibri" pitchFamily="34" charset="0"/>
              </a:rPr>
              <a:t>He was Greek and one of the prisoners of war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Calibri" pitchFamily="34" charset="0"/>
                <a:cs typeface="Calibri" pitchFamily="34" charset="0"/>
              </a:rPr>
              <a:t>He had access to Roman state documents from the </a:t>
            </a:r>
            <a:r>
              <a:rPr lang="en-GB" sz="1600" b="1" dirty="0" err="1" smtClean="0">
                <a:latin typeface="Calibri" pitchFamily="34" charset="0"/>
                <a:cs typeface="Calibri" pitchFamily="34" charset="0"/>
              </a:rPr>
              <a:t>aerarium</a:t>
            </a:r>
            <a:r>
              <a:rPr lang="en-GB" sz="1600" b="1" dirty="0" smtClean="0">
                <a:latin typeface="Calibri" pitchFamily="34" charset="0"/>
                <a:cs typeface="Calibri" pitchFamily="34" charset="0"/>
              </a:rPr>
              <a:t>, possibly Achaean League, Megalopolis and Argos. He probably read Philip’s royal day logs.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Calibri" pitchFamily="34" charset="0"/>
                <a:cs typeface="Calibri" pitchFamily="34" charset="0"/>
              </a:rPr>
              <a:t>He was able to speak to contemporary witnesses     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Calibri" pitchFamily="34" charset="0"/>
                <a:cs typeface="Calibri" pitchFamily="34" charset="0"/>
              </a:rPr>
              <a:t>He never participated in battle but had military training</a:t>
            </a:r>
          </a:p>
          <a:p>
            <a:pPr>
              <a:buNone/>
            </a:pPr>
            <a:r>
              <a:rPr lang="en-GB" sz="800" b="1" dirty="0" smtClean="0">
                <a:latin typeface="Calibri" pitchFamily="34" charset="0"/>
                <a:cs typeface="Calibri" pitchFamily="34" charset="0"/>
              </a:rPr>
              <a:t>             Polybius</a:t>
            </a:r>
            <a:r>
              <a:rPr lang="en-GB" sz="800" b="1" dirty="0" smtClean="0">
                <a:latin typeface="Calibri" pitchFamily="34" charset="0"/>
                <a:cs typeface="Calibri" pitchFamily="34" charset="0"/>
              </a:rPr>
              <a:t>, https://cdn.britannica.com/300x300/80/158580-004-28F6301A.jpg</a:t>
            </a:r>
            <a:endParaRPr lang="en-GB" sz="8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16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0800000" flipH="1" flipV="1">
            <a:off x="2928926" y="0"/>
            <a:ext cx="5143504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The </a:t>
            </a:r>
            <a:r>
              <a:rPr lang="en-GB" sz="3200" b="1" u="sng" dirty="0">
                <a:latin typeface="Calibri" pitchFamily="34" charset="0"/>
                <a:cs typeface="Calibri" pitchFamily="34" charset="0"/>
              </a:rPr>
              <a:t>p</a:t>
            </a:r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roblem with sources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42" name="Picture 2" descr="Polybius, statue in Vienna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55732" y="857232"/>
            <a:ext cx="5688268" cy="6000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s://upload.wikimedia.org/wikipedia/commons/3/39/Macedonia_and_the_Aegean_World_c.200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3208" y="4929198"/>
            <a:ext cx="6000792" cy="1928802"/>
          </a:xfrm>
          <a:solidFill>
            <a:srgbClr val="6D735D"/>
          </a:solidFill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Calibri" pitchFamily="34" charset="0"/>
                <a:cs typeface="Calibri" pitchFamily="34" charset="0"/>
              </a:rPr>
              <a:t>Philip V joined Cartage in their efforts against Rome in 215 BC., he saw opportunity to weaken Rome and gain hegemony in Greece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Calibri" pitchFamily="34" charset="0"/>
                <a:cs typeface="Calibri" pitchFamily="34" charset="0"/>
              </a:rPr>
              <a:t>After defeating Cartage the Romans sought revenge on Philip and territorial expansion in Greece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Calibri" pitchFamily="34" charset="0"/>
                <a:cs typeface="Calibri" pitchFamily="34" charset="0"/>
              </a:rPr>
              <a:t>In 200 BC Pergamum asked Rome for help, this began the II Macedonian War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Calibri" pitchFamily="34" charset="0"/>
                <a:cs typeface="Calibri" pitchFamily="34" charset="0"/>
              </a:rPr>
              <a:t>The Greeks hated Philip and therefore in majority supported Rome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Calibri" pitchFamily="34" charset="0"/>
                <a:cs typeface="Calibri" pitchFamily="34" charset="0"/>
              </a:rPr>
              <a:t>In 198 BC Titus </a:t>
            </a:r>
            <a:r>
              <a:rPr lang="en-GB" sz="1500" dirty="0" err="1" smtClean="0">
                <a:latin typeface="Calibri" pitchFamily="34" charset="0"/>
                <a:cs typeface="Calibri" pitchFamily="34" charset="0"/>
              </a:rPr>
              <a:t>Quinctius</a:t>
            </a:r>
            <a:r>
              <a:rPr lang="en-GB" sz="15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1500" dirty="0" err="1" smtClean="0">
                <a:latin typeface="Calibri" pitchFamily="34" charset="0"/>
                <a:cs typeface="Calibri" pitchFamily="34" charset="0"/>
              </a:rPr>
              <a:t>Flamininus</a:t>
            </a:r>
            <a:r>
              <a:rPr lang="en-GB" sz="1500" dirty="0" smtClean="0">
                <a:latin typeface="Calibri" pitchFamily="34" charset="0"/>
                <a:cs typeface="Calibri" pitchFamily="34" charset="0"/>
              </a:rPr>
              <a:t> took command over Roman forces </a:t>
            </a:r>
          </a:p>
          <a:p>
            <a:pPr>
              <a:buFont typeface="Wingdings" pitchFamily="2" charset="2"/>
              <a:buChar char="v"/>
            </a:pP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400816" cy="642918"/>
          </a:xfrm>
        </p:spPr>
        <p:txBody>
          <a:bodyPr>
            <a:normAutofit/>
          </a:bodyPr>
          <a:lstStyle/>
          <a:p>
            <a:pPr algn="l"/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Political Landscape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500042"/>
            <a:ext cx="8501122" cy="607223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Philip’s forces: ~16000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Phalangites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~2,000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Peltasts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~2,000 Thracians, ~2,000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Tralles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~1,500 and ~2,000 cavalry, for a total strength of 25,500 men</a:t>
            </a:r>
          </a:p>
          <a:p>
            <a:pPr>
              <a:buFont typeface="Wingdings" pitchFamily="2" charset="2"/>
              <a:buChar char="v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Flamininus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forces: ~22000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Legionares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(50%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Socii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),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Aetolian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Greek allies 6000 infantry and 400 cavalry,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Athamanian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Greeks 1,200 infantry, Crete 800 archers, 2400 cavalry, in total 32000, and 18-20 war elephants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The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Phalangites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probably wore full panoply (helmet, breastplate, greaves and shield)</a:t>
            </a:r>
          </a:p>
          <a:p>
            <a:pPr>
              <a:buNone/>
            </a:pP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571480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Armies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The battle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42918"/>
            <a:ext cx="9144000" cy="6215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4214810" y="142852"/>
            <a:ext cx="49291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Last phase of the battle, http://www.emersonkent.com/map_archive/battle_of_cynoscephalae_197_bc_phase_iv.htm</a:t>
            </a:r>
            <a:endParaRPr lang="en-GB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582594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What if?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42918"/>
            <a:ext cx="9144000" cy="6215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3929058" y="214290"/>
            <a:ext cx="52149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Topological map of Greece, https://www.google.co.uk/maps/search/Phthiotic+Thebesscephalae/@39.4747489,22.3274948,10.75z/data=!5m1!1e4</a:t>
            </a:r>
            <a:endParaRPr lang="en-GB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Flamininius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brilliant commander, patient, knows when use the situation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Philip: ambitious, careless 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Commanders (according to battle)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4818" name="Picture 2" descr="Image result for flamininu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928934"/>
            <a:ext cx="3500462" cy="3500462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5" name="TextBox 4"/>
          <p:cNvSpPr txBox="1"/>
          <p:nvPr/>
        </p:nvSpPr>
        <p:spPr>
          <a:xfrm>
            <a:off x="642910" y="6519446"/>
            <a:ext cx="35004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Titus </a:t>
            </a:r>
            <a:r>
              <a:rPr lang="en-GB" sz="800" dirty="0" err="1" smtClean="0">
                <a:latin typeface="Calibri" pitchFamily="34" charset="0"/>
                <a:cs typeface="Calibri" pitchFamily="34" charset="0"/>
              </a:rPr>
              <a:t>Flamininus</a:t>
            </a:r>
            <a:r>
              <a:rPr lang="en-GB" sz="800" dirty="0" smtClean="0">
                <a:latin typeface="Calibri" pitchFamily="34" charset="0"/>
                <a:cs typeface="Calibri" pitchFamily="34" charset="0"/>
              </a:rPr>
              <a:t> coin, http://www.numismeo.com/en/roman-republic/234-denier-de-quinctia.html</a:t>
            </a:r>
            <a:endParaRPr lang="en-GB" sz="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4820" name="Picture 4" descr="Philip V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2928934"/>
            <a:ext cx="3523101" cy="3500462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000628" y="6519446"/>
            <a:ext cx="35004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Philip V coin, https://cdn.britannica.com/300x300/26/132526-004-7A388FF2.jpg</a:t>
            </a:r>
            <a:endParaRPr lang="en-GB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1504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Perhaps Philip undertook a few bad strategic and tactical decisions which resulted in defeat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On the other hand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Flamininus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secured strategic positions and provoked the battle in suitable ground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However Philip’s mistakes, rather than devaluating the effectiveness of the phalanx, tells us that this formation had to be used in certain conditions first worked out by the commander 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Calibri" pitchFamily="34" charset="0"/>
                <a:cs typeface="Calibri" pitchFamily="34" charset="0"/>
              </a:rPr>
              <a:t>Conclusion</a:t>
            </a:r>
            <a:endParaRPr lang="en-GB" sz="3200" b="1" u="sng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3794" name="Picture 2" descr="Image result for labyrinth solve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4214818"/>
            <a:ext cx="2381240" cy="238124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357950" y="6143644"/>
            <a:ext cx="23574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Calibri" pitchFamily="34" charset="0"/>
                <a:cs typeface="Calibri" pitchFamily="34" charset="0"/>
              </a:rPr>
              <a:t>https://blogs.mathworks.com/images/steve/2014/Maze5_Solution.png</a:t>
            </a:r>
            <a:endParaRPr lang="en-GB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400" dirty="0" err="1" smtClean="0">
                <a:latin typeface="Calibri" pitchFamily="34" charset="0"/>
                <a:cs typeface="Calibri" pitchFamily="34" charset="0"/>
              </a:rPr>
              <a:t>Keciek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, K., 2002, 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The Cynoscephalae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, Bellona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400" dirty="0" smtClean="0">
                <a:latin typeface="Calibri" pitchFamily="34" charset="0"/>
                <a:cs typeface="Calibri" pitchFamily="34" charset="0"/>
              </a:rPr>
              <a:t>Polybius, 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The Histories: Fragments of book XVIII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, http://penelope.uchicago.edu/Thayer/E/Roman/Texts/Polybius/18*.html, [accessed 15 April 2018]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 smtClean="0">
                <a:latin typeface="Calibri" pitchFamily="34" charset="0"/>
                <a:cs typeface="Calibri" pitchFamily="34" charset="0"/>
              </a:rPr>
              <a:t>Eckstein, A., 2012, </a:t>
            </a:r>
            <a:r>
              <a:rPr lang="en-GB" sz="1400" b="1" i="1" dirty="0" smtClean="0">
                <a:latin typeface="Calibri" pitchFamily="34" charset="0"/>
                <a:cs typeface="Calibri" pitchFamily="34" charset="0"/>
              </a:rPr>
              <a:t>Rome </a:t>
            </a:r>
            <a:r>
              <a:rPr lang="en-GB" sz="1400" b="1" i="1" dirty="0">
                <a:latin typeface="Calibri" pitchFamily="34" charset="0"/>
                <a:cs typeface="Calibri" pitchFamily="34" charset="0"/>
              </a:rPr>
              <a:t>enters the Greek east : from anarchy to hierarchy in the hellenistic mediterranean, 230-170 </a:t>
            </a:r>
            <a:r>
              <a:rPr lang="en-GB" sz="1400" b="1" i="1" dirty="0" smtClean="0">
                <a:latin typeface="Calibri" pitchFamily="34" charset="0"/>
                <a:cs typeface="Calibri" pitchFamily="34" charset="0"/>
              </a:rPr>
              <a:t>bc</a:t>
            </a:r>
            <a:r>
              <a:rPr lang="en-GB" sz="1400" b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Wiley-Blackwell</a:t>
            </a:r>
          </a:p>
          <a:p>
            <a:pPr>
              <a:buFont typeface="Wingdings" pitchFamily="2" charset="2"/>
              <a:buChar char="v"/>
            </a:pPr>
            <a:r>
              <a:rPr lang="en-GB" sz="1400" b="1" dirty="0" smtClean="0">
                <a:latin typeface="Calibri" pitchFamily="34" charset="0"/>
                <a:cs typeface="Calibri" pitchFamily="34" charset="0"/>
              </a:rPr>
              <a:t>Hammond, N.G.L., 1988, 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The Campaign and the Battle of Cynoscephalae in 197 BC, 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The Journal of Hellenic Studies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, Vol. 108, &lt;http://www.jstor.org/stable/632631&gt;,  [accessed 11 May 2018]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 smtClean="0">
                <a:latin typeface="Calibri" pitchFamily="34" charset="0"/>
                <a:cs typeface="Calibri" pitchFamily="34" charset="0"/>
              </a:rPr>
              <a:t>Polybius, </a:t>
            </a:r>
            <a:r>
              <a:rPr lang="en-GB" sz="1400" i="1" dirty="0" smtClean="0">
                <a:latin typeface="Calibri" pitchFamily="34" charset="0"/>
                <a:cs typeface="Calibri" pitchFamily="34" charset="0"/>
              </a:rPr>
              <a:t>Histories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, &lt;http://www.perseus.tufts.edu/hopper/text?doc=Perseus%3Atext%3A1999.01.0234%3Abook%3D18%3Achapter%3D23&gt; , [accessed 12 May 2018]</a:t>
            </a:r>
          </a:p>
          <a:p>
            <a:pPr>
              <a:buFont typeface="Wingdings" pitchFamily="2" charset="2"/>
              <a:buChar char="v"/>
            </a:pPr>
            <a:r>
              <a:rPr lang="en-GB" sz="1400" b="1" dirty="0" smtClean="0">
                <a:latin typeface="Calibri" pitchFamily="34" charset="0"/>
                <a:cs typeface="Calibri" pitchFamily="34" charset="0"/>
              </a:rPr>
              <a:t>Taylor, M.J., 2004, 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ROMAN </a:t>
            </a:r>
            <a:r>
              <a:rPr lang="en-GB" sz="1400" dirty="0">
                <a:latin typeface="Calibri" pitchFamily="34" charset="0"/>
                <a:cs typeface="Calibri" pitchFamily="34" charset="0"/>
              </a:rPr>
              <a:t>INFANTRY TACTICS IN THE MID-REPUBLIC: A 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REASSESSMENT, </a:t>
            </a:r>
            <a:r>
              <a:rPr lang="de-DE" sz="1400" i="1" dirty="0">
                <a:latin typeface="Calibri" pitchFamily="34" charset="0"/>
                <a:cs typeface="Calibri" pitchFamily="34" charset="0"/>
              </a:rPr>
              <a:t>Historia : Zeitschrift für alte Geschichte; </a:t>
            </a:r>
            <a:r>
              <a:rPr lang="de-DE" sz="1400" i="1" dirty="0" smtClean="0">
                <a:latin typeface="Calibri" pitchFamily="34" charset="0"/>
                <a:cs typeface="Calibri" pitchFamily="34" charset="0"/>
              </a:rPr>
              <a:t>Stuttgart,</a:t>
            </a:r>
            <a:r>
              <a:rPr lang="de-DE" sz="1400" dirty="0" smtClean="0">
                <a:latin typeface="Calibri" pitchFamily="34" charset="0"/>
                <a:cs typeface="Calibri" pitchFamily="34" charset="0"/>
              </a:rPr>
              <a:t> vol. 63, iss. 3, &lt;https://search-proquest-com.ezproxy.uwtsd.ac.uk/docview/1544897550?accountid=130472&amp;rfr_id=info%3Axri%2Fsid%3Aprimo&gt;, [accessed 17 April 2018]</a:t>
            </a:r>
            <a:endParaRPr lang="de-DE" sz="1400" i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400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400" b="1" dirty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v"/>
            </a:pP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u="sng" dirty="0" smtClean="0">
                <a:latin typeface="Calibri" pitchFamily="34" charset="0"/>
                <a:cs typeface="Calibri" pitchFamily="34" charset="0"/>
              </a:rPr>
              <a:t>Bibliography</a:t>
            </a:r>
            <a:endParaRPr lang="en-GB" sz="2000" b="1" u="sng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814</TotalTime>
  <Words>633</Words>
  <Application>Microsoft Office PowerPoint</Application>
  <PresentationFormat>On-screen Show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Paper</vt:lpstr>
      <vt:lpstr>The battle of Cynoscephalae: Was the Greek Phalanx too outdated to effectively face the Roman Maniple or could it have been effective if different tactics were implemented?</vt:lpstr>
      <vt:lpstr>Objectives</vt:lpstr>
      <vt:lpstr>The problem with sources</vt:lpstr>
      <vt:lpstr>Political Landscape</vt:lpstr>
      <vt:lpstr>Armies</vt:lpstr>
      <vt:lpstr>The battle</vt:lpstr>
      <vt:lpstr>What if?</vt:lpstr>
      <vt:lpstr>Commanders (according to battle)</vt:lpstr>
      <vt:lpstr>Conclusion</vt:lpstr>
      <vt:lpstr>Bibliography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battle of Cynoscephalae: Was the Greek Phalanx obsolete to face effectively Roman Maniple or could have been effective if different tactics would be implied?</dc:title>
  <dc:creator>marcin</dc:creator>
  <cp:lastModifiedBy>marcin</cp:lastModifiedBy>
  <cp:revision>82</cp:revision>
  <dcterms:created xsi:type="dcterms:W3CDTF">2018-05-15T13:39:22Z</dcterms:created>
  <dcterms:modified xsi:type="dcterms:W3CDTF">2018-05-16T14:40:19Z</dcterms:modified>
</cp:coreProperties>
</file>