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1" r:id="rId1"/>
  </p:sldMasterIdLst>
  <p:notesMasterIdLst>
    <p:notesMasterId r:id="rId23"/>
  </p:notesMasterIdLst>
  <p:sldIdLst>
    <p:sldId id="256" r:id="rId2"/>
    <p:sldId id="257" r:id="rId3"/>
    <p:sldId id="258" r:id="rId4"/>
    <p:sldId id="261" r:id="rId5"/>
    <p:sldId id="277" r:id="rId6"/>
    <p:sldId id="262" r:id="rId7"/>
    <p:sldId id="263" r:id="rId8"/>
    <p:sldId id="265" r:id="rId9"/>
    <p:sldId id="266" r:id="rId10"/>
    <p:sldId id="270" r:id="rId11"/>
    <p:sldId id="273" r:id="rId12"/>
    <p:sldId id="267" r:id="rId13"/>
    <p:sldId id="271" r:id="rId14"/>
    <p:sldId id="276" r:id="rId15"/>
    <p:sldId id="268" r:id="rId16"/>
    <p:sldId id="278" r:id="rId17"/>
    <p:sldId id="269" r:id="rId18"/>
    <p:sldId id="272" r:id="rId19"/>
    <p:sldId id="279" r:id="rId20"/>
    <p:sldId id="274"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ominic Hole" initials="DH" lastIdx="2" clrIdx="0">
    <p:extLst>
      <p:ext uri="{19B8F6BF-5375-455C-9EA6-DF929625EA0E}">
        <p15:presenceInfo xmlns:p15="http://schemas.microsoft.com/office/powerpoint/2012/main" userId="Dominic Hol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658" autoAdjust="0"/>
  </p:normalViewPr>
  <p:slideViewPr>
    <p:cSldViewPr snapToGrid="0">
      <p:cViewPr varScale="1">
        <p:scale>
          <a:sx n="100" d="100"/>
          <a:sy n="100" d="100"/>
        </p:scale>
        <p:origin x="990" y="9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c Hole" userId="cff2e357-0f57-4bee-858d-caa5358d740c" providerId="ADAL" clId="{913F8D76-4BDB-4E7F-97DF-AC62313BE5D5}"/>
    <pc:docChg chg="undo custSel addSld modSld">
      <pc:chgData name="Dominic Hole" userId="cff2e357-0f57-4bee-858d-caa5358d740c" providerId="ADAL" clId="{913F8D76-4BDB-4E7F-97DF-AC62313BE5D5}" dt="2022-01-11T23:24:58.771" v="814" actId="20577"/>
      <pc:docMkLst>
        <pc:docMk/>
      </pc:docMkLst>
      <pc:sldChg chg="modSp mod">
        <pc:chgData name="Dominic Hole" userId="cff2e357-0f57-4bee-858d-caa5358d740c" providerId="ADAL" clId="{913F8D76-4BDB-4E7F-97DF-AC62313BE5D5}" dt="2022-01-11T23:15:18.831" v="672" actId="20577"/>
        <pc:sldMkLst>
          <pc:docMk/>
          <pc:sldMk cId="2962804895" sldId="256"/>
        </pc:sldMkLst>
        <pc:spChg chg="mod">
          <ac:chgData name="Dominic Hole" userId="cff2e357-0f57-4bee-858d-caa5358d740c" providerId="ADAL" clId="{913F8D76-4BDB-4E7F-97DF-AC62313BE5D5}" dt="2022-01-11T23:15:18.831" v="672" actId="20577"/>
          <ac:spMkLst>
            <pc:docMk/>
            <pc:sldMk cId="2962804895" sldId="256"/>
            <ac:spMk id="3" creationId="{97BB1358-4A4E-475A-B7F4-A459487FE6C0}"/>
          </ac:spMkLst>
        </pc:spChg>
      </pc:sldChg>
      <pc:sldChg chg="modSp mod">
        <pc:chgData name="Dominic Hole" userId="cff2e357-0f57-4bee-858d-caa5358d740c" providerId="ADAL" clId="{913F8D76-4BDB-4E7F-97DF-AC62313BE5D5}" dt="2022-01-11T21:49:04.564" v="6" actId="20577"/>
        <pc:sldMkLst>
          <pc:docMk/>
          <pc:sldMk cId="1342314272" sldId="258"/>
        </pc:sldMkLst>
        <pc:spChg chg="mod">
          <ac:chgData name="Dominic Hole" userId="cff2e357-0f57-4bee-858d-caa5358d740c" providerId="ADAL" clId="{913F8D76-4BDB-4E7F-97DF-AC62313BE5D5}" dt="2022-01-11T21:49:04.564" v="6" actId="20577"/>
          <ac:spMkLst>
            <pc:docMk/>
            <pc:sldMk cId="1342314272" sldId="258"/>
            <ac:spMk id="3" creationId="{84048B38-8951-4F82-B1B1-71F63D117BD6}"/>
          </ac:spMkLst>
        </pc:spChg>
      </pc:sldChg>
      <pc:sldChg chg="modNotesTx">
        <pc:chgData name="Dominic Hole" userId="cff2e357-0f57-4bee-858d-caa5358d740c" providerId="ADAL" clId="{913F8D76-4BDB-4E7F-97DF-AC62313BE5D5}" dt="2022-01-11T23:06:12.031" v="664" actId="20577"/>
        <pc:sldMkLst>
          <pc:docMk/>
          <pc:sldMk cId="2489877641" sldId="261"/>
        </pc:sldMkLst>
      </pc:sldChg>
      <pc:sldChg chg="modSp mod addCm delCm">
        <pc:chgData name="Dominic Hole" userId="cff2e357-0f57-4bee-858d-caa5358d740c" providerId="ADAL" clId="{913F8D76-4BDB-4E7F-97DF-AC62313BE5D5}" dt="2022-01-11T23:18:07.355" v="685" actId="1592"/>
        <pc:sldMkLst>
          <pc:docMk/>
          <pc:sldMk cId="3755330625" sldId="262"/>
        </pc:sldMkLst>
        <pc:spChg chg="mod">
          <ac:chgData name="Dominic Hole" userId="cff2e357-0f57-4bee-858d-caa5358d740c" providerId="ADAL" clId="{913F8D76-4BDB-4E7F-97DF-AC62313BE5D5}" dt="2022-01-11T23:17:49.024" v="683" actId="1076"/>
          <ac:spMkLst>
            <pc:docMk/>
            <pc:sldMk cId="3755330625" sldId="262"/>
            <ac:spMk id="8" creationId="{B240A82F-EA56-4873-9533-9FD944AF540E}"/>
          </ac:spMkLst>
        </pc:spChg>
      </pc:sldChg>
      <pc:sldChg chg="addSp modSp mod">
        <pc:chgData name="Dominic Hole" userId="cff2e357-0f57-4bee-858d-caa5358d740c" providerId="ADAL" clId="{913F8D76-4BDB-4E7F-97DF-AC62313BE5D5}" dt="2022-01-11T23:18:31.802" v="689" actId="20577"/>
        <pc:sldMkLst>
          <pc:docMk/>
          <pc:sldMk cId="12850190" sldId="263"/>
        </pc:sldMkLst>
        <pc:spChg chg="add mod">
          <ac:chgData name="Dominic Hole" userId="cff2e357-0f57-4bee-858d-caa5358d740c" providerId="ADAL" clId="{913F8D76-4BDB-4E7F-97DF-AC62313BE5D5}" dt="2022-01-11T23:18:31.802" v="689" actId="20577"/>
          <ac:spMkLst>
            <pc:docMk/>
            <pc:sldMk cId="12850190" sldId="263"/>
            <ac:spMk id="12" creationId="{D7889D1E-F2E1-482D-989E-A7847CDA4E7C}"/>
          </ac:spMkLst>
        </pc:spChg>
      </pc:sldChg>
      <pc:sldChg chg="modNotesTx">
        <pc:chgData name="Dominic Hole" userId="cff2e357-0f57-4bee-858d-caa5358d740c" providerId="ADAL" clId="{913F8D76-4BDB-4E7F-97DF-AC62313BE5D5}" dt="2022-01-11T22:31:49.074" v="585" actId="20577"/>
        <pc:sldMkLst>
          <pc:docMk/>
          <pc:sldMk cId="4176927198" sldId="265"/>
        </pc:sldMkLst>
      </pc:sldChg>
      <pc:sldChg chg="modSp mod">
        <pc:chgData name="Dominic Hole" userId="cff2e357-0f57-4bee-858d-caa5358d740c" providerId="ADAL" clId="{913F8D76-4BDB-4E7F-97DF-AC62313BE5D5}" dt="2022-01-11T22:00:05.804" v="51" actId="113"/>
        <pc:sldMkLst>
          <pc:docMk/>
          <pc:sldMk cId="3067773459" sldId="266"/>
        </pc:sldMkLst>
        <pc:graphicFrameChg chg="modGraphic">
          <ac:chgData name="Dominic Hole" userId="cff2e357-0f57-4bee-858d-caa5358d740c" providerId="ADAL" clId="{913F8D76-4BDB-4E7F-97DF-AC62313BE5D5}" dt="2022-01-11T21:55:12.825" v="47" actId="20577"/>
          <ac:graphicFrameMkLst>
            <pc:docMk/>
            <pc:sldMk cId="3067773459" sldId="266"/>
            <ac:graphicFrameMk id="6" creationId="{698AFB5B-9DED-4B8E-8EE1-83E1CB48CAC5}"/>
          </ac:graphicFrameMkLst>
        </pc:graphicFrameChg>
        <pc:graphicFrameChg chg="modGraphic">
          <ac:chgData name="Dominic Hole" userId="cff2e357-0f57-4bee-858d-caa5358d740c" providerId="ADAL" clId="{913F8D76-4BDB-4E7F-97DF-AC62313BE5D5}" dt="2022-01-11T21:59:58.903" v="50" actId="113"/>
          <ac:graphicFrameMkLst>
            <pc:docMk/>
            <pc:sldMk cId="3067773459" sldId="266"/>
            <ac:graphicFrameMk id="8" creationId="{F56C89A0-3A87-4033-97C0-2A770913EC63}"/>
          </ac:graphicFrameMkLst>
        </pc:graphicFrameChg>
        <pc:graphicFrameChg chg="modGraphic">
          <ac:chgData name="Dominic Hole" userId="cff2e357-0f57-4bee-858d-caa5358d740c" providerId="ADAL" clId="{913F8D76-4BDB-4E7F-97DF-AC62313BE5D5}" dt="2022-01-11T22:00:05.804" v="51" actId="113"/>
          <ac:graphicFrameMkLst>
            <pc:docMk/>
            <pc:sldMk cId="3067773459" sldId="266"/>
            <ac:graphicFrameMk id="10" creationId="{64929B1A-E6AA-4C6B-8199-5D7CAD92EBFA}"/>
          </ac:graphicFrameMkLst>
        </pc:graphicFrameChg>
      </pc:sldChg>
      <pc:sldChg chg="modSp mod">
        <pc:chgData name="Dominic Hole" userId="cff2e357-0f57-4bee-858d-caa5358d740c" providerId="ADAL" clId="{913F8D76-4BDB-4E7F-97DF-AC62313BE5D5}" dt="2022-01-11T22:08:53.134" v="217" actId="20577"/>
        <pc:sldMkLst>
          <pc:docMk/>
          <pc:sldMk cId="439528085" sldId="267"/>
        </pc:sldMkLst>
        <pc:graphicFrameChg chg="modGraphic">
          <ac:chgData name="Dominic Hole" userId="cff2e357-0f57-4bee-858d-caa5358d740c" providerId="ADAL" clId="{913F8D76-4BDB-4E7F-97DF-AC62313BE5D5}" dt="2022-01-11T22:08:53.134" v="217" actId="20577"/>
          <ac:graphicFrameMkLst>
            <pc:docMk/>
            <pc:sldMk cId="439528085" sldId="267"/>
            <ac:graphicFrameMk id="6" creationId="{EA75FC21-5D02-4750-BDF7-7DFA4349CDFC}"/>
          </ac:graphicFrameMkLst>
        </pc:graphicFrameChg>
      </pc:sldChg>
      <pc:sldChg chg="modSp mod">
        <pc:chgData name="Dominic Hole" userId="cff2e357-0f57-4bee-858d-caa5358d740c" providerId="ADAL" clId="{913F8D76-4BDB-4E7F-97DF-AC62313BE5D5}" dt="2022-01-11T22:22:53.608" v="473" actId="20577"/>
        <pc:sldMkLst>
          <pc:docMk/>
          <pc:sldMk cId="2412995953" sldId="268"/>
        </pc:sldMkLst>
        <pc:graphicFrameChg chg="modGraphic">
          <ac:chgData name="Dominic Hole" userId="cff2e357-0f57-4bee-858d-caa5358d740c" providerId="ADAL" clId="{913F8D76-4BDB-4E7F-97DF-AC62313BE5D5}" dt="2022-01-11T22:22:53.608" v="473" actId="20577"/>
          <ac:graphicFrameMkLst>
            <pc:docMk/>
            <pc:sldMk cId="2412995953" sldId="268"/>
            <ac:graphicFrameMk id="4" creationId="{288569CE-0B99-46FA-BEE8-37D58052A066}"/>
          </ac:graphicFrameMkLst>
        </pc:graphicFrameChg>
      </pc:sldChg>
      <pc:sldChg chg="modSp mod modNotesTx">
        <pc:chgData name="Dominic Hole" userId="cff2e357-0f57-4bee-858d-caa5358d740c" providerId="ADAL" clId="{913F8D76-4BDB-4E7F-97DF-AC62313BE5D5}" dt="2022-01-11T22:42:21.123" v="608" actId="20577"/>
        <pc:sldMkLst>
          <pc:docMk/>
          <pc:sldMk cId="2456466580" sldId="269"/>
        </pc:sldMkLst>
        <pc:spChg chg="mod">
          <ac:chgData name="Dominic Hole" userId="cff2e357-0f57-4bee-858d-caa5358d740c" providerId="ADAL" clId="{913F8D76-4BDB-4E7F-97DF-AC62313BE5D5}" dt="2022-01-11T22:24:39.042" v="547" actId="20577"/>
          <ac:spMkLst>
            <pc:docMk/>
            <pc:sldMk cId="2456466580" sldId="269"/>
            <ac:spMk id="8" creationId="{D45F47F1-E706-4D51-9B8D-5A94121200EC}"/>
          </ac:spMkLst>
        </pc:spChg>
        <pc:graphicFrameChg chg="mod modGraphic">
          <ac:chgData name="Dominic Hole" userId="cff2e357-0f57-4bee-858d-caa5358d740c" providerId="ADAL" clId="{913F8D76-4BDB-4E7F-97DF-AC62313BE5D5}" dt="2022-01-11T22:25:46.518" v="554" actId="20577"/>
          <ac:graphicFrameMkLst>
            <pc:docMk/>
            <pc:sldMk cId="2456466580" sldId="269"/>
            <ac:graphicFrameMk id="4" creationId="{DDDEA0A5-6468-48C3-9C10-D33C2CBBC365}"/>
          </ac:graphicFrameMkLst>
        </pc:graphicFrameChg>
        <pc:graphicFrameChg chg="mod">
          <ac:chgData name="Dominic Hole" userId="cff2e357-0f57-4bee-858d-caa5358d740c" providerId="ADAL" clId="{913F8D76-4BDB-4E7F-97DF-AC62313BE5D5}" dt="2022-01-11T22:25:24.226" v="551" actId="1076"/>
          <ac:graphicFrameMkLst>
            <pc:docMk/>
            <pc:sldMk cId="2456466580" sldId="269"/>
            <ac:graphicFrameMk id="5" creationId="{6071A428-F090-4309-84EB-E494370AF5D9}"/>
          </ac:graphicFrameMkLst>
        </pc:graphicFrameChg>
        <pc:graphicFrameChg chg="mod modGraphic">
          <ac:chgData name="Dominic Hole" userId="cff2e357-0f57-4bee-858d-caa5358d740c" providerId="ADAL" clId="{913F8D76-4BDB-4E7F-97DF-AC62313BE5D5}" dt="2022-01-11T22:25:48.930" v="556"/>
          <ac:graphicFrameMkLst>
            <pc:docMk/>
            <pc:sldMk cId="2456466580" sldId="269"/>
            <ac:graphicFrameMk id="6" creationId="{267AD36A-240E-4839-A6C3-25E7906D41EC}"/>
          </ac:graphicFrameMkLst>
        </pc:graphicFrameChg>
      </pc:sldChg>
      <pc:sldChg chg="modSp mod">
        <pc:chgData name="Dominic Hole" userId="cff2e357-0f57-4bee-858d-caa5358d740c" providerId="ADAL" clId="{913F8D76-4BDB-4E7F-97DF-AC62313BE5D5}" dt="2022-01-11T22:06:46.178" v="203" actId="20577"/>
        <pc:sldMkLst>
          <pc:docMk/>
          <pc:sldMk cId="1177773797" sldId="270"/>
        </pc:sldMkLst>
        <pc:graphicFrameChg chg="modGraphic">
          <ac:chgData name="Dominic Hole" userId="cff2e357-0f57-4bee-858d-caa5358d740c" providerId="ADAL" clId="{913F8D76-4BDB-4E7F-97DF-AC62313BE5D5}" dt="2022-01-11T22:01:07.503" v="53" actId="113"/>
          <ac:graphicFrameMkLst>
            <pc:docMk/>
            <pc:sldMk cId="1177773797" sldId="270"/>
            <ac:graphicFrameMk id="4" creationId="{4A1ABE2A-5414-42C7-AEEB-6F539C999BFB}"/>
          </ac:graphicFrameMkLst>
        </pc:graphicFrameChg>
        <pc:graphicFrameChg chg="modGraphic">
          <ac:chgData name="Dominic Hole" userId="cff2e357-0f57-4bee-858d-caa5358d740c" providerId="ADAL" clId="{913F8D76-4BDB-4E7F-97DF-AC62313BE5D5}" dt="2022-01-11T22:01:54.149" v="54" actId="113"/>
          <ac:graphicFrameMkLst>
            <pc:docMk/>
            <pc:sldMk cId="1177773797" sldId="270"/>
            <ac:graphicFrameMk id="6" creationId="{68289413-5956-47A4-80BD-2C5AA337278E}"/>
          </ac:graphicFrameMkLst>
        </pc:graphicFrameChg>
        <pc:graphicFrameChg chg="mod modGraphic">
          <ac:chgData name="Dominic Hole" userId="cff2e357-0f57-4bee-858d-caa5358d740c" providerId="ADAL" clId="{913F8D76-4BDB-4E7F-97DF-AC62313BE5D5}" dt="2022-01-11T22:06:46.178" v="203" actId="20577"/>
          <ac:graphicFrameMkLst>
            <pc:docMk/>
            <pc:sldMk cId="1177773797" sldId="270"/>
            <ac:graphicFrameMk id="7" creationId="{B8D764DF-7F97-4066-B118-F640F859CEC3}"/>
          </ac:graphicFrameMkLst>
        </pc:graphicFrameChg>
        <pc:graphicFrameChg chg="modGraphic">
          <ac:chgData name="Dominic Hole" userId="cff2e357-0f57-4bee-858d-caa5358d740c" providerId="ADAL" clId="{913F8D76-4BDB-4E7F-97DF-AC62313BE5D5}" dt="2022-01-11T22:00:15.501" v="52" actId="113"/>
          <ac:graphicFrameMkLst>
            <pc:docMk/>
            <pc:sldMk cId="1177773797" sldId="270"/>
            <ac:graphicFrameMk id="8" creationId="{5366527F-2334-4E5C-815B-64A0FE44BB57}"/>
          </ac:graphicFrameMkLst>
        </pc:graphicFrameChg>
      </pc:sldChg>
      <pc:sldChg chg="modSp mod">
        <pc:chgData name="Dominic Hole" userId="cff2e357-0f57-4bee-858d-caa5358d740c" providerId="ADAL" clId="{913F8D76-4BDB-4E7F-97DF-AC62313BE5D5}" dt="2022-01-11T22:11:22.190" v="275" actId="1076"/>
        <pc:sldMkLst>
          <pc:docMk/>
          <pc:sldMk cId="3320148113" sldId="271"/>
        </pc:sldMkLst>
        <pc:graphicFrameChg chg="modGraphic">
          <ac:chgData name="Dominic Hole" userId="cff2e357-0f57-4bee-858d-caa5358d740c" providerId="ADAL" clId="{913F8D76-4BDB-4E7F-97DF-AC62313BE5D5}" dt="2022-01-11T22:10:18.928" v="224" actId="20577"/>
          <ac:graphicFrameMkLst>
            <pc:docMk/>
            <pc:sldMk cId="3320148113" sldId="271"/>
            <ac:graphicFrameMk id="4" creationId="{E634078B-3DCC-403A-B2A1-E7D32EEC66BE}"/>
          </ac:graphicFrameMkLst>
        </pc:graphicFrameChg>
        <pc:graphicFrameChg chg="mod modGraphic">
          <ac:chgData name="Dominic Hole" userId="cff2e357-0f57-4bee-858d-caa5358d740c" providerId="ADAL" clId="{913F8D76-4BDB-4E7F-97DF-AC62313BE5D5}" dt="2022-01-11T22:11:18.029" v="274" actId="1076"/>
          <ac:graphicFrameMkLst>
            <pc:docMk/>
            <pc:sldMk cId="3320148113" sldId="271"/>
            <ac:graphicFrameMk id="9" creationId="{5EB18E0D-B5A6-4CF7-8585-337BEB25A139}"/>
          </ac:graphicFrameMkLst>
        </pc:graphicFrameChg>
        <pc:graphicFrameChg chg="mod modGraphic">
          <ac:chgData name="Dominic Hole" userId="cff2e357-0f57-4bee-858d-caa5358d740c" providerId="ADAL" clId="{913F8D76-4BDB-4E7F-97DF-AC62313BE5D5}" dt="2022-01-11T22:11:22.190" v="275" actId="1076"/>
          <ac:graphicFrameMkLst>
            <pc:docMk/>
            <pc:sldMk cId="3320148113" sldId="271"/>
            <ac:graphicFrameMk id="10" creationId="{99422FF8-3605-465C-BC57-C20F0DC3D5BC}"/>
          </ac:graphicFrameMkLst>
        </pc:graphicFrameChg>
      </pc:sldChg>
      <pc:sldChg chg="modSp mod">
        <pc:chgData name="Dominic Hole" userId="cff2e357-0f57-4bee-858d-caa5358d740c" providerId="ADAL" clId="{913F8D76-4BDB-4E7F-97DF-AC62313BE5D5}" dt="2022-01-11T22:27:39.067" v="568" actId="20577"/>
        <pc:sldMkLst>
          <pc:docMk/>
          <pc:sldMk cId="3727762736" sldId="272"/>
        </pc:sldMkLst>
        <pc:graphicFrameChg chg="modGraphic">
          <ac:chgData name="Dominic Hole" userId="cff2e357-0f57-4bee-858d-caa5358d740c" providerId="ADAL" clId="{913F8D76-4BDB-4E7F-97DF-AC62313BE5D5}" dt="2022-01-11T22:27:39.067" v="568" actId="20577"/>
          <ac:graphicFrameMkLst>
            <pc:docMk/>
            <pc:sldMk cId="3727762736" sldId="272"/>
            <ac:graphicFrameMk id="4" creationId="{AD096114-3278-4289-A22F-457613B10EC7}"/>
          </ac:graphicFrameMkLst>
        </pc:graphicFrameChg>
      </pc:sldChg>
      <pc:sldChg chg="modSp mod">
        <pc:chgData name="Dominic Hole" userId="cff2e357-0f57-4bee-858d-caa5358d740c" providerId="ADAL" clId="{913F8D76-4BDB-4E7F-97DF-AC62313BE5D5}" dt="2022-01-11T22:07:02.756" v="216" actId="113"/>
        <pc:sldMkLst>
          <pc:docMk/>
          <pc:sldMk cId="1888689006" sldId="273"/>
        </pc:sldMkLst>
        <pc:graphicFrameChg chg="modGraphic">
          <ac:chgData name="Dominic Hole" userId="cff2e357-0f57-4bee-858d-caa5358d740c" providerId="ADAL" clId="{913F8D76-4BDB-4E7F-97DF-AC62313BE5D5}" dt="2022-01-11T22:05:31.936" v="195" actId="313"/>
          <ac:graphicFrameMkLst>
            <pc:docMk/>
            <pc:sldMk cId="1888689006" sldId="273"/>
            <ac:graphicFrameMk id="6" creationId="{67B0EEA6-C016-4C65-A389-039CD10B3C83}"/>
          </ac:graphicFrameMkLst>
        </pc:graphicFrameChg>
        <pc:graphicFrameChg chg="modGraphic">
          <ac:chgData name="Dominic Hole" userId="cff2e357-0f57-4bee-858d-caa5358d740c" providerId="ADAL" clId="{913F8D76-4BDB-4E7F-97DF-AC62313BE5D5}" dt="2022-01-11T22:06:20.114" v="200" actId="20577"/>
          <ac:graphicFrameMkLst>
            <pc:docMk/>
            <pc:sldMk cId="1888689006" sldId="273"/>
            <ac:graphicFrameMk id="7" creationId="{5ED49B50-88A5-4AF2-BCF6-7DD6C77CA82A}"/>
          </ac:graphicFrameMkLst>
        </pc:graphicFrameChg>
        <pc:graphicFrameChg chg="mod modGraphic">
          <ac:chgData name="Dominic Hole" userId="cff2e357-0f57-4bee-858d-caa5358d740c" providerId="ADAL" clId="{913F8D76-4BDB-4E7F-97DF-AC62313BE5D5}" dt="2022-01-11T22:06:56.058" v="215" actId="20577"/>
          <ac:graphicFrameMkLst>
            <pc:docMk/>
            <pc:sldMk cId="1888689006" sldId="273"/>
            <ac:graphicFrameMk id="9" creationId="{125690CD-A168-467A-995F-3CD4293307FB}"/>
          </ac:graphicFrameMkLst>
        </pc:graphicFrameChg>
        <pc:graphicFrameChg chg="modGraphic">
          <ac:chgData name="Dominic Hole" userId="cff2e357-0f57-4bee-858d-caa5358d740c" providerId="ADAL" clId="{913F8D76-4BDB-4E7F-97DF-AC62313BE5D5}" dt="2022-01-11T22:07:02.756" v="216" actId="113"/>
          <ac:graphicFrameMkLst>
            <pc:docMk/>
            <pc:sldMk cId="1888689006" sldId="273"/>
            <ac:graphicFrameMk id="10" creationId="{7FBAD619-7888-4C92-A71A-3D03067D3778}"/>
          </ac:graphicFrameMkLst>
        </pc:graphicFrameChg>
      </pc:sldChg>
      <pc:sldChg chg="modSp mod">
        <pc:chgData name="Dominic Hole" userId="cff2e357-0f57-4bee-858d-caa5358d740c" providerId="ADAL" clId="{913F8D76-4BDB-4E7F-97DF-AC62313BE5D5}" dt="2022-01-11T22:28:46.562" v="572" actId="20577"/>
        <pc:sldMkLst>
          <pc:docMk/>
          <pc:sldMk cId="2288518077" sldId="274"/>
        </pc:sldMkLst>
        <pc:spChg chg="mod">
          <ac:chgData name="Dominic Hole" userId="cff2e357-0f57-4bee-858d-caa5358d740c" providerId="ADAL" clId="{913F8D76-4BDB-4E7F-97DF-AC62313BE5D5}" dt="2022-01-11T22:28:46.562" v="572" actId="20577"/>
          <ac:spMkLst>
            <pc:docMk/>
            <pc:sldMk cId="2288518077" sldId="274"/>
            <ac:spMk id="3" creationId="{AC7A22F4-4D08-4074-A4F9-43A7D54710E7}"/>
          </ac:spMkLst>
        </pc:spChg>
      </pc:sldChg>
      <pc:sldChg chg="modSp mod">
        <pc:chgData name="Dominic Hole" userId="cff2e357-0f57-4bee-858d-caa5358d740c" providerId="ADAL" clId="{913F8D76-4BDB-4E7F-97DF-AC62313BE5D5}" dt="2022-01-11T23:24:58.771" v="814" actId="20577"/>
        <pc:sldMkLst>
          <pc:docMk/>
          <pc:sldMk cId="4245703346" sldId="275"/>
        </pc:sldMkLst>
        <pc:spChg chg="mod">
          <ac:chgData name="Dominic Hole" userId="cff2e357-0f57-4bee-858d-caa5358d740c" providerId="ADAL" clId="{913F8D76-4BDB-4E7F-97DF-AC62313BE5D5}" dt="2022-01-11T23:24:58.771" v="814" actId="20577"/>
          <ac:spMkLst>
            <pc:docMk/>
            <pc:sldMk cId="4245703346" sldId="275"/>
            <ac:spMk id="3" creationId="{FCC942D5-8023-4C03-9784-E3E7234330A1}"/>
          </ac:spMkLst>
        </pc:spChg>
      </pc:sldChg>
      <pc:sldChg chg="addSp delSp modSp mod">
        <pc:chgData name="Dominic Hole" userId="cff2e357-0f57-4bee-858d-caa5358d740c" providerId="ADAL" clId="{913F8D76-4BDB-4E7F-97DF-AC62313BE5D5}" dt="2022-01-11T22:17:01.678" v="339" actId="1076"/>
        <pc:sldMkLst>
          <pc:docMk/>
          <pc:sldMk cId="2937800757" sldId="276"/>
        </pc:sldMkLst>
        <pc:spChg chg="mod">
          <ac:chgData name="Dominic Hole" userId="cff2e357-0f57-4bee-858d-caa5358d740c" providerId="ADAL" clId="{913F8D76-4BDB-4E7F-97DF-AC62313BE5D5}" dt="2022-01-11T22:12:38.806" v="300" actId="20577"/>
          <ac:spMkLst>
            <pc:docMk/>
            <pc:sldMk cId="2937800757" sldId="276"/>
            <ac:spMk id="2" creationId="{421DBBA9-F540-422D-852C-56A78F8004B2}"/>
          </ac:spMkLst>
        </pc:spChg>
        <pc:spChg chg="add del mod">
          <ac:chgData name="Dominic Hole" userId="cff2e357-0f57-4bee-858d-caa5358d740c" providerId="ADAL" clId="{913F8D76-4BDB-4E7F-97DF-AC62313BE5D5}" dt="2022-01-11T22:15:21.913" v="304" actId="478"/>
          <ac:spMkLst>
            <pc:docMk/>
            <pc:sldMk cId="2937800757" sldId="276"/>
            <ac:spMk id="3" creationId="{1A5D10BC-3F29-447A-8B51-0488EC0D4029}"/>
          </ac:spMkLst>
        </pc:spChg>
        <pc:spChg chg="add mod">
          <ac:chgData name="Dominic Hole" userId="cff2e357-0f57-4bee-858d-caa5358d740c" providerId="ADAL" clId="{913F8D76-4BDB-4E7F-97DF-AC62313BE5D5}" dt="2022-01-11T22:17:01.678" v="339" actId="1076"/>
          <ac:spMkLst>
            <pc:docMk/>
            <pc:sldMk cId="2937800757" sldId="276"/>
            <ac:spMk id="4" creationId="{584BDA3D-6649-441E-A51D-7A08C48AAD45}"/>
          </ac:spMkLst>
        </pc:spChg>
      </pc:sldChg>
      <pc:sldChg chg="modNotesTx">
        <pc:chgData name="Dominic Hole" userId="cff2e357-0f57-4bee-858d-caa5358d740c" providerId="ADAL" clId="{913F8D76-4BDB-4E7F-97DF-AC62313BE5D5}" dt="2022-01-11T22:36:13.875" v="595" actId="20577"/>
        <pc:sldMkLst>
          <pc:docMk/>
          <pc:sldMk cId="4287787373" sldId="277"/>
        </pc:sldMkLst>
      </pc:sldChg>
      <pc:sldChg chg="delSp modSp new mod modNotesTx">
        <pc:chgData name="Dominic Hole" userId="cff2e357-0f57-4bee-858d-caa5358d740c" providerId="ADAL" clId="{913F8D76-4BDB-4E7F-97DF-AC62313BE5D5}" dt="2022-01-11T22:52:45.815" v="660" actId="20577"/>
        <pc:sldMkLst>
          <pc:docMk/>
          <pc:sldMk cId="2065624087" sldId="279"/>
        </pc:sldMkLst>
        <pc:spChg chg="mod">
          <ac:chgData name="Dominic Hole" userId="cff2e357-0f57-4bee-858d-caa5358d740c" providerId="ADAL" clId="{913F8D76-4BDB-4E7F-97DF-AC62313BE5D5}" dt="2022-01-11T22:43:32.931" v="637" actId="313"/>
          <ac:spMkLst>
            <pc:docMk/>
            <pc:sldMk cId="2065624087" sldId="279"/>
            <ac:spMk id="2" creationId="{829D6CAA-DC39-47B4-B5DC-0AB6388429C5}"/>
          </ac:spMkLst>
        </pc:spChg>
        <pc:spChg chg="del">
          <ac:chgData name="Dominic Hole" userId="cff2e357-0f57-4bee-858d-caa5358d740c" providerId="ADAL" clId="{913F8D76-4BDB-4E7F-97DF-AC62313BE5D5}" dt="2022-01-11T22:43:17.268" v="610" actId="478"/>
          <ac:spMkLst>
            <pc:docMk/>
            <pc:sldMk cId="2065624087" sldId="279"/>
            <ac:spMk id="3" creationId="{D26B9436-EBE5-40ED-8400-907A7575EF4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37F1FB-458D-4672-9744-C80BD2BD4363}" type="datetimeFigureOut">
              <a:rPr lang="en-GB" smtClean="0"/>
              <a:t>11/01/2022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1239D4-A89E-4743-BAB1-A7333A6A9F90}" type="slidenum">
              <a:rPr lang="en-GB" smtClean="0"/>
              <a:t>‹#›</a:t>
            </a:fld>
            <a:endParaRPr lang="en-GB" dirty="0"/>
          </a:p>
        </p:txBody>
      </p:sp>
    </p:spTree>
    <p:extLst>
      <p:ext uri="{BB962C8B-B14F-4D97-AF65-F5344CB8AC3E}">
        <p14:creationId xmlns:p14="http://schemas.microsoft.com/office/powerpoint/2010/main" val="3384737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on an Adventurous Activities unit of work for TSD secondary</a:t>
            </a:r>
          </a:p>
        </p:txBody>
      </p:sp>
      <p:sp>
        <p:nvSpPr>
          <p:cNvPr id="4" name="Slide Number Placeholder 3"/>
          <p:cNvSpPr>
            <a:spLocks noGrp="1"/>
          </p:cNvSpPr>
          <p:nvPr>
            <p:ph type="sldNum" sz="quarter" idx="5"/>
          </p:nvPr>
        </p:nvSpPr>
        <p:spPr/>
        <p:txBody>
          <a:bodyPr/>
          <a:lstStyle/>
          <a:p>
            <a:fld id="{701239D4-A89E-4743-BAB1-A7333A6A9F90}" type="slidenum">
              <a:rPr lang="en-GB" smtClean="0"/>
              <a:t>1</a:t>
            </a:fld>
            <a:endParaRPr lang="en-GB" dirty="0"/>
          </a:p>
        </p:txBody>
      </p:sp>
    </p:spTree>
    <p:extLst>
      <p:ext uri="{BB962C8B-B14F-4D97-AF65-F5344CB8AC3E}">
        <p14:creationId xmlns:p14="http://schemas.microsoft.com/office/powerpoint/2010/main" val="1505908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improve TSD Secondaries provision of adventurous activities multiple developments were made on the school site, these include a mountain bike pump track, outdoor bouldering wall, indoor roped climbing wall, outdoor classrooms, allotments, and a nature trail around the school’s perimeter.</a:t>
            </a:r>
          </a:p>
          <a:p>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2</a:t>
            </a:fld>
            <a:endParaRPr lang="en-GB" dirty="0"/>
          </a:p>
        </p:txBody>
      </p:sp>
    </p:spTree>
    <p:extLst>
      <p:ext uri="{BB962C8B-B14F-4D97-AF65-F5344CB8AC3E}">
        <p14:creationId xmlns:p14="http://schemas.microsoft.com/office/powerpoint/2010/main" val="607872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presentation will outline how these developments have been incorporated into a unit of work preparing students for an upcoming residential experience. To ensure progression and relevancy for students the activities included in both the residential and pre-residential unit of work are related to activities which can be continued by students following the residential through local neighbourhood provisions. This process has been guided by Beames, Higgins, and Nicols’ ‘four zones of learning’ model. Furthermore, by encouraging pupils to find out about community opportunities for physical activity such as climbing, this unit of work encompasses elements of both the adventurous activities and health, fitness, and well-being areas of experience within the physical education curriculum.</a:t>
            </a:r>
          </a:p>
        </p:txBody>
      </p:sp>
      <p:sp>
        <p:nvSpPr>
          <p:cNvPr id="4" name="Slide Number Placeholder 3"/>
          <p:cNvSpPr>
            <a:spLocks noGrp="1"/>
          </p:cNvSpPr>
          <p:nvPr>
            <p:ph type="sldNum" sz="quarter" idx="5"/>
          </p:nvPr>
        </p:nvSpPr>
        <p:spPr/>
        <p:txBody>
          <a:bodyPr/>
          <a:lstStyle/>
          <a:p>
            <a:fld id="{701239D4-A89E-4743-BAB1-A7333A6A9F90}" type="slidenum">
              <a:rPr lang="en-GB" smtClean="0"/>
              <a:t>3</a:t>
            </a:fld>
            <a:endParaRPr lang="en-GB" dirty="0"/>
          </a:p>
        </p:txBody>
      </p:sp>
    </p:spTree>
    <p:extLst>
      <p:ext uri="{BB962C8B-B14F-4D97-AF65-F5344CB8AC3E}">
        <p14:creationId xmlns:p14="http://schemas.microsoft.com/office/powerpoint/2010/main" val="757530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unit of work will prepare students for the residential by introducing the fundamental, skills, competencies, experiences, and safety points involved in climbing, mountain biking, journeying, and navigation. This will allow pupils to develop and apply their skills in the familiar environment of the school and then apply those skills to challenging situations presented in the unfamiliar environments found on the residential trip. </a:t>
            </a:r>
          </a:p>
          <a:p>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4</a:t>
            </a:fld>
            <a:endParaRPr lang="en-GB" dirty="0"/>
          </a:p>
        </p:txBody>
      </p:sp>
    </p:spTree>
    <p:extLst>
      <p:ext uri="{BB962C8B-B14F-4D97-AF65-F5344CB8AC3E}">
        <p14:creationId xmlns:p14="http://schemas.microsoft.com/office/powerpoint/2010/main" val="2250997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progressive nature of skills development through this unit allows pupils the opportunity to improve their attainment levels throughout the unit and culminating residential. Pupils working at level 3 and 4 will show an understanding of what adventurous activities are, and of the risk inherent to them. Pupils working at Level 5 will be beginning to adapt previously learnt skills and techniques and apply them to new situations. This is a skill which is facilitated through the group reflections before and after each lesson. Pupils working at Level 6 will demonstrate greater levels of technical efficiency, and be able to safely apply their skills to challenging situations. Additionally, they will also recognise the importance of safety procedures, and follow them consistently. Due to the imperative need to follow safety procedures during adventurous activities, as well as the progressive nature of technical skill development throughout the unit, this is the base attainment level students should be aiming to achieve by the end of this unit of work. Pupils working at level 7 will demonstrate advanced skills over a range of the climbing, biking, and journeying activities. They will listen to the contributions of others when communicating, to work effectively as a group, and are able to evaluate the strengths and limitations of their actions. These skills may be assessed during activities but will also be highlighted by their contributions to the group reflections. Pupils at level 8 will be able to demonstrate an extensive knowledge and understanding of the advanced skills and principles underpinning the activities, and they will be able to transfer skills from one activity to develop another. They will also perform consistent, controlled, and effective skills, as well as understanding the impact of these activities on their fitness.</a:t>
            </a:r>
          </a:p>
          <a:p>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5</a:t>
            </a:fld>
            <a:endParaRPr lang="en-GB" dirty="0"/>
          </a:p>
        </p:txBody>
      </p:sp>
    </p:spTree>
    <p:extLst>
      <p:ext uri="{BB962C8B-B14F-4D97-AF65-F5344CB8AC3E}">
        <p14:creationId xmlns:p14="http://schemas.microsoft.com/office/powerpoint/2010/main" val="3633465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Following the ideas of Dewey and Kolb adventurous activities heavily rely on principles of experiential learning and reflective practice. This unit of work will facilitate these practices by following the principles of the Sunday afternoon drive debrief model by having group discussions in the circular outdoor classrooms at the end of each lesson where pupils can reflect on the benefits of the skills learnt and their future applications. This group reflection before and after each lesson contributes to the curriculum requirement for pupils to be given opportunities to ‘plan, undertake, and evaluate activities’ and apply those findings to future attempts.</a:t>
            </a:r>
          </a:p>
        </p:txBody>
      </p:sp>
      <p:sp>
        <p:nvSpPr>
          <p:cNvPr id="4" name="Slide Number Placeholder 3"/>
          <p:cNvSpPr>
            <a:spLocks noGrp="1"/>
          </p:cNvSpPr>
          <p:nvPr>
            <p:ph type="sldNum" sz="quarter" idx="5"/>
          </p:nvPr>
        </p:nvSpPr>
        <p:spPr/>
        <p:txBody>
          <a:bodyPr/>
          <a:lstStyle/>
          <a:p>
            <a:fld id="{701239D4-A89E-4743-BAB1-A7333A6A9F90}" type="slidenum">
              <a:rPr lang="en-GB" smtClean="0"/>
              <a:t>6</a:t>
            </a:fld>
            <a:endParaRPr lang="en-GB" dirty="0"/>
          </a:p>
        </p:txBody>
      </p:sp>
    </p:spTree>
    <p:extLst>
      <p:ext uri="{BB962C8B-B14F-4D97-AF65-F5344CB8AC3E}">
        <p14:creationId xmlns:p14="http://schemas.microsoft.com/office/powerpoint/2010/main" val="282833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adventurous activities element of the physical education curriculum requires that skills and techniques are developed in at least one of the following; outdoor and adventurous activities, problem-solving or initiative challenges, and journeying. This unit of work and the subsequent residential are designed to encompass all of these elements. </a:t>
            </a:r>
          </a:p>
          <a:p>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7</a:t>
            </a:fld>
            <a:endParaRPr lang="en-GB" dirty="0"/>
          </a:p>
        </p:txBody>
      </p:sp>
    </p:spTree>
    <p:extLst>
      <p:ext uri="{BB962C8B-B14F-4D97-AF65-F5344CB8AC3E}">
        <p14:creationId xmlns:p14="http://schemas.microsoft.com/office/powerpoint/2010/main" val="1489484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first two climbing lessons and both of the journeying lessons heavily rely on the activities presented within the Outdoor Learning Cards.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Outdoor Learning Cards are designed to allow non-specialist leaders to deliver high-quality outdoor learning, supporting pupils in developing their attainment and positive attitudes towards themselves others, and the environment. They also help to engage pupils in safety education and risk management. [OEAP, 2021]. For these reasons their use in this unit of work is appropriate as they allow teachers to have the confidence to provide the introductory level bouldering and journeying skills in preparation for the residential where specialist instructors can develop on those lessons and provide pupils with experiences not possible within the school.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some students may have previous bouldering or journeying experiences from primary schools and recreational practice, some of the activities included within the unit of work may provide limited progression for those students. This highlights another justification for the use of outdoor learning cards as they include differing levels of progression so those with previous experience can be challenged further, while those without are given the opportunity to achieve the same base level experiences and skills, preventing those inexperienced from becoming excluded.</a:t>
            </a:r>
          </a:p>
          <a:p>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8</a:t>
            </a:fld>
            <a:endParaRPr lang="en-GB" dirty="0"/>
          </a:p>
        </p:txBody>
      </p:sp>
    </p:spTree>
    <p:extLst>
      <p:ext uri="{BB962C8B-B14F-4D97-AF65-F5344CB8AC3E}">
        <p14:creationId xmlns:p14="http://schemas.microsoft.com/office/powerpoint/2010/main" val="31959920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first of these activities which will be included within the Unit of Work are climbing and bouldering. These activities will be included in lessons 1, 4, and 7 of the unit. Lessons 1 and 4 will use the new outdoor bouldering wall to introduce the skills of climbing, largely following the activities within the bouldering outdoor learning cards. The learning objectives for the first lessons are to introduce the risk inherent in climbing, and the risk management skills needed to manage that, such as the skill of spotting. </a:t>
            </a:r>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9</a:t>
            </a:fld>
            <a:endParaRPr lang="en-GB" dirty="0"/>
          </a:p>
        </p:txBody>
      </p:sp>
    </p:spTree>
    <p:extLst>
      <p:ext uri="{BB962C8B-B14F-4D97-AF65-F5344CB8AC3E}">
        <p14:creationId xmlns:p14="http://schemas.microsoft.com/office/powerpoint/2010/main" val="3669001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Another learning objective for these first two lessons is to develop pupils’ fundamental movement skills for climbing, including understanding the types of footholds and handholds, and what techniques to use with them. Last of these objectives are to develop pupils problem-solving and initiative through learning to follow and design climbing routes.</a:t>
            </a:r>
          </a:p>
          <a:p>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10</a:t>
            </a:fld>
            <a:endParaRPr lang="en-GB" dirty="0"/>
          </a:p>
        </p:txBody>
      </p:sp>
    </p:spTree>
    <p:extLst>
      <p:ext uri="{BB962C8B-B14F-4D97-AF65-F5344CB8AC3E}">
        <p14:creationId xmlns:p14="http://schemas.microsoft.com/office/powerpoint/2010/main" val="31586538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third climbing lesson in lesson 7 makes use of the new indoor climbing wall to progress the pupils risk management skills into managing a top rope climb by tying in, belaying, and abseiling safely. This will prepare the pupils to be able to apply these skills learnt indoors to a more challenging environment of outdoor rock climbing whilst on their residential. This will allow students to push for higher attainment levels.</a:t>
            </a:r>
          </a:p>
          <a:p>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11</a:t>
            </a:fld>
            <a:endParaRPr lang="en-GB" dirty="0"/>
          </a:p>
        </p:txBody>
      </p:sp>
    </p:spTree>
    <p:extLst>
      <p:ext uri="{BB962C8B-B14F-4D97-AF65-F5344CB8AC3E}">
        <p14:creationId xmlns:p14="http://schemas.microsoft.com/office/powerpoint/2010/main" val="2371013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second set of lessons included focus on journeying, and are included in lessons 2 and 5. The purpose of these lessons is to firstly give students the opportunity to learn fundamental skills of route finding through the use of checkpoints, map reading, and compasses. </a:t>
            </a:r>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12</a:t>
            </a:fld>
            <a:endParaRPr lang="en-GB" dirty="0"/>
          </a:p>
        </p:txBody>
      </p:sp>
    </p:spTree>
    <p:extLst>
      <p:ext uri="{BB962C8B-B14F-4D97-AF65-F5344CB8AC3E}">
        <p14:creationId xmlns:p14="http://schemas.microsoft.com/office/powerpoint/2010/main" val="34156943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And secondly for the pupils to apply this learning, and plan out a route for a day’s journey they will undertake whilst on their residential activity, including the planning of what kit they need to bring with them to ensure safety and comfort. This part of the unit also focuses on informing pupils about elements of environmental education, conservation, and sustainability. </a:t>
            </a:r>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13</a:t>
            </a:fld>
            <a:endParaRPr lang="en-GB" dirty="0"/>
          </a:p>
        </p:txBody>
      </p:sp>
    </p:spTree>
    <p:extLst>
      <p:ext uri="{BB962C8B-B14F-4D97-AF65-F5344CB8AC3E}">
        <p14:creationId xmlns:p14="http://schemas.microsoft.com/office/powerpoint/2010/main" val="3828978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Two of the key ways this will be done is by embedding the ethos of leave no trace and the countryside code in pupils during these lessons so they are prepared to minimise their impact whilst in nature during the residential. Furthermore, integrated into these conversations will be a discussion of Loyne’s leave more trace approach whereby the pupils will consider the wider impact of the kit they use and the positive impacts they can make, such as picking up others litter.</a:t>
            </a:r>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14</a:t>
            </a:fld>
            <a:endParaRPr lang="en-GB" dirty="0"/>
          </a:p>
        </p:txBody>
      </p:sp>
    </p:spTree>
    <p:extLst>
      <p:ext uri="{BB962C8B-B14F-4D97-AF65-F5344CB8AC3E}">
        <p14:creationId xmlns:p14="http://schemas.microsoft.com/office/powerpoint/2010/main" val="12735492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third set of lessons included within this unit of work will be mountain biking in lessons 3 and 6. The purpose of this activity within the unit is not only to prepare pupils with the competencies required for further progression within the residential, but also so that when combined with experiences during the residential visit pupils have the opportunity to achieve an AQA vocational qualification in mountain bike skills. </a:t>
            </a:r>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15</a:t>
            </a:fld>
            <a:endParaRPr lang="en-GB" dirty="0"/>
          </a:p>
        </p:txBody>
      </p:sp>
    </p:spTree>
    <p:extLst>
      <p:ext uri="{BB962C8B-B14F-4D97-AF65-F5344CB8AC3E}">
        <p14:creationId xmlns:p14="http://schemas.microsoft.com/office/powerpoint/2010/main" val="3676799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The learning objectives for these lessons therefore, are guided by the skills required for this award. In the first lesson pupils will learn how to check the safety and adjustment of both their helmet and bike, as well as being able to perform the fundamentals of straight-line cycling, turning, breaking, and using gears. As well as guiding the skills included within these lessons, this vocational award also provides another opportunity for assessment in pupils abilities following this unit.</a:t>
            </a:r>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16</a:t>
            </a:fld>
            <a:endParaRPr lang="en-GB" dirty="0"/>
          </a:p>
        </p:txBody>
      </p:sp>
    </p:spTree>
    <p:extLst>
      <p:ext uri="{BB962C8B-B14F-4D97-AF65-F5344CB8AC3E}">
        <p14:creationId xmlns:p14="http://schemas.microsoft.com/office/powerpoint/2010/main" val="18011871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Calibri" panose="020F0502020204030204" pitchFamily="34" charset="0"/>
                <a:ea typeface="Calibri" panose="020F0502020204030204" pitchFamily="34" charset="0"/>
                <a:cs typeface="Times New Roman" panose="02020603050405020304" pitchFamily="18" charset="0"/>
              </a:rPr>
              <a:t>The secondary objective is for pupils to progress their skills and apply the use of an attack or ready position to efficiently perform these and more advanced skills over uneven terrain.</a:t>
            </a:r>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17</a:t>
            </a:fld>
            <a:endParaRPr lang="en-GB" dirty="0"/>
          </a:p>
        </p:txBody>
      </p:sp>
    </p:spTree>
    <p:extLst>
      <p:ext uri="{BB962C8B-B14F-4D97-AF65-F5344CB8AC3E}">
        <p14:creationId xmlns:p14="http://schemas.microsoft.com/office/powerpoint/2010/main" val="38752398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learning objectives of the second lesson are for students to transfer these skills learnt on the flat onto the features present on mountain biking tracks, such as berms. Additional objectives for the second lesson are for students to learn how to perform an effective emergency stop and how to use the contents of a bike repair kit.</a:t>
            </a:r>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18</a:t>
            </a:fld>
            <a:endParaRPr lang="en-GB" dirty="0"/>
          </a:p>
        </p:txBody>
      </p:sp>
    </p:spTree>
    <p:extLst>
      <p:ext uri="{BB962C8B-B14F-4D97-AF65-F5344CB8AC3E}">
        <p14:creationId xmlns:p14="http://schemas.microsoft.com/office/powerpoint/2010/main" val="37876477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Thankyou for listening!</a:t>
            </a:r>
          </a:p>
        </p:txBody>
      </p:sp>
      <p:sp>
        <p:nvSpPr>
          <p:cNvPr id="4" name="Slide Number Placeholder 3"/>
          <p:cNvSpPr>
            <a:spLocks noGrp="1"/>
          </p:cNvSpPr>
          <p:nvPr>
            <p:ph type="sldNum" sz="quarter" idx="5"/>
          </p:nvPr>
        </p:nvSpPr>
        <p:spPr/>
        <p:txBody>
          <a:bodyPr/>
          <a:lstStyle/>
          <a:p>
            <a:fld id="{701239D4-A89E-4743-BAB1-A7333A6A9F90}" type="slidenum">
              <a:rPr lang="en-GB" smtClean="0"/>
              <a:t>19</a:t>
            </a:fld>
            <a:endParaRPr lang="en-GB" dirty="0"/>
          </a:p>
        </p:txBody>
      </p:sp>
    </p:spTree>
    <p:extLst>
      <p:ext uri="{BB962C8B-B14F-4D97-AF65-F5344CB8AC3E}">
        <p14:creationId xmlns:p14="http://schemas.microsoft.com/office/powerpoint/2010/main" val="37094133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1239D4-A89E-4743-BAB1-A7333A6A9F90}" type="slidenum">
              <a:rPr lang="en-GB" smtClean="0"/>
              <a:t>20</a:t>
            </a:fld>
            <a:endParaRPr lang="en-GB" dirty="0"/>
          </a:p>
        </p:txBody>
      </p:sp>
    </p:spTree>
    <p:extLst>
      <p:ext uri="{BB962C8B-B14F-4D97-AF65-F5344CB8AC3E}">
        <p14:creationId xmlns:p14="http://schemas.microsoft.com/office/powerpoint/2010/main" val="14192784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2A15F-1ED3-488A-9E79-A4C4D9E753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F62575-B910-4020-81E6-930034884A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D6CC37D-AAB3-4CB6-A72C-5EAFD7901740}"/>
              </a:ext>
            </a:extLst>
          </p:cNvPr>
          <p:cNvSpPr>
            <a:spLocks noGrp="1"/>
          </p:cNvSpPr>
          <p:nvPr>
            <p:ph type="dt" sz="half" idx="10"/>
          </p:nvPr>
        </p:nvSpPr>
        <p:spPr/>
        <p:txBody>
          <a:bodyPr/>
          <a:lstStyle/>
          <a:p>
            <a:fld id="{4914A193-065D-42AD-8DF7-0C25D5DFB9E9}" type="datetime1">
              <a:rPr lang="en-GB" smtClean="0"/>
              <a:t>11/01/2022</a:t>
            </a:fld>
            <a:endParaRPr lang="en-GB" dirty="0"/>
          </a:p>
        </p:txBody>
      </p:sp>
      <p:sp>
        <p:nvSpPr>
          <p:cNvPr id="5" name="Footer Placeholder 4">
            <a:extLst>
              <a:ext uri="{FF2B5EF4-FFF2-40B4-BE49-F238E27FC236}">
                <a16:creationId xmlns:a16="http://schemas.microsoft.com/office/drawing/2014/main" id="{B05FFDD7-AC4A-4610-8242-71F4055BF7D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DBE7467-1383-4CD5-8C49-42B626080BD4}"/>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1076563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F846F-2ADE-4EA4-B84C-2222CE8A1D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18EADD-32CD-4A5C-9E4E-8156BB5A3A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E56725-DC1A-464E-AA05-69EC358CC008}"/>
              </a:ext>
            </a:extLst>
          </p:cNvPr>
          <p:cNvSpPr>
            <a:spLocks noGrp="1"/>
          </p:cNvSpPr>
          <p:nvPr>
            <p:ph type="dt" sz="half" idx="10"/>
          </p:nvPr>
        </p:nvSpPr>
        <p:spPr/>
        <p:txBody>
          <a:bodyPr/>
          <a:lstStyle/>
          <a:p>
            <a:fld id="{B135C88F-33A6-47A2-BE53-C41547EC8D03}" type="datetime1">
              <a:rPr lang="en-GB" smtClean="0"/>
              <a:t>11/01/2022</a:t>
            </a:fld>
            <a:endParaRPr lang="en-GB" dirty="0"/>
          </a:p>
        </p:txBody>
      </p:sp>
      <p:sp>
        <p:nvSpPr>
          <p:cNvPr id="5" name="Footer Placeholder 4">
            <a:extLst>
              <a:ext uri="{FF2B5EF4-FFF2-40B4-BE49-F238E27FC236}">
                <a16:creationId xmlns:a16="http://schemas.microsoft.com/office/drawing/2014/main" id="{1B50FA4B-3999-4719-ABC8-3C5CBDAF650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DC14312-00BB-416F-BA1C-A7D912CBA58F}"/>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2487947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B9B77-61CB-460C-8D08-F2EC3F263B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2F7649-D2EB-4506-AFBF-BF08129B5D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F81845-B336-4002-BC96-BD1E26752E6F}"/>
              </a:ext>
            </a:extLst>
          </p:cNvPr>
          <p:cNvSpPr>
            <a:spLocks noGrp="1"/>
          </p:cNvSpPr>
          <p:nvPr>
            <p:ph type="dt" sz="half" idx="10"/>
          </p:nvPr>
        </p:nvSpPr>
        <p:spPr/>
        <p:txBody>
          <a:bodyPr/>
          <a:lstStyle/>
          <a:p>
            <a:fld id="{2AF7784E-F694-4619-B45A-C7895F9D36D4}" type="datetime1">
              <a:rPr lang="en-GB" smtClean="0"/>
              <a:t>11/01/2022</a:t>
            </a:fld>
            <a:endParaRPr lang="en-GB" dirty="0"/>
          </a:p>
        </p:txBody>
      </p:sp>
      <p:sp>
        <p:nvSpPr>
          <p:cNvPr id="5" name="Footer Placeholder 4">
            <a:extLst>
              <a:ext uri="{FF2B5EF4-FFF2-40B4-BE49-F238E27FC236}">
                <a16:creationId xmlns:a16="http://schemas.microsoft.com/office/drawing/2014/main" id="{289B3217-C52F-423C-8FD3-EFE16F74C4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5709206-4ADB-4B98-9C9B-8A37F8D3A306}"/>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3584851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5E2F-E8E1-4FB0-99EE-6D628FBC80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38332E-0393-4BC3-AC44-667732FBEC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6FAC01-6EB8-4CEC-A523-F1AEC6BAC7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3828DB-4A5F-4E56-9630-1E9C2F56D59F}"/>
              </a:ext>
            </a:extLst>
          </p:cNvPr>
          <p:cNvSpPr>
            <a:spLocks noGrp="1"/>
          </p:cNvSpPr>
          <p:nvPr>
            <p:ph type="dt" sz="half" idx="10"/>
          </p:nvPr>
        </p:nvSpPr>
        <p:spPr/>
        <p:txBody>
          <a:bodyPr/>
          <a:lstStyle/>
          <a:p>
            <a:fld id="{309E49C0-2E58-4E6E-8C53-C74923F3F01E}" type="datetime1">
              <a:rPr lang="en-GB" smtClean="0"/>
              <a:t>11/01/2022</a:t>
            </a:fld>
            <a:endParaRPr lang="en-GB" dirty="0"/>
          </a:p>
        </p:txBody>
      </p:sp>
      <p:sp>
        <p:nvSpPr>
          <p:cNvPr id="6" name="Footer Placeholder 5">
            <a:extLst>
              <a:ext uri="{FF2B5EF4-FFF2-40B4-BE49-F238E27FC236}">
                <a16:creationId xmlns:a16="http://schemas.microsoft.com/office/drawing/2014/main" id="{6D8D4E39-8D22-4D36-97AA-219C7B84CB1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F24EA08-5801-41C5-B001-A0A3D0CF3F7D}"/>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1456217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F615-DD4F-4F16-B9BE-3AE26171FD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2E56C5F-F91F-4F80-A029-50388F175D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8EF18E-0353-47CE-8A81-F24DD6D1BE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16A807E-4E31-430C-A520-E80A5DBAFF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CBF6E5-EDA2-4BCB-88E6-68E600E9C6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196C61-4B1F-417F-9F07-AB16A83C51C8}"/>
              </a:ext>
            </a:extLst>
          </p:cNvPr>
          <p:cNvSpPr>
            <a:spLocks noGrp="1"/>
          </p:cNvSpPr>
          <p:nvPr>
            <p:ph type="dt" sz="half" idx="10"/>
          </p:nvPr>
        </p:nvSpPr>
        <p:spPr/>
        <p:txBody>
          <a:bodyPr/>
          <a:lstStyle/>
          <a:p>
            <a:fld id="{E7F44D78-E221-48FB-B2F9-B83578B2696D}" type="datetime1">
              <a:rPr lang="en-GB" smtClean="0"/>
              <a:t>11/01/2022</a:t>
            </a:fld>
            <a:endParaRPr lang="en-GB" dirty="0"/>
          </a:p>
        </p:txBody>
      </p:sp>
      <p:sp>
        <p:nvSpPr>
          <p:cNvPr id="8" name="Footer Placeholder 7">
            <a:extLst>
              <a:ext uri="{FF2B5EF4-FFF2-40B4-BE49-F238E27FC236}">
                <a16:creationId xmlns:a16="http://schemas.microsoft.com/office/drawing/2014/main" id="{9FC559E1-1AC0-40D9-B43C-3F4C8F4B66F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A17D82B4-EB60-4498-B8AA-E640E485C974}"/>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2097019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EE64B-8958-419D-8E65-90636C4A87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55F0DDE-0937-41A8-A7DD-4132CC3B675E}"/>
              </a:ext>
            </a:extLst>
          </p:cNvPr>
          <p:cNvSpPr>
            <a:spLocks noGrp="1"/>
          </p:cNvSpPr>
          <p:nvPr>
            <p:ph type="dt" sz="half" idx="10"/>
          </p:nvPr>
        </p:nvSpPr>
        <p:spPr/>
        <p:txBody>
          <a:bodyPr/>
          <a:lstStyle/>
          <a:p>
            <a:fld id="{FEA503EF-8BF7-48A4-9A16-5F2B26207736}" type="datetime1">
              <a:rPr lang="en-GB" smtClean="0"/>
              <a:t>11/01/2022</a:t>
            </a:fld>
            <a:endParaRPr lang="en-GB" dirty="0"/>
          </a:p>
        </p:txBody>
      </p:sp>
      <p:sp>
        <p:nvSpPr>
          <p:cNvPr id="4" name="Footer Placeholder 3">
            <a:extLst>
              <a:ext uri="{FF2B5EF4-FFF2-40B4-BE49-F238E27FC236}">
                <a16:creationId xmlns:a16="http://schemas.microsoft.com/office/drawing/2014/main" id="{9E03F1B6-007A-43E6-94E8-A8B7336D1A6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77B8140-7DD7-4C78-9892-CC0EAE660AE8}"/>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437731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37D2BD-7660-46AD-BA70-2166CCB964D9}"/>
              </a:ext>
            </a:extLst>
          </p:cNvPr>
          <p:cNvSpPr>
            <a:spLocks noGrp="1"/>
          </p:cNvSpPr>
          <p:nvPr>
            <p:ph type="dt" sz="half" idx="10"/>
          </p:nvPr>
        </p:nvSpPr>
        <p:spPr/>
        <p:txBody>
          <a:bodyPr/>
          <a:lstStyle/>
          <a:p>
            <a:fld id="{BFC68D64-D70C-48A8-A15F-65C72624A031}" type="datetime1">
              <a:rPr lang="en-GB" smtClean="0"/>
              <a:t>11/01/2022</a:t>
            </a:fld>
            <a:endParaRPr lang="en-GB" dirty="0"/>
          </a:p>
        </p:txBody>
      </p:sp>
      <p:sp>
        <p:nvSpPr>
          <p:cNvPr id="3" name="Footer Placeholder 2">
            <a:extLst>
              <a:ext uri="{FF2B5EF4-FFF2-40B4-BE49-F238E27FC236}">
                <a16:creationId xmlns:a16="http://schemas.microsoft.com/office/drawing/2014/main" id="{A0BCA023-6394-4095-A12D-7325A80478B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0CB9E79-E5CB-41D5-A2FA-984EA312531E}"/>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1519107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86B52-C231-440B-9C46-942BE6036E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E50CC3-3BB1-4855-B430-9C5E9CDD1E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BD5F4E-C088-4A9C-9783-CE50577B12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C9ED58-3F93-44A6-A628-6796798CC2F5}"/>
              </a:ext>
            </a:extLst>
          </p:cNvPr>
          <p:cNvSpPr>
            <a:spLocks noGrp="1"/>
          </p:cNvSpPr>
          <p:nvPr>
            <p:ph type="dt" sz="half" idx="10"/>
          </p:nvPr>
        </p:nvSpPr>
        <p:spPr/>
        <p:txBody>
          <a:bodyPr/>
          <a:lstStyle/>
          <a:p>
            <a:fld id="{B2D4F0FA-C017-4DCA-9880-FE65EF9329A3}" type="datetime1">
              <a:rPr lang="en-GB" smtClean="0"/>
              <a:t>11/01/2022</a:t>
            </a:fld>
            <a:endParaRPr lang="en-GB" dirty="0"/>
          </a:p>
        </p:txBody>
      </p:sp>
      <p:sp>
        <p:nvSpPr>
          <p:cNvPr id="6" name="Footer Placeholder 5">
            <a:extLst>
              <a:ext uri="{FF2B5EF4-FFF2-40B4-BE49-F238E27FC236}">
                <a16:creationId xmlns:a16="http://schemas.microsoft.com/office/drawing/2014/main" id="{098B0809-5DCE-43D9-AF17-9C926E961F5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FB2EF96-5B7F-4B32-8983-50989AC5A7D9}"/>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3164140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B44F-B09F-4555-9CC7-1280D396D1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1DC168-0AEA-4FA7-A4FB-90787FCC34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06AFE39-9B61-4D86-9D4E-725AC86301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772C82-F223-49EA-A435-BB1697F164F7}"/>
              </a:ext>
            </a:extLst>
          </p:cNvPr>
          <p:cNvSpPr>
            <a:spLocks noGrp="1"/>
          </p:cNvSpPr>
          <p:nvPr>
            <p:ph type="dt" sz="half" idx="10"/>
          </p:nvPr>
        </p:nvSpPr>
        <p:spPr/>
        <p:txBody>
          <a:bodyPr/>
          <a:lstStyle/>
          <a:p>
            <a:fld id="{D4340E96-176D-4542-941D-7D48C12AB427}" type="datetime1">
              <a:rPr lang="en-GB" smtClean="0"/>
              <a:t>11/01/2022</a:t>
            </a:fld>
            <a:endParaRPr lang="en-GB" dirty="0"/>
          </a:p>
        </p:txBody>
      </p:sp>
      <p:sp>
        <p:nvSpPr>
          <p:cNvPr id="6" name="Footer Placeholder 5">
            <a:extLst>
              <a:ext uri="{FF2B5EF4-FFF2-40B4-BE49-F238E27FC236}">
                <a16:creationId xmlns:a16="http://schemas.microsoft.com/office/drawing/2014/main" id="{DE407DD3-9FD4-482C-A399-D835B83D96E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47782798-33FE-44C6-B509-BDCCCC17006D}"/>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4115032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06A4D-AFBB-4972-9EDA-08C7D59DFB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C4EA0A-7A77-4B53-9204-2295285837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2F13AA-1005-42F4-B6D3-119943F89E7E}"/>
              </a:ext>
            </a:extLst>
          </p:cNvPr>
          <p:cNvSpPr>
            <a:spLocks noGrp="1"/>
          </p:cNvSpPr>
          <p:nvPr>
            <p:ph type="dt" sz="half" idx="10"/>
          </p:nvPr>
        </p:nvSpPr>
        <p:spPr/>
        <p:txBody>
          <a:bodyPr/>
          <a:lstStyle/>
          <a:p>
            <a:fld id="{29B30A93-7790-4F0A-859E-1057F24E31FD}" type="datetime1">
              <a:rPr lang="en-GB" smtClean="0"/>
              <a:t>11/01/2022</a:t>
            </a:fld>
            <a:endParaRPr lang="en-GB" dirty="0"/>
          </a:p>
        </p:txBody>
      </p:sp>
      <p:sp>
        <p:nvSpPr>
          <p:cNvPr id="5" name="Footer Placeholder 4">
            <a:extLst>
              <a:ext uri="{FF2B5EF4-FFF2-40B4-BE49-F238E27FC236}">
                <a16:creationId xmlns:a16="http://schemas.microsoft.com/office/drawing/2014/main" id="{13C8B217-5903-41AB-AC33-320F17AB07A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C05D531-8411-4103-BC20-362D48B3D9B3}"/>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165453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173D38-D502-4217-95CE-EA8DBF6587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A1043F-3077-4E7C-925D-B49447A4CC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B228A2-A23E-4F63-A75E-D6A1EE4D6F17}"/>
              </a:ext>
            </a:extLst>
          </p:cNvPr>
          <p:cNvSpPr>
            <a:spLocks noGrp="1"/>
          </p:cNvSpPr>
          <p:nvPr>
            <p:ph type="dt" sz="half" idx="10"/>
          </p:nvPr>
        </p:nvSpPr>
        <p:spPr/>
        <p:txBody>
          <a:bodyPr/>
          <a:lstStyle/>
          <a:p>
            <a:fld id="{47C889A9-1689-4459-B259-4C77D6536E81}" type="datetime1">
              <a:rPr lang="en-GB" smtClean="0"/>
              <a:t>11/01/2022</a:t>
            </a:fld>
            <a:endParaRPr lang="en-GB" dirty="0"/>
          </a:p>
        </p:txBody>
      </p:sp>
      <p:sp>
        <p:nvSpPr>
          <p:cNvPr id="5" name="Footer Placeholder 4">
            <a:extLst>
              <a:ext uri="{FF2B5EF4-FFF2-40B4-BE49-F238E27FC236}">
                <a16:creationId xmlns:a16="http://schemas.microsoft.com/office/drawing/2014/main" id="{A9E25505-D57B-464F-8754-56580AA1FEF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A744F7D-DE0F-46A1-9651-7585576A1BF1}"/>
              </a:ext>
            </a:extLst>
          </p:cNvPr>
          <p:cNvSpPr>
            <a:spLocks noGrp="1"/>
          </p:cNvSpPr>
          <p:nvPr>
            <p:ph type="sldNum" sz="quarter" idx="12"/>
          </p:nvPr>
        </p:nvSpPr>
        <p:spPr/>
        <p:txBody>
          <a:bodyPr/>
          <a:lstStyle/>
          <a:p>
            <a:fld id="{064F85A6-5209-470B-8886-26B79869EA6C}" type="slidenum">
              <a:rPr lang="en-GB" smtClean="0"/>
              <a:t>‹#›</a:t>
            </a:fld>
            <a:endParaRPr lang="en-GB" dirty="0"/>
          </a:p>
        </p:txBody>
      </p:sp>
    </p:spTree>
    <p:extLst>
      <p:ext uri="{BB962C8B-B14F-4D97-AF65-F5344CB8AC3E}">
        <p14:creationId xmlns:p14="http://schemas.microsoft.com/office/powerpoint/2010/main" val="2605515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E3A24A-B72B-4662-95D4-9669B8846C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94C83F-D97C-464F-B7DA-54381021F4C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9FCD1D-4777-4D9C-B468-7F797EAD61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16210-5B25-4C01-AFB2-D1193F948FB1}" type="datetime1">
              <a:rPr lang="en-GB" smtClean="0"/>
              <a:t>11/01/2022</a:t>
            </a:fld>
            <a:endParaRPr lang="en-GB" dirty="0"/>
          </a:p>
        </p:txBody>
      </p:sp>
      <p:sp>
        <p:nvSpPr>
          <p:cNvPr id="5" name="Footer Placeholder 4">
            <a:extLst>
              <a:ext uri="{FF2B5EF4-FFF2-40B4-BE49-F238E27FC236}">
                <a16:creationId xmlns:a16="http://schemas.microsoft.com/office/drawing/2014/main" id="{6CF130D7-CE5E-401A-A4C0-19B8873E31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61855B4-4642-42A7-ACDA-963D55077E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4F85A6-5209-470B-8886-26B79869EA6C}" type="slidenum">
              <a:rPr lang="en-GB" smtClean="0"/>
              <a:t>‹#›</a:t>
            </a:fld>
            <a:endParaRPr lang="en-GB" dirty="0"/>
          </a:p>
        </p:txBody>
      </p:sp>
    </p:spTree>
    <p:extLst>
      <p:ext uri="{BB962C8B-B14F-4D97-AF65-F5344CB8AC3E}">
        <p14:creationId xmlns:p14="http://schemas.microsoft.com/office/powerpoint/2010/main" val="925393423"/>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96" r:id="rId5"/>
    <p:sldLayoutId id="2147483797" r:id="rId6"/>
    <p:sldLayoutId id="2147483798" r:id="rId7"/>
    <p:sldLayoutId id="2147483799" r:id="rId8"/>
    <p:sldLayoutId id="2147483800" r:id="rId9"/>
    <p:sldLayoutId id="2147483801" r:id="rId10"/>
    <p:sldLayoutId id="214748380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 Id="rId9" Type="http://schemas.openxmlformats.org/officeDocument/2006/relationships/image" Target="../media/image17.jpe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aqa.org.uk/programmes/unit-award-scheme/unit-details?unit=111236" TargetMode="External"/><Relationship Id="rId3" Type="http://schemas.openxmlformats.org/officeDocument/2006/relationships/hyperlink" Target="https://www.gov.uk/government/publications/the-countryside-code" TargetMode="External"/><Relationship Id="rId7" Type="http://schemas.openxmlformats.org/officeDocument/2006/relationships/hyperlink" Target="https://oeapng.info/downloads/download-info/7d-using-oeap-outdoor-learning-card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www.harveymaps.co.uk/acatalog/Outdoor-Learning-Cards-MOLC.html" TargetMode="External"/><Relationship Id="rId11" Type="http://schemas.openxmlformats.org/officeDocument/2006/relationships/hyperlink" Target="https://vegetableproject.org/just-what-is-an-outdoor-classroom-2/" TargetMode="External"/><Relationship Id="rId5" Type="http://schemas.openxmlformats.org/officeDocument/2006/relationships/hyperlink" Target="https://hwb.gov.wales/api/storage/7b01cf26-9974-4c3d-bb1f-ee79e111b448/physical-education-inthe-national-curriculum.pdf" TargetMode="External"/><Relationship Id="rId10" Type="http://schemas.openxmlformats.org/officeDocument/2006/relationships/hyperlink" Target="https://doi.org/10.18666/JOREL-2018-V10-I3-8444" TargetMode="External"/><Relationship Id="rId4" Type="http://schemas.openxmlformats.org/officeDocument/2006/relationships/hyperlink" Target="https://lnt.org/why/7-principles/" TargetMode="External"/><Relationship Id="rId9" Type="http://schemas.openxmlformats.org/officeDocument/2006/relationships/hyperlink" Target="https://www.thebmc.co.uk/Handlers/DownloadHandler.ashx?id=903"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britishcycling.org.uk/knowledge/skills/mtb/article/izn20170817-Mountain-bike-How-to-ride-corners-when-mountain-biking---Trail-Smart-0" TargetMode="External"/><Relationship Id="rId2" Type="http://schemas.openxmlformats.org/officeDocument/2006/relationships/hyperlink" Target="https://www.britishcycling.org.uk/knowledge/skills/mtb/article/izn20170817-Mountain-bike-How-to-assume-the-%E2%80%98ready%E2%80%99-position-when-mountain-biking---Trail-Smart-0" TargetMode="External"/><Relationship Id="rId1" Type="http://schemas.openxmlformats.org/officeDocument/2006/relationships/slideLayout" Target="../slideLayouts/slideLayout2.xml"/><Relationship Id="rId6" Type="http://schemas.openxmlformats.org/officeDocument/2006/relationships/hyperlink" Target="https://www.nicas.co.uk/news-and-events/belaying" TargetMode="External"/><Relationship Id="rId5" Type="http://schemas.openxmlformats.org/officeDocument/2006/relationships/hyperlink" Target="https://learningaway.org.uk/the-campaign/what-makes-a-brilliant-residential/" TargetMode="External"/><Relationship Id="rId4" Type="http://schemas.openxmlformats.org/officeDocument/2006/relationships/hyperlink" Target="https://www.thebmc.co.uk/Handlers/DownloadHandler.ashx?id=133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B63E-E74C-4E69-8D34-20FE0DC0ABE6}"/>
              </a:ext>
            </a:extLst>
          </p:cNvPr>
          <p:cNvSpPr>
            <a:spLocks noGrp="1"/>
          </p:cNvSpPr>
          <p:nvPr>
            <p:ph type="ctrTitle"/>
          </p:nvPr>
        </p:nvSpPr>
        <p:spPr/>
        <p:txBody>
          <a:bodyPr/>
          <a:lstStyle/>
          <a:p>
            <a:r>
              <a:rPr lang="en-GB" dirty="0"/>
              <a:t>Adventurous Activities Unit of Work</a:t>
            </a:r>
          </a:p>
        </p:txBody>
      </p:sp>
      <p:sp>
        <p:nvSpPr>
          <p:cNvPr id="3" name="Subtitle 2">
            <a:extLst>
              <a:ext uri="{FF2B5EF4-FFF2-40B4-BE49-F238E27FC236}">
                <a16:creationId xmlns:a16="http://schemas.microsoft.com/office/drawing/2014/main" id="{97BB1358-4A4E-475A-B7F4-A459487FE6C0}"/>
              </a:ext>
            </a:extLst>
          </p:cNvPr>
          <p:cNvSpPr>
            <a:spLocks noGrp="1"/>
          </p:cNvSpPr>
          <p:nvPr>
            <p:ph type="subTitle" idx="1"/>
          </p:nvPr>
        </p:nvSpPr>
        <p:spPr>
          <a:xfrm>
            <a:off x="545431" y="4596648"/>
            <a:ext cx="4186989" cy="1655762"/>
          </a:xfrm>
        </p:spPr>
        <p:txBody>
          <a:bodyPr>
            <a:normAutofit fontScale="92500" lnSpcReduction="10000"/>
          </a:bodyPr>
          <a:lstStyle/>
          <a:p>
            <a:r>
              <a:rPr lang="en-GB" dirty="0"/>
              <a:t>Student Name: Dominic Hole</a:t>
            </a:r>
          </a:p>
          <a:p>
            <a:r>
              <a:rPr lang="en-GB" dirty="0"/>
              <a:t>Student Number: 1800402</a:t>
            </a:r>
          </a:p>
          <a:p>
            <a:r>
              <a:rPr lang="en-GB" dirty="0"/>
              <a:t>Module: Curriculum Adventure</a:t>
            </a:r>
          </a:p>
          <a:p>
            <a:r>
              <a:rPr lang="en-GB" dirty="0"/>
              <a:t>Module Code: BMOE6002</a:t>
            </a:r>
          </a:p>
        </p:txBody>
      </p:sp>
      <p:sp>
        <p:nvSpPr>
          <p:cNvPr id="4" name="Slide Number Placeholder 3">
            <a:extLst>
              <a:ext uri="{FF2B5EF4-FFF2-40B4-BE49-F238E27FC236}">
                <a16:creationId xmlns:a16="http://schemas.microsoft.com/office/drawing/2014/main" id="{4CA8C10B-251E-433E-AF2F-EB3EE0011BBF}"/>
              </a:ext>
            </a:extLst>
          </p:cNvPr>
          <p:cNvSpPr>
            <a:spLocks noGrp="1"/>
          </p:cNvSpPr>
          <p:nvPr>
            <p:ph type="sldNum" sz="quarter" idx="12"/>
          </p:nvPr>
        </p:nvSpPr>
        <p:spPr/>
        <p:txBody>
          <a:bodyPr/>
          <a:lstStyle/>
          <a:p>
            <a:fld id="{064F85A6-5209-470B-8886-26B79869EA6C}" type="slidenum">
              <a:rPr lang="en-GB" smtClean="0"/>
              <a:t>1</a:t>
            </a:fld>
            <a:endParaRPr lang="en-GB" dirty="0"/>
          </a:p>
        </p:txBody>
      </p:sp>
    </p:spTree>
    <p:extLst>
      <p:ext uri="{BB962C8B-B14F-4D97-AF65-F5344CB8AC3E}">
        <p14:creationId xmlns:p14="http://schemas.microsoft.com/office/powerpoint/2010/main" val="2962804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E91967A4-4EB6-417B-96D3-8C7CC82A71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4369" y="1527175"/>
            <a:ext cx="8423262" cy="3803649"/>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a:extLst>
              <a:ext uri="{FF2B5EF4-FFF2-40B4-BE49-F238E27FC236}">
                <a16:creationId xmlns:a16="http://schemas.microsoft.com/office/drawing/2014/main" id="{9F22D9C3-EF38-47CB-B234-3E1A3C7F9C36}"/>
              </a:ext>
            </a:extLst>
          </p:cNvPr>
          <p:cNvSpPr>
            <a:spLocks noGrp="1"/>
          </p:cNvSpPr>
          <p:nvPr>
            <p:ph type="sldNum" sz="quarter" idx="12"/>
          </p:nvPr>
        </p:nvSpPr>
        <p:spPr/>
        <p:txBody>
          <a:bodyPr/>
          <a:lstStyle/>
          <a:p>
            <a:fld id="{064F85A6-5209-470B-8886-26B79869EA6C}" type="slidenum">
              <a:rPr lang="en-GB" smtClean="0"/>
              <a:t>2</a:t>
            </a:fld>
            <a:endParaRPr lang="en-GB" dirty="0"/>
          </a:p>
        </p:txBody>
      </p:sp>
    </p:spTree>
    <p:extLst>
      <p:ext uri="{BB962C8B-B14F-4D97-AF65-F5344CB8AC3E}">
        <p14:creationId xmlns:p14="http://schemas.microsoft.com/office/powerpoint/2010/main" val="22280163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1">
            <a:extLst>
              <a:ext uri="{FF2B5EF4-FFF2-40B4-BE49-F238E27FC236}">
                <a16:creationId xmlns:a16="http://schemas.microsoft.com/office/drawing/2014/main" id="{C954BE42-4D25-4E0A-AFF8-1EF6F4848F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578" t="4153" r="7265" b="15077"/>
          <a:stretch>
            <a:fillRect/>
          </a:stretch>
        </p:blipFill>
        <p:spPr bwMode="auto">
          <a:xfrm>
            <a:off x="717433" y="1396708"/>
            <a:ext cx="4463007" cy="3314700"/>
          </a:xfrm>
          <a:prstGeom prst="rect">
            <a:avLst/>
          </a:prstGeom>
          <a:noFill/>
        </p:spPr>
      </p:pic>
      <p:sp>
        <p:nvSpPr>
          <p:cNvPr id="21" name="Oval 20">
            <a:extLst>
              <a:ext uri="{FF2B5EF4-FFF2-40B4-BE49-F238E27FC236}">
                <a16:creationId xmlns:a16="http://schemas.microsoft.com/office/drawing/2014/main" id="{7602C9D1-28DC-4C0D-9044-D9419D0CA2F9}"/>
              </a:ext>
            </a:extLst>
          </p:cNvPr>
          <p:cNvSpPr/>
          <p:nvPr/>
        </p:nvSpPr>
        <p:spPr>
          <a:xfrm>
            <a:off x="717433" y="1390684"/>
            <a:ext cx="3347046" cy="33470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6E0D5F25-146F-496F-8E3A-4E3ADAD55A31}"/>
              </a:ext>
            </a:extLst>
          </p:cNvPr>
          <p:cNvSpPr>
            <a:spLocks noGrp="1"/>
          </p:cNvSpPr>
          <p:nvPr>
            <p:ph type="title"/>
          </p:nvPr>
        </p:nvSpPr>
        <p:spPr>
          <a:xfrm>
            <a:off x="838200" y="365125"/>
            <a:ext cx="10515600" cy="803275"/>
          </a:xfrm>
        </p:spPr>
        <p:txBody>
          <a:bodyPr/>
          <a:lstStyle/>
          <a:p>
            <a:r>
              <a:rPr lang="en-GB" dirty="0"/>
              <a:t>Local area provisions</a:t>
            </a:r>
          </a:p>
        </p:txBody>
      </p:sp>
      <p:sp>
        <p:nvSpPr>
          <p:cNvPr id="3" name="Content Placeholder 2">
            <a:extLst>
              <a:ext uri="{FF2B5EF4-FFF2-40B4-BE49-F238E27FC236}">
                <a16:creationId xmlns:a16="http://schemas.microsoft.com/office/drawing/2014/main" id="{84048B38-8951-4F82-B1B1-71F63D117BD6}"/>
              </a:ext>
            </a:extLst>
          </p:cNvPr>
          <p:cNvSpPr>
            <a:spLocks noGrp="1"/>
          </p:cNvSpPr>
          <p:nvPr>
            <p:ph idx="1"/>
          </p:nvPr>
        </p:nvSpPr>
        <p:spPr>
          <a:xfrm>
            <a:off x="5651500" y="1168400"/>
            <a:ext cx="5702300" cy="5008563"/>
          </a:xfrm>
        </p:spPr>
        <p:txBody>
          <a:bodyPr>
            <a:normAutofit fontScale="92500" lnSpcReduction="20000"/>
          </a:bodyPr>
          <a:lstStyle/>
          <a:p>
            <a:pPr>
              <a:buFont typeface="Wingdings" panose="05000000000000000000" pitchFamily="2" charset="2"/>
              <a:buChar char="Ø"/>
            </a:pPr>
            <a:r>
              <a:rPr lang="en-GB" dirty="0"/>
              <a:t>Introductory levels of activities provided on site during Physical Education lessons within the unit of work.</a:t>
            </a:r>
          </a:p>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r>
              <a:rPr lang="en-GB" dirty="0"/>
              <a:t>Progression to advanced skills during the residential.</a:t>
            </a:r>
          </a:p>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r>
              <a:rPr lang="en-GB" dirty="0"/>
              <a:t>Opportunities for future commitment and progression following residential available through local clubs and venues</a:t>
            </a:r>
          </a:p>
        </p:txBody>
      </p:sp>
      <p:sp>
        <p:nvSpPr>
          <p:cNvPr id="6" name="Rectangle 5">
            <a:extLst>
              <a:ext uri="{FF2B5EF4-FFF2-40B4-BE49-F238E27FC236}">
                <a16:creationId xmlns:a16="http://schemas.microsoft.com/office/drawing/2014/main" id="{0B98F6AC-AC38-4A09-9EFB-6524A71D37B2}"/>
              </a:ext>
            </a:extLst>
          </p:cNvPr>
          <p:cNvSpPr>
            <a:spLocks noChangeArrowheads="1"/>
          </p:cNvSpPr>
          <p:nvPr/>
        </p:nvSpPr>
        <p:spPr bwMode="auto">
          <a:xfrm>
            <a:off x="838200" y="90170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
        <p:nvSpPr>
          <p:cNvPr id="7" name="Rectangle 6">
            <a:extLst>
              <a:ext uri="{FF2B5EF4-FFF2-40B4-BE49-F238E27FC236}">
                <a16:creationId xmlns:a16="http://schemas.microsoft.com/office/drawing/2014/main" id="{0A781DA6-A5CB-4AA6-B29F-68AE7D88408B}"/>
              </a:ext>
            </a:extLst>
          </p:cNvPr>
          <p:cNvSpPr>
            <a:spLocks noChangeArrowheads="1"/>
          </p:cNvSpPr>
          <p:nvPr/>
        </p:nvSpPr>
        <p:spPr bwMode="auto">
          <a:xfrm>
            <a:off x="717433" y="4737730"/>
            <a:ext cx="2436886"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900" b="0" i="1" u="none" strike="noStrike" cap="none" normalizeH="0" baseline="0" dirty="0">
                <a:ln>
                  <a:noFill/>
                </a:ln>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rPr>
              <a:t>Figure 1 (Beames, Higgins, and Nicol, 2012, p.6).</a:t>
            </a:r>
            <a:endParaRPr kumimoji="0" lang="en-GB" altLang="en-US" sz="1800" b="0" i="0" u="none" strike="noStrike" cap="none" normalizeH="0" baseline="0" dirty="0">
              <a:ln>
                <a:noFill/>
              </a:ln>
              <a:solidFill>
                <a:schemeClr val="accent3">
                  <a:lumMod val="50000"/>
                </a:schemeClr>
              </a:solidFill>
              <a:effectLst/>
              <a:latin typeface="Arial" panose="020B0604020202020204" pitchFamily="34" charset="0"/>
            </a:endParaRPr>
          </a:p>
        </p:txBody>
      </p:sp>
      <p:sp>
        <p:nvSpPr>
          <p:cNvPr id="8" name="Arrow: Down 7">
            <a:extLst>
              <a:ext uri="{FF2B5EF4-FFF2-40B4-BE49-F238E27FC236}">
                <a16:creationId xmlns:a16="http://schemas.microsoft.com/office/drawing/2014/main" id="{8841A243-13E4-462A-9D64-D9865FF22586}"/>
              </a:ext>
            </a:extLst>
          </p:cNvPr>
          <p:cNvSpPr/>
          <p:nvPr/>
        </p:nvSpPr>
        <p:spPr>
          <a:xfrm>
            <a:off x="7467878" y="2414066"/>
            <a:ext cx="578840" cy="57045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AF70CDAC-2C9B-4A45-83FD-D6FCE9AEFA1C}"/>
              </a:ext>
            </a:extLst>
          </p:cNvPr>
          <p:cNvPicPr>
            <a:picLocks noChangeAspect="1"/>
          </p:cNvPicPr>
          <p:nvPr/>
        </p:nvPicPr>
        <p:blipFill>
          <a:blip r:embed="rId4"/>
          <a:stretch>
            <a:fillRect/>
          </a:stretch>
        </p:blipFill>
        <p:spPr>
          <a:xfrm>
            <a:off x="7430969" y="3888298"/>
            <a:ext cx="615749" cy="585267"/>
          </a:xfrm>
          <a:prstGeom prst="rect">
            <a:avLst/>
          </a:prstGeom>
        </p:spPr>
      </p:pic>
      <p:cxnSp>
        <p:nvCxnSpPr>
          <p:cNvPr id="16" name="Straight Arrow Connector 15">
            <a:extLst>
              <a:ext uri="{FF2B5EF4-FFF2-40B4-BE49-F238E27FC236}">
                <a16:creationId xmlns:a16="http://schemas.microsoft.com/office/drawing/2014/main" id="{3CF8BF56-18B8-4513-8062-1A0579451A1C}"/>
              </a:ext>
            </a:extLst>
          </p:cNvPr>
          <p:cNvCxnSpPr>
            <a:cxnSpLocks/>
          </p:cNvCxnSpPr>
          <p:nvPr/>
        </p:nvCxnSpPr>
        <p:spPr>
          <a:xfrm>
            <a:off x="3844923" y="3139916"/>
            <a:ext cx="1909646" cy="20444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Oval 19">
            <a:extLst>
              <a:ext uri="{FF2B5EF4-FFF2-40B4-BE49-F238E27FC236}">
                <a16:creationId xmlns:a16="http://schemas.microsoft.com/office/drawing/2014/main" id="{E3759287-8C35-407B-AA39-F02FBA417313}"/>
              </a:ext>
            </a:extLst>
          </p:cNvPr>
          <p:cNvSpPr/>
          <p:nvPr/>
        </p:nvSpPr>
        <p:spPr>
          <a:xfrm>
            <a:off x="1122221" y="1788777"/>
            <a:ext cx="2530560" cy="2530560"/>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Oval 18">
            <a:extLst>
              <a:ext uri="{FF2B5EF4-FFF2-40B4-BE49-F238E27FC236}">
                <a16:creationId xmlns:a16="http://schemas.microsoft.com/office/drawing/2014/main" id="{6D23A9DF-9ABE-4950-BD87-A9EBB5E7470F}"/>
              </a:ext>
            </a:extLst>
          </p:cNvPr>
          <p:cNvSpPr/>
          <p:nvPr/>
        </p:nvSpPr>
        <p:spPr>
          <a:xfrm>
            <a:off x="1473102" y="2139658"/>
            <a:ext cx="1828799" cy="1828799"/>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8" name="Straight Arrow Connector 17">
            <a:extLst>
              <a:ext uri="{FF2B5EF4-FFF2-40B4-BE49-F238E27FC236}">
                <a16:creationId xmlns:a16="http://schemas.microsoft.com/office/drawing/2014/main" id="{55705352-A5B8-4FB8-B6C7-CA61659BEA14}"/>
              </a:ext>
            </a:extLst>
          </p:cNvPr>
          <p:cNvCxnSpPr>
            <a:cxnSpLocks/>
          </p:cNvCxnSpPr>
          <p:nvPr/>
        </p:nvCxnSpPr>
        <p:spPr>
          <a:xfrm>
            <a:off x="2725646" y="3683164"/>
            <a:ext cx="3028923" cy="112527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E9C85CA9-5901-41BA-AD9B-582432721070}"/>
              </a:ext>
            </a:extLst>
          </p:cNvPr>
          <p:cNvSpPr/>
          <p:nvPr/>
        </p:nvSpPr>
        <p:spPr>
          <a:xfrm>
            <a:off x="1893619" y="2570324"/>
            <a:ext cx="987767" cy="987767"/>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4" name="Straight Arrow Connector 23">
            <a:extLst>
              <a:ext uri="{FF2B5EF4-FFF2-40B4-BE49-F238E27FC236}">
                <a16:creationId xmlns:a16="http://schemas.microsoft.com/office/drawing/2014/main" id="{986BD501-33C7-4BDA-AA7C-CFA600BFBB50}"/>
              </a:ext>
            </a:extLst>
          </p:cNvPr>
          <p:cNvCxnSpPr>
            <a:cxnSpLocks/>
          </p:cNvCxnSpPr>
          <p:nvPr/>
        </p:nvCxnSpPr>
        <p:spPr>
          <a:xfrm flipV="1">
            <a:off x="2325964" y="2178254"/>
            <a:ext cx="1942873" cy="69496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0483ABD8-A72E-4522-90C1-627F94D7CAE3}"/>
              </a:ext>
            </a:extLst>
          </p:cNvPr>
          <p:cNvCxnSpPr>
            <a:cxnSpLocks/>
          </p:cNvCxnSpPr>
          <p:nvPr/>
        </p:nvCxnSpPr>
        <p:spPr>
          <a:xfrm flipV="1">
            <a:off x="2273417" y="1338335"/>
            <a:ext cx="3378083" cy="1346143"/>
          </a:xfrm>
          <a:prstGeom prst="straightConnector1">
            <a:avLst/>
          </a:prstGeom>
          <a:ln w="38100">
            <a:solidFill>
              <a:schemeClr val="tx1"/>
            </a:solidFill>
            <a:tailEnd type="triangle"/>
          </a:ln>
        </p:spPr>
        <p:style>
          <a:lnRef idx="3">
            <a:schemeClr val="accent2"/>
          </a:lnRef>
          <a:fillRef idx="0">
            <a:schemeClr val="accent2"/>
          </a:fillRef>
          <a:effectRef idx="2">
            <a:schemeClr val="accent2"/>
          </a:effectRef>
          <a:fontRef idx="minor">
            <a:schemeClr val="tx1"/>
          </a:fontRef>
        </p:style>
      </p:cxnSp>
      <p:cxnSp>
        <p:nvCxnSpPr>
          <p:cNvPr id="25" name="Straight Arrow Connector 24">
            <a:extLst>
              <a:ext uri="{FF2B5EF4-FFF2-40B4-BE49-F238E27FC236}">
                <a16:creationId xmlns:a16="http://schemas.microsoft.com/office/drawing/2014/main" id="{425A297B-F5F9-4891-A80C-36A4B95CA34B}"/>
              </a:ext>
            </a:extLst>
          </p:cNvPr>
          <p:cNvCxnSpPr>
            <a:cxnSpLocks/>
          </p:cNvCxnSpPr>
          <p:nvPr/>
        </p:nvCxnSpPr>
        <p:spPr>
          <a:xfrm flipV="1">
            <a:off x="3002735" y="2583720"/>
            <a:ext cx="1297274" cy="29942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6" name="Straight Arrow Connector 25">
            <a:extLst>
              <a:ext uri="{FF2B5EF4-FFF2-40B4-BE49-F238E27FC236}">
                <a16:creationId xmlns:a16="http://schemas.microsoft.com/office/drawing/2014/main" id="{BA88CD9A-5611-4B26-B9BC-A05797A79D8B}"/>
              </a:ext>
            </a:extLst>
          </p:cNvPr>
          <p:cNvCxnSpPr>
            <a:cxnSpLocks/>
          </p:cNvCxnSpPr>
          <p:nvPr/>
        </p:nvCxnSpPr>
        <p:spPr>
          <a:xfrm flipV="1">
            <a:off x="3431097" y="2997302"/>
            <a:ext cx="827653" cy="6690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7" name="Straight Arrow Connector 26">
            <a:extLst>
              <a:ext uri="{FF2B5EF4-FFF2-40B4-BE49-F238E27FC236}">
                <a16:creationId xmlns:a16="http://schemas.microsoft.com/office/drawing/2014/main" id="{6FFBC16A-2AF1-4588-AFC5-24305BDBF954}"/>
              </a:ext>
            </a:extLst>
          </p:cNvPr>
          <p:cNvCxnSpPr>
            <a:cxnSpLocks/>
          </p:cNvCxnSpPr>
          <p:nvPr/>
        </p:nvCxnSpPr>
        <p:spPr>
          <a:xfrm>
            <a:off x="3684103" y="3239512"/>
            <a:ext cx="639117" cy="20969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4" name="Slide Number Placeholder 3">
            <a:extLst>
              <a:ext uri="{FF2B5EF4-FFF2-40B4-BE49-F238E27FC236}">
                <a16:creationId xmlns:a16="http://schemas.microsoft.com/office/drawing/2014/main" id="{D4E01262-63DF-439E-9360-DF45A9DC5D3C}"/>
              </a:ext>
            </a:extLst>
          </p:cNvPr>
          <p:cNvSpPr>
            <a:spLocks noGrp="1"/>
          </p:cNvSpPr>
          <p:nvPr>
            <p:ph type="sldNum" sz="quarter" idx="12"/>
          </p:nvPr>
        </p:nvSpPr>
        <p:spPr/>
        <p:txBody>
          <a:bodyPr/>
          <a:lstStyle/>
          <a:p>
            <a:fld id="{064F85A6-5209-470B-8886-26B79869EA6C}" type="slidenum">
              <a:rPr lang="en-GB" smtClean="0"/>
              <a:t>3</a:t>
            </a:fld>
            <a:endParaRPr lang="en-GB" dirty="0"/>
          </a:p>
        </p:txBody>
      </p:sp>
    </p:spTree>
    <p:extLst>
      <p:ext uri="{BB962C8B-B14F-4D97-AF65-F5344CB8AC3E}">
        <p14:creationId xmlns:p14="http://schemas.microsoft.com/office/powerpoint/2010/main" val="1342314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A437DEE-86A2-4B1B-AD41-205BD74E0461}"/>
              </a:ext>
            </a:extLst>
          </p:cNvPr>
          <p:cNvSpPr txBox="1"/>
          <p:nvPr/>
        </p:nvSpPr>
        <p:spPr>
          <a:xfrm>
            <a:off x="598714" y="674914"/>
            <a:ext cx="2239737" cy="369332"/>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GB" dirty="0"/>
              <a:t>Climbing</a:t>
            </a:r>
          </a:p>
        </p:txBody>
      </p:sp>
      <p:sp>
        <p:nvSpPr>
          <p:cNvPr id="8" name="TextBox 7">
            <a:extLst>
              <a:ext uri="{FF2B5EF4-FFF2-40B4-BE49-F238E27FC236}">
                <a16:creationId xmlns:a16="http://schemas.microsoft.com/office/drawing/2014/main" id="{7D0B550B-37F9-4CF3-9E6A-DF9E5C63015E}"/>
              </a:ext>
            </a:extLst>
          </p:cNvPr>
          <p:cNvSpPr txBox="1"/>
          <p:nvPr/>
        </p:nvSpPr>
        <p:spPr>
          <a:xfrm>
            <a:off x="3339192" y="674913"/>
            <a:ext cx="2239737" cy="369332"/>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GB" dirty="0"/>
              <a:t>Cycling</a:t>
            </a:r>
          </a:p>
        </p:txBody>
      </p:sp>
      <p:sp>
        <p:nvSpPr>
          <p:cNvPr id="9" name="TextBox 8">
            <a:extLst>
              <a:ext uri="{FF2B5EF4-FFF2-40B4-BE49-F238E27FC236}">
                <a16:creationId xmlns:a16="http://schemas.microsoft.com/office/drawing/2014/main" id="{36BC91E3-13D0-4EA3-A40A-7D342045FFD8}"/>
              </a:ext>
            </a:extLst>
          </p:cNvPr>
          <p:cNvSpPr txBox="1"/>
          <p:nvPr/>
        </p:nvSpPr>
        <p:spPr>
          <a:xfrm>
            <a:off x="6613072" y="674913"/>
            <a:ext cx="2239737" cy="369332"/>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GB" dirty="0"/>
              <a:t>Journeying</a:t>
            </a:r>
          </a:p>
        </p:txBody>
      </p:sp>
      <p:sp>
        <p:nvSpPr>
          <p:cNvPr id="10" name="TextBox 9">
            <a:extLst>
              <a:ext uri="{FF2B5EF4-FFF2-40B4-BE49-F238E27FC236}">
                <a16:creationId xmlns:a16="http://schemas.microsoft.com/office/drawing/2014/main" id="{DE551BFE-28A3-4C43-B6D4-4726C2FBFFFA}"/>
              </a:ext>
            </a:extLst>
          </p:cNvPr>
          <p:cNvSpPr txBox="1"/>
          <p:nvPr/>
        </p:nvSpPr>
        <p:spPr>
          <a:xfrm>
            <a:off x="9353549" y="674913"/>
            <a:ext cx="2239737" cy="369332"/>
          </a:xfrm>
          <a:prstGeom prst="rect">
            <a:avLst/>
          </a:prstGeom>
          <a:ln/>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GB" dirty="0"/>
              <a:t>Navigation</a:t>
            </a:r>
          </a:p>
        </p:txBody>
      </p:sp>
      <p:pic>
        <p:nvPicPr>
          <p:cNvPr id="12" name="Picture 11">
            <a:extLst>
              <a:ext uri="{FF2B5EF4-FFF2-40B4-BE49-F238E27FC236}">
                <a16:creationId xmlns:a16="http://schemas.microsoft.com/office/drawing/2014/main" id="{938325C1-037A-4515-8F62-245900A44CB2}"/>
              </a:ext>
            </a:extLst>
          </p:cNvPr>
          <p:cNvPicPr>
            <a:picLocks noChangeAspect="1"/>
          </p:cNvPicPr>
          <p:nvPr/>
        </p:nvPicPr>
        <p:blipFill rotWithShape="1">
          <a:blip r:embed="rId3">
            <a:extLst>
              <a:ext uri="{28A0092B-C50C-407E-A947-70E740481C1C}">
                <a14:useLocalDpi xmlns:a14="http://schemas.microsoft.com/office/drawing/2010/main" val="0"/>
              </a:ext>
            </a:extLst>
          </a:blip>
          <a:srcRect l="1269"/>
          <a:stretch/>
        </p:blipFill>
        <p:spPr>
          <a:xfrm>
            <a:off x="3164094" y="1303506"/>
            <a:ext cx="2585942" cy="3492230"/>
          </a:xfrm>
          <a:prstGeom prst="rect">
            <a:avLst/>
          </a:prstGeom>
        </p:spPr>
      </p:pic>
      <p:pic>
        <p:nvPicPr>
          <p:cNvPr id="14" name="Picture 13">
            <a:extLst>
              <a:ext uri="{FF2B5EF4-FFF2-40B4-BE49-F238E27FC236}">
                <a16:creationId xmlns:a16="http://schemas.microsoft.com/office/drawing/2014/main" id="{BC169597-6F0D-48B6-976C-B6152A851E6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58939" y="1303506"/>
            <a:ext cx="2619173" cy="3492231"/>
          </a:xfrm>
          <a:prstGeom prst="rect">
            <a:avLst/>
          </a:prstGeom>
        </p:spPr>
      </p:pic>
      <p:pic>
        <p:nvPicPr>
          <p:cNvPr id="16" name="Picture 15">
            <a:extLst>
              <a:ext uri="{FF2B5EF4-FFF2-40B4-BE49-F238E27FC236}">
                <a16:creationId xmlns:a16="http://schemas.microsoft.com/office/drawing/2014/main" id="{B6FD9E2B-B274-467C-9B6C-081CE16D74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3888" y="1303506"/>
            <a:ext cx="2619173" cy="3492230"/>
          </a:xfrm>
          <a:prstGeom prst="rect">
            <a:avLst/>
          </a:prstGeom>
        </p:spPr>
      </p:pic>
      <p:pic>
        <p:nvPicPr>
          <p:cNvPr id="18" name="Picture 17">
            <a:extLst>
              <a:ext uri="{FF2B5EF4-FFF2-40B4-BE49-F238E27FC236}">
                <a16:creationId xmlns:a16="http://schemas.microsoft.com/office/drawing/2014/main" id="{6523A590-776E-45C2-B4CC-478DF984D6E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441966" y="1303506"/>
            <a:ext cx="2619173" cy="3492230"/>
          </a:xfrm>
          <a:prstGeom prst="rect">
            <a:avLst/>
          </a:prstGeom>
        </p:spPr>
      </p:pic>
      <p:sp>
        <p:nvSpPr>
          <p:cNvPr id="2" name="Slide Number Placeholder 1">
            <a:extLst>
              <a:ext uri="{FF2B5EF4-FFF2-40B4-BE49-F238E27FC236}">
                <a16:creationId xmlns:a16="http://schemas.microsoft.com/office/drawing/2014/main" id="{CE470F1A-7EE9-4C83-9988-AF1A1DBA8201}"/>
              </a:ext>
            </a:extLst>
          </p:cNvPr>
          <p:cNvSpPr>
            <a:spLocks noGrp="1"/>
          </p:cNvSpPr>
          <p:nvPr>
            <p:ph type="sldNum" sz="quarter" idx="12"/>
          </p:nvPr>
        </p:nvSpPr>
        <p:spPr/>
        <p:txBody>
          <a:bodyPr/>
          <a:lstStyle/>
          <a:p>
            <a:fld id="{064F85A6-5209-470B-8886-26B79869EA6C}" type="slidenum">
              <a:rPr lang="en-GB" smtClean="0"/>
              <a:t>4</a:t>
            </a:fld>
            <a:endParaRPr lang="en-GB" dirty="0"/>
          </a:p>
        </p:txBody>
      </p:sp>
    </p:spTree>
    <p:extLst>
      <p:ext uri="{BB962C8B-B14F-4D97-AF65-F5344CB8AC3E}">
        <p14:creationId xmlns:p14="http://schemas.microsoft.com/office/powerpoint/2010/main" val="2489877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6F9965E-A316-47C7-9DDF-C4771DAE13E7}"/>
              </a:ext>
            </a:extLst>
          </p:cNvPr>
          <p:cNvSpPr/>
          <p:nvPr/>
        </p:nvSpPr>
        <p:spPr>
          <a:xfrm>
            <a:off x="838200" y="1565056"/>
            <a:ext cx="1721796" cy="359924"/>
          </a:xfrm>
          <a:prstGeom prst="roundRect">
            <a:avLst>
              <a:gd name="adj"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Level 3</a:t>
            </a:r>
          </a:p>
        </p:txBody>
      </p:sp>
      <p:sp>
        <p:nvSpPr>
          <p:cNvPr id="5" name="Rectangle: Rounded Corners 4">
            <a:extLst>
              <a:ext uri="{FF2B5EF4-FFF2-40B4-BE49-F238E27FC236}">
                <a16:creationId xmlns:a16="http://schemas.microsoft.com/office/drawing/2014/main" id="{621C0B9A-4F3F-49D0-9265-41E6E6FEC81D}"/>
              </a:ext>
            </a:extLst>
          </p:cNvPr>
          <p:cNvSpPr/>
          <p:nvPr/>
        </p:nvSpPr>
        <p:spPr>
          <a:xfrm>
            <a:off x="838200" y="2079813"/>
            <a:ext cx="1721796" cy="359924"/>
          </a:xfrm>
          <a:prstGeom prst="roundRect">
            <a:avLst>
              <a:gd name="adj"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Level 4</a:t>
            </a:r>
          </a:p>
        </p:txBody>
      </p:sp>
      <p:sp>
        <p:nvSpPr>
          <p:cNvPr id="6" name="Rectangle: Rounded Corners 5">
            <a:extLst>
              <a:ext uri="{FF2B5EF4-FFF2-40B4-BE49-F238E27FC236}">
                <a16:creationId xmlns:a16="http://schemas.microsoft.com/office/drawing/2014/main" id="{06E85B43-8B8C-47FB-9273-FF8DDDAFB515}"/>
              </a:ext>
            </a:extLst>
          </p:cNvPr>
          <p:cNvSpPr/>
          <p:nvPr/>
        </p:nvSpPr>
        <p:spPr>
          <a:xfrm>
            <a:off x="838200" y="2818799"/>
            <a:ext cx="1721796" cy="359924"/>
          </a:xfrm>
          <a:prstGeom prst="roundRect">
            <a:avLst>
              <a:gd name="adj"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Level 5</a:t>
            </a:r>
          </a:p>
        </p:txBody>
      </p:sp>
      <p:sp>
        <p:nvSpPr>
          <p:cNvPr id="7" name="Rectangle: Rounded Corners 6">
            <a:extLst>
              <a:ext uri="{FF2B5EF4-FFF2-40B4-BE49-F238E27FC236}">
                <a16:creationId xmlns:a16="http://schemas.microsoft.com/office/drawing/2014/main" id="{FA9EF977-8D54-4DE3-B39D-6494B44B91C2}"/>
              </a:ext>
            </a:extLst>
          </p:cNvPr>
          <p:cNvSpPr/>
          <p:nvPr/>
        </p:nvSpPr>
        <p:spPr>
          <a:xfrm>
            <a:off x="838200" y="3345152"/>
            <a:ext cx="1721796" cy="359924"/>
          </a:xfrm>
          <a:prstGeom prst="roundRect">
            <a:avLst>
              <a:gd name="adj"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Level 6</a:t>
            </a:r>
          </a:p>
        </p:txBody>
      </p:sp>
      <p:sp>
        <p:nvSpPr>
          <p:cNvPr id="8" name="Rectangle: Rounded Corners 7">
            <a:extLst>
              <a:ext uri="{FF2B5EF4-FFF2-40B4-BE49-F238E27FC236}">
                <a16:creationId xmlns:a16="http://schemas.microsoft.com/office/drawing/2014/main" id="{3A83F4F4-87F2-4B4D-9330-30C98ECADD69}"/>
              </a:ext>
            </a:extLst>
          </p:cNvPr>
          <p:cNvSpPr/>
          <p:nvPr/>
        </p:nvSpPr>
        <p:spPr>
          <a:xfrm>
            <a:off x="838200" y="4133587"/>
            <a:ext cx="1721796" cy="359924"/>
          </a:xfrm>
          <a:prstGeom prst="roundRect">
            <a:avLst>
              <a:gd name="adj"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Level 7</a:t>
            </a:r>
          </a:p>
        </p:txBody>
      </p:sp>
      <p:sp>
        <p:nvSpPr>
          <p:cNvPr id="9" name="Rectangle: Rounded Corners 8">
            <a:extLst>
              <a:ext uri="{FF2B5EF4-FFF2-40B4-BE49-F238E27FC236}">
                <a16:creationId xmlns:a16="http://schemas.microsoft.com/office/drawing/2014/main" id="{0E2D8EEB-1708-4651-82E0-621BDB96E994}"/>
              </a:ext>
            </a:extLst>
          </p:cNvPr>
          <p:cNvSpPr/>
          <p:nvPr/>
        </p:nvSpPr>
        <p:spPr>
          <a:xfrm>
            <a:off x="838200" y="4961812"/>
            <a:ext cx="1721796" cy="359924"/>
          </a:xfrm>
          <a:prstGeom prst="roundRect">
            <a:avLst>
              <a:gd name="adj"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Level 8</a:t>
            </a:r>
          </a:p>
        </p:txBody>
      </p:sp>
      <p:sp>
        <p:nvSpPr>
          <p:cNvPr id="11" name="TextBox 10">
            <a:extLst>
              <a:ext uri="{FF2B5EF4-FFF2-40B4-BE49-F238E27FC236}">
                <a16:creationId xmlns:a16="http://schemas.microsoft.com/office/drawing/2014/main" id="{AE906A99-3ED4-4191-8435-9EA55D6157D6}"/>
              </a:ext>
            </a:extLst>
          </p:cNvPr>
          <p:cNvSpPr txBox="1"/>
          <p:nvPr/>
        </p:nvSpPr>
        <p:spPr>
          <a:xfrm>
            <a:off x="2753420" y="1565056"/>
            <a:ext cx="8726838" cy="369332"/>
          </a:xfrm>
          <a:prstGeom prst="rect">
            <a:avLst/>
          </a:prstGeom>
          <a:noFill/>
        </p:spPr>
        <p:txBody>
          <a:bodyPr wrap="square" rtlCol="0">
            <a:spAutoFit/>
          </a:bodyPr>
          <a:lstStyle/>
          <a:p>
            <a:r>
              <a:rPr lang="en-GB" dirty="0"/>
              <a:t>Understand the concept of adventurous activities. </a:t>
            </a:r>
          </a:p>
        </p:txBody>
      </p:sp>
      <p:sp>
        <p:nvSpPr>
          <p:cNvPr id="12" name="TextBox 11">
            <a:extLst>
              <a:ext uri="{FF2B5EF4-FFF2-40B4-BE49-F238E27FC236}">
                <a16:creationId xmlns:a16="http://schemas.microsoft.com/office/drawing/2014/main" id="{B3C0C0DA-69E4-4443-A110-884B74781D52}"/>
              </a:ext>
            </a:extLst>
          </p:cNvPr>
          <p:cNvSpPr txBox="1"/>
          <p:nvPr/>
        </p:nvSpPr>
        <p:spPr>
          <a:xfrm>
            <a:off x="2753420" y="2070405"/>
            <a:ext cx="7832035" cy="369332"/>
          </a:xfrm>
          <a:prstGeom prst="rect">
            <a:avLst/>
          </a:prstGeom>
          <a:noFill/>
        </p:spPr>
        <p:txBody>
          <a:bodyPr wrap="square" rtlCol="0">
            <a:spAutoFit/>
          </a:bodyPr>
          <a:lstStyle/>
          <a:p>
            <a:r>
              <a:rPr lang="en-GB" dirty="0"/>
              <a:t>Understand the risk inherent in adventure activities.</a:t>
            </a:r>
          </a:p>
        </p:txBody>
      </p:sp>
      <p:sp>
        <p:nvSpPr>
          <p:cNvPr id="13" name="TextBox 12">
            <a:extLst>
              <a:ext uri="{FF2B5EF4-FFF2-40B4-BE49-F238E27FC236}">
                <a16:creationId xmlns:a16="http://schemas.microsoft.com/office/drawing/2014/main" id="{3D95BCA9-3BE3-44BC-9100-0C0B948C25D4}"/>
              </a:ext>
            </a:extLst>
          </p:cNvPr>
          <p:cNvSpPr txBox="1"/>
          <p:nvPr/>
        </p:nvSpPr>
        <p:spPr>
          <a:xfrm>
            <a:off x="2753420" y="2809391"/>
            <a:ext cx="5564344" cy="369332"/>
          </a:xfrm>
          <a:prstGeom prst="rect">
            <a:avLst/>
          </a:prstGeom>
          <a:noFill/>
        </p:spPr>
        <p:txBody>
          <a:bodyPr wrap="none" rtlCol="0">
            <a:spAutoFit/>
          </a:bodyPr>
          <a:lstStyle/>
          <a:p>
            <a:r>
              <a:rPr lang="en-GB" dirty="0"/>
              <a:t>Adapt and apply previously learnt skills to new situations.</a:t>
            </a:r>
          </a:p>
        </p:txBody>
      </p:sp>
      <p:sp>
        <p:nvSpPr>
          <p:cNvPr id="14" name="TextBox 13">
            <a:extLst>
              <a:ext uri="{FF2B5EF4-FFF2-40B4-BE49-F238E27FC236}">
                <a16:creationId xmlns:a16="http://schemas.microsoft.com/office/drawing/2014/main" id="{B7392302-F1B8-47CF-99CE-98726180459C}"/>
              </a:ext>
            </a:extLst>
          </p:cNvPr>
          <p:cNvSpPr txBox="1"/>
          <p:nvPr/>
        </p:nvSpPr>
        <p:spPr>
          <a:xfrm>
            <a:off x="2753420" y="3340448"/>
            <a:ext cx="9276522" cy="646331"/>
          </a:xfrm>
          <a:prstGeom prst="rect">
            <a:avLst/>
          </a:prstGeom>
          <a:noFill/>
        </p:spPr>
        <p:txBody>
          <a:bodyPr wrap="square" rtlCol="0">
            <a:spAutoFit/>
          </a:bodyPr>
          <a:lstStyle/>
          <a:p>
            <a:r>
              <a:rPr lang="en-GB" dirty="0"/>
              <a:t>Demonstrate greater technical efficiency. Consistently follow safety procedures and recognise their importance.</a:t>
            </a:r>
          </a:p>
        </p:txBody>
      </p:sp>
      <p:sp>
        <p:nvSpPr>
          <p:cNvPr id="15" name="TextBox 14">
            <a:extLst>
              <a:ext uri="{FF2B5EF4-FFF2-40B4-BE49-F238E27FC236}">
                <a16:creationId xmlns:a16="http://schemas.microsoft.com/office/drawing/2014/main" id="{D78A6E82-6F24-421E-B45E-22942CA647D3}"/>
              </a:ext>
            </a:extLst>
          </p:cNvPr>
          <p:cNvSpPr txBox="1"/>
          <p:nvPr/>
        </p:nvSpPr>
        <p:spPr>
          <a:xfrm>
            <a:off x="2753421" y="4128883"/>
            <a:ext cx="8726838" cy="646331"/>
          </a:xfrm>
          <a:prstGeom prst="rect">
            <a:avLst/>
          </a:prstGeom>
          <a:noFill/>
        </p:spPr>
        <p:txBody>
          <a:bodyPr wrap="square" rtlCol="0">
            <a:spAutoFit/>
          </a:bodyPr>
          <a:lstStyle/>
          <a:p>
            <a:r>
              <a:rPr lang="en-GB" dirty="0"/>
              <a:t>Demonstrate advanced skills in Climbing, Biking, and Journeying. Listen and Communicate effectively. Self-evaluation of strengths and limitations of actions. </a:t>
            </a:r>
          </a:p>
        </p:txBody>
      </p:sp>
      <p:sp>
        <p:nvSpPr>
          <p:cNvPr id="16" name="Title 15">
            <a:extLst>
              <a:ext uri="{FF2B5EF4-FFF2-40B4-BE49-F238E27FC236}">
                <a16:creationId xmlns:a16="http://schemas.microsoft.com/office/drawing/2014/main" id="{FE676AAB-D148-4A3C-9EB9-815C44B17390}"/>
              </a:ext>
            </a:extLst>
          </p:cNvPr>
          <p:cNvSpPr>
            <a:spLocks noGrp="1"/>
          </p:cNvSpPr>
          <p:nvPr>
            <p:ph type="title"/>
          </p:nvPr>
        </p:nvSpPr>
        <p:spPr>
          <a:xfrm>
            <a:off x="838200" y="365126"/>
            <a:ext cx="10515600" cy="1057826"/>
          </a:xfrm>
        </p:spPr>
        <p:txBody>
          <a:bodyPr>
            <a:normAutofit/>
          </a:bodyPr>
          <a:lstStyle/>
          <a:p>
            <a:r>
              <a:rPr lang="en-GB" dirty="0"/>
              <a:t>Levels of Attainment</a:t>
            </a:r>
          </a:p>
        </p:txBody>
      </p:sp>
      <p:sp>
        <p:nvSpPr>
          <p:cNvPr id="18" name="TextBox 17">
            <a:extLst>
              <a:ext uri="{FF2B5EF4-FFF2-40B4-BE49-F238E27FC236}">
                <a16:creationId xmlns:a16="http://schemas.microsoft.com/office/drawing/2014/main" id="{D910B92C-8A67-4EB5-A73C-3F976870D485}"/>
              </a:ext>
            </a:extLst>
          </p:cNvPr>
          <p:cNvSpPr txBox="1"/>
          <p:nvPr/>
        </p:nvSpPr>
        <p:spPr>
          <a:xfrm>
            <a:off x="2753421" y="4957108"/>
            <a:ext cx="8726838" cy="923330"/>
          </a:xfrm>
          <a:prstGeom prst="rect">
            <a:avLst/>
          </a:prstGeom>
          <a:noFill/>
        </p:spPr>
        <p:txBody>
          <a:bodyPr wrap="square" rtlCol="0">
            <a:spAutoFit/>
          </a:bodyPr>
          <a:lstStyle/>
          <a:p>
            <a:r>
              <a:rPr lang="en-GB" dirty="0"/>
              <a:t>Demonstrate extensive knowledge and understanding of advanced underpinning skills and principles. Transfer of skills from one activity to develop another. Perform consistent, controlled, and effective skills.</a:t>
            </a:r>
          </a:p>
        </p:txBody>
      </p:sp>
      <p:sp>
        <p:nvSpPr>
          <p:cNvPr id="19" name="TextBox 18">
            <a:extLst>
              <a:ext uri="{FF2B5EF4-FFF2-40B4-BE49-F238E27FC236}">
                <a16:creationId xmlns:a16="http://schemas.microsoft.com/office/drawing/2014/main" id="{1B2E5C03-BB0A-455E-BE9F-9E248E213CCC}"/>
              </a:ext>
            </a:extLst>
          </p:cNvPr>
          <p:cNvSpPr txBox="1"/>
          <p:nvPr/>
        </p:nvSpPr>
        <p:spPr>
          <a:xfrm>
            <a:off x="190282" y="6354374"/>
            <a:ext cx="2563138" cy="276999"/>
          </a:xfrm>
          <a:prstGeom prst="rect">
            <a:avLst/>
          </a:prstGeom>
          <a:noFill/>
        </p:spPr>
        <p:txBody>
          <a:bodyPr wrap="none" rtlCol="0">
            <a:spAutoFit/>
          </a:bodyPr>
          <a:lstStyle/>
          <a:p>
            <a:r>
              <a:rPr lang="en-GB" sz="1200" dirty="0"/>
              <a:t>Levels of Attainment - (DfCELLS, 2008)</a:t>
            </a:r>
          </a:p>
        </p:txBody>
      </p:sp>
      <p:sp>
        <p:nvSpPr>
          <p:cNvPr id="2" name="Slide Number Placeholder 1">
            <a:extLst>
              <a:ext uri="{FF2B5EF4-FFF2-40B4-BE49-F238E27FC236}">
                <a16:creationId xmlns:a16="http://schemas.microsoft.com/office/drawing/2014/main" id="{46BDD665-7D07-4B94-B567-A276CDA99E04}"/>
              </a:ext>
            </a:extLst>
          </p:cNvPr>
          <p:cNvSpPr>
            <a:spLocks noGrp="1"/>
          </p:cNvSpPr>
          <p:nvPr>
            <p:ph type="sldNum" sz="quarter" idx="12"/>
          </p:nvPr>
        </p:nvSpPr>
        <p:spPr/>
        <p:txBody>
          <a:bodyPr/>
          <a:lstStyle/>
          <a:p>
            <a:fld id="{064F85A6-5209-470B-8886-26B79869EA6C}" type="slidenum">
              <a:rPr lang="en-GB" smtClean="0"/>
              <a:t>5</a:t>
            </a:fld>
            <a:endParaRPr lang="en-GB" dirty="0"/>
          </a:p>
        </p:txBody>
      </p:sp>
    </p:spTree>
    <p:extLst>
      <p:ext uri="{BB962C8B-B14F-4D97-AF65-F5344CB8AC3E}">
        <p14:creationId xmlns:p14="http://schemas.microsoft.com/office/powerpoint/2010/main" val="4287787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B5EE4-8867-4E88-A71E-54FD64F68A98}"/>
              </a:ext>
            </a:extLst>
          </p:cNvPr>
          <p:cNvSpPr>
            <a:spLocks noGrp="1"/>
          </p:cNvSpPr>
          <p:nvPr>
            <p:ph type="title"/>
          </p:nvPr>
        </p:nvSpPr>
        <p:spPr/>
        <p:txBody>
          <a:bodyPr/>
          <a:lstStyle/>
          <a:p>
            <a:r>
              <a:rPr lang="en-GB" dirty="0"/>
              <a:t>Sunday Afternoon Drive Debrief Model</a:t>
            </a:r>
          </a:p>
        </p:txBody>
      </p:sp>
      <p:pic>
        <p:nvPicPr>
          <p:cNvPr id="1028" name="Picture 4">
            <a:extLst>
              <a:ext uri="{FF2B5EF4-FFF2-40B4-BE49-F238E27FC236}">
                <a16:creationId xmlns:a16="http://schemas.microsoft.com/office/drawing/2014/main" id="{CB00F28B-8A9A-4BD0-87A5-DFBCA8B22C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555" t="2255" r="1836" b="12030"/>
          <a:stretch>
            <a:fillRect/>
          </a:stretch>
        </p:blipFill>
        <p:spPr bwMode="auto">
          <a:xfrm>
            <a:off x="838200" y="1531948"/>
            <a:ext cx="5192486" cy="392765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20176747-7A4C-4523-9DC0-85647881F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9898" y="4513634"/>
            <a:ext cx="4916254" cy="189192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4" name="TextBox 3">
            <a:extLst>
              <a:ext uri="{FF2B5EF4-FFF2-40B4-BE49-F238E27FC236}">
                <a16:creationId xmlns:a16="http://schemas.microsoft.com/office/drawing/2014/main" id="{28E95A0A-78D2-4E0A-9242-B812F6A8CD88}"/>
              </a:ext>
            </a:extLst>
          </p:cNvPr>
          <p:cNvSpPr txBox="1"/>
          <p:nvPr/>
        </p:nvSpPr>
        <p:spPr>
          <a:xfrm>
            <a:off x="838200" y="4876807"/>
            <a:ext cx="2070370" cy="709626"/>
          </a:xfrm>
          <a:prstGeom prst="rect">
            <a:avLst/>
          </a:prstGeom>
          <a:noFill/>
        </p:spPr>
        <p:txBody>
          <a:bodyPr wrap="square" rtlCol="0">
            <a:spAutoFit/>
          </a:bodyPr>
          <a:lstStyle/>
          <a:p>
            <a:r>
              <a:rPr kumimoji="0" lang="en-GB" altLang="en-US" sz="1100" b="0" i="1" u="none" strike="noStrike" cap="none" normalizeH="0" baseline="0" dirty="0">
                <a:ln>
                  <a:noFill/>
                </a:ln>
                <a:solidFill>
                  <a:schemeClr val="accent3">
                    <a:lumMod val="50000"/>
                  </a:schemeClr>
                </a:solidFill>
                <a:effectLst/>
                <a:ea typeface="Calibri" panose="020F0502020204030204" pitchFamily="34" charset="0"/>
                <a:cs typeface="Times New Roman" panose="02020603050405020304" pitchFamily="18" charset="0"/>
              </a:rPr>
              <a:t>Figure 2 (Sutherland, Stuhr, and Ressler, 2014, p.14)</a:t>
            </a:r>
            <a:endParaRPr kumimoji="0" lang="en-GB" altLang="en-US" sz="2800" b="0" i="0" u="none" strike="noStrike" cap="none" normalizeH="0" baseline="0" dirty="0">
              <a:ln>
                <a:noFill/>
              </a:ln>
              <a:solidFill>
                <a:schemeClr val="accent3">
                  <a:lumMod val="50000"/>
                </a:schemeClr>
              </a:solidFill>
              <a:effectLst/>
            </a:endParaRPr>
          </a:p>
          <a:p>
            <a:endParaRPr lang="en-GB" dirty="0"/>
          </a:p>
        </p:txBody>
      </p:sp>
      <p:sp>
        <p:nvSpPr>
          <p:cNvPr id="8" name="TextBox 7">
            <a:extLst>
              <a:ext uri="{FF2B5EF4-FFF2-40B4-BE49-F238E27FC236}">
                <a16:creationId xmlns:a16="http://schemas.microsoft.com/office/drawing/2014/main" id="{B240A82F-EA56-4873-9533-9FD944AF540E}"/>
              </a:ext>
            </a:extLst>
          </p:cNvPr>
          <p:cNvSpPr txBox="1"/>
          <p:nvPr/>
        </p:nvSpPr>
        <p:spPr>
          <a:xfrm>
            <a:off x="9754389" y="6225545"/>
            <a:ext cx="2318052" cy="261610"/>
          </a:xfrm>
          <a:prstGeom prst="rect">
            <a:avLst/>
          </a:prstGeom>
          <a:noFill/>
        </p:spPr>
        <p:txBody>
          <a:bodyPr wrap="square" rtlCol="0">
            <a:spAutoFit/>
          </a:bodyPr>
          <a:lstStyle/>
          <a:p>
            <a:r>
              <a:rPr lang="en-GB" sz="1100" i="1" dirty="0">
                <a:solidFill>
                  <a:schemeClr val="accent3">
                    <a:lumMod val="50000"/>
                  </a:schemeClr>
                </a:solidFill>
              </a:rPr>
              <a:t>Figure 3 (DfCELLS, 2008, p.18)</a:t>
            </a:r>
          </a:p>
        </p:txBody>
      </p:sp>
      <p:pic>
        <p:nvPicPr>
          <p:cNvPr id="5" name="Picture 4">
            <a:extLst>
              <a:ext uri="{FF2B5EF4-FFF2-40B4-BE49-F238E27FC236}">
                <a16:creationId xmlns:a16="http://schemas.microsoft.com/office/drawing/2014/main" id="{62F28F8B-D88D-4129-BC84-9F42E70D4E01}"/>
              </a:ext>
            </a:extLst>
          </p:cNvPr>
          <p:cNvPicPr>
            <a:picLocks noChangeAspect="1"/>
          </p:cNvPicPr>
          <p:nvPr/>
        </p:nvPicPr>
        <p:blipFill>
          <a:blip r:embed="rId5"/>
          <a:stretch>
            <a:fillRect/>
          </a:stretch>
        </p:blipFill>
        <p:spPr>
          <a:xfrm>
            <a:off x="7762634" y="1531948"/>
            <a:ext cx="3150781" cy="2363086"/>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BECFF5CD-2265-441E-B626-116885BCA190}"/>
              </a:ext>
            </a:extLst>
          </p:cNvPr>
          <p:cNvSpPr txBox="1"/>
          <p:nvPr/>
        </p:nvSpPr>
        <p:spPr>
          <a:xfrm>
            <a:off x="7696228" y="3633424"/>
            <a:ext cx="1641796" cy="261610"/>
          </a:xfrm>
          <a:prstGeom prst="rect">
            <a:avLst/>
          </a:prstGeom>
          <a:noFill/>
        </p:spPr>
        <p:txBody>
          <a:bodyPr wrap="none" rtlCol="0">
            <a:spAutoFit/>
          </a:bodyPr>
          <a:lstStyle/>
          <a:p>
            <a:r>
              <a:rPr lang="en-GB" sz="1100" dirty="0">
                <a:solidFill>
                  <a:schemeClr val="bg1"/>
                </a:solidFill>
              </a:rPr>
              <a:t>(Vegetable Project, 2017)</a:t>
            </a:r>
          </a:p>
        </p:txBody>
      </p:sp>
      <p:sp>
        <p:nvSpPr>
          <p:cNvPr id="10" name="Slide Number Placeholder 9">
            <a:extLst>
              <a:ext uri="{FF2B5EF4-FFF2-40B4-BE49-F238E27FC236}">
                <a16:creationId xmlns:a16="http://schemas.microsoft.com/office/drawing/2014/main" id="{A76F63EF-58E8-4E3E-A3C2-F11922F2D2F3}"/>
              </a:ext>
            </a:extLst>
          </p:cNvPr>
          <p:cNvSpPr>
            <a:spLocks noGrp="1"/>
          </p:cNvSpPr>
          <p:nvPr>
            <p:ph type="sldNum" sz="quarter" idx="12"/>
          </p:nvPr>
        </p:nvSpPr>
        <p:spPr/>
        <p:txBody>
          <a:bodyPr/>
          <a:lstStyle/>
          <a:p>
            <a:fld id="{064F85A6-5209-470B-8886-26B79869EA6C}" type="slidenum">
              <a:rPr lang="en-GB" smtClean="0"/>
              <a:t>6</a:t>
            </a:fld>
            <a:endParaRPr lang="en-GB" dirty="0"/>
          </a:p>
        </p:txBody>
      </p:sp>
    </p:spTree>
    <p:extLst>
      <p:ext uri="{BB962C8B-B14F-4D97-AF65-F5344CB8AC3E}">
        <p14:creationId xmlns:p14="http://schemas.microsoft.com/office/powerpoint/2010/main" val="3755330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E3EF470-2533-486D-A812-F76E84C24337}"/>
              </a:ext>
            </a:extLst>
          </p:cNvPr>
          <p:cNvSpPr txBox="1"/>
          <p:nvPr/>
        </p:nvSpPr>
        <p:spPr>
          <a:xfrm>
            <a:off x="6468233" y="5351887"/>
            <a:ext cx="2529191" cy="538609"/>
          </a:xfrm>
          <a:prstGeom prst="rect">
            <a:avLst/>
          </a:prstGeom>
          <a:noFill/>
        </p:spPr>
        <p:txBody>
          <a:bodyPr wrap="square" rtlCol="0">
            <a:spAutoFit/>
          </a:bodyPr>
          <a:lstStyle/>
          <a:p>
            <a:r>
              <a:rPr lang="en-GB" sz="1100" i="1" dirty="0">
                <a:solidFill>
                  <a:schemeClr val="accent3">
                    <a:lumMod val="50000"/>
                  </a:schemeClr>
                </a:solidFill>
              </a:rPr>
              <a:t>Figure 4 (DfCELLS, 2008)</a:t>
            </a:r>
          </a:p>
          <a:p>
            <a:endParaRPr lang="en-GB" dirty="0"/>
          </a:p>
        </p:txBody>
      </p:sp>
      <p:pic>
        <p:nvPicPr>
          <p:cNvPr id="3" name="Picture 2">
            <a:extLst>
              <a:ext uri="{FF2B5EF4-FFF2-40B4-BE49-F238E27FC236}">
                <a16:creationId xmlns:a16="http://schemas.microsoft.com/office/drawing/2014/main" id="{70111BE6-E382-43FF-B52C-033A3D01C5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01309">
            <a:off x="7332613" y="-683881"/>
            <a:ext cx="2497272" cy="3121378"/>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3C692581-EFAD-4452-8097-77EE1E7C9DFF}"/>
              </a:ext>
            </a:extLst>
          </p:cNvPr>
          <p:cNvPicPr>
            <a:picLocks noChangeAspect="1"/>
          </p:cNvPicPr>
          <p:nvPr/>
        </p:nvPicPr>
        <p:blipFill rotWithShape="1">
          <a:blip r:embed="rId4">
            <a:extLst>
              <a:ext uri="{28A0092B-C50C-407E-A947-70E740481C1C}">
                <a14:useLocalDpi xmlns:a14="http://schemas.microsoft.com/office/drawing/2010/main" val="0"/>
              </a:ext>
            </a:extLst>
          </a:blip>
          <a:srcRect r="46663"/>
          <a:stretch/>
        </p:blipFill>
        <p:spPr>
          <a:xfrm rot="19852785">
            <a:off x="2219324" y="-683881"/>
            <a:ext cx="2497272" cy="3121378"/>
          </a:xfrm>
          <a:prstGeom prst="rect">
            <a:avLst/>
          </a:prstGeom>
          <a:ln>
            <a:noFill/>
          </a:ln>
          <a:effectLst>
            <a:outerShdw blurRad="292100" dist="139700" dir="2700000" algn="tl" rotWithShape="0">
              <a:srgbClr val="333333">
                <a:alpha val="65000"/>
              </a:srgbClr>
            </a:outerShdw>
          </a:effectLst>
        </p:spPr>
      </p:pic>
      <p:pic>
        <p:nvPicPr>
          <p:cNvPr id="13" name="Picture 12">
            <a:extLst>
              <a:ext uri="{FF2B5EF4-FFF2-40B4-BE49-F238E27FC236}">
                <a16:creationId xmlns:a16="http://schemas.microsoft.com/office/drawing/2014/main" id="{B208373D-6795-4E3C-9931-DDDA83C9A6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9853866">
            <a:off x="661962" y="1291718"/>
            <a:ext cx="2497271" cy="3329694"/>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DF44E2A1-8F63-48BC-9DBD-F7AB8957084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728300" flipH="1">
            <a:off x="369015" y="3687038"/>
            <a:ext cx="2497271" cy="3329695"/>
          </a:xfrm>
          <a:prstGeom prst="rect">
            <a:avLst/>
          </a:prstGeom>
          <a:ln>
            <a:noFill/>
          </a:ln>
          <a:effectLst>
            <a:outerShdw blurRad="292100" dist="139700" dir="2700000" algn="tl" rotWithShape="0">
              <a:srgbClr val="333333">
                <a:alpha val="65000"/>
              </a:srgbClr>
            </a:outerShdw>
          </a:effectLst>
        </p:spPr>
      </p:pic>
      <p:pic>
        <p:nvPicPr>
          <p:cNvPr id="15" name="Picture 14">
            <a:extLst>
              <a:ext uri="{FF2B5EF4-FFF2-40B4-BE49-F238E27FC236}">
                <a16:creationId xmlns:a16="http://schemas.microsoft.com/office/drawing/2014/main" id="{A386C7A3-B485-4879-AF95-1898CA277F4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5235558" y="1629501"/>
            <a:ext cx="2497270" cy="3329693"/>
          </a:xfrm>
          <a:prstGeom prst="rect">
            <a:avLst/>
          </a:prstGeom>
        </p:spPr>
      </p:pic>
      <p:pic>
        <p:nvPicPr>
          <p:cNvPr id="17" name="Picture 16">
            <a:extLst>
              <a:ext uri="{FF2B5EF4-FFF2-40B4-BE49-F238E27FC236}">
                <a16:creationId xmlns:a16="http://schemas.microsoft.com/office/drawing/2014/main" id="{1C713932-7CEB-4216-BBC0-0596C7AA371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230119">
            <a:off x="9089493" y="1091831"/>
            <a:ext cx="2518269" cy="3357692"/>
          </a:xfrm>
          <a:prstGeom prst="rect">
            <a:avLst/>
          </a:prstGeom>
          <a:ln>
            <a:noFill/>
          </a:ln>
          <a:effectLst>
            <a:outerShdw blurRad="292100" dist="139700" dir="2700000" algn="tl" rotWithShape="0">
              <a:srgbClr val="333333">
                <a:alpha val="65000"/>
              </a:srgbClr>
            </a:outerShdw>
          </a:effectLst>
        </p:spPr>
      </p:pic>
      <p:pic>
        <p:nvPicPr>
          <p:cNvPr id="11" name="Picture 10">
            <a:extLst>
              <a:ext uri="{FF2B5EF4-FFF2-40B4-BE49-F238E27FC236}">
                <a16:creationId xmlns:a16="http://schemas.microsoft.com/office/drawing/2014/main" id="{54A4718A-57C9-4DB8-880E-23389A9FC99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375703">
            <a:off x="9040129" y="3687038"/>
            <a:ext cx="2497271" cy="3329694"/>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05F56564-4EAB-4098-8FBA-31445502EC5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397955" y="1236808"/>
            <a:ext cx="5226935" cy="438438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8" name="Slide Number Placeholder 17">
            <a:extLst>
              <a:ext uri="{FF2B5EF4-FFF2-40B4-BE49-F238E27FC236}">
                <a16:creationId xmlns:a16="http://schemas.microsoft.com/office/drawing/2014/main" id="{D9156CEE-0D10-4BE9-B365-26F247A0E76B}"/>
              </a:ext>
            </a:extLst>
          </p:cNvPr>
          <p:cNvSpPr>
            <a:spLocks noGrp="1"/>
          </p:cNvSpPr>
          <p:nvPr>
            <p:ph type="sldNum" sz="quarter" idx="12"/>
          </p:nvPr>
        </p:nvSpPr>
        <p:spPr/>
        <p:txBody>
          <a:bodyPr/>
          <a:lstStyle/>
          <a:p>
            <a:fld id="{064F85A6-5209-470B-8886-26B79869EA6C}" type="slidenum">
              <a:rPr lang="en-GB" smtClean="0"/>
              <a:t>7</a:t>
            </a:fld>
            <a:endParaRPr lang="en-GB" dirty="0"/>
          </a:p>
        </p:txBody>
      </p:sp>
      <p:sp>
        <p:nvSpPr>
          <p:cNvPr id="12" name="TextBox 11">
            <a:extLst>
              <a:ext uri="{FF2B5EF4-FFF2-40B4-BE49-F238E27FC236}">
                <a16:creationId xmlns:a16="http://schemas.microsoft.com/office/drawing/2014/main" id="{D7889D1E-F2E1-482D-989E-A7847CDA4E7C}"/>
              </a:ext>
            </a:extLst>
          </p:cNvPr>
          <p:cNvSpPr txBox="1"/>
          <p:nvPr/>
        </p:nvSpPr>
        <p:spPr>
          <a:xfrm>
            <a:off x="3453852" y="5367363"/>
            <a:ext cx="2318052" cy="261610"/>
          </a:xfrm>
          <a:prstGeom prst="rect">
            <a:avLst/>
          </a:prstGeom>
          <a:noFill/>
        </p:spPr>
        <p:txBody>
          <a:bodyPr wrap="square" rtlCol="0">
            <a:spAutoFit/>
          </a:bodyPr>
          <a:lstStyle/>
          <a:p>
            <a:r>
              <a:rPr lang="en-GB" sz="1100" i="1" dirty="0">
                <a:solidFill>
                  <a:schemeClr val="accent3">
                    <a:lumMod val="50000"/>
                  </a:schemeClr>
                </a:solidFill>
              </a:rPr>
              <a:t>Figure 4 (DfCELLS, 2008, p.18)</a:t>
            </a:r>
          </a:p>
        </p:txBody>
      </p:sp>
    </p:spTree>
    <p:extLst>
      <p:ext uri="{BB962C8B-B14F-4D97-AF65-F5344CB8AC3E}">
        <p14:creationId xmlns:p14="http://schemas.microsoft.com/office/powerpoint/2010/main" val="12850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699D4-CD26-4940-A02E-4C5403F2BE61}"/>
              </a:ext>
            </a:extLst>
          </p:cNvPr>
          <p:cNvSpPr>
            <a:spLocks noGrp="1"/>
          </p:cNvSpPr>
          <p:nvPr>
            <p:ph type="title"/>
          </p:nvPr>
        </p:nvSpPr>
        <p:spPr>
          <a:xfrm>
            <a:off x="5879323" y="207910"/>
            <a:ext cx="5668047" cy="1325563"/>
          </a:xfrm>
        </p:spPr>
        <p:txBody>
          <a:bodyPr/>
          <a:lstStyle/>
          <a:p>
            <a:r>
              <a:rPr lang="en-GB" dirty="0"/>
              <a:t>Outdoor Learning Cards</a:t>
            </a:r>
          </a:p>
        </p:txBody>
      </p:sp>
      <p:pic>
        <p:nvPicPr>
          <p:cNvPr id="23" name="Picture 22">
            <a:extLst>
              <a:ext uri="{FF2B5EF4-FFF2-40B4-BE49-F238E27FC236}">
                <a16:creationId xmlns:a16="http://schemas.microsoft.com/office/drawing/2014/main" id="{0A57D507-6B9C-40AE-837A-7B1D23207131}"/>
              </a:ext>
            </a:extLst>
          </p:cNvPr>
          <p:cNvPicPr>
            <a:picLocks noChangeAspect="1"/>
          </p:cNvPicPr>
          <p:nvPr/>
        </p:nvPicPr>
        <p:blipFill>
          <a:blip r:embed="rId3"/>
          <a:stretch>
            <a:fillRect/>
          </a:stretch>
        </p:blipFill>
        <p:spPr>
          <a:xfrm rot="8802734">
            <a:off x="1626078" y="2229416"/>
            <a:ext cx="4642335" cy="3256669"/>
          </a:xfrm>
          <a:prstGeom prst="rect">
            <a:avLst/>
          </a:prstGeom>
        </p:spPr>
      </p:pic>
      <p:pic>
        <p:nvPicPr>
          <p:cNvPr id="25" name="Picture 24">
            <a:extLst>
              <a:ext uri="{FF2B5EF4-FFF2-40B4-BE49-F238E27FC236}">
                <a16:creationId xmlns:a16="http://schemas.microsoft.com/office/drawing/2014/main" id="{254EED56-0D7A-4D86-82D1-1642CDD7DDDC}"/>
              </a:ext>
            </a:extLst>
          </p:cNvPr>
          <p:cNvPicPr>
            <a:picLocks noChangeAspect="1"/>
          </p:cNvPicPr>
          <p:nvPr/>
        </p:nvPicPr>
        <p:blipFill>
          <a:blip r:embed="rId4"/>
          <a:stretch>
            <a:fillRect/>
          </a:stretch>
        </p:blipFill>
        <p:spPr>
          <a:xfrm rot="9475396">
            <a:off x="3983910" y="2386218"/>
            <a:ext cx="4657535" cy="3273581"/>
          </a:xfrm>
          <a:prstGeom prst="rect">
            <a:avLst/>
          </a:prstGeom>
        </p:spPr>
      </p:pic>
      <p:pic>
        <p:nvPicPr>
          <p:cNvPr id="27" name="Picture 26">
            <a:extLst>
              <a:ext uri="{FF2B5EF4-FFF2-40B4-BE49-F238E27FC236}">
                <a16:creationId xmlns:a16="http://schemas.microsoft.com/office/drawing/2014/main" id="{DD846462-23C3-4A52-9E37-A75CEEF23CA9}"/>
              </a:ext>
            </a:extLst>
          </p:cNvPr>
          <p:cNvPicPr>
            <a:picLocks noChangeAspect="1"/>
          </p:cNvPicPr>
          <p:nvPr/>
        </p:nvPicPr>
        <p:blipFill>
          <a:blip r:embed="rId5"/>
          <a:stretch>
            <a:fillRect/>
          </a:stretch>
        </p:blipFill>
        <p:spPr>
          <a:xfrm rot="10113372">
            <a:off x="6125793" y="3140259"/>
            <a:ext cx="4107711" cy="2896083"/>
          </a:xfrm>
          <a:prstGeom prst="rect">
            <a:avLst/>
          </a:prstGeom>
        </p:spPr>
      </p:pic>
      <p:pic>
        <p:nvPicPr>
          <p:cNvPr id="29" name="Picture 28">
            <a:extLst>
              <a:ext uri="{FF2B5EF4-FFF2-40B4-BE49-F238E27FC236}">
                <a16:creationId xmlns:a16="http://schemas.microsoft.com/office/drawing/2014/main" id="{A12015AD-397E-4FA8-BB0F-54304CA28734}"/>
              </a:ext>
            </a:extLst>
          </p:cNvPr>
          <p:cNvPicPr>
            <a:picLocks noChangeAspect="1"/>
          </p:cNvPicPr>
          <p:nvPr/>
        </p:nvPicPr>
        <p:blipFill rotWithShape="1">
          <a:blip r:embed="rId6"/>
          <a:srcRect r="876"/>
          <a:stretch/>
        </p:blipFill>
        <p:spPr>
          <a:xfrm>
            <a:off x="6312678" y="4837038"/>
            <a:ext cx="4194816" cy="1099341"/>
          </a:xfrm>
          <a:prstGeom prst="rect">
            <a:avLst/>
          </a:prstGeom>
        </p:spPr>
      </p:pic>
      <p:sp>
        <p:nvSpPr>
          <p:cNvPr id="3" name="TextBox 2">
            <a:extLst>
              <a:ext uri="{FF2B5EF4-FFF2-40B4-BE49-F238E27FC236}">
                <a16:creationId xmlns:a16="http://schemas.microsoft.com/office/drawing/2014/main" id="{ACF7B560-1E2A-45C3-92EB-A2D22A7A9B3C}"/>
              </a:ext>
            </a:extLst>
          </p:cNvPr>
          <p:cNvSpPr txBox="1"/>
          <p:nvPr/>
        </p:nvSpPr>
        <p:spPr>
          <a:xfrm>
            <a:off x="106961" y="6458490"/>
            <a:ext cx="3073941" cy="553998"/>
          </a:xfrm>
          <a:prstGeom prst="rect">
            <a:avLst/>
          </a:prstGeom>
          <a:noFill/>
        </p:spPr>
        <p:txBody>
          <a:bodyPr wrap="square" rtlCol="0">
            <a:spAutoFit/>
          </a:bodyPr>
          <a:lstStyle/>
          <a:p>
            <a:r>
              <a:rPr lang="en-GB" sz="1200" i="1" dirty="0">
                <a:solidFill>
                  <a:schemeClr val="accent3">
                    <a:lumMod val="50000"/>
                  </a:schemeClr>
                </a:solidFill>
              </a:rPr>
              <a:t>Figures 5,6,7 (Harveys, 2022)</a:t>
            </a:r>
          </a:p>
          <a:p>
            <a:endParaRPr lang="en-GB" dirty="0"/>
          </a:p>
        </p:txBody>
      </p:sp>
      <p:sp>
        <p:nvSpPr>
          <p:cNvPr id="4" name="Slide Number Placeholder 3">
            <a:extLst>
              <a:ext uri="{FF2B5EF4-FFF2-40B4-BE49-F238E27FC236}">
                <a16:creationId xmlns:a16="http://schemas.microsoft.com/office/drawing/2014/main" id="{167F18A8-3CB7-4EEE-B213-343B32AC977B}"/>
              </a:ext>
            </a:extLst>
          </p:cNvPr>
          <p:cNvSpPr>
            <a:spLocks noGrp="1"/>
          </p:cNvSpPr>
          <p:nvPr>
            <p:ph type="sldNum" sz="quarter" idx="12"/>
          </p:nvPr>
        </p:nvSpPr>
        <p:spPr/>
        <p:txBody>
          <a:bodyPr/>
          <a:lstStyle/>
          <a:p>
            <a:fld id="{064F85A6-5209-470B-8886-26B79869EA6C}" type="slidenum">
              <a:rPr lang="en-GB" smtClean="0"/>
              <a:t>8</a:t>
            </a:fld>
            <a:endParaRPr lang="en-GB" dirty="0"/>
          </a:p>
        </p:txBody>
      </p:sp>
    </p:spTree>
    <p:extLst>
      <p:ext uri="{BB962C8B-B14F-4D97-AF65-F5344CB8AC3E}">
        <p14:creationId xmlns:p14="http://schemas.microsoft.com/office/powerpoint/2010/main" val="4176927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B6F50-2A86-4C16-B947-15E747CA6D68}"/>
              </a:ext>
            </a:extLst>
          </p:cNvPr>
          <p:cNvSpPr>
            <a:spLocks noGrp="1"/>
          </p:cNvSpPr>
          <p:nvPr>
            <p:ph type="title"/>
          </p:nvPr>
        </p:nvSpPr>
        <p:spPr>
          <a:xfrm>
            <a:off x="838200" y="233060"/>
            <a:ext cx="10515600" cy="974180"/>
          </a:xfrm>
        </p:spPr>
        <p:txBody>
          <a:bodyPr/>
          <a:lstStyle/>
          <a:p>
            <a:r>
              <a:rPr lang="en-GB" dirty="0"/>
              <a:t>Lesson 1 – Bouldering Introduction</a:t>
            </a:r>
          </a:p>
        </p:txBody>
      </p:sp>
      <p:graphicFrame>
        <p:nvGraphicFramePr>
          <p:cNvPr id="6" name="Table 5">
            <a:extLst>
              <a:ext uri="{FF2B5EF4-FFF2-40B4-BE49-F238E27FC236}">
                <a16:creationId xmlns:a16="http://schemas.microsoft.com/office/drawing/2014/main" id="{698AFB5B-9DED-4B8E-8EE1-83E1CB48CAC5}"/>
              </a:ext>
            </a:extLst>
          </p:cNvPr>
          <p:cNvGraphicFramePr>
            <a:graphicFrameLocks noGrp="1"/>
          </p:cNvGraphicFramePr>
          <p:nvPr>
            <p:extLst>
              <p:ext uri="{D42A27DB-BD31-4B8C-83A1-F6EECF244321}">
                <p14:modId xmlns:p14="http://schemas.microsoft.com/office/powerpoint/2010/main" val="3716280043"/>
              </p:ext>
            </p:extLst>
          </p:nvPr>
        </p:nvGraphicFramePr>
        <p:xfrm>
          <a:off x="483358" y="1423996"/>
          <a:ext cx="5258370" cy="5352288"/>
        </p:xfrm>
        <a:graphic>
          <a:graphicData uri="http://schemas.openxmlformats.org/drawingml/2006/table">
            <a:tbl>
              <a:tblPr firstRow="1" firstCol="1" bandRow="1"/>
              <a:tblGrid>
                <a:gridCol w="5258370">
                  <a:extLst>
                    <a:ext uri="{9D8B030D-6E8A-4147-A177-3AD203B41FA5}">
                      <a16:colId xmlns:a16="http://schemas.microsoft.com/office/drawing/2014/main" val="2223669779"/>
                    </a:ext>
                  </a:extLst>
                </a:gridCol>
              </a:tblGrid>
              <a:tr h="5167873">
                <a:tc>
                  <a:txBody>
                    <a:bodyPr/>
                    <a:lstStyle/>
                    <a:p>
                      <a:pPr algn="l">
                        <a:lnSpc>
                          <a:spcPct val="107000"/>
                        </a:lnSpc>
                        <a:spcAft>
                          <a:spcPts val="800"/>
                        </a:spcAft>
                      </a:pPr>
                      <a:r>
                        <a:rPr lang="en-GB" sz="1050" b="1" dirty="0">
                          <a:effectLst/>
                          <a:latin typeface="Calibri" panose="020F0502020204030204" pitchFamily="34" charset="0"/>
                          <a:ea typeface="Calibri" panose="020F0502020204030204" pitchFamily="34" charset="0"/>
                          <a:cs typeface="Times New Roman" panose="02020603050405020304" pitchFamily="18" charset="0"/>
                        </a:rPr>
                        <a:t>Teacher-led introduction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7000"/>
                        </a:lnSpc>
                        <a:buFont typeface="+mj-lt"/>
                        <a:buAutoNum type="alphaLcParenR"/>
                      </a:pPr>
                      <a:r>
                        <a:rPr lang="en-GB" sz="1050" dirty="0">
                          <a:effectLst/>
                          <a:latin typeface="Calibri" panose="020F0502020204030204" pitchFamily="34" charset="0"/>
                          <a:ea typeface="Calibri" panose="020F0502020204030204" pitchFamily="34" charset="0"/>
                          <a:cs typeface="Times New Roman" panose="02020603050405020304" pitchFamily="18" charset="0"/>
                        </a:rPr>
                        <a:t>Introduce adventurous activities unit in general and then climbing specific in today’s lesson.</a:t>
                      </a:r>
                    </a:p>
                    <a:p>
                      <a:pPr marL="342900" lvl="0" indent="-342900" algn="l">
                        <a:lnSpc>
                          <a:spcPct val="107000"/>
                        </a:lnSpc>
                        <a:buFont typeface="+mj-lt"/>
                        <a:buAutoNum type="alphaLcParenR"/>
                      </a:pPr>
                      <a:r>
                        <a:rPr lang="en-GB" sz="1050" dirty="0">
                          <a:effectLst/>
                          <a:latin typeface="Calibri" panose="020F0502020204030204" pitchFamily="34" charset="0"/>
                          <a:ea typeface="Calibri" panose="020F0502020204030204" pitchFamily="34" charset="0"/>
                          <a:cs typeface="Times New Roman" panose="02020603050405020304" pitchFamily="18" charset="0"/>
                        </a:rPr>
                        <a:t>Ask pupils what previous experience they have of adventurous activities, specifically today’s climbing?</a:t>
                      </a:r>
                    </a:p>
                    <a:p>
                      <a:pPr marL="342900" lvl="0" indent="-342900" algn="l">
                        <a:lnSpc>
                          <a:spcPct val="107000"/>
                        </a:lnSpc>
                        <a:spcAft>
                          <a:spcPts val="800"/>
                        </a:spcAft>
                        <a:buFont typeface="+mj-lt"/>
                        <a:buAutoNum type="alphaLcParenR"/>
                      </a:pPr>
                      <a:r>
                        <a:rPr lang="en-GB" sz="1050" dirty="0">
                          <a:effectLst/>
                          <a:latin typeface="Calibri" panose="020F0502020204030204" pitchFamily="34" charset="0"/>
                          <a:ea typeface="Calibri" panose="020F0502020204030204" pitchFamily="34" charset="0"/>
                          <a:cs typeface="Times New Roman" panose="02020603050405020304" pitchFamily="18" charset="0"/>
                        </a:rPr>
                        <a:t>Discuss safety procedures for adventurous activities.</a:t>
                      </a:r>
                    </a:p>
                    <a:p>
                      <a:pPr algn="l">
                        <a:lnSpc>
                          <a:spcPct val="107000"/>
                        </a:lnSpc>
                        <a:spcAft>
                          <a:spcPts val="800"/>
                        </a:spcAft>
                      </a:pPr>
                      <a:r>
                        <a:rPr lang="en-GB" sz="1050" b="1" dirty="0">
                          <a:effectLst/>
                          <a:latin typeface="Calibri" panose="020F0502020204030204" pitchFamily="34" charset="0"/>
                          <a:ea typeface="Calibri" panose="020F0502020204030204" pitchFamily="34" charset="0"/>
                          <a:cs typeface="Times New Roman" panose="02020603050405020304" pitchFamily="18" charset="0"/>
                        </a:rPr>
                        <a:t>Activity 1a: Spotting</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Run the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Introduction to spotting</a:t>
                      </a:r>
                      <a:r>
                        <a:rPr lang="en-GB" sz="1050" dirty="0">
                          <a:effectLst/>
                          <a:latin typeface="Calibri" panose="020F0502020204030204" pitchFamily="34" charset="0"/>
                          <a:ea typeface="Calibri" panose="020F0502020204030204" pitchFamily="34" charset="0"/>
                          <a:cs typeface="Times New Roman" panose="02020603050405020304" pitchFamily="18" charset="0"/>
                        </a:rPr>
                        <a:t> activity as described in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OLC; B1</a:t>
                      </a:r>
                      <a:r>
                        <a:rPr lang="en-GB" sz="1050" dirty="0">
                          <a:effectLst/>
                          <a:latin typeface="Calibri" panose="020F0502020204030204" pitchFamily="34" charset="0"/>
                          <a:ea typeface="Calibri" panose="020F0502020204030204" pitchFamily="34" charset="0"/>
                          <a:cs typeface="Times New Roman" panose="02020603050405020304" pitchFamily="18" charset="0"/>
                        </a:rPr>
                        <a:t>. First run the spotting activity using the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Easier</a:t>
                      </a:r>
                      <a:r>
                        <a:rPr lang="en-GB" sz="1050" dirty="0">
                          <a:effectLst/>
                          <a:latin typeface="Calibri" panose="020F0502020204030204" pitchFamily="34" charset="0"/>
                          <a:ea typeface="Calibri" panose="020F0502020204030204" pitchFamily="34" charset="0"/>
                          <a:cs typeface="Times New Roman" panose="02020603050405020304" pitchFamily="18" charset="0"/>
                        </a:rPr>
                        <a:t> approach and then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Progress</a:t>
                      </a:r>
                      <a:r>
                        <a:rPr lang="en-GB" sz="1050" dirty="0">
                          <a:effectLst/>
                          <a:latin typeface="Calibri" panose="020F0502020204030204" pitchFamily="34" charset="0"/>
                          <a:ea typeface="Calibri" panose="020F0502020204030204" pitchFamily="34" charset="0"/>
                          <a:cs typeface="Times New Roman" panose="02020603050405020304" pitchFamily="18" charset="0"/>
                        </a:rPr>
                        <a:t> to live spotting drills in the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Harder </a:t>
                      </a:r>
                      <a:r>
                        <a:rPr lang="en-GB" sz="1050" b="0" dirty="0">
                          <a:effectLst/>
                          <a:latin typeface="Calibri" panose="020F0502020204030204" pitchFamily="34" charset="0"/>
                          <a:ea typeface="Calibri" panose="020F0502020204030204" pitchFamily="34" charset="0"/>
                          <a:cs typeface="Times New Roman" panose="02020603050405020304" pitchFamily="18" charset="0"/>
                        </a:rPr>
                        <a:t>approach</a:t>
                      </a:r>
                      <a:r>
                        <a:rPr lang="en-GB" sz="105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Teacher led: Teacher ensures spotting technique and safety of surrounding equipment.</a:t>
                      </a:r>
                    </a:p>
                    <a:p>
                      <a:pPr algn="l">
                        <a:lnSpc>
                          <a:spcPct val="107000"/>
                        </a:lnSpc>
                        <a:spcAft>
                          <a:spcPts val="800"/>
                        </a:spcAft>
                      </a:pPr>
                      <a:r>
                        <a:rPr lang="en-GB" sz="1050" b="1" dirty="0">
                          <a:effectLst/>
                          <a:latin typeface="Calibri" panose="020F0502020204030204" pitchFamily="34" charset="0"/>
                          <a:ea typeface="Calibri" panose="020F0502020204030204" pitchFamily="34" charset="0"/>
                          <a:cs typeface="Times New Roman" panose="02020603050405020304" pitchFamily="18" charset="0"/>
                        </a:rPr>
                        <a:t>Activity 1b: Climb-on-demand</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Run the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Climb on demand</a:t>
                      </a:r>
                      <a:r>
                        <a:rPr lang="en-GB" sz="1050" dirty="0">
                          <a:effectLst/>
                          <a:latin typeface="Calibri" panose="020F0502020204030204" pitchFamily="34" charset="0"/>
                          <a:ea typeface="Calibri" panose="020F0502020204030204" pitchFamily="34" charset="0"/>
                          <a:cs typeface="Times New Roman" panose="02020603050405020304" pitchFamily="18" charset="0"/>
                        </a:rPr>
                        <a:t> activity as described in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OLC: B1</a:t>
                      </a:r>
                      <a:r>
                        <a:rPr lang="en-GB" sz="1050" dirty="0">
                          <a:effectLst/>
                          <a:latin typeface="Calibri" panose="020F0502020204030204" pitchFamily="34" charset="0"/>
                          <a:ea typeface="Calibri" panose="020F0502020204030204" pitchFamily="34" charset="0"/>
                          <a:cs typeface="Times New Roman" panose="02020603050405020304" pitchFamily="18" charset="0"/>
                        </a:rPr>
                        <a:t> using the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Harder</a:t>
                      </a:r>
                      <a:r>
                        <a:rPr lang="en-GB" sz="1050" dirty="0">
                          <a:effectLst/>
                          <a:latin typeface="Calibri" panose="020F0502020204030204" pitchFamily="34" charset="0"/>
                          <a:ea typeface="Calibri" panose="020F0502020204030204" pitchFamily="34" charset="0"/>
                          <a:cs typeface="Times New Roman" panose="02020603050405020304" pitchFamily="18" charset="0"/>
                        </a:rPr>
                        <a:t> progression approach with a 2-second time on the wall to allow spotting practice.</a:t>
                      </a:r>
                    </a:p>
                    <a:p>
                      <a:pPr algn="l">
                        <a:lnSpc>
                          <a:spcPct val="107000"/>
                        </a:lnSpc>
                        <a:spcAft>
                          <a:spcPts val="800"/>
                        </a:spcAft>
                      </a:pPr>
                      <a:r>
                        <a:rPr lang="en-GB" sz="1050" b="1" dirty="0">
                          <a:effectLst/>
                          <a:latin typeface="Calibri" panose="020F0502020204030204" pitchFamily="34" charset="0"/>
                          <a:ea typeface="Calibri" panose="020F0502020204030204" pitchFamily="34" charset="0"/>
                          <a:cs typeface="Times New Roman" panose="02020603050405020304" pitchFamily="18" charset="0"/>
                        </a:rPr>
                        <a:t>Activity 2: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Run the activities as described in</a:t>
                      </a:r>
                      <a:r>
                        <a:rPr lang="en-GB" sz="1050" b="1" dirty="0">
                          <a:effectLst/>
                          <a:latin typeface="Calibri" panose="020F0502020204030204" pitchFamily="34" charset="0"/>
                          <a:ea typeface="Calibri" panose="020F0502020204030204" pitchFamily="34" charset="0"/>
                          <a:cs typeface="Times New Roman" panose="02020603050405020304" pitchFamily="18" charset="0"/>
                        </a:rPr>
                        <a:t> OLC: B2. </a:t>
                      </a:r>
                      <a:r>
                        <a:rPr lang="en-GB" sz="1050" dirty="0">
                          <a:effectLst/>
                          <a:latin typeface="Calibri" panose="020F0502020204030204" pitchFamily="34" charset="0"/>
                          <a:ea typeface="Calibri" panose="020F0502020204030204" pitchFamily="34" charset="0"/>
                          <a:cs typeface="Times New Roman" panose="02020603050405020304" pitchFamily="18" charset="0"/>
                        </a:rPr>
                        <a:t>For pupils with previous experience encourage the use of smaller/harder footholds when traversing.</a:t>
                      </a:r>
                    </a:p>
                    <a:p>
                      <a:pPr algn="l">
                        <a:lnSpc>
                          <a:spcPct val="107000"/>
                        </a:lnSpc>
                        <a:spcAft>
                          <a:spcPts val="800"/>
                        </a:spcAft>
                      </a:pPr>
                      <a:r>
                        <a:rPr lang="en-GB" sz="1050" b="1" dirty="0">
                          <a:effectLst/>
                          <a:latin typeface="Calibri" panose="020F0502020204030204" pitchFamily="34" charset="0"/>
                          <a:ea typeface="Calibri" panose="020F0502020204030204" pitchFamily="34" charset="0"/>
                          <a:cs typeface="Times New Roman" panose="02020603050405020304" pitchFamily="18" charset="0"/>
                        </a:rPr>
                        <a:t>Activity 3: Basic movement cont.</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Run the activities as described in</a:t>
                      </a:r>
                      <a:r>
                        <a:rPr lang="en-GB" sz="1050" b="1" dirty="0">
                          <a:effectLst/>
                          <a:latin typeface="Calibri" panose="020F0502020204030204" pitchFamily="34" charset="0"/>
                          <a:ea typeface="Calibri" panose="020F0502020204030204" pitchFamily="34" charset="0"/>
                          <a:cs typeface="Times New Roman" panose="02020603050405020304" pitchFamily="18" charset="0"/>
                        </a:rPr>
                        <a:t> OLC: B3.</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050" b="1" dirty="0">
                          <a:effectLst/>
                          <a:latin typeface="Calibri" panose="020F0502020204030204" pitchFamily="34" charset="0"/>
                          <a:ea typeface="Calibri" panose="020F0502020204030204" pitchFamily="34" charset="0"/>
                          <a:cs typeface="Times New Roman" panose="02020603050405020304" pitchFamily="18" charset="0"/>
                        </a:rPr>
                        <a:t>Activity 4: Bonus activity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If pupils have successfully completed previous activities and time remains then run the activities as described in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OLC: B4.</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050" b="1" dirty="0">
                          <a:effectLst/>
                          <a:latin typeface="Calibri" panose="020F0502020204030204" pitchFamily="34" charset="0"/>
                          <a:ea typeface="Calibri" panose="020F0502020204030204" pitchFamily="34" charset="0"/>
                          <a:cs typeface="Times New Roman" panose="02020603050405020304" pitchFamily="18" charset="0"/>
                        </a:rPr>
                        <a:t>Activity 5: Debrief</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Short debrief in the outdoor classroom using Sunday afternoon drive debrief model.</a:t>
                      </a:r>
                    </a:p>
                  </a:txBody>
                  <a:tcPr marL="21233" marR="212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89357992"/>
                  </a:ext>
                </a:extLst>
              </a:tr>
            </a:tbl>
          </a:graphicData>
        </a:graphic>
      </p:graphicFrame>
      <p:graphicFrame>
        <p:nvGraphicFramePr>
          <p:cNvPr id="7" name="Table 6">
            <a:extLst>
              <a:ext uri="{FF2B5EF4-FFF2-40B4-BE49-F238E27FC236}">
                <a16:creationId xmlns:a16="http://schemas.microsoft.com/office/drawing/2014/main" id="{3373F0F6-8412-4EE3-A0CA-E244A819ED11}"/>
              </a:ext>
            </a:extLst>
          </p:cNvPr>
          <p:cNvGraphicFramePr>
            <a:graphicFrameLocks noGrp="1"/>
          </p:cNvGraphicFramePr>
          <p:nvPr>
            <p:extLst>
              <p:ext uri="{D42A27DB-BD31-4B8C-83A1-F6EECF244321}">
                <p14:modId xmlns:p14="http://schemas.microsoft.com/office/powerpoint/2010/main" val="4229065959"/>
              </p:ext>
            </p:extLst>
          </p:nvPr>
        </p:nvGraphicFramePr>
        <p:xfrm>
          <a:off x="5895264" y="1414975"/>
          <a:ext cx="3094345" cy="2326537"/>
        </p:xfrm>
        <a:graphic>
          <a:graphicData uri="http://schemas.openxmlformats.org/drawingml/2006/table">
            <a:tbl>
              <a:tblPr firstRow="1" firstCol="1" bandRow="1"/>
              <a:tblGrid>
                <a:gridCol w="3094345">
                  <a:extLst>
                    <a:ext uri="{9D8B030D-6E8A-4147-A177-3AD203B41FA5}">
                      <a16:colId xmlns:a16="http://schemas.microsoft.com/office/drawing/2014/main" val="1816461441"/>
                    </a:ext>
                  </a:extLst>
                </a:gridCol>
              </a:tblGrid>
              <a:tr h="400448">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Sgiliau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201263634"/>
                  </a:ext>
                </a:extLst>
              </a:tr>
              <a:tr h="1874099">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To develop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safety-awareness</a:t>
                      </a:r>
                      <a:r>
                        <a:rPr lang="en-GB" sz="11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risk-management</a:t>
                      </a:r>
                      <a:r>
                        <a:rPr lang="en-GB" sz="1100" dirty="0">
                          <a:effectLst/>
                          <a:latin typeface="Calibri" panose="020F0502020204030204" pitchFamily="34" charset="0"/>
                          <a:ea typeface="Calibri" panose="020F0502020204030204" pitchFamily="34" charset="0"/>
                          <a:cs typeface="Times New Roman" panose="02020603050405020304" pitchFamily="18" charset="0"/>
                        </a:rPr>
                        <a:t> of bouldering through spotting. </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importance of footwork in climbing.</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climbing terminology; edging, centre of balance, foot swap, and cross-through, crux.</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importance of warm-up and cool-down</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 traversing and route following skills.</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506411172"/>
                  </a:ext>
                </a:extLst>
              </a:tr>
            </a:tbl>
          </a:graphicData>
        </a:graphic>
      </p:graphicFrame>
      <p:graphicFrame>
        <p:nvGraphicFramePr>
          <p:cNvPr id="8" name="Table 7">
            <a:extLst>
              <a:ext uri="{FF2B5EF4-FFF2-40B4-BE49-F238E27FC236}">
                <a16:creationId xmlns:a16="http://schemas.microsoft.com/office/drawing/2014/main" id="{F56C89A0-3A87-4033-97C0-2A770913EC63}"/>
              </a:ext>
            </a:extLst>
          </p:cNvPr>
          <p:cNvGraphicFramePr>
            <a:graphicFrameLocks noGrp="1"/>
          </p:cNvGraphicFramePr>
          <p:nvPr>
            <p:extLst>
              <p:ext uri="{D42A27DB-BD31-4B8C-83A1-F6EECF244321}">
                <p14:modId xmlns:p14="http://schemas.microsoft.com/office/powerpoint/2010/main" val="3030278875"/>
              </p:ext>
            </p:extLst>
          </p:nvPr>
        </p:nvGraphicFramePr>
        <p:xfrm>
          <a:off x="9091967" y="1423995"/>
          <a:ext cx="2889630" cy="2566988"/>
        </p:xfrm>
        <a:graphic>
          <a:graphicData uri="http://schemas.openxmlformats.org/drawingml/2006/table">
            <a:tbl>
              <a:tblPr firstRow="1" firstCol="1" bandRow="1"/>
              <a:tblGrid>
                <a:gridCol w="2889630">
                  <a:extLst>
                    <a:ext uri="{9D8B030D-6E8A-4147-A177-3AD203B41FA5}">
                      <a16:colId xmlns:a16="http://schemas.microsoft.com/office/drawing/2014/main" val="1752649487"/>
                    </a:ext>
                  </a:extLst>
                </a:gridCol>
              </a:tblGrid>
              <a:tr h="415898">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Learning Outcomes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Canlyniadau dysgu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321718945"/>
                  </a:ext>
                </a:extLst>
              </a:tr>
              <a:tr h="1943771">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Introduction of key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risk-management</a:t>
                      </a:r>
                      <a:r>
                        <a:rPr lang="en-GB" sz="1100" dirty="0">
                          <a:effectLst/>
                          <a:latin typeface="Calibri" panose="020F0502020204030204" pitchFamily="34" charset="0"/>
                          <a:ea typeface="Calibri" panose="020F0502020204030204" pitchFamily="34" charset="0"/>
                          <a:cs typeface="Times New Roman" panose="02020603050405020304" pitchFamily="18" charset="0"/>
                        </a:rPr>
                        <a:t> skills and techniques.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Development of personal skills through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reflective thinking</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Problem-solving and initiative</a:t>
                      </a:r>
                      <a:r>
                        <a:rPr lang="en-GB" sz="1100" dirty="0">
                          <a:effectLst/>
                          <a:latin typeface="Calibri" panose="020F0502020204030204" pitchFamily="34" charset="0"/>
                          <a:ea typeface="Calibri" panose="020F0502020204030204" pitchFamily="34" charset="0"/>
                          <a:cs typeface="Times New Roman" panose="02020603050405020304" pitchFamily="18" charset="0"/>
                        </a:rPr>
                        <a:t> in completing tasks and following routes.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trust</a:t>
                      </a:r>
                      <a:r>
                        <a:rPr lang="en-GB" sz="11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willingness to accept support.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Take responsibility of own and others </a:t>
                      </a:r>
                      <a:r>
                        <a:rPr lang="en-GB" sz="11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safety</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764045434"/>
                  </a:ext>
                </a:extLst>
              </a:tr>
            </a:tbl>
          </a:graphicData>
        </a:graphic>
      </p:graphicFrame>
      <p:graphicFrame>
        <p:nvGraphicFramePr>
          <p:cNvPr id="9" name="Table 8">
            <a:extLst>
              <a:ext uri="{FF2B5EF4-FFF2-40B4-BE49-F238E27FC236}">
                <a16:creationId xmlns:a16="http://schemas.microsoft.com/office/drawing/2014/main" id="{4FF93C58-71A1-4F38-9918-AF158B000E8C}"/>
              </a:ext>
            </a:extLst>
          </p:cNvPr>
          <p:cNvGraphicFramePr>
            <a:graphicFrameLocks noGrp="1"/>
          </p:cNvGraphicFramePr>
          <p:nvPr>
            <p:extLst>
              <p:ext uri="{D42A27DB-BD31-4B8C-83A1-F6EECF244321}">
                <p14:modId xmlns:p14="http://schemas.microsoft.com/office/powerpoint/2010/main" val="3325764136"/>
              </p:ext>
            </p:extLst>
          </p:nvPr>
        </p:nvGraphicFramePr>
        <p:xfrm>
          <a:off x="5818496" y="3796804"/>
          <a:ext cx="3094344" cy="1989116"/>
        </p:xfrm>
        <a:graphic>
          <a:graphicData uri="http://schemas.openxmlformats.org/drawingml/2006/table">
            <a:tbl>
              <a:tblPr firstRow="1" firstCol="1" bandRow="1"/>
              <a:tblGrid>
                <a:gridCol w="3094344">
                  <a:extLst>
                    <a:ext uri="{9D8B030D-6E8A-4147-A177-3AD203B41FA5}">
                      <a16:colId xmlns:a16="http://schemas.microsoft.com/office/drawing/2014/main" val="2106072466"/>
                    </a:ext>
                  </a:extLst>
                </a:gridCol>
              </a:tblGrid>
              <a:tr h="526426">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Assessment Opportunities /  Review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Cyfleoedd asesu /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5868654"/>
                  </a:ext>
                </a:extLst>
              </a:tr>
              <a:tr h="1462690">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Use of appropriate techniques for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managing each other’s safety.</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Understanding of appropriate climbing terminology.</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Understanding the benefits and importance of good footwork.</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55599986"/>
                  </a:ext>
                </a:extLst>
              </a:tr>
            </a:tbl>
          </a:graphicData>
        </a:graphic>
      </p:graphicFrame>
      <p:graphicFrame>
        <p:nvGraphicFramePr>
          <p:cNvPr id="10" name="Table 9">
            <a:extLst>
              <a:ext uri="{FF2B5EF4-FFF2-40B4-BE49-F238E27FC236}">
                <a16:creationId xmlns:a16="http://schemas.microsoft.com/office/drawing/2014/main" id="{64929B1A-E6AA-4C6B-8199-5D7CAD92EBFA}"/>
              </a:ext>
            </a:extLst>
          </p:cNvPr>
          <p:cNvGraphicFramePr>
            <a:graphicFrameLocks noGrp="1"/>
          </p:cNvGraphicFramePr>
          <p:nvPr>
            <p:extLst>
              <p:ext uri="{D42A27DB-BD31-4B8C-83A1-F6EECF244321}">
                <p14:modId xmlns:p14="http://schemas.microsoft.com/office/powerpoint/2010/main" val="3759310398"/>
              </p:ext>
            </p:extLst>
          </p:nvPr>
        </p:nvGraphicFramePr>
        <p:xfrm>
          <a:off x="8989609" y="4207738"/>
          <a:ext cx="2991988" cy="1933754"/>
        </p:xfrm>
        <a:graphic>
          <a:graphicData uri="http://schemas.openxmlformats.org/drawingml/2006/table">
            <a:tbl>
              <a:tblPr firstRow="1" firstCol="1" bandRow="1"/>
              <a:tblGrid>
                <a:gridCol w="2991988">
                  <a:extLst>
                    <a:ext uri="{9D8B030D-6E8A-4147-A177-3AD203B41FA5}">
                      <a16:colId xmlns:a16="http://schemas.microsoft.com/office/drawing/2014/main" val="3059147458"/>
                    </a:ext>
                  </a:extLst>
                </a:gridCol>
              </a:tblGrid>
              <a:tr h="213428">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Equipment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91064042"/>
                  </a:ext>
                </a:extLst>
              </a:tr>
              <a:tr h="1720326">
                <a:tc>
                  <a:txBody>
                    <a:bodyPr/>
                    <a:lstStyle/>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Outdoor Bouldering Wall.</a:t>
                      </a: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OLC: B1; B2; B3 Task Cards.</a:t>
                      </a: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Chalk or Tape.</a:t>
                      </a: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Appropriate footwear .</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3318202"/>
                  </a:ext>
                </a:extLst>
              </a:tr>
            </a:tbl>
          </a:graphicData>
        </a:graphic>
      </p:graphicFrame>
      <p:sp>
        <p:nvSpPr>
          <p:cNvPr id="3" name="Slide Number Placeholder 2">
            <a:extLst>
              <a:ext uri="{FF2B5EF4-FFF2-40B4-BE49-F238E27FC236}">
                <a16:creationId xmlns:a16="http://schemas.microsoft.com/office/drawing/2014/main" id="{B3D1AE6E-D51A-4DA2-9349-CF101FF929AF}"/>
              </a:ext>
            </a:extLst>
          </p:cNvPr>
          <p:cNvSpPr>
            <a:spLocks noGrp="1"/>
          </p:cNvSpPr>
          <p:nvPr>
            <p:ph type="sldNum" sz="quarter" idx="12"/>
          </p:nvPr>
        </p:nvSpPr>
        <p:spPr/>
        <p:txBody>
          <a:bodyPr/>
          <a:lstStyle/>
          <a:p>
            <a:fld id="{064F85A6-5209-470B-8886-26B79869EA6C}" type="slidenum">
              <a:rPr lang="en-GB" smtClean="0"/>
              <a:t>9</a:t>
            </a:fld>
            <a:endParaRPr lang="en-GB" dirty="0"/>
          </a:p>
        </p:txBody>
      </p:sp>
    </p:spTree>
    <p:extLst>
      <p:ext uri="{BB962C8B-B14F-4D97-AF65-F5344CB8AC3E}">
        <p14:creationId xmlns:p14="http://schemas.microsoft.com/office/powerpoint/2010/main" val="3067773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835E7-2720-4017-89C5-F15AD61CD107}"/>
              </a:ext>
            </a:extLst>
          </p:cNvPr>
          <p:cNvSpPr>
            <a:spLocks noGrp="1"/>
          </p:cNvSpPr>
          <p:nvPr>
            <p:ph type="title"/>
          </p:nvPr>
        </p:nvSpPr>
        <p:spPr>
          <a:xfrm>
            <a:off x="838200" y="156411"/>
            <a:ext cx="10515600" cy="1103666"/>
          </a:xfrm>
        </p:spPr>
        <p:txBody>
          <a:bodyPr/>
          <a:lstStyle/>
          <a:p>
            <a:r>
              <a:rPr lang="en-GB" dirty="0"/>
              <a:t>Lesson 4 – Bouldering Progression</a:t>
            </a:r>
          </a:p>
        </p:txBody>
      </p:sp>
      <p:graphicFrame>
        <p:nvGraphicFramePr>
          <p:cNvPr id="4" name="Table 3">
            <a:extLst>
              <a:ext uri="{FF2B5EF4-FFF2-40B4-BE49-F238E27FC236}">
                <a16:creationId xmlns:a16="http://schemas.microsoft.com/office/drawing/2014/main" id="{4A1ABE2A-5414-42C7-AEEB-6F539C999BFB}"/>
              </a:ext>
            </a:extLst>
          </p:cNvPr>
          <p:cNvGraphicFramePr>
            <a:graphicFrameLocks noGrp="1"/>
          </p:cNvGraphicFramePr>
          <p:nvPr>
            <p:extLst>
              <p:ext uri="{D42A27DB-BD31-4B8C-83A1-F6EECF244321}">
                <p14:modId xmlns:p14="http://schemas.microsoft.com/office/powerpoint/2010/main" val="758743605"/>
              </p:ext>
            </p:extLst>
          </p:nvPr>
        </p:nvGraphicFramePr>
        <p:xfrm>
          <a:off x="311757" y="1384931"/>
          <a:ext cx="4837759" cy="5316658"/>
        </p:xfrm>
        <a:graphic>
          <a:graphicData uri="http://schemas.openxmlformats.org/drawingml/2006/table">
            <a:tbl>
              <a:tblPr firstRow="1" firstCol="1" bandRow="1"/>
              <a:tblGrid>
                <a:gridCol w="4837759">
                  <a:extLst>
                    <a:ext uri="{9D8B030D-6E8A-4147-A177-3AD203B41FA5}">
                      <a16:colId xmlns:a16="http://schemas.microsoft.com/office/drawing/2014/main" val="2028162010"/>
                    </a:ext>
                  </a:extLst>
                </a:gridCol>
              </a:tblGrid>
              <a:tr h="5316658">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Teacher-led introduction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7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What skills were learnt last climbing lesson (Week one)?</a:t>
                      </a:r>
                    </a:p>
                    <a:p>
                      <a:pPr marL="342900" lvl="0" indent="-342900" algn="l">
                        <a:lnSpc>
                          <a:spcPct val="107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Introduce how skills will be combined to design and complete boulder problems.</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1: Warmup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Climb on Demand</a:t>
                      </a:r>
                      <a:r>
                        <a:rPr lang="en-GB" sz="1100" dirty="0">
                          <a:effectLst/>
                          <a:latin typeface="Calibri" panose="020F0502020204030204" pitchFamily="34" charset="0"/>
                          <a:ea typeface="Calibri" panose="020F0502020204030204" pitchFamily="34" charset="0"/>
                          <a:cs typeface="Times New Roman" panose="02020603050405020304" pitchFamily="18" charset="0"/>
                        </a:rPr>
                        <a:t> game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B1.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2: Hold Identification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activities as described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B6.</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2: Footholds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activities as described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B5.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3: Boulder Problems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Teacher sets a bouldering route graded to pupils’ ability levels.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activities as described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B8.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4: Route setting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Harder </a:t>
                      </a:r>
                      <a:r>
                        <a:rPr lang="en-GB" sz="1100" dirty="0">
                          <a:effectLst/>
                          <a:latin typeface="Calibri" panose="020F0502020204030204" pitchFamily="34" charset="0"/>
                          <a:ea typeface="Calibri" panose="020F0502020204030204" pitchFamily="34" charset="0"/>
                          <a:cs typeface="Times New Roman" panose="02020603050405020304" pitchFamily="18" charset="0"/>
                        </a:rPr>
                        <a:t>progression activity as described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B8.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Pupil-experience: Work in pairs to set bouldering routes. Use chalk to mark out route setting. </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5: Debrief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Short debrief in the outdoor classroom using Sunday afternoon drive debrief model.</a:t>
                      </a:r>
                    </a:p>
                  </a:txBody>
                  <a:tcPr marL="23681" marR="2368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123632296"/>
                  </a:ext>
                </a:extLst>
              </a:tr>
            </a:tbl>
          </a:graphicData>
        </a:graphic>
      </p:graphicFrame>
      <p:graphicFrame>
        <p:nvGraphicFramePr>
          <p:cNvPr id="5" name="Table 4">
            <a:extLst>
              <a:ext uri="{FF2B5EF4-FFF2-40B4-BE49-F238E27FC236}">
                <a16:creationId xmlns:a16="http://schemas.microsoft.com/office/drawing/2014/main" id="{CFE644A1-EBA2-427D-B635-2EEAC947D108}"/>
              </a:ext>
            </a:extLst>
          </p:cNvPr>
          <p:cNvGraphicFramePr>
            <a:graphicFrameLocks noGrp="1"/>
          </p:cNvGraphicFramePr>
          <p:nvPr>
            <p:extLst>
              <p:ext uri="{D42A27DB-BD31-4B8C-83A1-F6EECF244321}">
                <p14:modId xmlns:p14="http://schemas.microsoft.com/office/powerpoint/2010/main" val="854526056"/>
              </p:ext>
            </p:extLst>
          </p:nvPr>
        </p:nvGraphicFramePr>
        <p:xfrm>
          <a:off x="5351384" y="1384932"/>
          <a:ext cx="2950405" cy="2696256"/>
        </p:xfrm>
        <a:graphic>
          <a:graphicData uri="http://schemas.openxmlformats.org/drawingml/2006/table">
            <a:tbl>
              <a:tblPr firstRow="1" firstCol="1" bandRow="1"/>
              <a:tblGrid>
                <a:gridCol w="2950405">
                  <a:extLst>
                    <a:ext uri="{9D8B030D-6E8A-4147-A177-3AD203B41FA5}">
                      <a16:colId xmlns:a16="http://schemas.microsoft.com/office/drawing/2014/main" val="3889993915"/>
                    </a:ext>
                  </a:extLst>
                </a:gridCol>
              </a:tblGrid>
              <a:tr h="446540">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Sgiliau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6604" marR="16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275985849"/>
                  </a:ext>
                </a:extLst>
              </a:tr>
              <a:tr h="2243818">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climbing terminology; Sloper, Pocket, Undercut, Pinch, Edge, Jam, Jug, Shake-out, Slap, Dyno, Rock-over, Smear, Heelhook, Egyptian, Bridge, Sit Start, Standing Start, Traverse.</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importance of warm-up and cool-down.</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importance of footwork in climbing.</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Ability to follow boulder problems.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Ability to design achievable boulder problems.</a:t>
                      </a:r>
                    </a:p>
                  </a:txBody>
                  <a:tcPr marL="16604" marR="1660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699222608"/>
                  </a:ext>
                </a:extLst>
              </a:tr>
            </a:tbl>
          </a:graphicData>
        </a:graphic>
      </p:graphicFrame>
      <p:graphicFrame>
        <p:nvGraphicFramePr>
          <p:cNvPr id="6" name="Table 5">
            <a:extLst>
              <a:ext uri="{FF2B5EF4-FFF2-40B4-BE49-F238E27FC236}">
                <a16:creationId xmlns:a16="http://schemas.microsoft.com/office/drawing/2014/main" id="{68289413-5956-47A4-80BD-2C5AA337278E}"/>
              </a:ext>
            </a:extLst>
          </p:cNvPr>
          <p:cNvGraphicFramePr>
            <a:graphicFrameLocks noGrp="1"/>
          </p:cNvGraphicFramePr>
          <p:nvPr>
            <p:extLst>
              <p:ext uri="{D42A27DB-BD31-4B8C-83A1-F6EECF244321}">
                <p14:modId xmlns:p14="http://schemas.microsoft.com/office/powerpoint/2010/main" val="3319109583"/>
              </p:ext>
            </p:extLst>
          </p:nvPr>
        </p:nvGraphicFramePr>
        <p:xfrm>
          <a:off x="8409100" y="1389192"/>
          <a:ext cx="3146568" cy="2595219"/>
        </p:xfrm>
        <a:graphic>
          <a:graphicData uri="http://schemas.openxmlformats.org/drawingml/2006/table">
            <a:tbl>
              <a:tblPr firstRow="1" firstCol="1" bandRow="1"/>
              <a:tblGrid>
                <a:gridCol w="3146568">
                  <a:extLst>
                    <a:ext uri="{9D8B030D-6E8A-4147-A177-3AD203B41FA5}">
                      <a16:colId xmlns:a16="http://schemas.microsoft.com/office/drawing/2014/main" val="1952069571"/>
                    </a:ext>
                  </a:extLst>
                </a:gridCol>
              </a:tblGrid>
              <a:tr h="487734">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Learning Outcomes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Canlyniadau dysgu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3069" marR="23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87503282"/>
                  </a:ext>
                </a:extLst>
              </a:tr>
              <a:tr h="2107485">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Development of personal skills through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reflective thinking</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Problem-solving and initiative</a:t>
                      </a:r>
                      <a:r>
                        <a:rPr lang="en-GB" sz="1100" dirty="0">
                          <a:effectLst/>
                          <a:latin typeface="Calibri" panose="020F0502020204030204" pitchFamily="34" charset="0"/>
                          <a:ea typeface="Calibri" panose="020F0502020204030204" pitchFamily="34" charset="0"/>
                          <a:cs typeface="Times New Roman" panose="02020603050405020304" pitchFamily="18" charset="0"/>
                        </a:rPr>
                        <a:t> in completing tasks and following routes.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Take responsibility of own and others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safety</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Problem-solving, initiative, and creativity </a:t>
                      </a:r>
                      <a:r>
                        <a:rPr lang="en-GB" sz="1100" dirty="0">
                          <a:effectLst/>
                          <a:latin typeface="Calibri" panose="020F0502020204030204" pitchFamily="34" charset="0"/>
                          <a:ea typeface="Calibri" panose="020F0502020204030204" pitchFamily="34" charset="0"/>
                          <a:cs typeface="Times New Roman" panose="02020603050405020304" pitchFamily="18" charset="0"/>
                        </a:rPr>
                        <a:t>in following and designing routes</a:t>
                      </a:r>
                      <a:r>
                        <a:rPr lang="en-GB" sz="1100" b="1" dirty="0">
                          <a:effectLst/>
                          <a:latin typeface="Calibri" panose="020F0502020204030204" pitchFamily="34" charset="0"/>
                          <a:ea typeface="Calibri" panose="020F0502020204030204" pitchFamily="34"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3069" marR="23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368304218"/>
                  </a:ext>
                </a:extLst>
              </a:tr>
            </a:tbl>
          </a:graphicData>
        </a:graphic>
      </p:graphicFrame>
      <p:graphicFrame>
        <p:nvGraphicFramePr>
          <p:cNvPr id="7" name="Table 6">
            <a:extLst>
              <a:ext uri="{FF2B5EF4-FFF2-40B4-BE49-F238E27FC236}">
                <a16:creationId xmlns:a16="http://schemas.microsoft.com/office/drawing/2014/main" id="{B8D764DF-7F97-4066-B118-F640F859CEC3}"/>
              </a:ext>
            </a:extLst>
          </p:cNvPr>
          <p:cNvGraphicFramePr>
            <a:graphicFrameLocks noGrp="1"/>
          </p:cNvGraphicFramePr>
          <p:nvPr>
            <p:extLst>
              <p:ext uri="{D42A27DB-BD31-4B8C-83A1-F6EECF244321}">
                <p14:modId xmlns:p14="http://schemas.microsoft.com/office/powerpoint/2010/main" val="4073012850"/>
              </p:ext>
            </p:extLst>
          </p:nvPr>
        </p:nvGraphicFramePr>
        <p:xfrm>
          <a:off x="5242430" y="4185314"/>
          <a:ext cx="4587370" cy="2471416"/>
        </p:xfrm>
        <a:graphic>
          <a:graphicData uri="http://schemas.openxmlformats.org/drawingml/2006/table">
            <a:tbl>
              <a:tblPr firstRow="1" firstCol="1" bandRow="1"/>
              <a:tblGrid>
                <a:gridCol w="4587370">
                  <a:extLst>
                    <a:ext uri="{9D8B030D-6E8A-4147-A177-3AD203B41FA5}">
                      <a16:colId xmlns:a16="http://schemas.microsoft.com/office/drawing/2014/main" val="2168373006"/>
                    </a:ext>
                  </a:extLst>
                </a:gridCol>
              </a:tblGrid>
              <a:tr h="400102">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Assessment Opportunities /  Review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Cyfleoedd asesu /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185974695"/>
                  </a:ext>
                </a:extLst>
              </a:tr>
              <a:tr h="2018978">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Use of appropriate techniques for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managing each other’s safety.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Use of appropriate climbing terminology.</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0" dirty="0">
                          <a:effectLst/>
                          <a:latin typeface="Calibri" panose="020F0502020204030204" pitchFamily="34" charset="0"/>
                          <a:ea typeface="Calibri" panose="020F0502020204030204" pitchFamily="34" charset="0"/>
                          <a:cs typeface="Times New Roman" panose="02020603050405020304" pitchFamily="18" charset="0"/>
                        </a:rPr>
                        <a:t>Create appropriate bouldering routes </a:t>
                      </a:r>
                      <a:r>
                        <a:rPr lang="en-GB" sz="1100" dirty="0">
                          <a:effectLst/>
                          <a:latin typeface="Calibri" panose="020F0502020204030204" pitchFamily="34" charset="0"/>
                          <a:ea typeface="Calibri" panose="020F0502020204030204" pitchFamily="34" charset="0"/>
                          <a:cs typeface="Times New Roman" panose="02020603050405020304" pitchFamily="18" charset="0"/>
                        </a:rPr>
                        <a:t>through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individual and group decisions.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Use appropriate techniques for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managing each other’s safety</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Use appropriate terminology to describe boulder problems, e.g., sit start.</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999870327"/>
                  </a:ext>
                </a:extLst>
              </a:tr>
            </a:tbl>
          </a:graphicData>
        </a:graphic>
      </p:graphicFrame>
      <p:graphicFrame>
        <p:nvGraphicFramePr>
          <p:cNvPr id="8" name="Table 7">
            <a:extLst>
              <a:ext uri="{FF2B5EF4-FFF2-40B4-BE49-F238E27FC236}">
                <a16:creationId xmlns:a16="http://schemas.microsoft.com/office/drawing/2014/main" id="{5366527F-2334-4E5C-815B-64A0FE44BB57}"/>
              </a:ext>
            </a:extLst>
          </p:cNvPr>
          <p:cNvGraphicFramePr>
            <a:graphicFrameLocks noGrp="1"/>
          </p:cNvGraphicFramePr>
          <p:nvPr>
            <p:extLst>
              <p:ext uri="{D42A27DB-BD31-4B8C-83A1-F6EECF244321}">
                <p14:modId xmlns:p14="http://schemas.microsoft.com/office/powerpoint/2010/main" val="4216046164"/>
              </p:ext>
            </p:extLst>
          </p:nvPr>
        </p:nvGraphicFramePr>
        <p:xfrm>
          <a:off x="9982384" y="4196508"/>
          <a:ext cx="1599531" cy="2471416"/>
        </p:xfrm>
        <a:graphic>
          <a:graphicData uri="http://schemas.openxmlformats.org/drawingml/2006/table">
            <a:tbl>
              <a:tblPr firstRow="1" firstCol="1" bandRow="1"/>
              <a:tblGrid>
                <a:gridCol w="1599531">
                  <a:extLst>
                    <a:ext uri="{9D8B030D-6E8A-4147-A177-3AD203B41FA5}">
                      <a16:colId xmlns:a16="http://schemas.microsoft.com/office/drawing/2014/main" val="580128007"/>
                    </a:ext>
                  </a:extLst>
                </a:gridCol>
              </a:tblGrid>
              <a:tr h="398958">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Equipment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2668" marR="1266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457093091"/>
                  </a:ext>
                </a:extLst>
              </a:tr>
              <a:tr h="2072458">
                <a:tc>
                  <a:txBody>
                    <a:bodyPr/>
                    <a:lstStyle/>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OLC: B6; B5; B8.</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Appropriate shoes.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Chalk or Tape.</a:t>
                      </a:r>
                    </a:p>
                  </a:txBody>
                  <a:tcPr marL="12668" marR="1266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681466421"/>
                  </a:ext>
                </a:extLst>
              </a:tr>
            </a:tbl>
          </a:graphicData>
        </a:graphic>
      </p:graphicFrame>
      <p:sp>
        <p:nvSpPr>
          <p:cNvPr id="3" name="Slide Number Placeholder 2">
            <a:extLst>
              <a:ext uri="{FF2B5EF4-FFF2-40B4-BE49-F238E27FC236}">
                <a16:creationId xmlns:a16="http://schemas.microsoft.com/office/drawing/2014/main" id="{35007EB3-C1C0-4B43-9AF1-A0B9B360D9FC}"/>
              </a:ext>
            </a:extLst>
          </p:cNvPr>
          <p:cNvSpPr>
            <a:spLocks noGrp="1"/>
          </p:cNvSpPr>
          <p:nvPr>
            <p:ph type="sldNum" sz="quarter" idx="12"/>
          </p:nvPr>
        </p:nvSpPr>
        <p:spPr/>
        <p:txBody>
          <a:bodyPr/>
          <a:lstStyle/>
          <a:p>
            <a:fld id="{064F85A6-5209-470B-8886-26B79869EA6C}" type="slidenum">
              <a:rPr lang="en-GB" smtClean="0"/>
              <a:t>10</a:t>
            </a:fld>
            <a:endParaRPr lang="en-GB" dirty="0"/>
          </a:p>
        </p:txBody>
      </p:sp>
    </p:spTree>
    <p:extLst>
      <p:ext uri="{BB962C8B-B14F-4D97-AF65-F5344CB8AC3E}">
        <p14:creationId xmlns:p14="http://schemas.microsoft.com/office/powerpoint/2010/main" val="1177773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9C05-1509-4362-AC97-16C89759B8D7}"/>
              </a:ext>
            </a:extLst>
          </p:cNvPr>
          <p:cNvSpPr>
            <a:spLocks noGrp="1"/>
          </p:cNvSpPr>
          <p:nvPr>
            <p:ph type="title"/>
          </p:nvPr>
        </p:nvSpPr>
        <p:spPr>
          <a:xfrm>
            <a:off x="838200" y="162812"/>
            <a:ext cx="10515600" cy="1058510"/>
          </a:xfrm>
        </p:spPr>
        <p:txBody>
          <a:bodyPr/>
          <a:lstStyle/>
          <a:p>
            <a:r>
              <a:rPr lang="en-GB" dirty="0"/>
              <a:t>Lesson 7 – Roped Climbing</a:t>
            </a:r>
          </a:p>
        </p:txBody>
      </p:sp>
      <p:graphicFrame>
        <p:nvGraphicFramePr>
          <p:cNvPr id="6" name="Table 5">
            <a:extLst>
              <a:ext uri="{FF2B5EF4-FFF2-40B4-BE49-F238E27FC236}">
                <a16:creationId xmlns:a16="http://schemas.microsoft.com/office/drawing/2014/main" id="{67B0EEA6-C016-4C65-A389-039CD10B3C83}"/>
              </a:ext>
            </a:extLst>
          </p:cNvPr>
          <p:cNvGraphicFramePr>
            <a:graphicFrameLocks noGrp="1"/>
          </p:cNvGraphicFramePr>
          <p:nvPr>
            <p:extLst>
              <p:ext uri="{D42A27DB-BD31-4B8C-83A1-F6EECF244321}">
                <p14:modId xmlns:p14="http://schemas.microsoft.com/office/powerpoint/2010/main" val="705984243"/>
              </p:ext>
            </p:extLst>
          </p:nvPr>
        </p:nvGraphicFramePr>
        <p:xfrm>
          <a:off x="193508" y="1298575"/>
          <a:ext cx="5569618" cy="5451142"/>
        </p:xfrm>
        <a:graphic>
          <a:graphicData uri="http://schemas.openxmlformats.org/drawingml/2006/table">
            <a:tbl>
              <a:tblPr firstRow="1" firstCol="1" bandRow="1"/>
              <a:tblGrid>
                <a:gridCol w="5569618">
                  <a:extLst>
                    <a:ext uri="{9D8B030D-6E8A-4147-A177-3AD203B41FA5}">
                      <a16:colId xmlns:a16="http://schemas.microsoft.com/office/drawing/2014/main" val="1899632481"/>
                    </a:ext>
                  </a:extLst>
                </a:gridCol>
              </a:tblGrid>
              <a:tr h="5451142">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Safety: teacher must be confident and competent in their provision and monitoring of the safety techniques involved; Tying in, Belaying, and Abseiling. If not, they should either undertake necessary training or bring in an external provider.</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Teacher-led Introduction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7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Recap on previous climbing lessons.</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1: Warmup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Climb on Demand</a:t>
                      </a:r>
                      <a:r>
                        <a:rPr lang="en-GB" sz="1100" dirty="0">
                          <a:effectLst/>
                          <a:latin typeface="Calibri" panose="020F0502020204030204" pitchFamily="34" charset="0"/>
                          <a:ea typeface="Calibri" panose="020F0502020204030204" pitchFamily="34" charset="0"/>
                          <a:cs typeface="Times New Roman" panose="02020603050405020304" pitchFamily="18" charset="0"/>
                        </a:rPr>
                        <a:t> game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B1.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2: Tying In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Demonstrate and explain how to safely tie-in to a top-rope climbing system using a double figure of eight and a stopper knot. Teacher to check correct knotting technique used by pupils.</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3: Belaying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Demonstrate correct technique for belaying (Knot checking, Belay device checking, Locked Karabiner, Position, Hand Movements, Attention to climber, Use of ground anchor/sandbags).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Practice and ensure correct belaying techniques before belaying a live climber, ensure a secondary belayer is always holding the dead rope in case of any incidents.</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4: Abseiling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Demonstrate correct technique for both climber and belayer for abseiling from the top of the wall once the climb is complete.</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Once correct and safe technique has been demonstrated in practice, do the first real version from below half way up the climbing wall.</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125568727"/>
                  </a:ext>
                </a:extLst>
              </a:tr>
            </a:tbl>
          </a:graphicData>
        </a:graphic>
      </p:graphicFrame>
      <p:graphicFrame>
        <p:nvGraphicFramePr>
          <p:cNvPr id="7" name="Table 6">
            <a:extLst>
              <a:ext uri="{FF2B5EF4-FFF2-40B4-BE49-F238E27FC236}">
                <a16:creationId xmlns:a16="http://schemas.microsoft.com/office/drawing/2014/main" id="{5ED49B50-88A5-4AF2-BCF6-7DD6C77CA82A}"/>
              </a:ext>
            </a:extLst>
          </p:cNvPr>
          <p:cNvGraphicFramePr>
            <a:graphicFrameLocks noGrp="1"/>
          </p:cNvGraphicFramePr>
          <p:nvPr>
            <p:extLst>
              <p:ext uri="{D42A27DB-BD31-4B8C-83A1-F6EECF244321}">
                <p14:modId xmlns:p14="http://schemas.microsoft.com/office/powerpoint/2010/main" val="3265815382"/>
              </p:ext>
            </p:extLst>
          </p:nvPr>
        </p:nvGraphicFramePr>
        <p:xfrm>
          <a:off x="5865214" y="1298575"/>
          <a:ext cx="2773459" cy="2558122"/>
        </p:xfrm>
        <a:graphic>
          <a:graphicData uri="http://schemas.openxmlformats.org/drawingml/2006/table">
            <a:tbl>
              <a:tblPr firstRow="1" firstCol="1" bandRow="1"/>
              <a:tblGrid>
                <a:gridCol w="2773459">
                  <a:extLst>
                    <a:ext uri="{9D8B030D-6E8A-4147-A177-3AD203B41FA5}">
                      <a16:colId xmlns:a16="http://schemas.microsoft.com/office/drawing/2014/main" val="3426429489"/>
                    </a:ext>
                  </a:extLst>
                </a:gridCol>
              </a:tblGrid>
              <a:tr h="494130">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Sgiliau</a:t>
                      </a:r>
                    </a:p>
                  </a:txBody>
                  <a:tcPr marL="11395" marR="1139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140005122"/>
                  </a:ext>
                </a:extLst>
              </a:tr>
              <a:tr h="2063992">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climbing terminology; Figure of eight knot, Stopper knot, Belay, Abseil, Top rope.</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importance of warm-up and cool-down.</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Demonstrate safe technique for tying into a top-rope climbing system.</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Demonstrate safe technique for belaying a climber on a top-rope climbing system.</a:t>
                      </a:r>
                    </a:p>
                  </a:txBody>
                  <a:tcPr marL="11395" marR="1139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773952791"/>
                  </a:ext>
                </a:extLst>
              </a:tr>
            </a:tbl>
          </a:graphicData>
        </a:graphic>
      </p:graphicFrame>
      <p:graphicFrame>
        <p:nvGraphicFramePr>
          <p:cNvPr id="8" name="Table 7">
            <a:extLst>
              <a:ext uri="{FF2B5EF4-FFF2-40B4-BE49-F238E27FC236}">
                <a16:creationId xmlns:a16="http://schemas.microsoft.com/office/drawing/2014/main" id="{41753BA9-A9FC-4757-8B2C-3358FDBFB7F7}"/>
              </a:ext>
            </a:extLst>
          </p:cNvPr>
          <p:cNvGraphicFramePr>
            <a:graphicFrameLocks noGrp="1"/>
          </p:cNvGraphicFramePr>
          <p:nvPr>
            <p:extLst>
              <p:ext uri="{D42A27DB-BD31-4B8C-83A1-F6EECF244321}">
                <p14:modId xmlns:p14="http://schemas.microsoft.com/office/powerpoint/2010/main" val="4072377640"/>
              </p:ext>
            </p:extLst>
          </p:nvPr>
        </p:nvGraphicFramePr>
        <p:xfrm>
          <a:off x="8705596" y="1298574"/>
          <a:ext cx="2977068" cy="2558122"/>
        </p:xfrm>
        <a:graphic>
          <a:graphicData uri="http://schemas.openxmlformats.org/drawingml/2006/table">
            <a:tbl>
              <a:tblPr firstRow="1" firstCol="1" bandRow="1"/>
              <a:tblGrid>
                <a:gridCol w="2977068">
                  <a:extLst>
                    <a:ext uri="{9D8B030D-6E8A-4147-A177-3AD203B41FA5}">
                      <a16:colId xmlns:a16="http://schemas.microsoft.com/office/drawing/2014/main" val="1052290719"/>
                    </a:ext>
                  </a:extLst>
                </a:gridCol>
              </a:tblGrid>
              <a:tr h="481602">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Learning Outcomes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Canlyniadau dysgu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6471" marR="164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821955391"/>
                  </a:ext>
                </a:extLst>
              </a:tr>
              <a:tr h="2076520">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Development of personal skills through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reflective thinking</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Problem-solving and initiative</a:t>
                      </a:r>
                      <a:r>
                        <a:rPr lang="en-GB" sz="1100" dirty="0">
                          <a:effectLst/>
                          <a:latin typeface="Calibri" panose="020F0502020204030204" pitchFamily="34" charset="0"/>
                          <a:ea typeface="Calibri" panose="020F0502020204030204" pitchFamily="34" charset="0"/>
                          <a:cs typeface="Times New Roman" panose="02020603050405020304" pitchFamily="18" charset="0"/>
                        </a:rPr>
                        <a:t> in completing tasks and following routes.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Take responsibility of own and others safety.</a:t>
                      </a:r>
                    </a:p>
                  </a:txBody>
                  <a:tcPr marL="16471" marR="1647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80489869"/>
                  </a:ext>
                </a:extLst>
              </a:tr>
            </a:tbl>
          </a:graphicData>
        </a:graphic>
      </p:graphicFrame>
      <p:graphicFrame>
        <p:nvGraphicFramePr>
          <p:cNvPr id="9" name="Table 8">
            <a:extLst>
              <a:ext uri="{FF2B5EF4-FFF2-40B4-BE49-F238E27FC236}">
                <a16:creationId xmlns:a16="http://schemas.microsoft.com/office/drawing/2014/main" id="{125690CD-A168-467A-995F-3CD4293307FB}"/>
              </a:ext>
            </a:extLst>
          </p:cNvPr>
          <p:cNvGraphicFramePr>
            <a:graphicFrameLocks noGrp="1"/>
          </p:cNvGraphicFramePr>
          <p:nvPr>
            <p:extLst>
              <p:ext uri="{D42A27DB-BD31-4B8C-83A1-F6EECF244321}">
                <p14:modId xmlns:p14="http://schemas.microsoft.com/office/powerpoint/2010/main" val="4236737960"/>
              </p:ext>
            </p:extLst>
          </p:nvPr>
        </p:nvGraphicFramePr>
        <p:xfrm>
          <a:off x="5865214" y="3977597"/>
          <a:ext cx="1799942" cy="2284459"/>
        </p:xfrm>
        <a:graphic>
          <a:graphicData uri="http://schemas.openxmlformats.org/drawingml/2006/table">
            <a:tbl>
              <a:tblPr firstRow="1" firstCol="1" bandRow="1"/>
              <a:tblGrid>
                <a:gridCol w="1799942">
                  <a:extLst>
                    <a:ext uri="{9D8B030D-6E8A-4147-A177-3AD203B41FA5}">
                      <a16:colId xmlns:a16="http://schemas.microsoft.com/office/drawing/2014/main" val="4232017534"/>
                    </a:ext>
                  </a:extLst>
                </a:gridCol>
              </a:tblGrid>
              <a:tr h="795944">
                <a:tc>
                  <a:txBody>
                    <a:bodyPr/>
                    <a:lstStyle/>
                    <a:p>
                      <a:pPr algn="l">
                        <a:lnSpc>
                          <a:spcPct val="107000"/>
                        </a:lnSpc>
                        <a:spcAft>
                          <a:spcPts val="800"/>
                        </a:spcAft>
                      </a:pPr>
                      <a:r>
                        <a:rPr lang="en-GB" sz="1050" b="1" dirty="0">
                          <a:effectLst/>
                          <a:latin typeface="Calibri" panose="020F0502020204030204" pitchFamily="34" charset="0"/>
                          <a:ea typeface="Calibri" panose="020F0502020204030204" pitchFamily="34" charset="0"/>
                          <a:cs typeface="Times New Roman" panose="02020603050405020304" pitchFamily="18" charset="0"/>
                        </a:rPr>
                        <a:t>Assessment Opportunities /  Review</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050" i="1" dirty="0">
                          <a:effectLst/>
                          <a:latin typeface="Calibri" panose="020F0502020204030204" pitchFamily="34" charset="0"/>
                          <a:ea typeface="Calibri" panose="020F0502020204030204" pitchFamily="34" charset="0"/>
                          <a:cs typeface="Times New Roman" panose="02020603050405020304" pitchFamily="18" charset="0"/>
                        </a:rPr>
                        <a:t>Cyfleoedd asesu /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832" marR="208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568947492"/>
                  </a:ext>
                </a:extLst>
              </a:tr>
              <a:tr h="1488515">
                <a:tc>
                  <a:txBody>
                    <a:bodyPr/>
                    <a:lstStyle/>
                    <a:p>
                      <a:pPr algn="l">
                        <a:lnSpc>
                          <a:spcPct val="107000"/>
                        </a:lnSpc>
                        <a:spcAft>
                          <a:spcPts val="800"/>
                        </a:spcAft>
                      </a:pPr>
                      <a:r>
                        <a:rPr lang="en-GB" sz="1050" dirty="0">
                          <a:effectLst/>
                          <a:latin typeface="Calibri" panose="020F0502020204030204" pitchFamily="34" charset="0"/>
                          <a:ea typeface="Calibri" panose="020F0502020204030204" pitchFamily="34" charset="0"/>
                          <a:cs typeface="Times New Roman" panose="02020603050405020304" pitchFamily="18" charset="0"/>
                        </a:rPr>
                        <a:t>Use appropriate techniques for </a:t>
                      </a:r>
                      <a:r>
                        <a:rPr lang="en-GB" sz="1050" b="1" dirty="0">
                          <a:effectLst/>
                          <a:latin typeface="Calibri" panose="020F0502020204030204" pitchFamily="34" charset="0"/>
                          <a:ea typeface="Calibri" panose="020F0502020204030204" pitchFamily="34" charset="0"/>
                          <a:cs typeface="Times New Roman" panose="02020603050405020304" pitchFamily="18" charset="0"/>
                        </a:rPr>
                        <a:t>managing each other’s safety</a:t>
                      </a:r>
                      <a:r>
                        <a:rPr lang="en-GB" sz="1050" dirty="0">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050" dirty="0">
                          <a:effectLst/>
                          <a:latin typeface="Calibri" panose="020F0502020204030204" pitchFamily="34" charset="0"/>
                          <a:ea typeface="Calibri" panose="020F0502020204030204" pitchFamily="34" charset="0"/>
                          <a:cs typeface="Times New Roman" panose="02020603050405020304" pitchFamily="18" charset="0"/>
                        </a:rPr>
                        <a:t>Use of appropriate climbing terminology.</a:t>
                      </a:r>
                    </a:p>
                    <a:p>
                      <a:pPr algn="l">
                        <a:lnSpc>
                          <a:spcPct val="107000"/>
                        </a:lnSpc>
                        <a:spcAft>
                          <a:spcPts val="800"/>
                        </a:spcAft>
                      </a:pP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0832" marR="2083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882512310"/>
                  </a:ext>
                </a:extLst>
              </a:tr>
            </a:tbl>
          </a:graphicData>
        </a:graphic>
      </p:graphicFrame>
      <p:graphicFrame>
        <p:nvGraphicFramePr>
          <p:cNvPr id="10" name="Table 9">
            <a:extLst>
              <a:ext uri="{FF2B5EF4-FFF2-40B4-BE49-F238E27FC236}">
                <a16:creationId xmlns:a16="http://schemas.microsoft.com/office/drawing/2014/main" id="{7FBAD619-7888-4C92-A71A-3D03067D3778}"/>
              </a:ext>
            </a:extLst>
          </p:cNvPr>
          <p:cNvGraphicFramePr>
            <a:graphicFrameLocks noGrp="1"/>
          </p:cNvGraphicFramePr>
          <p:nvPr>
            <p:extLst>
              <p:ext uri="{D42A27DB-BD31-4B8C-83A1-F6EECF244321}">
                <p14:modId xmlns:p14="http://schemas.microsoft.com/office/powerpoint/2010/main" val="2288140668"/>
              </p:ext>
            </p:extLst>
          </p:nvPr>
        </p:nvGraphicFramePr>
        <p:xfrm>
          <a:off x="7767245" y="4003452"/>
          <a:ext cx="3915420" cy="2284459"/>
        </p:xfrm>
        <a:graphic>
          <a:graphicData uri="http://schemas.openxmlformats.org/drawingml/2006/table">
            <a:tbl>
              <a:tblPr firstRow="1" firstCol="1" bandRow="1"/>
              <a:tblGrid>
                <a:gridCol w="3915420">
                  <a:extLst>
                    <a:ext uri="{9D8B030D-6E8A-4147-A177-3AD203B41FA5}">
                      <a16:colId xmlns:a16="http://schemas.microsoft.com/office/drawing/2014/main" val="3091331740"/>
                    </a:ext>
                  </a:extLst>
                </a:gridCol>
              </a:tblGrid>
              <a:tr h="240091">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Equipment</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385225008"/>
                  </a:ext>
                </a:extLst>
              </a:tr>
              <a:tr h="2044368">
                <a:tc>
                  <a:txBody>
                    <a:bodyPr/>
                    <a:lstStyle/>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OLC; B1</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BMC Belaying Get It Right Leaflet.</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Harness(s).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Helmet(s).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Belay Device(s) and Karabiner(s).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Appropriate shoes.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Belay Sandbag(s).</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937800706"/>
                  </a:ext>
                </a:extLst>
              </a:tr>
            </a:tbl>
          </a:graphicData>
        </a:graphic>
      </p:graphicFrame>
      <p:sp>
        <p:nvSpPr>
          <p:cNvPr id="3" name="Slide Number Placeholder 2">
            <a:extLst>
              <a:ext uri="{FF2B5EF4-FFF2-40B4-BE49-F238E27FC236}">
                <a16:creationId xmlns:a16="http://schemas.microsoft.com/office/drawing/2014/main" id="{AEDB5C10-7776-41DF-B531-2834F6A0D95A}"/>
              </a:ext>
            </a:extLst>
          </p:cNvPr>
          <p:cNvSpPr>
            <a:spLocks noGrp="1"/>
          </p:cNvSpPr>
          <p:nvPr>
            <p:ph type="sldNum" sz="quarter" idx="12"/>
          </p:nvPr>
        </p:nvSpPr>
        <p:spPr/>
        <p:txBody>
          <a:bodyPr/>
          <a:lstStyle/>
          <a:p>
            <a:fld id="{064F85A6-5209-470B-8886-26B79869EA6C}" type="slidenum">
              <a:rPr lang="en-GB" smtClean="0"/>
              <a:t>11</a:t>
            </a:fld>
            <a:endParaRPr lang="en-GB" dirty="0"/>
          </a:p>
        </p:txBody>
      </p:sp>
    </p:spTree>
    <p:extLst>
      <p:ext uri="{BB962C8B-B14F-4D97-AF65-F5344CB8AC3E}">
        <p14:creationId xmlns:p14="http://schemas.microsoft.com/office/powerpoint/2010/main" val="1888689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47F00-7416-4E63-8026-AA9CF8F08D7B}"/>
              </a:ext>
            </a:extLst>
          </p:cNvPr>
          <p:cNvSpPr>
            <a:spLocks noGrp="1"/>
          </p:cNvSpPr>
          <p:nvPr>
            <p:ph type="title"/>
          </p:nvPr>
        </p:nvSpPr>
        <p:spPr>
          <a:xfrm>
            <a:off x="838200" y="170749"/>
            <a:ext cx="10515600" cy="1081088"/>
          </a:xfrm>
        </p:spPr>
        <p:txBody>
          <a:bodyPr/>
          <a:lstStyle/>
          <a:p>
            <a:r>
              <a:rPr lang="en-GB" dirty="0"/>
              <a:t>Lesson 2 – Journeying Introduction</a:t>
            </a:r>
          </a:p>
        </p:txBody>
      </p:sp>
      <p:graphicFrame>
        <p:nvGraphicFramePr>
          <p:cNvPr id="4" name="Table 3">
            <a:extLst>
              <a:ext uri="{FF2B5EF4-FFF2-40B4-BE49-F238E27FC236}">
                <a16:creationId xmlns:a16="http://schemas.microsoft.com/office/drawing/2014/main" id="{7F2144A5-7EF8-4DD3-9A8F-7F456F5C682C}"/>
              </a:ext>
            </a:extLst>
          </p:cNvPr>
          <p:cNvGraphicFramePr>
            <a:graphicFrameLocks noGrp="1"/>
          </p:cNvGraphicFramePr>
          <p:nvPr>
            <p:extLst>
              <p:ext uri="{D42A27DB-BD31-4B8C-83A1-F6EECF244321}">
                <p14:modId xmlns:p14="http://schemas.microsoft.com/office/powerpoint/2010/main" val="2366865712"/>
              </p:ext>
            </p:extLst>
          </p:nvPr>
        </p:nvGraphicFramePr>
        <p:xfrm>
          <a:off x="316046" y="1321488"/>
          <a:ext cx="5184001" cy="5171387"/>
        </p:xfrm>
        <a:graphic>
          <a:graphicData uri="http://schemas.openxmlformats.org/drawingml/2006/table">
            <a:tbl>
              <a:tblPr firstRow="1" firstCol="1" bandRow="1"/>
              <a:tblGrid>
                <a:gridCol w="5184001">
                  <a:extLst>
                    <a:ext uri="{9D8B030D-6E8A-4147-A177-3AD203B41FA5}">
                      <a16:colId xmlns:a16="http://schemas.microsoft.com/office/drawing/2014/main" val="1880556100"/>
                    </a:ext>
                  </a:extLst>
                </a:gridCol>
              </a:tblGrid>
              <a:tr h="5171387">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Teacher-led</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introduction: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7000"/>
                        </a:lnSpc>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Introduce the idea of orienteering and journeying.</a:t>
                      </a:r>
                    </a:p>
                    <a:p>
                      <a:pPr marL="342900" lvl="0" indent="-342900" algn="l">
                        <a:lnSpc>
                          <a:spcPct val="107000"/>
                        </a:lnSpc>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Discuss the purpose of orienteering and journeying.</a:t>
                      </a:r>
                    </a:p>
                    <a:p>
                      <a:pPr marL="342900" lvl="0" indent="-342900" algn="l">
                        <a:lnSpc>
                          <a:spcPct val="107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Ask pupils what previous experiences they have of orienteering and journeying?</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1: Warmup activity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Introduce what control points are and how to mark/punch them correctly.</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activities as described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O9.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2: Route-finding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activities as described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O16 and OLC: O15</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For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O15</a:t>
                      </a:r>
                      <a:r>
                        <a:rPr lang="en-GB" sz="1100" dirty="0">
                          <a:effectLst/>
                          <a:latin typeface="Calibri" panose="020F0502020204030204" pitchFamily="34" charset="0"/>
                          <a:ea typeface="Calibri" panose="020F0502020204030204" pitchFamily="34" charset="0"/>
                          <a:cs typeface="Times New Roman" panose="02020603050405020304" pitchFamily="18" charset="0"/>
                        </a:rPr>
                        <a:t> mark out sections of different lengths through the adventure trail for the pupils to try and work out pacing’s on. This will develop their abilities to pace on rough ground increasing authenticity and transferability. </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3: Application of 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activities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O10</a:t>
                      </a:r>
                      <a:r>
                        <a:rPr lang="en-GB" sz="1100" dirty="0">
                          <a:effectLst/>
                          <a:latin typeface="Calibri" panose="020F0502020204030204" pitchFamily="34" charset="0"/>
                          <a:ea typeface="Calibri" panose="020F0502020204030204" pitchFamily="34" charset="0"/>
                          <a:cs typeface="Times New Roman" panose="02020603050405020304" pitchFamily="18" charset="0"/>
                        </a:rPr>
                        <a:t> with the progression element of pupils splitting into two groups and setting out the controls and marking their position on a map and then the groups switching maps to then follow the routes created.</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4: Debrief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Short debrief in the outdoor classroom using Sunday afternoon drive debrief model.</a:t>
                      </a:r>
                    </a:p>
                    <a:p>
                      <a:pPr algn="l">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 </a:t>
                      </a:r>
                    </a:p>
                  </a:txBody>
                  <a:tcPr marL="22917" marR="2291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572142482"/>
                  </a:ext>
                </a:extLst>
              </a:tr>
            </a:tbl>
          </a:graphicData>
        </a:graphic>
      </p:graphicFrame>
      <p:graphicFrame>
        <p:nvGraphicFramePr>
          <p:cNvPr id="5" name="Table 4">
            <a:extLst>
              <a:ext uri="{FF2B5EF4-FFF2-40B4-BE49-F238E27FC236}">
                <a16:creationId xmlns:a16="http://schemas.microsoft.com/office/drawing/2014/main" id="{688DCFEB-E69D-4989-A59C-4B8AFE845321}"/>
              </a:ext>
            </a:extLst>
          </p:cNvPr>
          <p:cNvGraphicFramePr>
            <a:graphicFrameLocks noGrp="1"/>
          </p:cNvGraphicFramePr>
          <p:nvPr>
            <p:extLst>
              <p:ext uri="{D42A27DB-BD31-4B8C-83A1-F6EECF244321}">
                <p14:modId xmlns:p14="http://schemas.microsoft.com/office/powerpoint/2010/main" val="1805531470"/>
              </p:ext>
            </p:extLst>
          </p:nvPr>
        </p:nvGraphicFramePr>
        <p:xfrm>
          <a:off x="5749404" y="1321488"/>
          <a:ext cx="2903277" cy="2130005"/>
        </p:xfrm>
        <a:graphic>
          <a:graphicData uri="http://schemas.openxmlformats.org/drawingml/2006/table">
            <a:tbl>
              <a:tblPr firstRow="1" firstCol="1" bandRow="1"/>
              <a:tblGrid>
                <a:gridCol w="2903277">
                  <a:extLst>
                    <a:ext uri="{9D8B030D-6E8A-4147-A177-3AD203B41FA5}">
                      <a16:colId xmlns:a16="http://schemas.microsoft.com/office/drawing/2014/main" val="1383680801"/>
                    </a:ext>
                  </a:extLst>
                </a:gridCol>
              </a:tblGrid>
              <a:tr h="577430">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Sgiliau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494442757"/>
                  </a:ext>
                </a:extLst>
              </a:tr>
              <a:tr h="1294658">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how to set a map and what its symbols represent.</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 route choice and decision making.</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how to use a compass while map reading. </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To be able to accurately pace out set distances over varied terrains.</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094948960"/>
                  </a:ext>
                </a:extLst>
              </a:tr>
            </a:tbl>
          </a:graphicData>
        </a:graphic>
      </p:graphicFrame>
      <p:graphicFrame>
        <p:nvGraphicFramePr>
          <p:cNvPr id="6" name="Table 5">
            <a:extLst>
              <a:ext uri="{FF2B5EF4-FFF2-40B4-BE49-F238E27FC236}">
                <a16:creationId xmlns:a16="http://schemas.microsoft.com/office/drawing/2014/main" id="{EA75FC21-5D02-4750-BDF7-7DFA4349CDFC}"/>
              </a:ext>
            </a:extLst>
          </p:cNvPr>
          <p:cNvGraphicFramePr>
            <a:graphicFrameLocks noGrp="1"/>
          </p:cNvGraphicFramePr>
          <p:nvPr>
            <p:extLst>
              <p:ext uri="{D42A27DB-BD31-4B8C-83A1-F6EECF244321}">
                <p14:modId xmlns:p14="http://schemas.microsoft.com/office/powerpoint/2010/main" val="3671822165"/>
              </p:ext>
            </p:extLst>
          </p:nvPr>
        </p:nvGraphicFramePr>
        <p:xfrm>
          <a:off x="8972676" y="1332914"/>
          <a:ext cx="2903277" cy="2144511"/>
        </p:xfrm>
        <a:graphic>
          <a:graphicData uri="http://schemas.openxmlformats.org/drawingml/2006/table">
            <a:tbl>
              <a:tblPr firstRow="1" firstCol="1" bandRow="1"/>
              <a:tblGrid>
                <a:gridCol w="2903277">
                  <a:extLst>
                    <a:ext uri="{9D8B030D-6E8A-4147-A177-3AD203B41FA5}">
                      <a16:colId xmlns:a16="http://schemas.microsoft.com/office/drawing/2014/main" val="4166725042"/>
                    </a:ext>
                  </a:extLst>
                </a:gridCol>
              </a:tblGrid>
              <a:tr h="490336">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Learning Outcomes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Canlyniadau dysgu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264182421"/>
                  </a:ext>
                </a:extLst>
              </a:tr>
              <a:tr h="1605750">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 route choice and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decision making.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Development of personal skills through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reflective thinking</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b="1" dirty="0">
                          <a:effectLst/>
                          <a:latin typeface="Calibri" panose="020F0502020204030204" pitchFamily="34" charset="0"/>
                          <a:ea typeface="Calibri" panose="020F0502020204030204" pitchFamily="34" charset="0"/>
                          <a:cs typeface="Times New Roman" panose="02020603050405020304" pitchFamily="18" charset="0"/>
                        </a:rPr>
                        <a:t>Problem-solving and initiative</a:t>
                      </a:r>
                      <a:r>
                        <a:rPr lang="en-GB" sz="1100" dirty="0">
                          <a:effectLst/>
                          <a:latin typeface="Calibri" panose="020F0502020204030204" pitchFamily="34" charset="0"/>
                          <a:ea typeface="Calibri" panose="020F0502020204030204" pitchFamily="34" charset="0"/>
                          <a:cs typeface="Times New Roman" panose="02020603050405020304" pitchFamily="18" charset="0"/>
                        </a:rPr>
                        <a:t> in completing tasks and following routes.</a:t>
                      </a:r>
                    </a:p>
                    <a:p>
                      <a:pPr algn="l">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514502143"/>
                  </a:ext>
                </a:extLst>
              </a:tr>
            </a:tbl>
          </a:graphicData>
        </a:graphic>
      </p:graphicFrame>
      <p:graphicFrame>
        <p:nvGraphicFramePr>
          <p:cNvPr id="7" name="Table 6">
            <a:extLst>
              <a:ext uri="{FF2B5EF4-FFF2-40B4-BE49-F238E27FC236}">
                <a16:creationId xmlns:a16="http://schemas.microsoft.com/office/drawing/2014/main" id="{887B4192-1986-405D-BCD5-E98C22BD578C}"/>
              </a:ext>
            </a:extLst>
          </p:cNvPr>
          <p:cNvGraphicFramePr>
            <a:graphicFrameLocks noGrp="1"/>
          </p:cNvGraphicFramePr>
          <p:nvPr>
            <p:extLst>
              <p:ext uri="{D42A27DB-BD31-4B8C-83A1-F6EECF244321}">
                <p14:modId xmlns:p14="http://schemas.microsoft.com/office/powerpoint/2010/main" val="2905998341"/>
              </p:ext>
            </p:extLst>
          </p:nvPr>
        </p:nvGraphicFramePr>
        <p:xfrm>
          <a:off x="5749404" y="3909394"/>
          <a:ext cx="2903277" cy="1696769"/>
        </p:xfrm>
        <a:graphic>
          <a:graphicData uri="http://schemas.openxmlformats.org/drawingml/2006/table">
            <a:tbl>
              <a:tblPr firstRow="1" firstCol="1" bandRow="1"/>
              <a:tblGrid>
                <a:gridCol w="2903277">
                  <a:extLst>
                    <a:ext uri="{9D8B030D-6E8A-4147-A177-3AD203B41FA5}">
                      <a16:colId xmlns:a16="http://schemas.microsoft.com/office/drawing/2014/main" val="1100125611"/>
                    </a:ext>
                  </a:extLst>
                </a:gridCol>
              </a:tblGrid>
              <a:tr h="567072">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Assessment Opportunities /  Review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Cyfleoedd asesu /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021241295"/>
                  </a:ext>
                </a:extLst>
              </a:tr>
              <a:tr h="1129697">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Can pupils use a map to effectively navigate and find control points around the school site?</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Development and application of previous learned skills.</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83999890"/>
                  </a:ext>
                </a:extLst>
              </a:tr>
            </a:tbl>
          </a:graphicData>
        </a:graphic>
      </p:graphicFrame>
      <p:graphicFrame>
        <p:nvGraphicFramePr>
          <p:cNvPr id="9" name="Table 8">
            <a:extLst>
              <a:ext uri="{FF2B5EF4-FFF2-40B4-BE49-F238E27FC236}">
                <a16:creationId xmlns:a16="http://schemas.microsoft.com/office/drawing/2014/main" id="{295993E6-8290-42B0-BCB9-8F65ED160964}"/>
              </a:ext>
            </a:extLst>
          </p:cNvPr>
          <p:cNvGraphicFramePr>
            <a:graphicFrameLocks noGrp="1"/>
          </p:cNvGraphicFramePr>
          <p:nvPr>
            <p:extLst>
              <p:ext uri="{D42A27DB-BD31-4B8C-83A1-F6EECF244321}">
                <p14:modId xmlns:p14="http://schemas.microsoft.com/office/powerpoint/2010/main" val="317112345"/>
              </p:ext>
            </p:extLst>
          </p:nvPr>
        </p:nvGraphicFramePr>
        <p:xfrm>
          <a:off x="8956629" y="3907181"/>
          <a:ext cx="2903276" cy="2144510"/>
        </p:xfrm>
        <a:graphic>
          <a:graphicData uri="http://schemas.openxmlformats.org/drawingml/2006/table">
            <a:tbl>
              <a:tblPr firstRow="1" firstCol="1" bandRow="1"/>
              <a:tblGrid>
                <a:gridCol w="2903276">
                  <a:extLst>
                    <a:ext uri="{9D8B030D-6E8A-4147-A177-3AD203B41FA5}">
                      <a16:colId xmlns:a16="http://schemas.microsoft.com/office/drawing/2014/main" val="292400592"/>
                    </a:ext>
                  </a:extLst>
                </a:gridCol>
              </a:tblGrid>
              <a:tr h="197607">
                <a:tc>
                  <a:txBody>
                    <a:bodyPr/>
                    <a:lstStyle/>
                    <a:p>
                      <a:pPr algn="l">
                        <a:lnSpc>
                          <a:spcPct val="107000"/>
                        </a:lnSpc>
                        <a:spcAft>
                          <a:spcPts val="800"/>
                        </a:spcAft>
                      </a:pPr>
                      <a:r>
                        <a:rPr lang="en-GB" sz="900" b="1" dirty="0">
                          <a:effectLst/>
                          <a:latin typeface="Calibri" panose="020F0502020204030204" pitchFamily="34" charset="0"/>
                          <a:ea typeface="Calibri" panose="020F0502020204030204" pitchFamily="34" charset="0"/>
                          <a:cs typeface="Times New Roman" panose="02020603050405020304" pitchFamily="18" charset="0"/>
                        </a:rPr>
                        <a:t>Equipment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19835" marR="198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172455980"/>
                  </a:ext>
                </a:extLst>
              </a:tr>
              <a:tr h="1946903">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OLC: O9, O16, O15 O10.</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Accurate map(s) of the school grounds.</a:t>
                      </a: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Blank map(s) with only control points marked.</a:t>
                      </a: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Orienteering control points and punches.</a:t>
                      </a: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Orienteering control cards.</a:t>
                      </a: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Pacing sheets.</a:t>
                      </a:r>
                    </a:p>
                  </a:txBody>
                  <a:tcPr marL="19835" marR="198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946403837"/>
                  </a:ext>
                </a:extLst>
              </a:tr>
            </a:tbl>
          </a:graphicData>
        </a:graphic>
      </p:graphicFrame>
      <p:sp>
        <p:nvSpPr>
          <p:cNvPr id="3" name="Slide Number Placeholder 2">
            <a:extLst>
              <a:ext uri="{FF2B5EF4-FFF2-40B4-BE49-F238E27FC236}">
                <a16:creationId xmlns:a16="http://schemas.microsoft.com/office/drawing/2014/main" id="{9D6F50F8-4AB4-4F96-A317-324CA4A68401}"/>
              </a:ext>
            </a:extLst>
          </p:cNvPr>
          <p:cNvSpPr>
            <a:spLocks noGrp="1"/>
          </p:cNvSpPr>
          <p:nvPr>
            <p:ph type="sldNum" sz="quarter" idx="12"/>
          </p:nvPr>
        </p:nvSpPr>
        <p:spPr/>
        <p:txBody>
          <a:bodyPr/>
          <a:lstStyle/>
          <a:p>
            <a:fld id="{064F85A6-5209-470B-8886-26B79869EA6C}" type="slidenum">
              <a:rPr lang="en-GB" smtClean="0"/>
              <a:t>12</a:t>
            </a:fld>
            <a:endParaRPr lang="en-GB" dirty="0"/>
          </a:p>
        </p:txBody>
      </p:sp>
    </p:spTree>
    <p:extLst>
      <p:ext uri="{BB962C8B-B14F-4D97-AF65-F5344CB8AC3E}">
        <p14:creationId xmlns:p14="http://schemas.microsoft.com/office/powerpoint/2010/main" val="439528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CA303-884A-4A44-AB0C-ADDAF40E3496}"/>
              </a:ext>
            </a:extLst>
          </p:cNvPr>
          <p:cNvSpPr>
            <a:spLocks noGrp="1"/>
          </p:cNvSpPr>
          <p:nvPr>
            <p:ph type="title"/>
          </p:nvPr>
        </p:nvSpPr>
        <p:spPr>
          <a:xfrm>
            <a:off x="838200" y="136705"/>
            <a:ext cx="10515600" cy="1139765"/>
          </a:xfrm>
        </p:spPr>
        <p:txBody>
          <a:bodyPr/>
          <a:lstStyle/>
          <a:p>
            <a:r>
              <a:rPr lang="en-GB" dirty="0"/>
              <a:t>Lesson 5 – Journeying Progression</a:t>
            </a:r>
          </a:p>
        </p:txBody>
      </p:sp>
      <p:graphicFrame>
        <p:nvGraphicFramePr>
          <p:cNvPr id="4" name="Table 3">
            <a:extLst>
              <a:ext uri="{FF2B5EF4-FFF2-40B4-BE49-F238E27FC236}">
                <a16:creationId xmlns:a16="http://schemas.microsoft.com/office/drawing/2014/main" id="{E634078B-3DCC-403A-B2A1-E7D32EEC66BE}"/>
              </a:ext>
            </a:extLst>
          </p:cNvPr>
          <p:cNvGraphicFramePr>
            <a:graphicFrameLocks noGrp="1"/>
          </p:cNvGraphicFramePr>
          <p:nvPr>
            <p:extLst>
              <p:ext uri="{D42A27DB-BD31-4B8C-83A1-F6EECF244321}">
                <p14:modId xmlns:p14="http://schemas.microsoft.com/office/powerpoint/2010/main" val="3687087023"/>
              </p:ext>
            </p:extLst>
          </p:nvPr>
        </p:nvGraphicFramePr>
        <p:xfrm>
          <a:off x="337887" y="1378075"/>
          <a:ext cx="4847724" cy="4998662"/>
        </p:xfrm>
        <a:graphic>
          <a:graphicData uri="http://schemas.openxmlformats.org/drawingml/2006/table">
            <a:tbl>
              <a:tblPr firstRow="1" firstCol="1" bandRow="1"/>
              <a:tblGrid>
                <a:gridCol w="4847724">
                  <a:extLst>
                    <a:ext uri="{9D8B030D-6E8A-4147-A177-3AD203B41FA5}">
                      <a16:colId xmlns:a16="http://schemas.microsoft.com/office/drawing/2014/main" val="4159940255"/>
                    </a:ext>
                  </a:extLst>
                </a:gridCol>
              </a:tblGrid>
              <a:tr h="4998662">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Teacher-led Introduction: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What skills were learnt last journeying lesson?</a:t>
                      </a:r>
                    </a:p>
                    <a:p>
                      <a:pPr marL="342900" lvl="0" indent="-342900" algn="l">
                        <a:lnSpc>
                          <a:spcPct val="100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Introduce how skills will be transferred into this lessons activities.</a:t>
                      </a:r>
                    </a:p>
                    <a:p>
                      <a:pPr marL="342900" lvl="0" indent="-342900" algn="l">
                        <a:lnSpc>
                          <a:spcPct val="100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Discussion of ‘Leave No trace’, ‘Countryside Code’, and ‘Leave More Trace’.</a:t>
                      </a:r>
                    </a:p>
                    <a:p>
                      <a:pPr marL="0" lvl="0" indent="0" algn="l">
                        <a:lnSpc>
                          <a:spcPct val="107000"/>
                        </a:lnSpc>
                        <a:spcAft>
                          <a:spcPts val="800"/>
                        </a:spcAft>
                        <a:buFont typeface="+mj-lt"/>
                        <a:buNone/>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1: Teamwork Warmup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activities described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J1 </a:t>
                      </a:r>
                      <a:r>
                        <a:rPr lang="en-GB" sz="1100" dirty="0">
                          <a:effectLst/>
                          <a:latin typeface="Calibri" panose="020F0502020204030204" pitchFamily="34" charset="0"/>
                          <a:ea typeface="Calibri" panose="020F0502020204030204" pitchFamily="34" charset="0"/>
                          <a:cs typeface="Times New Roman" panose="02020603050405020304" pitchFamily="18" charset="0"/>
                        </a:rPr>
                        <a:t>with a 10-minute time-limit.</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2: Planning a journey for the residential visit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activity as described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J4</a:t>
                      </a:r>
                      <a:r>
                        <a:rPr lang="en-GB" sz="1100" dirty="0">
                          <a:effectLst/>
                          <a:latin typeface="Calibri" panose="020F0502020204030204" pitchFamily="34" charset="0"/>
                          <a:ea typeface="Calibri" panose="020F0502020204030204" pitchFamily="34" charset="0"/>
                          <a:cs typeface="Times New Roman" panose="02020603050405020304" pitchFamily="18" charset="0"/>
                        </a:rPr>
                        <a:t> with the purpose of the pupils choosing the route they will take for an expedition during their residential visit. </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Give the pupils checkpoints to plot the route between to ensure they remain in areas where emergency responses are possible.</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3: Kit Planning</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Run the activity as described in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OLC: J3</a:t>
                      </a:r>
                      <a:r>
                        <a:rPr lang="en-GB" sz="1100" dirty="0">
                          <a:effectLst/>
                          <a:latin typeface="Calibri" panose="020F0502020204030204" pitchFamily="34" charset="0"/>
                          <a:ea typeface="Calibri" panose="020F0502020204030204" pitchFamily="34" charset="0"/>
                          <a:cs typeface="Times New Roman" panose="02020603050405020304" pitchFamily="18" charset="0"/>
                        </a:rPr>
                        <a:t> to prepare the group for their journey.</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facilitate a group-discussion on what kit the pupils will need to bring with them for the journey. Have a comprehensive kit list ready be given out following the group discussion. </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5: Debrief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Short debrief in the outdoor classroom using Sunday afternoon drive debrief model.</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50778216"/>
                  </a:ext>
                </a:extLst>
              </a:tr>
            </a:tbl>
          </a:graphicData>
        </a:graphic>
      </p:graphicFrame>
      <p:graphicFrame>
        <p:nvGraphicFramePr>
          <p:cNvPr id="5" name="Table 4">
            <a:extLst>
              <a:ext uri="{FF2B5EF4-FFF2-40B4-BE49-F238E27FC236}">
                <a16:creationId xmlns:a16="http://schemas.microsoft.com/office/drawing/2014/main" id="{FBADF14A-ADB6-41FF-BFCF-44A3E36A20FD}"/>
              </a:ext>
            </a:extLst>
          </p:cNvPr>
          <p:cNvGraphicFramePr>
            <a:graphicFrameLocks noGrp="1"/>
          </p:cNvGraphicFramePr>
          <p:nvPr>
            <p:extLst>
              <p:ext uri="{D42A27DB-BD31-4B8C-83A1-F6EECF244321}">
                <p14:modId xmlns:p14="http://schemas.microsoft.com/office/powerpoint/2010/main" val="753860790"/>
              </p:ext>
            </p:extLst>
          </p:nvPr>
        </p:nvGraphicFramePr>
        <p:xfrm>
          <a:off x="5305677" y="1378075"/>
          <a:ext cx="2707355" cy="2050925"/>
        </p:xfrm>
        <a:graphic>
          <a:graphicData uri="http://schemas.openxmlformats.org/drawingml/2006/table">
            <a:tbl>
              <a:tblPr firstRow="1" firstCol="1" bandRow="1"/>
              <a:tblGrid>
                <a:gridCol w="2707355">
                  <a:extLst>
                    <a:ext uri="{9D8B030D-6E8A-4147-A177-3AD203B41FA5}">
                      <a16:colId xmlns:a16="http://schemas.microsoft.com/office/drawing/2014/main" val="4180808140"/>
                    </a:ext>
                  </a:extLst>
                </a:gridCol>
              </a:tblGrid>
              <a:tr h="640191">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0" dirty="0">
                          <a:effectLst/>
                          <a:latin typeface="Calibri" panose="020F0502020204030204" pitchFamily="34" charset="0"/>
                          <a:ea typeface="Calibri" panose="020F0502020204030204" pitchFamily="34" charset="0"/>
                          <a:cs typeface="Times New Roman" panose="02020603050405020304" pitchFamily="18" charset="0"/>
                        </a:rPr>
                        <a:t>Sgiliau</a:t>
                      </a:r>
                    </a:p>
                  </a:txBody>
                  <a:tcPr marL="14956" marR="14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585621305"/>
                  </a:ext>
                </a:extLst>
              </a:tr>
              <a:tr h="1410734">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Create an effective shelter.</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An understanding of environmental codes such as the Countryside Code and Leave No Trace principles.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what kit is needed to maintain safety and comfort for a journey.</a:t>
                      </a:r>
                    </a:p>
                  </a:txBody>
                  <a:tcPr marL="14956" marR="1495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980647412"/>
                  </a:ext>
                </a:extLst>
              </a:tr>
            </a:tbl>
          </a:graphicData>
        </a:graphic>
      </p:graphicFrame>
      <p:graphicFrame>
        <p:nvGraphicFramePr>
          <p:cNvPr id="6" name="Table 5">
            <a:extLst>
              <a:ext uri="{FF2B5EF4-FFF2-40B4-BE49-F238E27FC236}">
                <a16:creationId xmlns:a16="http://schemas.microsoft.com/office/drawing/2014/main" id="{279A5E6C-A2C7-4680-BD75-AC7412C1FB46}"/>
              </a:ext>
            </a:extLst>
          </p:cNvPr>
          <p:cNvGraphicFramePr>
            <a:graphicFrameLocks noGrp="1"/>
          </p:cNvGraphicFramePr>
          <p:nvPr>
            <p:extLst>
              <p:ext uri="{D42A27DB-BD31-4B8C-83A1-F6EECF244321}">
                <p14:modId xmlns:p14="http://schemas.microsoft.com/office/powerpoint/2010/main" val="814524510"/>
              </p:ext>
            </p:extLst>
          </p:nvPr>
        </p:nvGraphicFramePr>
        <p:xfrm>
          <a:off x="8165182" y="1378075"/>
          <a:ext cx="3308684" cy="2050925"/>
        </p:xfrm>
        <a:graphic>
          <a:graphicData uri="http://schemas.openxmlformats.org/drawingml/2006/table">
            <a:tbl>
              <a:tblPr firstRow="1" firstCol="1" bandRow="1"/>
              <a:tblGrid>
                <a:gridCol w="3308684">
                  <a:extLst>
                    <a:ext uri="{9D8B030D-6E8A-4147-A177-3AD203B41FA5}">
                      <a16:colId xmlns:a16="http://schemas.microsoft.com/office/drawing/2014/main" val="2048531322"/>
                    </a:ext>
                  </a:extLst>
                </a:gridCol>
              </a:tblGrid>
              <a:tr h="659413">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Learning Outcomes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Canlyniadau dysgu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1078" marR="210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679135007"/>
                  </a:ext>
                </a:extLst>
              </a:tr>
              <a:tr h="1391512">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Apply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individual and group decision making </a:t>
                      </a:r>
                      <a:r>
                        <a:rPr lang="en-GB" sz="1100" dirty="0">
                          <a:effectLst/>
                          <a:latin typeface="Calibri" panose="020F0502020204030204" pitchFamily="34" charset="0"/>
                          <a:ea typeface="Calibri" panose="020F0502020204030204" pitchFamily="34" charset="0"/>
                          <a:cs typeface="Times New Roman" panose="02020603050405020304" pitchFamily="18" charset="0"/>
                        </a:rPr>
                        <a:t>to work cohesively as a team.</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Apply previously learnt navigation skills to create an appropriate route for the journey.</a:t>
                      </a:r>
                    </a:p>
                  </a:txBody>
                  <a:tcPr marL="21078" marR="2107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024660995"/>
                  </a:ext>
                </a:extLst>
              </a:tr>
            </a:tbl>
          </a:graphicData>
        </a:graphic>
      </p:graphicFrame>
      <p:graphicFrame>
        <p:nvGraphicFramePr>
          <p:cNvPr id="9" name="Table 8">
            <a:extLst>
              <a:ext uri="{FF2B5EF4-FFF2-40B4-BE49-F238E27FC236}">
                <a16:creationId xmlns:a16="http://schemas.microsoft.com/office/drawing/2014/main" id="{5EB18E0D-B5A6-4CF7-8585-337BEB25A139}"/>
              </a:ext>
            </a:extLst>
          </p:cNvPr>
          <p:cNvGraphicFramePr>
            <a:graphicFrameLocks noGrp="1"/>
          </p:cNvGraphicFramePr>
          <p:nvPr>
            <p:extLst>
              <p:ext uri="{D42A27DB-BD31-4B8C-83A1-F6EECF244321}">
                <p14:modId xmlns:p14="http://schemas.microsoft.com/office/powerpoint/2010/main" val="2471869766"/>
              </p:ext>
            </p:extLst>
          </p:nvPr>
        </p:nvGraphicFramePr>
        <p:xfrm>
          <a:off x="5305674" y="3530605"/>
          <a:ext cx="6168189" cy="1109395"/>
        </p:xfrm>
        <a:graphic>
          <a:graphicData uri="http://schemas.openxmlformats.org/drawingml/2006/table">
            <a:tbl>
              <a:tblPr firstRow="1" firstCol="1" bandRow="1"/>
              <a:tblGrid>
                <a:gridCol w="6168189">
                  <a:extLst>
                    <a:ext uri="{9D8B030D-6E8A-4147-A177-3AD203B41FA5}">
                      <a16:colId xmlns:a16="http://schemas.microsoft.com/office/drawing/2014/main" val="1524918105"/>
                    </a:ext>
                  </a:extLst>
                </a:gridCol>
              </a:tblGrid>
              <a:tr h="439695">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Assessment Opportunities /  Review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Cyfleoedd asesu /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116" marR="251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161986292"/>
                  </a:ext>
                </a:extLst>
              </a:tr>
              <a:tr h="656957">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benefits of being able to shelter from environmental exposure. </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Use of accurate timings and distances evident within the route card.</a:t>
                      </a:r>
                    </a:p>
                  </a:txBody>
                  <a:tcPr marL="25116" marR="251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4126031254"/>
                  </a:ext>
                </a:extLst>
              </a:tr>
            </a:tbl>
          </a:graphicData>
        </a:graphic>
      </p:graphicFrame>
      <p:graphicFrame>
        <p:nvGraphicFramePr>
          <p:cNvPr id="10" name="Table 9">
            <a:extLst>
              <a:ext uri="{FF2B5EF4-FFF2-40B4-BE49-F238E27FC236}">
                <a16:creationId xmlns:a16="http://schemas.microsoft.com/office/drawing/2014/main" id="{99422FF8-3605-465C-BC57-C20F0DC3D5BC}"/>
              </a:ext>
            </a:extLst>
          </p:cNvPr>
          <p:cNvGraphicFramePr>
            <a:graphicFrameLocks noGrp="1"/>
          </p:cNvGraphicFramePr>
          <p:nvPr>
            <p:extLst>
              <p:ext uri="{D42A27DB-BD31-4B8C-83A1-F6EECF244321}">
                <p14:modId xmlns:p14="http://schemas.microsoft.com/office/powerpoint/2010/main" val="3472638399"/>
              </p:ext>
            </p:extLst>
          </p:nvPr>
        </p:nvGraphicFramePr>
        <p:xfrm>
          <a:off x="5305674" y="4741605"/>
          <a:ext cx="6168189" cy="1927225"/>
        </p:xfrm>
        <a:graphic>
          <a:graphicData uri="http://schemas.openxmlformats.org/drawingml/2006/table">
            <a:tbl>
              <a:tblPr firstRow="1" firstCol="1" bandRow="1"/>
              <a:tblGrid>
                <a:gridCol w="6168189">
                  <a:extLst>
                    <a:ext uri="{9D8B030D-6E8A-4147-A177-3AD203B41FA5}">
                      <a16:colId xmlns:a16="http://schemas.microsoft.com/office/drawing/2014/main" val="3206814606"/>
                    </a:ext>
                  </a:extLst>
                </a:gridCol>
              </a:tblGrid>
              <a:tr h="144376">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Equipment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1030" marR="110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587682120"/>
                  </a:ext>
                </a:extLst>
              </a:tr>
              <a:tr h="1392963">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OLC: J1; J4; J3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Shelter provisions (e.g., Pegs, Tarps, Rope, Poles, Canvas, Heavy duty plastic, Cardboard, Bamboo poles).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Maps for the area surrounding the residential location.</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Route cards to record the planned route.</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 range of equipment that may be needed for the journey, including the required equipment and red herrings.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Comprehensive Kit list for residential journey.</a:t>
                      </a:r>
                    </a:p>
                  </a:txBody>
                  <a:tcPr marL="11030" marR="110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508493328"/>
                  </a:ext>
                </a:extLst>
              </a:tr>
            </a:tbl>
          </a:graphicData>
        </a:graphic>
      </p:graphicFrame>
      <p:sp>
        <p:nvSpPr>
          <p:cNvPr id="3" name="Slide Number Placeholder 2">
            <a:extLst>
              <a:ext uri="{FF2B5EF4-FFF2-40B4-BE49-F238E27FC236}">
                <a16:creationId xmlns:a16="http://schemas.microsoft.com/office/drawing/2014/main" id="{BA9DF260-305E-45ED-A26A-198074D8C93D}"/>
              </a:ext>
            </a:extLst>
          </p:cNvPr>
          <p:cNvSpPr>
            <a:spLocks noGrp="1"/>
          </p:cNvSpPr>
          <p:nvPr>
            <p:ph type="sldNum" sz="quarter" idx="12"/>
          </p:nvPr>
        </p:nvSpPr>
        <p:spPr/>
        <p:txBody>
          <a:bodyPr/>
          <a:lstStyle/>
          <a:p>
            <a:fld id="{064F85A6-5209-470B-8886-26B79869EA6C}" type="slidenum">
              <a:rPr lang="en-GB" smtClean="0"/>
              <a:t>13</a:t>
            </a:fld>
            <a:endParaRPr lang="en-GB" dirty="0"/>
          </a:p>
        </p:txBody>
      </p:sp>
    </p:spTree>
    <p:extLst>
      <p:ext uri="{BB962C8B-B14F-4D97-AF65-F5344CB8AC3E}">
        <p14:creationId xmlns:p14="http://schemas.microsoft.com/office/powerpoint/2010/main" val="3320148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DBBA9-F540-422D-852C-56A78F8004B2}"/>
              </a:ext>
            </a:extLst>
          </p:cNvPr>
          <p:cNvSpPr>
            <a:spLocks noGrp="1"/>
          </p:cNvSpPr>
          <p:nvPr>
            <p:ph type="title"/>
          </p:nvPr>
        </p:nvSpPr>
        <p:spPr>
          <a:xfrm>
            <a:off x="312907" y="297032"/>
            <a:ext cx="10515600" cy="1325563"/>
          </a:xfrm>
        </p:spPr>
        <p:txBody>
          <a:bodyPr/>
          <a:lstStyle/>
          <a:p>
            <a:r>
              <a:rPr lang="en-GB" dirty="0"/>
              <a:t>Leave No Trace and Countryside Code</a:t>
            </a:r>
          </a:p>
        </p:txBody>
      </p:sp>
      <p:pic>
        <p:nvPicPr>
          <p:cNvPr id="5" name="Picture 4">
            <a:extLst>
              <a:ext uri="{FF2B5EF4-FFF2-40B4-BE49-F238E27FC236}">
                <a16:creationId xmlns:a16="http://schemas.microsoft.com/office/drawing/2014/main" id="{CEE200CB-FB53-4F1E-BFC8-CEBF80C7B0E9}"/>
              </a:ext>
            </a:extLst>
          </p:cNvPr>
          <p:cNvPicPr>
            <a:picLocks noChangeAspect="1"/>
          </p:cNvPicPr>
          <p:nvPr/>
        </p:nvPicPr>
        <p:blipFill>
          <a:blip r:embed="rId3"/>
          <a:stretch>
            <a:fillRect/>
          </a:stretch>
        </p:blipFill>
        <p:spPr>
          <a:xfrm>
            <a:off x="6183550" y="3627228"/>
            <a:ext cx="5749026" cy="3054361"/>
          </a:xfrm>
          <a:prstGeom prst="round2DiagRect">
            <a:avLst>
              <a:gd name="adj1" fmla="val 16667"/>
              <a:gd name="adj2" fmla="val 0"/>
            </a:avLst>
          </a:prstGeom>
          <a:solidFill>
            <a:schemeClr val="accent5">
              <a:lumMod val="20000"/>
              <a:lumOff val="80000"/>
            </a:schemeClr>
          </a:solidFill>
          <a:ln w="88900" cap="sq">
            <a:solidFill>
              <a:srgbClr val="FFFFFF"/>
            </a:soli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0F735513-938F-424D-AF11-8C448C70BD68}"/>
              </a:ext>
            </a:extLst>
          </p:cNvPr>
          <p:cNvSpPr txBox="1"/>
          <p:nvPr/>
        </p:nvSpPr>
        <p:spPr>
          <a:xfrm>
            <a:off x="583659" y="1622595"/>
            <a:ext cx="4367719" cy="2585323"/>
          </a:xfrm>
          <a:prstGeom prst="rect">
            <a:avLst/>
          </a:prstGeom>
          <a:solidFill>
            <a:schemeClr val="bg1"/>
          </a:solidFill>
          <a:ln>
            <a:solidFill>
              <a:schemeClr val="tx1"/>
            </a:solidFill>
          </a:ln>
        </p:spPr>
        <p:txBody>
          <a:bodyPr wrap="square" rtlCol="0">
            <a:spAutoFit/>
          </a:bodyPr>
          <a:lstStyle/>
          <a:p>
            <a:pPr algn="ctr"/>
            <a:r>
              <a:rPr lang="en-GB" u="sng" dirty="0"/>
              <a:t>Leave No Trace, 7 Principles;</a:t>
            </a:r>
          </a:p>
          <a:p>
            <a:pPr marL="285750" indent="-285750">
              <a:buFont typeface="Arial" panose="020B0604020202020204" pitchFamily="34" charset="0"/>
              <a:buChar char="•"/>
            </a:pPr>
            <a:r>
              <a:rPr lang="en-GB" dirty="0"/>
              <a:t>Plan Ahead &amp; Prepare</a:t>
            </a:r>
          </a:p>
          <a:p>
            <a:pPr marL="285750" indent="-285750">
              <a:buFont typeface="Arial" panose="020B0604020202020204" pitchFamily="34" charset="0"/>
              <a:buChar char="•"/>
            </a:pPr>
            <a:r>
              <a:rPr lang="en-GB" dirty="0"/>
              <a:t>Travel and Camp on Durable Surfaces</a:t>
            </a:r>
          </a:p>
          <a:p>
            <a:pPr marL="285750" indent="-285750">
              <a:buFont typeface="Arial" panose="020B0604020202020204" pitchFamily="34" charset="0"/>
              <a:buChar char="•"/>
            </a:pPr>
            <a:r>
              <a:rPr lang="en-GB" dirty="0"/>
              <a:t>Dispose of Waste Properly</a:t>
            </a:r>
          </a:p>
          <a:p>
            <a:pPr marL="285750" indent="-285750">
              <a:buFont typeface="Arial" panose="020B0604020202020204" pitchFamily="34" charset="0"/>
              <a:buChar char="•"/>
            </a:pPr>
            <a:r>
              <a:rPr lang="en-GB" dirty="0"/>
              <a:t>Leave What You Find</a:t>
            </a:r>
          </a:p>
          <a:p>
            <a:pPr marL="285750" indent="-285750">
              <a:buFont typeface="Arial" panose="020B0604020202020204" pitchFamily="34" charset="0"/>
              <a:buChar char="•"/>
            </a:pPr>
            <a:r>
              <a:rPr lang="en-GB" dirty="0"/>
              <a:t>Minimise Campfire Impacts</a:t>
            </a:r>
          </a:p>
          <a:p>
            <a:pPr marL="285750" indent="-285750">
              <a:buFont typeface="Arial" panose="020B0604020202020204" pitchFamily="34" charset="0"/>
              <a:buChar char="•"/>
            </a:pPr>
            <a:r>
              <a:rPr lang="en-GB" dirty="0"/>
              <a:t>Respect Wildlife</a:t>
            </a:r>
          </a:p>
          <a:p>
            <a:pPr marL="285750" indent="-285750">
              <a:buFont typeface="Arial" panose="020B0604020202020204" pitchFamily="34" charset="0"/>
              <a:buChar char="•"/>
            </a:pPr>
            <a:r>
              <a:rPr lang="en-GB" dirty="0"/>
              <a:t>Be Considerate of Other Visitors</a:t>
            </a:r>
          </a:p>
          <a:p>
            <a:r>
              <a:rPr lang="en-GB" dirty="0"/>
              <a:t>(LNT, 2022)</a:t>
            </a:r>
          </a:p>
        </p:txBody>
      </p:sp>
      <p:sp>
        <p:nvSpPr>
          <p:cNvPr id="7" name="TextBox 6">
            <a:extLst>
              <a:ext uri="{FF2B5EF4-FFF2-40B4-BE49-F238E27FC236}">
                <a16:creationId xmlns:a16="http://schemas.microsoft.com/office/drawing/2014/main" id="{9E6FDA3C-05C2-4059-BFAD-F896EF2D2DBA}"/>
              </a:ext>
            </a:extLst>
          </p:cNvPr>
          <p:cNvSpPr txBox="1"/>
          <p:nvPr/>
        </p:nvSpPr>
        <p:spPr>
          <a:xfrm>
            <a:off x="583658" y="4396902"/>
            <a:ext cx="4367719" cy="1754326"/>
          </a:xfrm>
          <a:prstGeom prst="rect">
            <a:avLst/>
          </a:prstGeom>
          <a:solidFill>
            <a:schemeClr val="bg1"/>
          </a:solidFill>
          <a:ln>
            <a:solidFill>
              <a:schemeClr val="tx1"/>
            </a:solidFill>
          </a:ln>
        </p:spPr>
        <p:txBody>
          <a:bodyPr wrap="square" rtlCol="0">
            <a:spAutoFit/>
          </a:bodyPr>
          <a:lstStyle/>
          <a:p>
            <a:pPr algn="ctr"/>
            <a:r>
              <a:rPr lang="en-GB" u="sng" dirty="0"/>
              <a:t>The Countryside Code</a:t>
            </a:r>
          </a:p>
          <a:p>
            <a:pPr marL="285750" indent="-285750">
              <a:buFont typeface="Arial" panose="020B0604020202020204" pitchFamily="34" charset="0"/>
              <a:buChar char="•"/>
            </a:pPr>
            <a:r>
              <a:rPr lang="en-GB" dirty="0"/>
              <a:t>Respect everyone</a:t>
            </a:r>
          </a:p>
          <a:p>
            <a:pPr marL="285750" indent="-285750">
              <a:buFont typeface="Arial" panose="020B0604020202020204" pitchFamily="34" charset="0"/>
              <a:buChar char="•"/>
            </a:pPr>
            <a:r>
              <a:rPr lang="en-GB" dirty="0"/>
              <a:t>Protect the environment</a:t>
            </a:r>
          </a:p>
          <a:p>
            <a:pPr marL="285750" indent="-285750">
              <a:buFont typeface="Arial" panose="020B0604020202020204" pitchFamily="34" charset="0"/>
              <a:buChar char="•"/>
            </a:pPr>
            <a:r>
              <a:rPr lang="en-GB" dirty="0"/>
              <a:t>Enjoy the outdoors</a:t>
            </a:r>
          </a:p>
          <a:p>
            <a:pPr marL="285750" indent="-285750">
              <a:buFont typeface="Arial" panose="020B0604020202020204" pitchFamily="34" charset="0"/>
              <a:buChar char="•"/>
            </a:pPr>
            <a:r>
              <a:rPr lang="en-GB" dirty="0"/>
              <a:t>Follow advice and local signs</a:t>
            </a:r>
          </a:p>
          <a:p>
            <a:r>
              <a:rPr lang="en-GB" dirty="0"/>
              <a:t>(GOV.UK, 2021)</a:t>
            </a:r>
          </a:p>
        </p:txBody>
      </p:sp>
      <p:pic>
        <p:nvPicPr>
          <p:cNvPr id="9" name="Picture 8">
            <a:extLst>
              <a:ext uri="{FF2B5EF4-FFF2-40B4-BE49-F238E27FC236}">
                <a16:creationId xmlns:a16="http://schemas.microsoft.com/office/drawing/2014/main" id="{2C33F9A8-7BBA-4DD4-A93B-F3852D415274}"/>
              </a:ext>
            </a:extLst>
          </p:cNvPr>
          <p:cNvPicPr>
            <a:picLocks noChangeAspect="1"/>
          </p:cNvPicPr>
          <p:nvPr/>
        </p:nvPicPr>
        <p:blipFill>
          <a:blip r:embed="rId4"/>
          <a:stretch>
            <a:fillRect/>
          </a:stretch>
        </p:blipFill>
        <p:spPr>
          <a:xfrm>
            <a:off x="6183550" y="1588119"/>
            <a:ext cx="2314898" cy="657317"/>
          </a:xfrm>
          <a:prstGeom prst="rect">
            <a:avLst/>
          </a:prstGeom>
        </p:spPr>
      </p:pic>
      <p:pic>
        <p:nvPicPr>
          <p:cNvPr id="11" name="Picture 10">
            <a:extLst>
              <a:ext uri="{FF2B5EF4-FFF2-40B4-BE49-F238E27FC236}">
                <a16:creationId xmlns:a16="http://schemas.microsoft.com/office/drawing/2014/main" id="{9E2DAE1A-2579-494D-975F-9EB935F4FF48}"/>
              </a:ext>
            </a:extLst>
          </p:cNvPr>
          <p:cNvPicPr>
            <a:picLocks noChangeAspect="1"/>
          </p:cNvPicPr>
          <p:nvPr/>
        </p:nvPicPr>
        <p:blipFill>
          <a:blip r:embed="rId5"/>
          <a:stretch>
            <a:fillRect/>
          </a:stretch>
        </p:blipFill>
        <p:spPr>
          <a:xfrm>
            <a:off x="9434807" y="1168960"/>
            <a:ext cx="1590897" cy="1495634"/>
          </a:xfrm>
          <a:prstGeom prst="rect">
            <a:avLst/>
          </a:prstGeom>
        </p:spPr>
      </p:pic>
      <p:sp>
        <p:nvSpPr>
          <p:cNvPr id="12" name="TextBox 11">
            <a:extLst>
              <a:ext uri="{FF2B5EF4-FFF2-40B4-BE49-F238E27FC236}">
                <a16:creationId xmlns:a16="http://schemas.microsoft.com/office/drawing/2014/main" id="{09805120-6AF5-482E-9829-269BA8EA75FC}"/>
              </a:ext>
            </a:extLst>
          </p:cNvPr>
          <p:cNvSpPr txBox="1"/>
          <p:nvPr/>
        </p:nvSpPr>
        <p:spPr>
          <a:xfrm>
            <a:off x="6096000" y="2114631"/>
            <a:ext cx="1590897" cy="261610"/>
          </a:xfrm>
          <a:prstGeom prst="rect">
            <a:avLst/>
          </a:prstGeom>
          <a:noFill/>
        </p:spPr>
        <p:txBody>
          <a:bodyPr wrap="square" rtlCol="0">
            <a:spAutoFit/>
          </a:bodyPr>
          <a:lstStyle/>
          <a:p>
            <a:r>
              <a:rPr lang="en-GB" sz="1100" dirty="0"/>
              <a:t>(LNT, 2022)</a:t>
            </a:r>
          </a:p>
        </p:txBody>
      </p:sp>
      <p:sp>
        <p:nvSpPr>
          <p:cNvPr id="13" name="TextBox 12">
            <a:extLst>
              <a:ext uri="{FF2B5EF4-FFF2-40B4-BE49-F238E27FC236}">
                <a16:creationId xmlns:a16="http://schemas.microsoft.com/office/drawing/2014/main" id="{1485F94A-2D35-4535-9C27-5382C8272451}"/>
              </a:ext>
            </a:extLst>
          </p:cNvPr>
          <p:cNvSpPr txBox="1"/>
          <p:nvPr/>
        </p:nvSpPr>
        <p:spPr>
          <a:xfrm>
            <a:off x="9306726" y="2503049"/>
            <a:ext cx="1521781" cy="261610"/>
          </a:xfrm>
          <a:prstGeom prst="rect">
            <a:avLst/>
          </a:prstGeom>
          <a:noFill/>
        </p:spPr>
        <p:txBody>
          <a:bodyPr wrap="square" rtlCol="0">
            <a:spAutoFit/>
          </a:bodyPr>
          <a:lstStyle/>
          <a:p>
            <a:r>
              <a:rPr lang="en-GB" sz="1100" dirty="0"/>
              <a:t>(GOV.UK, 2021)</a:t>
            </a:r>
          </a:p>
        </p:txBody>
      </p:sp>
      <p:sp>
        <p:nvSpPr>
          <p:cNvPr id="4" name="TextBox 3">
            <a:extLst>
              <a:ext uri="{FF2B5EF4-FFF2-40B4-BE49-F238E27FC236}">
                <a16:creationId xmlns:a16="http://schemas.microsoft.com/office/drawing/2014/main" id="{584BDA3D-6649-441E-A51D-7A08C48AAD45}"/>
              </a:ext>
            </a:extLst>
          </p:cNvPr>
          <p:cNvSpPr txBox="1"/>
          <p:nvPr/>
        </p:nvSpPr>
        <p:spPr>
          <a:xfrm>
            <a:off x="8703282" y="6076799"/>
            <a:ext cx="2728668" cy="400110"/>
          </a:xfrm>
          <a:prstGeom prst="rect">
            <a:avLst/>
          </a:prstGeom>
          <a:solidFill>
            <a:schemeClr val="accent5">
              <a:lumMod val="20000"/>
              <a:lumOff val="80000"/>
            </a:schemeClr>
          </a:solidFill>
          <a:ln>
            <a:solidFill>
              <a:schemeClr val="accent5">
                <a:lumMod val="20000"/>
                <a:lumOff val="80000"/>
              </a:schemeClr>
            </a:solidFill>
          </a:ln>
        </p:spPr>
        <p:txBody>
          <a:bodyPr wrap="square" rtlCol="0">
            <a:spAutoFit/>
          </a:bodyPr>
          <a:lstStyle/>
          <a:p>
            <a:r>
              <a:rPr lang="en-GB" sz="2000" dirty="0"/>
              <a:t>(DfCELLS, 2008, p.18)</a:t>
            </a:r>
          </a:p>
        </p:txBody>
      </p:sp>
      <p:sp>
        <p:nvSpPr>
          <p:cNvPr id="8" name="Slide Number Placeholder 7">
            <a:extLst>
              <a:ext uri="{FF2B5EF4-FFF2-40B4-BE49-F238E27FC236}">
                <a16:creationId xmlns:a16="http://schemas.microsoft.com/office/drawing/2014/main" id="{7536C93A-854C-4BD7-B9F0-CD6261B6D977}"/>
              </a:ext>
            </a:extLst>
          </p:cNvPr>
          <p:cNvSpPr>
            <a:spLocks noGrp="1"/>
          </p:cNvSpPr>
          <p:nvPr>
            <p:ph type="sldNum" sz="quarter" idx="12"/>
          </p:nvPr>
        </p:nvSpPr>
        <p:spPr/>
        <p:txBody>
          <a:bodyPr/>
          <a:lstStyle/>
          <a:p>
            <a:fld id="{064F85A6-5209-470B-8886-26B79869EA6C}" type="slidenum">
              <a:rPr lang="en-GB" smtClean="0"/>
              <a:t>14</a:t>
            </a:fld>
            <a:endParaRPr lang="en-GB" dirty="0"/>
          </a:p>
        </p:txBody>
      </p:sp>
    </p:spTree>
    <p:extLst>
      <p:ext uri="{BB962C8B-B14F-4D97-AF65-F5344CB8AC3E}">
        <p14:creationId xmlns:p14="http://schemas.microsoft.com/office/powerpoint/2010/main" val="29378007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FD702-5010-4DDB-9EBF-DFACBEE1C5C6}"/>
              </a:ext>
            </a:extLst>
          </p:cNvPr>
          <p:cNvSpPr>
            <a:spLocks noGrp="1"/>
          </p:cNvSpPr>
          <p:nvPr>
            <p:ph type="title"/>
          </p:nvPr>
        </p:nvSpPr>
        <p:spPr>
          <a:xfrm>
            <a:off x="567267" y="293511"/>
            <a:ext cx="10515600" cy="719844"/>
          </a:xfrm>
        </p:spPr>
        <p:txBody>
          <a:bodyPr/>
          <a:lstStyle/>
          <a:p>
            <a:r>
              <a:rPr lang="en-GB" dirty="0"/>
              <a:t>Lesson 3 – Cycling Introduction</a:t>
            </a:r>
          </a:p>
        </p:txBody>
      </p:sp>
      <p:graphicFrame>
        <p:nvGraphicFramePr>
          <p:cNvPr id="4" name="Table 3">
            <a:extLst>
              <a:ext uri="{FF2B5EF4-FFF2-40B4-BE49-F238E27FC236}">
                <a16:creationId xmlns:a16="http://schemas.microsoft.com/office/drawing/2014/main" id="{288569CE-0B99-46FA-BEE8-37D58052A066}"/>
              </a:ext>
            </a:extLst>
          </p:cNvPr>
          <p:cNvGraphicFramePr>
            <a:graphicFrameLocks noGrp="1"/>
          </p:cNvGraphicFramePr>
          <p:nvPr>
            <p:extLst>
              <p:ext uri="{D42A27DB-BD31-4B8C-83A1-F6EECF244321}">
                <p14:modId xmlns:p14="http://schemas.microsoft.com/office/powerpoint/2010/main" val="3938422996"/>
              </p:ext>
            </p:extLst>
          </p:nvPr>
        </p:nvGraphicFramePr>
        <p:xfrm>
          <a:off x="314168" y="1171766"/>
          <a:ext cx="11743173" cy="5469666"/>
        </p:xfrm>
        <a:graphic>
          <a:graphicData uri="http://schemas.openxmlformats.org/drawingml/2006/table">
            <a:tbl>
              <a:tblPr firstRow="1" firstCol="1" bandRow="1"/>
              <a:tblGrid>
                <a:gridCol w="11743173">
                  <a:extLst>
                    <a:ext uri="{9D8B030D-6E8A-4147-A177-3AD203B41FA5}">
                      <a16:colId xmlns:a16="http://schemas.microsoft.com/office/drawing/2014/main" val="1178762922"/>
                    </a:ext>
                  </a:extLst>
                </a:gridCol>
              </a:tblGrid>
              <a:tr h="5469666">
                <a:tc>
                  <a:txBody>
                    <a:bodyPr/>
                    <a:lstStyle/>
                    <a:p>
                      <a:pPr algn="l">
                        <a:lnSpc>
                          <a:spcPct val="100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Teacher-led introduction: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0000"/>
                        </a:lnSpc>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Introduce the cycling session and how pupils can progress from the flat ground onto the mountain bike track.</a:t>
                      </a:r>
                    </a:p>
                    <a:p>
                      <a:pPr marL="342900" lvl="0" indent="-342900" algn="l">
                        <a:lnSpc>
                          <a:spcPct val="100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Ask pupils what previous cycling or mountain biking experience they have?</a:t>
                      </a:r>
                    </a:p>
                    <a:p>
                      <a:pPr algn="l">
                        <a:lnSpc>
                          <a:spcPct val="100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1: M Check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a:t>
                      </a: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Demonstrate how to conduct an M-check of a bike to allow them to take responsibility for their personal safety. Use M-check as an opportunity to check appropriate footwear, clothing, and fitting of helmets.</a:t>
                      </a:r>
                    </a:p>
                    <a:p>
                      <a:pPr algn="l">
                        <a:lnSpc>
                          <a:spcPct val="100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2: Flat basics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Ask pupils, who knows how to cycle? For those who don’t know how to cycle provide in depth explanation and demonstrations for how to and provide extra support when they are practicing. For those who can cycle lay out a straight line of cones in the middle of a flat section of ground.</a:t>
                      </a: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Pupil-experience: Pupils to cycle straight along one side of the cones, turn, and come straight along the other side back to the start, leaving space between each cyclist.</a:t>
                      </a: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Lay out cones in a straight line, 2-3 metres apart.</a:t>
                      </a: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Pupil-experience: Cycle along the line of cones trying to go in and out of each cone along the line, cycle back to the start away from the cones leaving space for following pupils.</a:t>
                      </a:r>
                    </a:p>
                    <a:p>
                      <a:pPr algn="l">
                        <a:lnSpc>
                          <a:spcPct val="100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3: Attack position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Demonstrate an effective attack/ready position to students. Discuss what the benefits of an attack position may be. Decrease the distance between each cone in the line set out prior.</a:t>
                      </a: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Pupil-experience: Cycle in and out of the line of cones again but use the attack position to make the tighter turns necessary. Experiment with how the attack position can allow you to tilt the bike further to each side whilst keeping control.</a:t>
                      </a:r>
                    </a:p>
                    <a:p>
                      <a:pPr algn="l">
                        <a:lnSpc>
                          <a:spcPct val="100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Progression: </a:t>
                      </a:r>
                      <a:r>
                        <a:rPr lang="en-GB" sz="1100" dirty="0">
                          <a:effectLst/>
                          <a:latin typeface="Calibri" panose="020F0502020204030204" pitchFamily="34" charset="0"/>
                          <a:ea typeface="Calibri" panose="020F0502020204030204" pitchFamily="34" charset="0"/>
                          <a:cs typeface="Times New Roman" panose="02020603050405020304" pitchFamily="18" charset="0"/>
                        </a:rPr>
                        <a:t> Get pupils to have a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SLOW</a:t>
                      </a:r>
                      <a:r>
                        <a:rPr lang="en-GB" sz="1100" dirty="0">
                          <a:effectLst/>
                          <a:latin typeface="Calibri" panose="020F0502020204030204" pitchFamily="34" charset="0"/>
                          <a:ea typeface="Calibri" panose="020F0502020204030204" pitchFamily="34" charset="0"/>
                          <a:cs typeface="Times New Roman" panose="02020603050405020304" pitchFamily="18" charset="0"/>
                        </a:rPr>
                        <a:t> race round all the cones,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slowest wins</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0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4: See-Saw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Set up a low-height bike see-saw on the flat ground (Has to be able to be ridden over if see-saw is missed by pupil).</a:t>
                      </a:r>
                    </a:p>
                    <a:p>
                      <a:pPr algn="l">
                        <a:lnSpc>
                          <a:spcPct val="100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Pupil-experience: Attempt to ride over the see-saw, experimenting with how different speeds feel. </a:t>
                      </a:r>
                    </a:p>
                    <a:p>
                      <a:pPr algn="l">
                        <a:lnSpc>
                          <a:spcPct val="100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Progression: </a:t>
                      </a:r>
                      <a:r>
                        <a:rPr lang="en-GB" sz="1100" dirty="0">
                          <a:effectLst/>
                          <a:latin typeface="Calibri" panose="020F0502020204030204" pitchFamily="34" charset="0"/>
                          <a:ea typeface="Calibri" panose="020F0502020204030204" pitchFamily="34" charset="0"/>
                          <a:cs typeface="Times New Roman" panose="02020603050405020304" pitchFamily="18" charset="0"/>
                        </a:rPr>
                        <a:t>Increase see-saw height.</a:t>
                      </a:r>
                      <a:r>
                        <a:rPr lang="en-GB" sz="900" dirty="0">
                          <a:effectLst/>
                          <a:latin typeface="Calibri" panose="020F0502020204030204" pitchFamily="34" charset="0"/>
                          <a:ea typeface="Calibri" panose="020F0502020204030204" pitchFamily="34" charset="0"/>
                          <a:cs typeface="Times New Roman" panose="02020603050405020304" pitchFamily="18" charset="0"/>
                        </a:rPr>
                        <a:t> </a:t>
                      </a:r>
                    </a:p>
                  </a:txBody>
                  <a:tcPr marL="11637" marR="1163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426433445"/>
                  </a:ext>
                </a:extLst>
              </a:tr>
            </a:tbl>
          </a:graphicData>
        </a:graphic>
      </p:graphicFrame>
      <p:sp>
        <p:nvSpPr>
          <p:cNvPr id="3" name="Slide Number Placeholder 2">
            <a:extLst>
              <a:ext uri="{FF2B5EF4-FFF2-40B4-BE49-F238E27FC236}">
                <a16:creationId xmlns:a16="http://schemas.microsoft.com/office/drawing/2014/main" id="{543A5FDC-B7D0-4B45-ADE1-2E9210FBE2BC}"/>
              </a:ext>
            </a:extLst>
          </p:cNvPr>
          <p:cNvSpPr>
            <a:spLocks noGrp="1"/>
          </p:cNvSpPr>
          <p:nvPr>
            <p:ph type="sldNum" sz="quarter" idx="12"/>
          </p:nvPr>
        </p:nvSpPr>
        <p:spPr/>
        <p:txBody>
          <a:bodyPr/>
          <a:lstStyle/>
          <a:p>
            <a:fld id="{064F85A6-5209-470B-8886-26B79869EA6C}" type="slidenum">
              <a:rPr lang="en-GB" smtClean="0"/>
              <a:t>15</a:t>
            </a:fld>
            <a:endParaRPr lang="en-GB" dirty="0"/>
          </a:p>
        </p:txBody>
      </p:sp>
    </p:spTree>
    <p:extLst>
      <p:ext uri="{BB962C8B-B14F-4D97-AF65-F5344CB8AC3E}">
        <p14:creationId xmlns:p14="http://schemas.microsoft.com/office/powerpoint/2010/main" val="24129959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978D309-A637-414B-B563-53D696B910A8}"/>
              </a:ext>
            </a:extLst>
          </p:cNvPr>
          <p:cNvPicPr>
            <a:picLocks noChangeAspect="1"/>
          </p:cNvPicPr>
          <p:nvPr/>
        </p:nvPicPr>
        <p:blipFill>
          <a:blip r:embed="rId3"/>
          <a:stretch>
            <a:fillRect/>
          </a:stretch>
        </p:blipFill>
        <p:spPr>
          <a:xfrm>
            <a:off x="2523626" y="652075"/>
            <a:ext cx="7144747" cy="5553850"/>
          </a:xfrm>
          <a:prstGeom prst="rect">
            <a:avLst/>
          </a:prstGeom>
        </p:spPr>
      </p:pic>
      <p:sp>
        <p:nvSpPr>
          <p:cNvPr id="6" name="TextBox 5">
            <a:extLst>
              <a:ext uri="{FF2B5EF4-FFF2-40B4-BE49-F238E27FC236}">
                <a16:creationId xmlns:a16="http://schemas.microsoft.com/office/drawing/2014/main" id="{7B3EDF7C-B157-4458-B9D2-81B712E92653}"/>
              </a:ext>
            </a:extLst>
          </p:cNvPr>
          <p:cNvSpPr txBox="1"/>
          <p:nvPr/>
        </p:nvSpPr>
        <p:spPr>
          <a:xfrm>
            <a:off x="2523626" y="6052036"/>
            <a:ext cx="3312730" cy="307777"/>
          </a:xfrm>
          <a:prstGeom prst="rect">
            <a:avLst/>
          </a:prstGeom>
          <a:noFill/>
        </p:spPr>
        <p:txBody>
          <a:bodyPr wrap="square" rtlCol="0">
            <a:spAutoFit/>
          </a:bodyPr>
          <a:lstStyle/>
          <a:p>
            <a:r>
              <a:rPr lang="en-GB" sz="1400" i="1" dirty="0"/>
              <a:t>Figure 8 (AQA, 2018)</a:t>
            </a:r>
          </a:p>
        </p:txBody>
      </p:sp>
      <p:sp>
        <p:nvSpPr>
          <p:cNvPr id="7" name="Slide Number Placeholder 6">
            <a:extLst>
              <a:ext uri="{FF2B5EF4-FFF2-40B4-BE49-F238E27FC236}">
                <a16:creationId xmlns:a16="http://schemas.microsoft.com/office/drawing/2014/main" id="{638929B5-CE40-4B7F-8B6C-EB967CF59ED9}"/>
              </a:ext>
            </a:extLst>
          </p:cNvPr>
          <p:cNvSpPr>
            <a:spLocks noGrp="1"/>
          </p:cNvSpPr>
          <p:nvPr>
            <p:ph type="sldNum" sz="quarter" idx="12"/>
          </p:nvPr>
        </p:nvSpPr>
        <p:spPr/>
        <p:txBody>
          <a:bodyPr/>
          <a:lstStyle/>
          <a:p>
            <a:fld id="{064F85A6-5209-470B-8886-26B79869EA6C}" type="slidenum">
              <a:rPr lang="en-GB" smtClean="0"/>
              <a:t>16</a:t>
            </a:fld>
            <a:endParaRPr lang="en-GB" dirty="0"/>
          </a:p>
        </p:txBody>
      </p:sp>
    </p:spTree>
    <p:extLst>
      <p:ext uri="{BB962C8B-B14F-4D97-AF65-F5344CB8AC3E}">
        <p14:creationId xmlns:p14="http://schemas.microsoft.com/office/powerpoint/2010/main" val="2637124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6599-1486-4660-962D-8C9946CB708F}"/>
              </a:ext>
            </a:extLst>
          </p:cNvPr>
          <p:cNvSpPr>
            <a:spLocks noGrp="1"/>
          </p:cNvSpPr>
          <p:nvPr>
            <p:ph type="title"/>
          </p:nvPr>
        </p:nvSpPr>
        <p:spPr/>
        <p:txBody>
          <a:bodyPr/>
          <a:lstStyle/>
          <a:p>
            <a:r>
              <a:rPr lang="en-GB" dirty="0"/>
              <a:t>Lesson 3 Continued</a:t>
            </a:r>
          </a:p>
        </p:txBody>
      </p:sp>
      <p:graphicFrame>
        <p:nvGraphicFramePr>
          <p:cNvPr id="4" name="Table 3">
            <a:extLst>
              <a:ext uri="{FF2B5EF4-FFF2-40B4-BE49-F238E27FC236}">
                <a16:creationId xmlns:a16="http://schemas.microsoft.com/office/drawing/2014/main" id="{DDDEA0A5-6468-48C3-9C10-D33C2CBBC365}"/>
              </a:ext>
            </a:extLst>
          </p:cNvPr>
          <p:cNvGraphicFramePr>
            <a:graphicFrameLocks noGrp="1"/>
          </p:cNvGraphicFramePr>
          <p:nvPr>
            <p:extLst>
              <p:ext uri="{D42A27DB-BD31-4B8C-83A1-F6EECF244321}">
                <p14:modId xmlns:p14="http://schemas.microsoft.com/office/powerpoint/2010/main" val="2060559030"/>
              </p:ext>
            </p:extLst>
          </p:nvPr>
        </p:nvGraphicFramePr>
        <p:xfrm>
          <a:off x="3945358" y="1642641"/>
          <a:ext cx="3319713" cy="2042194"/>
        </p:xfrm>
        <a:graphic>
          <a:graphicData uri="http://schemas.openxmlformats.org/drawingml/2006/table">
            <a:tbl>
              <a:tblPr firstRow="1" firstCol="1" bandRow="1"/>
              <a:tblGrid>
                <a:gridCol w="3319713">
                  <a:extLst>
                    <a:ext uri="{9D8B030D-6E8A-4147-A177-3AD203B41FA5}">
                      <a16:colId xmlns:a16="http://schemas.microsoft.com/office/drawing/2014/main" val="623081601"/>
                    </a:ext>
                  </a:extLst>
                </a:gridCol>
              </a:tblGrid>
              <a:tr h="455419">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Sgiliau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75014839"/>
                  </a:ext>
                </a:extLst>
              </a:tr>
              <a:tr h="1586775">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Learn how to check a bike is safe for use.</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 straight line and turning skills.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 ‘attack position’ skills.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 bike control over uneven ground.</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Control their speed using gears and brakes.</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48258555"/>
                  </a:ext>
                </a:extLst>
              </a:tr>
            </a:tbl>
          </a:graphicData>
        </a:graphic>
      </p:graphicFrame>
      <p:graphicFrame>
        <p:nvGraphicFramePr>
          <p:cNvPr id="5" name="Table 4">
            <a:extLst>
              <a:ext uri="{FF2B5EF4-FFF2-40B4-BE49-F238E27FC236}">
                <a16:creationId xmlns:a16="http://schemas.microsoft.com/office/drawing/2014/main" id="{6071A428-F090-4309-84EB-E494370AF5D9}"/>
              </a:ext>
            </a:extLst>
          </p:cNvPr>
          <p:cNvGraphicFramePr>
            <a:graphicFrameLocks noGrp="1"/>
          </p:cNvGraphicFramePr>
          <p:nvPr>
            <p:extLst>
              <p:ext uri="{D42A27DB-BD31-4B8C-83A1-F6EECF244321}">
                <p14:modId xmlns:p14="http://schemas.microsoft.com/office/powerpoint/2010/main" val="630768458"/>
              </p:ext>
            </p:extLst>
          </p:nvPr>
        </p:nvGraphicFramePr>
        <p:xfrm>
          <a:off x="3945357" y="3811459"/>
          <a:ext cx="3319713" cy="1678655"/>
        </p:xfrm>
        <a:graphic>
          <a:graphicData uri="http://schemas.openxmlformats.org/drawingml/2006/table">
            <a:tbl>
              <a:tblPr firstRow="1" firstCol="1" bandRow="1"/>
              <a:tblGrid>
                <a:gridCol w="3319713">
                  <a:extLst>
                    <a:ext uri="{9D8B030D-6E8A-4147-A177-3AD203B41FA5}">
                      <a16:colId xmlns:a16="http://schemas.microsoft.com/office/drawing/2014/main" val="3203219720"/>
                    </a:ext>
                  </a:extLst>
                </a:gridCol>
              </a:tblGrid>
              <a:tr h="640451">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Learning Outcomes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Canlyniadau dysgu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435431426"/>
                  </a:ext>
                </a:extLst>
              </a:tr>
              <a:tr h="1038204">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Development of personal skills through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reflective thinking</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Take responsibility of own and others safety.</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59483439"/>
                  </a:ext>
                </a:extLst>
              </a:tr>
            </a:tbl>
          </a:graphicData>
        </a:graphic>
      </p:graphicFrame>
      <p:graphicFrame>
        <p:nvGraphicFramePr>
          <p:cNvPr id="6" name="Table 5">
            <a:extLst>
              <a:ext uri="{FF2B5EF4-FFF2-40B4-BE49-F238E27FC236}">
                <a16:creationId xmlns:a16="http://schemas.microsoft.com/office/drawing/2014/main" id="{267AD36A-240E-4839-A6C3-25E7906D41EC}"/>
              </a:ext>
            </a:extLst>
          </p:cNvPr>
          <p:cNvGraphicFramePr>
            <a:graphicFrameLocks noGrp="1"/>
          </p:cNvGraphicFramePr>
          <p:nvPr>
            <p:extLst>
              <p:ext uri="{D42A27DB-BD31-4B8C-83A1-F6EECF244321}">
                <p14:modId xmlns:p14="http://schemas.microsoft.com/office/powerpoint/2010/main" val="538726175"/>
              </p:ext>
            </p:extLst>
          </p:nvPr>
        </p:nvGraphicFramePr>
        <p:xfrm>
          <a:off x="7613990" y="1639429"/>
          <a:ext cx="3236500" cy="1857012"/>
        </p:xfrm>
        <a:graphic>
          <a:graphicData uri="http://schemas.openxmlformats.org/drawingml/2006/table">
            <a:tbl>
              <a:tblPr firstRow="1" firstCol="1" bandRow="1"/>
              <a:tblGrid>
                <a:gridCol w="3236500">
                  <a:extLst>
                    <a:ext uri="{9D8B030D-6E8A-4147-A177-3AD203B41FA5}">
                      <a16:colId xmlns:a16="http://schemas.microsoft.com/office/drawing/2014/main" val="1230826430"/>
                    </a:ext>
                  </a:extLst>
                </a:gridCol>
              </a:tblGrid>
              <a:tr h="663212">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Assessment Opportunities /  Review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Cyfleoedd asesu /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678936129"/>
                  </a:ext>
                </a:extLst>
              </a:tr>
              <a:tr h="1075100">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Complete all steps of an M-check correctly.</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Use an attack position to turn tight corners and manage uneven terrain safely.</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Adjust and wear a safety helmet correctly</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25400" marR="254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41276954"/>
                  </a:ext>
                </a:extLst>
              </a:tr>
            </a:tbl>
          </a:graphicData>
        </a:graphic>
      </p:graphicFrame>
      <p:graphicFrame>
        <p:nvGraphicFramePr>
          <p:cNvPr id="7" name="Table 6">
            <a:extLst>
              <a:ext uri="{FF2B5EF4-FFF2-40B4-BE49-F238E27FC236}">
                <a16:creationId xmlns:a16="http://schemas.microsoft.com/office/drawing/2014/main" id="{4F989F33-F36A-41D3-8A1C-23E8ABB3B8CE}"/>
              </a:ext>
            </a:extLst>
          </p:cNvPr>
          <p:cNvGraphicFramePr>
            <a:graphicFrameLocks noGrp="1"/>
          </p:cNvGraphicFramePr>
          <p:nvPr>
            <p:extLst>
              <p:ext uri="{D42A27DB-BD31-4B8C-83A1-F6EECF244321}">
                <p14:modId xmlns:p14="http://schemas.microsoft.com/office/powerpoint/2010/main" val="2214593376"/>
              </p:ext>
            </p:extLst>
          </p:nvPr>
        </p:nvGraphicFramePr>
        <p:xfrm>
          <a:off x="7613990" y="3531521"/>
          <a:ext cx="3319713" cy="2042194"/>
        </p:xfrm>
        <a:graphic>
          <a:graphicData uri="http://schemas.openxmlformats.org/drawingml/2006/table">
            <a:tbl>
              <a:tblPr firstRow="1" firstCol="1" bandRow="1"/>
              <a:tblGrid>
                <a:gridCol w="3319713">
                  <a:extLst>
                    <a:ext uri="{9D8B030D-6E8A-4147-A177-3AD203B41FA5}">
                      <a16:colId xmlns:a16="http://schemas.microsoft.com/office/drawing/2014/main" val="3304362431"/>
                    </a:ext>
                  </a:extLst>
                </a:gridCol>
              </a:tblGrid>
              <a:tr h="384244">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Equipment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3830" marR="138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968807296"/>
                  </a:ext>
                </a:extLst>
              </a:tr>
              <a:tr h="1657950">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Bike(s).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Helmet(s).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Cones.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Wooden Up-and-down ramp.</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Wooden See-saw.</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13830" marR="1383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390462020"/>
                  </a:ext>
                </a:extLst>
              </a:tr>
            </a:tbl>
          </a:graphicData>
        </a:graphic>
      </p:graphicFrame>
      <p:sp>
        <p:nvSpPr>
          <p:cNvPr id="8" name="TextBox 7">
            <a:extLst>
              <a:ext uri="{FF2B5EF4-FFF2-40B4-BE49-F238E27FC236}">
                <a16:creationId xmlns:a16="http://schemas.microsoft.com/office/drawing/2014/main" id="{D45F47F1-E706-4D51-9B8D-5A94121200EC}"/>
              </a:ext>
            </a:extLst>
          </p:cNvPr>
          <p:cNvSpPr txBox="1"/>
          <p:nvPr/>
        </p:nvSpPr>
        <p:spPr>
          <a:xfrm>
            <a:off x="276726" y="1654092"/>
            <a:ext cx="3319713" cy="3570208"/>
          </a:xfrm>
          <a:prstGeom prst="rect">
            <a:avLst/>
          </a:prstGeom>
          <a:solidFill>
            <a:schemeClr val="bg1"/>
          </a:solidFill>
          <a:ln>
            <a:solidFill>
              <a:schemeClr val="tx1"/>
            </a:solidFill>
          </a:ln>
        </p:spPr>
        <p:txBody>
          <a:bodyPr wrap="square" rtlCol="0">
            <a:spAutoFit/>
          </a:bodyPr>
          <a:lstStyle/>
          <a:p>
            <a:pPr algn="l">
              <a:lnSpc>
                <a:spcPct val="100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Activity 5:</a:t>
            </a: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b="1" dirty="0">
                <a:effectLst/>
                <a:latin typeface="Calibri" panose="020F0502020204030204" pitchFamily="34" charset="0"/>
                <a:ea typeface="Calibri" panose="020F0502020204030204" pitchFamily="34" charset="0"/>
                <a:cs typeface="Times New Roman" panose="02020603050405020304" pitchFamily="18" charset="0"/>
              </a:rPr>
              <a:t>Up and Down ramp</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0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Teacher-led: Set up an up and down ramp (Flat topped box with ramps going up either end). </a:t>
            </a:r>
            <a:r>
              <a:rPr lang="en-GB" sz="1200" dirty="0">
                <a:latin typeface="Calibri" panose="020F0502020204030204" pitchFamily="34" charset="0"/>
                <a:ea typeface="Calibri" panose="020F0502020204030204" pitchFamily="34" charset="0"/>
                <a:cs typeface="Times New Roman" panose="02020603050405020304" pitchFamily="18" charset="0"/>
              </a:rPr>
              <a:t>Demonstrate use of the </a:t>
            </a:r>
            <a:r>
              <a:rPr lang="en-GB" sz="1200" dirty="0">
                <a:effectLst/>
                <a:latin typeface="Calibri" panose="020F0502020204030204" pitchFamily="34" charset="0"/>
                <a:ea typeface="Calibri" panose="020F0502020204030204" pitchFamily="34" charset="0"/>
                <a:cs typeface="Times New Roman" panose="02020603050405020304" pitchFamily="18" charset="0"/>
              </a:rPr>
              <a:t>up and down ramp </a:t>
            </a:r>
            <a:r>
              <a:rPr lang="en-GB" sz="1200" dirty="0">
                <a:latin typeface="Calibri" panose="020F0502020204030204" pitchFamily="34" charset="0"/>
                <a:ea typeface="Calibri" panose="020F0502020204030204" pitchFamily="34" charset="0"/>
                <a:cs typeface="Times New Roman" panose="02020603050405020304" pitchFamily="18" charset="0"/>
              </a:rPr>
              <a:t>to</a:t>
            </a:r>
            <a:r>
              <a:rPr lang="en-GB" sz="1200" dirty="0">
                <a:effectLst/>
                <a:latin typeface="Calibri" panose="020F0502020204030204" pitchFamily="34" charset="0"/>
                <a:ea typeface="Calibri" panose="020F0502020204030204" pitchFamily="34" charset="0"/>
                <a:cs typeface="Times New Roman" panose="02020603050405020304" pitchFamily="18" charset="0"/>
              </a:rPr>
              <a:t> pupils. </a:t>
            </a:r>
          </a:p>
          <a:p>
            <a:pPr algn="l">
              <a:lnSpc>
                <a:spcPct val="100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Safety: Teacher needs to stand next to the ramp ready to catch pupils for the first time they attempt </a:t>
            </a:r>
            <a:r>
              <a:rPr lang="en-GB" sz="1200" dirty="0">
                <a:latin typeface="Calibri" panose="020F0502020204030204" pitchFamily="34" charset="0"/>
                <a:ea typeface="Calibri" panose="020F0502020204030204" pitchFamily="34" charset="0"/>
                <a:cs typeface="Times New Roman" panose="02020603050405020304" pitchFamily="18" charset="0"/>
              </a:rPr>
              <a:t>it </a:t>
            </a:r>
            <a:r>
              <a:rPr lang="en-GB" sz="1200" dirty="0">
                <a:effectLst/>
                <a:latin typeface="Calibri" panose="020F0502020204030204" pitchFamily="34" charset="0"/>
                <a:ea typeface="Calibri" panose="020F0502020204030204" pitchFamily="34" charset="0"/>
                <a:cs typeface="Times New Roman" panose="02020603050405020304" pitchFamily="18" charset="0"/>
              </a:rPr>
              <a:t>in case they cycle off of the side. Remind students to use their attack position and weight at the back end of bike if they do fall. </a:t>
            </a:r>
          </a:p>
          <a:p>
            <a:pPr algn="l">
              <a:lnSpc>
                <a:spcPct val="100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Pupil-experience: Attempt the up and down ramp.</a:t>
            </a:r>
          </a:p>
          <a:p>
            <a:pPr algn="l">
              <a:lnSpc>
                <a:spcPct val="100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Activity 6: Debrief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0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Short debrief in the outdoor classroom using Sunday afternoon drive debrief model.</a:t>
            </a:r>
          </a:p>
          <a:p>
            <a:endParaRPr lang="en-GB" dirty="0"/>
          </a:p>
        </p:txBody>
      </p:sp>
      <p:sp>
        <p:nvSpPr>
          <p:cNvPr id="3" name="Slide Number Placeholder 2">
            <a:extLst>
              <a:ext uri="{FF2B5EF4-FFF2-40B4-BE49-F238E27FC236}">
                <a16:creationId xmlns:a16="http://schemas.microsoft.com/office/drawing/2014/main" id="{4A9E1E61-5DFF-4500-AC8C-C69B2D3341A8}"/>
              </a:ext>
            </a:extLst>
          </p:cNvPr>
          <p:cNvSpPr>
            <a:spLocks noGrp="1"/>
          </p:cNvSpPr>
          <p:nvPr>
            <p:ph type="sldNum" sz="quarter" idx="12"/>
          </p:nvPr>
        </p:nvSpPr>
        <p:spPr/>
        <p:txBody>
          <a:bodyPr/>
          <a:lstStyle/>
          <a:p>
            <a:fld id="{064F85A6-5209-470B-8886-26B79869EA6C}" type="slidenum">
              <a:rPr lang="en-GB" smtClean="0"/>
              <a:t>17</a:t>
            </a:fld>
            <a:endParaRPr lang="en-GB" dirty="0"/>
          </a:p>
        </p:txBody>
      </p:sp>
    </p:spTree>
    <p:extLst>
      <p:ext uri="{BB962C8B-B14F-4D97-AF65-F5344CB8AC3E}">
        <p14:creationId xmlns:p14="http://schemas.microsoft.com/office/powerpoint/2010/main" val="24564665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A1D47-F137-48D4-A421-42656F44EF21}"/>
              </a:ext>
            </a:extLst>
          </p:cNvPr>
          <p:cNvSpPr>
            <a:spLocks noGrp="1"/>
          </p:cNvSpPr>
          <p:nvPr>
            <p:ph type="title"/>
          </p:nvPr>
        </p:nvSpPr>
        <p:spPr>
          <a:xfrm>
            <a:off x="838200" y="251576"/>
            <a:ext cx="10515600" cy="979488"/>
          </a:xfrm>
        </p:spPr>
        <p:txBody>
          <a:bodyPr/>
          <a:lstStyle/>
          <a:p>
            <a:r>
              <a:rPr lang="en-GB" dirty="0"/>
              <a:t>Lesson 6 – Cycling Progression</a:t>
            </a:r>
          </a:p>
        </p:txBody>
      </p:sp>
      <p:graphicFrame>
        <p:nvGraphicFramePr>
          <p:cNvPr id="4" name="Table 3">
            <a:extLst>
              <a:ext uri="{FF2B5EF4-FFF2-40B4-BE49-F238E27FC236}">
                <a16:creationId xmlns:a16="http://schemas.microsoft.com/office/drawing/2014/main" id="{AD096114-3278-4289-A22F-457613B10EC7}"/>
              </a:ext>
            </a:extLst>
          </p:cNvPr>
          <p:cNvGraphicFramePr>
            <a:graphicFrameLocks noGrp="1"/>
          </p:cNvGraphicFramePr>
          <p:nvPr>
            <p:extLst>
              <p:ext uri="{D42A27DB-BD31-4B8C-83A1-F6EECF244321}">
                <p14:modId xmlns:p14="http://schemas.microsoft.com/office/powerpoint/2010/main" val="2975661845"/>
              </p:ext>
            </p:extLst>
          </p:nvPr>
        </p:nvGraphicFramePr>
        <p:xfrm>
          <a:off x="193568" y="1309269"/>
          <a:ext cx="5413148" cy="5440447"/>
        </p:xfrm>
        <a:graphic>
          <a:graphicData uri="http://schemas.openxmlformats.org/drawingml/2006/table">
            <a:tbl>
              <a:tblPr firstRow="1" firstCol="1" bandRow="1"/>
              <a:tblGrid>
                <a:gridCol w="5413148">
                  <a:extLst>
                    <a:ext uri="{9D8B030D-6E8A-4147-A177-3AD203B41FA5}">
                      <a16:colId xmlns:a16="http://schemas.microsoft.com/office/drawing/2014/main" val="2117673622"/>
                    </a:ext>
                  </a:extLst>
                </a:gridCol>
              </a:tblGrid>
              <a:tr h="5440447">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For this lesson if a teacher is not confident or competent in their abilities to teach and ensure safe and accurate techniques for using the mountain bike track they should either undertake necessary training or bring in an external provider.</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Teacher-led introduction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l">
                        <a:lnSpc>
                          <a:spcPct val="107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What skills were learnt last biking lesson?</a:t>
                      </a:r>
                    </a:p>
                    <a:p>
                      <a:pPr marL="342900" lvl="0" indent="-342900" algn="l">
                        <a:lnSpc>
                          <a:spcPct val="107000"/>
                        </a:lnSpc>
                        <a:spcAft>
                          <a:spcPts val="800"/>
                        </a:spcAft>
                        <a:buFont typeface="+mj-lt"/>
                        <a:buAutoNum type="alphaLcParenR"/>
                      </a:pPr>
                      <a:r>
                        <a:rPr lang="en-GB" sz="1100" dirty="0">
                          <a:effectLst/>
                          <a:latin typeface="Calibri" panose="020F0502020204030204" pitchFamily="34" charset="0"/>
                          <a:ea typeface="Calibri" panose="020F0502020204030204" pitchFamily="34" charset="0"/>
                          <a:cs typeface="Times New Roman" panose="02020603050405020304" pitchFamily="18" charset="0"/>
                        </a:rPr>
                        <a:t>Introduce how skills will be transferred into this lessons activities. </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1: Pump track introduction</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facilitate a walk around the track encouraging students to identify possible hazards and subsequent risk management. Introduce the different features of the mountain bike track and how to use them.</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2: Emergency Stop</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Demonstrate and explain how to perform a safe emergency stop. Provide pupils with feedback for their technique.</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Pupil-experienced: Practice performing an emergency stop.</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3: Riding berms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Demonstrate and explain how to corner using berms, both left and right. Include teaching on body positioning (attack position), pedal position, and looking ahead.</a:t>
                      </a: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Activity 4: Bike Repair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Teacher-led: Present the contents of a mountain bike repair kit. Facilitate a group discussion about what each item is for and why it is needed, with a focus on safety.</a:t>
                      </a:r>
                    </a:p>
                    <a:p>
                      <a:pPr algn="l">
                        <a:lnSpc>
                          <a:spcPct val="107000"/>
                        </a:lnSpc>
                        <a:spcAft>
                          <a:spcPts val="800"/>
                        </a:spcAft>
                      </a:pPr>
                      <a:r>
                        <a:rPr lang="en-US" sz="1100" b="1" dirty="0">
                          <a:effectLst/>
                          <a:latin typeface="Calibri" panose="020F0502020204030204" pitchFamily="34" charset="0"/>
                          <a:ea typeface="Calibri" panose="020F0502020204030204" pitchFamily="34" charset="0"/>
                          <a:cs typeface="Times New Roman" panose="02020603050405020304" pitchFamily="18" charset="0"/>
                        </a:rPr>
                        <a:t>Activity 5: Debrief</a:t>
                      </a:r>
                    </a:p>
                    <a:p>
                      <a:pPr algn="l">
                        <a:lnSpc>
                          <a:spcPct val="107000"/>
                        </a:lnSpc>
                        <a:spcAft>
                          <a:spcPts val="800"/>
                        </a:spcAft>
                      </a:pPr>
                      <a:r>
                        <a:rPr lang="en-US" sz="1100" dirty="0">
                          <a:effectLst/>
                          <a:latin typeface="Calibri" panose="020F0502020204030204" pitchFamily="34" charset="0"/>
                          <a:ea typeface="Calibri" panose="020F0502020204030204" pitchFamily="34" charset="0"/>
                          <a:cs typeface="Times New Roman" panose="02020603050405020304" pitchFamily="18" charset="0"/>
                        </a:rPr>
                        <a:t>Short debrief in the outdoor classroom using Sunday afternoon drive debrief model.</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24335" marR="243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455160895"/>
                  </a:ext>
                </a:extLst>
              </a:tr>
            </a:tbl>
          </a:graphicData>
        </a:graphic>
      </p:graphicFrame>
      <p:graphicFrame>
        <p:nvGraphicFramePr>
          <p:cNvPr id="6" name="Table 5">
            <a:extLst>
              <a:ext uri="{FF2B5EF4-FFF2-40B4-BE49-F238E27FC236}">
                <a16:creationId xmlns:a16="http://schemas.microsoft.com/office/drawing/2014/main" id="{1487A01E-AC21-41C2-BC09-A8BF43EABB83}"/>
              </a:ext>
            </a:extLst>
          </p:cNvPr>
          <p:cNvGraphicFramePr>
            <a:graphicFrameLocks noGrp="1"/>
          </p:cNvGraphicFramePr>
          <p:nvPr>
            <p:extLst>
              <p:ext uri="{D42A27DB-BD31-4B8C-83A1-F6EECF244321}">
                <p14:modId xmlns:p14="http://schemas.microsoft.com/office/powerpoint/2010/main" val="1159942195"/>
              </p:ext>
            </p:extLst>
          </p:nvPr>
        </p:nvGraphicFramePr>
        <p:xfrm>
          <a:off x="5732945" y="1309269"/>
          <a:ext cx="2956803" cy="1963320"/>
        </p:xfrm>
        <a:graphic>
          <a:graphicData uri="http://schemas.openxmlformats.org/drawingml/2006/table">
            <a:tbl>
              <a:tblPr firstRow="1" firstCol="1" bandRow="1"/>
              <a:tblGrid>
                <a:gridCol w="2956803">
                  <a:extLst>
                    <a:ext uri="{9D8B030D-6E8A-4147-A177-3AD203B41FA5}">
                      <a16:colId xmlns:a16="http://schemas.microsoft.com/office/drawing/2014/main" val="1410904061"/>
                    </a:ext>
                  </a:extLst>
                </a:gridCol>
              </a:tblGrid>
              <a:tr h="605569">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Skills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Sgiliau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2726" marR="127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575507457"/>
                  </a:ext>
                </a:extLst>
              </a:tr>
              <a:tr h="1357751">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Identify and manage hazards.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 a safe technique for an emergency stop.</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 a safe technique for cornering.</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how to do basic bike repairs. </a:t>
                      </a:r>
                    </a:p>
                  </a:txBody>
                  <a:tcPr marL="12726" marR="1272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720443283"/>
                  </a:ext>
                </a:extLst>
              </a:tr>
            </a:tbl>
          </a:graphicData>
        </a:graphic>
      </p:graphicFrame>
      <p:graphicFrame>
        <p:nvGraphicFramePr>
          <p:cNvPr id="7" name="Table 6">
            <a:extLst>
              <a:ext uri="{FF2B5EF4-FFF2-40B4-BE49-F238E27FC236}">
                <a16:creationId xmlns:a16="http://schemas.microsoft.com/office/drawing/2014/main" id="{F0CBF5F0-2DAF-4045-946B-EEE3AEB6DD6F}"/>
              </a:ext>
            </a:extLst>
          </p:cNvPr>
          <p:cNvGraphicFramePr>
            <a:graphicFrameLocks noGrp="1"/>
          </p:cNvGraphicFramePr>
          <p:nvPr>
            <p:extLst>
              <p:ext uri="{D42A27DB-BD31-4B8C-83A1-F6EECF244321}">
                <p14:modId xmlns:p14="http://schemas.microsoft.com/office/powerpoint/2010/main" val="2482498107"/>
              </p:ext>
            </p:extLst>
          </p:nvPr>
        </p:nvGraphicFramePr>
        <p:xfrm>
          <a:off x="8815977" y="1309270"/>
          <a:ext cx="3182455" cy="1963319"/>
        </p:xfrm>
        <a:graphic>
          <a:graphicData uri="http://schemas.openxmlformats.org/drawingml/2006/table">
            <a:tbl>
              <a:tblPr firstRow="1" firstCol="1" bandRow="1"/>
              <a:tblGrid>
                <a:gridCol w="3182455">
                  <a:extLst>
                    <a:ext uri="{9D8B030D-6E8A-4147-A177-3AD203B41FA5}">
                      <a16:colId xmlns:a16="http://schemas.microsoft.com/office/drawing/2014/main" val="1787332238"/>
                    </a:ext>
                  </a:extLst>
                </a:gridCol>
              </a:tblGrid>
              <a:tr h="556311">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Learning Outcomes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Canlyniadau dysgu</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8492" marR="1849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175613366"/>
                  </a:ext>
                </a:extLst>
              </a:tr>
              <a:tr h="1407008">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Apply previously learnt fundamental skills to developing more complex skills.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Apply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individual and group decision making </a:t>
                      </a:r>
                      <a:r>
                        <a:rPr lang="en-GB" sz="1100" dirty="0">
                          <a:effectLst/>
                          <a:latin typeface="Calibri" panose="020F0502020204030204" pitchFamily="34" charset="0"/>
                          <a:ea typeface="Calibri" panose="020F0502020204030204" pitchFamily="34" charset="0"/>
                          <a:cs typeface="Times New Roman" panose="02020603050405020304" pitchFamily="18" charset="0"/>
                        </a:rPr>
                        <a:t>to work cohesively as a team.</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Development of personal skills through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reflective thinking</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txBody>
                  <a:tcPr marL="18492" marR="1849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696658367"/>
                  </a:ext>
                </a:extLst>
              </a:tr>
            </a:tbl>
          </a:graphicData>
        </a:graphic>
      </p:graphicFrame>
      <p:graphicFrame>
        <p:nvGraphicFramePr>
          <p:cNvPr id="8" name="Table 7">
            <a:extLst>
              <a:ext uri="{FF2B5EF4-FFF2-40B4-BE49-F238E27FC236}">
                <a16:creationId xmlns:a16="http://schemas.microsoft.com/office/drawing/2014/main" id="{1D0F132E-86AE-4878-860E-13DC0406BF88}"/>
              </a:ext>
            </a:extLst>
          </p:cNvPr>
          <p:cNvGraphicFramePr>
            <a:graphicFrameLocks noGrp="1"/>
          </p:cNvGraphicFramePr>
          <p:nvPr>
            <p:extLst>
              <p:ext uri="{D42A27DB-BD31-4B8C-83A1-F6EECF244321}">
                <p14:modId xmlns:p14="http://schemas.microsoft.com/office/powerpoint/2010/main" val="2563060875"/>
              </p:ext>
            </p:extLst>
          </p:nvPr>
        </p:nvGraphicFramePr>
        <p:xfrm>
          <a:off x="5732945" y="3428999"/>
          <a:ext cx="6265487" cy="1443790"/>
        </p:xfrm>
        <a:graphic>
          <a:graphicData uri="http://schemas.openxmlformats.org/drawingml/2006/table">
            <a:tbl>
              <a:tblPr firstRow="1" firstCol="1" bandRow="1"/>
              <a:tblGrid>
                <a:gridCol w="6265487">
                  <a:extLst>
                    <a:ext uri="{9D8B030D-6E8A-4147-A177-3AD203B41FA5}">
                      <a16:colId xmlns:a16="http://schemas.microsoft.com/office/drawing/2014/main" val="3210534441"/>
                    </a:ext>
                  </a:extLst>
                </a:gridCol>
              </a:tblGrid>
              <a:tr h="721895">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Assessment Opportunities /  Review</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l">
                        <a:lnSpc>
                          <a:spcPct val="107000"/>
                        </a:lnSpc>
                        <a:spcAft>
                          <a:spcPts val="800"/>
                        </a:spcAft>
                      </a:pPr>
                      <a:r>
                        <a:rPr lang="en-GB" sz="1100" i="1" dirty="0">
                          <a:effectLst/>
                          <a:latin typeface="Calibri" panose="020F0502020204030204" pitchFamily="34" charset="0"/>
                          <a:ea typeface="Calibri" panose="020F0502020204030204" pitchFamily="34" charset="0"/>
                          <a:cs typeface="Times New Roman" panose="02020603050405020304" pitchFamily="18" charset="0"/>
                        </a:rPr>
                        <a:t>Cyfleoedd asesu /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2774" marR="227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038306525"/>
                  </a:ext>
                </a:extLst>
              </a:tr>
              <a:tr h="721895">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Understand the importance of </a:t>
                      </a:r>
                      <a:r>
                        <a:rPr lang="en-GB" sz="1100" b="1" dirty="0">
                          <a:effectLst/>
                          <a:latin typeface="Calibri" panose="020F0502020204030204" pitchFamily="34" charset="0"/>
                          <a:ea typeface="Calibri" panose="020F0502020204030204" pitchFamily="34" charset="0"/>
                          <a:cs typeface="Times New Roman" panose="02020603050405020304" pitchFamily="18" charset="0"/>
                        </a:rPr>
                        <a:t>managing each other’s safety</a:t>
                      </a:r>
                      <a:r>
                        <a:rPr lang="en-GB" sz="1100" dirty="0">
                          <a:effectLst/>
                          <a:latin typeface="Calibri" panose="020F0502020204030204" pitchFamily="34" charset="0"/>
                          <a:ea typeface="Calibri" panose="020F0502020204030204" pitchFamily="34" charset="0"/>
                          <a:cs typeface="Times New Roman" panose="02020603050405020304" pitchFamily="18" charset="0"/>
                        </a:rPr>
                        <a:t>.</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Be able to demonstrate parts 1,2,3,4,5,6,7 and understand parts, 8 and 9 of the AQA Mountain Biking Skills Unit Award Scheme.</a:t>
                      </a:r>
                    </a:p>
                  </a:txBody>
                  <a:tcPr marL="22774" marR="2277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12520105"/>
                  </a:ext>
                </a:extLst>
              </a:tr>
            </a:tbl>
          </a:graphicData>
        </a:graphic>
      </p:graphicFrame>
      <p:graphicFrame>
        <p:nvGraphicFramePr>
          <p:cNvPr id="9" name="Table 8">
            <a:extLst>
              <a:ext uri="{FF2B5EF4-FFF2-40B4-BE49-F238E27FC236}">
                <a16:creationId xmlns:a16="http://schemas.microsoft.com/office/drawing/2014/main" id="{F2CCC020-F6E5-494B-8625-FCEA4E5CA4C2}"/>
              </a:ext>
            </a:extLst>
          </p:cNvPr>
          <p:cNvGraphicFramePr>
            <a:graphicFrameLocks noGrp="1"/>
          </p:cNvGraphicFramePr>
          <p:nvPr>
            <p:extLst>
              <p:ext uri="{D42A27DB-BD31-4B8C-83A1-F6EECF244321}">
                <p14:modId xmlns:p14="http://schemas.microsoft.com/office/powerpoint/2010/main" val="4090257045"/>
              </p:ext>
            </p:extLst>
          </p:nvPr>
        </p:nvGraphicFramePr>
        <p:xfrm>
          <a:off x="5708882" y="5029199"/>
          <a:ext cx="6289550" cy="1325563"/>
        </p:xfrm>
        <a:graphic>
          <a:graphicData uri="http://schemas.openxmlformats.org/drawingml/2006/table">
            <a:tbl>
              <a:tblPr firstRow="1" firstCol="1" bandRow="1"/>
              <a:tblGrid>
                <a:gridCol w="6289550">
                  <a:extLst>
                    <a:ext uri="{9D8B030D-6E8A-4147-A177-3AD203B41FA5}">
                      <a16:colId xmlns:a16="http://schemas.microsoft.com/office/drawing/2014/main" val="2588702221"/>
                    </a:ext>
                  </a:extLst>
                </a:gridCol>
              </a:tblGrid>
              <a:tr h="191648">
                <a:tc>
                  <a:txBody>
                    <a:bodyPr/>
                    <a:lstStyle/>
                    <a:p>
                      <a:pPr algn="l">
                        <a:lnSpc>
                          <a:spcPct val="107000"/>
                        </a:lnSpc>
                        <a:spcAft>
                          <a:spcPts val="8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Equipment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0016" marR="10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975107109"/>
                  </a:ext>
                </a:extLst>
              </a:tr>
              <a:tr h="1133915">
                <a:tc>
                  <a:txBody>
                    <a:bodyPr/>
                    <a:lstStyle/>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Bike(s).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Helmet(s).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Mountain Bike Repair Kit(s).</a:t>
                      </a:r>
                    </a:p>
                    <a:p>
                      <a:pPr algn="l">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10016" marR="1001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473779605"/>
                  </a:ext>
                </a:extLst>
              </a:tr>
            </a:tbl>
          </a:graphicData>
        </a:graphic>
      </p:graphicFrame>
      <p:sp>
        <p:nvSpPr>
          <p:cNvPr id="3" name="Slide Number Placeholder 2">
            <a:extLst>
              <a:ext uri="{FF2B5EF4-FFF2-40B4-BE49-F238E27FC236}">
                <a16:creationId xmlns:a16="http://schemas.microsoft.com/office/drawing/2014/main" id="{4D37702A-EDFB-4B3F-B4CF-DFCDA4A06E99}"/>
              </a:ext>
            </a:extLst>
          </p:cNvPr>
          <p:cNvSpPr>
            <a:spLocks noGrp="1"/>
          </p:cNvSpPr>
          <p:nvPr>
            <p:ph type="sldNum" sz="quarter" idx="12"/>
          </p:nvPr>
        </p:nvSpPr>
        <p:spPr/>
        <p:txBody>
          <a:bodyPr/>
          <a:lstStyle/>
          <a:p>
            <a:fld id="{064F85A6-5209-470B-8886-26B79869EA6C}" type="slidenum">
              <a:rPr lang="en-GB" smtClean="0"/>
              <a:t>18</a:t>
            </a:fld>
            <a:endParaRPr lang="en-GB" dirty="0"/>
          </a:p>
        </p:txBody>
      </p:sp>
    </p:spTree>
    <p:extLst>
      <p:ext uri="{BB962C8B-B14F-4D97-AF65-F5344CB8AC3E}">
        <p14:creationId xmlns:p14="http://schemas.microsoft.com/office/powerpoint/2010/main" val="3727762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D6CAA-DC39-47B4-B5DC-0AB6388429C5}"/>
              </a:ext>
            </a:extLst>
          </p:cNvPr>
          <p:cNvSpPr>
            <a:spLocks noGrp="1"/>
          </p:cNvSpPr>
          <p:nvPr>
            <p:ph type="title"/>
          </p:nvPr>
        </p:nvSpPr>
        <p:spPr>
          <a:xfrm>
            <a:off x="838200" y="2766218"/>
            <a:ext cx="10515600" cy="1325563"/>
          </a:xfrm>
        </p:spPr>
        <p:txBody>
          <a:bodyPr/>
          <a:lstStyle/>
          <a:p>
            <a:pPr algn="ctr"/>
            <a:r>
              <a:rPr lang="en-GB" dirty="0"/>
              <a:t>Thankyou for listening!</a:t>
            </a:r>
          </a:p>
        </p:txBody>
      </p:sp>
      <p:sp>
        <p:nvSpPr>
          <p:cNvPr id="4" name="Slide Number Placeholder 3">
            <a:extLst>
              <a:ext uri="{FF2B5EF4-FFF2-40B4-BE49-F238E27FC236}">
                <a16:creationId xmlns:a16="http://schemas.microsoft.com/office/drawing/2014/main" id="{94973B80-271C-4624-8995-7134CF4A30B5}"/>
              </a:ext>
            </a:extLst>
          </p:cNvPr>
          <p:cNvSpPr>
            <a:spLocks noGrp="1"/>
          </p:cNvSpPr>
          <p:nvPr>
            <p:ph type="sldNum" sz="quarter" idx="12"/>
          </p:nvPr>
        </p:nvSpPr>
        <p:spPr/>
        <p:txBody>
          <a:bodyPr/>
          <a:lstStyle/>
          <a:p>
            <a:fld id="{064F85A6-5209-470B-8886-26B79869EA6C}" type="slidenum">
              <a:rPr lang="en-GB" smtClean="0"/>
              <a:t>19</a:t>
            </a:fld>
            <a:endParaRPr lang="en-GB" dirty="0"/>
          </a:p>
        </p:txBody>
      </p:sp>
    </p:spTree>
    <p:extLst>
      <p:ext uri="{BB962C8B-B14F-4D97-AF65-F5344CB8AC3E}">
        <p14:creationId xmlns:p14="http://schemas.microsoft.com/office/powerpoint/2010/main" val="2065624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E67F4-AE09-40EA-8454-75AE46F6E88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C7A22F4-4D08-4074-A4F9-43A7D54710E7}"/>
              </a:ext>
            </a:extLst>
          </p:cNvPr>
          <p:cNvSpPr>
            <a:spLocks noGrp="1"/>
          </p:cNvSpPr>
          <p:nvPr>
            <p:ph idx="1"/>
          </p:nvPr>
        </p:nvSpPr>
        <p:spPr>
          <a:xfrm>
            <a:off x="838200" y="1572705"/>
            <a:ext cx="10515600" cy="5115173"/>
          </a:xfrm>
        </p:spPr>
        <p:txBody>
          <a:bodyPr>
            <a:normAutofit fontScale="25000" lnSpcReduction="20000"/>
          </a:bodyPr>
          <a:lstStyle/>
          <a:p>
            <a:pPr marL="228600">
              <a:lnSpc>
                <a:spcPct val="120000"/>
              </a:lnSpc>
              <a:spcAft>
                <a:spcPts val="800"/>
              </a:spcAft>
            </a:pPr>
            <a:r>
              <a:rPr lang="en-US" sz="3600" dirty="0">
                <a:effectLst/>
                <a:latin typeface="Calibri" panose="020F0502020204030204" pitchFamily="34" charset="0"/>
                <a:ea typeface="Calibri" panose="020F0502020204030204" pitchFamily="34" charset="0"/>
                <a:cs typeface="Times New Roman" panose="02020603050405020304" pitchFamily="18" charset="0"/>
              </a:rPr>
              <a:t>Beames, S., Higgins, P., and Nicol, R. (2012) </a:t>
            </a:r>
            <a:r>
              <a:rPr lang="en-US" sz="3600" i="1" dirty="0">
                <a:effectLst/>
                <a:latin typeface="Calibri" panose="020F0502020204030204" pitchFamily="34" charset="0"/>
                <a:ea typeface="Calibri" panose="020F0502020204030204" pitchFamily="34" charset="0"/>
                <a:cs typeface="Times New Roman" panose="02020603050405020304" pitchFamily="18" charset="0"/>
              </a:rPr>
              <a:t>Learning Outside the Classroom – Theory and Guidelines for Practice</a:t>
            </a:r>
            <a:r>
              <a:rPr lang="en-US" sz="3600" dirty="0">
                <a:effectLst/>
                <a:latin typeface="Calibri" panose="020F0502020204030204" pitchFamily="34" charset="0"/>
                <a:ea typeface="Calibri" panose="020F0502020204030204" pitchFamily="34" charset="0"/>
                <a:cs typeface="Times New Roman" panose="02020603050405020304" pitchFamily="18" charset="0"/>
              </a:rPr>
              <a:t>. London: Routledge.</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20000"/>
              </a:lnSpc>
              <a:spcAft>
                <a:spcPts val="800"/>
              </a:spcAft>
            </a:pPr>
            <a:r>
              <a:rPr lang="en-US" sz="3600" dirty="0">
                <a:effectLst/>
                <a:latin typeface="Calibri" panose="020F0502020204030204" pitchFamily="34" charset="0"/>
                <a:ea typeface="Calibri" panose="020F0502020204030204" pitchFamily="34" charset="0"/>
                <a:cs typeface="Times New Roman" panose="02020603050405020304" pitchFamily="18" charset="0"/>
              </a:rPr>
              <a:t>Sutherland, S., Stuhr, P. T., and Ressler, J. (2014) ‘Group Processing in Cooperative Learning: Using the Sunday Afternoon Drive Debrief Model’, </a:t>
            </a:r>
            <a:r>
              <a:rPr lang="en-US" sz="3600" i="1" dirty="0">
                <a:effectLst/>
                <a:latin typeface="Calibri" panose="020F0502020204030204" pitchFamily="34" charset="0"/>
                <a:ea typeface="Calibri" panose="020F0502020204030204" pitchFamily="34" charset="0"/>
                <a:cs typeface="Times New Roman" panose="02020603050405020304" pitchFamily="18" charset="0"/>
              </a:rPr>
              <a:t>Australian Council for Health, PE and Recreation Magazine</a:t>
            </a:r>
            <a:r>
              <a:rPr lang="en-US" sz="3600" dirty="0">
                <a:effectLst/>
                <a:latin typeface="Calibri" panose="020F0502020204030204" pitchFamily="34" charset="0"/>
                <a:ea typeface="Calibri" panose="020F0502020204030204" pitchFamily="34" charset="0"/>
                <a:cs typeface="Times New Roman" panose="02020603050405020304" pitchFamily="18" charset="0"/>
              </a:rPr>
              <a:t>, 21(2/3). DOI: 10.1080/07303084.2019.1559676</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GOV.UK (2021)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Statutory guidance The Countryside Code</a:t>
            </a:r>
            <a:r>
              <a:rPr lang="en-GB" sz="3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https://www.gov.uk/government/publications/the-countryside-code#history</a:t>
            </a:r>
            <a:r>
              <a:rPr lang="en-GB" sz="3600" dirty="0">
                <a:effectLst/>
                <a:latin typeface="Calibri" panose="020F0502020204030204" pitchFamily="34" charset="0"/>
                <a:ea typeface="Calibri" panose="020F0502020204030204" pitchFamily="34" charset="0"/>
                <a:cs typeface="Times New Roman" panose="02020603050405020304" pitchFamily="18" charset="0"/>
              </a:rPr>
              <a:t> (Accessed: 11/01/2022).</a:t>
            </a: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LNT (2022)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The 7 Principles</a:t>
            </a:r>
            <a:r>
              <a:rPr lang="en-GB" sz="3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https://lnt.org/why/7-principles/</a:t>
            </a:r>
            <a:r>
              <a:rPr lang="en-GB" sz="3600" dirty="0">
                <a:effectLst/>
                <a:latin typeface="Calibri" panose="020F0502020204030204" pitchFamily="34" charset="0"/>
                <a:ea typeface="Calibri" panose="020F0502020204030204" pitchFamily="34" charset="0"/>
                <a:cs typeface="Times New Roman" panose="02020603050405020304" pitchFamily="18" charset="0"/>
              </a:rPr>
              <a:t> (Accessed: 11/01/2022). </a:t>
            </a: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Dewey, J. (1938)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Experience and Education.</a:t>
            </a:r>
            <a:r>
              <a:rPr lang="en-GB" sz="3600" dirty="0">
                <a:effectLst/>
                <a:latin typeface="Calibri" panose="020F0502020204030204" pitchFamily="34" charset="0"/>
                <a:ea typeface="Calibri" panose="020F0502020204030204" pitchFamily="34" charset="0"/>
                <a:cs typeface="Times New Roman" panose="02020603050405020304" pitchFamily="18" charset="0"/>
              </a:rPr>
              <a:t> New York: Macmillan.</a:t>
            </a: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Kolb, D. A</a:t>
            </a:r>
            <a:r>
              <a:rPr lang="en-GB" sz="3600" i="1" dirty="0">
                <a:effectLst/>
                <a:latin typeface="Calibri" panose="020F0502020204030204" pitchFamily="34" charset="0"/>
                <a:ea typeface="Calibri" panose="020F0502020204030204" pitchFamily="34" charset="0"/>
                <a:cs typeface="Times New Roman" panose="02020603050405020304" pitchFamily="18" charset="0"/>
              </a:rPr>
              <a:t>. </a:t>
            </a:r>
            <a:r>
              <a:rPr lang="en-GB" sz="3600" dirty="0">
                <a:effectLst/>
                <a:latin typeface="Calibri" panose="020F0502020204030204" pitchFamily="34" charset="0"/>
                <a:ea typeface="Calibri" panose="020F0502020204030204" pitchFamily="34" charset="0"/>
                <a:cs typeface="Times New Roman" panose="02020603050405020304" pitchFamily="18" charset="0"/>
              </a:rPr>
              <a:t>(1984)</a:t>
            </a:r>
            <a:r>
              <a:rPr lang="en-GB" sz="3600" i="1" dirty="0">
                <a:effectLst/>
                <a:latin typeface="Calibri" panose="020F0502020204030204" pitchFamily="34" charset="0"/>
                <a:ea typeface="Calibri" panose="020F0502020204030204" pitchFamily="34" charset="0"/>
                <a:cs typeface="Times New Roman" panose="02020603050405020304" pitchFamily="18" charset="0"/>
              </a:rPr>
              <a:t> Experiential Learning : Experience as the Source of Learning and Development</a:t>
            </a:r>
            <a:r>
              <a:rPr lang="en-GB" sz="3600" dirty="0">
                <a:effectLst/>
                <a:latin typeface="Calibri" panose="020F0502020204030204" pitchFamily="34" charset="0"/>
                <a:ea typeface="Calibri" panose="020F0502020204030204" pitchFamily="34" charset="0"/>
                <a:cs typeface="Times New Roman" panose="02020603050405020304" pitchFamily="18" charset="0"/>
              </a:rPr>
              <a:t>. 1</a:t>
            </a:r>
            <a:r>
              <a:rPr lang="en-GB" sz="36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3600" dirty="0">
                <a:effectLst/>
                <a:latin typeface="Calibri" panose="020F0502020204030204" pitchFamily="34" charset="0"/>
                <a:ea typeface="Calibri" panose="020F0502020204030204" pitchFamily="34" charset="0"/>
                <a:cs typeface="Times New Roman" panose="02020603050405020304" pitchFamily="18" charset="0"/>
              </a:rPr>
              <a:t> Ed. London: Prentice-Hall.</a:t>
            </a: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Department for Children, Education, Lifelong Learning and Skills (DfCELLS) (2008)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Key Stages 2–4 PE in the National Curriculum for Wales</a:t>
            </a:r>
            <a:r>
              <a:rPr lang="en-GB" sz="3600" dirty="0">
                <a:effectLst/>
                <a:latin typeface="Calibri" panose="020F0502020204030204" pitchFamily="34" charset="0"/>
                <a:ea typeface="Calibri" panose="020F0502020204030204" pitchFamily="34" charset="0"/>
                <a:cs typeface="Times New Roman" panose="02020603050405020304" pitchFamily="18" charset="0"/>
              </a:rPr>
              <a:t>. Accessible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https://hwb.gov.wales/api/storage/7b01cf26-9974-4c3d-bb1f-ee79e111b448/physical-education-inthe-national-curriculum.pdf</a:t>
            </a:r>
            <a:r>
              <a:rPr lang="en-GB" sz="3600" dirty="0">
                <a:effectLst/>
                <a:latin typeface="Calibri" panose="020F0502020204030204" pitchFamily="34" charset="0"/>
                <a:ea typeface="Calibri" panose="020F0502020204030204" pitchFamily="34" charset="0"/>
                <a:cs typeface="Times New Roman" panose="02020603050405020304" pitchFamily="18" charset="0"/>
              </a:rPr>
              <a:t> (Accessed: 11/01/22).</a:t>
            </a: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Harveys (2022)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Outdoor Learning Handbook &amp; Cards</a:t>
            </a:r>
            <a:r>
              <a:rPr lang="en-GB" sz="3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http://www.harveymaps.co.uk/acatalog/Outdoor-Learning-Cards-MOLC.html</a:t>
            </a:r>
            <a:r>
              <a:rPr lang="en-GB" sz="3600" dirty="0">
                <a:effectLst/>
                <a:latin typeface="Calibri" panose="020F0502020204030204" pitchFamily="34" charset="0"/>
                <a:ea typeface="Calibri" panose="020F0502020204030204" pitchFamily="34" charset="0"/>
                <a:cs typeface="Times New Roman" panose="02020603050405020304" pitchFamily="18" charset="0"/>
              </a:rPr>
              <a:t> (Accessed: 11/01/22).</a:t>
            </a: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OEAP (2021)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7.3a using OEAP Outdoor Learning Cards</a:t>
            </a:r>
            <a:r>
              <a:rPr lang="en-GB" sz="3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https://oeapng.info/downloads/download-info/7d-using-oeap-outdoor-learning-cards/</a:t>
            </a:r>
            <a:r>
              <a:rPr lang="en-GB" sz="3600" dirty="0">
                <a:effectLst/>
                <a:latin typeface="Calibri" panose="020F0502020204030204" pitchFamily="34" charset="0"/>
                <a:ea typeface="Calibri" panose="020F0502020204030204" pitchFamily="34" charset="0"/>
                <a:cs typeface="Times New Roman" panose="02020603050405020304" pitchFamily="18" charset="0"/>
              </a:rPr>
              <a:t> (Accessed: 11/01/22).</a:t>
            </a: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AQA (2018)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Unit Award Scheme 111236 MOUNTAIN BIKING SKILLS.</a:t>
            </a:r>
            <a:r>
              <a:rPr lang="en-GB" sz="3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https://www.aqa.org.uk/programmes/unit-award-scheme/unit-details?unit=111236</a:t>
            </a:r>
            <a:r>
              <a:rPr lang="en-GB" sz="3600" dirty="0">
                <a:effectLst/>
                <a:latin typeface="Calibri" panose="020F0502020204030204" pitchFamily="34" charset="0"/>
                <a:ea typeface="Calibri" panose="020F0502020204030204" pitchFamily="34" charset="0"/>
                <a:cs typeface="Times New Roman" panose="02020603050405020304" pitchFamily="18" charset="0"/>
              </a:rPr>
              <a:t> (Accessed: 17/12/22).</a:t>
            </a: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BMC (2012)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Belaying Get It Right</a:t>
            </a:r>
            <a:r>
              <a:rPr lang="en-GB" sz="36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https://www.thebmc.co.uk/Handlers/DownloadHandler.ashx?id=903</a:t>
            </a:r>
            <a:r>
              <a:rPr lang="en-GB" sz="3600" dirty="0">
                <a:effectLst/>
                <a:latin typeface="Calibri" panose="020F0502020204030204" pitchFamily="34" charset="0"/>
                <a:ea typeface="Calibri" panose="020F0502020204030204" pitchFamily="34" charset="0"/>
                <a:cs typeface="Times New Roman" panose="02020603050405020304" pitchFamily="18" charset="0"/>
              </a:rPr>
              <a:t> (Accessed: 11/01/22).</a:t>
            </a:r>
          </a:p>
          <a:p>
            <a:pPr marL="228600">
              <a:lnSpc>
                <a:spcPct val="120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Loynes, C. (2018) ‘Leave More Trace’, </a:t>
            </a:r>
            <a:r>
              <a:rPr lang="en-GB" sz="3600" i="1" dirty="0">
                <a:effectLst/>
                <a:latin typeface="Calibri" panose="020F0502020204030204" pitchFamily="34" charset="0"/>
                <a:ea typeface="Calibri" panose="020F0502020204030204" pitchFamily="34" charset="0"/>
                <a:cs typeface="Times New Roman" panose="02020603050405020304" pitchFamily="18" charset="0"/>
              </a:rPr>
              <a:t>Journal of Outdoor Recreation, Education, and Leadership</a:t>
            </a:r>
            <a:r>
              <a:rPr lang="en-GB" sz="3600" dirty="0">
                <a:effectLst/>
                <a:latin typeface="Calibri" panose="020F0502020204030204" pitchFamily="34" charset="0"/>
                <a:ea typeface="Calibri" panose="020F0502020204030204" pitchFamily="34" charset="0"/>
                <a:cs typeface="Times New Roman" panose="02020603050405020304" pitchFamily="18" charset="0"/>
              </a:rPr>
              <a:t>, 10(3). DOI: </a:t>
            </a:r>
            <a:r>
              <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10.18666/JOREL-2018-V10-I3-8444</a:t>
            </a:r>
            <a:endParaRPr lang="en-GB" sz="3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228600">
              <a:lnSpc>
                <a:spcPct val="120000"/>
              </a:lnSpc>
              <a:spcAft>
                <a:spcPts val="800"/>
              </a:spcAft>
            </a:pPr>
            <a:r>
              <a:rPr lang="en-GB" sz="3600" dirty="0">
                <a:latin typeface="Calibri" panose="020F0502020204030204" pitchFamily="34" charset="0"/>
                <a:cs typeface="Times New Roman" panose="02020603050405020304" pitchFamily="18" charset="0"/>
              </a:rPr>
              <a:t>Vegetable Project (2017) </a:t>
            </a:r>
            <a:r>
              <a:rPr lang="en-GB" sz="3600" i="1" dirty="0">
                <a:latin typeface="Calibri" panose="020F0502020204030204" pitchFamily="34" charset="0"/>
                <a:cs typeface="Times New Roman" panose="02020603050405020304" pitchFamily="18" charset="0"/>
              </a:rPr>
              <a:t>Just what is an outdoor classroom (#2)?</a:t>
            </a:r>
            <a:r>
              <a:rPr lang="en-GB" sz="3600" dirty="0">
                <a:latin typeface="Calibri" panose="020F0502020204030204" pitchFamily="34" charset="0"/>
                <a:cs typeface="Times New Roman" panose="02020603050405020304" pitchFamily="18" charset="0"/>
              </a:rPr>
              <a:t>. Available at: </a:t>
            </a:r>
            <a:r>
              <a:rPr lang="en-GB" sz="3600" dirty="0">
                <a:latin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https://vegetableproject.org/just-what-is-an-outdoor-classroom-2/</a:t>
            </a:r>
            <a:r>
              <a:rPr lang="en-GB" sz="3600" dirty="0">
                <a:latin typeface="Calibri" panose="020F0502020204030204" pitchFamily="34" charset="0"/>
                <a:cs typeface="Times New Roman" panose="02020603050405020304" pitchFamily="18" charset="0"/>
              </a:rPr>
              <a:t> (Accessed: 11/01/22).</a:t>
            </a:r>
            <a:endParaRPr lang="en-GB" sz="5600" dirty="0"/>
          </a:p>
          <a:p>
            <a:endParaRPr lang="en-GB" dirty="0"/>
          </a:p>
          <a:p>
            <a:endParaRPr lang="en-GB" dirty="0"/>
          </a:p>
        </p:txBody>
      </p:sp>
      <p:sp>
        <p:nvSpPr>
          <p:cNvPr id="4" name="Slide Number Placeholder 3">
            <a:extLst>
              <a:ext uri="{FF2B5EF4-FFF2-40B4-BE49-F238E27FC236}">
                <a16:creationId xmlns:a16="http://schemas.microsoft.com/office/drawing/2014/main" id="{FE68D608-2E20-48DA-8507-1FFBC6D42070}"/>
              </a:ext>
            </a:extLst>
          </p:cNvPr>
          <p:cNvSpPr>
            <a:spLocks noGrp="1"/>
          </p:cNvSpPr>
          <p:nvPr>
            <p:ph type="sldNum" sz="quarter" idx="12"/>
          </p:nvPr>
        </p:nvSpPr>
        <p:spPr/>
        <p:txBody>
          <a:bodyPr/>
          <a:lstStyle/>
          <a:p>
            <a:fld id="{064F85A6-5209-470B-8886-26B79869EA6C}" type="slidenum">
              <a:rPr lang="en-GB" smtClean="0"/>
              <a:t>20</a:t>
            </a:fld>
            <a:endParaRPr lang="en-GB" dirty="0"/>
          </a:p>
        </p:txBody>
      </p:sp>
    </p:spTree>
    <p:extLst>
      <p:ext uri="{BB962C8B-B14F-4D97-AF65-F5344CB8AC3E}">
        <p14:creationId xmlns:p14="http://schemas.microsoft.com/office/powerpoint/2010/main" val="22885180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646A6-8498-4B78-A5EB-BE5B376B0F26}"/>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FCC942D5-8023-4C03-9784-E3E7234330A1}"/>
              </a:ext>
            </a:extLst>
          </p:cNvPr>
          <p:cNvSpPr>
            <a:spLocks noGrp="1"/>
          </p:cNvSpPr>
          <p:nvPr>
            <p:ph idx="1"/>
          </p:nvPr>
        </p:nvSpPr>
        <p:spPr/>
        <p:txBody>
          <a:bodyPr>
            <a:normAutofit/>
          </a:bodyPr>
          <a:lstStyle/>
          <a:p>
            <a:r>
              <a:rPr lang="en-GB" sz="1400" dirty="0"/>
              <a:t>British Cycling (2017) </a:t>
            </a:r>
            <a:r>
              <a:rPr lang="en-GB" sz="1400" i="1" dirty="0"/>
              <a:t>How to assume the ‘ready’ position when mountain biking – Trail Smart.</a:t>
            </a:r>
            <a:r>
              <a:rPr lang="en-GB" sz="1400" dirty="0"/>
              <a:t> Available at: </a:t>
            </a:r>
            <a:r>
              <a:rPr lang="en-GB" sz="1400" dirty="0">
                <a:hlinkClick r:id="rId2"/>
              </a:rPr>
              <a:t>https://www.britishcycling.org.uk/knowledge/skills/mtb/article/izn20170817-Mountain-bike-How-to-assume-the-%E2%80%98ready%E2%80%99-position-when-mountain-biking---Trail-Smart-0</a:t>
            </a:r>
            <a:r>
              <a:rPr lang="en-GB" sz="1400" dirty="0"/>
              <a:t> (Accessed: 11/01/22).</a:t>
            </a:r>
          </a:p>
          <a:p>
            <a:r>
              <a:rPr lang="en-GB" sz="1400" dirty="0"/>
              <a:t>British Cycling (2017) </a:t>
            </a:r>
            <a:r>
              <a:rPr lang="en-GB" sz="1400" i="1" dirty="0"/>
              <a:t>How to ride corners when mountain biking – Trail Smart</a:t>
            </a:r>
            <a:r>
              <a:rPr lang="en-GB" sz="1400" dirty="0"/>
              <a:t>. Available at: </a:t>
            </a:r>
            <a:r>
              <a:rPr lang="en-GB" sz="1400" dirty="0">
                <a:hlinkClick r:id="rId3"/>
              </a:rPr>
              <a:t>https://www.britishcycling.org.uk/knowledge/skills/mtb/article/izn20170817-Mountain-bike-How-to-ride-corners-when-mountain-biking---Trail-Smart-0</a:t>
            </a:r>
            <a:r>
              <a:rPr lang="en-GB" sz="1400" dirty="0"/>
              <a:t> (Accessed: 11/01/22).</a:t>
            </a:r>
          </a:p>
          <a:p>
            <a:r>
              <a:rPr lang="en-GB" sz="1400" dirty="0"/>
              <a:t>BMC (2015) </a:t>
            </a:r>
            <a:r>
              <a:rPr lang="en-GB" sz="1400" i="1" dirty="0"/>
              <a:t>New Rock Climbers</a:t>
            </a:r>
            <a:r>
              <a:rPr lang="en-GB" sz="1400" dirty="0"/>
              <a:t>. Available at: </a:t>
            </a:r>
            <a:r>
              <a:rPr lang="en-GB" sz="1400" dirty="0">
                <a:hlinkClick r:id="rId4"/>
              </a:rPr>
              <a:t>https://www.thebmc.co.uk/Handlers/DownloadHandler.ashx?id=1337</a:t>
            </a:r>
            <a:r>
              <a:rPr lang="en-GB" sz="1400" dirty="0"/>
              <a:t> (Accessed: 11/01/22).</a:t>
            </a:r>
          </a:p>
          <a:p>
            <a:r>
              <a:rPr lang="en-GB" sz="1400" dirty="0"/>
              <a:t>Learning Away (2022) </a:t>
            </a:r>
            <a:r>
              <a:rPr lang="en-GB" sz="1400" i="1" dirty="0"/>
              <a:t>What makes a Brilliant Residential?.</a:t>
            </a:r>
            <a:r>
              <a:rPr lang="en-GB" sz="1400" dirty="0"/>
              <a:t> Available at: </a:t>
            </a:r>
            <a:r>
              <a:rPr lang="en-GB" sz="1400" dirty="0">
                <a:hlinkClick r:id="rId5"/>
              </a:rPr>
              <a:t>https://learningaway.org.uk/the-campaign/what-makes-a-brilliant-residential/</a:t>
            </a:r>
            <a:r>
              <a:rPr lang="en-GB" sz="1400" dirty="0"/>
              <a:t> (Accessed: 11/01/22).</a:t>
            </a:r>
          </a:p>
          <a:p>
            <a:r>
              <a:rPr lang="en-GB" sz="1400" dirty="0"/>
              <a:t>Nicas (2022) </a:t>
            </a:r>
            <a:r>
              <a:rPr lang="en-GB" sz="1400" i="1" dirty="0"/>
              <a:t>Belaying: Current advice from the team at nicas</a:t>
            </a:r>
            <a:r>
              <a:rPr lang="en-GB" sz="1400" dirty="0"/>
              <a:t>. Available at: </a:t>
            </a:r>
            <a:r>
              <a:rPr lang="en-GB" sz="1400" dirty="0">
                <a:hlinkClick r:id="rId6"/>
              </a:rPr>
              <a:t>https://www.nicas.co.uk/news-and-events/belaying</a:t>
            </a:r>
            <a:r>
              <a:rPr lang="en-GB" sz="1400" dirty="0"/>
              <a:t> (Accessed: 11/01/22).</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C6F5D439-137F-473D-A8E3-0D9096556175}"/>
              </a:ext>
            </a:extLst>
          </p:cNvPr>
          <p:cNvSpPr>
            <a:spLocks noGrp="1"/>
          </p:cNvSpPr>
          <p:nvPr>
            <p:ph type="sldNum" sz="quarter" idx="12"/>
          </p:nvPr>
        </p:nvSpPr>
        <p:spPr/>
        <p:txBody>
          <a:bodyPr/>
          <a:lstStyle/>
          <a:p>
            <a:fld id="{064F85A6-5209-470B-8886-26B79869EA6C}" type="slidenum">
              <a:rPr lang="en-GB" smtClean="0"/>
              <a:t>21</a:t>
            </a:fld>
            <a:endParaRPr lang="en-GB" dirty="0"/>
          </a:p>
        </p:txBody>
      </p:sp>
    </p:spTree>
    <p:extLst>
      <p:ext uri="{BB962C8B-B14F-4D97-AF65-F5344CB8AC3E}">
        <p14:creationId xmlns:p14="http://schemas.microsoft.com/office/powerpoint/2010/main" val="4245703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1620</TotalTime>
  <Words>5467</Words>
  <Application>Microsoft Office PowerPoint</Application>
  <PresentationFormat>Widescreen</PresentationFormat>
  <Paragraphs>433</Paragraphs>
  <Slides>21</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vt:lpstr>
      <vt:lpstr>Office Theme</vt:lpstr>
      <vt:lpstr>Adventurous Activities Unit of Work</vt:lpstr>
      <vt:lpstr>PowerPoint Presentation</vt:lpstr>
      <vt:lpstr>Local area provisions</vt:lpstr>
      <vt:lpstr>PowerPoint Presentation</vt:lpstr>
      <vt:lpstr>Levels of Attainment</vt:lpstr>
      <vt:lpstr>Sunday Afternoon Drive Debrief Model</vt:lpstr>
      <vt:lpstr>PowerPoint Presentation</vt:lpstr>
      <vt:lpstr>Outdoor Learning Cards</vt:lpstr>
      <vt:lpstr>Lesson 1 – Bouldering Introduction</vt:lpstr>
      <vt:lpstr>Lesson 4 – Bouldering Progression</vt:lpstr>
      <vt:lpstr>Lesson 7 – Roped Climbing</vt:lpstr>
      <vt:lpstr>Lesson 2 – Journeying Introduction</vt:lpstr>
      <vt:lpstr>Lesson 5 – Journeying Progression</vt:lpstr>
      <vt:lpstr>Leave No Trace and Countryside Code</vt:lpstr>
      <vt:lpstr>Lesson 3 – Cycling Introduction</vt:lpstr>
      <vt:lpstr>PowerPoint Presentation</vt:lpstr>
      <vt:lpstr>Lesson 3 Continued</vt:lpstr>
      <vt:lpstr>Lesson 6 – Cycling Progression</vt:lpstr>
      <vt:lpstr>Thankyou for listening!</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Dominic Hole</dc:creator>
  <cp:lastModifiedBy>Dominic Hole</cp:lastModifiedBy>
  <cp:revision>35</cp:revision>
  <dcterms:created xsi:type="dcterms:W3CDTF">2022-01-04T17:12:04Z</dcterms:created>
  <dcterms:modified xsi:type="dcterms:W3CDTF">2022-01-11T23:28:11Z</dcterms:modified>
</cp:coreProperties>
</file>