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97" r:id="rId5"/>
    <p:sldId id="258" r:id="rId6"/>
    <p:sldId id="293" r:id="rId7"/>
    <p:sldId id="259" r:id="rId8"/>
    <p:sldId id="260" r:id="rId9"/>
    <p:sldId id="286" r:id="rId10"/>
    <p:sldId id="287" r:id="rId11"/>
    <p:sldId id="288" r:id="rId12"/>
    <p:sldId id="289" r:id="rId13"/>
    <p:sldId id="290" r:id="rId14"/>
    <p:sldId id="262" r:id="rId15"/>
    <p:sldId id="291" r:id="rId16"/>
    <p:sldId id="292" r:id="rId17"/>
    <p:sldId id="261" r:id="rId18"/>
    <p:sldId id="270"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7" d="100"/>
          <a:sy n="77" d="100"/>
        </p:scale>
        <p:origin x="87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97FDE3-D0A8-46BC-AAB5-894C1FCF34A2}" type="datetimeFigureOut">
              <a:rPr lang="en-GB" smtClean="0"/>
              <a:t>29/03/2020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300610-459F-46FB-BC24-4D84032ED5CF}" type="slidenum">
              <a:rPr lang="en-GB" smtClean="0"/>
              <a:t>‹#›</a:t>
            </a:fld>
            <a:endParaRPr lang="en-GB"/>
          </a:p>
        </p:txBody>
      </p:sp>
    </p:spTree>
    <p:extLst>
      <p:ext uri="{BB962C8B-B14F-4D97-AF65-F5344CB8AC3E}">
        <p14:creationId xmlns:p14="http://schemas.microsoft.com/office/powerpoint/2010/main" val="2143784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This is a useful scene-setter for the rest of the day, and the module.  If the facilitator can get the students thinking critically about what a team is, then when we discuss the differences between a team and a group, it will be easier for them to understand, and it will move beyond mere semantics.</a:t>
            </a:r>
          </a:p>
          <a:p>
            <a:r>
              <a:rPr lang="en-GB" dirty="0"/>
              <a:t>The facilitator needs to challenge the answers but only to try and get a general consensus within the whole group….or opposing stances….these can be resolved as we move through the sessions and the module.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0052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Explain who Belbin is and then, more importantly, the implications of this statement…building an effective and efficient team is not a simplistic exercise and it takes a lot of effort to create and maintain a team with individuals ‘that balance well together’.  Discuss what is meant by balancing well together – engage the group in this activity.  How does this fit in with their examples of teams from the first activity?  Draw out any key points that need highlighting.  Use some football team analogies – you need people with different skill-sets in different positions….this is the same for most team!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640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Ask the group to make note of what they think makes the Red Arrows a good team, ready for discussion a little later.</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1759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745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Facilitator to lead a plenary discussion – emphasising common points and areas of consensus.    Take feedback from the group and discuss their findings – draw out the thinking and logic, highlighting where their ‘differences’ are valid and where they are not.   Challenge the responses with coaching questions – ‘Why do you think that?” “Where have you seen that?” “Why is that the case?” “ What experiences make you come to these conclusions?”, etc.  Ask what is appropriate given their answers.</a:t>
            </a:r>
          </a:p>
          <a:p>
            <a:endParaRPr lang="en-GB" dirty="0"/>
          </a:p>
          <a:p>
            <a:r>
              <a:rPr lang="en-GB" b="1" u="sng" dirty="0"/>
              <a:t>Show the video on the next slide before summarising DuFour’s 3 main differences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9276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Compare and contrast these 3 points with the students’ comments and opinions.  Does this make sense?  What do they think?  How is it different or similar to what they came up with?  Do they understand the terminology?  Explain the points clearly.</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5827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these 5 points and how they compare to DuFour’s key points and the group’s key points.  In this book, the authors point out that..</a:t>
            </a:r>
          </a:p>
          <a:p>
            <a:pPr marL="228600" indent="-228600">
              <a:buAutoNum type="arabicPeriod"/>
            </a:pPr>
            <a:r>
              <a:rPr lang="en-GB" dirty="0"/>
              <a:t>‘Real teams’ are groups of identifiable people who </a:t>
            </a:r>
            <a:r>
              <a:rPr lang="en-GB" b="1" i="1" dirty="0"/>
              <a:t>actually work together </a:t>
            </a:r>
            <a:r>
              <a:rPr lang="en-GB" dirty="0"/>
              <a:t>to achieve a common set of objectives.</a:t>
            </a:r>
          </a:p>
          <a:p>
            <a:pPr marL="228600" indent="-228600">
              <a:buAutoNum type="arabicPeriod"/>
            </a:pPr>
            <a:r>
              <a:rPr lang="en-GB" dirty="0"/>
              <a:t>To pull in the same direction they need to understand </a:t>
            </a:r>
            <a:r>
              <a:rPr lang="en-GB" b="1" i="1" dirty="0"/>
              <a:t>and embrace a shared purpose</a:t>
            </a:r>
            <a:r>
              <a:rPr lang="en-GB" dirty="0"/>
              <a:t>.</a:t>
            </a:r>
          </a:p>
          <a:p>
            <a:pPr marL="228600" indent="-228600">
              <a:buAutoNum type="arabicPeriod"/>
            </a:pPr>
            <a:r>
              <a:rPr lang="en-GB" dirty="0"/>
              <a:t>Enabling structures means involving the</a:t>
            </a:r>
            <a:r>
              <a:rPr lang="en-GB" b="1" i="1" dirty="0"/>
              <a:t> right number of the right kind of people on the right tasks in the right ways, and governing them by the right norms and shared values</a:t>
            </a:r>
            <a:r>
              <a:rPr lang="en-GB" dirty="0"/>
              <a:t>.</a:t>
            </a:r>
          </a:p>
          <a:p>
            <a:pPr marL="228600" indent="-228600">
              <a:buAutoNum type="arabicPeriod"/>
            </a:pPr>
            <a:r>
              <a:rPr lang="en-GB" b="1" i="1" dirty="0"/>
              <a:t>Everything must facilitate success</a:t>
            </a:r>
            <a:r>
              <a:rPr lang="en-GB" dirty="0"/>
              <a:t>, from the behaviours and output that are most prized or rewarded, to the structure of the team’s people, , systems and processes</a:t>
            </a:r>
          </a:p>
          <a:p>
            <a:pPr marL="228600" indent="-228600">
              <a:buAutoNum type="arabicPeriod"/>
            </a:pPr>
            <a:r>
              <a:rPr lang="en-GB" b="1" i="1" dirty="0"/>
              <a:t>Teams need expert coaching</a:t>
            </a:r>
            <a:r>
              <a:rPr lang="en-GB" dirty="0"/>
              <a:t>.  An expert third party must lend insight and guidance at key points in any groups’ evolution.  </a:t>
            </a:r>
            <a:r>
              <a:rPr lang="en-GB" b="1" i="1" dirty="0"/>
              <a:t>Too much coaching focuses on the individual, when it should be focused on teamwork and team processes.  </a:t>
            </a:r>
            <a:r>
              <a:rPr lang="en-GB" b="0" i="0" dirty="0"/>
              <a:t>Bring this into discussions about the ‘team leader’s role later in the day.</a:t>
            </a:r>
          </a:p>
          <a:p>
            <a:pPr marL="228600" indent="-228600">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0863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these two points with the group.  With a flatter structure, where does responsibility for completing objectives and delivering high performance reside?  Team working can give a team member as sense of identity, support and friendship – is this always the case?  Ask questions of the students – can people hide in teams?  Are there downsides to teams? Challenge comments – “explain further, please”….”Have you seen that happen?”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7665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Teams are everywhere – but are they all performing effectively and efficiently?  Discuss!  Teams are only really beneficial when they are functioning at a high level…but what do we mean by functioning at a high level?</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14737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Ask if anyone can explain ‘Synergy’?  If not, take the group through a description of the concept – the whole is greater than the sum of its individual parts.  Something ‘magical’ happens and we find that as a team we produce results way beyond our individual capabilities…..even if we were to add them up!  BUT, only if we run our teams effectively and efficiently!</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4744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7162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a:t>
            </a:r>
            <a:r>
              <a:rPr lang="en-GB" b="1" i="1" dirty="0"/>
              <a:t>. </a:t>
            </a:r>
            <a:r>
              <a:rPr lang="en-GB" dirty="0"/>
              <a:t>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a:t>
            </a:r>
            <a:r>
              <a:rPr lang="en-GB" b="1" i="1" dirty="0"/>
              <a:t>In particular, bring out the issue of ‘trust’ ready for the next activity.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25194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t>29/03/2020</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2523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29/03/2020</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45721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57303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11007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9092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11397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2451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4392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8080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97331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8094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29/03/2020</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0224504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4" Type="http://schemas.openxmlformats.org/officeDocument/2006/relationships/hyperlink" Target="https://youtu.be/0hV65KIItlE"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2885" y="2335700"/>
            <a:ext cx="9216887" cy="3180521"/>
          </a:xfrm>
        </p:spPr>
        <p:txBody>
          <a:bodyPr>
            <a:normAutofit fontScale="90000"/>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BMSK4002</a:t>
            </a:r>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r>
              <a:rPr lang="en-GB" altLang="en-US" dirty="0"/>
              <a:t> </a:t>
            </a:r>
            <a:r>
              <a:rPr lang="en-GB" altLang="en-US" dirty="0">
                <a:solidFill>
                  <a:schemeClr val="bg1">
                    <a:lumMod val="75000"/>
                  </a:schemeClr>
                </a:solidFill>
                <a:latin typeface="Arial Rounded MT Bold" charset="0"/>
                <a:ea typeface="Arial Rounded MT Bold" charset="0"/>
                <a:cs typeface="Arial Rounded MT Bold" charset="0"/>
              </a:rPr>
              <a:t>Effective Team Working </a:t>
            </a:r>
            <a:br>
              <a:rPr lang="en-GB" altLang="en-US" dirty="0">
                <a:solidFill>
                  <a:schemeClr val="bg1">
                    <a:lumMod val="75000"/>
                  </a:schemeClr>
                </a:solidFill>
                <a:latin typeface="Arial Rounded MT Bold" charset="0"/>
                <a:ea typeface="Arial Rounded MT Bold" charset="0"/>
                <a:cs typeface="Arial Rounded MT Bold" charset="0"/>
              </a:rPr>
            </a:br>
            <a:r>
              <a:rPr lang="en-GB" altLang="en-US" dirty="0">
                <a:solidFill>
                  <a:schemeClr val="bg1">
                    <a:lumMod val="75000"/>
                  </a:schemeClr>
                </a:solidFill>
                <a:latin typeface="Arial Rounded MT Bold" charset="0"/>
                <a:ea typeface="Arial Rounded MT Bold" charset="0"/>
                <a:cs typeface="Arial Rounded MT Bold" charset="0"/>
              </a:rPr>
              <a:t>and Communication </a:t>
            </a:r>
            <a:br>
              <a:rPr lang="en-GB" altLang="en-US" dirty="0">
                <a:latin typeface="Arial Rounded MT Bold" charset="0"/>
                <a:ea typeface="Arial Rounded MT Bold" charset="0"/>
                <a:cs typeface="Arial Rounded MT Bold" charset="0"/>
              </a:rPr>
            </a:br>
            <a:br>
              <a:rPr lang="en-US" dirty="0">
                <a:latin typeface="+mj-ea"/>
                <a:cs typeface="+mj-ea"/>
              </a:rPr>
            </a:br>
            <a:r>
              <a:rPr lang="en-GB" altLang="en-US"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Day1: Session 1</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5" y="1222513"/>
            <a:ext cx="8478079" cy="707886"/>
          </a:xfrm>
          <a:prstGeom prst="rect">
            <a:avLst/>
          </a:prstGeom>
          <a:noFill/>
        </p:spPr>
        <p:txBody>
          <a:bodyPr wrap="square" rtlCol="0">
            <a:spAutoFit/>
          </a:bodyPr>
          <a:lstStyle/>
          <a:p>
            <a:r>
              <a:rPr lang="en-US" sz="4000">
                <a:effectLst>
                  <a:outerShdw blurRad="38100" dist="38100" dir="2700000" algn="tl">
                    <a:srgbClr val="000000">
                      <a:alpha val="43137"/>
                    </a:srgbClr>
                  </a:outerShdw>
                </a:effectLst>
                <a:latin typeface="Arial Rounded MT Bold" panose="020F0704030504030204" pitchFamily="34" charset="0"/>
                <a:cs typeface="+mj-ea"/>
              </a:rPr>
              <a:t>CertHE Skills for the Workplace</a:t>
            </a:r>
            <a:endParaRPr lang="en-GB" sz="400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BF95-D0AB-40F7-94A2-74A6B6A70D2D}"/>
              </a:ext>
            </a:extLst>
          </p:cNvPr>
          <p:cNvSpPr>
            <a:spLocks noGrp="1"/>
          </p:cNvSpPr>
          <p:nvPr>
            <p:ph type="title"/>
          </p:nvPr>
        </p:nvSpPr>
        <p:spPr/>
        <p:txBody>
          <a:bodyPr/>
          <a:lstStyle/>
          <a:p>
            <a:r>
              <a:rPr lang="en-GB" dirty="0"/>
              <a:t>Introduction to the Module</a:t>
            </a:r>
          </a:p>
        </p:txBody>
      </p:sp>
      <p:sp>
        <p:nvSpPr>
          <p:cNvPr id="3" name="Content Placeholder 2">
            <a:extLst>
              <a:ext uri="{FF2B5EF4-FFF2-40B4-BE49-F238E27FC236}">
                <a16:creationId xmlns:a16="http://schemas.microsoft.com/office/drawing/2014/main" id="{68807EC0-9F55-4990-A442-88C7701960A5}"/>
              </a:ext>
            </a:extLst>
          </p:cNvPr>
          <p:cNvSpPr>
            <a:spLocks noGrp="1"/>
          </p:cNvSpPr>
          <p:nvPr>
            <p:ph idx="1"/>
          </p:nvPr>
        </p:nvSpPr>
        <p:spPr/>
        <p:txBody>
          <a:bodyPr/>
          <a:lstStyle/>
          <a:p>
            <a:r>
              <a:rPr lang="en-GB" dirty="0"/>
              <a:t>Investigate the importance and role of team working and communication</a:t>
            </a:r>
          </a:p>
          <a:p>
            <a:r>
              <a:rPr lang="en-GB" dirty="0"/>
              <a:t>Initial focus will be on team working before looking closely at communication</a:t>
            </a:r>
          </a:p>
          <a:p>
            <a:r>
              <a:rPr lang="en-GB" dirty="0"/>
              <a:t>10 sessions</a:t>
            </a:r>
          </a:p>
          <a:p>
            <a:r>
              <a:rPr lang="en-GB" dirty="0"/>
              <a:t>Written Assignment and Short Presentation</a:t>
            </a:r>
          </a:p>
        </p:txBody>
      </p:sp>
    </p:spTree>
    <p:extLst>
      <p:ext uri="{BB962C8B-B14F-4D97-AF65-F5344CB8AC3E}">
        <p14:creationId xmlns:p14="http://schemas.microsoft.com/office/powerpoint/2010/main" val="1777781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91E2-873F-4B15-ABA1-887A17D417B0}"/>
              </a:ext>
            </a:extLst>
          </p:cNvPr>
          <p:cNvSpPr>
            <a:spLocks noGrp="1"/>
          </p:cNvSpPr>
          <p:nvPr>
            <p:ph type="title"/>
          </p:nvPr>
        </p:nvSpPr>
        <p:spPr/>
        <p:txBody>
          <a:bodyPr/>
          <a:lstStyle/>
          <a:p>
            <a:r>
              <a:rPr lang="en-GB" dirty="0"/>
              <a:t>What is a Team?</a:t>
            </a:r>
          </a:p>
        </p:txBody>
      </p:sp>
      <p:sp>
        <p:nvSpPr>
          <p:cNvPr id="3" name="Content Placeholder 2">
            <a:extLst>
              <a:ext uri="{FF2B5EF4-FFF2-40B4-BE49-F238E27FC236}">
                <a16:creationId xmlns:a16="http://schemas.microsoft.com/office/drawing/2014/main" id="{0B770F7F-1A60-4FFD-B3A2-2C338E80C711}"/>
              </a:ext>
            </a:extLst>
          </p:cNvPr>
          <p:cNvSpPr>
            <a:spLocks noGrp="1"/>
          </p:cNvSpPr>
          <p:nvPr>
            <p:ph idx="1"/>
          </p:nvPr>
        </p:nvSpPr>
        <p:spPr/>
        <p:txBody>
          <a:bodyPr>
            <a:normAutofit/>
          </a:bodyPr>
          <a:lstStyle/>
          <a:p>
            <a:pPr marL="119062" indent="0">
              <a:buNone/>
              <a:defRPr/>
            </a:pPr>
            <a:r>
              <a:rPr lang="en-GB" b="1" dirty="0">
                <a:latin typeface="Arial" panose="020B0604020202020204" pitchFamily="34" charset="0"/>
                <a:cs typeface="Arial" panose="020B0604020202020204" pitchFamily="34" charset="0"/>
              </a:rPr>
              <a:t>EXERCISE – 5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Individually, ‘explain’ what a team is…and give some examples.</a:t>
            </a: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Use Notes to present your findings to the group </a:t>
            </a:r>
          </a:p>
          <a:p>
            <a:endParaRPr lang="en-GB" dirty="0"/>
          </a:p>
        </p:txBody>
      </p:sp>
    </p:spTree>
    <p:extLst>
      <p:ext uri="{BB962C8B-B14F-4D97-AF65-F5344CB8AC3E}">
        <p14:creationId xmlns:p14="http://schemas.microsoft.com/office/powerpoint/2010/main" val="748128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p:txBody>
          <a:bodyPr/>
          <a:lstStyle/>
          <a:p>
            <a:r>
              <a:rPr lang="en-GB"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569572" y="1630018"/>
            <a:ext cx="8229600" cy="3917032"/>
          </a:xfrm>
        </p:spPr>
        <p:txBody>
          <a:bodyPr>
            <a:normAutofit/>
          </a:bodyPr>
          <a:lstStyle/>
          <a:p>
            <a:pPr>
              <a:spcBef>
                <a:spcPct val="0"/>
              </a:spcBef>
              <a:buClr>
                <a:schemeClr val="tx1"/>
              </a:buClr>
              <a:buNone/>
            </a:pPr>
            <a:r>
              <a:rPr lang="en-US" altLang="en-US" dirty="0">
                <a:latin typeface="Arial" pitchFamily="34" charset="0"/>
              </a:rPr>
              <a:t>“</a:t>
            </a:r>
            <a:r>
              <a:rPr lang="en-US" altLang="en-US" i="1" dirty="0">
                <a:latin typeface="Arial" pitchFamily="34" charset="0"/>
              </a:rPr>
              <a:t>Teams are a question of balance.</a:t>
            </a:r>
          </a:p>
          <a:p>
            <a:pPr>
              <a:spcBef>
                <a:spcPct val="0"/>
              </a:spcBef>
              <a:buClr>
                <a:schemeClr val="tx1"/>
              </a:buClr>
              <a:buNone/>
            </a:pPr>
            <a:r>
              <a:rPr lang="en-US" altLang="en-US" i="1" dirty="0">
                <a:latin typeface="Arial" pitchFamily="34" charset="0"/>
              </a:rPr>
              <a:t>What is needed is not well balanced    </a:t>
            </a:r>
          </a:p>
          <a:p>
            <a:pPr>
              <a:spcBef>
                <a:spcPct val="0"/>
              </a:spcBef>
              <a:buClr>
                <a:schemeClr val="tx1"/>
              </a:buClr>
              <a:buNone/>
            </a:pPr>
            <a:r>
              <a:rPr lang="en-US" altLang="en-US" i="1" dirty="0">
                <a:latin typeface="Arial" pitchFamily="34" charset="0"/>
              </a:rPr>
              <a:t>individuals but individuals that balance well </a:t>
            </a:r>
          </a:p>
          <a:p>
            <a:pPr>
              <a:spcBef>
                <a:spcPct val="0"/>
              </a:spcBef>
              <a:buClr>
                <a:schemeClr val="tx1"/>
              </a:buClr>
              <a:buNone/>
            </a:pPr>
            <a:r>
              <a:rPr lang="en-US" altLang="en-US" i="1" dirty="0">
                <a:latin typeface="Arial" pitchFamily="34" charset="0"/>
              </a:rPr>
              <a:t>together</a:t>
            </a:r>
            <a:r>
              <a:rPr lang="en-US" altLang="en-US" dirty="0">
                <a:latin typeface="Arial" pitchFamily="34" charset="0"/>
              </a:rPr>
              <a:t>”</a:t>
            </a:r>
            <a:r>
              <a:rPr lang="en-GB" altLang="en-US" dirty="0">
                <a:latin typeface="Arial" pitchFamily="34" charset="0"/>
              </a:rPr>
              <a:t> </a:t>
            </a:r>
          </a:p>
          <a:p>
            <a:pPr>
              <a:spcBef>
                <a:spcPct val="0"/>
              </a:spcBef>
              <a:buClr>
                <a:schemeClr val="tx1"/>
              </a:buClr>
              <a:buNone/>
            </a:pPr>
            <a:endParaRPr lang="en-GB" altLang="en-US" dirty="0">
              <a:latin typeface="Arial" pitchFamily="34" charset="0"/>
            </a:endParaRPr>
          </a:p>
          <a:p>
            <a:pPr>
              <a:spcBef>
                <a:spcPct val="0"/>
              </a:spcBef>
              <a:buClr>
                <a:schemeClr val="tx1"/>
              </a:buClr>
              <a:buNone/>
            </a:pPr>
            <a:r>
              <a:rPr lang="en-GB" altLang="en-US" sz="2800" i="1" dirty="0">
                <a:latin typeface="Arial" pitchFamily="34" charset="0"/>
              </a:rPr>
              <a:t>    </a:t>
            </a:r>
            <a:r>
              <a:rPr lang="en-GB" altLang="en-US" sz="2800" dirty="0">
                <a:latin typeface="Arial" pitchFamily="34" charset="0"/>
              </a:rPr>
              <a:t>Dr Meredith Belbin</a:t>
            </a:r>
          </a:p>
          <a:p>
            <a:pPr>
              <a:spcBef>
                <a:spcPct val="0"/>
              </a:spcBef>
              <a:buClr>
                <a:schemeClr val="tx1"/>
              </a:buClr>
              <a:buNone/>
            </a:pPr>
            <a:endParaRPr lang="en-GB" sz="1400" dirty="0"/>
          </a:p>
          <a:p>
            <a:pPr>
              <a:spcBef>
                <a:spcPct val="0"/>
              </a:spcBef>
              <a:buClr>
                <a:schemeClr val="tx1"/>
              </a:buClr>
              <a:buNone/>
            </a:pPr>
            <a:r>
              <a:rPr lang="en-GB" sz="1300" dirty="0">
                <a:latin typeface="Arial" panose="020B0604020202020204" pitchFamily="34" charset="0"/>
                <a:cs typeface="Arial" panose="020B0604020202020204" pitchFamily="34" charset="0"/>
              </a:rPr>
              <a:t>Belbin, R. Meredith, </a:t>
            </a:r>
            <a:r>
              <a:rPr lang="en-GB" sz="1300" i="1" dirty="0">
                <a:latin typeface="Arial" panose="020B0604020202020204" pitchFamily="34" charset="0"/>
                <a:cs typeface="Arial" panose="020B0604020202020204" pitchFamily="34" charset="0"/>
              </a:rPr>
              <a:t>Management Teams: Why They Succeed or Fail. </a:t>
            </a:r>
            <a:r>
              <a:rPr lang="en-GB" sz="1300" dirty="0">
                <a:latin typeface="Arial" panose="020B0604020202020204" pitchFamily="34" charset="0"/>
                <a:cs typeface="Arial" panose="020B0604020202020204" pitchFamily="34" charset="0"/>
              </a:rPr>
              <a:t>Butterworth Heinemann, 3rd ed., 2010</a:t>
            </a:r>
          </a:p>
          <a:p>
            <a:endParaRPr lang="en-GB" dirty="0"/>
          </a:p>
        </p:txBody>
      </p:sp>
    </p:spTree>
    <p:extLst>
      <p:ext uri="{BB962C8B-B14F-4D97-AF65-F5344CB8AC3E}">
        <p14:creationId xmlns:p14="http://schemas.microsoft.com/office/powerpoint/2010/main" val="3175924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C579-43FB-41A6-8525-8880ED2F0352}"/>
              </a:ext>
            </a:extLst>
          </p:cNvPr>
          <p:cNvSpPr>
            <a:spLocks noGrp="1"/>
          </p:cNvSpPr>
          <p:nvPr>
            <p:ph type="title"/>
          </p:nvPr>
        </p:nvSpPr>
        <p:spPr>
          <a:xfrm>
            <a:off x="457200" y="56492"/>
            <a:ext cx="8229600" cy="996244"/>
          </a:xfrm>
        </p:spPr>
        <p:txBody>
          <a:bodyPr/>
          <a:lstStyle/>
          <a:p>
            <a:r>
              <a:rPr lang="en-GB" dirty="0"/>
              <a:t>A Team in Action</a:t>
            </a:r>
          </a:p>
        </p:txBody>
      </p:sp>
      <p:pic>
        <p:nvPicPr>
          <p:cNvPr id="4" name="Dangermen - Red Arrows HD.wmv">
            <a:hlinkClick r:id="" action="ppaction://media"/>
            <a:extLst>
              <a:ext uri="{FF2B5EF4-FFF2-40B4-BE49-F238E27FC236}">
                <a16:creationId xmlns:a16="http://schemas.microsoft.com/office/drawing/2014/main" id="{F72EB909-860C-443F-A3B3-33420873C0F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1540" y="1052738"/>
            <a:ext cx="8280920" cy="4658017"/>
          </a:xfrm>
          <a:prstGeom prst="rect">
            <a:avLst/>
          </a:prstGeom>
        </p:spPr>
      </p:pic>
    </p:spTree>
    <p:extLst>
      <p:ext uri="{BB962C8B-B14F-4D97-AF65-F5344CB8AC3E}">
        <p14:creationId xmlns:p14="http://schemas.microsoft.com/office/powerpoint/2010/main" val="2971310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100000">
                <p:cTn id="7"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dirty="0">
                <a:cs typeface="Arial" panose="020B0604020202020204" pitchFamily="34" charset="0"/>
              </a:rPr>
              <a:t>What is the difference between          a team and a group?</a:t>
            </a:r>
            <a:endParaRPr lang="en-GB"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p:txBody>
          <a:bodyPr/>
          <a:lstStyle/>
          <a:p>
            <a:pPr marL="119062" indent="0">
              <a:buNone/>
              <a:defRPr/>
            </a:pPr>
            <a:r>
              <a:rPr lang="en-GB" b="1" dirty="0">
                <a:latin typeface="Arial" panose="020B0604020202020204" pitchFamily="34" charset="0"/>
                <a:cs typeface="Arial" panose="020B0604020202020204" pitchFamily="34" charset="0"/>
              </a:rPr>
              <a:t>EXERCISE – 20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Agree the differences in your groups with some examples </a:t>
            </a:r>
          </a:p>
          <a:p>
            <a:pPr marL="0" indent="0">
              <a:buNone/>
              <a:defRPr/>
            </a:pP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Use Notes to present your findings to the Cohort.</a:t>
            </a:r>
          </a:p>
          <a:p>
            <a:pPr marL="0" indent="0">
              <a:buNone/>
            </a:pPr>
            <a:endParaRPr lang="en-GB" dirty="0"/>
          </a:p>
        </p:txBody>
      </p:sp>
    </p:spTree>
    <p:extLst>
      <p:ext uri="{BB962C8B-B14F-4D97-AF65-F5344CB8AC3E}">
        <p14:creationId xmlns:p14="http://schemas.microsoft.com/office/powerpoint/2010/main" val="2665193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dirty="0"/>
              <a:t>Differences between a team and a group</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3124178" y="1600202"/>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p:txBody>
          <a:bodyPr>
            <a:normAutofit fontScale="90000"/>
          </a:bodyPr>
          <a:lstStyle/>
          <a:p>
            <a:r>
              <a:rPr lang="en-GB" dirty="0"/>
              <a:t>Rick DuFour on Groups v. Teams</a:t>
            </a:r>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3"/>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id="{2081761A-4633-45B8-954F-34929304DAEA}"/>
              </a:ext>
            </a:extLst>
          </p:cNvPr>
          <p:cNvSpPr/>
          <p:nvPr/>
        </p:nvSpPr>
        <p:spPr>
          <a:xfrm>
            <a:off x="1547664" y="4846742"/>
            <a:ext cx="5976664" cy="369332"/>
          </a:xfrm>
          <a:prstGeom prst="rect">
            <a:avLst/>
          </a:prstGeom>
        </p:spPr>
        <p:txBody>
          <a:bodyPr wrap="square">
            <a:spAutoFit/>
          </a:bodyPr>
          <a:lstStyle/>
          <a:p>
            <a:r>
              <a:rPr lang="en-GB" dirty="0">
                <a:solidFill>
                  <a:prstClr val="black"/>
                </a:solidFill>
                <a:latin typeface="Myriad Pro"/>
              </a:rPr>
              <a:t>Click </a:t>
            </a:r>
            <a:r>
              <a:rPr lang="en-GB" dirty="0">
                <a:solidFill>
                  <a:prstClr val="black"/>
                </a:solidFill>
                <a:latin typeface="Myriad Pro"/>
                <a:hlinkClick r:id="rId4"/>
              </a:rPr>
              <a:t>here</a:t>
            </a:r>
            <a:r>
              <a:rPr lang="en-GB" dirty="0">
                <a:solidFill>
                  <a:prstClr val="black"/>
                </a:solidFill>
                <a:latin typeface="Myriad Pro"/>
              </a:rPr>
              <a:t> to watch on YouTube if video doesn’t play.</a:t>
            </a:r>
          </a:p>
        </p:txBody>
      </p:sp>
    </p:spTree>
    <p:extLst>
      <p:ext uri="{BB962C8B-B14F-4D97-AF65-F5344CB8AC3E}">
        <p14:creationId xmlns:p14="http://schemas.microsoft.com/office/powerpoint/2010/main" val="3236559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fontScale="90000"/>
          </a:bodyPr>
          <a:lstStyle/>
          <a:p>
            <a:r>
              <a:rPr lang="en-GB"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a:xfrm>
            <a:off x="1083365" y="1699592"/>
            <a:ext cx="7434470" cy="3478695"/>
          </a:xfrm>
        </p:spPr>
        <p:txBody>
          <a:bodyPr>
            <a:noAutofit/>
          </a:bodyPr>
          <a:lstStyle/>
          <a:p>
            <a:pPr marL="0" indent="0">
              <a:buNone/>
            </a:pPr>
            <a:r>
              <a:rPr lang="en-GB" sz="4000" dirty="0">
                <a:latin typeface="+mj-lt"/>
              </a:rPr>
              <a:t>Teams have:</a:t>
            </a:r>
            <a:endParaRPr lang="en-GB" sz="4000" dirty="0"/>
          </a:p>
          <a:p>
            <a:r>
              <a:rPr lang="en-GB" sz="4000" dirty="0"/>
              <a:t>Interdependent relationships</a:t>
            </a:r>
          </a:p>
          <a:p>
            <a:r>
              <a:rPr lang="en-GB" sz="4000" dirty="0"/>
              <a:t>Mutual accountability</a:t>
            </a:r>
          </a:p>
          <a:p>
            <a:r>
              <a:rPr lang="en-GB" sz="4000" dirty="0"/>
              <a:t>A common goal</a:t>
            </a:r>
          </a:p>
        </p:txBody>
      </p:sp>
    </p:spTree>
    <p:extLst>
      <p:ext uri="{BB962C8B-B14F-4D97-AF65-F5344CB8AC3E}">
        <p14:creationId xmlns:p14="http://schemas.microsoft.com/office/powerpoint/2010/main" val="658412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dirty="0"/>
              <a:t>Another viewpoint – Teams vs.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a:xfrm>
            <a:off x="457200" y="1808922"/>
            <a:ext cx="8229600" cy="3917032"/>
          </a:xfrm>
        </p:spPr>
        <p:txBody>
          <a:bodyPr>
            <a:normAutofit fontScale="92500" lnSpcReduction="10000"/>
          </a:bodyPr>
          <a:lstStyle/>
          <a:p>
            <a:pPr marL="514350" indent="-514350">
              <a:buFont typeface="+mj-lt"/>
              <a:buAutoNum type="arabicPeriod"/>
            </a:pPr>
            <a:r>
              <a:rPr lang="en-GB" dirty="0"/>
              <a:t>Teams must be real</a:t>
            </a:r>
          </a:p>
          <a:p>
            <a:pPr marL="514350" indent="-514350">
              <a:buFont typeface="+mj-lt"/>
              <a:buAutoNum type="arabicPeriod"/>
            </a:pPr>
            <a:r>
              <a:rPr lang="en-GB" dirty="0"/>
              <a:t>Teams need a compelling direction</a:t>
            </a:r>
          </a:p>
          <a:p>
            <a:pPr marL="514350" indent="-514350">
              <a:buFont typeface="+mj-lt"/>
              <a:buAutoNum type="arabicPeriod"/>
            </a:pPr>
            <a:r>
              <a:rPr lang="en-GB" dirty="0"/>
              <a:t>Teams need enabling structures</a:t>
            </a:r>
          </a:p>
          <a:p>
            <a:pPr marL="514350" indent="-514350">
              <a:buFont typeface="+mj-lt"/>
              <a:buAutoNum type="arabicPeriod"/>
            </a:pPr>
            <a:r>
              <a:rPr lang="en-GB" dirty="0"/>
              <a:t>Teams need a supportive organisation</a:t>
            </a:r>
          </a:p>
          <a:p>
            <a:pPr marL="514350" indent="-514350">
              <a:buFont typeface="+mj-lt"/>
              <a:buAutoNum type="arabicPeriod"/>
            </a:pPr>
            <a:r>
              <a:rPr lang="en-GB" dirty="0"/>
              <a:t>Teams need expert coaching</a:t>
            </a:r>
          </a:p>
          <a:p>
            <a:endParaRPr lang="en-GB" dirty="0"/>
          </a:p>
          <a:p>
            <a:pPr marL="0" indent="0">
              <a:buNone/>
            </a:pPr>
            <a:endParaRPr lang="en-GB" sz="2000"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normAutofit fontScale="90000"/>
          </a:bodyPr>
          <a:lstStyle/>
          <a:p>
            <a:r>
              <a:rPr lang="en-GB" dirty="0"/>
              <a:t>So, why have teams?  </a:t>
            </a:r>
            <a:br>
              <a:rPr lang="en-GB" dirty="0"/>
            </a:br>
            <a:r>
              <a:rPr lang="en-GB" dirty="0"/>
              <a:t>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a:xfrm>
            <a:off x="457200" y="1928192"/>
            <a:ext cx="8229600" cy="3588025"/>
          </a:xfrm>
        </p:spPr>
        <p:txBody>
          <a:bodyPr>
            <a:normAutofit fontScale="92500" lnSpcReduction="20000"/>
          </a:bodyPr>
          <a:lstStyle/>
          <a:p>
            <a:pPr marL="0" indent="0">
              <a:buNone/>
              <a:defRPr/>
            </a:pPr>
            <a:r>
              <a:rPr lang="en-GB" altLang="en-US" dirty="0">
                <a:cs typeface="Arial" panose="020B0604020202020204" pitchFamily="34" charset="0"/>
              </a:rPr>
              <a:t>Many of today’s workplaces draw on flatter organisational structure and have more team-based work. </a:t>
            </a:r>
          </a:p>
          <a:p>
            <a:pPr marL="0" indent="0">
              <a:buNone/>
              <a:defRPr/>
            </a:pPr>
            <a:endParaRPr lang="en-GB" altLang="en-US" sz="1600" dirty="0">
              <a:cs typeface="Arial" panose="020B0604020202020204" pitchFamily="34" charset="0"/>
            </a:endParaRPr>
          </a:p>
          <a:p>
            <a:pPr marL="0" indent="0">
              <a:buNone/>
              <a:defRPr/>
            </a:pPr>
            <a:r>
              <a:rPr lang="en-GB" altLang="en-US" dirty="0">
                <a:cs typeface="Arial" panose="020B0604020202020204" pitchFamily="34" charset="0"/>
              </a:rPr>
              <a:t>Team working can give a team member a sense of identity, support, and friendship  (Bowler &amp; Brass, 2006).</a:t>
            </a:r>
          </a:p>
          <a:p>
            <a:pPr marL="0" indent="0">
              <a:buNone/>
              <a:defRPr/>
            </a:pPr>
            <a:r>
              <a:rPr lang="en-GB" altLang="en-US" dirty="0">
                <a:cs typeface="Arial" panose="020B0604020202020204" pitchFamily="34" charset="0"/>
              </a:rPr>
              <a:t> </a:t>
            </a:r>
          </a:p>
          <a:p>
            <a:pPr marL="0" indent="0">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p:txBody>
          <a:bodyPr/>
          <a:lstStyle/>
          <a:p>
            <a:r>
              <a:rPr lang="en-GB"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457200" y="1600203"/>
            <a:ext cx="8229600" cy="3124943"/>
          </a:xfrm>
        </p:spPr>
        <p:txBody>
          <a:bodyPr>
            <a:normAutofit lnSpcReduction="10000"/>
          </a:bodyPr>
          <a:lstStyle/>
          <a:p>
            <a:pPr marL="0" indent="0">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buNone/>
            </a:pPr>
            <a:r>
              <a:rPr lang="en-GB" sz="2000" i="1" dirty="0"/>
              <a:t>(Griffith &amp; Dunham, 2015, P.3). </a:t>
            </a:r>
          </a:p>
          <a:p>
            <a:pPr marL="0" indent="0">
              <a:buNone/>
            </a:pPr>
            <a:endParaRPr lang="en-GB" sz="2000" i="1" dirty="0"/>
          </a:p>
          <a:p>
            <a:pPr marL="0" indent="0">
              <a:buNone/>
            </a:pPr>
            <a:endParaRPr lang="en-GB" sz="2000" i="1" dirty="0"/>
          </a:p>
        </p:txBody>
      </p:sp>
    </p:spTree>
    <p:extLst>
      <p:ext uri="{BB962C8B-B14F-4D97-AF65-F5344CB8AC3E}">
        <p14:creationId xmlns:p14="http://schemas.microsoft.com/office/powerpoint/2010/main" val="4179680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A33C9-10A2-4CF2-BCED-7112E5045571}"/>
              </a:ext>
            </a:extLst>
          </p:cNvPr>
          <p:cNvSpPr>
            <a:spLocks noGrp="1"/>
          </p:cNvSpPr>
          <p:nvPr>
            <p:ph type="title"/>
          </p:nvPr>
        </p:nvSpPr>
        <p:spPr/>
        <p:txBody>
          <a:bodyPr/>
          <a:lstStyle/>
          <a:p>
            <a:r>
              <a:rPr lang="en-GB" dirty="0"/>
              <a:t>And also……</a:t>
            </a:r>
          </a:p>
        </p:txBody>
      </p:sp>
      <p:sp>
        <p:nvSpPr>
          <p:cNvPr id="3" name="Content Placeholder 2">
            <a:extLst>
              <a:ext uri="{FF2B5EF4-FFF2-40B4-BE49-F238E27FC236}">
                <a16:creationId xmlns:a16="http://schemas.microsoft.com/office/drawing/2014/main" id="{73BBA3A8-649B-46E3-BD66-B9096B976A35}"/>
              </a:ext>
            </a:extLst>
          </p:cNvPr>
          <p:cNvSpPr>
            <a:spLocks noGrp="1"/>
          </p:cNvSpPr>
          <p:nvPr>
            <p:ph idx="1"/>
          </p:nvPr>
        </p:nvSpPr>
        <p:spPr>
          <a:xfrm>
            <a:off x="492442" y="1196752"/>
            <a:ext cx="8229600" cy="3917032"/>
          </a:xfrm>
        </p:spPr>
        <p:txBody>
          <a:bodyPr>
            <a:normAutofit fontScale="92500" lnSpcReduction="20000"/>
          </a:bodyPr>
          <a:lstStyle/>
          <a:p>
            <a:r>
              <a:rPr lang="en-GB" sz="4400" b="1" i="1" dirty="0"/>
              <a:t>Synergy!</a:t>
            </a:r>
          </a:p>
          <a:p>
            <a:pPr marL="0" indent="0">
              <a:buNone/>
            </a:pPr>
            <a:r>
              <a:rPr lang="en-GB" dirty="0"/>
              <a:t>When a team is selected, assembled, supported, and enabled, effectively and efficiently, the results can far outweigh those achievable by its constituent members acting individually.  1+1 = 3….4, 5, 10, more!</a:t>
            </a:r>
          </a:p>
          <a:p>
            <a:pPr marL="0" indent="0">
              <a:buNone/>
            </a:pPr>
            <a:endParaRPr lang="en-GB" dirty="0"/>
          </a:p>
          <a:p>
            <a:pPr marL="0" indent="0">
              <a:buNone/>
            </a:pPr>
            <a:r>
              <a:rPr lang="en-GB" b="1" i="1" dirty="0"/>
              <a:t>But,</a:t>
            </a:r>
            <a:r>
              <a:rPr lang="en-GB" dirty="0"/>
              <a:t> only if the team runs effectively and efficiently!</a:t>
            </a:r>
          </a:p>
        </p:txBody>
      </p:sp>
    </p:spTree>
    <p:extLst>
      <p:ext uri="{BB962C8B-B14F-4D97-AF65-F5344CB8AC3E}">
        <p14:creationId xmlns:p14="http://schemas.microsoft.com/office/powerpoint/2010/main" val="2803797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p:txBody>
          <a:bodyPr>
            <a:normAutofit fontScale="90000"/>
          </a:bodyPr>
          <a:lstStyle/>
          <a:p>
            <a:r>
              <a:rPr lang="en-GB"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r>
              <a:rPr lang="en-GB" dirty="0"/>
              <a:t>Reflect upon the videos you have watched so far, plus your own experiences of team working, and identify all the elements that make an effective team</a:t>
            </a:r>
          </a:p>
          <a:p>
            <a:endParaRPr lang="en-GB" dirty="0"/>
          </a:p>
          <a:p>
            <a:pPr marL="0" indent="0">
              <a:buNone/>
            </a:pPr>
            <a:r>
              <a:rPr lang="en-GB" i="1" dirty="0"/>
              <a:t>30 minutes to reflect upon individually and record the subsequent discussion</a:t>
            </a:r>
          </a:p>
        </p:txBody>
      </p:sp>
    </p:spTree>
    <p:extLst>
      <p:ext uri="{BB962C8B-B14F-4D97-AF65-F5344CB8AC3E}">
        <p14:creationId xmlns:p14="http://schemas.microsoft.com/office/powerpoint/2010/main" val="1925018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dirty="0"/>
              <a:t>What makes teams effective?  Some thoughts…</a:t>
            </a:r>
          </a:p>
        </p:txBody>
      </p:sp>
      <p:sp>
        <p:nvSpPr>
          <p:cNvPr id="4" name="Oval 3">
            <a:extLst>
              <a:ext uri="{FF2B5EF4-FFF2-40B4-BE49-F238E27FC236}">
                <a16:creationId xmlns:a16="http://schemas.microsoft.com/office/drawing/2014/main"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prstClr val="white"/>
                </a:solidFill>
                <a:latin typeface="Myriad Pro"/>
              </a:rPr>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3750689" y="2839446"/>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solidFill>
                  <a:prstClr val="white"/>
                </a:solidFill>
                <a:latin typeface="Myriad Pro"/>
              </a:rPr>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prstClr val="white"/>
                </a:solidFill>
                <a:latin typeface="Myriad Pro"/>
              </a:rPr>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6610809"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latin typeface="Myriad Pro"/>
              </a:rPr>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6625653"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latin typeface="Myriad Pro"/>
              </a:rPr>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latin typeface="Myriad Pro"/>
              </a:rPr>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4658901" y="4778558"/>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latin typeface="Myriad Pro"/>
              </a:rPr>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2986539"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latin typeface="Myriad Pro"/>
              </a:rPr>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1594208" y="4197445"/>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latin typeface="Myriad Pro"/>
              </a:rPr>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latin typeface="Myriad Pro"/>
              </a:rPr>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latin typeface="Myriad Pro"/>
              </a:rPr>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latin typeface="Myriad Pro"/>
              </a:rPr>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3003696"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latin typeface="Myriad Pro"/>
              </a:rPr>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2594798" y="3465006"/>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2958663"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4783272"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5355697" y="3490353"/>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5355697" y="2999495"/>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2958663" y="2358345"/>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stCxn id="4" idx="4"/>
          </p:cNvCxnSpPr>
          <p:nvPr/>
        </p:nvCxnSpPr>
        <p:spPr>
          <a:xfrm flipH="1">
            <a:off x="4755475" y="2059091"/>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5152755" y="2457849"/>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3" ma:contentTypeDescription="Create a new document." ma:contentTypeScope="" ma:versionID="76b8256df648ee14cad47ef608274dd1">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7ea0f8f56c9f6356841d684a61a4aca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element ref="ns4:Math_Settings" minOccurs="0"/>
                <xsd:element ref="ns4:Distribution_Groups" minOccurs="0"/>
                <xsd:element ref="ns4:LMS_Mappin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element name="Math_Settings" ma:index="38" nillable="true" ma:displayName="Math Settings" ma:internalName="Math_Settings">
      <xsd:simpleType>
        <xsd:restriction base="dms:Text"/>
      </xsd:simpleType>
    </xsd:element>
    <xsd:element name="Distribution_Groups" ma:index="39" nillable="true" ma:displayName="Distribution Groups" ma:internalName="Distribution_Groups">
      <xsd:simpleType>
        <xsd:restriction base="dms:Note">
          <xsd:maxLength value="255"/>
        </xsd:restriction>
      </xsd:simpleType>
    </xsd:element>
    <xsd:element name="LMS_Mappings" ma:index="40" nillable="true" ma:displayName="LMS Mappings" ma:internalName="LMS_Mappings">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Distribution_Groups xmlns="29175ae9-5035-4541-baef-9062a3a44232" xsi:nil="true"/>
    <LMS_Mappings xmlns="29175ae9-5035-4541-baef-9062a3a44232" xsi:nil="true"/>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Math_Settings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Props1.xml><?xml version="1.0" encoding="utf-8"?>
<ds:datastoreItem xmlns:ds="http://schemas.openxmlformats.org/officeDocument/2006/customXml" ds:itemID="{E20AE88C-D4E9-432B-87B7-5CBB29E9FB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DB4133-8E79-4757-9086-A4CC23A487BE}">
  <ds:schemaRefs>
    <ds:schemaRef ds:uri="http://schemas.microsoft.com/sharepoint/v3/contenttype/forms"/>
  </ds:schemaRefs>
</ds:datastoreItem>
</file>

<file path=customXml/itemProps3.xml><?xml version="1.0" encoding="utf-8"?>
<ds:datastoreItem xmlns:ds="http://schemas.openxmlformats.org/officeDocument/2006/customXml" ds:itemID="{04277890-1DE7-4C63-BE82-D9F4ADC23CA0}">
  <ds:schemaRefs>
    <ds:schemaRef ds:uri="http://schemas.microsoft.com/office/2006/metadata/properties"/>
    <ds:schemaRef ds:uri="http://schemas.microsoft.com/office/infopath/2007/PartnerControls"/>
    <ds:schemaRef ds:uri="29175ae9-5035-4541-baef-9062a3a44232"/>
  </ds:schemaRefs>
</ds:datastoreItem>
</file>

<file path=docProps/app.xml><?xml version="1.0" encoding="utf-8"?>
<Properties xmlns="http://schemas.openxmlformats.org/officeDocument/2006/extended-properties" xmlns:vt="http://schemas.openxmlformats.org/officeDocument/2006/docPropsVTypes">
  <TotalTime>98</TotalTime>
  <Words>1628</Words>
  <Application>Microsoft Office PowerPoint</Application>
  <PresentationFormat>On-screen Show (4:3)</PresentationFormat>
  <Paragraphs>108</Paragraphs>
  <Slides>15</Slides>
  <Notes>12</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Arial Rounded MT Bold</vt:lpstr>
      <vt:lpstr>Calibri</vt:lpstr>
      <vt:lpstr>Myriad Pro</vt:lpstr>
      <vt:lpstr>20140311PresentationUWTSDTemplate</vt:lpstr>
      <vt:lpstr>BMSK4002   Effective Team Working  and Communication   Day1: Session 1  </vt:lpstr>
      <vt:lpstr>Introduction to the Module</vt:lpstr>
      <vt:lpstr>What is a Team?</vt:lpstr>
      <vt:lpstr>Effective Team Working</vt:lpstr>
      <vt:lpstr>A Team in Action</vt:lpstr>
      <vt:lpstr>What is the difference between          a team and a group?</vt:lpstr>
      <vt:lpstr>Differences between a team and a group</vt:lpstr>
      <vt:lpstr>Rick DuFour on Groups v. Teams</vt:lpstr>
      <vt:lpstr>Differences between Groups and Teams</vt:lpstr>
      <vt:lpstr>Another viewpoint – Teams vs. Workgroups</vt:lpstr>
      <vt:lpstr>So, why have teams?   One view…</vt:lpstr>
      <vt:lpstr>Another view…</vt:lpstr>
      <vt:lpstr>And also……</vt:lpstr>
      <vt:lpstr>So, what makes an effective team?</vt:lpstr>
      <vt:lpstr>What makes teams effective?  Some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BMSK4002 Online Day 1 Session 1</dc:title>
  <dc:creator>SfWP Staff</dc:creator>
  <cp:lastModifiedBy>Julia Ault</cp:lastModifiedBy>
  <cp:revision>5</cp:revision>
  <dcterms:created xsi:type="dcterms:W3CDTF">2020-03-27T09:59:46Z</dcterms:created>
  <dcterms:modified xsi:type="dcterms:W3CDTF">2020-03-29T11:08:46Z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