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98" r:id="rId2"/>
    <p:sldId id="281" r:id="rId3"/>
    <p:sldId id="257" r:id="rId4"/>
    <p:sldId id="282" r:id="rId5"/>
    <p:sldId id="283" r:id="rId6"/>
    <p:sldId id="284" r:id="rId7"/>
    <p:sldId id="285" r:id="rId8"/>
    <p:sldId id="287" r:id="rId9"/>
    <p:sldId id="288" r:id="rId10"/>
    <p:sldId id="289" r:id="rId11"/>
    <p:sldId id="290" r:id="rId12"/>
    <p:sldId id="291" r:id="rId13"/>
    <p:sldId id="292" r:id="rId14"/>
    <p:sldId id="293" r:id="rId15"/>
    <p:sldId id="294" r:id="rId16"/>
    <p:sldId id="295" r:id="rId17"/>
    <p:sldId id="296" r:id="rId18"/>
    <p:sldId id="260" r:id="rId19"/>
    <p:sldId id="277" r:id="rId20"/>
    <p:sldId id="262" r:id="rId21"/>
    <p:sldId id="258" r:id="rId22"/>
    <p:sldId id="263" r:id="rId23"/>
    <p:sldId id="264" r:id="rId24"/>
    <p:sldId id="278" r:id="rId25"/>
    <p:sldId id="279" r:id="rId26"/>
    <p:sldId id="256" r:id="rId27"/>
    <p:sldId id="261" r:id="rId28"/>
    <p:sldId id="271" r:id="rId29"/>
    <p:sldId id="269" r:id="rId30"/>
    <p:sldId id="265" r:id="rId31"/>
    <p:sldId id="267" r:id="rId32"/>
    <p:sldId id="266" r:id="rId33"/>
    <p:sldId id="286" r:id="rId34"/>
    <p:sldId id="297" r:id="rId35"/>
    <p:sldId id="259" r:id="rId36"/>
    <p:sldId id="27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160A72-A351-4F14-BE2D-F8945CA50FB1}" v="11" dt="2026-03-09T10:58:06.1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nce Edo (2220883)" userId="7f06ff3a-ed7f-4107-927e-2122e22f001a" providerId="ADAL" clId="{888AE3CC-E57D-48E8-AFBF-26F8E6369D87}"/>
    <pc:docChg chg="undo custSel modSld">
      <pc:chgData name="Patience Edo (2220883)" userId="7f06ff3a-ed7f-4107-927e-2122e22f001a" providerId="ADAL" clId="{888AE3CC-E57D-48E8-AFBF-26F8E6369D87}" dt="2026-03-09T10:59:41.327" v="827" actId="14100"/>
      <pc:docMkLst>
        <pc:docMk/>
      </pc:docMkLst>
      <pc:sldChg chg="modSp mod">
        <pc:chgData name="Patience Edo (2220883)" userId="7f06ff3a-ed7f-4107-927e-2122e22f001a" providerId="ADAL" clId="{888AE3CC-E57D-48E8-AFBF-26F8E6369D87}" dt="2026-03-09T10:59:41.327" v="827" actId="14100"/>
        <pc:sldMkLst>
          <pc:docMk/>
          <pc:sldMk cId="1408821262" sldId="267"/>
        </pc:sldMkLst>
        <pc:spChg chg="mod">
          <ac:chgData name="Patience Edo (2220883)" userId="7f06ff3a-ed7f-4107-927e-2122e22f001a" providerId="ADAL" clId="{888AE3CC-E57D-48E8-AFBF-26F8E6369D87}" dt="2026-03-09T10:31:27.899" v="621" actId="1076"/>
          <ac:spMkLst>
            <pc:docMk/>
            <pc:sldMk cId="1408821262" sldId="267"/>
            <ac:spMk id="2" creationId="{0B61437C-25DD-84C5-5FFE-E9E1BF7C7311}"/>
          </ac:spMkLst>
        </pc:spChg>
        <pc:graphicFrameChg chg="mod modGraphic">
          <ac:chgData name="Patience Edo (2220883)" userId="7f06ff3a-ed7f-4107-927e-2122e22f001a" providerId="ADAL" clId="{888AE3CC-E57D-48E8-AFBF-26F8E6369D87}" dt="2026-03-09T10:58:28.586" v="813" actId="403"/>
          <ac:graphicFrameMkLst>
            <pc:docMk/>
            <pc:sldMk cId="1408821262" sldId="267"/>
            <ac:graphicFrameMk id="10" creationId="{A0E6EF41-3E4D-DA8C-4ED8-DB30018DB73A}"/>
          </ac:graphicFrameMkLst>
        </pc:graphicFrameChg>
        <pc:graphicFrameChg chg="modGraphic">
          <ac:chgData name="Patience Edo (2220883)" userId="7f06ff3a-ed7f-4107-927e-2122e22f001a" providerId="ADAL" clId="{888AE3CC-E57D-48E8-AFBF-26F8E6369D87}" dt="2026-03-09T10:58:51.868" v="826" actId="20577"/>
          <ac:graphicFrameMkLst>
            <pc:docMk/>
            <pc:sldMk cId="1408821262" sldId="267"/>
            <ac:graphicFrameMk id="12" creationId="{5A374BDE-32B0-1399-AF70-4311A2410FE8}"/>
          </ac:graphicFrameMkLst>
        </pc:graphicFrameChg>
        <pc:picChg chg="mod">
          <ac:chgData name="Patience Edo (2220883)" userId="7f06ff3a-ed7f-4107-927e-2122e22f001a" providerId="ADAL" clId="{888AE3CC-E57D-48E8-AFBF-26F8E6369D87}" dt="2026-03-09T10:59:41.327" v="827" actId="14100"/>
          <ac:picMkLst>
            <pc:docMk/>
            <pc:sldMk cId="1408821262" sldId="267"/>
            <ac:picMk id="5" creationId="{E953614D-B051-A1D1-DDBB-84CDC1D81D25}"/>
          </ac:picMkLst>
        </pc:picChg>
      </pc:sldChg>
      <pc:sldChg chg="addSp delSp modSp mod">
        <pc:chgData name="Patience Edo (2220883)" userId="7f06ff3a-ed7f-4107-927e-2122e22f001a" providerId="ADAL" clId="{888AE3CC-E57D-48E8-AFBF-26F8E6369D87}" dt="2026-03-09T10:26:54.159" v="597" actId="403"/>
        <pc:sldMkLst>
          <pc:docMk/>
          <pc:sldMk cId="707916863" sldId="271"/>
        </pc:sldMkLst>
        <pc:spChg chg="del mod">
          <ac:chgData name="Patience Edo (2220883)" userId="7f06ff3a-ed7f-4107-927e-2122e22f001a" providerId="ADAL" clId="{888AE3CC-E57D-48E8-AFBF-26F8E6369D87}" dt="2026-03-09T10:12:13.265" v="448" actId="478"/>
          <ac:spMkLst>
            <pc:docMk/>
            <pc:sldMk cId="707916863" sldId="271"/>
            <ac:spMk id="3" creationId="{7E26D604-A2E0-5C7D-2F5B-1BAB65AEA0A7}"/>
          </ac:spMkLst>
        </pc:spChg>
        <pc:spChg chg="mod">
          <ac:chgData name="Patience Edo (2220883)" userId="7f06ff3a-ed7f-4107-927e-2122e22f001a" providerId="ADAL" clId="{888AE3CC-E57D-48E8-AFBF-26F8E6369D87}" dt="2026-03-09T10:26:54.159" v="597" actId="403"/>
          <ac:spMkLst>
            <pc:docMk/>
            <pc:sldMk cId="707916863" sldId="271"/>
            <ac:spMk id="4" creationId="{1EE66FCB-8538-D295-E62D-44676DBE42E9}"/>
          </ac:spMkLst>
        </pc:spChg>
        <pc:spChg chg="mod">
          <ac:chgData name="Patience Edo (2220883)" userId="7f06ff3a-ed7f-4107-927e-2122e22f001a" providerId="ADAL" clId="{888AE3CC-E57D-48E8-AFBF-26F8E6369D87}" dt="2026-03-09T10:25:59.629" v="592" actId="20577"/>
          <ac:spMkLst>
            <pc:docMk/>
            <pc:sldMk cId="707916863" sldId="271"/>
            <ac:spMk id="128" creationId="{884D49BF-A31B-5CA3-DFBB-531E78A6A607}"/>
          </ac:spMkLst>
        </pc:spChg>
        <pc:spChg chg="add del">
          <ac:chgData name="Patience Edo (2220883)" userId="7f06ff3a-ed7f-4107-927e-2122e22f001a" providerId="ADAL" clId="{888AE3CC-E57D-48E8-AFBF-26F8E6369D87}" dt="2026-03-09T10:13:39.292" v="452" actId="26606"/>
          <ac:spMkLst>
            <pc:docMk/>
            <pc:sldMk cId="707916863" sldId="271"/>
            <ac:spMk id="146" creationId="{2EB492CD-616E-47F8-933B-5E2D952A0593}"/>
          </ac:spMkLst>
        </pc:spChg>
        <pc:spChg chg="add del">
          <ac:chgData name="Patience Edo (2220883)" userId="7f06ff3a-ed7f-4107-927e-2122e22f001a" providerId="ADAL" clId="{888AE3CC-E57D-48E8-AFBF-26F8E6369D87}" dt="2026-03-09T10:13:39.292" v="452" actId="26606"/>
          <ac:spMkLst>
            <pc:docMk/>
            <pc:sldMk cId="707916863" sldId="271"/>
            <ac:spMk id="148" creationId="{59383CF9-23B5-4335-9B21-1791C4CF1C75}"/>
          </ac:spMkLst>
        </pc:spChg>
        <pc:spChg chg="add del">
          <ac:chgData name="Patience Edo (2220883)" userId="7f06ff3a-ed7f-4107-927e-2122e22f001a" providerId="ADAL" clId="{888AE3CC-E57D-48E8-AFBF-26F8E6369D87}" dt="2026-03-09T10:13:39.292" v="452" actId="26606"/>
          <ac:spMkLst>
            <pc:docMk/>
            <pc:sldMk cId="707916863" sldId="271"/>
            <ac:spMk id="150" creationId="{0007FE00-9498-4706-B255-6437B0252C02}"/>
          </ac:spMkLst>
        </pc:spChg>
        <pc:spChg chg="add del">
          <ac:chgData name="Patience Edo (2220883)" userId="7f06ff3a-ed7f-4107-927e-2122e22f001a" providerId="ADAL" clId="{888AE3CC-E57D-48E8-AFBF-26F8E6369D87}" dt="2026-03-09T10:13:48.041" v="454" actId="26606"/>
          <ac:spMkLst>
            <pc:docMk/>
            <pc:sldMk cId="707916863" sldId="271"/>
            <ac:spMk id="152" creationId="{04812C46-200A-4DEB-A05E-3ED6C68C2387}"/>
          </ac:spMkLst>
        </pc:spChg>
        <pc:spChg chg="add del">
          <ac:chgData name="Patience Edo (2220883)" userId="7f06ff3a-ed7f-4107-927e-2122e22f001a" providerId="ADAL" clId="{888AE3CC-E57D-48E8-AFBF-26F8E6369D87}" dt="2026-03-09T10:13:48.041" v="454" actId="26606"/>
          <ac:spMkLst>
            <pc:docMk/>
            <pc:sldMk cId="707916863" sldId="271"/>
            <ac:spMk id="153" creationId="{D1EA859B-E555-4109-94F3-6700E046E008}"/>
          </ac:spMkLst>
        </pc:spChg>
        <pc:spChg chg="add del">
          <ac:chgData name="Patience Edo (2220883)" userId="7f06ff3a-ed7f-4107-927e-2122e22f001a" providerId="ADAL" clId="{888AE3CC-E57D-48E8-AFBF-26F8E6369D87}" dt="2026-03-09T10:13:52.139" v="459" actId="26606"/>
          <ac:spMkLst>
            <pc:docMk/>
            <pc:sldMk cId="707916863" sldId="271"/>
            <ac:spMk id="154" creationId="{ED888B23-07FA-482A-96DF-47E31AF1A603}"/>
          </ac:spMkLst>
        </pc:spChg>
        <pc:spChg chg="add del">
          <ac:chgData name="Patience Edo (2220883)" userId="7f06ff3a-ed7f-4107-927e-2122e22f001a" providerId="ADAL" clId="{888AE3CC-E57D-48E8-AFBF-26F8E6369D87}" dt="2026-03-09T10:13:52.139" v="459" actId="26606"/>
          <ac:spMkLst>
            <pc:docMk/>
            <pc:sldMk cId="707916863" sldId="271"/>
            <ac:spMk id="158" creationId="{5C8908E2-EE49-44D2-9428-A28D2312A8D5}"/>
          </ac:spMkLst>
        </pc:spChg>
        <pc:spChg chg="add del">
          <ac:chgData name="Patience Edo (2220883)" userId="7f06ff3a-ed7f-4107-927e-2122e22f001a" providerId="ADAL" clId="{888AE3CC-E57D-48E8-AFBF-26F8E6369D87}" dt="2026-03-09T10:13:52.139" v="459" actId="26606"/>
          <ac:spMkLst>
            <pc:docMk/>
            <pc:sldMk cId="707916863" sldId="271"/>
            <ac:spMk id="161" creationId="{8B88B599-C539-4F18-A32A-40207EC6E21A}"/>
          </ac:spMkLst>
        </pc:spChg>
        <pc:spChg chg="add del">
          <ac:chgData name="Patience Edo (2220883)" userId="7f06ff3a-ed7f-4107-927e-2122e22f001a" providerId="ADAL" clId="{888AE3CC-E57D-48E8-AFBF-26F8E6369D87}" dt="2026-03-09T10:14:08.988" v="463" actId="26606"/>
          <ac:spMkLst>
            <pc:docMk/>
            <pc:sldMk cId="707916863" sldId="271"/>
            <ac:spMk id="166" creationId="{2EB492CD-616E-47F8-933B-5E2D952A0593}"/>
          </ac:spMkLst>
        </pc:spChg>
        <pc:spChg chg="add del">
          <ac:chgData name="Patience Edo (2220883)" userId="7f06ff3a-ed7f-4107-927e-2122e22f001a" providerId="ADAL" clId="{888AE3CC-E57D-48E8-AFBF-26F8E6369D87}" dt="2026-03-09T10:14:08.988" v="463" actId="26606"/>
          <ac:spMkLst>
            <pc:docMk/>
            <pc:sldMk cId="707916863" sldId="271"/>
            <ac:spMk id="167" creationId="{59383CF9-23B5-4335-9B21-1791C4CF1C75}"/>
          </ac:spMkLst>
        </pc:spChg>
        <pc:spChg chg="add del">
          <ac:chgData name="Patience Edo (2220883)" userId="7f06ff3a-ed7f-4107-927e-2122e22f001a" providerId="ADAL" clId="{888AE3CC-E57D-48E8-AFBF-26F8E6369D87}" dt="2026-03-09T10:14:08.988" v="463" actId="26606"/>
          <ac:spMkLst>
            <pc:docMk/>
            <pc:sldMk cId="707916863" sldId="271"/>
            <ac:spMk id="168" creationId="{0007FE00-9498-4706-B255-6437B0252C02}"/>
          </ac:spMkLst>
        </pc:spChg>
        <pc:spChg chg="add">
          <ac:chgData name="Patience Edo (2220883)" userId="7f06ff3a-ed7f-4107-927e-2122e22f001a" providerId="ADAL" clId="{888AE3CC-E57D-48E8-AFBF-26F8E6369D87}" dt="2026-03-09T10:14:09.005" v="464" actId="26606"/>
          <ac:spMkLst>
            <pc:docMk/>
            <pc:sldMk cId="707916863" sldId="271"/>
            <ac:spMk id="170" creationId="{A2679492-7988-4050-9056-542444452411}"/>
          </ac:spMkLst>
        </pc:spChg>
        <pc:spChg chg="add">
          <ac:chgData name="Patience Edo (2220883)" userId="7f06ff3a-ed7f-4107-927e-2122e22f001a" providerId="ADAL" clId="{888AE3CC-E57D-48E8-AFBF-26F8E6369D87}" dt="2026-03-09T10:14:09.005" v="464" actId="26606"/>
          <ac:spMkLst>
            <pc:docMk/>
            <pc:sldMk cId="707916863" sldId="271"/>
            <ac:spMk id="171" creationId="{B091B163-7D61-4891-ABCF-5C13D9C418D0}"/>
          </ac:spMkLst>
        </pc:spChg>
        <pc:grpChg chg="add del">
          <ac:chgData name="Patience Edo (2220883)" userId="7f06ff3a-ed7f-4107-927e-2122e22f001a" providerId="ADAL" clId="{888AE3CC-E57D-48E8-AFBF-26F8E6369D87}" dt="2026-03-09T10:14:09.005" v="464" actId="26606"/>
          <ac:grpSpMkLst>
            <pc:docMk/>
            <pc:sldMk cId="707916863" sldId="271"/>
            <ac:grpSpMk id="140" creationId="{31C49F18-8757-4E87-5C2E-9D6D7B82BA3B}"/>
          </ac:grpSpMkLst>
        </pc:grpChg>
        <pc:grpChg chg="add del">
          <ac:chgData name="Patience Edo (2220883)" userId="7f06ff3a-ed7f-4107-927e-2122e22f001a" providerId="ADAL" clId="{888AE3CC-E57D-48E8-AFBF-26F8E6369D87}" dt="2026-03-09T10:13:49.513" v="456" actId="26606"/>
          <ac:grpSpMkLst>
            <pc:docMk/>
            <pc:sldMk cId="707916863" sldId="271"/>
            <ac:grpSpMk id="155" creationId="{31C49F18-8757-4E87-5C2E-9D6D7B82BA3B}"/>
          </ac:grpSpMkLst>
        </pc:grpChg>
        <pc:grpChg chg="add del">
          <ac:chgData name="Patience Edo (2220883)" userId="7f06ff3a-ed7f-4107-927e-2122e22f001a" providerId="ADAL" clId="{888AE3CC-E57D-48E8-AFBF-26F8E6369D87}" dt="2026-03-09T10:13:52.139" v="459" actId="26606"/>
          <ac:grpSpMkLst>
            <pc:docMk/>
            <pc:sldMk cId="707916863" sldId="271"/>
            <ac:grpSpMk id="159" creationId="{B29018A0-5DE6-4CC9-AB25-675616AF7225}"/>
          </ac:grpSpMkLst>
        </pc:grpChg>
        <pc:grpChg chg="add del">
          <ac:chgData name="Patience Edo (2220883)" userId="7f06ff3a-ed7f-4107-927e-2122e22f001a" providerId="ADAL" clId="{888AE3CC-E57D-48E8-AFBF-26F8E6369D87}" dt="2026-03-09T10:13:57.775" v="461" actId="26606"/>
          <ac:grpSpMkLst>
            <pc:docMk/>
            <pc:sldMk cId="707916863" sldId="271"/>
            <ac:grpSpMk id="163" creationId="{31C49F18-8757-4E87-5C2E-9D6D7B82BA3B}"/>
          </ac:grpSpMkLst>
        </pc:grpChg>
        <pc:picChg chg="mod ord">
          <ac:chgData name="Patience Edo (2220883)" userId="7f06ff3a-ed7f-4107-927e-2122e22f001a" providerId="ADAL" clId="{888AE3CC-E57D-48E8-AFBF-26F8E6369D87}" dt="2026-03-09T10:26:44.056" v="596" actId="1076"/>
          <ac:picMkLst>
            <pc:docMk/>
            <pc:sldMk cId="707916863" sldId="271"/>
            <ac:picMk id="6" creationId="{38CC8CBB-39E5-8DE8-1F5B-8EC007BCE3A2}"/>
          </ac:picMkLst>
        </pc:picChg>
        <pc:cxnChg chg="add">
          <ac:chgData name="Patience Edo (2220883)" userId="7f06ff3a-ed7f-4107-927e-2122e22f001a" providerId="ADAL" clId="{888AE3CC-E57D-48E8-AFBF-26F8E6369D87}" dt="2026-03-09T10:14:09.005" v="464" actId="26606"/>
          <ac:cxnSpMkLst>
            <pc:docMk/>
            <pc:sldMk cId="707916863" sldId="271"/>
            <ac:cxnSpMk id="172" creationId="{C49DA8F6-BCC1-4447-B54C-57856834B94B}"/>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ED7C09-BA29-4EEA-AB09-DD17855C2AEB}" type="doc">
      <dgm:prSet loTypeId="urn:microsoft.com/office/officeart/2005/8/layout/hList1" loCatId="list" qsTypeId="urn:microsoft.com/office/officeart/2005/8/quickstyle/simple1" qsCatId="simple" csTypeId="urn:microsoft.com/office/officeart/2005/8/colors/accent2_4" csCatId="accent2"/>
      <dgm:spPr/>
      <dgm:t>
        <a:bodyPr/>
        <a:lstStyle/>
        <a:p>
          <a:endParaRPr lang="en-US"/>
        </a:p>
      </dgm:t>
    </dgm:pt>
    <dgm:pt modelId="{4696AB2F-E888-4CCE-A5A7-A33BE4CF075C}">
      <dgm:prSet/>
      <dgm:spPr/>
      <dgm:t>
        <a:bodyPr/>
        <a:lstStyle/>
        <a:p>
          <a:r>
            <a:rPr lang="en-GB" b="1">
              <a:latin typeface="Arial"/>
              <a:cs typeface="Arial"/>
            </a:rPr>
            <a:t>Psychological</a:t>
          </a:r>
          <a:endParaRPr lang="en-US">
            <a:latin typeface="Arial"/>
            <a:cs typeface="Arial"/>
          </a:endParaRPr>
        </a:p>
      </dgm:t>
    </dgm:pt>
    <dgm:pt modelId="{051BD31A-DB0E-4670-A3FC-965A166A4C30}" type="parTrans" cxnId="{EBEECC8A-9EAA-41C7-9C97-F8049EDA4A7B}">
      <dgm:prSet/>
      <dgm:spPr/>
      <dgm:t>
        <a:bodyPr/>
        <a:lstStyle/>
        <a:p>
          <a:endParaRPr lang="en-US"/>
        </a:p>
      </dgm:t>
    </dgm:pt>
    <dgm:pt modelId="{45697D50-9B38-48D9-8CF6-30C201C2734D}" type="sibTrans" cxnId="{EBEECC8A-9EAA-41C7-9C97-F8049EDA4A7B}">
      <dgm:prSet/>
      <dgm:spPr/>
      <dgm:t>
        <a:bodyPr/>
        <a:lstStyle/>
        <a:p>
          <a:endParaRPr lang="en-US"/>
        </a:p>
      </dgm:t>
    </dgm:pt>
    <dgm:pt modelId="{82E4C405-A0DD-4EBD-B9FB-BF3B595418BE}">
      <dgm:prSet/>
      <dgm:spPr/>
      <dgm:t>
        <a:bodyPr/>
        <a:lstStyle/>
        <a:p>
          <a:r>
            <a:rPr lang="en-GB" dirty="0">
              <a:solidFill>
                <a:schemeClr val="tx1"/>
              </a:solidFill>
              <a:latin typeface="Arial"/>
              <a:ea typeface="Calibri"/>
              <a:cs typeface="Arial"/>
            </a:rPr>
            <a:t>Reduced anxiety and depression  (Taylor </a:t>
          </a:r>
          <a:r>
            <a:rPr lang="en-GB" i="1" dirty="0">
              <a:solidFill>
                <a:schemeClr val="tx1"/>
              </a:solidFill>
              <a:latin typeface="Arial"/>
              <a:ea typeface="Calibri"/>
              <a:cs typeface="Arial"/>
            </a:rPr>
            <a:t>et al.,</a:t>
          </a:r>
          <a:r>
            <a:rPr lang="en-GB" dirty="0">
              <a:solidFill>
                <a:schemeClr val="tx1"/>
              </a:solidFill>
              <a:latin typeface="Arial"/>
              <a:ea typeface="Calibri"/>
              <a:cs typeface="Arial"/>
            </a:rPr>
            <a:t> 2014). </a:t>
          </a:r>
          <a:endParaRPr lang="en-US" dirty="0">
            <a:solidFill>
              <a:schemeClr val="tx1"/>
            </a:solidFill>
            <a:latin typeface="Arial"/>
            <a:ea typeface="Calibri"/>
            <a:cs typeface="Arial"/>
          </a:endParaRPr>
        </a:p>
      </dgm:t>
    </dgm:pt>
    <dgm:pt modelId="{448548AB-C179-4E5F-9BFB-052D987801CE}" type="parTrans" cxnId="{6ED1530F-D429-4920-B1DC-AAEA1DB9EBC5}">
      <dgm:prSet/>
      <dgm:spPr/>
      <dgm:t>
        <a:bodyPr/>
        <a:lstStyle/>
        <a:p>
          <a:endParaRPr lang="en-US"/>
        </a:p>
      </dgm:t>
    </dgm:pt>
    <dgm:pt modelId="{5C5D06EF-AEA1-4908-9477-C1E5726064EF}" type="sibTrans" cxnId="{6ED1530F-D429-4920-B1DC-AAEA1DB9EBC5}">
      <dgm:prSet/>
      <dgm:spPr/>
      <dgm:t>
        <a:bodyPr/>
        <a:lstStyle/>
        <a:p>
          <a:endParaRPr lang="en-US"/>
        </a:p>
      </dgm:t>
    </dgm:pt>
    <dgm:pt modelId="{D3659EE1-B2CB-4DD8-81E2-DE52B25973CB}">
      <dgm:prSet/>
      <dgm:spPr/>
      <dgm:t>
        <a:bodyPr/>
        <a:lstStyle/>
        <a:p>
          <a:r>
            <a:rPr lang="en-GB" dirty="0">
              <a:solidFill>
                <a:schemeClr val="tx1"/>
              </a:solidFill>
              <a:latin typeface="Arial"/>
              <a:ea typeface="Calibri"/>
              <a:cs typeface="Arial"/>
            </a:rPr>
            <a:t>Improved mood and wellbeing  (West, 2017). </a:t>
          </a:r>
          <a:endParaRPr lang="en-US" dirty="0">
            <a:solidFill>
              <a:schemeClr val="tx1"/>
            </a:solidFill>
            <a:latin typeface="Arial"/>
            <a:ea typeface="Calibri"/>
            <a:cs typeface="Arial"/>
          </a:endParaRPr>
        </a:p>
      </dgm:t>
    </dgm:pt>
    <dgm:pt modelId="{949C0AEE-84FA-44D7-9720-E1E63C1A0F6A}" type="parTrans" cxnId="{9FD2D8F9-5E68-4EBE-8980-44214BED3BB7}">
      <dgm:prSet/>
      <dgm:spPr/>
      <dgm:t>
        <a:bodyPr/>
        <a:lstStyle/>
        <a:p>
          <a:endParaRPr lang="en-US"/>
        </a:p>
      </dgm:t>
    </dgm:pt>
    <dgm:pt modelId="{7F05DF9A-15BE-451E-9749-97C2D0933698}" type="sibTrans" cxnId="{9FD2D8F9-5E68-4EBE-8980-44214BED3BB7}">
      <dgm:prSet/>
      <dgm:spPr/>
      <dgm:t>
        <a:bodyPr/>
        <a:lstStyle/>
        <a:p>
          <a:endParaRPr lang="en-US"/>
        </a:p>
      </dgm:t>
    </dgm:pt>
    <dgm:pt modelId="{2AEA1DFE-B8A1-4C3E-8F70-3C85B1DECC0C}">
      <dgm:prSet/>
      <dgm:spPr/>
      <dgm:t>
        <a:bodyPr/>
        <a:lstStyle/>
        <a:p>
          <a:r>
            <a:rPr lang="en-GB" dirty="0">
              <a:solidFill>
                <a:schemeClr val="tx1"/>
              </a:solidFill>
              <a:latin typeface="Arial"/>
              <a:ea typeface="Calibri"/>
              <a:cs typeface="Arial"/>
            </a:rPr>
            <a:t>Increased self-efficacy and confidence (Bandura, 1977). </a:t>
          </a:r>
          <a:endParaRPr lang="en-US" dirty="0">
            <a:solidFill>
              <a:schemeClr val="tx1"/>
            </a:solidFill>
            <a:latin typeface="Arial"/>
            <a:ea typeface="Calibri"/>
            <a:cs typeface="Arial"/>
          </a:endParaRPr>
        </a:p>
      </dgm:t>
    </dgm:pt>
    <dgm:pt modelId="{62829E05-E6C4-4F44-9CA2-863DDCA09B6D}" type="parTrans" cxnId="{62BB552C-AB17-45AF-A9EE-92E83B3E21C9}">
      <dgm:prSet/>
      <dgm:spPr/>
      <dgm:t>
        <a:bodyPr/>
        <a:lstStyle/>
        <a:p>
          <a:endParaRPr lang="en-US"/>
        </a:p>
      </dgm:t>
    </dgm:pt>
    <dgm:pt modelId="{D4A84D26-A217-47D5-B981-74D6AEE63E6B}" type="sibTrans" cxnId="{62BB552C-AB17-45AF-A9EE-92E83B3E21C9}">
      <dgm:prSet/>
      <dgm:spPr/>
      <dgm:t>
        <a:bodyPr/>
        <a:lstStyle/>
        <a:p>
          <a:endParaRPr lang="en-US"/>
        </a:p>
      </dgm:t>
    </dgm:pt>
    <dgm:pt modelId="{DAD91DFE-56A8-40EC-B594-69FB5398BD4A}">
      <dgm:prSet/>
      <dgm:spPr/>
      <dgm:t>
        <a:bodyPr/>
        <a:lstStyle/>
        <a:p>
          <a:r>
            <a:rPr lang="en-GB" dirty="0">
              <a:solidFill>
                <a:schemeClr val="tx1"/>
              </a:solidFill>
              <a:latin typeface="Arial"/>
              <a:ea typeface="Calibri"/>
              <a:cs typeface="Arial"/>
            </a:rPr>
            <a:t>Improved cognitive function and concentration (Royal College of Physicians, 2018).</a:t>
          </a:r>
          <a:endParaRPr lang="en-US" dirty="0">
            <a:solidFill>
              <a:schemeClr val="tx1"/>
            </a:solidFill>
            <a:latin typeface="Arial"/>
            <a:ea typeface="Calibri"/>
            <a:cs typeface="Arial"/>
          </a:endParaRPr>
        </a:p>
      </dgm:t>
    </dgm:pt>
    <dgm:pt modelId="{D41D7CE4-BA23-4022-A440-C1D707DCFB77}" type="parTrans" cxnId="{1438110C-D281-4BDD-B9BC-1F7B5F31424D}">
      <dgm:prSet/>
      <dgm:spPr/>
      <dgm:t>
        <a:bodyPr/>
        <a:lstStyle/>
        <a:p>
          <a:endParaRPr lang="en-US"/>
        </a:p>
      </dgm:t>
    </dgm:pt>
    <dgm:pt modelId="{FB966CF0-4EE6-4DAE-9E4F-E92947BDF68F}" type="sibTrans" cxnId="{1438110C-D281-4BDD-B9BC-1F7B5F31424D}">
      <dgm:prSet/>
      <dgm:spPr/>
      <dgm:t>
        <a:bodyPr/>
        <a:lstStyle/>
        <a:p>
          <a:endParaRPr lang="en-US"/>
        </a:p>
      </dgm:t>
    </dgm:pt>
    <dgm:pt modelId="{E4C1AE34-7E98-4EFA-BD97-F49D64365FE8}">
      <dgm:prSet/>
      <dgm:spPr/>
      <dgm:t>
        <a:bodyPr/>
        <a:lstStyle/>
        <a:p>
          <a:r>
            <a:rPr lang="en-GB" b="1">
              <a:latin typeface="Arial"/>
              <a:ea typeface="Calibri"/>
              <a:cs typeface="Arial"/>
            </a:rPr>
            <a:t>Physiological</a:t>
          </a:r>
          <a:endParaRPr lang="en-US" dirty="0">
            <a:latin typeface="Arial"/>
            <a:ea typeface="Calibri"/>
            <a:cs typeface="Arial"/>
          </a:endParaRPr>
        </a:p>
      </dgm:t>
    </dgm:pt>
    <dgm:pt modelId="{5E0F9D74-548E-4CAD-B9D3-2C6C2B24B016}" type="parTrans" cxnId="{673EDC62-7A23-4C41-8289-F29AD08CBB9F}">
      <dgm:prSet/>
      <dgm:spPr/>
      <dgm:t>
        <a:bodyPr/>
        <a:lstStyle/>
        <a:p>
          <a:endParaRPr lang="en-US"/>
        </a:p>
      </dgm:t>
    </dgm:pt>
    <dgm:pt modelId="{CCAF3351-89B0-432F-AFD5-95951C9F333C}" type="sibTrans" cxnId="{673EDC62-7A23-4C41-8289-F29AD08CBB9F}">
      <dgm:prSet/>
      <dgm:spPr/>
      <dgm:t>
        <a:bodyPr/>
        <a:lstStyle/>
        <a:p>
          <a:endParaRPr lang="en-US"/>
        </a:p>
      </dgm:t>
    </dgm:pt>
    <dgm:pt modelId="{8EB582C9-93FE-4562-B787-AF2CCB814B84}">
      <dgm:prSet/>
      <dgm:spPr/>
      <dgm:t>
        <a:bodyPr/>
        <a:lstStyle/>
        <a:p>
          <a:r>
            <a:rPr lang="en-US" dirty="0">
              <a:solidFill>
                <a:schemeClr val="tx1"/>
              </a:solidFill>
              <a:latin typeface="Arial"/>
              <a:ea typeface="Calibri"/>
              <a:cs typeface="Arial"/>
            </a:rPr>
            <a:t>Lower risk of cardiovascular disease, stroke and smoking-related cancers (NHS, 2023; Royal College of Physicians, 2018).</a:t>
          </a:r>
          <a:r>
            <a:rPr lang="en-GB" dirty="0">
              <a:solidFill>
                <a:schemeClr val="tx1"/>
              </a:solidFill>
              <a:latin typeface="Arial"/>
              <a:ea typeface="Calibri"/>
              <a:cs typeface="Arial"/>
            </a:rPr>
            <a:t> </a:t>
          </a:r>
          <a:endParaRPr lang="en-US" dirty="0">
            <a:solidFill>
              <a:schemeClr val="tx1"/>
            </a:solidFill>
            <a:latin typeface="Arial"/>
            <a:ea typeface="Calibri"/>
            <a:cs typeface="Arial"/>
          </a:endParaRPr>
        </a:p>
      </dgm:t>
    </dgm:pt>
    <dgm:pt modelId="{043BED5F-5711-423F-B599-1E75715B4FEA}" type="parTrans" cxnId="{F1384DD8-39D8-4960-9C2B-4B6C18B3B3FF}">
      <dgm:prSet/>
      <dgm:spPr/>
      <dgm:t>
        <a:bodyPr/>
        <a:lstStyle/>
        <a:p>
          <a:endParaRPr lang="en-US"/>
        </a:p>
      </dgm:t>
    </dgm:pt>
    <dgm:pt modelId="{FD867898-723E-4F18-ABD7-0179940467F1}" type="sibTrans" cxnId="{F1384DD8-39D8-4960-9C2B-4B6C18B3B3FF}">
      <dgm:prSet/>
      <dgm:spPr/>
      <dgm:t>
        <a:bodyPr/>
        <a:lstStyle/>
        <a:p>
          <a:endParaRPr lang="en-US"/>
        </a:p>
      </dgm:t>
    </dgm:pt>
    <dgm:pt modelId="{402C35AE-3112-41CD-8A3D-1934734B6E73}">
      <dgm:prSet/>
      <dgm:spPr/>
      <dgm:t>
        <a:bodyPr/>
        <a:lstStyle/>
        <a:p>
          <a:r>
            <a:rPr lang="en-US" dirty="0">
              <a:solidFill>
                <a:schemeClr val="tx1"/>
              </a:solidFill>
              <a:latin typeface="Arial"/>
              <a:ea typeface="Calibri"/>
              <a:cs typeface="Arial"/>
            </a:rPr>
            <a:t>Improved lung function, breathing capacity (Taylor </a:t>
          </a:r>
          <a:r>
            <a:rPr lang="en-US" i="1" dirty="0">
              <a:solidFill>
                <a:schemeClr val="tx1"/>
              </a:solidFill>
              <a:latin typeface="Arial"/>
              <a:ea typeface="Calibri"/>
              <a:cs typeface="Arial"/>
            </a:rPr>
            <a:t>et al</a:t>
          </a:r>
          <a:r>
            <a:rPr lang="en-US" dirty="0">
              <a:solidFill>
                <a:schemeClr val="tx1"/>
              </a:solidFill>
              <a:latin typeface="Arial"/>
              <a:ea typeface="Calibri"/>
              <a:cs typeface="Arial"/>
            </a:rPr>
            <a:t>., 2014). </a:t>
          </a:r>
        </a:p>
      </dgm:t>
    </dgm:pt>
    <dgm:pt modelId="{C291FE76-9ED3-48F2-B6E1-BB82876FD9FD}" type="parTrans" cxnId="{87C431A4-C164-4988-8CA5-4E1EC84887D9}">
      <dgm:prSet/>
      <dgm:spPr/>
      <dgm:t>
        <a:bodyPr/>
        <a:lstStyle/>
        <a:p>
          <a:endParaRPr lang="en-US"/>
        </a:p>
      </dgm:t>
    </dgm:pt>
    <dgm:pt modelId="{A74333EA-79D0-4718-9B51-F66BF89582C4}" type="sibTrans" cxnId="{87C431A4-C164-4988-8CA5-4E1EC84887D9}">
      <dgm:prSet/>
      <dgm:spPr/>
      <dgm:t>
        <a:bodyPr/>
        <a:lstStyle/>
        <a:p>
          <a:endParaRPr lang="en-US"/>
        </a:p>
      </dgm:t>
    </dgm:pt>
    <dgm:pt modelId="{6CD20422-117C-4572-8A45-8DB4A57026F1}">
      <dgm:prSet/>
      <dgm:spPr/>
      <dgm:t>
        <a:bodyPr/>
        <a:lstStyle/>
        <a:p>
          <a:r>
            <a:rPr lang="en-US" dirty="0">
              <a:solidFill>
                <a:schemeClr val="tx1"/>
              </a:solidFill>
              <a:latin typeface="Arial"/>
              <a:ea typeface="Calibri"/>
              <a:cs typeface="Arial"/>
            </a:rPr>
            <a:t>Better sleep quality and energy levels  (NHS, 2023).</a:t>
          </a:r>
        </a:p>
      </dgm:t>
    </dgm:pt>
    <dgm:pt modelId="{CBC19F90-DE5C-4B04-9300-078641E8CFDD}" type="parTrans" cxnId="{4E13D744-5D42-4AB6-8D25-FCF1D55ABC32}">
      <dgm:prSet/>
      <dgm:spPr/>
      <dgm:t>
        <a:bodyPr/>
        <a:lstStyle/>
        <a:p>
          <a:endParaRPr lang="en-US"/>
        </a:p>
      </dgm:t>
    </dgm:pt>
    <dgm:pt modelId="{D773F357-38E7-4516-BCC8-3D291287D537}" type="sibTrans" cxnId="{4E13D744-5D42-4AB6-8D25-FCF1D55ABC32}">
      <dgm:prSet/>
      <dgm:spPr/>
      <dgm:t>
        <a:bodyPr/>
        <a:lstStyle/>
        <a:p>
          <a:endParaRPr lang="en-US"/>
        </a:p>
      </dgm:t>
    </dgm:pt>
    <dgm:pt modelId="{9A8D50A1-8D06-442E-8106-9ACF8D960E6B}">
      <dgm:prSet/>
      <dgm:spPr/>
      <dgm:t>
        <a:bodyPr/>
        <a:lstStyle/>
        <a:p>
          <a:r>
            <a:rPr lang="en-GB" b="1">
              <a:latin typeface="Arial"/>
              <a:ea typeface="Calibri"/>
              <a:cs typeface="Arial"/>
            </a:rPr>
            <a:t>Sociological</a:t>
          </a:r>
          <a:r>
            <a:rPr lang="en-US" b="1" dirty="0">
              <a:latin typeface="Arial"/>
              <a:ea typeface="Calibri"/>
              <a:cs typeface="Arial"/>
            </a:rPr>
            <a:t> </a:t>
          </a:r>
          <a:endParaRPr lang="en-US" dirty="0">
            <a:latin typeface="Arial"/>
            <a:ea typeface="Calibri"/>
            <a:cs typeface="Arial"/>
          </a:endParaRPr>
        </a:p>
      </dgm:t>
    </dgm:pt>
    <dgm:pt modelId="{1D685B08-455A-40CD-A1E9-00540303783F}" type="parTrans" cxnId="{D9A1AC85-7FAA-4A25-949D-D64399BE7FC2}">
      <dgm:prSet/>
      <dgm:spPr/>
      <dgm:t>
        <a:bodyPr/>
        <a:lstStyle/>
        <a:p>
          <a:endParaRPr lang="en-US"/>
        </a:p>
      </dgm:t>
    </dgm:pt>
    <dgm:pt modelId="{0C1EC320-2974-4B39-9639-FCFC4D037DD3}" type="sibTrans" cxnId="{D9A1AC85-7FAA-4A25-949D-D64399BE7FC2}">
      <dgm:prSet/>
      <dgm:spPr/>
      <dgm:t>
        <a:bodyPr/>
        <a:lstStyle/>
        <a:p>
          <a:endParaRPr lang="en-US"/>
        </a:p>
      </dgm:t>
    </dgm:pt>
    <dgm:pt modelId="{38597E23-72E3-4290-8257-8851BA72E574}">
      <dgm:prSet/>
      <dgm:spPr/>
      <dgm:t>
        <a:bodyPr/>
        <a:lstStyle/>
        <a:p>
          <a:pPr rtl="0"/>
          <a:r>
            <a:rPr lang="en-GB" dirty="0">
              <a:solidFill>
                <a:schemeClr val="bg2">
                  <a:lumMod val="10000"/>
                </a:schemeClr>
              </a:solidFill>
              <a:latin typeface="Arial"/>
              <a:ea typeface="Calibri"/>
              <a:cs typeface="Arial"/>
            </a:rPr>
            <a:t>Reduced financial burden associated with tobacco use (ASH, 2023). </a:t>
          </a:r>
          <a:r>
            <a:rPr lang="en-US" dirty="0">
              <a:solidFill>
                <a:schemeClr val="bg2">
                  <a:lumMod val="10000"/>
                </a:schemeClr>
              </a:solidFill>
              <a:latin typeface="Arial"/>
              <a:ea typeface="Calibri"/>
              <a:cs typeface="Arial"/>
            </a:rPr>
            <a:t> </a:t>
          </a:r>
        </a:p>
      </dgm:t>
    </dgm:pt>
    <dgm:pt modelId="{E1669C93-8FC0-4951-A2E4-1E0E5F83DC5F}" type="parTrans" cxnId="{19100F48-F738-46A6-BF12-7D79CCCE20B1}">
      <dgm:prSet/>
      <dgm:spPr/>
      <dgm:t>
        <a:bodyPr/>
        <a:lstStyle/>
        <a:p>
          <a:endParaRPr lang="en-US"/>
        </a:p>
      </dgm:t>
    </dgm:pt>
    <dgm:pt modelId="{55BB5B83-2921-4C35-8B8B-3F7A6BB6C636}" type="sibTrans" cxnId="{19100F48-F738-46A6-BF12-7D79CCCE20B1}">
      <dgm:prSet/>
      <dgm:spPr/>
      <dgm:t>
        <a:bodyPr/>
        <a:lstStyle/>
        <a:p>
          <a:endParaRPr lang="en-US"/>
        </a:p>
      </dgm:t>
    </dgm:pt>
    <dgm:pt modelId="{A863A02F-082E-44D3-A94F-2751106E8DEC}">
      <dgm:prSet/>
      <dgm:spPr/>
      <dgm:t>
        <a:bodyPr/>
        <a:lstStyle/>
        <a:p>
          <a:pPr rtl="0"/>
          <a:r>
            <a:rPr lang="en-GB" dirty="0">
              <a:solidFill>
                <a:schemeClr val="bg2">
                  <a:lumMod val="10000"/>
                </a:schemeClr>
              </a:solidFill>
              <a:latin typeface="Arial"/>
              <a:ea typeface="Calibri"/>
              <a:cs typeface="Arial"/>
            </a:rPr>
            <a:t>Positive role modelling, family members and peers, Promoting smoke-free norms (World Health Organisation, 2023). </a:t>
          </a:r>
          <a:endParaRPr lang="en-US" dirty="0">
            <a:solidFill>
              <a:schemeClr val="bg2">
                <a:lumMod val="10000"/>
              </a:schemeClr>
            </a:solidFill>
            <a:latin typeface="Arial"/>
            <a:ea typeface="Calibri"/>
            <a:cs typeface="Arial"/>
          </a:endParaRPr>
        </a:p>
      </dgm:t>
    </dgm:pt>
    <dgm:pt modelId="{CF5328B7-6BC1-4767-AB05-613BC9B3DD2B}" type="parTrans" cxnId="{18A2F251-680E-4BD0-92FC-88EB1C087B1A}">
      <dgm:prSet/>
      <dgm:spPr/>
      <dgm:t>
        <a:bodyPr/>
        <a:lstStyle/>
        <a:p>
          <a:endParaRPr lang="en-US"/>
        </a:p>
      </dgm:t>
    </dgm:pt>
    <dgm:pt modelId="{0A25E171-0AC5-4712-860F-841D024083C1}" type="sibTrans" cxnId="{18A2F251-680E-4BD0-92FC-88EB1C087B1A}">
      <dgm:prSet/>
      <dgm:spPr/>
      <dgm:t>
        <a:bodyPr/>
        <a:lstStyle/>
        <a:p>
          <a:endParaRPr lang="en-US"/>
        </a:p>
      </dgm:t>
    </dgm:pt>
    <dgm:pt modelId="{0982E3C6-4CBE-41C4-AF8A-E7F0D6384AB3}">
      <dgm:prSet/>
      <dgm:spPr/>
      <dgm:t>
        <a:bodyPr/>
        <a:lstStyle/>
        <a:p>
          <a:r>
            <a:rPr lang="en-GB" dirty="0">
              <a:solidFill>
                <a:schemeClr val="bg2">
                  <a:lumMod val="10000"/>
                </a:schemeClr>
              </a:solidFill>
              <a:latin typeface="Arial"/>
              <a:ea typeface="Calibri"/>
              <a:cs typeface="Arial"/>
            </a:rPr>
            <a:t>Increased productivity and reduced absenteeism (WHO, 2023). </a:t>
          </a:r>
          <a:r>
            <a:rPr lang="en-US" dirty="0">
              <a:solidFill>
                <a:schemeClr val="bg2">
                  <a:lumMod val="10000"/>
                </a:schemeClr>
              </a:solidFill>
              <a:latin typeface="Arial"/>
              <a:ea typeface="Calibri"/>
              <a:cs typeface="Arial"/>
            </a:rPr>
            <a:t> </a:t>
          </a:r>
        </a:p>
      </dgm:t>
    </dgm:pt>
    <dgm:pt modelId="{80319F28-EEB3-422D-BB17-116055FDBD81}" type="parTrans" cxnId="{ED97EA7B-CAB5-46EE-8BD2-50F37FF6123E}">
      <dgm:prSet/>
      <dgm:spPr/>
      <dgm:t>
        <a:bodyPr/>
        <a:lstStyle/>
        <a:p>
          <a:endParaRPr lang="en-US"/>
        </a:p>
      </dgm:t>
    </dgm:pt>
    <dgm:pt modelId="{7E9542CB-3C9D-4E52-BA42-D9AB9CB2E676}" type="sibTrans" cxnId="{ED97EA7B-CAB5-46EE-8BD2-50F37FF6123E}">
      <dgm:prSet/>
      <dgm:spPr/>
      <dgm:t>
        <a:bodyPr/>
        <a:lstStyle/>
        <a:p>
          <a:endParaRPr lang="en-US"/>
        </a:p>
      </dgm:t>
    </dgm:pt>
    <dgm:pt modelId="{33E9C5CD-1B0F-43B3-8D2A-22EEB1A28903}">
      <dgm:prSet/>
      <dgm:spPr/>
      <dgm:t>
        <a:bodyPr/>
        <a:lstStyle/>
        <a:p>
          <a:r>
            <a:rPr lang="en-GB" dirty="0">
              <a:solidFill>
                <a:schemeClr val="bg2">
                  <a:lumMod val="10000"/>
                </a:schemeClr>
              </a:solidFill>
              <a:latin typeface="Arial"/>
              <a:ea typeface="Calibri"/>
              <a:cs typeface="Arial"/>
            </a:rPr>
            <a:t>Contribution to reducing health inequalities, as</a:t>
          </a:r>
          <a:r>
            <a:rPr lang="en-GB" b="1" dirty="0">
              <a:solidFill>
                <a:schemeClr val="bg2">
                  <a:lumMod val="10000"/>
                </a:schemeClr>
              </a:solidFill>
              <a:latin typeface="Arial"/>
              <a:ea typeface="Calibri"/>
              <a:cs typeface="Arial"/>
            </a:rPr>
            <a:t> </a:t>
          </a:r>
          <a:r>
            <a:rPr lang="en-GB" dirty="0">
              <a:solidFill>
                <a:schemeClr val="bg2">
                  <a:lumMod val="10000"/>
                </a:schemeClr>
              </a:solidFill>
              <a:latin typeface="Arial"/>
              <a:ea typeface="Calibri"/>
              <a:cs typeface="Arial"/>
            </a:rPr>
            <a:t> smoking prevalence is highest in deprived communities (Marmot, 2010; National Institute for Health and Care Excellence 2021,; ONS, 2024)</a:t>
          </a:r>
          <a:endParaRPr lang="en-US" dirty="0">
            <a:solidFill>
              <a:schemeClr val="bg2">
                <a:lumMod val="10000"/>
              </a:schemeClr>
            </a:solidFill>
            <a:latin typeface="Arial"/>
            <a:ea typeface="Calibri"/>
            <a:cs typeface="Arial"/>
          </a:endParaRPr>
        </a:p>
      </dgm:t>
    </dgm:pt>
    <dgm:pt modelId="{6CBA9E0D-E266-4DC2-BD87-93B127E846B5}" type="parTrans" cxnId="{09542BAA-B0FA-41F6-B0B2-A6347FDE5A25}">
      <dgm:prSet/>
      <dgm:spPr/>
      <dgm:t>
        <a:bodyPr/>
        <a:lstStyle/>
        <a:p>
          <a:endParaRPr lang="en-US"/>
        </a:p>
      </dgm:t>
    </dgm:pt>
    <dgm:pt modelId="{184F1F06-98BA-4248-8071-E97B3651CC6D}" type="sibTrans" cxnId="{09542BAA-B0FA-41F6-B0B2-A6347FDE5A25}">
      <dgm:prSet/>
      <dgm:spPr/>
      <dgm:t>
        <a:bodyPr/>
        <a:lstStyle/>
        <a:p>
          <a:endParaRPr lang="en-US"/>
        </a:p>
      </dgm:t>
    </dgm:pt>
    <dgm:pt modelId="{DC9DE12E-F6DC-4198-848E-219D3534FE3B}" type="pres">
      <dgm:prSet presAssocID="{DDED7C09-BA29-4EEA-AB09-DD17855C2AEB}" presName="Name0" presStyleCnt="0">
        <dgm:presLayoutVars>
          <dgm:dir/>
          <dgm:animLvl val="lvl"/>
          <dgm:resizeHandles val="exact"/>
        </dgm:presLayoutVars>
      </dgm:prSet>
      <dgm:spPr/>
    </dgm:pt>
    <dgm:pt modelId="{74751DB7-02EC-4DEA-B144-F5E36D68070D}" type="pres">
      <dgm:prSet presAssocID="{4696AB2F-E888-4CCE-A5A7-A33BE4CF075C}" presName="composite" presStyleCnt="0"/>
      <dgm:spPr/>
    </dgm:pt>
    <dgm:pt modelId="{819027CA-7978-46D7-99B2-53FBF0EA885C}" type="pres">
      <dgm:prSet presAssocID="{4696AB2F-E888-4CCE-A5A7-A33BE4CF075C}" presName="parTx" presStyleLbl="alignNode1" presStyleIdx="0" presStyleCnt="3">
        <dgm:presLayoutVars>
          <dgm:chMax val="0"/>
          <dgm:chPref val="0"/>
          <dgm:bulletEnabled val="1"/>
        </dgm:presLayoutVars>
      </dgm:prSet>
      <dgm:spPr/>
    </dgm:pt>
    <dgm:pt modelId="{6D651CFB-832E-4A25-8336-DA9EB85FB6FB}" type="pres">
      <dgm:prSet presAssocID="{4696AB2F-E888-4CCE-A5A7-A33BE4CF075C}" presName="desTx" presStyleLbl="alignAccFollowNode1" presStyleIdx="0" presStyleCnt="3">
        <dgm:presLayoutVars>
          <dgm:bulletEnabled val="1"/>
        </dgm:presLayoutVars>
      </dgm:prSet>
      <dgm:spPr/>
    </dgm:pt>
    <dgm:pt modelId="{2D806B49-0AA0-4A60-8977-C949EB8342E8}" type="pres">
      <dgm:prSet presAssocID="{45697D50-9B38-48D9-8CF6-30C201C2734D}" presName="space" presStyleCnt="0"/>
      <dgm:spPr/>
    </dgm:pt>
    <dgm:pt modelId="{6E3AAA08-A390-496B-8D06-806279EF6CAD}" type="pres">
      <dgm:prSet presAssocID="{E4C1AE34-7E98-4EFA-BD97-F49D64365FE8}" presName="composite" presStyleCnt="0"/>
      <dgm:spPr/>
    </dgm:pt>
    <dgm:pt modelId="{B4DA16C0-63FA-4903-BB39-A25CB201CBD1}" type="pres">
      <dgm:prSet presAssocID="{E4C1AE34-7E98-4EFA-BD97-F49D64365FE8}" presName="parTx" presStyleLbl="alignNode1" presStyleIdx="1" presStyleCnt="3">
        <dgm:presLayoutVars>
          <dgm:chMax val="0"/>
          <dgm:chPref val="0"/>
          <dgm:bulletEnabled val="1"/>
        </dgm:presLayoutVars>
      </dgm:prSet>
      <dgm:spPr/>
    </dgm:pt>
    <dgm:pt modelId="{6F520D08-DA13-46C8-A2E5-767E6AC03C5B}" type="pres">
      <dgm:prSet presAssocID="{E4C1AE34-7E98-4EFA-BD97-F49D64365FE8}" presName="desTx" presStyleLbl="alignAccFollowNode1" presStyleIdx="1" presStyleCnt="3">
        <dgm:presLayoutVars>
          <dgm:bulletEnabled val="1"/>
        </dgm:presLayoutVars>
      </dgm:prSet>
      <dgm:spPr/>
    </dgm:pt>
    <dgm:pt modelId="{7A0B6386-1471-4874-8345-96F8B41A5EB2}" type="pres">
      <dgm:prSet presAssocID="{CCAF3351-89B0-432F-AFD5-95951C9F333C}" presName="space" presStyleCnt="0"/>
      <dgm:spPr/>
    </dgm:pt>
    <dgm:pt modelId="{C628234D-080E-4082-A3DF-792B0CED6E18}" type="pres">
      <dgm:prSet presAssocID="{9A8D50A1-8D06-442E-8106-9ACF8D960E6B}" presName="composite" presStyleCnt="0"/>
      <dgm:spPr/>
    </dgm:pt>
    <dgm:pt modelId="{9A394E5F-31C0-4F40-949B-26541214A026}" type="pres">
      <dgm:prSet presAssocID="{9A8D50A1-8D06-442E-8106-9ACF8D960E6B}" presName="parTx" presStyleLbl="alignNode1" presStyleIdx="2" presStyleCnt="3">
        <dgm:presLayoutVars>
          <dgm:chMax val="0"/>
          <dgm:chPref val="0"/>
          <dgm:bulletEnabled val="1"/>
        </dgm:presLayoutVars>
      </dgm:prSet>
      <dgm:spPr/>
    </dgm:pt>
    <dgm:pt modelId="{96D87386-2176-4B56-8A20-D5891BB111B1}" type="pres">
      <dgm:prSet presAssocID="{9A8D50A1-8D06-442E-8106-9ACF8D960E6B}" presName="desTx" presStyleLbl="alignAccFollowNode1" presStyleIdx="2" presStyleCnt="3">
        <dgm:presLayoutVars>
          <dgm:bulletEnabled val="1"/>
        </dgm:presLayoutVars>
      </dgm:prSet>
      <dgm:spPr/>
    </dgm:pt>
  </dgm:ptLst>
  <dgm:cxnLst>
    <dgm:cxn modelId="{1438110C-D281-4BDD-B9BC-1F7B5F31424D}" srcId="{4696AB2F-E888-4CCE-A5A7-A33BE4CF075C}" destId="{DAD91DFE-56A8-40EC-B594-69FB5398BD4A}" srcOrd="3" destOrd="0" parTransId="{D41D7CE4-BA23-4022-A440-C1D707DCFB77}" sibTransId="{FB966CF0-4EE6-4DAE-9E4F-E92947BDF68F}"/>
    <dgm:cxn modelId="{6ED1530F-D429-4920-B1DC-AAEA1DB9EBC5}" srcId="{4696AB2F-E888-4CCE-A5A7-A33BE4CF075C}" destId="{82E4C405-A0DD-4EBD-B9FB-BF3B595418BE}" srcOrd="0" destOrd="0" parTransId="{448548AB-C179-4E5F-9BFB-052D987801CE}" sibTransId="{5C5D06EF-AEA1-4908-9477-C1E5726064EF}"/>
    <dgm:cxn modelId="{62BB552C-AB17-45AF-A9EE-92E83B3E21C9}" srcId="{4696AB2F-E888-4CCE-A5A7-A33BE4CF075C}" destId="{2AEA1DFE-B8A1-4C3E-8F70-3C85B1DECC0C}" srcOrd="2" destOrd="0" parTransId="{62829E05-E6C4-4F44-9CA2-863DDCA09B6D}" sibTransId="{D4A84D26-A217-47D5-B981-74D6AEE63E6B}"/>
    <dgm:cxn modelId="{20678C3A-7866-4674-9915-3FB14711D9CC}" type="presOf" srcId="{D3659EE1-B2CB-4DD8-81E2-DE52B25973CB}" destId="{6D651CFB-832E-4A25-8336-DA9EB85FB6FB}" srcOrd="0" destOrd="1" presId="urn:microsoft.com/office/officeart/2005/8/layout/hList1"/>
    <dgm:cxn modelId="{673EDC62-7A23-4C41-8289-F29AD08CBB9F}" srcId="{DDED7C09-BA29-4EEA-AB09-DD17855C2AEB}" destId="{E4C1AE34-7E98-4EFA-BD97-F49D64365FE8}" srcOrd="1" destOrd="0" parTransId="{5E0F9D74-548E-4CAD-B9D3-2C6C2B24B016}" sibTransId="{CCAF3351-89B0-432F-AFD5-95951C9F333C}"/>
    <dgm:cxn modelId="{3D72C143-D7D1-40C9-9CCA-C1C7E376CCE5}" type="presOf" srcId="{38597E23-72E3-4290-8257-8851BA72E574}" destId="{96D87386-2176-4B56-8A20-D5891BB111B1}" srcOrd="0" destOrd="0" presId="urn:microsoft.com/office/officeart/2005/8/layout/hList1"/>
    <dgm:cxn modelId="{4E13D744-5D42-4AB6-8D25-FCF1D55ABC32}" srcId="{E4C1AE34-7E98-4EFA-BD97-F49D64365FE8}" destId="{6CD20422-117C-4572-8A45-8DB4A57026F1}" srcOrd="2" destOrd="0" parTransId="{CBC19F90-DE5C-4B04-9300-078641E8CFDD}" sibTransId="{D773F357-38E7-4516-BCC8-3D291287D537}"/>
    <dgm:cxn modelId="{19100F48-F738-46A6-BF12-7D79CCCE20B1}" srcId="{9A8D50A1-8D06-442E-8106-9ACF8D960E6B}" destId="{38597E23-72E3-4290-8257-8851BA72E574}" srcOrd="0" destOrd="0" parTransId="{E1669C93-8FC0-4951-A2E4-1E0E5F83DC5F}" sibTransId="{55BB5B83-2921-4C35-8B8B-3F7A6BB6C636}"/>
    <dgm:cxn modelId="{05A5BF6B-ECC9-473B-925D-2DA9AB23E037}" type="presOf" srcId="{6CD20422-117C-4572-8A45-8DB4A57026F1}" destId="{6F520D08-DA13-46C8-A2E5-767E6AC03C5B}" srcOrd="0" destOrd="2" presId="urn:microsoft.com/office/officeart/2005/8/layout/hList1"/>
    <dgm:cxn modelId="{D695F24F-4BF4-4E26-87B6-5AC8C77A6CF4}" type="presOf" srcId="{A863A02F-082E-44D3-A94F-2751106E8DEC}" destId="{96D87386-2176-4B56-8A20-D5891BB111B1}" srcOrd="0" destOrd="1" presId="urn:microsoft.com/office/officeart/2005/8/layout/hList1"/>
    <dgm:cxn modelId="{18A2F251-680E-4BD0-92FC-88EB1C087B1A}" srcId="{9A8D50A1-8D06-442E-8106-9ACF8D960E6B}" destId="{A863A02F-082E-44D3-A94F-2751106E8DEC}" srcOrd="1" destOrd="0" parTransId="{CF5328B7-6BC1-4767-AB05-613BC9B3DD2B}" sibTransId="{0A25E171-0AC5-4712-860F-841D024083C1}"/>
    <dgm:cxn modelId="{8A971E73-64BC-4322-AA25-897E5641948F}" type="presOf" srcId="{82E4C405-A0DD-4EBD-B9FB-BF3B595418BE}" destId="{6D651CFB-832E-4A25-8336-DA9EB85FB6FB}" srcOrd="0" destOrd="0" presId="urn:microsoft.com/office/officeart/2005/8/layout/hList1"/>
    <dgm:cxn modelId="{8ED7F458-6909-4023-A135-F53CA79933A8}" type="presOf" srcId="{0982E3C6-4CBE-41C4-AF8A-E7F0D6384AB3}" destId="{96D87386-2176-4B56-8A20-D5891BB111B1}" srcOrd="0" destOrd="2" presId="urn:microsoft.com/office/officeart/2005/8/layout/hList1"/>
    <dgm:cxn modelId="{ED97EA7B-CAB5-46EE-8BD2-50F37FF6123E}" srcId="{9A8D50A1-8D06-442E-8106-9ACF8D960E6B}" destId="{0982E3C6-4CBE-41C4-AF8A-E7F0D6384AB3}" srcOrd="2" destOrd="0" parTransId="{80319F28-EEB3-422D-BB17-116055FDBD81}" sibTransId="{7E9542CB-3C9D-4E52-BA42-D9AB9CB2E676}"/>
    <dgm:cxn modelId="{FF01ED81-EFB5-4566-9955-594522FC0C84}" type="presOf" srcId="{DAD91DFE-56A8-40EC-B594-69FB5398BD4A}" destId="{6D651CFB-832E-4A25-8336-DA9EB85FB6FB}" srcOrd="0" destOrd="3" presId="urn:microsoft.com/office/officeart/2005/8/layout/hList1"/>
    <dgm:cxn modelId="{D9A1AC85-7FAA-4A25-949D-D64399BE7FC2}" srcId="{DDED7C09-BA29-4EEA-AB09-DD17855C2AEB}" destId="{9A8D50A1-8D06-442E-8106-9ACF8D960E6B}" srcOrd="2" destOrd="0" parTransId="{1D685B08-455A-40CD-A1E9-00540303783F}" sibTransId="{0C1EC320-2974-4B39-9639-FCFC4D037DD3}"/>
    <dgm:cxn modelId="{EBEECC8A-9EAA-41C7-9C97-F8049EDA4A7B}" srcId="{DDED7C09-BA29-4EEA-AB09-DD17855C2AEB}" destId="{4696AB2F-E888-4CCE-A5A7-A33BE4CF075C}" srcOrd="0" destOrd="0" parTransId="{051BD31A-DB0E-4670-A3FC-965A166A4C30}" sibTransId="{45697D50-9B38-48D9-8CF6-30C201C2734D}"/>
    <dgm:cxn modelId="{D239298F-95C0-4E7A-82E2-3F29937A30FC}" type="presOf" srcId="{4696AB2F-E888-4CCE-A5A7-A33BE4CF075C}" destId="{819027CA-7978-46D7-99B2-53FBF0EA885C}" srcOrd="0" destOrd="0" presId="urn:microsoft.com/office/officeart/2005/8/layout/hList1"/>
    <dgm:cxn modelId="{87C431A4-C164-4988-8CA5-4E1EC84887D9}" srcId="{E4C1AE34-7E98-4EFA-BD97-F49D64365FE8}" destId="{402C35AE-3112-41CD-8A3D-1934734B6E73}" srcOrd="1" destOrd="0" parTransId="{C291FE76-9ED3-48F2-B6E1-BB82876FD9FD}" sibTransId="{A74333EA-79D0-4718-9B51-F66BF89582C4}"/>
    <dgm:cxn modelId="{09542BAA-B0FA-41F6-B0B2-A6347FDE5A25}" srcId="{9A8D50A1-8D06-442E-8106-9ACF8D960E6B}" destId="{33E9C5CD-1B0F-43B3-8D2A-22EEB1A28903}" srcOrd="3" destOrd="0" parTransId="{6CBA9E0D-E266-4DC2-BD87-93B127E846B5}" sibTransId="{184F1F06-98BA-4248-8071-E97B3651CC6D}"/>
    <dgm:cxn modelId="{565911B0-7FFF-4748-BF5B-B79A2A79637C}" type="presOf" srcId="{9A8D50A1-8D06-442E-8106-9ACF8D960E6B}" destId="{9A394E5F-31C0-4F40-949B-26541214A026}" srcOrd="0" destOrd="0" presId="urn:microsoft.com/office/officeart/2005/8/layout/hList1"/>
    <dgm:cxn modelId="{6B7FDACE-D1B8-4896-A5C9-BE1FB7D65CDE}" type="presOf" srcId="{402C35AE-3112-41CD-8A3D-1934734B6E73}" destId="{6F520D08-DA13-46C8-A2E5-767E6AC03C5B}" srcOrd="0" destOrd="1" presId="urn:microsoft.com/office/officeart/2005/8/layout/hList1"/>
    <dgm:cxn modelId="{F1384DD8-39D8-4960-9C2B-4B6C18B3B3FF}" srcId="{E4C1AE34-7E98-4EFA-BD97-F49D64365FE8}" destId="{8EB582C9-93FE-4562-B787-AF2CCB814B84}" srcOrd="0" destOrd="0" parTransId="{043BED5F-5711-423F-B599-1E75715B4FEA}" sibTransId="{FD867898-723E-4F18-ABD7-0179940467F1}"/>
    <dgm:cxn modelId="{2C5BB6D8-BE50-417D-A117-EB3B5BC33444}" type="presOf" srcId="{E4C1AE34-7E98-4EFA-BD97-F49D64365FE8}" destId="{B4DA16C0-63FA-4903-BB39-A25CB201CBD1}" srcOrd="0" destOrd="0" presId="urn:microsoft.com/office/officeart/2005/8/layout/hList1"/>
    <dgm:cxn modelId="{C88EC2D8-15A5-45B2-8D7D-81A97E2F11D4}" type="presOf" srcId="{DDED7C09-BA29-4EEA-AB09-DD17855C2AEB}" destId="{DC9DE12E-F6DC-4198-848E-219D3534FE3B}" srcOrd="0" destOrd="0" presId="urn:microsoft.com/office/officeart/2005/8/layout/hList1"/>
    <dgm:cxn modelId="{ED54CED9-E40B-477C-97AC-0DB66A5E18C0}" type="presOf" srcId="{2AEA1DFE-B8A1-4C3E-8F70-3C85B1DECC0C}" destId="{6D651CFB-832E-4A25-8336-DA9EB85FB6FB}" srcOrd="0" destOrd="2" presId="urn:microsoft.com/office/officeart/2005/8/layout/hList1"/>
    <dgm:cxn modelId="{264B06E4-D168-4AC9-9374-196BC2A5BE7D}" type="presOf" srcId="{33E9C5CD-1B0F-43B3-8D2A-22EEB1A28903}" destId="{96D87386-2176-4B56-8A20-D5891BB111B1}" srcOrd="0" destOrd="3" presId="urn:microsoft.com/office/officeart/2005/8/layout/hList1"/>
    <dgm:cxn modelId="{9FD2D8F9-5E68-4EBE-8980-44214BED3BB7}" srcId="{4696AB2F-E888-4CCE-A5A7-A33BE4CF075C}" destId="{D3659EE1-B2CB-4DD8-81E2-DE52B25973CB}" srcOrd="1" destOrd="0" parTransId="{949C0AEE-84FA-44D7-9720-E1E63C1A0F6A}" sibTransId="{7F05DF9A-15BE-451E-9749-97C2D0933698}"/>
    <dgm:cxn modelId="{32A5AEFC-C139-4828-A57A-B7603D868BC6}" type="presOf" srcId="{8EB582C9-93FE-4562-B787-AF2CCB814B84}" destId="{6F520D08-DA13-46C8-A2E5-767E6AC03C5B}" srcOrd="0" destOrd="0" presId="urn:microsoft.com/office/officeart/2005/8/layout/hList1"/>
    <dgm:cxn modelId="{DEE1D4E9-49C3-46E3-B066-372A5495A6A7}" type="presParOf" srcId="{DC9DE12E-F6DC-4198-848E-219D3534FE3B}" destId="{74751DB7-02EC-4DEA-B144-F5E36D68070D}" srcOrd="0" destOrd="0" presId="urn:microsoft.com/office/officeart/2005/8/layout/hList1"/>
    <dgm:cxn modelId="{F909E8BC-BDFF-4F5A-8135-89B766C4D2FC}" type="presParOf" srcId="{74751DB7-02EC-4DEA-B144-F5E36D68070D}" destId="{819027CA-7978-46D7-99B2-53FBF0EA885C}" srcOrd="0" destOrd="0" presId="urn:microsoft.com/office/officeart/2005/8/layout/hList1"/>
    <dgm:cxn modelId="{A6C94AE4-1FF2-49C5-90D0-BD9C36C2D20A}" type="presParOf" srcId="{74751DB7-02EC-4DEA-B144-F5E36D68070D}" destId="{6D651CFB-832E-4A25-8336-DA9EB85FB6FB}" srcOrd="1" destOrd="0" presId="urn:microsoft.com/office/officeart/2005/8/layout/hList1"/>
    <dgm:cxn modelId="{D9389089-47E6-4B43-8516-AAC949CCD4A4}" type="presParOf" srcId="{DC9DE12E-F6DC-4198-848E-219D3534FE3B}" destId="{2D806B49-0AA0-4A60-8977-C949EB8342E8}" srcOrd="1" destOrd="0" presId="urn:microsoft.com/office/officeart/2005/8/layout/hList1"/>
    <dgm:cxn modelId="{F1469203-4328-4831-AE69-682FE60E88DF}" type="presParOf" srcId="{DC9DE12E-F6DC-4198-848E-219D3534FE3B}" destId="{6E3AAA08-A390-496B-8D06-806279EF6CAD}" srcOrd="2" destOrd="0" presId="urn:microsoft.com/office/officeart/2005/8/layout/hList1"/>
    <dgm:cxn modelId="{C739D42B-6C50-4474-B11E-43916267822B}" type="presParOf" srcId="{6E3AAA08-A390-496B-8D06-806279EF6CAD}" destId="{B4DA16C0-63FA-4903-BB39-A25CB201CBD1}" srcOrd="0" destOrd="0" presId="urn:microsoft.com/office/officeart/2005/8/layout/hList1"/>
    <dgm:cxn modelId="{5DB0B7D6-CAEF-43B1-A377-FA5B979C1BD2}" type="presParOf" srcId="{6E3AAA08-A390-496B-8D06-806279EF6CAD}" destId="{6F520D08-DA13-46C8-A2E5-767E6AC03C5B}" srcOrd="1" destOrd="0" presId="urn:microsoft.com/office/officeart/2005/8/layout/hList1"/>
    <dgm:cxn modelId="{C964AC2B-C6C8-4EFB-8094-0B107C85036C}" type="presParOf" srcId="{DC9DE12E-F6DC-4198-848E-219D3534FE3B}" destId="{7A0B6386-1471-4874-8345-96F8B41A5EB2}" srcOrd="3" destOrd="0" presId="urn:microsoft.com/office/officeart/2005/8/layout/hList1"/>
    <dgm:cxn modelId="{1F28A110-FE93-4C1F-99F0-DC367691FF30}" type="presParOf" srcId="{DC9DE12E-F6DC-4198-848E-219D3534FE3B}" destId="{C628234D-080E-4082-A3DF-792B0CED6E18}" srcOrd="4" destOrd="0" presId="urn:microsoft.com/office/officeart/2005/8/layout/hList1"/>
    <dgm:cxn modelId="{90648373-1B77-4ADF-B751-39425D2200E8}" type="presParOf" srcId="{C628234D-080E-4082-A3DF-792B0CED6E18}" destId="{9A394E5F-31C0-4F40-949B-26541214A026}" srcOrd="0" destOrd="0" presId="urn:microsoft.com/office/officeart/2005/8/layout/hList1"/>
    <dgm:cxn modelId="{87A1E5AD-5FD0-409A-9AB4-D3517D815A4B}" type="presParOf" srcId="{C628234D-080E-4082-A3DF-792B0CED6E18}" destId="{96D87386-2176-4B56-8A20-D5891BB111B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2A55E6-9D7C-4D35-893F-8F08F43FF9A0}" type="doc">
      <dgm:prSet loTypeId="urn:microsoft.com/office/officeart/2018/2/layout/IconVerticalSolidList" loCatId="icon" qsTypeId="urn:microsoft.com/office/officeart/2005/8/quickstyle/simple1" qsCatId="simple" csTypeId="urn:microsoft.com/office/officeart/2005/8/colors/accent5_2" csCatId="accent5" phldr="1"/>
      <dgm:spPr/>
      <dgm:t>
        <a:bodyPr/>
        <a:lstStyle/>
        <a:p>
          <a:endParaRPr lang="en-US"/>
        </a:p>
      </dgm:t>
    </dgm:pt>
    <dgm:pt modelId="{45FE601D-9E2B-40A0-84CA-AD8E975D60C8}">
      <dgm:prSet/>
      <dgm:spPr/>
      <dgm:t>
        <a:bodyPr/>
        <a:lstStyle/>
        <a:p>
          <a:pPr>
            <a:lnSpc>
              <a:spcPct val="100000"/>
            </a:lnSpc>
          </a:pPr>
          <a:r>
            <a:rPr lang="en-GB" dirty="0">
              <a:latin typeface="Arial"/>
              <a:ea typeface="Calibri"/>
              <a:cs typeface="Arial"/>
            </a:rPr>
            <a:t>Behaviour is predicted by behaviour intention, shaped by attitudes, </a:t>
          </a:r>
          <a:r>
            <a:rPr lang="en-GB" dirty="0" err="1">
              <a:latin typeface="Arial"/>
              <a:ea typeface="Calibri"/>
              <a:cs typeface="Arial"/>
            </a:rPr>
            <a:t>subjectiv</a:t>
          </a:r>
          <a:r>
            <a:rPr lang="en-GB" dirty="0">
              <a:latin typeface="Arial"/>
              <a:ea typeface="Calibri"/>
              <a:cs typeface="Arial"/>
            </a:rPr>
            <a:t>e norms and perceived behavioural  control (Ajzen, 1991).</a:t>
          </a:r>
          <a:endParaRPr lang="en-US" dirty="0">
            <a:latin typeface="Arial"/>
            <a:ea typeface="Calibri"/>
            <a:cs typeface="Arial"/>
          </a:endParaRPr>
        </a:p>
      </dgm:t>
    </dgm:pt>
    <dgm:pt modelId="{C4BBA019-0B93-47A6-B0BD-D659113B147A}" type="parTrans" cxnId="{6014668A-EA9A-43B1-9BF4-25B9E0A643E0}">
      <dgm:prSet/>
      <dgm:spPr/>
      <dgm:t>
        <a:bodyPr/>
        <a:lstStyle/>
        <a:p>
          <a:endParaRPr lang="en-US"/>
        </a:p>
      </dgm:t>
    </dgm:pt>
    <dgm:pt modelId="{E7D724CE-F8D1-47C4-908A-3A050A16B4A5}" type="sibTrans" cxnId="{6014668A-EA9A-43B1-9BF4-25B9E0A643E0}">
      <dgm:prSet phldrT="1"/>
      <dgm:spPr/>
      <dgm:t>
        <a:bodyPr/>
        <a:lstStyle/>
        <a:p>
          <a:endParaRPr lang="en-US"/>
        </a:p>
      </dgm:t>
    </dgm:pt>
    <dgm:pt modelId="{6FBFD10D-0FA6-40C7-88BB-000D6E86D738}">
      <dgm:prSet/>
      <dgm:spPr/>
      <dgm:t>
        <a:bodyPr/>
        <a:lstStyle/>
        <a:p>
          <a:pPr>
            <a:lnSpc>
              <a:spcPct val="100000"/>
            </a:lnSpc>
          </a:pPr>
          <a:r>
            <a:rPr lang="en-GB" dirty="0">
              <a:latin typeface="Arial"/>
              <a:ea typeface="Calibri"/>
              <a:cs typeface="Arial"/>
            </a:rPr>
            <a:t>Subjective norms </a:t>
          </a:r>
          <a:r>
            <a:rPr lang="en-US" dirty="0">
              <a:latin typeface="Arial"/>
              <a:ea typeface="Calibri"/>
              <a:cs typeface="Arial"/>
            </a:rPr>
            <a:t>→ P</a:t>
          </a:r>
          <a:r>
            <a:rPr lang="en-GB" dirty="0" err="1">
              <a:latin typeface="Arial"/>
              <a:ea typeface="Calibri"/>
              <a:cs typeface="Arial"/>
            </a:rPr>
            <a:t>eer</a:t>
          </a:r>
          <a:r>
            <a:rPr lang="en-GB" dirty="0">
              <a:latin typeface="Arial"/>
              <a:ea typeface="Calibri"/>
              <a:cs typeface="Arial"/>
            </a:rPr>
            <a:t> influences and social environments where smoking is common reinforce smoking behaviour (</a:t>
          </a:r>
          <a:r>
            <a:rPr lang="en-GB" dirty="0" err="1">
              <a:latin typeface="Arial"/>
              <a:ea typeface="Calibri"/>
              <a:cs typeface="Arial"/>
            </a:rPr>
            <a:t>Littlecott</a:t>
          </a:r>
          <a:r>
            <a:rPr lang="en-GB" dirty="0">
              <a:latin typeface="Arial"/>
              <a:ea typeface="Calibri"/>
              <a:cs typeface="Arial"/>
            </a:rPr>
            <a:t> </a:t>
          </a:r>
          <a:r>
            <a:rPr lang="en-GB" i="1" dirty="0">
              <a:latin typeface="Arial"/>
              <a:ea typeface="Calibri"/>
              <a:cs typeface="Arial"/>
            </a:rPr>
            <a:t>et al</a:t>
          </a:r>
          <a:r>
            <a:rPr lang="en-GB" i="0" dirty="0">
              <a:latin typeface="Arial"/>
              <a:ea typeface="Calibri"/>
              <a:cs typeface="Arial"/>
            </a:rPr>
            <a:t>.,</a:t>
          </a:r>
          <a:r>
            <a:rPr lang="en-GB" dirty="0">
              <a:latin typeface="Arial"/>
              <a:ea typeface="Calibri"/>
              <a:cs typeface="Arial"/>
            </a:rPr>
            <a:t> 2023).</a:t>
          </a:r>
          <a:endParaRPr lang="en-US" dirty="0">
            <a:latin typeface="Arial"/>
            <a:ea typeface="Calibri"/>
            <a:cs typeface="Arial"/>
          </a:endParaRPr>
        </a:p>
      </dgm:t>
    </dgm:pt>
    <dgm:pt modelId="{6817758D-E88A-473B-9338-D2E51ECD7693}" type="parTrans" cxnId="{A12EA588-86C6-45C4-9680-84E15CA00ADA}">
      <dgm:prSet/>
      <dgm:spPr/>
      <dgm:t>
        <a:bodyPr/>
        <a:lstStyle/>
        <a:p>
          <a:endParaRPr lang="en-US"/>
        </a:p>
      </dgm:t>
    </dgm:pt>
    <dgm:pt modelId="{8CBACFCC-2B0E-4145-BA11-EA72DF2D44C6}" type="sibTrans" cxnId="{A12EA588-86C6-45C4-9680-84E15CA00ADA}">
      <dgm:prSet phldrT="3"/>
      <dgm:spPr/>
      <dgm:t>
        <a:bodyPr/>
        <a:lstStyle/>
        <a:p>
          <a:endParaRPr lang="en-US"/>
        </a:p>
      </dgm:t>
    </dgm:pt>
    <dgm:pt modelId="{2A04E9B1-D983-43C1-AD10-F1ECEFB23711}">
      <dgm:prSet/>
      <dgm:spPr/>
      <dgm:t>
        <a:bodyPr/>
        <a:lstStyle/>
        <a:p>
          <a:pPr>
            <a:lnSpc>
              <a:spcPct val="100000"/>
            </a:lnSpc>
          </a:pPr>
          <a:r>
            <a:rPr lang="en-GB" dirty="0">
              <a:latin typeface="Arial"/>
              <a:ea typeface="Calibri"/>
              <a:cs typeface="Arial"/>
            </a:rPr>
            <a:t>Perceived behavioural control </a:t>
          </a:r>
          <a:r>
            <a:rPr lang="en-US" dirty="0">
              <a:latin typeface="Arial"/>
              <a:ea typeface="Calibri"/>
              <a:cs typeface="Arial"/>
            </a:rPr>
            <a:t>→ A</a:t>
          </a:r>
          <a:r>
            <a:rPr lang="en-GB" dirty="0" err="1">
              <a:latin typeface="Arial"/>
              <a:ea typeface="Calibri"/>
              <a:cs typeface="Arial"/>
            </a:rPr>
            <a:t>ddiction</a:t>
          </a:r>
          <a:r>
            <a:rPr lang="en-GB" dirty="0">
              <a:latin typeface="Arial"/>
              <a:ea typeface="Calibri"/>
              <a:cs typeface="Arial"/>
            </a:rPr>
            <a:t> and limited access to support services can make quitting seem difficult (SAS Publishers, 2025). </a:t>
          </a:r>
        </a:p>
      </dgm:t>
    </dgm:pt>
    <dgm:pt modelId="{453CC757-D6E0-4274-A6B7-100F557F04A7}" type="parTrans" cxnId="{15A476A5-0340-43B1-8BE8-79B48F51F2DF}">
      <dgm:prSet/>
      <dgm:spPr/>
      <dgm:t>
        <a:bodyPr/>
        <a:lstStyle/>
        <a:p>
          <a:endParaRPr lang="en-GB"/>
        </a:p>
      </dgm:t>
    </dgm:pt>
    <dgm:pt modelId="{31309E47-5DD3-428F-8729-43FF8C08AD46}" type="sibTrans" cxnId="{15A476A5-0340-43B1-8BE8-79B48F51F2DF}">
      <dgm:prSet phldrT="4"/>
      <dgm:spPr/>
      <dgm:t>
        <a:bodyPr/>
        <a:lstStyle/>
        <a:p>
          <a:endParaRPr lang="en-GB"/>
        </a:p>
      </dgm:t>
    </dgm:pt>
    <dgm:pt modelId="{CEBDDFFB-1631-45CB-826A-876F32B05C0A}">
      <dgm:prSet phldr="0"/>
      <dgm:spPr/>
      <dgm:t>
        <a:bodyPr/>
        <a:lstStyle/>
        <a:p>
          <a:pPr>
            <a:lnSpc>
              <a:spcPct val="100000"/>
            </a:lnSpc>
          </a:pPr>
          <a:r>
            <a:rPr lang="en-GB">
              <a:latin typeface="Arial"/>
              <a:ea typeface="Calibri"/>
              <a:cs typeface="Arial"/>
            </a:rPr>
            <a:t>Attitudes </a:t>
          </a:r>
          <a:r>
            <a:rPr lang="en-US">
              <a:latin typeface="Arial"/>
              <a:ea typeface="Calibri"/>
              <a:cs typeface="Arial"/>
            </a:rPr>
            <a:t>→</a:t>
          </a:r>
          <a:r>
            <a:rPr lang="en-GB">
              <a:latin typeface="Arial"/>
              <a:ea typeface="Calibri"/>
              <a:cs typeface="Arial"/>
            </a:rPr>
            <a:t> Beliefs that smoking reduces stress or improves mood can reduce motivation to quit (ASH, 2019).</a:t>
          </a:r>
          <a:endParaRPr lang="en-US">
            <a:latin typeface="Arial"/>
            <a:cs typeface="Arial"/>
          </a:endParaRPr>
        </a:p>
      </dgm:t>
    </dgm:pt>
    <dgm:pt modelId="{80126667-AE20-4F52-8DBF-5B4DEF3493C5}" type="parTrans" cxnId="{DE3A568F-5026-45AD-B56E-198DC51F39F0}">
      <dgm:prSet/>
      <dgm:spPr/>
    </dgm:pt>
    <dgm:pt modelId="{8D2BD7AB-C6E0-4E45-ACB4-4AC2D883216A}" type="sibTrans" cxnId="{DE3A568F-5026-45AD-B56E-198DC51F39F0}">
      <dgm:prSet/>
      <dgm:spPr/>
      <dgm:t>
        <a:bodyPr/>
        <a:lstStyle/>
        <a:p>
          <a:endParaRPr lang="en-US"/>
        </a:p>
      </dgm:t>
    </dgm:pt>
    <dgm:pt modelId="{05E9AAEB-BADC-43AC-95EA-01DF1049CB3D}" type="pres">
      <dgm:prSet presAssocID="{712A55E6-9D7C-4D35-893F-8F08F43FF9A0}" presName="root" presStyleCnt="0">
        <dgm:presLayoutVars>
          <dgm:dir/>
          <dgm:resizeHandles val="exact"/>
        </dgm:presLayoutVars>
      </dgm:prSet>
      <dgm:spPr/>
    </dgm:pt>
    <dgm:pt modelId="{E46B3137-0427-4E8C-AB47-F7EE76A527C0}" type="pres">
      <dgm:prSet presAssocID="{45FE601D-9E2B-40A0-84CA-AD8E975D60C8}" presName="compNode" presStyleCnt="0"/>
      <dgm:spPr/>
    </dgm:pt>
    <dgm:pt modelId="{27258A12-74FF-47BE-A212-277ED15E0E01}" type="pres">
      <dgm:prSet presAssocID="{45FE601D-9E2B-40A0-84CA-AD8E975D60C8}" presName="bgRect" presStyleLbl="bgShp" presStyleIdx="0" presStyleCnt="4"/>
      <dgm:spPr/>
    </dgm:pt>
    <dgm:pt modelId="{13ACFA4E-4F76-42B9-8B7A-61D255AEC06B}" type="pres">
      <dgm:prSet presAssocID="{45FE601D-9E2B-40A0-84CA-AD8E975D60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381A3211-6FE7-42FB-B5C8-6F9F622CE3A0}" type="pres">
      <dgm:prSet presAssocID="{45FE601D-9E2B-40A0-84CA-AD8E975D60C8}" presName="spaceRect" presStyleCnt="0"/>
      <dgm:spPr/>
    </dgm:pt>
    <dgm:pt modelId="{EF9B69F1-B74D-4B2B-AD1C-A97FD41BFF36}" type="pres">
      <dgm:prSet presAssocID="{45FE601D-9E2B-40A0-84CA-AD8E975D60C8}" presName="parTx" presStyleLbl="revTx" presStyleIdx="0" presStyleCnt="4">
        <dgm:presLayoutVars>
          <dgm:chMax val="0"/>
          <dgm:chPref val="0"/>
        </dgm:presLayoutVars>
      </dgm:prSet>
      <dgm:spPr/>
    </dgm:pt>
    <dgm:pt modelId="{75F408C4-9589-4A7E-9E2E-93B0A1CCB349}" type="pres">
      <dgm:prSet presAssocID="{E7D724CE-F8D1-47C4-908A-3A050A16B4A5}" presName="sibTrans" presStyleCnt="0"/>
      <dgm:spPr/>
    </dgm:pt>
    <dgm:pt modelId="{4A07098E-6B78-4291-AF57-2525A50BEB4C}" type="pres">
      <dgm:prSet presAssocID="{CEBDDFFB-1631-45CB-826A-876F32B05C0A}" presName="compNode" presStyleCnt="0"/>
      <dgm:spPr/>
    </dgm:pt>
    <dgm:pt modelId="{4A39C76C-82CC-4CBD-9D4F-69CC8224C3D0}" type="pres">
      <dgm:prSet presAssocID="{CEBDDFFB-1631-45CB-826A-876F32B05C0A}" presName="bgRect" presStyleLbl="bgShp" presStyleIdx="1" presStyleCnt="4"/>
      <dgm:spPr/>
    </dgm:pt>
    <dgm:pt modelId="{9F245308-C0E9-455C-9AF9-6AAEA2E615F9}" type="pres">
      <dgm:prSet presAssocID="{CEBDDFFB-1631-45CB-826A-876F32B05C0A}" presName="iconRect" presStyleLbl="node1" presStyleIdx="1" presStyleCnt="4"/>
      <dgm:spPr/>
    </dgm:pt>
    <dgm:pt modelId="{D08DB812-3928-4AF5-AC65-62A115D0B70B}" type="pres">
      <dgm:prSet presAssocID="{CEBDDFFB-1631-45CB-826A-876F32B05C0A}" presName="spaceRect" presStyleCnt="0"/>
      <dgm:spPr/>
    </dgm:pt>
    <dgm:pt modelId="{219778DA-597C-4CC6-8CC6-9E14E1EA8AF0}" type="pres">
      <dgm:prSet presAssocID="{CEBDDFFB-1631-45CB-826A-876F32B05C0A}" presName="parTx" presStyleLbl="revTx" presStyleIdx="1" presStyleCnt="4">
        <dgm:presLayoutVars>
          <dgm:chMax val="0"/>
          <dgm:chPref val="0"/>
        </dgm:presLayoutVars>
      </dgm:prSet>
      <dgm:spPr/>
    </dgm:pt>
    <dgm:pt modelId="{34496B69-C480-46D9-9C86-C71BFDBE3BA1}" type="pres">
      <dgm:prSet presAssocID="{8D2BD7AB-C6E0-4E45-ACB4-4AC2D883216A}" presName="sibTrans" presStyleCnt="0"/>
      <dgm:spPr/>
    </dgm:pt>
    <dgm:pt modelId="{58BD745D-DD1A-4103-9DFC-8477E6894A9D}" type="pres">
      <dgm:prSet presAssocID="{6FBFD10D-0FA6-40C7-88BB-000D6E86D738}" presName="compNode" presStyleCnt="0"/>
      <dgm:spPr/>
    </dgm:pt>
    <dgm:pt modelId="{5A2B07B2-C020-431E-9954-67FCEEEE72A1}" type="pres">
      <dgm:prSet presAssocID="{6FBFD10D-0FA6-40C7-88BB-000D6E86D738}" presName="bgRect" presStyleLbl="bgShp" presStyleIdx="2" presStyleCnt="4"/>
      <dgm:spPr/>
    </dgm:pt>
    <dgm:pt modelId="{B9BC27E7-8FA1-4222-BD35-F779B6A69637}" type="pres">
      <dgm:prSet presAssocID="{6FBFD10D-0FA6-40C7-88BB-000D6E86D738}"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o Smoking"/>
        </a:ext>
      </dgm:extLst>
    </dgm:pt>
    <dgm:pt modelId="{61CD9182-2EEC-45B5-BF70-D48848E3BD05}" type="pres">
      <dgm:prSet presAssocID="{6FBFD10D-0FA6-40C7-88BB-000D6E86D738}" presName="spaceRect" presStyleCnt="0"/>
      <dgm:spPr/>
    </dgm:pt>
    <dgm:pt modelId="{748BD331-0C39-4D4B-8369-B4A1D596FDA1}" type="pres">
      <dgm:prSet presAssocID="{6FBFD10D-0FA6-40C7-88BB-000D6E86D738}" presName="parTx" presStyleLbl="revTx" presStyleIdx="2" presStyleCnt="4">
        <dgm:presLayoutVars>
          <dgm:chMax val="0"/>
          <dgm:chPref val="0"/>
        </dgm:presLayoutVars>
      </dgm:prSet>
      <dgm:spPr/>
    </dgm:pt>
    <dgm:pt modelId="{196F51B2-228B-4635-BE32-7F00B0816B9F}" type="pres">
      <dgm:prSet presAssocID="{8CBACFCC-2B0E-4145-BA11-EA72DF2D44C6}" presName="sibTrans" presStyleCnt="0"/>
      <dgm:spPr/>
    </dgm:pt>
    <dgm:pt modelId="{8D244DEF-C8D6-4DB0-A74E-FD4DF6235FB6}" type="pres">
      <dgm:prSet presAssocID="{2A04E9B1-D983-43C1-AD10-F1ECEFB23711}" presName="compNode" presStyleCnt="0"/>
      <dgm:spPr/>
    </dgm:pt>
    <dgm:pt modelId="{8BBAB9EE-3E8B-4FF7-A331-DDD4641882C8}" type="pres">
      <dgm:prSet presAssocID="{2A04E9B1-D983-43C1-AD10-F1ECEFB23711}" presName="bgRect" presStyleLbl="bgShp" presStyleIdx="3" presStyleCnt="4"/>
      <dgm:spPr/>
    </dgm:pt>
    <dgm:pt modelId="{5F18B25F-C6D6-4015-A897-08DB7CF000DC}" type="pres">
      <dgm:prSet presAssocID="{2A04E9B1-D983-43C1-AD10-F1ECEFB23711}"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B3DB9F8B-44CC-4B34-813F-2FA62D7CEB23}" type="pres">
      <dgm:prSet presAssocID="{2A04E9B1-D983-43C1-AD10-F1ECEFB23711}" presName="spaceRect" presStyleCnt="0"/>
      <dgm:spPr/>
    </dgm:pt>
    <dgm:pt modelId="{47BF9A3C-133B-4318-9174-36810E81F1BF}" type="pres">
      <dgm:prSet presAssocID="{2A04E9B1-D983-43C1-AD10-F1ECEFB23711}" presName="parTx" presStyleLbl="revTx" presStyleIdx="3" presStyleCnt="4">
        <dgm:presLayoutVars>
          <dgm:chMax val="0"/>
          <dgm:chPref val="0"/>
        </dgm:presLayoutVars>
      </dgm:prSet>
      <dgm:spPr/>
    </dgm:pt>
  </dgm:ptLst>
  <dgm:cxnLst>
    <dgm:cxn modelId="{79B1D302-4157-4ED2-A3A4-6D7E97CF6830}" type="presOf" srcId="{2A04E9B1-D983-43C1-AD10-F1ECEFB23711}" destId="{47BF9A3C-133B-4318-9174-36810E81F1BF}" srcOrd="0" destOrd="0" presId="urn:microsoft.com/office/officeart/2018/2/layout/IconVerticalSolidList"/>
    <dgm:cxn modelId="{1A462685-94DA-471F-A164-008E39C30E8B}" type="presOf" srcId="{712A55E6-9D7C-4D35-893F-8F08F43FF9A0}" destId="{05E9AAEB-BADC-43AC-95EA-01DF1049CB3D}" srcOrd="0" destOrd="0" presId="urn:microsoft.com/office/officeart/2018/2/layout/IconVerticalSolidList"/>
    <dgm:cxn modelId="{C275DE87-2F0F-4095-8BA2-FB2FC6CC7561}" type="presOf" srcId="{45FE601D-9E2B-40A0-84CA-AD8E975D60C8}" destId="{EF9B69F1-B74D-4B2B-AD1C-A97FD41BFF36}" srcOrd="0" destOrd="0" presId="urn:microsoft.com/office/officeart/2018/2/layout/IconVerticalSolidList"/>
    <dgm:cxn modelId="{A12EA588-86C6-45C4-9680-84E15CA00ADA}" srcId="{712A55E6-9D7C-4D35-893F-8F08F43FF9A0}" destId="{6FBFD10D-0FA6-40C7-88BB-000D6E86D738}" srcOrd="2" destOrd="0" parTransId="{6817758D-E88A-473B-9338-D2E51ECD7693}" sibTransId="{8CBACFCC-2B0E-4145-BA11-EA72DF2D44C6}"/>
    <dgm:cxn modelId="{6014668A-EA9A-43B1-9BF4-25B9E0A643E0}" srcId="{712A55E6-9D7C-4D35-893F-8F08F43FF9A0}" destId="{45FE601D-9E2B-40A0-84CA-AD8E975D60C8}" srcOrd="0" destOrd="0" parTransId="{C4BBA019-0B93-47A6-B0BD-D659113B147A}" sibTransId="{E7D724CE-F8D1-47C4-908A-3A050A16B4A5}"/>
    <dgm:cxn modelId="{DE3A568F-5026-45AD-B56E-198DC51F39F0}" srcId="{712A55E6-9D7C-4D35-893F-8F08F43FF9A0}" destId="{CEBDDFFB-1631-45CB-826A-876F32B05C0A}" srcOrd="1" destOrd="0" parTransId="{80126667-AE20-4F52-8DBF-5B4DEF3493C5}" sibTransId="{8D2BD7AB-C6E0-4E45-ACB4-4AC2D883216A}"/>
    <dgm:cxn modelId="{15A476A5-0340-43B1-8BE8-79B48F51F2DF}" srcId="{712A55E6-9D7C-4D35-893F-8F08F43FF9A0}" destId="{2A04E9B1-D983-43C1-AD10-F1ECEFB23711}" srcOrd="3" destOrd="0" parTransId="{453CC757-D6E0-4274-A6B7-100F557F04A7}" sibTransId="{31309E47-5DD3-428F-8729-43FF8C08AD46}"/>
    <dgm:cxn modelId="{7F2906AD-C17F-4725-BB63-611054D999B7}" type="presOf" srcId="{CEBDDFFB-1631-45CB-826A-876F32B05C0A}" destId="{219778DA-597C-4CC6-8CC6-9E14E1EA8AF0}" srcOrd="0" destOrd="0" presId="urn:microsoft.com/office/officeart/2018/2/layout/IconVerticalSolidList"/>
    <dgm:cxn modelId="{AA9F32FD-4C3B-42DF-9464-1A6CF6BE42DA}" type="presOf" srcId="{6FBFD10D-0FA6-40C7-88BB-000D6E86D738}" destId="{748BD331-0C39-4D4B-8369-B4A1D596FDA1}" srcOrd="0" destOrd="0" presId="urn:microsoft.com/office/officeart/2018/2/layout/IconVerticalSolidList"/>
    <dgm:cxn modelId="{B6AEFB1E-DF0C-423F-97A8-40D69F10C98D}" type="presParOf" srcId="{05E9AAEB-BADC-43AC-95EA-01DF1049CB3D}" destId="{E46B3137-0427-4E8C-AB47-F7EE76A527C0}" srcOrd="0" destOrd="0" presId="urn:microsoft.com/office/officeart/2018/2/layout/IconVerticalSolidList"/>
    <dgm:cxn modelId="{0730D76D-081D-4C9F-A6BB-7F424898A2DC}" type="presParOf" srcId="{E46B3137-0427-4E8C-AB47-F7EE76A527C0}" destId="{27258A12-74FF-47BE-A212-277ED15E0E01}" srcOrd="0" destOrd="0" presId="urn:microsoft.com/office/officeart/2018/2/layout/IconVerticalSolidList"/>
    <dgm:cxn modelId="{C527BBC2-4619-49A8-A5E9-FEC2039DE971}" type="presParOf" srcId="{E46B3137-0427-4E8C-AB47-F7EE76A527C0}" destId="{13ACFA4E-4F76-42B9-8B7A-61D255AEC06B}" srcOrd="1" destOrd="0" presId="urn:microsoft.com/office/officeart/2018/2/layout/IconVerticalSolidList"/>
    <dgm:cxn modelId="{1F419EED-C4D2-4D72-B1B6-8A7E85EE0D61}" type="presParOf" srcId="{E46B3137-0427-4E8C-AB47-F7EE76A527C0}" destId="{381A3211-6FE7-42FB-B5C8-6F9F622CE3A0}" srcOrd="2" destOrd="0" presId="urn:microsoft.com/office/officeart/2018/2/layout/IconVerticalSolidList"/>
    <dgm:cxn modelId="{5CF16940-6BEA-4E32-8B27-298B7FEA1044}" type="presParOf" srcId="{E46B3137-0427-4E8C-AB47-F7EE76A527C0}" destId="{EF9B69F1-B74D-4B2B-AD1C-A97FD41BFF36}" srcOrd="3" destOrd="0" presId="urn:microsoft.com/office/officeart/2018/2/layout/IconVerticalSolidList"/>
    <dgm:cxn modelId="{468D2075-73ED-4BBB-906E-73B9CEDE08D6}" type="presParOf" srcId="{05E9AAEB-BADC-43AC-95EA-01DF1049CB3D}" destId="{75F408C4-9589-4A7E-9E2E-93B0A1CCB349}" srcOrd="1" destOrd="0" presId="urn:microsoft.com/office/officeart/2018/2/layout/IconVerticalSolidList"/>
    <dgm:cxn modelId="{5DCD23D2-B461-43AC-B052-B4ABB3BC4C93}" type="presParOf" srcId="{05E9AAEB-BADC-43AC-95EA-01DF1049CB3D}" destId="{4A07098E-6B78-4291-AF57-2525A50BEB4C}" srcOrd="2" destOrd="0" presId="urn:microsoft.com/office/officeart/2018/2/layout/IconVerticalSolidList"/>
    <dgm:cxn modelId="{785F9E3A-4AC0-4C4F-B40A-A8916F0AD774}" type="presParOf" srcId="{4A07098E-6B78-4291-AF57-2525A50BEB4C}" destId="{4A39C76C-82CC-4CBD-9D4F-69CC8224C3D0}" srcOrd="0" destOrd="0" presId="urn:microsoft.com/office/officeart/2018/2/layout/IconVerticalSolidList"/>
    <dgm:cxn modelId="{AB8FDEFB-31AE-4B46-8B34-F9B47D21A664}" type="presParOf" srcId="{4A07098E-6B78-4291-AF57-2525A50BEB4C}" destId="{9F245308-C0E9-455C-9AF9-6AAEA2E615F9}" srcOrd="1" destOrd="0" presId="urn:microsoft.com/office/officeart/2018/2/layout/IconVerticalSolidList"/>
    <dgm:cxn modelId="{6BD150E1-7D4E-40BB-A8E2-E230D6329A9B}" type="presParOf" srcId="{4A07098E-6B78-4291-AF57-2525A50BEB4C}" destId="{D08DB812-3928-4AF5-AC65-62A115D0B70B}" srcOrd="2" destOrd="0" presId="urn:microsoft.com/office/officeart/2018/2/layout/IconVerticalSolidList"/>
    <dgm:cxn modelId="{AB034BEF-4A50-4158-9A6F-078E2C72700E}" type="presParOf" srcId="{4A07098E-6B78-4291-AF57-2525A50BEB4C}" destId="{219778DA-597C-4CC6-8CC6-9E14E1EA8AF0}" srcOrd="3" destOrd="0" presId="urn:microsoft.com/office/officeart/2018/2/layout/IconVerticalSolidList"/>
    <dgm:cxn modelId="{BD5BE867-88DC-4CEE-B580-73BBA3C6947C}" type="presParOf" srcId="{05E9AAEB-BADC-43AC-95EA-01DF1049CB3D}" destId="{34496B69-C480-46D9-9C86-C71BFDBE3BA1}" srcOrd="3" destOrd="0" presId="urn:microsoft.com/office/officeart/2018/2/layout/IconVerticalSolidList"/>
    <dgm:cxn modelId="{AB1C082B-48EB-41B2-9053-555BFB0209DC}" type="presParOf" srcId="{05E9AAEB-BADC-43AC-95EA-01DF1049CB3D}" destId="{58BD745D-DD1A-4103-9DFC-8477E6894A9D}" srcOrd="4" destOrd="0" presId="urn:microsoft.com/office/officeart/2018/2/layout/IconVerticalSolidList"/>
    <dgm:cxn modelId="{B0227EE8-0856-4525-A6D8-8C9FB50F50F3}" type="presParOf" srcId="{58BD745D-DD1A-4103-9DFC-8477E6894A9D}" destId="{5A2B07B2-C020-431E-9954-67FCEEEE72A1}" srcOrd="0" destOrd="0" presId="urn:microsoft.com/office/officeart/2018/2/layout/IconVerticalSolidList"/>
    <dgm:cxn modelId="{507B9046-13AD-4ECC-B74A-B3ECD270024A}" type="presParOf" srcId="{58BD745D-DD1A-4103-9DFC-8477E6894A9D}" destId="{B9BC27E7-8FA1-4222-BD35-F779B6A69637}" srcOrd="1" destOrd="0" presId="urn:microsoft.com/office/officeart/2018/2/layout/IconVerticalSolidList"/>
    <dgm:cxn modelId="{266126A6-277B-4A9B-A58B-A7AC845C7D4D}" type="presParOf" srcId="{58BD745D-DD1A-4103-9DFC-8477E6894A9D}" destId="{61CD9182-2EEC-45B5-BF70-D48848E3BD05}" srcOrd="2" destOrd="0" presId="urn:microsoft.com/office/officeart/2018/2/layout/IconVerticalSolidList"/>
    <dgm:cxn modelId="{834A3722-6B80-482A-8FE1-F92DAA4859AA}" type="presParOf" srcId="{58BD745D-DD1A-4103-9DFC-8477E6894A9D}" destId="{748BD331-0C39-4D4B-8369-B4A1D596FDA1}" srcOrd="3" destOrd="0" presId="urn:microsoft.com/office/officeart/2018/2/layout/IconVerticalSolidList"/>
    <dgm:cxn modelId="{5F6961E6-880B-47AD-9E18-CCFE2AFDBAB5}" type="presParOf" srcId="{05E9AAEB-BADC-43AC-95EA-01DF1049CB3D}" destId="{196F51B2-228B-4635-BE32-7F00B0816B9F}" srcOrd="5" destOrd="0" presId="urn:microsoft.com/office/officeart/2018/2/layout/IconVerticalSolidList"/>
    <dgm:cxn modelId="{DA8A1579-9F43-4E34-A8FC-954CE51F1C49}" type="presParOf" srcId="{05E9AAEB-BADC-43AC-95EA-01DF1049CB3D}" destId="{8D244DEF-C8D6-4DB0-A74E-FD4DF6235FB6}" srcOrd="6" destOrd="0" presId="urn:microsoft.com/office/officeart/2018/2/layout/IconVerticalSolidList"/>
    <dgm:cxn modelId="{96E22B30-BFF6-4B95-8109-5154D3321084}" type="presParOf" srcId="{8D244DEF-C8D6-4DB0-A74E-FD4DF6235FB6}" destId="{8BBAB9EE-3E8B-4FF7-A331-DDD4641882C8}" srcOrd="0" destOrd="0" presId="urn:microsoft.com/office/officeart/2018/2/layout/IconVerticalSolidList"/>
    <dgm:cxn modelId="{4A532A19-8630-49FC-8662-884D6BEF5887}" type="presParOf" srcId="{8D244DEF-C8D6-4DB0-A74E-FD4DF6235FB6}" destId="{5F18B25F-C6D6-4015-A897-08DB7CF000DC}" srcOrd="1" destOrd="0" presId="urn:microsoft.com/office/officeart/2018/2/layout/IconVerticalSolidList"/>
    <dgm:cxn modelId="{75628C10-A0BC-49B5-9601-5E7A684EB0E1}" type="presParOf" srcId="{8D244DEF-C8D6-4DB0-A74E-FD4DF6235FB6}" destId="{B3DB9F8B-44CC-4B34-813F-2FA62D7CEB23}" srcOrd="2" destOrd="0" presId="urn:microsoft.com/office/officeart/2018/2/layout/IconVerticalSolidList"/>
    <dgm:cxn modelId="{6AFC8D95-70BD-40BA-92CA-01244E24E2DA}" type="presParOf" srcId="{8D244DEF-C8D6-4DB0-A74E-FD4DF6235FB6}" destId="{47BF9A3C-133B-4318-9174-36810E81F1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A364A0-C6A9-44EC-A4BC-CF44287B86A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F737805-2A07-4FB4-AC20-01D7E503A15B}">
      <dgm:prSet custT="1"/>
      <dgm:spPr/>
      <dgm:t>
        <a:bodyPr/>
        <a:lstStyle/>
        <a:p>
          <a:r>
            <a:rPr lang="en-US" sz="1600" b="1" dirty="0">
              <a:latin typeface="Arial"/>
              <a:cs typeface="Arial"/>
            </a:rPr>
            <a:t>Addressing Individual Beliefs and Barries</a:t>
          </a:r>
          <a:endParaRPr lang="en-US" sz="1600" dirty="0">
            <a:latin typeface="Arial"/>
            <a:cs typeface="Arial"/>
          </a:endParaRPr>
        </a:p>
      </dgm:t>
    </dgm:pt>
    <dgm:pt modelId="{DD76A0BF-FA0F-4AAB-B4D8-19E764B348F6}" type="parTrans" cxnId="{8818A2C8-BF54-48A7-9F54-8BC12661A31A}">
      <dgm:prSet/>
      <dgm:spPr/>
      <dgm:t>
        <a:bodyPr/>
        <a:lstStyle/>
        <a:p>
          <a:endParaRPr lang="en-US"/>
        </a:p>
      </dgm:t>
    </dgm:pt>
    <dgm:pt modelId="{6D8ACE1D-088B-47AC-B9EE-EE31E04D15D3}" type="sibTrans" cxnId="{8818A2C8-BF54-48A7-9F54-8BC12661A31A}">
      <dgm:prSet/>
      <dgm:spPr/>
      <dgm:t>
        <a:bodyPr/>
        <a:lstStyle/>
        <a:p>
          <a:endParaRPr lang="en-US"/>
        </a:p>
      </dgm:t>
    </dgm:pt>
    <dgm:pt modelId="{A6CE9F78-C4C2-4134-8A94-3839F04E0D7F}">
      <dgm:prSet/>
      <dgm:spPr/>
      <dgm:t>
        <a:bodyPr/>
        <a:lstStyle/>
        <a:p>
          <a:pPr algn="l" rtl="0"/>
          <a:r>
            <a:rPr lang="en-US" sz="1400" b="0" dirty="0">
              <a:latin typeface="Arial"/>
              <a:ea typeface="Calibri"/>
              <a:cs typeface="Arial"/>
            </a:rPr>
            <a:t>Free Nicotine Replacement Therapy (NRT) and </a:t>
          </a:r>
          <a:r>
            <a:rPr lang="en-US" sz="1400" b="0" dirty="0" err="1">
              <a:latin typeface="Arial"/>
              <a:ea typeface="Calibri"/>
              <a:cs typeface="Arial"/>
            </a:rPr>
            <a:t>behavioural</a:t>
          </a:r>
          <a:r>
            <a:rPr lang="en-US" sz="1400" b="0" dirty="0">
              <a:latin typeface="Arial"/>
              <a:ea typeface="Calibri"/>
              <a:cs typeface="Arial"/>
            </a:rPr>
            <a:t> counselling, NHS Stop Smoking Services (NICE, 2021)</a:t>
          </a:r>
        </a:p>
      </dgm:t>
    </dgm:pt>
    <dgm:pt modelId="{8B20F26C-7794-4051-A9E6-A0841D8E9116}" type="parTrans" cxnId="{F1FB02A1-9551-44AA-A628-1D1C539EA979}">
      <dgm:prSet/>
      <dgm:spPr/>
      <dgm:t>
        <a:bodyPr/>
        <a:lstStyle/>
        <a:p>
          <a:endParaRPr lang="en-US"/>
        </a:p>
      </dgm:t>
    </dgm:pt>
    <dgm:pt modelId="{D114B731-5800-44F1-B53C-83B21D92DF3D}" type="sibTrans" cxnId="{F1FB02A1-9551-44AA-A628-1D1C539EA979}">
      <dgm:prSet/>
      <dgm:spPr/>
      <dgm:t>
        <a:bodyPr/>
        <a:lstStyle/>
        <a:p>
          <a:endParaRPr lang="en-US"/>
        </a:p>
      </dgm:t>
    </dgm:pt>
    <dgm:pt modelId="{8FA31F5E-63FD-463F-BEAD-9ABAC871C460}">
      <dgm:prSet/>
      <dgm:spPr/>
      <dgm:t>
        <a:bodyPr/>
        <a:lstStyle/>
        <a:p>
          <a:pPr algn="l" rtl="0"/>
          <a:r>
            <a:rPr lang="en-US" sz="1400" b="0" dirty="0">
              <a:latin typeface="Arial"/>
              <a:ea typeface="Calibri"/>
              <a:cs typeface="Arial"/>
            </a:rPr>
            <a:t>Linked to Health Belief Model- reduces perceived barriers, increases confidence in quitting (Rosenstock, 1974;  Royal College of Physicians, 2018).  </a:t>
          </a:r>
        </a:p>
      </dgm:t>
    </dgm:pt>
    <dgm:pt modelId="{5E53F3C1-0CCE-4A8C-97E1-E16E13929544}" type="parTrans" cxnId="{399D0197-5AB4-43C1-AD20-C3EDF7936115}">
      <dgm:prSet/>
      <dgm:spPr/>
      <dgm:t>
        <a:bodyPr/>
        <a:lstStyle/>
        <a:p>
          <a:endParaRPr lang="en-US"/>
        </a:p>
      </dgm:t>
    </dgm:pt>
    <dgm:pt modelId="{A5F5E35D-8687-42AF-BD8B-1E0F03B6DD4B}" type="sibTrans" cxnId="{399D0197-5AB4-43C1-AD20-C3EDF7936115}">
      <dgm:prSet/>
      <dgm:spPr/>
      <dgm:t>
        <a:bodyPr/>
        <a:lstStyle/>
        <a:p>
          <a:endParaRPr lang="en-US"/>
        </a:p>
      </dgm:t>
    </dgm:pt>
    <dgm:pt modelId="{7522D0D8-8E68-4DA1-821D-043C7CE906FB}">
      <dgm:prSet/>
      <dgm:spPr/>
      <dgm:t>
        <a:bodyPr/>
        <a:lstStyle/>
        <a:p>
          <a:pPr algn="l"/>
          <a:r>
            <a:rPr lang="en-US" sz="1400" b="0" dirty="0">
              <a:latin typeface="Arial"/>
              <a:ea typeface="Calibri"/>
              <a:cs typeface="Arial"/>
            </a:rPr>
            <a:t>Peer mentor support groups and role-model campaigns in colleges and communities</a:t>
          </a:r>
        </a:p>
      </dgm:t>
    </dgm:pt>
    <dgm:pt modelId="{1779E908-8946-4BD9-B76B-336D68943256}" type="parTrans" cxnId="{4ABB4436-6D1B-4CBA-985B-D33692EE23F9}">
      <dgm:prSet/>
      <dgm:spPr/>
      <dgm:t>
        <a:bodyPr/>
        <a:lstStyle/>
        <a:p>
          <a:endParaRPr lang="en-US"/>
        </a:p>
      </dgm:t>
    </dgm:pt>
    <dgm:pt modelId="{E096E18A-4444-4874-A69A-A20EF9062523}" type="sibTrans" cxnId="{4ABB4436-6D1B-4CBA-985B-D33692EE23F9}">
      <dgm:prSet/>
      <dgm:spPr/>
      <dgm:t>
        <a:bodyPr/>
        <a:lstStyle/>
        <a:p>
          <a:endParaRPr lang="en-US"/>
        </a:p>
      </dgm:t>
    </dgm:pt>
    <dgm:pt modelId="{46A64895-1172-4C6F-AC50-9833C8F52528}">
      <dgm:prSet/>
      <dgm:spPr/>
      <dgm:t>
        <a:bodyPr/>
        <a:lstStyle/>
        <a:p>
          <a:pPr algn="l"/>
          <a:endParaRPr lang="en-US" sz="1400" b="0" dirty="0">
            <a:latin typeface="Arial"/>
            <a:ea typeface="Calibri"/>
            <a:cs typeface="Arial"/>
          </a:endParaRPr>
        </a:p>
      </dgm:t>
    </dgm:pt>
    <dgm:pt modelId="{4F57BEB7-4F63-4D6D-B886-C3F122FD6E93}" type="parTrans" cxnId="{5E87730D-D646-4B6C-B9AD-E217A99FD144}">
      <dgm:prSet/>
      <dgm:spPr/>
      <dgm:t>
        <a:bodyPr/>
        <a:lstStyle/>
        <a:p>
          <a:endParaRPr lang="en-GB"/>
        </a:p>
      </dgm:t>
    </dgm:pt>
    <dgm:pt modelId="{684189E4-2690-42B8-B55E-F3F3245E771B}" type="sibTrans" cxnId="{5E87730D-D646-4B6C-B9AD-E217A99FD144}">
      <dgm:prSet/>
      <dgm:spPr/>
      <dgm:t>
        <a:bodyPr/>
        <a:lstStyle/>
        <a:p>
          <a:endParaRPr lang="en-GB"/>
        </a:p>
      </dgm:t>
    </dgm:pt>
    <dgm:pt modelId="{30D2F260-1CAB-4A56-9ED7-690600C299E2}">
      <dgm:prSet custT="1"/>
      <dgm:spPr/>
      <dgm:t>
        <a:bodyPr/>
        <a:lstStyle/>
        <a:p>
          <a:pPr algn="ctr">
            <a:buNone/>
          </a:pPr>
          <a:r>
            <a:rPr lang="en-US" sz="1600" b="1" dirty="0">
              <a:latin typeface="Arial"/>
              <a:ea typeface="Calibri"/>
              <a:cs typeface="Arial"/>
            </a:rPr>
            <a:t>Key Takeaway</a:t>
          </a:r>
        </a:p>
      </dgm:t>
    </dgm:pt>
    <dgm:pt modelId="{071E5DA6-0731-42CB-B41B-115BB0930C66}" type="parTrans" cxnId="{9C87834F-6B00-4B5B-88F6-9924D1047483}">
      <dgm:prSet/>
      <dgm:spPr/>
      <dgm:t>
        <a:bodyPr/>
        <a:lstStyle/>
        <a:p>
          <a:endParaRPr lang="en-GB"/>
        </a:p>
      </dgm:t>
    </dgm:pt>
    <dgm:pt modelId="{F6DF0D7E-2F89-4C9A-A88B-85AAEF60C521}" type="sibTrans" cxnId="{9C87834F-6B00-4B5B-88F6-9924D1047483}">
      <dgm:prSet/>
      <dgm:spPr/>
      <dgm:t>
        <a:bodyPr/>
        <a:lstStyle/>
        <a:p>
          <a:endParaRPr lang="en-GB"/>
        </a:p>
      </dgm:t>
    </dgm:pt>
    <dgm:pt modelId="{BD713FB3-3627-4286-83DD-CDC4481A724C}">
      <dgm:prSet/>
      <dgm:spPr/>
      <dgm:t>
        <a:bodyPr/>
        <a:lstStyle/>
        <a:p>
          <a:pPr algn="l"/>
          <a:r>
            <a:rPr lang="en-US" sz="1400" b="0" dirty="0">
              <a:latin typeface="Arial"/>
              <a:ea typeface="Calibri"/>
              <a:cs typeface="Arial"/>
            </a:rPr>
            <a:t>Combining </a:t>
          </a:r>
          <a:r>
            <a:rPr lang="en-US" sz="1400" b="0" dirty="0" err="1">
              <a:latin typeface="Arial"/>
              <a:ea typeface="Calibri"/>
              <a:cs typeface="Arial"/>
            </a:rPr>
            <a:t>behavioural</a:t>
          </a:r>
          <a:r>
            <a:rPr lang="en-US" sz="1400" b="0" dirty="0">
              <a:latin typeface="Arial"/>
              <a:ea typeface="Calibri"/>
              <a:cs typeface="Arial"/>
            </a:rPr>
            <a:t> theory with accessible cessation services improves smoking cessation outcomes and reduces health inequalities.</a:t>
          </a:r>
        </a:p>
      </dgm:t>
    </dgm:pt>
    <dgm:pt modelId="{1CF6473C-A7E7-4E1F-BF7F-738D332A6459}" type="parTrans" cxnId="{42C790FA-CBDB-4A77-80DE-5812DEDD8B20}">
      <dgm:prSet/>
      <dgm:spPr/>
      <dgm:t>
        <a:bodyPr/>
        <a:lstStyle/>
        <a:p>
          <a:endParaRPr lang="en-GB"/>
        </a:p>
      </dgm:t>
    </dgm:pt>
    <dgm:pt modelId="{028C8403-1C74-44D0-A750-4301DFCCB998}" type="sibTrans" cxnId="{42C790FA-CBDB-4A77-80DE-5812DEDD8B20}">
      <dgm:prSet/>
      <dgm:spPr/>
      <dgm:t>
        <a:bodyPr/>
        <a:lstStyle/>
        <a:p>
          <a:endParaRPr lang="en-GB"/>
        </a:p>
      </dgm:t>
    </dgm:pt>
    <dgm:pt modelId="{88F5992B-C7F3-4E17-B84E-621882DFAED5}" type="pres">
      <dgm:prSet presAssocID="{DEA364A0-C6A9-44EC-A4BC-CF44287B86A9}" presName="linear" presStyleCnt="0">
        <dgm:presLayoutVars>
          <dgm:animLvl val="lvl"/>
          <dgm:resizeHandles val="exact"/>
        </dgm:presLayoutVars>
      </dgm:prSet>
      <dgm:spPr/>
    </dgm:pt>
    <dgm:pt modelId="{1C9D52DC-6E46-447B-94B2-5196DD3EC4E8}" type="pres">
      <dgm:prSet presAssocID="{6F737805-2A07-4FB4-AC20-01D7E503A15B}" presName="parentText" presStyleLbl="node1" presStyleIdx="0" presStyleCnt="1">
        <dgm:presLayoutVars>
          <dgm:chMax val="0"/>
          <dgm:bulletEnabled val="1"/>
        </dgm:presLayoutVars>
      </dgm:prSet>
      <dgm:spPr/>
    </dgm:pt>
    <dgm:pt modelId="{368BB9B2-B7BA-4EC4-BD6F-E1CB0172D075}" type="pres">
      <dgm:prSet presAssocID="{6F737805-2A07-4FB4-AC20-01D7E503A15B}" presName="childText" presStyleLbl="revTx" presStyleIdx="0" presStyleCnt="1">
        <dgm:presLayoutVars>
          <dgm:bulletEnabled val="1"/>
        </dgm:presLayoutVars>
      </dgm:prSet>
      <dgm:spPr/>
    </dgm:pt>
  </dgm:ptLst>
  <dgm:cxnLst>
    <dgm:cxn modelId="{5E87730D-D646-4B6C-B9AD-E217A99FD144}" srcId="{6F737805-2A07-4FB4-AC20-01D7E503A15B}" destId="{46A64895-1172-4C6F-AC50-9833C8F52528}" srcOrd="5" destOrd="0" parTransId="{4F57BEB7-4F63-4D6D-B886-C3F122FD6E93}" sibTransId="{684189E4-2690-42B8-B55E-F3F3245E771B}"/>
    <dgm:cxn modelId="{D6E9531A-5907-4CDC-8EBF-86CD76A9C6AF}" type="presOf" srcId="{6F737805-2A07-4FB4-AC20-01D7E503A15B}" destId="{1C9D52DC-6E46-447B-94B2-5196DD3EC4E8}" srcOrd="0" destOrd="0" presId="urn:microsoft.com/office/officeart/2005/8/layout/vList2"/>
    <dgm:cxn modelId="{CB979A1D-3A6C-4C39-8FE4-9FE284D55C41}" type="presOf" srcId="{DEA364A0-C6A9-44EC-A4BC-CF44287B86A9}" destId="{88F5992B-C7F3-4E17-B84E-621882DFAED5}" srcOrd="0" destOrd="0" presId="urn:microsoft.com/office/officeart/2005/8/layout/vList2"/>
    <dgm:cxn modelId="{4ABB4436-6D1B-4CBA-985B-D33692EE23F9}" srcId="{6F737805-2A07-4FB4-AC20-01D7E503A15B}" destId="{7522D0D8-8E68-4DA1-821D-043C7CE906FB}" srcOrd="2" destOrd="0" parTransId="{1779E908-8946-4BD9-B76B-336D68943256}" sibTransId="{E096E18A-4444-4874-A69A-A20EF9062523}"/>
    <dgm:cxn modelId="{34D51D4A-42A1-4A7A-84DD-8E1EA0F47FCE}" type="presOf" srcId="{8FA31F5E-63FD-463F-BEAD-9ABAC871C460}" destId="{368BB9B2-B7BA-4EC4-BD6F-E1CB0172D075}" srcOrd="0" destOrd="1" presId="urn:microsoft.com/office/officeart/2005/8/layout/vList2"/>
    <dgm:cxn modelId="{9C87834F-6B00-4B5B-88F6-9924D1047483}" srcId="{6F737805-2A07-4FB4-AC20-01D7E503A15B}" destId="{30D2F260-1CAB-4A56-9ED7-690600C299E2}" srcOrd="3" destOrd="0" parTransId="{071E5DA6-0731-42CB-B41B-115BB0930C66}" sibTransId="{F6DF0D7E-2F89-4C9A-A88B-85AAEF60C521}"/>
    <dgm:cxn modelId="{2A700882-AC37-4F9D-B05B-1EE69DBFDBB5}" type="presOf" srcId="{A6CE9F78-C4C2-4134-8A94-3839F04E0D7F}" destId="{368BB9B2-B7BA-4EC4-BD6F-E1CB0172D075}" srcOrd="0" destOrd="0" presId="urn:microsoft.com/office/officeart/2005/8/layout/vList2"/>
    <dgm:cxn modelId="{4B2A6C8D-6CC4-482E-808B-68DD3E473C09}" type="presOf" srcId="{7522D0D8-8E68-4DA1-821D-043C7CE906FB}" destId="{368BB9B2-B7BA-4EC4-BD6F-E1CB0172D075}" srcOrd="0" destOrd="2" presId="urn:microsoft.com/office/officeart/2005/8/layout/vList2"/>
    <dgm:cxn modelId="{399D0197-5AB4-43C1-AD20-C3EDF7936115}" srcId="{6F737805-2A07-4FB4-AC20-01D7E503A15B}" destId="{8FA31F5E-63FD-463F-BEAD-9ABAC871C460}" srcOrd="1" destOrd="0" parTransId="{5E53F3C1-0CCE-4A8C-97E1-E16E13929544}" sibTransId="{A5F5E35D-8687-42AF-BD8B-1E0F03B6DD4B}"/>
    <dgm:cxn modelId="{F1FB02A1-9551-44AA-A628-1D1C539EA979}" srcId="{6F737805-2A07-4FB4-AC20-01D7E503A15B}" destId="{A6CE9F78-C4C2-4134-8A94-3839F04E0D7F}" srcOrd="0" destOrd="0" parTransId="{8B20F26C-7794-4051-A9E6-A0841D8E9116}" sibTransId="{D114B731-5800-44F1-B53C-83B21D92DF3D}"/>
    <dgm:cxn modelId="{3F8CAFB6-3006-41FD-98EA-15BD566856AC}" type="presOf" srcId="{BD713FB3-3627-4286-83DD-CDC4481A724C}" destId="{368BB9B2-B7BA-4EC4-BD6F-E1CB0172D075}" srcOrd="0" destOrd="4" presId="urn:microsoft.com/office/officeart/2005/8/layout/vList2"/>
    <dgm:cxn modelId="{8818A2C8-BF54-48A7-9F54-8BC12661A31A}" srcId="{DEA364A0-C6A9-44EC-A4BC-CF44287B86A9}" destId="{6F737805-2A07-4FB4-AC20-01D7E503A15B}" srcOrd="0" destOrd="0" parTransId="{DD76A0BF-FA0F-4AAB-B4D8-19E764B348F6}" sibTransId="{6D8ACE1D-088B-47AC-B9EE-EE31E04D15D3}"/>
    <dgm:cxn modelId="{BBA495E3-252F-4A9B-A93A-361C41A4BAC5}" type="presOf" srcId="{30D2F260-1CAB-4A56-9ED7-690600C299E2}" destId="{368BB9B2-B7BA-4EC4-BD6F-E1CB0172D075}" srcOrd="0" destOrd="3" presId="urn:microsoft.com/office/officeart/2005/8/layout/vList2"/>
    <dgm:cxn modelId="{42C790FA-CBDB-4A77-80DE-5812DEDD8B20}" srcId="{6F737805-2A07-4FB4-AC20-01D7E503A15B}" destId="{BD713FB3-3627-4286-83DD-CDC4481A724C}" srcOrd="4" destOrd="0" parTransId="{1CF6473C-A7E7-4E1F-BF7F-738D332A6459}" sibTransId="{028C8403-1C74-44D0-A750-4301DFCCB998}"/>
    <dgm:cxn modelId="{D71D45FD-C1A9-46FC-A62A-77D17803955D}" type="presOf" srcId="{46A64895-1172-4C6F-AC50-9833C8F52528}" destId="{368BB9B2-B7BA-4EC4-BD6F-E1CB0172D075}" srcOrd="0" destOrd="5" presId="urn:microsoft.com/office/officeart/2005/8/layout/vList2"/>
    <dgm:cxn modelId="{47E772FE-B6E6-4BBF-A05C-5EEAF5DE1656}" type="presParOf" srcId="{88F5992B-C7F3-4E17-B84E-621882DFAED5}" destId="{1C9D52DC-6E46-447B-94B2-5196DD3EC4E8}" srcOrd="0" destOrd="0" presId="urn:microsoft.com/office/officeart/2005/8/layout/vList2"/>
    <dgm:cxn modelId="{5B415A55-7A76-4418-AFA9-481C04E637AE}" type="presParOf" srcId="{88F5992B-C7F3-4E17-B84E-621882DFAED5}" destId="{368BB9B2-B7BA-4EC4-BD6F-E1CB0172D07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9386CB-3B86-4AD7-928A-1FF384789D1F}"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199FA00D-D54B-425E-AC54-5F3B0ACBD6FC}">
      <dgm:prSet custT="1"/>
      <dgm:spPr/>
      <dgm:t>
        <a:bodyPr/>
        <a:lstStyle/>
        <a:p>
          <a:r>
            <a:rPr lang="en-US" sz="1600" b="1" i="0" baseline="0" dirty="0">
              <a:latin typeface="Arial"/>
              <a:cs typeface="Arial"/>
            </a:rPr>
            <a:t>Reducing Health Inequalities </a:t>
          </a:r>
          <a:r>
            <a:rPr lang="en-US" sz="1600" b="0" i="0" dirty="0">
              <a:latin typeface="Arial"/>
              <a:cs typeface="Arial"/>
            </a:rPr>
            <a:t>​</a:t>
          </a:r>
          <a:endParaRPr lang="en-US" sz="1600" dirty="0">
            <a:latin typeface="Arial"/>
            <a:cs typeface="Arial"/>
          </a:endParaRPr>
        </a:p>
      </dgm:t>
    </dgm:pt>
    <dgm:pt modelId="{7A63A8B0-532E-4857-82C7-2F9394F6CA36}" type="parTrans" cxnId="{C0849ABE-35DB-47C3-A24F-C9497C7A65AB}">
      <dgm:prSet/>
      <dgm:spPr/>
      <dgm:t>
        <a:bodyPr/>
        <a:lstStyle/>
        <a:p>
          <a:endParaRPr lang="en-US"/>
        </a:p>
      </dgm:t>
    </dgm:pt>
    <dgm:pt modelId="{EB066298-9C9A-4726-8BAD-50434BA768CB}" type="sibTrans" cxnId="{C0849ABE-35DB-47C3-A24F-C9497C7A65AB}">
      <dgm:prSet/>
      <dgm:spPr/>
      <dgm:t>
        <a:bodyPr/>
        <a:lstStyle/>
        <a:p>
          <a:endParaRPr lang="en-US"/>
        </a:p>
      </dgm:t>
    </dgm:pt>
    <dgm:pt modelId="{C4CC4E72-B473-454F-9DD6-E51CA3DA43D9}">
      <dgm:prSet/>
      <dgm:spPr/>
      <dgm:t>
        <a:bodyPr/>
        <a:lstStyle/>
        <a:p>
          <a:pPr rtl="0"/>
          <a:r>
            <a:rPr lang="en-US" sz="1400" b="0" i="0" dirty="0">
              <a:latin typeface="Arial"/>
              <a:cs typeface="Arial"/>
            </a:rPr>
            <a:t>​</a:t>
          </a:r>
          <a:r>
            <a:rPr lang="en-US" sz="1400" b="0" i="0" baseline="0" dirty="0">
              <a:latin typeface="Arial"/>
              <a:ea typeface="Calibri"/>
              <a:cs typeface="Arial"/>
            </a:rPr>
            <a:t>Community outreach </a:t>
          </a:r>
          <a:r>
            <a:rPr lang="en-US" sz="1400" b="0" i="0" baseline="0" dirty="0" err="1">
              <a:latin typeface="Arial"/>
              <a:ea typeface="Calibri"/>
              <a:cs typeface="Arial"/>
            </a:rPr>
            <a:t>programme</a:t>
          </a:r>
          <a:r>
            <a:rPr lang="en-US" sz="1400" b="0" i="0" baseline="0" dirty="0">
              <a:latin typeface="Arial"/>
              <a:ea typeface="Calibri"/>
              <a:cs typeface="Arial"/>
            </a:rPr>
            <a:t> in deprived areas (proportionate universalism)</a:t>
          </a:r>
          <a:r>
            <a:rPr lang="en-US" sz="1400" b="0" i="0" dirty="0">
              <a:latin typeface="Arial"/>
              <a:ea typeface="Calibri"/>
              <a:cs typeface="Arial"/>
            </a:rPr>
            <a:t>​</a:t>
          </a:r>
          <a:endParaRPr lang="en-US" sz="1400" b="0" dirty="0">
            <a:latin typeface="Arial"/>
            <a:ea typeface="Calibri"/>
            <a:cs typeface="Arial"/>
          </a:endParaRPr>
        </a:p>
      </dgm:t>
    </dgm:pt>
    <dgm:pt modelId="{D845CB26-D76A-49D9-9729-6A973F673FF7}" type="parTrans" cxnId="{45185B4F-0A1C-4938-BD45-1A5334FB7376}">
      <dgm:prSet/>
      <dgm:spPr/>
      <dgm:t>
        <a:bodyPr/>
        <a:lstStyle/>
        <a:p>
          <a:endParaRPr lang="en-US"/>
        </a:p>
      </dgm:t>
    </dgm:pt>
    <dgm:pt modelId="{44E53682-8F35-41A7-A12E-5FCD1495F92B}" type="sibTrans" cxnId="{45185B4F-0A1C-4938-BD45-1A5334FB7376}">
      <dgm:prSet/>
      <dgm:spPr/>
      <dgm:t>
        <a:bodyPr/>
        <a:lstStyle/>
        <a:p>
          <a:endParaRPr lang="en-US"/>
        </a:p>
      </dgm:t>
    </dgm:pt>
    <dgm:pt modelId="{086C39CF-6FB5-4025-845C-EB9CFD881FB6}">
      <dgm:prSet/>
      <dgm:spPr/>
      <dgm:t>
        <a:bodyPr/>
        <a:lstStyle/>
        <a:p>
          <a:r>
            <a:rPr lang="en-US" sz="1400" b="0" dirty="0">
              <a:latin typeface="Arial"/>
              <a:ea typeface="Calibri"/>
              <a:cs typeface="Arial"/>
            </a:rPr>
            <a:t>Partnerships with pharmacies, GP practices</a:t>
          </a:r>
          <a:r>
            <a:rPr lang="en-US" sz="1400" b="0" i="0" baseline="0" dirty="0">
              <a:latin typeface="Arial"/>
              <a:ea typeface="Calibri"/>
              <a:cs typeface="Arial"/>
            </a:rPr>
            <a:t> </a:t>
          </a:r>
          <a:r>
            <a:rPr lang="en-US" sz="1400" b="0" dirty="0">
              <a:latin typeface="Arial"/>
              <a:ea typeface="Calibri"/>
              <a:cs typeface="Arial"/>
            </a:rPr>
            <a:t>and NHS digital quit-smoking platforms </a:t>
          </a:r>
          <a:r>
            <a:rPr lang="en-US" sz="1400" b="0" i="0" baseline="0" dirty="0">
              <a:latin typeface="Arial"/>
              <a:ea typeface="Calibri"/>
              <a:cs typeface="Arial"/>
            </a:rPr>
            <a:t>(Public Health England, 2020</a:t>
          </a:r>
          <a:r>
            <a:rPr lang="en-US" sz="1400" b="0" dirty="0">
              <a:latin typeface="Arial"/>
              <a:ea typeface="Calibri"/>
              <a:cs typeface="Arial"/>
            </a:rPr>
            <a:t>; Action on Smoking and Health, 2023)</a:t>
          </a:r>
          <a:r>
            <a:rPr lang="en-US" sz="1400" b="0" i="0" dirty="0">
              <a:latin typeface="Arial"/>
              <a:ea typeface="Calibri"/>
              <a:cs typeface="Arial"/>
            </a:rPr>
            <a:t>​</a:t>
          </a:r>
          <a:endParaRPr lang="en-US" sz="1400" b="0" dirty="0">
            <a:latin typeface="Arial"/>
            <a:ea typeface="Calibri"/>
            <a:cs typeface="Arial"/>
          </a:endParaRPr>
        </a:p>
      </dgm:t>
    </dgm:pt>
    <dgm:pt modelId="{606BDCC9-2F32-4F71-A468-7345F3E44D22}" type="parTrans" cxnId="{3CB39574-76EA-4136-8B07-A5FEB0C7DE14}">
      <dgm:prSet/>
      <dgm:spPr/>
      <dgm:t>
        <a:bodyPr/>
        <a:lstStyle/>
        <a:p>
          <a:endParaRPr lang="en-US"/>
        </a:p>
      </dgm:t>
    </dgm:pt>
    <dgm:pt modelId="{E60A6A07-2908-42A9-8681-E0A9B1584B24}" type="sibTrans" cxnId="{3CB39574-76EA-4136-8B07-A5FEB0C7DE14}">
      <dgm:prSet/>
      <dgm:spPr/>
      <dgm:t>
        <a:bodyPr/>
        <a:lstStyle/>
        <a:p>
          <a:endParaRPr lang="en-US"/>
        </a:p>
      </dgm:t>
    </dgm:pt>
    <dgm:pt modelId="{F3ECE11D-D59F-4504-B8DD-DF1C8EBE24C3}">
      <dgm:prSet/>
      <dgm:spPr/>
      <dgm:t>
        <a:bodyPr/>
        <a:lstStyle/>
        <a:p>
          <a:r>
            <a:rPr lang="en-US" sz="1400" b="0" dirty="0">
              <a:latin typeface="Arial"/>
              <a:ea typeface="Calibri"/>
              <a:cs typeface="Arial"/>
            </a:rPr>
            <a:t>Linked Theory</a:t>
          </a:r>
          <a:r>
            <a:rPr lang="en-US" sz="1400" b="0" i="0" baseline="0" dirty="0">
              <a:latin typeface="Arial"/>
              <a:ea typeface="Calibri"/>
              <a:cs typeface="Arial"/>
            </a:rPr>
            <a:t> of Planned </a:t>
          </a:r>
          <a:r>
            <a:rPr lang="en-US" sz="1400" b="0" dirty="0" err="1">
              <a:latin typeface="Arial"/>
              <a:ea typeface="Calibri"/>
              <a:cs typeface="Arial"/>
            </a:rPr>
            <a:t>Behaviour</a:t>
          </a:r>
          <a:r>
            <a:rPr lang="en-US" sz="1400" b="0" dirty="0">
              <a:latin typeface="Arial"/>
              <a:ea typeface="Calibri"/>
              <a:cs typeface="Arial"/>
            </a:rPr>
            <a:t>:</a:t>
          </a:r>
        </a:p>
      </dgm:t>
    </dgm:pt>
    <dgm:pt modelId="{C94FAD52-74FE-4914-B7BF-B834AFDC5ADC}" type="parTrans" cxnId="{391B2001-2C42-49AB-8F59-2338213F47C1}">
      <dgm:prSet/>
      <dgm:spPr/>
      <dgm:t>
        <a:bodyPr/>
        <a:lstStyle/>
        <a:p>
          <a:endParaRPr lang="en-US"/>
        </a:p>
      </dgm:t>
    </dgm:pt>
    <dgm:pt modelId="{D5579D8F-2589-48A8-B576-349F3DC51795}" type="sibTrans" cxnId="{391B2001-2C42-49AB-8F59-2338213F47C1}">
      <dgm:prSet/>
      <dgm:spPr/>
      <dgm:t>
        <a:bodyPr/>
        <a:lstStyle/>
        <a:p>
          <a:endParaRPr lang="en-US"/>
        </a:p>
      </dgm:t>
    </dgm:pt>
    <dgm:pt modelId="{2EE50E62-4D6A-4C4E-B4D3-90547451AF16}">
      <dgm:prSet/>
      <dgm:spPr/>
      <dgm:t>
        <a:bodyPr/>
        <a:lstStyle/>
        <a:p>
          <a:r>
            <a:rPr lang="en-US" sz="1400" b="0" dirty="0">
              <a:latin typeface="Arial"/>
              <a:ea typeface="Calibri"/>
              <a:cs typeface="Arial"/>
            </a:rPr>
            <a:t>Improve</a:t>
          </a:r>
          <a:r>
            <a:rPr lang="en-US" sz="1400" b="0" i="0" baseline="0" dirty="0">
              <a:latin typeface="Arial"/>
              <a:ea typeface="Calibri"/>
              <a:cs typeface="Arial"/>
            </a:rPr>
            <a:t> perceived </a:t>
          </a:r>
          <a:r>
            <a:rPr lang="en-US" sz="1400" b="0" i="0" baseline="0" dirty="0" err="1">
              <a:latin typeface="Arial"/>
              <a:ea typeface="Calibri"/>
              <a:cs typeface="Arial"/>
            </a:rPr>
            <a:t>behavioural</a:t>
          </a:r>
          <a:r>
            <a:rPr lang="en-US" sz="1400" b="0" i="0" baseline="0" dirty="0">
              <a:latin typeface="Arial"/>
              <a:ea typeface="Calibri"/>
              <a:cs typeface="Arial"/>
            </a:rPr>
            <a:t> control and intention </a:t>
          </a:r>
          <a:r>
            <a:rPr lang="en-US" sz="1400" b="0" dirty="0">
              <a:latin typeface="Arial"/>
              <a:ea typeface="Calibri"/>
              <a:cs typeface="Arial"/>
            </a:rPr>
            <a:t>quit </a:t>
          </a:r>
          <a:r>
            <a:rPr lang="en-US" sz="1400" b="0" i="0" baseline="0" dirty="0">
              <a:latin typeface="Arial"/>
              <a:ea typeface="Calibri"/>
              <a:cs typeface="Arial"/>
            </a:rPr>
            <a:t>(Ajzen, 1991; NHS Digital, 2024).</a:t>
          </a:r>
          <a:r>
            <a:rPr lang="en-US" sz="1400" b="0" i="0" dirty="0">
              <a:latin typeface="Arial"/>
              <a:ea typeface="Calibri"/>
              <a:cs typeface="Arial"/>
            </a:rPr>
            <a:t>​</a:t>
          </a:r>
          <a:endParaRPr lang="en-US" sz="1400" b="0" dirty="0">
            <a:latin typeface="Arial"/>
            <a:ea typeface="Calibri"/>
            <a:cs typeface="Arial"/>
          </a:endParaRPr>
        </a:p>
      </dgm:t>
    </dgm:pt>
    <dgm:pt modelId="{4E7589F2-2943-4BEF-92EC-2014275A6465}" type="parTrans" cxnId="{D192C532-DB33-4034-8A0E-497CAC60D3F5}">
      <dgm:prSet/>
      <dgm:spPr/>
      <dgm:t>
        <a:bodyPr/>
        <a:lstStyle/>
        <a:p>
          <a:endParaRPr lang="en-US"/>
        </a:p>
      </dgm:t>
    </dgm:pt>
    <dgm:pt modelId="{1418025D-8641-40D0-90F1-0E54CD84ED34}" type="sibTrans" cxnId="{D192C532-DB33-4034-8A0E-497CAC60D3F5}">
      <dgm:prSet/>
      <dgm:spPr/>
      <dgm:t>
        <a:bodyPr/>
        <a:lstStyle/>
        <a:p>
          <a:endParaRPr lang="en-US"/>
        </a:p>
      </dgm:t>
    </dgm:pt>
    <dgm:pt modelId="{973298FA-DA40-41A9-B904-5465BAD56EE5}">
      <dgm:prSet/>
      <dgm:spPr/>
      <dgm:t>
        <a:bodyPr/>
        <a:lstStyle/>
        <a:p>
          <a:r>
            <a:rPr lang="en-US" sz="1400" b="0" i="0" baseline="0" dirty="0">
              <a:latin typeface="Arial"/>
              <a:ea typeface="Calibri"/>
              <a:cs typeface="Arial"/>
            </a:rPr>
            <a:t>Motivational interviewing and relapse-prevention support sessions</a:t>
          </a:r>
          <a:r>
            <a:rPr lang="en-US" sz="1400" b="0" i="0" dirty="0">
              <a:latin typeface="Arial"/>
              <a:ea typeface="Calibri"/>
              <a:cs typeface="Arial"/>
            </a:rPr>
            <a:t>​</a:t>
          </a:r>
          <a:br>
            <a:rPr lang="en-US" sz="1400" b="0" i="0" dirty="0">
              <a:latin typeface="Arial"/>
              <a:ea typeface="Calibri"/>
              <a:cs typeface="Arial"/>
            </a:rPr>
          </a:br>
          <a:r>
            <a:rPr lang="en-US" sz="1400" b="0" i="0" baseline="0" dirty="0">
              <a:latin typeface="Arial"/>
              <a:ea typeface="Calibri"/>
              <a:cs typeface="Arial"/>
            </a:rPr>
            <a:t> (Prochaska and DiClemente, 1983; Taylor </a:t>
          </a:r>
          <a:r>
            <a:rPr lang="en-US" sz="1400" b="0" i="1" baseline="0" dirty="0">
              <a:latin typeface="Arial"/>
              <a:ea typeface="Calibri"/>
              <a:cs typeface="Arial"/>
            </a:rPr>
            <a:t>et al.,</a:t>
          </a:r>
          <a:r>
            <a:rPr lang="en-US" sz="1400" b="0" i="0" baseline="0" dirty="0">
              <a:latin typeface="Arial"/>
              <a:ea typeface="Calibri"/>
              <a:cs typeface="Arial"/>
            </a:rPr>
            <a:t> 2014).</a:t>
          </a:r>
          <a:r>
            <a:rPr lang="en-US" sz="1400" b="0" i="0" dirty="0">
              <a:latin typeface="Arial"/>
              <a:ea typeface="Calibri"/>
              <a:cs typeface="Arial"/>
            </a:rPr>
            <a:t>​</a:t>
          </a:r>
          <a:endParaRPr lang="en-US" sz="1400" b="0" dirty="0">
            <a:latin typeface="Arial"/>
            <a:ea typeface="Calibri"/>
            <a:cs typeface="Arial"/>
          </a:endParaRPr>
        </a:p>
      </dgm:t>
    </dgm:pt>
    <dgm:pt modelId="{4E15002F-6BFC-4347-924C-2BDB83FE5760}" type="parTrans" cxnId="{89C94977-AFA3-4A1A-B5CD-182278359D48}">
      <dgm:prSet/>
      <dgm:spPr/>
      <dgm:t>
        <a:bodyPr/>
        <a:lstStyle/>
        <a:p>
          <a:endParaRPr lang="en-US"/>
        </a:p>
      </dgm:t>
    </dgm:pt>
    <dgm:pt modelId="{E9BC49D4-118B-40F8-801C-8B7D7ACF47BB}" type="sibTrans" cxnId="{89C94977-AFA3-4A1A-B5CD-182278359D48}">
      <dgm:prSet/>
      <dgm:spPr/>
      <dgm:t>
        <a:bodyPr/>
        <a:lstStyle/>
        <a:p>
          <a:endParaRPr lang="en-US"/>
        </a:p>
      </dgm:t>
    </dgm:pt>
    <dgm:pt modelId="{18A52D33-81AB-4871-B958-142838CE0764}" type="pres">
      <dgm:prSet presAssocID="{EF9386CB-3B86-4AD7-928A-1FF384789D1F}" presName="linear" presStyleCnt="0">
        <dgm:presLayoutVars>
          <dgm:animLvl val="lvl"/>
          <dgm:resizeHandles val="exact"/>
        </dgm:presLayoutVars>
      </dgm:prSet>
      <dgm:spPr/>
    </dgm:pt>
    <dgm:pt modelId="{29C87A09-1773-4AE1-9625-100D65CBBA14}" type="pres">
      <dgm:prSet presAssocID="{199FA00D-D54B-425E-AC54-5F3B0ACBD6FC}" presName="parentText" presStyleLbl="node1" presStyleIdx="0" presStyleCnt="1">
        <dgm:presLayoutVars>
          <dgm:chMax val="0"/>
          <dgm:bulletEnabled val="1"/>
        </dgm:presLayoutVars>
      </dgm:prSet>
      <dgm:spPr/>
    </dgm:pt>
    <dgm:pt modelId="{8C9D3F13-8008-412A-9705-25C4314C6495}" type="pres">
      <dgm:prSet presAssocID="{199FA00D-D54B-425E-AC54-5F3B0ACBD6FC}" presName="childText" presStyleLbl="revTx" presStyleIdx="0" presStyleCnt="1">
        <dgm:presLayoutVars>
          <dgm:bulletEnabled val="1"/>
        </dgm:presLayoutVars>
      </dgm:prSet>
      <dgm:spPr/>
    </dgm:pt>
  </dgm:ptLst>
  <dgm:cxnLst>
    <dgm:cxn modelId="{391B2001-2C42-49AB-8F59-2338213F47C1}" srcId="{199FA00D-D54B-425E-AC54-5F3B0ACBD6FC}" destId="{F3ECE11D-D59F-4504-B8DD-DF1C8EBE24C3}" srcOrd="2" destOrd="0" parTransId="{C94FAD52-74FE-4914-B7BF-B834AFDC5ADC}" sibTransId="{D5579D8F-2589-48A8-B576-349F3DC51795}"/>
    <dgm:cxn modelId="{48BE4726-E7EB-41CD-9642-1B2E47D51B52}" type="presOf" srcId="{2EE50E62-4D6A-4C4E-B4D3-90547451AF16}" destId="{8C9D3F13-8008-412A-9705-25C4314C6495}" srcOrd="0" destOrd="3" presId="urn:microsoft.com/office/officeart/2005/8/layout/vList2"/>
    <dgm:cxn modelId="{D192C532-DB33-4034-8A0E-497CAC60D3F5}" srcId="{199FA00D-D54B-425E-AC54-5F3B0ACBD6FC}" destId="{2EE50E62-4D6A-4C4E-B4D3-90547451AF16}" srcOrd="3" destOrd="0" parTransId="{4E7589F2-2943-4BEF-92EC-2014275A6465}" sibTransId="{1418025D-8641-40D0-90F1-0E54CD84ED34}"/>
    <dgm:cxn modelId="{07E17537-95C5-479F-B854-A45AF522ECAA}" type="presOf" srcId="{C4CC4E72-B473-454F-9DD6-E51CA3DA43D9}" destId="{8C9D3F13-8008-412A-9705-25C4314C6495}" srcOrd="0" destOrd="0" presId="urn:microsoft.com/office/officeart/2005/8/layout/vList2"/>
    <dgm:cxn modelId="{45185B4F-0A1C-4938-BD45-1A5334FB7376}" srcId="{199FA00D-D54B-425E-AC54-5F3B0ACBD6FC}" destId="{C4CC4E72-B473-454F-9DD6-E51CA3DA43D9}" srcOrd="0" destOrd="0" parTransId="{D845CB26-D76A-49D9-9729-6A973F673FF7}" sibTransId="{44E53682-8F35-41A7-A12E-5FCD1495F92B}"/>
    <dgm:cxn modelId="{3CB39574-76EA-4136-8B07-A5FEB0C7DE14}" srcId="{199FA00D-D54B-425E-AC54-5F3B0ACBD6FC}" destId="{086C39CF-6FB5-4025-845C-EB9CFD881FB6}" srcOrd="1" destOrd="0" parTransId="{606BDCC9-2F32-4F71-A468-7345F3E44D22}" sibTransId="{E60A6A07-2908-42A9-8681-E0A9B1584B24}"/>
    <dgm:cxn modelId="{89C94977-AFA3-4A1A-B5CD-182278359D48}" srcId="{199FA00D-D54B-425E-AC54-5F3B0ACBD6FC}" destId="{973298FA-DA40-41A9-B904-5465BAD56EE5}" srcOrd="4" destOrd="0" parTransId="{4E15002F-6BFC-4347-924C-2BDB83FE5760}" sibTransId="{E9BC49D4-118B-40F8-801C-8B7D7ACF47BB}"/>
    <dgm:cxn modelId="{3D1AEF93-54E0-4C90-AD1A-6B6E0EFB98DF}" type="presOf" srcId="{973298FA-DA40-41A9-B904-5465BAD56EE5}" destId="{8C9D3F13-8008-412A-9705-25C4314C6495}" srcOrd="0" destOrd="4" presId="urn:microsoft.com/office/officeart/2005/8/layout/vList2"/>
    <dgm:cxn modelId="{C4F3BDB0-B203-46E7-AA84-FE314B711ECF}" type="presOf" srcId="{EF9386CB-3B86-4AD7-928A-1FF384789D1F}" destId="{18A52D33-81AB-4871-B958-142838CE0764}" srcOrd="0" destOrd="0" presId="urn:microsoft.com/office/officeart/2005/8/layout/vList2"/>
    <dgm:cxn modelId="{C0849ABE-35DB-47C3-A24F-C9497C7A65AB}" srcId="{EF9386CB-3B86-4AD7-928A-1FF384789D1F}" destId="{199FA00D-D54B-425E-AC54-5F3B0ACBD6FC}" srcOrd="0" destOrd="0" parTransId="{7A63A8B0-532E-4857-82C7-2F9394F6CA36}" sibTransId="{EB066298-9C9A-4726-8BAD-50434BA768CB}"/>
    <dgm:cxn modelId="{1F5D82C4-A076-4759-BCD6-74FD9968F366}" type="presOf" srcId="{F3ECE11D-D59F-4504-B8DD-DF1C8EBE24C3}" destId="{8C9D3F13-8008-412A-9705-25C4314C6495}" srcOrd="0" destOrd="2" presId="urn:microsoft.com/office/officeart/2005/8/layout/vList2"/>
    <dgm:cxn modelId="{300232C5-F0BA-4669-829D-77757690D1FC}" type="presOf" srcId="{086C39CF-6FB5-4025-845C-EB9CFD881FB6}" destId="{8C9D3F13-8008-412A-9705-25C4314C6495}" srcOrd="0" destOrd="1" presId="urn:microsoft.com/office/officeart/2005/8/layout/vList2"/>
    <dgm:cxn modelId="{34109BC8-A1F9-4FBC-84D4-D71CC6C88EA3}" type="presOf" srcId="{199FA00D-D54B-425E-AC54-5F3B0ACBD6FC}" destId="{29C87A09-1773-4AE1-9625-100D65CBBA14}" srcOrd="0" destOrd="0" presId="urn:microsoft.com/office/officeart/2005/8/layout/vList2"/>
    <dgm:cxn modelId="{F92CDFF0-B38C-475E-A3E9-EB4A0C9977B1}" type="presParOf" srcId="{18A52D33-81AB-4871-B958-142838CE0764}" destId="{29C87A09-1773-4AE1-9625-100D65CBBA14}" srcOrd="0" destOrd="0" presId="urn:microsoft.com/office/officeart/2005/8/layout/vList2"/>
    <dgm:cxn modelId="{52CEA52D-11FA-4113-A997-4D3B92927E9F}" type="presParOf" srcId="{18A52D33-81AB-4871-B958-142838CE0764}" destId="{8C9D3F13-8008-412A-9705-25C4314C6495}"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027CA-7978-46D7-99B2-53FBF0EA885C}">
      <dsp:nvSpPr>
        <dsp:cNvPr id="0" name=""/>
        <dsp:cNvSpPr/>
      </dsp:nvSpPr>
      <dsp:spPr>
        <a:xfrm>
          <a:off x="2011" y="330393"/>
          <a:ext cx="1961084" cy="374400"/>
        </a:xfrm>
        <a:prstGeom prst="rect">
          <a:avLst/>
        </a:prstGeom>
        <a:solidFill>
          <a:schemeClr val="accent2">
            <a:shade val="50000"/>
            <a:hueOff val="0"/>
            <a:satOff val="0"/>
            <a:lumOff val="0"/>
            <a:alphaOff val="0"/>
          </a:schemeClr>
        </a:solidFill>
        <a:ln w="1905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Psychological</a:t>
          </a:r>
          <a:endParaRPr lang="en-US" sz="1300" kern="1200">
            <a:latin typeface="Arial"/>
            <a:cs typeface="Arial"/>
          </a:endParaRPr>
        </a:p>
      </dsp:txBody>
      <dsp:txXfrm>
        <a:off x="2011" y="330393"/>
        <a:ext cx="1961084" cy="374400"/>
      </dsp:txXfrm>
    </dsp:sp>
    <dsp:sp modelId="{6D651CFB-832E-4A25-8336-DA9EB85FB6FB}">
      <dsp:nvSpPr>
        <dsp:cNvPr id="0" name=""/>
        <dsp:cNvSpPr/>
      </dsp:nvSpPr>
      <dsp:spPr>
        <a:xfrm>
          <a:off x="2011" y="704793"/>
          <a:ext cx="1961084" cy="4576601"/>
        </a:xfrm>
        <a:prstGeom prst="rect">
          <a:avLst/>
        </a:prstGeom>
        <a:solidFill>
          <a:schemeClr val="accent2">
            <a:alpha val="90000"/>
            <a:tint val="55000"/>
            <a:hueOff val="0"/>
            <a:satOff val="0"/>
            <a:lumOff val="0"/>
            <a:alphaOff val="0"/>
          </a:schemeClr>
        </a:solidFill>
        <a:ln w="1905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Reduced anxiety and depression  (Taylor </a:t>
          </a:r>
          <a:r>
            <a:rPr lang="en-GB" sz="1300" i="1" kern="1200" dirty="0">
              <a:solidFill>
                <a:schemeClr val="tx1"/>
              </a:solidFill>
              <a:latin typeface="Arial"/>
              <a:ea typeface="Calibri"/>
              <a:cs typeface="Arial"/>
            </a:rPr>
            <a:t>et al.,</a:t>
          </a:r>
          <a:r>
            <a:rPr lang="en-GB" sz="1300" kern="1200" dirty="0">
              <a:solidFill>
                <a:schemeClr val="tx1"/>
              </a:solidFill>
              <a:latin typeface="Arial"/>
              <a:ea typeface="Calibri"/>
              <a:cs typeface="Arial"/>
            </a:rPr>
            <a:t> 2014).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Improved mood and wellbeing  (West, 2017).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Increased self-efficacy and confidence (Bandura, 1977).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Improved cognitive function and concentration (Royal College of Physicians, 2018).</a:t>
          </a:r>
          <a:endParaRPr lang="en-US" sz="1300" kern="1200" dirty="0">
            <a:solidFill>
              <a:schemeClr val="tx1"/>
            </a:solidFill>
            <a:latin typeface="Arial"/>
            <a:ea typeface="Calibri"/>
            <a:cs typeface="Arial"/>
          </a:endParaRPr>
        </a:p>
      </dsp:txBody>
      <dsp:txXfrm>
        <a:off x="2011" y="704793"/>
        <a:ext cx="1961084" cy="4576601"/>
      </dsp:txXfrm>
    </dsp:sp>
    <dsp:sp modelId="{B4DA16C0-63FA-4903-BB39-A25CB201CBD1}">
      <dsp:nvSpPr>
        <dsp:cNvPr id="0" name=""/>
        <dsp:cNvSpPr/>
      </dsp:nvSpPr>
      <dsp:spPr>
        <a:xfrm>
          <a:off x="2237648" y="330393"/>
          <a:ext cx="1961084" cy="374400"/>
        </a:xfrm>
        <a:prstGeom prst="rect">
          <a:avLst/>
        </a:prstGeom>
        <a:solidFill>
          <a:schemeClr val="accent2">
            <a:shade val="50000"/>
            <a:hueOff val="-365899"/>
            <a:satOff val="2915"/>
            <a:lumOff val="31163"/>
            <a:alphaOff val="0"/>
          </a:schemeClr>
        </a:solidFill>
        <a:ln w="19050" cap="flat" cmpd="sng" algn="ctr">
          <a:solidFill>
            <a:schemeClr val="accent2">
              <a:shade val="50000"/>
              <a:hueOff val="-365899"/>
              <a:satOff val="2915"/>
              <a:lumOff val="31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ea typeface="Calibri"/>
              <a:cs typeface="Arial"/>
            </a:rPr>
            <a:t>Physiological</a:t>
          </a:r>
          <a:endParaRPr lang="en-US" sz="1300" kern="1200" dirty="0">
            <a:latin typeface="Arial"/>
            <a:ea typeface="Calibri"/>
            <a:cs typeface="Arial"/>
          </a:endParaRPr>
        </a:p>
      </dsp:txBody>
      <dsp:txXfrm>
        <a:off x="2237648" y="330393"/>
        <a:ext cx="1961084" cy="374400"/>
      </dsp:txXfrm>
    </dsp:sp>
    <dsp:sp modelId="{6F520D08-DA13-46C8-A2E5-767E6AC03C5B}">
      <dsp:nvSpPr>
        <dsp:cNvPr id="0" name=""/>
        <dsp:cNvSpPr/>
      </dsp:nvSpPr>
      <dsp:spPr>
        <a:xfrm>
          <a:off x="2237648" y="704793"/>
          <a:ext cx="1961084" cy="4576601"/>
        </a:xfrm>
        <a:prstGeom prst="rect">
          <a:avLst/>
        </a:prstGeom>
        <a:solidFill>
          <a:schemeClr val="accent2">
            <a:alpha val="90000"/>
            <a:tint val="55000"/>
            <a:hueOff val="0"/>
            <a:satOff val="0"/>
            <a:lumOff val="0"/>
            <a:alphaOff val="0"/>
          </a:schemeClr>
        </a:solidFill>
        <a:ln w="1905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solidFill>
                <a:schemeClr val="tx1"/>
              </a:solidFill>
              <a:latin typeface="Arial"/>
              <a:ea typeface="Calibri"/>
              <a:cs typeface="Arial"/>
            </a:rPr>
            <a:t>Lower risk of cardiovascular disease, stroke and smoking-related cancers (NHS, 2023; Royal College of Physicians, 2018).</a:t>
          </a:r>
          <a:r>
            <a:rPr lang="en-GB" sz="1300" kern="1200" dirty="0">
              <a:solidFill>
                <a:schemeClr val="tx1"/>
              </a:solidFill>
              <a:latin typeface="Arial"/>
              <a:ea typeface="Calibri"/>
              <a:cs typeface="Arial"/>
            </a:rPr>
            <a:t>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US" sz="1300" kern="1200" dirty="0">
              <a:solidFill>
                <a:schemeClr val="tx1"/>
              </a:solidFill>
              <a:latin typeface="Arial"/>
              <a:ea typeface="Calibri"/>
              <a:cs typeface="Arial"/>
            </a:rPr>
            <a:t>Improved lung function, breathing capacity (Taylor </a:t>
          </a:r>
          <a:r>
            <a:rPr lang="en-US" sz="1300" i="1" kern="1200" dirty="0">
              <a:solidFill>
                <a:schemeClr val="tx1"/>
              </a:solidFill>
              <a:latin typeface="Arial"/>
              <a:ea typeface="Calibri"/>
              <a:cs typeface="Arial"/>
            </a:rPr>
            <a:t>et al</a:t>
          </a:r>
          <a:r>
            <a:rPr lang="en-US" sz="1300" kern="1200" dirty="0">
              <a:solidFill>
                <a:schemeClr val="tx1"/>
              </a:solidFill>
              <a:latin typeface="Arial"/>
              <a:ea typeface="Calibri"/>
              <a:cs typeface="Arial"/>
            </a:rPr>
            <a:t>., 2014). </a:t>
          </a:r>
        </a:p>
        <a:p>
          <a:pPr marL="114300" lvl="1" indent="-114300" algn="l" defTabSz="577850">
            <a:lnSpc>
              <a:spcPct val="90000"/>
            </a:lnSpc>
            <a:spcBef>
              <a:spcPct val="0"/>
            </a:spcBef>
            <a:spcAft>
              <a:spcPct val="15000"/>
            </a:spcAft>
            <a:buChar char="•"/>
          </a:pPr>
          <a:r>
            <a:rPr lang="en-US" sz="1300" kern="1200" dirty="0">
              <a:solidFill>
                <a:schemeClr val="tx1"/>
              </a:solidFill>
              <a:latin typeface="Arial"/>
              <a:ea typeface="Calibri"/>
              <a:cs typeface="Arial"/>
            </a:rPr>
            <a:t>Better sleep quality and energy levels  (NHS, 2023).</a:t>
          </a:r>
        </a:p>
      </dsp:txBody>
      <dsp:txXfrm>
        <a:off x="2237648" y="704793"/>
        <a:ext cx="1961084" cy="4576601"/>
      </dsp:txXfrm>
    </dsp:sp>
    <dsp:sp modelId="{9A394E5F-31C0-4F40-949B-26541214A026}">
      <dsp:nvSpPr>
        <dsp:cNvPr id="0" name=""/>
        <dsp:cNvSpPr/>
      </dsp:nvSpPr>
      <dsp:spPr>
        <a:xfrm>
          <a:off x="4473284" y="330393"/>
          <a:ext cx="1961084" cy="374400"/>
        </a:xfrm>
        <a:prstGeom prst="rect">
          <a:avLst/>
        </a:prstGeom>
        <a:solidFill>
          <a:schemeClr val="accent2">
            <a:shade val="50000"/>
            <a:hueOff val="-365899"/>
            <a:satOff val="2915"/>
            <a:lumOff val="31163"/>
            <a:alphaOff val="0"/>
          </a:schemeClr>
        </a:solidFill>
        <a:ln w="19050" cap="flat" cmpd="sng" algn="ctr">
          <a:solidFill>
            <a:schemeClr val="accent2">
              <a:shade val="50000"/>
              <a:hueOff val="-365899"/>
              <a:satOff val="2915"/>
              <a:lumOff val="31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ea typeface="Calibri"/>
              <a:cs typeface="Arial"/>
            </a:rPr>
            <a:t>Sociological</a:t>
          </a:r>
          <a:r>
            <a:rPr lang="en-US" sz="1300" b="1" kern="1200" dirty="0">
              <a:latin typeface="Arial"/>
              <a:ea typeface="Calibri"/>
              <a:cs typeface="Arial"/>
            </a:rPr>
            <a:t> </a:t>
          </a:r>
          <a:endParaRPr lang="en-US" sz="1300" kern="1200" dirty="0">
            <a:latin typeface="Arial"/>
            <a:ea typeface="Calibri"/>
            <a:cs typeface="Arial"/>
          </a:endParaRPr>
        </a:p>
      </dsp:txBody>
      <dsp:txXfrm>
        <a:off x="4473284" y="330393"/>
        <a:ext cx="1961084" cy="374400"/>
      </dsp:txXfrm>
    </dsp:sp>
    <dsp:sp modelId="{96D87386-2176-4B56-8A20-D5891BB111B1}">
      <dsp:nvSpPr>
        <dsp:cNvPr id="0" name=""/>
        <dsp:cNvSpPr/>
      </dsp:nvSpPr>
      <dsp:spPr>
        <a:xfrm>
          <a:off x="4473284" y="704793"/>
          <a:ext cx="1961084" cy="4576601"/>
        </a:xfrm>
        <a:prstGeom prst="rect">
          <a:avLst/>
        </a:prstGeom>
        <a:solidFill>
          <a:schemeClr val="accent2">
            <a:alpha val="90000"/>
            <a:tint val="55000"/>
            <a:hueOff val="0"/>
            <a:satOff val="0"/>
            <a:lumOff val="0"/>
            <a:alphaOff val="0"/>
          </a:schemeClr>
        </a:solidFill>
        <a:ln w="1905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Reduced financial burden associated with tobacco use (ASH, 2023). </a:t>
          </a:r>
          <a:r>
            <a:rPr lang="en-US" sz="1300" kern="1200" dirty="0">
              <a:solidFill>
                <a:schemeClr val="bg2">
                  <a:lumMod val="10000"/>
                </a:schemeClr>
              </a:solidFill>
              <a:latin typeface="Arial"/>
              <a:ea typeface="Calibri"/>
              <a:cs typeface="Arial"/>
            </a:rPr>
            <a:t> </a:t>
          </a:r>
        </a:p>
        <a:p>
          <a:pPr marL="114300" lvl="1" indent="-114300" algn="l" defTabSz="577850" rtl="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Positive role modelling, family members and peers, Promoting smoke-free norms (World Health Organisation, 2023). </a:t>
          </a:r>
          <a:endParaRPr lang="en-US" sz="1300" kern="1200" dirty="0">
            <a:solidFill>
              <a:schemeClr val="bg2">
                <a:lumMod val="10000"/>
              </a:schemeClr>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Increased productivity and reduced absenteeism (WHO, 2023). </a:t>
          </a:r>
          <a:r>
            <a:rPr lang="en-US" sz="1300" kern="1200" dirty="0">
              <a:solidFill>
                <a:schemeClr val="bg2">
                  <a:lumMod val="10000"/>
                </a:schemeClr>
              </a:solidFill>
              <a:latin typeface="Arial"/>
              <a:ea typeface="Calibri"/>
              <a:cs typeface="Arial"/>
            </a:rPr>
            <a:t> </a:t>
          </a:r>
        </a:p>
        <a:p>
          <a:pPr marL="114300" lvl="1" indent="-114300" algn="l" defTabSz="57785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Contribution to reducing health inequalities, as</a:t>
          </a:r>
          <a:r>
            <a:rPr lang="en-GB" sz="1300" b="1" kern="1200" dirty="0">
              <a:solidFill>
                <a:schemeClr val="bg2">
                  <a:lumMod val="10000"/>
                </a:schemeClr>
              </a:solidFill>
              <a:latin typeface="Arial"/>
              <a:ea typeface="Calibri"/>
              <a:cs typeface="Arial"/>
            </a:rPr>
            <a:t> </a:t>
          </a:r>
          <a:r>
            <a:rPr lang="en-GB" sz="1300" kern="1200" dirty="0">
              <a:solidFill>
                <a:schemeClr val="bg2">
                  <a:lumMod val="10000"/>
                </a:schemeClr>
              </a:solidFill>
              <a:latin typeface="Arial"/>
              <a:ea typeface="Calibri"/>
              <a:cs typeface="Arial"/>
            </a:rPr>
            <a:t> smoking prevalence is highest in deprived communities (Marmot, 2010; National Institute for Health and Care Excellence 2021,; ONS, 2024)</a:t>
          </a:r>
          <a:endParaRPr lang="en-US" sz="1300" kern="1200" dirty="0">
            <a:solidFill>
              <a:schemeClr val="bg2">
                <a:lumMod val="10000"/>
              </a:schemeClr>
            </a:solidFill>
            <a:latin typeface="Arial"/>
            <a:ea typeface="Calibri"/>
            <a:cs typeface="Arial"/>
          </a:endParaRPr>
        </a:p>
      </dsp:txBody>
      <dsp:txXfrm>
        <a:off x="4473284" y="704793"/>
        <a:ext cx="1961084" cy="4576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258A12-74FF-47BE-A212-277ED15E0E01}">
      <dsp:nvSpPr>
        <dsp:cNvPr id="0" name=""/>
        <dsp:cNvSpPr/>
      </dsp:nvSpPr>
      <dsp:spPr>
        <a:xfrm>
          <a:off x="0" y="1805"/>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CFA4E-4F76-42B9-8B7A-61D255AEC06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9B69F1-B74D-4B2B-AD1C-A97FD41BFF36}">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ea typeface="Calibri"/>
              <a:cs typeface="Arial"/>
            </a:rPr>
            <a:t>Behaviour is predicted by behaviour intention, shaped by attitudes, </a:t>
          </a:r>
          <a:r>
            <a:rPr lang="en-GB" sz="2200" kern="1200" dirty="0" err="1">
              <a:latin typeface="Arial"/>
              <a:ea typeface="Calibri"/>
              <a:cs typeface="Arial"/>
            </a:rPr>
            <a:t>subjectiv</a:t>
          </a:r>
          <a:r>
            <a:rPr lang="en-GB" sz="2200" kern="1200" dirty="0">
              <a:latin typeface="Arial"/>
              <a:ea typeface="Calibri"/>
              <a:cs typeface="Arial"/>
            </a:rPr>
            <a:t>e norms and perceived behavioural  control (Ajzen, 1991).</a:t>
          </a:r>
          <a:endParaRPr lang="en-US" sz="2200" kern="1200" dirty="0">
            <a:latin typeface="Arial"/>
            <a:ea typeface="Calibri"/>
            <a:cs typeface="Arial"/>
          </a:endParaRPr>
        </a:p>
      </dsp:txBody>
      <dsp:txXfrm>
        <a:off x="1057183" y="1805"/>
        <a:ext cx="9458416" cy="915310"/>
      </dsp:txXfrm>
    </dsp:sp>
    <dsp:sp modelId="{4A39C76C-82CC-4CBD-9D4F-69CC8224C3D0}">
      <dsp:nvSpPr>
        <dsp:cNvPr id="0" name=""/>
        <dsp:cNvSpPr/>
      </dsp:nvSpPr>
      <dsp:spPr>
        <a:xfrm>
          <a:off x="0" y="1145944"/>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45308-C0E9-455C-9AF9-6AAEA2E615F9}">
      <dsp:nvSpPr>
        <dsp:cNvPr id="0" name=""/>
        <dsp:cNvSpPr/>
      </dsp:nvSpPr>
      <dsp:spPr>
        <a:xfrm>
          <a:off x="276881" y="1351889"/>
          <a:ext cx="503420" cy="50342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9778DA-597C-4CC6-8CC6-9E14E1EA8AF0}">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latin typeface="Arial"/>
              <a:ea typeface="Calibri"/>
              <a:cs typeface="Arial"/>
            </a:rPr>
            <a:t>Attitudes </a:t>
          </a:r>
          <a:r>
            <a:rPr lang="en-US" sz="2200" kern="1200">
              <a:latin typeface="Arial"/>
              <a:ea typeface="Calibri"/>
              <a:cs typeface="Arial"/>
            </a:rPr>
            <a:t>→</a:t>
          </a:r>
          <a:r>
            <a:rPr lang="en-GB" sz="2200" kern="1200">
              <a:latin typeface="Arial"/>
              <a:ea typeface="Calibri"/>
              <a:cs typeface="Arial"/>
            </a:rPr>
            <a:t> Beliefs that smoking reduces stress or improves mood can reduce motivation to quit (ASH, 2019).</a:t>
          </a:r>
          <a:endParaRPr lang="en-US" sz="2200" kern="1200">
            <a:latin typeface="Arial"/>
            <a:cs typeface="Arial"/>
          </a:endParaRPr>
        </a:p>
      </dsp:txBody>
      <dsp:txXfrm>
        <a:off x="1057183" y="1145944"/>
        <a:ext cx="9458416" cy="915310"/>
      </dsp:txXfrm>
    </dsp:sp>
    <dsp:sp modelId="{5A2B07B2-C020-431E-9954-67FCEEEE72A1}">
      <dsp:nvSpPr>
        <dsp:cNvPr id="0" name=""/>
        <dsp:cNvSpPr/>
      </dsp:nvSpPr>
      <dsp:spPr>
        <a:xfrm>
          <a:off x="0" y="2290082"/>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BC27E7-8FA1-4222-BD35-F779B6A69637}">
      <dsp:nvSpPr>
        <dsp:cNvPr id="0" name=""/>
        <dsp:cNvSpPr/>
      </dsp:nvSpPr>
      <dsp:spPr>
        <a:xfrm>
          <a:off x="276881" y="2496027"/>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8BD331-0C39-4D4B-8369-B4A1D596FDA1}">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ea typeface="Calibri"/>
              <a:cs typeface="Arial"/>
            </a:rPr>
            <a:t>Subjective norms </a:t>
          </a:r>
          <a:r>
            <a:rPr lang="en-US" sz="2200" kern="1200" dirty="0">
              <a:latin typeface="Arial"/>
              <a:ea typeface="Calibri"/>
              <a:cs typeface="Arial"/>
            </a:rPr>
            <a:t>→ P</a:t>
          </a:r>
          <a:r>
            <a:rPr lang="en-GB" sz="2200" kern="1200" dirty="0" err="1">
              <a:latin typeface="Arial"/>
              <a:ea typeface="Calibri"/>
              <a:cs typeface="Arial"/>
            </a:rPr>
            <a:t>eer</a:t>
          </a:r>
          <a:r>
            <a:rPr lang="en-GB" sz="2200" kern="1200" dirty="0">
              <a:latin typeface="Arial"/>
              <a:ea typeface="Calibri"/>
              <a:cs typeface="Arial"/>
            </a:rPr>
            <a:t> influences and social environments where smoking is common reinforce smoking behaviour (</a:t>
          </a:r>
          <a:r>
            <a:rPr lang="en-GB" sz="2200" kern="1200" dirty="0" err="1">
              <a:latin typeface="Arial"/>
              <a:ea typeface="Calibri"/>
              <a:cs typeface="Arial"/>
            </a:rPr>
            <a:t>Littlecott</a:t>
          </a:r>
          <a:r>
            <a:rPr lang="en-GB" sz="2200" kern="1200" dirty="0">
              <a:latin typeface="Arial"/>
              <a:ea typeface="Calibri"/>
              <a:cs typeface="Arial"/>
            </a:rPr>
            <a:t> </a:t>
          </a:r>
          <a:r>
            <a:rPr lang="en-GB" sz="2200" i="1" kern="1200" dirty="0">
              <a:latin typeface="Arial"/>
              <a:ea typeface="Calibri"/>
              <a:cs typeface="Arial"/>
            </a:rPr>
            <a:t>et al</a:t>
          </a:r>
          <a:r>
            <a:rPr lang="en-GB" sz="2200" i="0" kern="1200" dirty="0">
              <a:latin typeface="Arial"/>
              <a:ea typeface="Calibri"/>
              <a:cs typeface="Arial"/>
            </a:rPr>
            <a:t>.,</a:t>
          </a:r>
          <a:r>
            <a:rPr lang="en-GB" sz="2200" kern="1200" dirty="0">
              <a:latin typeface="Arial"/>
              <a:ea typeface="Calibri"/>
              <a:cs typeface="Arial"/>
            </a:rPr>
            <a:t> 2023).</a:t>
          </a:r>
          <a:endParaRPr lang="en-US" sz="2200" kern="1200" dirty="0">
            <a:latin typeface="Arial"/>
            <a:ea typeface="Calibri"/>
            <a:cs typeface="Arial"/>
          </a:endParaRPr>
        </a:p>
      </dsp:txBody>
      <dsp:txXfrm>
        <a:off x="1057183" y="2290082"/>
        <a:ext cx="9458416" cy="915310"/>
      </dsp:txXfrm>
    </dsp:sp>
    <dsp:sp modelId="{8BBAB9EE-3E8B-4FF7-A331-DDD4641882C8}">
      <dsp:nvSpPr>
        <dsp:cNvPr id="0" name=""/>
        <dsp:cNvSpPr/>
      </dsp:nvSpPr>
      <dsp:spPr>
        <a:xfrm>
          <a:off x="0" y="3434221"/>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18B25F-C6D6-4015-A897-08DB7CF000DC}">
      <dsp:nvSpPr>
        <dsp:cNvPr id="0" name=""/>
        <dsp:cNvSpPr/>
      </dsp:nvSpPr>
      <dsp:spPr>
        <a:xfrm>
          <a:off x="276881" y="3640166"/>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F9A3C-133B-4318-9174-36810E81F1B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ea typeface="Calibri"/>
              <a:cs typeface="Arial"/>
            </a:rPr>
            <a:t>Perceived behavioural control </a:t>
          </a:r>
          <a:r>
            <a:rPr lang="en-US" sz="2200" kern="1200" dirty="0">
              <a:latin typeface="Arial"/>
              <a:ea typeface="Calibri"/>
              <a:cs typeface="Arial"/>
            </a:rPr>
            <a:t>→ A</a:t>
          </a:r>
          <a:r>
            <a:rPr lang="en-GB" sz="2200" kern="1200" dirty="0" err="1">
              <a:latin typeface="Arial"/>
              <a:ea typeface="Calibri"/>
              <a:cs typeface="Arial"/>
            </a:rPr>
            <a:t>ddiction</a:t>
          </a:r>
          <a:r>
            <a:rPr lang="en-GB" sz="2200" kern="1200" dirty="0">
              <a:latin typeface="Arial"/>
              <a:ea typeface="Calibri"/>
              <a:cs typeface="Arial"/>
            </a:rPr>
            <a:t> and limited access to support services can make quitting seem difficult (SAS Publishers, 2025). </a:t>
          </a:r>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D52DC-6E46-447B-94B2-5196DD3EC4E8}">
      <dsp:nvSpPr>
        <dsp:cNvPr id="0" name=""/>
        <dsp:cNvSpPr/>
      </dsp:nvSpPr>
      <dsp:spPr>
        <a:xfrm>
          <a:off x="0" y="752"/>
          <a:ext cx="4101638" cy="601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Addressing Individual Beliefs and Barries</a:t>
          </a:r>
          <a:endParaRPr lang="en-US" sz="1600" kern="1200" dirty="0">
            <a:latin typeface="Arial"/>
            <a:cs typeface="Arial"/>
          </a:endParaRPr>
        </a:p>
      </dsp:txBody>
      <dsp:txXfrm>
        <a:off x="29352" y="30104"/>
        <a:ext cx="4042934" cy="542566"/>
      </dsp:txXfrm>
    </dsp:sp>
    <dsp:sp modelId="{368BB9B2-B7BA-4EC4-BD6F-E1CB0172D075}">
      <dsp:nvSpPr>
        <dsp:cNvPr id="0" name=""/>
        <dsp:cNvSpPr/>
      </dsp:nvSpPr>
      <dsp:spPr>
        <a:xfrm>
          <a:off x="0" y="602023"/>
          <a:ext cx="4101638" cy="2864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227" tIns="20320" rIns="113792" bIns="20320" numCol="1" spcCol="1270" anchor="t" anchorCtr="0">
          <a:noAutofit/>
        </a:bodyPr>
        <a:lstStyle/>
        <a:p>
          <a:pPr marL="114300" lvl="1" indent="-114300" algn="l" defTabSz="622300" rtl="0">
            <a:lnSpc>
              <a:spcPct val="90000"/>
            </a:lnSpc>
            <a:spcBef>
              <a:spcPct val="0"/>
            </a:spcBef>
            <a:spcAft>
              <a:spcPct val="20000"/>
            </a:spcAft>
            <a:buChar char="•"/>
          </a:pPr>
          <a:r>
            <a:rPr lang="en-US" sz="1400" b="0" kern="1200" dirty="0">
              <a:latin typeface="Arial"/>
              <a:ea typeface="Calibri"/>
              <a:cs typeface="Arial"/>
            </a:rPr>
            <a:t>Free Nicotine Replacement Therapy (NRT) and </a:t>
          </a:r>
          <a:r>
            <a:rPr lang="en-US" sz="1400" b="0" kern="1200" dirty="0" err="1">
              <a:latin typeface="Arial"/>
              <a:ea typeface="Calibri"/>
              <a:cs typeface="Arial"/>
            </a:rPr>
            <a:t>behavioural</a:t>
          </a:r>
          <a:r>
            <a:rPr lang="en-US" sz="1400" b="0" kern="1200" dirty="0">
              <a:latin typeface="Arial"/>
              <a:ea typeface="Calibri"/>
              <a:cs typeface="Arial"/>
            </a:rPr>
            <a:t> counselling, NHS Stop Smoking Services (NICE, 2021)</a:t>
          </a:r>
        </a:p>
        <a:p>
          <a:pPr marL="114300" lvl="1" indent="-114300" algn="l" defTabSz="622300" rtl="0">
            <a:lnSpc>
              <a:spcPct val="90000"/>
            </a:lnSpc>
            <a:spcBef>
              <a:spcPct val="0"/>
            </a:spcBef>
            <a:spcAft>
              <a:spcPct val="20000"/>
            </a:spcAft>
            <a:buChar char="•"/>
          </a:pPr>
          <a:r>
            <a:rPr lang="en-US" sz="1400" b="0" kern="1200" dirty="0">
              <a:latin typeface="Arial"/>
              <a:ea typeface="Calibri"/>
              <a:cs typeface="Arial"/>
            </a:rPr>
            <a:t>Linked to Health Belief Model- reduces perceived barriers, increases confidence in quitting (Rosenstock, 1974;  Royal College of Physicians, 2018).  </a:t>
          </a:r>
        </a:p>
        <a:p>
          <a:pPr marL="114300" lvl="1" indent="-114300" algn="l" defTabSz="622300">
            <a:lnSpc>
              <a:spcPct val="90000"/>
            </a:lnSpc>
            <a:spcBef>
              <a:spcPct val="0"/>
            </a:spcBef>
            <a:spcAft>
              <a:spcPct val="20000"/>
            </a:spcAft>
            <a:buChar char="•"/>
          </a:pPr>
          <a:r>
            <a:rPr lang="en-US" sz="1400" b="0" kern="1200" dirty="0">
              <a:latin typeface="Arial"/>
              <a:ea typeface="Calibri"/>
              <a:cs typeface="Arial"/>
            </a:rPr>
            <a:t>Peer mentor support groups and role-model campaigns in colleges and communities</a:t>
          </a:r>
        </a:p>
        <a:p>
          <a:pPr marL="171450" lvl="1" indent="-171450" algn="ctr" defTabSz="711200">
            <a:lnSpc>
              <a:spcPct val="90000"/>
            </a:lnSpc>
            <a:spcBef>
              <a:spcPct val="0"/>
            </a:spcBef>
            <a:spcAft>
              <a:spcPct val="20000"/>
            </a:spcAft>
            <a:buNone/>
          </a:pPr>
          <a:r>
            <a:rPr lang="en-US" sz="1600" b="1" kern="1200" dirty="0">
              <a:latin typeface="Arial"/>
              <a:ea typeface="Calibri"/>
              <a:cs typeface="Arial"/>
            </a:rPr>
            <a:t>Key Takeaway</a:t>
          </a:r>
        </a:p>
        <a:p>
          <a:pPr marL="114300" lvl="1" indent="-114300" algn="l" defTabSz="622300">
            <a:lnSpc>
              <a:spcPct val="90000"/>
            </a:lnSpc>
            <a:spcBef>
              <a:spcPct val="0"/>
            </a:spcBef>
            <a:spcAft>
              <a:spcPct val="20000"/>
            </a:spcAft>
            <a:buChar char="•"/>
          </a:pPr>
          <a:r>
            <a:rPr lang="en-US" sz="1400" b="0" kern="1200" dirty="0">
              <a:latin typeface="Arial"/>
              <a:ea typeface="Calibri"/>
              <a:cs typeface="Arial"/>
            </a:rPr>
            <a:t>Combining </a:t>
          </a:r>
          <a:r>
            <a:rPr lang="en-US" sz="1400" b="0" kern="1200" dirty="0" err="1">
              <a:latin typeface="Arial"/>
              <a:ea typeface="Calibri"/>
              <a:cs typeface="Arial"/>
            </a:rPr>
            <a:t>behavioural</a:t>
          </a:r>
          <a:r>
            <a:rPr lang="en-US" sz="1400" b="0" kern="1200" dirty="0">
              <a:latin typeface="Arial"/>
              <a:ea typeface="Calibri"/>
              <a:cs typeface="Arial"/>
            </a:rPr>
            <a:t> theory with accessible cessation services improves smoking cessation outcomes and reduces health inequalities.</a:t>
          </a:r>
        </a:p>
        <a:p>
          <a:pPr marL="114300" lvl="1" indent="-114300" algn="l" defTabSz="622300">
            <a:lnSpc>
              <a:spcPct val="90000"/>
            </a:lnSpc>
            <a:spcBef>
              <a:spcPct val="0"/>
            </a:spcBef>
            <a:spcAft>
              <a:spcPct val="20000"/>
            </a:spcAft>
            <a:buChar char="•"/>
          </a:pPr>
          <a:endParaRPr lang="en-US" sz="1400" b="0" kern="1200" dirty="0">
            <a:latin typeface="Arial"/>
            <a:ea typeface="Calibri"/>
            <a:cs typeface="Arial"/>
          </a:endParaRPr>
        </a:p>
      </dsp:txBody>
      <dsp:txXfrm>
        <a:off x="0" y="602023"/>
        <a:ext cx="4101638" cy="28640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87A09-1773-4AE1-9625-100D65CBBA14}">
      <dsp:nvSpPr>
        <dsp:cNvPr id="0" name=""/>
        <dsp:cNvSpPr/>
      </dsp:nvSpPr>
      <dsp:spPr>
        <a:xfrm>
          <a:off x="0" y="18664"/>
          <a:ext cx="4172003" cy="37791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baseline="0" dirty="0">
              <a:latin typeface="Arial"/>
              <a:cs typeface="Arial"/>
            </a:rPr>
            <a:t>Reducing Health Inequalities </a:t>
          </a:r>
          <a:r>
            <a:rPr lang="en-US" sz="1600" b="0" i="0" kern="1200" dirty="0">
              <a:latin typeface="Arial"/>
              <a:cs typeface="Arial"/>
            </a:rPr>
            <a:t>​</a:t>
          </a:r>
          <a:endParaRPr lang="en-US" sz="1600" kern="1200" dirty="0">
            <a:latin typeface="Arial"/>
            <a:cs typeface="Arial"/>
          </a:endParaRPr>
        </a:p>
      </dsp:txBody>
      <dsp:txXfrm>
        <a:off x="18448" y="37112"/>
        <a:ext cx="4135107" cy="341014"/>
      </dsp:txXfrm>
    </dsp:sp>
    <dsp:sp modelId="{8C9D3F13-8008-412A-9705-25C4314C6495}">
      <dsp:nvSpPr>
        <dsp:cNvPr id="0" name=""/>
        <dsp:cNvSpPr/>
      </dsp:nvSpPr>
      <dsp:spPr>
        <a:xfrm>
          <a:off x="0" y="396575"/>
          <a:ext cx="4172003" cy="2463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1" tIns="21590" rIns="120904" bIns="21590" numCol="1" spcCol="1270" anchor="t" anchorCtr="0">
          <a:noAutofit/>
        </a:bodyPr>
        <a:lstStyle/>
        <a:p>
          <a:pPr marL="114300" lvl="1" indent="-114300" algn="l" defTabSz="577850" rtl="0">
            <a:lnSpc>
              <a:spcPct val="90000"/>
            </a:lnSpc>
            <a:spcBef>
              <a:spcPct val="0"/>
            </a:spcBef>
            <a:spcAft>
              <a:spcPct val="20000"/>
            </a:spcAft>
            <a:buChar char="•"/>
          </a:pPr>
          <a:r>
            <a:rPr lang="en-US" sz="1300" b="0" i="0" kern="1200" dirty="0">
              <a:latin typeface="Arial"/>
              <a:cs typeface="Arial"/>
            </a:rPr>
            <a:t>​</a:t>
          </a:r>
          <a:r>
            <a:rPr lang="en-US" sz="1300" b="0" i="0" kern="1200" baseline="0" dirty="0">
              <a:latin typeface="Arial"/>
              <a:ea typeface="Calibri"/>
              <a:cs typeface="Arial"/>
            </a:rPr>
            <a:t>Community outreach </a:t>
          </a:r>
          <a:r>
            <a:rPr lang="en-US" sz="1300" b="0" i="0" kern="1200" baseline="0" dirty="0" err="1">
              <a:latin typeface="Arial"/>
              <a:ea typeface="Calibri"/>
              <a:cs typeface="Arial"/>
            </a:rPr>
            <a:t>programme</a:t>
          </a:r>
          <a:r>
            <a:rPr lang="en-US" sz="1300" b="0" i="0" kern="1200" baseline="0" dirty="0">
              <a:latin typeface="Arial"/>
              <a:ea typeface="Calibri"/>
              <a:cs typeface="Arial"/>
            </a:rPr>
            <a:t> in deprived areas (proportionate universalism)</a:t>
          </a:r>
          <a:r>
            <a:rPr lang="en-US" sz="1300" b="0" i="0" kern="1200" dirty="0">
              <a:latin typeface="Arial"/>
              <a:ea typeface="Calibri"/>
              <a:cs typeface="Arial"/>
            </a:rPr>
            <a:t>​</a:t>
          </a:r>
          <a:endParaRPr lang="en-US" sz="1300" b="0" kern="1200" dirty="0">
            <a:latin typeface="Arial"/>
            <a:ea typeface="Calibri"/>
            <a:cs typeface="Arial"/>
          </a:endParaRPr>
        </a:p>
        <a:p>
          <a:pPr marL="114300" lvl="1" indent="-114300" algn="l" defTabSz="577850">
            <a:lnSpc>
              <a:spcPct val="90000"/>
            </a:lnSpc>
            <a:spcBef>
              <a:spcPct val="0"/>
            </a:spcBef>
            <a:spcAft>
              <a:spcPct val="20000"/>
            </a:spcAft>
            <a:buChar char="•"/>
          </a:pPr>
          <a:r>
            <a:rPr lang="en-US" sz="1300" b="0" kern="1200" dirty="0">
              <a:latin typeface="Arial"/>
              <a:ea typeface="Calibri"/>
              <a:cs typeface="Arial"/>
            </a:rPr>
            <a:t>Partnerships with pharmacies, GP practices</a:t>
          </a:r>
          <a:r>
            <a:rPr lang="en-US" sz="1300" b="0" i="0" kern="1200" baseline="0" dirty="0">
              <a:latin typeface="Arial"/>
              <a:ea typeface="Calibri"/>
              <a:cs typeface="Arial"/>
            </a:rPr>
            <a:t> </a:t>
          </a:r>
          <a:r>
            <a:rPr lang="en-US" sz="1300" b="0" kern="1200" dirty="0">
              <a:latin typeface="Arial"/>
              <a:ea typeface="Calibri"/>
              <a:cs typeface="Arial"/>
            </a:rPr>
            <a:t>and NHS digital quit-smoking platforms </a:t>
          </a:r>
          <a:r>
            <a:rPr lang="en-US" sz="1300" b="0" i="0" kern="1200" baseline="0" dirty="0">
              <a:latin typeface="Arial"/>
              <a:ea typeface="Calibri"/>
              <a:cs typeface="Arial"/>
            </a:rPr>
            <a:t>(Public Health England, 2020</a:t>
          </a:r>
          <a:r>
            <a:rPr lang="en-US" sz="1300" b="0" kern="1200" dirty="0">
              <a:latin typeface="Arial"/>
              <a:ea typeface="Calibri"/>
              <a:cs typeface="Arial"/>
            </a:rPr>
            <a:t>; Action on Smoking and Health, 2023)</a:t>
          </a:r>
          <a:r>
            <a:rPr lang="en-US" sz="1300" b="0" i="0" kern="1200" dirty="0">
              <a:latin typeface="Arial"/>
              <a:ea typeface="Calibri"/>
              <a:cs typeface="Arial"/>
            </a:rPr>
            <a:t>​</a:t>
          </a:r>
          <a:endParaRPr lang="en-US" sz="1300" b="0" kern="1200" dirty="0">
            <a:latin typeface="Arial"/>
            <a:ea typeface="Calibri"/>
            <a:cs typeface="Arial"/>
          </a:endParaRPr>
        </a:p>
        <a:p>
          <a:pPr marL="114300" lvl="1" indent="-114300" algn="l" defTabSz="577850">
            <a:lnSpc>
              <a:spcPct val="90000"/>
            </a:lnSpc>
            <a:spcBef>
              <a:spcPct val="0"/>
            </a:spcBef>
            <a:spcAft>
              <a:spcPct val="20000"/>
            </a:spcAft>
            <a:buChar char="•"/>
          </a:pPr>
          <a:r>
            <a:rPr lang="en-US" sz="1300" b="0" kern="1200" dirty="0">
              <a:latin typeface="Arial"/>
              <a:ea typeface="Calibri"/>
              <a:cs typeface="Arial"/>
            </a:rPr>
            <a:t>Linked Theory</a:t>
          </a:r>
          <a:r>
            <a:rPr lang="en-US" sz="1300" b="0" i="0" kern="1200" baseline="0" dirty="0">
              <a:latin typeface="Arial"/>
              <a:ea typeface="Calibri"/>
              <a:cs typeface="Arial"/>
            </a:rPr>
            <a:t> of Planned </a:t>
          </a:r>
          <a:r>
            <a:rPr lang="en-US" sz="1300" b="0" kern="1200" dirty="0" err="1">
              <a:latin typeface="Arial"/>
              <a:ea typeface="Calibri"/>
              <a:cs typeface="Arial"/>
            </a:rPr>
            <a:t>Behaviour</a:t>
          </a:r>
          <a:r>
            <a:rPr lang="en-US" sz="1300" b="0" kern="1200" dirty="0">
              <a:latin typeface="Arial"/>
              <a:ea typeface="Calibri"/>
              <a:cs typeface="Arial"/>
            </a:rPr>
            <a:t>:</a:t>
          </a:r>
        </a:p>
        <a:p>
          <a:pPr marL="114300" lvl="1" indent="-114300" algn="l" defTabSz="577850">
            <a:lnSpc>
              <a:spcPct val="90000"/>
            </a:lnSpc>
            <a:spcBef>
              <a:spcPct val="0"/>
            </a:spcBef>
            <a:spcAft>
              <a:spcPct val="20000"/>
            </a:spcAft>
            <a:buChar char="•"/>
          </a:pPr>
          <a:r>
            <a:rPr lang="en-US" sz="1300" b="0" kern="1200" dirty="0">
              <a:latin typeface="Arial"/>
              <a:ea typeface="Calibri"/>
              <a:cs typeface="Arial"/>
            </a:rPr>
            <a:t>Improve</a:t>
          </a:r>
          <a:r>
            <a:rPr lang="en-US" sz="1300" b="0" i="0" kern="1200" baseline="0" dirty="0">
              <a:latin typeface="Arial"/>
              <a:ea typeface="Calibri"/>
              <a:cs typeface="Arial"/>
            </a:rPr>
            <a:t> perceived </a:t>
          </a:r>
          <a:r>
            <a:rPr lang="en-US" sz="1300" b="0" i="0" kern="1200" baseline="0" dirty="0" err="1">
              <a:latin typeface="Arial"/>
              <a:ea typeface="Calibri"/>
              <a:cs typeface="Arial"/>
            </a:rPr>
            <a:t>behavioural</a:t>
          </a:r>
          <a:r>
            <a:rPr lang="en-US" sz="1300" b="0" i="0" kern="1200" baseline="0" dirty="0">
              <a:latin typeface="Arial"/>
              <a:ea typeface="Calibri"/>
              <a:cs typeface="Arial"/>
            </a:rPr>
            <a:t> control and intention </a:t>
          </a:r>
          <a:r>
            <a:rPr lang="en-US" sz="1300" b="0" kern="1200" dirty="0">
              <a:latin typeface="Arial"/>
              <a:ea typeface="Calibri"/>
              <a:cs typeface="Arial"/>
            </a:rPr>
            <a:t>quit </a:t>
          </a:r>
          <a:r>
            <a:rPr lang="en-US" sz="1300" b="0" i="0" kern="1200" baseline="0" dirty="0">
              <a:latin typeface="Arial"/>
              <a:ea typeface="Calibri"/>
              <a:cs typeface="Arial"/>
            </a:rPr>
            <a:t>(Ajzen, 1991; NHS Digital, 2024).</a:t>
          </a:r>
          <a:r>
            <a:rPr lang="en-US" sz="1300" b="0" i="0" kern="1200" dirty="0">
              <a:latin typeface="Arial"/>
              <a:ea typeface="Calibri"/>
              <a:cs typeface="Arial"/>
            </a:rPr>
            <a:t>​</a:t>
          </a:r>
          <a:endParaRPr lang="en-US" sz="1300" b="0" kern="1200" dirty="0">
            <a:latin typeface="Arial"/>
            <a:ea typeface="Calibri"/>
            <a:cs typeface="Arial"/>
          </a:endParaRPr>
        </a:p>
        <a:p>
          <a:pPr marL="114300" lvl="1" indent="-114300" algn="l" defTabSz="577850">
            <a:lnSpc>
              <a:spcPct val="90000"/>
            </a:lnSpc>
            <a:spcBef>
              <a:spcPct val="0"/>
            </a:spcBef>
            <a:spcAft>
              <a:spcPct val="20000"/>
            </a:spcAft>
            <a:buChar char="•"/>
          </a:pPr>
          <a:r>
            <a:rPr lang="en-US" sz="1300" b="0" i="0" kern="1200" baseline="0" dirty="0">
              <a:latin typeface="Arial"/>
              <a:ea typeface="Calibri"/>
              <a:cs typeface="Arial"/>
            </a:rPr>
            <a:t>Motivational interviewing and relapse-prevention support sessions</a:t>
          </a:r>
          <a:r>
            <a:rPr lang="en-US" sz="1300" b="0" i="0" kern="1200" dirty="0">
              <a:latin typeface="Arial"/>
              <a:ea typeface="Calibri"/>
              <a:cs typeface="Arial"/>
            </a:rPr>
            <a:t>​</a:t>
          </a:r>
          <a:br>
            <a:rPr lang="en-US" sz="1300" b="0" i="0" kern="1200" dirty="0">
              <a:latin typeface="Arial"/>
              <a:ea typeface="Calibri"/>
              <a:cs typeface="Arial"/>
            </a:rPr>
          </a:br>
          <a:r>
            <a:rPr lang="en-US" sz="1300" b="0" i="0" kern="1200" baseline="0" dirty="0">
              <a:latin typeface="Arial"/>
              <a:ea typeface="Calibri"/>
              <a:cs typeface="Arial"/>
            </a:rPr>
            <a:t> (Prochaska and DiClemente, 1983; Taylor </a:t>
          </a:r>
          <a:r>
            <a:rPr lang="en-US" sz="1300" b="0" i="1" kern="1200" baseline="0" dirty="0">
              <a:latin typeface="Arial"/>
              <a:ea typeface="Calibri"/>
              <a:cs typeface="Arial"/>
            </a:rPr>
            <a:t>et al.,</a:t>
          </a:r>
          <a:r>
            <a:rPr lang="en-US" sz="1300" b="0" i="0" kern="1200" baseline="0" dirty="0">
              <a:latin typeface="Arial"/>
              <a:ea typeface="Calibri"/>
              <a:cs typeface="Arial"/>
            </a:rPr>
            <a:t> 2014).</a:t>
          </a:r>
          <a:r>
            <a:rPr lang="en-US" sz="1300" b="0" i="0" kern="1200" dirty="0">
              <a:latin typeface="Arial"/>
              <a:ea typeface="Calibri"/>
              <a:cs typeface="Arial"/>
            </a:rPr>
            <a:t>​</a:t>
          </a:r>
          <a:endParaRPr lang="en-US" sz="1300" b="0" kern="1200" dirty="0">
            <a:latin typeface="Arial"/>
            <a:ea typeface="Calibri"/>
            <a:cs typeface="Arial"/>
          </a:endParaRPr>
        </a:p>
      </dsp:txBody>
      <dsp:txXfrm>
        <a:off x="0" y="396575"/>
        <a:ext cx="4172003" cy="24633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C41513-2F05-4506-86BF-E59C7B4BF89F}"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A06C0-CE64-442F-AF46-AB5C1ECC5F1F}" type="slidenum">
              <a:rPr lang="en-GB" smtClean="0"/>
              <a:t>‹#›</a:t>
            </a:fld>
            <a:endParaRPr lang="en-GB"/>
          </a:p>
        </p:txBody>
      </p:sp>
    </p:spTree>
    <p:extLst>
      <p:ext uri="{BB962C8B-B14F-4D97-AF65-F5344CB8AC3E}">
        <p14:creationId xmlns:p14="http://schemas.microsoft.com/office/powerpoint/2010/main" val="2178073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9D2C273-F25A-4753-8578-4E6C9D4B9AD8}" type="slidenum">
              <a:rPr lang="en-US" smtClean="0"/>
              <a:t>13</a:t>
            </a:fld>
            <a:endParaRPr lang="en-US"/>
          </a:p>
        </p:txBody>
      </p:sp>
    </p:spTree>
    <p:extLst>
      <p:ext uri="{BB962C8B-B14F-4D97-AF65-F5344CB8AC3E}">
        <p14:creationId xmlns:p14="http://schemas.microsoft.com/office/powerpoint/2010/main" val="12719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5A06C0-CE64-442F-AF46-AB5C1ECC5F1F}" type="slidenum">
              <a:rPr lang="en-GB" smtClean="0"/>
              <a:t>27</a:t>
            </a:fld>
            <a:endParaRPr lang="en-GB"/>
          </a:p>
        </p:txBody>
      </p:sp>
    </p:spTree>
    <p:extLst>
      <p:ext uri="{BB962C8B-B14F-4D97-AF65-F5344CB8AC3E}">
        <p14:creationId xmlns:p14="http://schemas.microsoft.com/office/powerpoint/2010/main" val="15695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85750" indent="-285750">
              <a:buFont typeface="Arial"/>
              <a:buChar char="•"/>
            </a:pPr>
            <a:endParaRPr lang="en-US" dirty="0">
              <a:solidFill>
                <a:srgbClr val="444444"/>
              </a:solidFill>
            </a:endParaRPr>
          </a:p>
        </p:txBody>
      </p:sp>
      <p:sp>
        <p:nvSpPr>
          <p:cNvPr id="4" name="Slide Number Placeholder 3"/>
          <p:cNvSpPr>
            <a:spLocks noGrp="1"/>
          </p:cNvSpPr>
          <p:nvPr>
            <p:ph type="sldNum" sz="quarter" idx="5"/>
          </p:nvPr>
        </p:nvSpPr>
        <p:spPr/>
        <p:txBody>
          <a:bodyPr/>
          <a:lstStyle/>
          <a:p>
            <a:fld id="{2F5A06C0-CE64-442F-AF46-AB5C1ECC5F1F}" type="slidenum">
              <a:rPr lang="en-GB" smtClean="0"/>
              <a:t>29</a:t>
            </a:fld>
            <a:endParaRPr lang="en-GB"/>
          </a:p>
        </p:txBody>
      </p:sp>
    </p:spTree>
    <p:extLst>
      <p:ext uri="{BB962C8B-B14F-4D97-AF65-F5344CB8AC3E}">
        <p14:creationId xmlns:p14="http://schemas.microsoft.com/office/powerpoint/2010/main" val="4028834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5A06C0-CE64-442F-AF46-AB5C1ECC5F1F}" type="slidenum">
              <a:rPr lang="en-GB" smtClean="0"/>
              <a:t>30</a:t>
            </a:fld>
            <a:endParaRPr lang="en-GB"/>
          </a:p>
        </p:txBody>
      </p:sp>
    </p:spTree>
    <p:extLst>
      <p:ext uri="{BB962C8B-B14F-4D97-AF65-F5344CB8AC3E}">
        <p14:creationId xmlns:p14="http://schemas.microsoft.com/office/powerpoint/2010/main" val="134304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F5A06C0-CE64-442F-AF46-AB5C1ECC5F1F}" type="slidenum">
              <a:rPr lang="en-GB" smtClean="0"/>
              <a:t>31</a:t>
            </a:fld>
            <a:endParaRPr lang="en-GB"/>
          </a:p>
        </p:txBody>
      </p:sp>
    </p:spTree>
    <p:extLst>
      <p:ext uri="{BB962C8B-B14F-4D97-AF65-F5344CB8AC3E}">
        <p14:creationId xmlns:p14="http://schemas.microsoft.com/office/powerpoint/2010/main" val="2950009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F5A06C0-CE64-442F-AF46-AB5C1ECC5F1F}" type="slidenum">
              <a:rPr lang="en-GB" smtClean="0"/>
              <a:t>32</a:t>
            </a:fld>
            <a:endParaRPr lang="en-GB"/>
          </a:p>
        </p:txBody>
      </p:sp>
    </p:spTree>
    <p:extLst>
      <p:ext uri="{BB962C8B-B14F-4D97-AF65-F5344CB8AC3E}">
        <p14:creationId xmlns:p14="http://schemas.microsoft.com/office/powerpoint/2010/main" val="3799122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B345-53B1-4E67-946C-F4FE08991D4A}"/>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3AE57DD2-9D49-9741-B8F7-02520DAED7E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4DF7D-7150-2BF5-06DD-607FACE332E6}"/>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456F3A2A-6BA3-5444-FC1F-5B12C2A36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DA6B9-1B34-3A85-2EB7-D1C02585BB16}"/>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2011836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7187-3C79-F5C5-5BD6-8081CC0D1E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351F1-D328-C9AC-5A88-1DF6B02467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33B2D-5A9D-2813-F28D-9635196CBE3A}"/>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A2ACBCB1-AA23-E829-27F1-89B2BDA5D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B65A5-99ED-57D5-915C-AC0834BB3FC3}"/>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691034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863B-515B-1B63-A4AD-0FFB450904D9}"/>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0C2A91-B106-677A-5209-354F3B17331D}"/>
              </a:ext>
            </a:extLst>
          </p:cNvPr>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F8E5F5-C9A2-09D9-19A9-083A00E9F24E}"/>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0C5801FD-8076-A6B7-11B8-D718F74E4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09E73-B1F4-095D-2D7C-CE41F6F065B9}"/>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22742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2C119-755F-A7F5-5751-C154CBC679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52F09A-E850-F232-6435-86EC7FC05C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673BC3-02DE-31F1-C7F1-EDB38F1674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2AE087-B614-820F-4F7C-CE7C8C552033}"/>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6" name="Footer Placeholder 5">
            <a:extLst>
              <a:ext uri="{FF2B5EF4-FFF2-40B4-BE49-F238E27FC236}">
                <a16:creationId xmlns:a16="http://schemas.microsoft.com/office/drawing/2014/main" id="{F78A0390-1011-2BDE-B1A9-94B9F8019C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908120-2593-7036-2D26-683EFE8A2CED}"/>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017487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5A900-A20F-E1ED-1A53-C20E50889759}"/>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185969-CF36-FFE9-82BE-51590E96F9FA}"/>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62FBF2C-62A7-D498-2999-21CC5DB465EE}"/>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8142F9-51ED-0FC8-8EB3-FC8AE4FE34B1}"/>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4959CDE3-F311-7A66-BCAD-9519143F6BE5}"/>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BDAC87-7E31-1DF7-91BE-819E3A0BCD84}"/>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8" name="Footer Placeholder 7">
            <a:extLst>
              <a:ext uri="{FF2B5EF4-FFF2-40B4-BE49-F238E27FC236}">
                <a16:creationId xmlns:a16="http://schemas.microsoft.com/office/drawing/2014/main" id="{58173A8E-3F9A-F215-7B57-DFEE844499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E6A8AB-9721-7B9D-102D-480741736A88}"/>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813579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5E08A-44EF-9AD6-3A37-D5A40C459F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C0F67F-8FF9-D4A0-DAE2-97A32AE722BF}"/>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4" name="Footer Placeholder 3">
            <a:extLst>
              <a:ext uri="{FF2B5EF4-FFF2-40B4-BE49-F238E27FC236}">
                <a16:creationId xmlns:a16="http://schemas.microsoft.com/office/drawing/2014/main" id="{01A9BC14-7FF1-6C24-9035-1214B58E67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B4E53F-0A27-726C-C639-7204DDA8FC55}"/>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166574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D921DA-5FC8-ACE1-BB39-C2381C40ACF8}"/>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3" name="Footer Placeholder 2">
            <a:extLst>
              <a:ext uri="{FF2B5EF4-FFF2-40B4-BE49-F238E27FC236}">
                <a16:creationId xmlns:a16="http://schemas.microsoft.com/office/drawing/2014/main" id="{1EBDA68C-01C4-6FF8-8203-0537387711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D501B5-5804-B02A-33E6-925A106A3028}"/>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435422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723B-6FF5-1614-670B-255D5295CCCA}"/>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301960-EAFA-F631-4529-384B2F3A81E8}"/>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5803F8-F766-95C6-1BE5-078EF209FB83}"/>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BE70A4C-EED8-3BEF-0AD6-4BD9160FCCC0}"/>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6" name="Footer Placeholder 5">
            <a:extLst>
              <a:ext uri="{FF2B5EF4-FFF2-40B4-BE49-F238E27FC236}">
                <a16:creationId xmlns:a16="http://schemas.microsoft.com/office/drawing/2014/main" id="{6EA6C193-4CB5-E61F-B029-1E78F808E6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A1156F-ABEF-B81B-DC86-8FE25B87637C}"/>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232306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580E-B0EB-8121-87BB-C72FF8228443}"/>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7C72AA-3771-2990-20C4-F71BBD5D2875}"/>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49BD259-37B6-4338-797F-98F6C165369B}"/>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21AD245-7D1E-A760-44C4-E9B6491E1F5D}"/>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6" name="Footer Placeholder 5">
            <a:extLst>
              <a:ext uri="{FF2B5EF4-FFF2-40B4-BE49-F238E27FC236}">
                <a16:creationId xmlns:a16="http://schemas.microsoft.com/office/drawing/2014/main" id="{1FDF2B6D-70F2-AB82-3006-2E7281B01B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7F99D-F2FA-ED94-1F32-06358FCCAEAB}"/>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2230601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C630-208B-ED0D-E969-AC2F5C4281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0FB01-922B-F53F-2CD6-E6A61C5CBB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CFCFCA-CDDB-0DF0-3638-B95D551681B3}"/>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2FF79CD1-7862-111D-2486-92D49A89E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82F73-DCC5-0B4C-F1B8-F01DFF71CFD1}"/>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13971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4FD4A-0E51-DCD1-AB87-2175BBBEE00F}"/>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577758-9657-5896-ED4C-5BA14120D9FC}"/>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A8BF2C-C2D3-953D-00BE-7CF47291A583}"/>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27AB0A56-205D-4649-A74D-9585D7B38D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1C6366-93B1-22A7-3775-1D19AD648CB1}"/>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646978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467E1F-4CCD-4364-AB19-A767E3815081}"/>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F8055A-3122-74F3-EB19-260E19A681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C062B-46BE-9D0F-8BD7-FE2B4018BF04}"/>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64B2060F-E0BA-2725-80BD-3AD6B49E4FEE}"/>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428215-3FB4-F119-6673-1A25F0108D7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E1BA7B64-61DF-4972-96C5-485D1FDF3746}" type="slidenum">
              <a:rPr lang="en-GB" smtClean="0"/>
              <a:t>‹#›</a:t>
            </a:fld>
            <a:endParaRPr lang="en-GB"/>
          </a:p>
        </p:txBody>
      </p:sp>
    </p:spTree>
    <p:extLst>
      <p:ext uri="{BB962C8B-B14F-4D97-AF65-F5344CB8AC3E}">
        <p14:creationId xmlns:p14="http://schemas.microsoft.com/office/powerpoint/2010/main" val="387351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humanbiology.pressbooks.tru.ca/chapter/15-6-smoking-and-health/"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londontobaccoalliance.org.uk/" TargetMode="External"/><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47.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transformationpartners.nhs.uk/londonpartnership/case-studies/london-tobacco-alliance/" TargetMode="External"/><Relationship Id="rId2" Type="http://schemas.openxmlformats.org/officeDocument/2006/relationships/hyperlink" Target="https://www.londontobaccoalliance.org.uk/"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hyperlink" Target="https://digital.nhs.uk/data-and-information/publications/statistical/statistics-on-smoking-england" TargetMode="External"/><Relationship Id="rId13" Type="http://schemas.openxmlformats.org/officeDocument/2006/relationships/hyperlink" Target="https://doi.org/10.1037/0022-006X.51.3.390" TargetMode="External"/><Relationship Id="rId18" Type="http://schemas.openxmlformats.org/officeDocument/2006/relationships/hyperlink" Target="https://doi.org/10.1136/bmj.g1151" TargetMode="External"/><Relationship Id="rId3" Type="http://schemas.openxmlformats.org/officeDocument/2006/relationships/hyperlink" Target="https://doi.org/10.1016/0749-5978(91)90020-T" TargetMode="External"/><Relationship Id="rId7" Type="http://schemas.openxmlformats.org/officeDocument/2006/relationships/hyperlink" Target="https://www.nhs.uk/better-health/quit-smoking/why-quit-smoking/understanding-the-true-impact-of-smoking/" TargetMode="External"/><Relationship Id="rId12" Type="http://schemas.openxmlformats.org/officeDocument/2006/relationships/hyperlink" Target="https://fingertips.phe.org.uk/profile/tobacco-control" TargetMode="External"/><Relationship Id="rId17" Type="http://schemas.openxmlformats.org/officeDocument/2006/relationships/hyperlink" Target="https://saspublishers.com/article/21589/" TargetMode="External"/><Relationship Id="rId2" Type="http://schemas.openxmlformats.org/officeDocument/2006/relationships/hyperlink" Target="https://ash.org.uk/resources/view/smoking-statistics" TargetMode="External"/><Relationship Id="rId16" Type="http://schemas.openxmlformats.org/officeDocument/2006/relationships/hyperlink" Target="https://www.rcplondon.ac.uk/projects/outputs/nicotine-without-smoke-tobacco-harm-reduction" TargetMode="External"/><Relationship Id="rId1" Type="http://schemas.openxmlformats.org/officeDocument/2006/relationships/slideLayout" Target="../slideLayouts/slideLayout2.xml"/><Relationship Id="rId6" Type="http://schemas.openxmlformats.org/officeDocument/2006/relationships/hyperlink" Target="https://doi.org/10.1177/109019818801500401" TargetMode="External"/><Relationship Id="rId11" Type="http://schemas.openxmlformats.org/officeDocument/2006/relationships/hyperlink" Target="https://www.ons.gov.uk/peoplepopulationandcommunity/healthandsocialcare/healthandlifeexpectancies/bulletins/adultsmokinghabitsingreatbritain/latest" TargetMode="External"/><Relationship Id="rId5" Type="http://schemas.openxmlformats.org/officeDocument/2006/relationships/hyperlink" Target="https://www.maxicare.com.ph/wp-content/uploads/2023/06/Smoking-2-980x980.png" TargetMode="External"/><Relationship Id="rId15" Type="http://schemas.openxmlformats.org/officeDocument/2006/relationships/hyperlink" Target="https://doi.org/10.1177/109019817400200403" TargetMode="External"/><Relationship Id="rId10" Type="http://schemas.openxmlformats.org/officeDocument/2006/relationships/hyperlink" Target="https://digital.nhs.uk/data-and-information/publications/statistical/stop-smoking-services" TargetMode="External"/><Relationship Id="rId19" Type="http://schemas.openxmlformats.org/officeDocument/2006/relationships/hyperlink" Target="https://www.who.int/news-room/fact-sheets/detail/tobacco" TargetMode="External"/><Relationship Id="rId4" Type="http://schemas.openxmlformats.org/officeDocument/2006/relationships/hyperlink" Target="https://www.instituteofhealthequity.org/resources-reports/fair-society-healthy-lives-the-marmot-review" TargetMode="External"/><Relationship Id="rId9" Type="http://schemas.openxmlformats.org/officeDocument/2006/relationships/hyperlink" Target="https://www.nice.org.uk/guidance/ng209" TargetMode="External"/><Relationship Id="rId14" Type="http://schemas.openxmlformats.org/officeDocument/2006/relationships/hyperlink" Target="https://www.gov.uk/government/publications/health-matters-stopping-smoking-what-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1DB44E1-E5C7-BA14-64B5-55472C629D9D}"/>
              </a:ext>
            </a:extLst>
          </p:cNvPr>
          <p:cNvSpPr>
            <a:spLocks noGrp="1"/>
          </p:cNvSpPr>
          <p:nvPr>
            <p:ph type="title"/>
          </p:nvPr>
        </p:nvSpPr>
        <p:spPr>
          <a:xfrm>
            <a:off x="639295" y="528706"/>
            <a:ext cx="9833548" cy="1325563"/>
          </a:xfrm>
        </p:spPr>
        <p:txBody>
          <a:bodyPr vert="horz" lIns="91440" tIns="45720" rIns="91440" bIns="45720" rtlCol="0" anchor="b">
            <a:normAutofit fontScale="90000"/>
          </a:bodyPr>
          <a:lstStyle/>
          <a:p>
            <a:pPr algn="ctr"/>
            <a:r>
              <a:rPr lang="en-US" sz="2500" kern="1200" dirty="0">
                <a:solidFill>
                  <a:schemeClr val="tx2"/>
                </a:solidFill>
                <a:latin typeface="+mj-lt"/>
                <a:ea typeface="+mj-ea"/>
                <a:cs typeface="+mj-cs"/>
              </a:rPr>
              <a:t>Assignment Title: Component 1 Group 6 Presentation (Practice intervention</a:t>
            </a:r>
            <a:br>
              <a:rPr lang="en-US" sz="2500" kern="1200" dirty="0">
                <a:solidFill>
                  <a:schemeClr val="tx2"/>
                </a:solidFill>
                <a:latin typeface="+mj-lt"/>
                <a:ea typeface="+mj-ea"/>
                <a:cs typeface="+mj-cs"/>
              </a:rPr>
            </a:br>
            <a:r>
              <a:rPr lang="en-US" sz="2500" kern="1200" dirty="0">
                <a:solidFill>
                  <a:schemeClr val="tx2"/>
                </a:solidFill>
                <a:latin typeface="+mj-lt"/>
                <a:ea typeface="+mj-ea"/>
                <a:cs typeface="+mj-cs"/>
              </a:rPr>
              <a:t>Module code: LCHS7000 </a:t>
            </a:r>
            <a:br>
              <a:rPr lang="en-US" sz="2500" dirty="0">
                <a:solidFill>
                  <a:schemeClr val="tx2"/>
                </a:solidFill>
              </a:rPr>
            </a:br>
            <a:r>
              <a:rPr lang="en-US" sz="2500" dirty="0">
                <a:solidFill>
                  <a:schemeClr val="tx2"/>
                </a:solidFill>
              </a:rPr>
              <a:t>Lecturer: </a:t>
            </a:r>
            <a:r>
              <a:rPr lang="en-US" sz="2500" dirty="0" err="1">
                <a:solidFill>
                  <a:schemeClr val="tx2"/>
                </a:solidFill>
              </a:rPr>
              <a:t>Itse</a:t>
            </a:r>
            <a:r>
              <a:rPr lang="en-US" sz="2500" dirty="0">
                <a:solidFill>
                  <a:schemeClr val="tx2"/>
                </a:solidFill>
              </a:rPr>
              <a:t> Olaoye Brian Mashumba </a:t>
            </a:r>
            <a:br>
              <a:rPr lang="en-US" sz="2500" kern="1200" dirty="0">
                <a:solidFill>
                  <a:schemeClr val="tx2"/>
                </a:solidFill>
                <a:latin typeface="+mj-lt"/>
                <a:ea typeface="+mj-ea"/>
                <a:cs typeface="+mj-cs"/>
              </a:rPr>
            </a:br>
            <a:endParaRPr lang="en-US" sz="2500" kern="1200" dirty="0">
              <a:solidFill>
                <a:schemeClr val="tx2"/>
              </a:solidFill>
              <a:latin typeface="+mj-lt"/>
              <a:ea typeface="+mj-ea"/>
              <a:cs typeface="+mj-cs"/>
            </a:endParaRPr>
          </a:p>
        </p:txBody>
      </p:sp>
      <p:grpSp>
        <p:nvGrpSpPr>
          <p:cNvPr id="41" name="Group 4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9F1FF22-5161-CCE1-68C0-AB23F9B4AC49}"/>
              </a:ext>
            </a:extLst>
          </p:cNvPr>
          <p:cNvSpPr txBox="1"/>
          <p:nvPr/>
        </p:nvSpPr>
        <p:spPr>
          <a:xfrm>
            <a:off x="638990" y="2292114"/>
            <a:ext cx="9833548" cy="26939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solidFill>
                  <a:schemeClr val="tx2"/>
                </a:solidFill>
              </a:rPr>
              <a:t>Task 1: Campaign Rational</a:t>
            </a:r>
            <a:r>
              <a:rPr lang="en-US" b="0" dirty="0">
                <a:solidFill>
                  <a:schemeClr val="tx2"/>
                </a:solidFill>
              </a:rPr>
              <a:t>e</a:t>
            </a:r>
          </a:p>
          <a:p>
            <a:pPr indent="-228600">
              <a:lnSpc>
                <a:spcPct val="90000"/>
              </a:lnSpc>
              <a:spcAft>
                <a:spcPts val="600"/>
              </a:spcAft>
              <a:buFont typeface="Arial" panose="020B0604020202020204" pitchFamily="34" charset="0"/>
              <a:buChar char="•"/>
            </a:pPr>
            <a:r>
              <a:rPr lang="en-US" dirty="0">
                <a:solidFill>
                  <a:schemeClr val="tx2"/>
                </a:solidFill>
              </a:rPr>
              <a:t>Name : Parmar </a:t>
            </a:r>
            <a:r>
              <a:rPr lang="en-US" dirty="0" err="1">
                <a:solidFill>
                  <a:schemeClr val="tx2"/>
                </a:solidFill>
              </a:rPr>
              <a:t>Aayushkumar</a:t>
            </a:r>
            <a:r>
              <a:rPr lang="en-US" dirty="0">
                <a:solidFill>
                  <a:schemeClr val="tx2"/>
                </a:solidFill>
              </a:rPr>
              <a:t> </a:t>
            </a:r>
            <a:r>
              <a:rPr lang="en-US" dirty="0" err="1">
                <a:solidFill>
                  <a:schemeClr val="tx2"/>
                </a:solidFill>
              </a:rPr>
              <a:t>Harishbhai</a:t>
            </a: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Student Id: 2517971</a:t>
            </a: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9F061FE-1306-0431-ECD2-9898A45D2E05}"/>
              </a:ext>
            </a:extLst>
          </p:cNvPr>
          <p:cNvSpPr txBox="1"/>
          <p:nvPr/>
        </p:nvSpPr>
        <p:spPr>
          <a:xfrm>
            <a:off x="838200" y="3787281"/>
            <a:ext cx="4352109" cy="1354217"/>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dirty="0">
                <a:latin typeface="Areal"/>
              </a:rPr>
              <a:t>Task 2: Smoking Awareness Campaign Evaluation</a:t>
            </a:r>
          </a:p>
          <a:p>
            <a:pPr marL="285750" indent="-285750">
              <a:spcAft>
                <a:spcPts val="600"/>
              </a:spcAft>
              <a:buFont typeface="Arial" panose="020B0604020202020204" pitchFamily="34" charset="0"/>
              <a:buChar char="•"/>
            </a:pPr>
            <a:r>
              <a:rPr lang="en-US" dirty="0">
                <a:latin typeface="Areal"/>
              </a:rPr>
              <a:t>Name: Rizwana</a:t>
            </a:r>
          </a:p>
          <a:p>
            <a:pPr marL="285750" indent="-285750">
              <a:spcAft>
                <a:spcPts val="600"/>
              </a:spcAft>
              <a:buFont typeface="Arial" panose="020B0604020202020204" pitchFamily="34" charset="0"/>
              <a:buChar char="•"/>
            </a:pPr>
            <a:r>
              <a:rPr lang="en-US" dirty="0">
                <a:latin typeface="Areal"/>
              </a:rPr>
              <a:t>Student: 2521764</a:t>
            </a:r>
            <a:endParaRPr lang="en-GB" dirty="0">
              <a:latin typeface="Areal"/>
            </a:endParaRPr>
          </a:p>
        </p:txBody>
      </p:sp>
      <p:sp>
        <p:nvSpPr>
          <p:cNvPr id="8" name="TextBox 7">
            <a:extLst>
              <a:ext uri="{FF2B5EF4-FFF2-40B4-BE49-F238E27FC236}">
                <a16:creationId xmlns:a16="http://schemas.microsoft.com/office/drawing/2014/main" id="{1C4F4E32-8B8F-8106-80EC-AFA970A0FDAB}"/>
              </a:ext>
            </a:extLst>
          </p:cNvPr>
          <p:cNvSpPr txBox="1"/>
          <p:nvPr/>
        </p:nvSpPr>
        <p:spPr>
          <a:xfrm>
            <a:off x="6414953" y="2021805"/>
            <a:ext cx="5138057" cy="170816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Task 2: Evaluation of Local &amp; National Partners in Smoking </a:t>
            </a:r>
            <a:r>
              <a:rPr lang="en-GB" dirty="0">
                <a:solidFill>
                  <a:schemeClr val="bg2">
                    <a:lumMod val="10000"/>
                  </a:schemeClr>
                </a:solidFill>
                <a:latin typeface="Arial" panose="020B0604020202020204" pitchFamily="34" charset="0"/>
                <a:cs typeface="Arial" panose="020B0604020202020204" pitchFamily="34" charset="0"/>
              </a:rPr>
              <a:t>Prevention</a:t>
            </a:r>
            <a:endParaRPr lang="en-IN" dirty="0">
              <a:solidFill>
                <a:schemeClr val="bg2">
                  <a:lumMod val="10000"/>
                </a:schemeClr>
              </a:solidFill>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Student Id: 2518476</a:t>
            </a:r>
          </a:p>
          <a:p>
            <a:pPr marL="285750" indent="-285750">
              <a:spcAft>
                <a:spcPts val="600"/>
              </a:spcAft>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Name: JOLI PARMAR</a:t>
            </a:r>
          </a:p>
          <a:p>
            <a:pPr>
              <a:spcAft>
                <a:spcPts val="600"/>
              </a:spcAft>
            </a:pP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427C877-ABC3-6C35-24CC-034EA95AB411}"/>
              </a:ext>
            </a:extLst>
          </p:cNvPr>
          <p:cNvSpPr txBox="1"/>
          <p:nvPr/>
        </p:nvSpPr>
        <p:spPr>
          <a:xfrm>
            <a:off x="5556069" y="3837802"/>
            <a:ext cx="6096000" cy="1231106"/>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1600" dirty="0">
                <a:latin typeface="Areal"/>
              </a:rPr>
              <a:t>Task 3: Benefits and Challenges of Smoking Cessation: A </a:t>
            </a:r>
            <a:r>
              <a:rPr lang="en-US" sz="1600" dirty="0" err="1">
                <a:latin typeface="Areal"/>
              </a:rPr>
              <a:t>Behaviour</a:t>
            </a:r>
            <a:r>
              <a:rPr lang="en-US" sz="1600" dirty="0">
                <a:latin typeface="Areal"/>
              </a:rPr>
              <a:t> Change Perspective </a:t>
            </a:r>
          </a:p>
          <a:p>
            <a:pPr marL="57150" indent="-285750">
              <a:spcAft>
                <a:spcPts val="600"/>
              </a:spcAft>
              <a:buFont typeface="Arial" panose="020B0604020202020204" pitchFamily="34" charset="0"/>
              <a:buChar char="•"/>
            </a:pPr>
            <a:r>
              <a:rPr lang="en-US" sz="1600" dirty="0">
                <a:latin typeface="Areal"/>
              </a:rPr>
              <a:t>Name: Patience Edo</a:t>
            </a:r>
          </a:p>
          <a:p>
            <a:pPr marL="57150" indent="-285750">
              <a:spcAft>
                <a:spcPts val="600"/>
              </a:spcAft>
              <a:buFont typeface="Arial" panose="020B0604020202020204" pitchFamily="34" charset="0"/>
              <a:buChar char="•"/>
            </a:pPr>
            <a:r>
              <a:rPr lang="en-US" sz="1600" dirty="0">
                <a:latin typeface="Areal"/>
              </a:rPr>
              <a:t>Student Id: 2220883</a:t>
            </a:r>
          </a:p>
        </p:txBody>
      </p:sp>
      <p:pic>
        <p:nvPicPr>
          <p:cNvPr id="11" name="Picture 10">
            <a:extLst>
              <a:ext uri="{FF2B5EF4-FFF2-40B4-BE49-F238E27FC236}">
                <a16:creationId xmlns:a16="http://schemas.microsoft.com/office/drawing/2014/main" id="{EBAB40F1-CE2B-FA15-B5DC-A886E49F910F}"/>
              </a:ext>
            </a:extLst>
          </p:cNvPr>
          <p:cNvPicPr>
            <a:picLocks noChangeAspect="1"/>
          </p:cNvPicPr>
          <p:nvPr/>
        </p:nvPicPr>
        <p:blipFill>
          <a:blip r:embed="rId2">
            <a:alphaModFix amt="50000"/>
          </a:blip>
          <a:stretch>
            <a:fillRect/>
          </a:stretch>
        </p:blipFill>
        <p:spPr>
          <a:xfrm>
            <a:off x="1" y="-3"/>
            <a:ext cx="12191538" cy="6763109"/>
          </a:xfrm>
          <a:prstGeom prst="rect">
            <a:avLst/>
          </a:prstGeom>
          <a:scene3d>
            <a:camera prst="perspectiveFront"/>
            <a:lightRig rig="threePt" dir="t"/>
          </a:scene3d>
        </p:spPr>
      </p:pic>
    </p:spTree>
    <p:extLst>
      <p:ext uri="{BB962C8B-B14F-4D97-AF65-F5344CB8AC3E}">
        <p14:creationId xmlns:p14="http://schemas.microsoft.com/office/powerpoint/2010/main" val="1393730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1870" y="749595"/>
            <a:ext cx="5645888" cy="3902149"/>
          </a:xfrm>
        </p:spPr>
        <p:txBody>
          <a:bodyPr vert="horz" lIns="91440" tIns="45720" rIns="91440" bIns="45720" rtlCol="0" anchor="t">
            <a:normAutofit/>
          </a:bodyPr>
          <a:lstStyle/>
          <a:p>
            <a:pPr algn="l"/>
            <a:r>
              <a:rPr lang="en-US" sz="4600" i="0" dirty="0">
                <a:latin typeface="Arial"/>
                <a:ea typeface="Calibri"/>
                <a:cs typeface="Arial"/>
              </a:rPr>
              <a:t>Smoking Consumption</a:t>
            </a:r>
            <a:br>
              <a:rPr lang="en-US" sz="4600" i="0" dirty="0">
                <a:latin typeface="Arial"/>
                <a:ea typeface="Calibri"/>
                <a:cs typeface="Arial"/>
              </a:rPr>
            </a:br>
            <a:r>
              <a:rPr lang="en-US" sz="4600" i="0" dirty="0">
                <a:latin typeface="Arial"/>
                <a:ea typeface="Calibri"/>
                <a:cs typeface="Arial"/>
              </a:rPr>
              <a:t> </a:t>
            </a:r>
          </a:p>
        </p:txBody>
      </p:sp>
      <p:sp>
        <p:nvSpPr>
          <p:cNvPr id="3" name="Subtitle 2"/>
          <p:cNvSpPr>
            <a:spLocks noGrp="1"/>
          </p:cNvSpPr>
          <p:nvPr>
            <p:ph type="subTitle" idx="1"/>
          </p:nvPr>
        </p:nvSpPr>
        <p:spPr>
          <a:xfrm>
            <a:off x="871870" y="4651745"/>
            <a:ext cx="4890977" cy="999460"/>
          </a:xfrm>
        </p:spPr>
        <p:txBody>
          <a:bodyPr anchor="b">
            <a:normAutofit/>
          </a:bodyPr>
          <a:lstStyle/>
          <a:p>
            <a:pPr algn="l"/>
            <a:r>
              <a:rPr lang="en-US" dirty="0">
                <a:latin typeface="Calibri"/>
                <a:ea typeface="Calibri"/>
                <a:cs typeface="Calibri"/>
              </a:rPr>
              <a:t>Task 1: Campaign Rational</a:t>
            </a:r>
            <a:r>
              <a:rPr lang="en-US" b="0" dirty="0">
                <a:latin typeface="Calibri"/>
                <a:ea typeface="Calibri"/>
                <a:cs typeface="Calibri"/>
              </a:rPr>
              <a:t>e</a:t>
            </a:r>
            <a:endParaRPr lang="en-US" dirty="0"/>
          </a:p>
          <a:p>
            <a:pPr algn="l"/>
            <a:endParaRPr lang="en-US" dirty="0"/>
          </a:p>
        </p:txBody>
      </p:sp>
      <p:pic>
        <p:nvPicPr>
          <p:cNvPr id="4" name="Picture 3" descr="A hand holding a cigarette with a message on it">
            <a:extLst>
              <a:ext uri="{FF2B5EF4-FFF2-40B4-BE49-F238E27FC236}">
                <a16:creationId xmlns:a16="http://schemas.microsoft.com/office/drawing/2014/main" id="{AFFDCAED-B7A0-8C3F-C39B-8130AC2F8B89}"/>
              </a:ext>
            </a:extLst>
          </p:cNvPr>
          <p:cNvPicPr>
            <a:picLocks noChangeAspect="1"/>
          </p:cNvPicPr>
          <p:nvPr/>
        </p:nvPicPr>
        <p:blipFill>
          <a:blip r:embed="rId2">
            <a:extLst>
              <a:ext uri="{837473B0-CC2E-450A-ABE3-18F120FF3D39}">
                <a1611:picAttrSrcUrl xmlns:a1611="http://schemas.microsoft.com/office/drawing/2016/11/main" r:id="rId3"/>
              </a:ext>
            </a:extLst>
          </a:blip>
          <a:srcRect l="17729" r="20980" b="2"/>
          <a:stretch>
            <a:fillRect/>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768EA946-62CA-22C6-15CE-7E1861143359}"/>
              </a:ext>
            </a:extLst>
          </p:cNvPr>
          <p:cNvSpPr txBox="1"/>
          <p:nvPr/>
        </p:nvSpPr>
        <p:spPr>
          <a:xfrm>
            <a:off x="287867" y="6033698"/>
            <a:ext cx="48665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Name : Parmar </a:t>
            </a:r>
            <a:r>
              <a:rPr lang="en-US" dirty="0" err="1">
                <a:latin typeface="Arial"/>
                <a:cs typeface="Arial"/>
              </a:rPr>
              <a:t>Aayushkumar</a:t>
            </a:r>
            <a:r>
              <a:rPr lang="en-US" dirty="0">
                <a:latin typeface="Arial"/>
                <a:cs typeface="Arial"/>
              </a:rPr>
              <a:t> </a:t>
            </a:r>
            <a:r>
              <a:rPr lang="en-US" dirty="0" err="1">
                <a:latin typeface="Arial"/>
                <a:cs typeface="Arial"/>
              </a:rPr>
              <a:t>Harishbhai</a:t>
            </a:r>
            <a:br>
              <a:rPr lang="en-US" dirty="0">
                <a:latin typeface="Arial"/>
                <a:cs typeface="Arial"/>
              </a:rPr>
            </a:br>
            <a:r>
              <a:rPr lang="en-US" dirty="0">
                <a:latin typeface="Arial"/>
                <a:cs typeface="Arial"/>
              </a:rPr>
              <a:t>Student Id: 2517971</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DABD-AD4E-C165-E9D8-98BA1C485D3E}"/>
              </a:ext>
            </a:extLst>
          </p:cNvPr>
          <p:cNvSpPr>
            <a:spLocks noGrp="1"/>
          </p:cNvSpPr>
          <p:nvPr>
            <p:ph type="title"/>
          </p:nvPr>
        </p:nvSpPr>
        <p:spPr>
          <a:xfrm>
            <a:off x="5146159" y="685800"/>
            <a:ext cx="6238688" cy="1382233"/>
          </a:xfrm>
        </p:spPr>
        <p:txBody>
          <a:bodyPr>
            <a:normAutofit/>
          </a:bodyPr>
          <a:lstStyle/>
          <a:p>
            <a:r>
              <a:rPr lang="en-US" i="0">
                <a:latin typeface="Arial"/>
                <a:ea typeface="+mj-lt"/>
                <a:cs typeface="Arial"/>
              </a:rPr>
              <a:t>Campaign Rationale</a:t>
            </a:r>
            <a:endParaRPr lang="en-US">
              <a:latin typeface="Arial"/>
              <a:cs typeface="Arial"/>
            </a:endParaRPr>
          </a:p>
        </p:txBody>
      </p:sp>
      <p:pic>
        <p:nvPicPr>
          <p:cNvPr id="4" name="Picture 3" descr="A group of people smoking&#10;&#10;AI-generated content may be incorrect.">
            <a:extLst>
              <a:ext uri="{FF2B5EF4-FFF2-40B4-BE49-F238E27FC236}">
                <a16:creationId xmlns:a16="http://schemas.microsoft.com/office/drawing/2014/main" id="{559CF967-0FBA-67BE-549D-B0D3122D682D}"/>
              </a:ext>
            </a:extLst>
          </p:cNvPr>
          <p:cNvPicPr>
            <a:picLocks noChangeAspect="1"/>
          </p:cNvPicPr>
          <p:nvPr/>
        </p:nvPicPr>
        <p:blipFill>
          <a:blip r:embed="rId2"/>
          <a:srcRect l="16010" r="44617" b="1"/>
          <a:stretch>
            <a:fillRect/>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006762D0-1E42-940E-3201-F3F274C69A78}"/>
              </a:ext>
            </a:extLst>
          </p:cNvPr>
          <p:cNvSpPr>
            <a:spLocks noGrp="1"/>
          </p:cNvSpPr>
          <p:nvPr>
            <p:ph idx="1"/>
          </p:nvPr>
        </p:nvSpPr>
        <p:spPr>
          <a:xfrm>
            <a:off x="5146158" y="2301949"/>
            <a:ext cx="6238687" cy="4022650"/>
          </a:xfrm>
        </p:spPr>
        <p:txBody>
          <a:bodyPr vert="horz" lIns="91440" tIns="45720" rIns="91440" bIns="45720" rtlCol="0">
            <a:normAutofit/>
          </a:bodyPr>
          <a:lstStyle/>
          <a:p>
            <a:pPr>
              <a:lnSpc>
                <a:spcPct val="90000"/>
              </a:lnSpc>
            </a:pPr>
            <a:r>
              <a:rPr lang="en-US" sz="1500">
                <a:latin typeface="Arial"/>
                <a:ea typeface="+mn-lt"/>
                <a:cs typeface="Arial"/>
              </a:rPr>
              <a:t>Smoking is a major public health problem among young adults aged 18–25 in the UK, despite existing national tobacco control policies. This is a key life-course period, where experimentation becomes long-term addiction, thus exacerbating future health inequalities.</a:t>
            </a:r>
            <a:endParaRPr lang="en-US" sz="1500">
              <a:latin typeface="Arial"/>
              <a:cs typeface="Arial"/>
            </a:endParaRPr>
          </a:p>
          <a:p>
            <a:pPr>
              <a:lnSpc>
                <a:spcPct val="90000"/>
              </a:lnSpc>
            </a:pPr>
            <a:endParaRPr lang="en-US" sz="1500">
              <a:latin typeface="Arial"/>
              <a:cs typeface="Arial"/>
            </a:endParaRPr>
          </a:p>
          <a:p>
            <a:pPr>
              <a:lnSpc>
                <a:spcPct val="90000"/>
              </a:lnSpc>
            </a:pPr>
            <a:r>
              <a:rPr lang="en-US" sz="1500">
                <a:latin typeface="Arial"/>
                <a:ea typeface="+mn-lt"/>
                <a:cs typeface="Arial"/>
              </a:rPr>
              <a:t>Young adulthood is characterized by greater independence, greater social influence, educational/employment-related stress, and norms of peer groups which all increase the uptake and persistence of smoking. There is evidence that regular smokers by their mid-20s are much more likely to be smokers as adults.</a:t>
            </a:r>
            <a:endParaRPr lang="en-US" sz="1500">
              <a:latin typeface="Arial"/>
              <a:cs typeface="Arial"/>
            </a:endParaRPr>
          </a:p>
          <a:p>
            <a:pPr>
              <a:lnSpc>
                <a:spcPct val="90000"/>
              </a:lnSpc>
            </a:pPr>
            <a:endParaRPr lang="en-US" sz="1500">
              <a:latin typeface="Arial"/>
              <a:cs typeface="Arial"/>
            </a:endParaRPr>
          </a:p>
          <a:p>
            <a:pPr>
              <a:lnSpc>
                <a:spcPct val="90000"/>
              </a:lnSpc>
            </a:pPr>
            <a:r>
              <a:rPr lang="en-US" sz="1500">
                <a:latin typeface="Arial"/>
                <a:ea typeface="+mn-lt"/>
                <a:cs typeface="Arial"/>
              </a:rPr>
              <a:t>Reducing smoking prevalence in this age group is consistent with the UK government’s prevention-focused public health agenda, and would improve long-term health inequalities.</a:t>
            </a:r>
          </a:p>
          <a:p>
            <a:pPr marL="0" indent="0">
              <a:lnSpc>
                <a:spcPct val="90000"/>
              </a:lnSpc>
              <a:buNone/>
            </a:pPr>
            <a:r>
              <a:rPr lang="en-US" sz="1500" i="1">
                <a:latin typeface="Arial"/>
                <a:ea typeface="+mn-lt"/>
                <a:cs typeface="Arial"/>
              </a:rPr>
              <a:t>(ONS; NHS England; WHO)</a:t>
            </a:r>
            <a:endParaRPr lang="en-US" sz="1500">
              <a:latin typeface="Arial"/>
              <a:cs typeface="Arial"/>
            </a:endParaRPr>
          </a:p>
          <a:p>
            <a:pPr>
              <a:lnSpc>
                <a:spcPct val="90000"/>
              </a:lnSpc>
            </a:pPr>
            <a:endParaRPr lang="en-US" sz="1500">
              <a:latin typeface="Arial"/>
              <a:cs typeface="Arial"/>
            </a:endParaRPr>
          </a:p>
        </p:txBody>
      </p:sp>
    </p:spTree>
    <p:extLst>
      <p:ext uri="{BB962C8B-B14F-4D97-AF65-F5344CB8AC3E}">
        <p14:creationId xmlns:p14="http://schemas.microsoft.com/office/powerpoint/2010/main" val="2106271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9D4F0-7FEC-FFFC-60DD-DB7B52A16EAB}"/>
              </a:ext>
            </a:extLst>
          </p:cNvPr>
          <p:cNvSpPr>
            <a:spLocks noGrp="1"/>
          </p:cNvSpPr>
          <p:nvPr>
            <p:ph type="title"/>
          </p:nvPr>
        </p:nvSpPr>
        <p:spPr>
          <a:xfrm>
            <a:off x="883920" y="800849"/>
            <a:ext cx="4065767" cy="3510553"/>
          </a:xfrm>
        </p:spPr>
        <p:txBody>
          <a:bodyPr anchor="t">
            <a:normAutofit/>
          </a:bodyPr>
          <a:lstStyle/>
          <a:p>
            <a:r>
              <a:rPr lang="en-US" i="0">
                <a:latin typeface="Arial"/>
                <a:ea typeface="+mj-lt"/>
                <a:cs typeface="Arial"/>
              </a:rPr>
              <a:t>National Guidelines &amp; UK Statistics</a:t>
            </a:r>
            <a:endParaRPr lang="en-US">
              <a:latin typeface="Arial"/>
              <a:cs typeface="Arial"/>
            </a:endParaRPr>
          </a:p>
        </p:txBody>
      </p:sp>
      <p:sp>
        <p:nvSpPr>
          <p:cNvPr id="3" name="Content Placeholder 2">
            <a:extLst>
              <a:ext uri="{FF2B5EF4-FFF2-40B4-BE49-F238E27FC236}">
                <a16:creationId xmlns:a16="http://schemas.microsoft.com/office/drawing/2014/main" id="{DF792880-3EB8-4337-5DA9-EBE86F4D048B}"/>
              </a:ext>
            </a:extLst>
          </p:cNvPr>
          <p:cNvSpPr>
            <a:spLocks noGrp="1"/>
          </p:cNvSpPr>
          <p:nvPr>
            <p:ph idx="1"/>
          </p:nvPr>
        </p:nvSpPr>
        <p:spPr>
          <a:xfrm>
            <a:off x="5895753" y="533400"/>
            <a:ext cx="5458046" cy="5791200"/>
          </a:xfrm>
        </p:spPr>
        <p:txBody>
          <a:bodyPr vert="horz" lIns="91440" tIns="45720" rIns="91440" bIns="45720" rtlCol="0" anchor="ctr">
            <a:normAutofit/>
          </a:bodyPr>
          <a:lstStyle/>
          <a:p>
            <a:pPr marL="0" indent="0">
              <a:lnSpc>
                <a:spcPct val="90000"/>
              </a:lnSpc>
              <a:buNone/>
            </a:pPr>
            <a:r>
              <a:rPr lang="en-US" sz="1700" b="1">
                <a:latin typeface="Arial"/>
                <a:ea typeface="+mn-lt"/>
                <a:cs typeface="Arial"/>
              </a:rPr>
              <a:t>National guidelines</a:t>
            </a:r>
            <a:endParaRPr lang="en-US" sz="1700" b="1">
              <a:latin typeface="Arial"/>
              <a:cs typeface="Arial"/>
            </a:endParaRPr>
          </a:p>
          <a:p>
            <a:pPr>
              <a:lnSpc>
                <a:spcPct val="90000"/>
              </a:lnSpc>
            </a:pPr>
            <a:r>
              <a:rPr lang="en-US" sz="1700">
                <a:latin typeface="Arial"/>
                <a:ea typeface="+mn-lt"/>
                <a:cs typeface="Arial"/>
              </a:rPr>
              <a:t>The UK government’s Tobacco Control Plan declares its goal to be a smoke-free generation, meaning smoking prevalence is below 5%.</a:t>
            </a:r>
            <a:endParaRPr lang="en-US" sz="1700">
              <a:latin typeface="Arial"/>
              <a:cs typeface="Arial"/>
            </a:endParaRPr>
          </a:p>
          <a:p>
            <a:pPr>
              <a:lnSpc>
                <a:spcPct val="90000"/>
              </a:lnSpc>
            </a:pPr>
            <a:r>
              <a:rPr lang="en-US" sz="1700">
                <a:latin typeface="Arial"/>
                <a:ea typeface="+mn-lt"/>
                <a:cs typeface="Arial"/>
              </a:rPr>
              <a:t>NHS England and Office for National Statistics advise complete cessation of smoking – as there’s no safe level of smoking.</a:t>
            </a:r>
            <a:endParaRPr lang="en-US" sz="1700">
              <a:latin typeface="Arial"/>
              <a:cs typeface="Arial"/>
            </a:endParaRPr>
          </a:p>
          <a:p>
            <a:pPr>
              <a:lnSpc>
                <a:spcPct val="90000"/>
              </a:lnSpc>
            </a:pPr>
            <a:r>
              <a:rPr lang="en-US" sz="1700">
                <a:latin typeface="Arial"/>
                <a:ea typeface="+mn-lt"/>
                <a:cs typeface="Arial"/>
              </a:rPr>
              <a:t>World Health Organization lists smoking as one of the top causes of preventable premature death worldwide.</a:t>
            </a:r>
          </a:p>
          <a:p>
            <a:pPr>
              <a:lnSpc>
                <a:spcPct val="90000"/>
              </a:lnSpc>
            </a:pPr>
            <a:r>
              <a:rPr lang="en-US" sz="1700">
                <a:latin typeface="Arial"/>
                <a:cs typeface="Arial"/>
              </a:rPr>
              <a:t>•</a:t>
            </a:r>
            <a:r>
              <a:rPr lang="en-US" sz="1700">
                <a:latin typeface="Arial"/>
                <a:ea typeface="Calibri"/>
                <a:cs typeface="Arial"/>
              </a:rPr>
              <a:t>Are 18–25 year olds meeting guidelines?</a:t>
            </a:r>
            <a:endParaRPr lang="en-US" sz="1700">
              <a:latin typeface="Arial"/>
              <a:cs typeface="Arial"/>
            </a:endParaRPr>
          </a:p>
          <a:p>
            <a:pPr>
              <a:lnSpc>
                <a:spcPct val="90000"/>
              </a:lnSpc>
            </a:pPr>
            <a:r>
              <a:rPr lang="en-US" sz="1700">
                <a:latin typeface="Arial"/>
                <a:cs typeface="Arial"/>
              </a:rPr>
              <a:t>•</a:t>
            </a:r>
            <a:r>
              <a:rPr lang="en-US" sz="1700">
                <a:latin typeface="Arial"/>
                <a:ea typeface="Calibri"/>
                <a:cs typeface="Arial"/>
              </a:rPr>
              <a:t>The smoking-free Aim is exceeded in the UK, where 12–15% of adults between the ages of 18 and 24 now smoke (ONS, 2023).</a:t>
            </a:r>
            <a:endParaRPr lang="en-US" sz="1700">
              <a:latin typeface="Arial"/>
              <a:cs typeface="Arial"/>
            </a:endParaRPr>
          </a:p>
          <a:p>
            <a:pPr>
              <a:lnSpc>
                <a:spcPct val="90000"/>
              </a:lnSpc>
            </a:pPr>
            <a:r>
              <a:rPr lang="en-US" sz="1700">
                <a:latin typeface="Arial"/>
                <a:cs typeface="Arial"/>
              </a:rPr>
              <a:t>•</a:t>
            </a:r>
            <a:r>
              <a:rPr lang="en-US" sz="1700">
                <a:latin typeface="Arial"/>
                <a:ea typeface="Calibri"/>
                <a:cs typeface="Arial"/>
              </a:rPr>
              <a:t> Adults are less likely to use cessation Seminars because they are more likely to smoke in social situations and undervalue the long-term risks.</a:t>
            </a:r>
            <a:endParaRPr lang="en-US" sz="1700">
              <a:latin typeface="Arial"/>
              <a:cs typeface="Arial"/>
            </a:endParaRPr>
          </a:p>
          <a:p>
            <a:pPr>
              <a:lnSpc>
                <a:spcPct val="90000"/>
              </a:lnSpc>
            </a:pPr>
            <a:r>
              <a:rPr lang="en-US" sz="1700">
                <a:latin typeface="Arial"/>
                <a:cs typeface="Arial"/>
              </a:rPr>
              <a:t>•</a:t>
            </a:r>
            <a:r>
              <a:rPr lang="en-US" sz="1700">
                <a:latin typeface="Arial"/>
                <a:ea typeface="Calibri"/>
                <a:cs typeface="Arial"/>
              </a:rPr>
              <a:t>Health disparities are exacerbated by the increased smoking frequency among people from more impoverished backgrounds.</a:t>
            </a:r>
            <a:endParaRPr lang="en-US" sz="1700">
              <a:latin typeface="Arial"/>
              <a:cs typeface="Arial"/>
            </a:endParaRPr>
          </a:p>
          <a:p>
            <a:pPr>
              <a:lnSpc>
                <a:spcPct val="90000"/>
              </a:lnSpc>
            </a:pPr>
            <a:endParaRPr lang="en-US" sz="1700">
              <a:latin typeface="Arial"/>
              <a:cs typeface="Arial"/>
            </a:endParaRPr>
          </a:p>
        </p:txBody>
      </p:sp>
    </p:spTree>
    <p:extLst>
      <p:ext uri="{BB962C8B-B14F-4D97-AF65-F5344CB8AC3E}">
        <p14:creationId xmlns:p14="http://schemas.microsoft.com/office/powerpoint/2010/main" val="2410375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AE56-DE7E-FD4E-035D-51D1677E7698}"/>
              </a:ext>
            </a:extLst>
          </p:cNvPr>
          <p:cNvSpPr>
            <a:spLocks noGrp="1"/>
          </p:cNvSpPr>
          <p:nvPr>
            <p:ph type="title"/>
          </p:nvPr>
        </p:nvSpPr>
        <p:spPr>
          <a:xfrm>
            <a:off x="1129553" y="638174"/>
            <a:ext cx="10529048" cy="1476375"/>
          </a:xfrm>
        </p:spPr>
        <p:txBody>
          <a:bodyPr>
            <a:normAutofit/>
          </a:bodyPr>
          <a:lstStyle/>
          <a:p>
            <a:r>
              <a:rPr lang="en-US" sz="3700" b="1" i="0">
                <a:latin typeface="Calibri Light"/>
                <a:ea typeface="Calibri Light"/>
                <a:cs typeface="Calibri Light"/>
              </a:rPr>
              <a:t>Short-Term Consequences (Daily Life Impact)</a:t>
            </a:r>
            <a:br>
              <a:rPr lang="en-US" sz="3700" b="1" i="0">
                <a:latin typeface="Calibri Light"/>
                <a:ea typeface="Calibri Light"/>
                <a:cs typeface="Calibri Light"/>
              </a:rPr>
            </a:br>
            <a:r>
              <a:rPr lang="en-US" sz="3700" b="1" i="0">
                <a:latin typeface="Calibri Light"/>
                <a:ea typeface="Calibri Light"/>
                <a:cs typeface="Calibri Light"/>
              </a:rPr>
              <a:t> </a:t>
            </a:r>
            <a:endParaRPr lang="en-US" sz="3700"/>
          </a:p>
        </p:txBody>
      </p:sp>
      <p:sp>
        <p:nvSpPr>
          <p:cNvPr id="3" name="Content Placeholder 2">
            <a:extLst>
              <a:ext uri="{FF2B5EF4-FFF2-40B4-BE49-F238E27FC236}">
                <a16:creationId xmlns:a16="http://schemas.microsoft.com/office/drawing/2014/main" id="{6504DF52-099A-36C0-A62C-637B2B91D2B7}"/>
              </a:ext>
            </a:extLst>
          </p:cNvPr>
          <p:cNvSpPr>
            <a:spLocks noGrp="1"/>
          </p:cNvSpPr>
          <p:nvPr>
            <p:ph idx="1"/>
          </p:nvPr>
        </p:nvSpPr>
        <p:spPr>
          <a:xfrm>
            <a:off x="1129553" y="2114549"/>
            <a:ext cx="4632341" cy="4190331"/>
          </a:xfrm>
        </p:spPr>
        <p:txBody>
          <a:bodyPr vert="horz" lIns="91440" tIns="45720" rIns="91440" bIns="45720" rtlCol="0">
            <a:normAutofit/>
          </a:bodyPr>
          <a:lstStyle/>
          <a:p>
            <a:pPr>
              <a:lnSpc>
                <a:spcPct val="90000"/>
              </a:lnSpc>
            </a:pPr>
            <a:r>
              <a:rPr lang="en-US" sz="1300">
                <a:latin typeface="Arial"/>
                <a:ea typeface="Calibri"/>
                <a:cs typeface="Arial"/>
              </a:rPr>
              <a:t>•Short-term consequences of smoking for young adults</a:t>
            </a:r>
          </a:p>
          <a:p>
            <a:pPr>
              <a:lnSpc>
                <a:spcPct val="90000"/>
              </a:lnSpc>
            </a:pPr>
            <a:r>
              <a:rPr lang="en-US" sz="1300">
                <a:latin typeface="Arial"/>
                <a:ea typeface="Calibri"/>
                <a:cs typeface="Arial"/>
              </a:rPr>
              <a:t>•These impacts on day-to-day living include:</a:t>
            </a:r>
          </a:p>
          <a:p>
            <a:pPr>
              <a:lnSpc>
                <a:spcPct val="90000"/>
              </a:lnSpc>
            </a:pPr>
            <a:r>
              <a:rPr lang="en-US" sz="1300">
                <a:latin typeface="Arial"/>
                <a:ea typeface="Calibri"/>
                <a:cs typeface="Arial"/>
              </a:rPr>
              <a:t>•Reduced physical fitness, which may affect regular academic work and exercise</a:t>
            </a:r>
          </a:p>
          <a:p>
            <a:pPr>
              <a:lnSpc>
                <a:spcPct val="90000"/>
              </a:lnSpc>
            </a:pPr>
            <a:r>
              <a:rPr lang="en-US" sz="1300">
                <a:latin typeface="Arial"/>
                <a:ea typeface="Calibri"/>
                <a:cs typeface="Arial"/>
              </a:rPr>
              <a:t>•Increased stress and nicotine dependency, which causes mood swings and irritation</a:t>
            </a:r>
          </a:p>
          <a:p>
            <a:pPr>
              <a:lnSpc>
                <a:spcPct val="90000"/>
              </a:lnSpc>
            </a:pPr>
            <a:r>
              <a:rPr lang="en-US" sz="1300">
                <a:latin typeface="Arial"/>
                <a:ea typeface="Calibri"/>
                <a:cs typeface="Arial"/>
              </a:rPr>
              <a:t>•Increased expenses since cigarettes are an expensive good and can be a financial burden on youth</a:t>
            </a:r>
          </a:p>
          <a:p>
            <a:pPr>
              <a:lnSpc>
                <a:spcPct val="90000"/>
              </a:lnSpc>
            </a:pPr>
            <a:r>
              <a:rPr lang="en-US" sz="1300">
                <a:latin typeface="Arial"/>
                <a:ea typeface="Calibri"/>
                <a:cs typeface="Arial"/>
              </a:rPr>
              <a:t>•Social repercussions, such as smoking prohibitions, stench, and stigma</a:t>
            </a:r>
          </a:p>
          <a:p>
            <a:pPr>
              <a:lnSpc>
                <a:spcPct val="90000"/>
              </a:lnSpc>
            </a:pPr>
            <a:r>
              <a:rPr lang="en-US" sz="1300">
                <a:latin typeface="Arial"/>
                <a:ea typeface="Calibri"/>
                <a:cs typeface="Arial"/>
              </a:rPr>
              <a:t>•An increase in respiratory symptoms, including chest infections and coughing</a:t>
            </a:r>
          </a:p>
          <a:p>
            <a:pPr>
              <a:lnSpc>
                <a:spcPct val="90000"/>
              </a:lnSpc>
            </a:pPr>
            <a:r>
              <a:rPr lang="en-US" sz="1300">
                <a:latin typeface="Arial"/>
                <a:ea typeface="Calibri"/>
                <a:cs typeface="Arial"/>
              </a:rPr>
              <a:t>•A prosperous and healthy life may be hampered by these repercussions, which can also affect schooling and employment. </a:t>
            </a:r>
          </a:p>
          <a:p>
            <a:pPr>
              <a:lnSpc>
                <a:spcPct val="90000"/>
              </a:lnSpc>
            </a:pPr>
            <a:r>
              <a:rPr lang="en-US" sz="1300">
                <a:latin typeface="Arial"/>
                <a:ea typeface="Calibri"/>
                <a:cs typeface="Arial"/>
              </a:rPr>
              <a:t>(NHS England; Public Health England)</a:t>
            </a:r>
          </a:p>
        </p:txBody>
      </p:sp>
      <p:pic>
        <p:nvPicPr>
          <p:cNvPr id="4" name="Picture 3" descr="A collage of people smoking&#10;&#10;AI-generated content may be incorrect.">
            <a:extLst>
              <a:ext uri="{FF2B5EF4-FFF2-40B4-BE49-F238E27FC236}">
                <a16:creationId xmlns:a16="http://schemas.microsoft.com/office/drawing/2014/main" id="{D3B522FE-FE4C-0477-9FC9-03F6600D6AAE}"/>
              </a:ext>
            </a:extLst>
          </p:cNvPr>
          <p:cNvPicPr>
            <a:picLocks noChangeAspect="1"/>
          </p:cNvPicPr>
          <p:nvPr/>
        </p:nvPicPr>
        <p:blipFill>
          <a:blip r:embed="rId2"/>
          <a:stretch>
            <a:fillRect/>
          </a:stretch>
        </p:blipFill>
        <p:spPr>
          <a:xfrm>
            <a:off x="6548437" y="2827056"/>
            <a:ext cx="5110163" cy="2785038"/>
          </a:xfrm>
          <a:prstGeom prst="rect">
            <a:avLst/>
          </a:prstGeom>
        </p:spPr>
      </p:pic>
    </p:spTree>
    <p:extLst>
      <p:ext uri="{BB962C8B-B14F-4D97-AF65-F5344CB8AC3E}">
        <p14:creationId xmlns:p14="http://schemas.microsoft.com/office/powerpoint/2010/main" val="2208152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5C0FE-4767-07A2-AFD8-CB1CC142AF03}"/>
              </a:ext>
            </a:extLst>
          </p:cNvPr>
          <p:cNvSpPr>
            <a:spLocks noGrp="1"/>
          </p:cNvSpPr>
          <p:nvPr>
            <p:ph type="title"/>
          </p:nvPr>
        </p:nvSpPr>
        <p:spPr>
          <a:xfrm>
            <a:off x="1114426" y="533400"/>
            <a:ext cx="4529138" cy="1671639"/>
          </a:xfrm>
        </p:spPr>
        <p:txBody>
          <a:bodyPr>
            <a:normAutofit/>
          </a:bodyPr>
          <a:lstStyle/>
          <a:p>
            <a:r>
              <a:rPr lang="en-US" sz="2800" b="1" i="0">
                <a:latin typeface="Calibri"/>
                <a:ea typeface="Calibri"/>
                <a:cs typeface="Calibri"/>
              </a:rPr>
              <a:t>Long-Term Consequences (Future Health Impact)</a:t>
            </a:r>
            <a:br>
              <a:rPr lang="en-US" sz="2800" b="1" i="0">
                <a:latin typeface="Calibri"/>
                <a:ea typeface="Calibri"/>
                <a:cs typeface="Calibri"/>
              </a:rPr>
            </a:br>
            <a:r>
              <a:rPr lang="en-US" sz="2800" b="1" i="0">
                <a:latin typeface="Calibri"/>
                <a:ea typeface="Calibri"/>
                <a:cs typeface="Calibri"/>
              </a:rPr>
              <a:t> </a:t>
            </a:r>
            <a:endParaRPr lang="en-US" sz="2800">
              <a:latin typeface="Calibri"/>
              <a:ea typeface="Calibri"/>
              <a:cs typeface="Calibri"/>
            </a:endParaRPr>
          </a:p>
        </p:txBody>
      </p:sp>
      <p:sp>
        <p:nvSpPr>
          <p:cNvPr id="3" name="Content Placeholder 2">
            <a:extLst>
              <a:ext uri="{FF2B5EF4-FFF2-40B4-BE49-F238E27FC236}">
                <a16:creationId xmlns:a16="http://schemas.microsoft.com/office/drawing/2014/main" id="{AAF44988-B167-09ED-E80C-988D3B4C483B}"/>
              </a:ext>
            </a:extLst>
          </p:cNvPr>
          <p:cNvSpPr>
            <a:spLocks noGrp="1"/>
          </p:cNvSpPr>
          <p:nvPr>
            <p:ph idx="1"/>
          </p:nvPr>
        </p:nvSpPr>
        <p:spPr>
          <a:xfrm>
            <a:off x="1104900" y="2205038"/>
            <a:ext cx="4405314" cy="4119561"/>
          </a:xfrm>
        </p:spPr>
        <p:txBody>
          <a:bodyPr vert="horz" lIns="91440" tIns="45720" rIns="91440" bIns="45720" rtlCol="0">
            <a:normAutofit/>
          </a:bodyPr>
          <a:lstStyle/>
          <a:p>
            <a:pPr>
              <a:lnSpc>
                <a:spcPct val="90000"/>
              </a:lnSpc>
            </a:pPr>
            <a:r>
              <a:rPr lang="en-US" sz="1300" dirty="0">
                <a:latin typeface="Arial"/>
                <a:ea typeface="Calibri Light"/>
                <a:cs typeface="Arial"/>
              </a:rPr>
              <a:t>•If smoking </a:t>
            </a:r>
            <a:r>
              <a:rPr lang="en-US" sz="1300" dirty="0" err="1">
                <a:latin typeface="Arial"/>
                <a:ea typeface="Calibri Light"/>
                <a:cs typeface="Arial"/>
              </a:rPr>
              <a:t>behaviours</a:t>
            </a:r>
            <a:r>
              <a:rPr lang="en-US" sz="1300" dirty="0">
                <a:latin typeface="Arial"/>
                <a:ea typeface="Calibri Light"/>
                <a:cs typeface="Arial"/>
              </a:rPr>
              <a:t> continue into , young people face substantially increased risks of:</a:t>
            </a:r>
          </a:p>
          <a:p>
            <a:pPr>
              <a:lnSpc>
                <a:spcPct val="90000"/>
              </a:lnSpc>
            </a:pPr>
            <a:r>
              <a:rPr lang="en-US" sz="1300" dirty="0">
                <a:latin typeface="Arial"/>
                <a:ea typeface="Calibri Light"/>
                <a:cs typeface="Arial"/>
              </a:rPr>
              <a:t>•</a:t>
            </a:r>
            <a:r>
              <a:rPr lang="en-US" sz="1300" b="1" dirty="0">
                <a:latin typeface="Arial"/>
                <a:ea typeface="Calibri Light"/>
                <a:cs typeface="Arial"/>
              </a:rPr>
              <a:t>Cardiovascular disease</a:t>
            </a:r>
            <a:r>
              <a:rPr lang="en-US" sz="1300" dirty="0">
                <a:latin typeface="Arial"/>
                <a:ea typeface="Calibri Light"/>
                <a:cs typeface="Arial"/>
              </a:rPr>
              <a:t>, including heart attack and stroke</a:t>
            </a:r>
          </a:p>
          <a:p>
            <a:pPr>
              <a:lnSpc>
                <a:spcPct val="90000"/>
              </a:lnSpc>
            </a:pPr>
            <a:r>
              <a:rPr lang="en-US" sz="1300" dirty="0">
                <a:latin typeface="Arial"/>
                <a:ea typeface="Calibri Light"/>
                <a:cs typeface="Arial"/>
              </a:rPr>
              <a:t>•</a:t>
            </a:r>
            <a:r>
              <a:rPr lang="en-US" sz="1300" b="1" dirty="0">
                <a:latin typeface="Arial"/>
                <a:ea typeface="Calibri Light"/>
                <a:cs typeface="Arial"/>
              </a:rPr>
              <a:t>Chronic respiratory diseases</a:t>
            </a:r>
            <a:r>
              <a:rPr lang="en-US" sz="1300" dirty="0">
                <a:latin typeface="Arial"/>
                <a:ea typeface="Calibri Light"/>
                <a:cs typeface="Arial"/>
              </a:rPr>
              <a:t>, such as COPD</a:t>
            </a:r>
          </a:p>
          <a:p>
            <a:pPr>
              <a:lnSpc>
                <a:spcPct val="90000"/>
              </a:lnSpc>
            </a:pPr>
            <a:r>
              <a:rPr lang="en-US" sz="1300" dirty="0">
                <a:latin typeface="Arial"/>
                <a:ea typeface="Calibri Light"/>
                <a:cs typeface="Arial"/>
              </a:rPr>
              <a:t>•</a:t>
            </a:r>
            <a:r>
              <a:rPr lang="en-US" sz="1300" b="1" dirty="0">
                <a:latin typeface="Arial"/>
                <a:ea typeface="Calibri Light"/>
                <a:cs typeface="Arial"/>
              </a:rPr>
              <a:t>Multiple cancers</a:t>
            </a:r>
            <a:r>
              <a:rPr lang="en-US" sz="1300" dirty="0">
                <a:latin typeface="Arial"/>
                <a:ea typeface="Calibri Light"/>
                <a:cs typeface="Arial"/>
              </a:rPr>
              <a:t>, particularly lung, throat, and mouth cancer</a:t>
            </a:r>
          </a:p>
          <a:p>
            <a:pPr>
              <a:lnSpc>
                <a:spcPct val="90000"/>
              </a:lnSpc>
            </a:pPr>
            <a:r>
              <a:rPr lang="en-US" sz="1300" dirty="0">
                <a:latin typeface="Arial"/>
                <a:ea typeface="Calibri Light"/>
                <a:cs typeface="Arial"/>
              </a:rPr>
              <a:t>•</a:t>
            </a:r>
            <a:r>
              <a:rPr lang="en-US" sz="1300" b="1" dirty="0">
                <a:latin typeface="Arial"/>
                <a:ea typeface="Calibri Light"/>
                <a:cs typeface="Arial"/>
              </a:rPr>
              <a:t>Reduced life expectancy</a:t>
            </a:r>
            <a:r>
              <a:rPr lang="en-US" sz="1300" dirty="0">
                <a:latin typeface="Arial"/>
                <a:ea typeface="Calibri Light"/>
                <a:cs typeface="Arial"/>
              </a:rPr>
              <a:t>, with smokers dying on average </a:t>
            </a:r>
            <a:r>
              <a:rPr lang="en-US" sz="1300" b="1" dirty="0">
                <a:latin typeface="Arial"/>
                <a:ea typeface="Calibri Light"/>
                <a:cs typeface="Arial"/>
              </a:rPr>
              <a:t>10 years earlier</a:t>
            </a:r>
            <a:r>
              <a:rPr lang="en-US" sz="1300" dirty="0">
                <a:latin typeface="Arial"/>
                <a:ea typeface="Calibri Light"/>
                <a:cs typeface="Arial"/>
              </a:rPr>
              <a:t> than non-smokers</a:t>
            </a:r>
          </a:p>
          <a:p>
            <a:pPr>
              <a:lnSpc>
                <a:spcPct val="90000"/>
              </a:lnSpc>
            </a:pPr>
            <a:r>
              <a:rPr lang="en-US" sz="1300" dirty="0">
                <a:latin typeface="Arial"/>
                <a:ea typeface="Calibri Light"/>
                <a:cs typeface="Arial"/>
              </a:rPr>
              <a:t>•</a:t>
            </a:r>
            <a:r>
              <a:rPr lang="en-US" sz="1300" b="1" dirty="0">
                <a:latin typeface="Arial"/>
                <a:ea typeface="Calibri Light"/>
                <a:cs typeface="Arial"/>
              </a:rPr>
              <a:t>Intergenerational impacts</a:t>
            </a:r>
            <a:r>
              <a:rPr lang="en-US" sz="1300" dirty="0">
                <a:latin typeface="Arial"/>
                <a:ea typeface="Calibri Light"/>
                <a:cs typeface="Arial"/>
              </a:rPr>
              <a:t>, including poorer pregnancy outcomes later in life</a:t>
            </a:r>
          </a:p>
          <a:p>
            <a:pPr>
              <a:lnSpc>
                <a:spcPct val="90000"/>
              </a:lnSpc>
            </a:pPr>
            <a:r>
              <a:rPr lang="en-US" sz="1300" dirty="0">
                <a:latin typeface="Arial"/>
                <a:ea typeface="Calibri Light"/>
                <a:cs typeface="Arial"/>
              </a:rPr>
              <a:t>•Smoking is a major contributor to </a:t>
            </a:r>
            <a:r>
              <a:rPr lang="en-US" sz="1300" b="1" dirty="0">
                <a:latin typeface="Arial"/>
                <a:ea typeface="Calibri Light"/>
                <a:cs typeface="Arial"/>
              </a:rPr>
              <a:t>preventable mortality and morbidity in the UK</a:t>
            </a:r>
            <a:r>
              <a:rPr lang="en-US" sz="1300" dirty="0">
                <a:latin typeface="Arial"/>
                <a:ea typeface="Calibri Light"/>
                <a:cs typeface="Arial"/>
              </a:rPr>
              <a:t>, and early cessation significantly reduces these risks.</a:t>
            </a:r>
          </a:p>
          <a:p>
            <a:pPr>
              <a:lnSpc>
                <a:spcPct val="90000"/>
              </a:lnSpc>
            </a:pPr>
            <a:r>
              <a:rPr lang="en-US" sz="1300" dirty="0">
                <a:latin typeface="Arial"/>
                <a:ea typeface="Calibri"/>
                <a:cs typeface="Arial"/>
              </a:rPr>
              <a:t>(WHO; ONS)</a:t>
            </a:r>
            <a:endParaRPr lang="en-US" sz="1300" dirty="0">
              <a:latin typeface="Arial"/>
              <a:ea typeface="Calibri Light"/>
              <a:cs typeface="Arial"/>
            </a:endParaRPr>
          </a:p>
          <a:p>
            <a:pPr>
              <a:lnSpc>
                <a:spcPct val="90000"/>
              </a:lnSpc>
            </a:pPr>
            <a:endParaRPr lang="en-US" sz="1300" dirty="0">
              <a:latin typeface="Arial"/>
              <a:ea typeface="Calibri Light"/>
              <a:cs typeface="Arial"/>
            </a:endParaRPr>
          </a:p>
          <a:p>
            <a:pPr>
              <a:lnSpc>
                <a:spcPct val="90000"/>
              </a:lnSpc>
            </a:pPr>
            <a:endParaRPr lang="en-US" sz="1300" dirty="0">
              <a:latin typeface="Arial"/>
              <a:cs typeface="Arial"/>
            </a:endParaRPr>
          </a:p>
        </p:txBody>
      </p:sp>
      <p:pic>
        <p:nvPicPr>
          <p:cNvPr id="45" name="Picture 44" descr="A poster of a diagram of lungs and a cigarette&#10;&#10;AI-generated content may be incorrect.">
            <a:extLst>
              <a:ext uri="{FF2B5EF4-FFF2-40B4-BE49-F238E27FC236}">
                <a16:creationId xmlns:a16="http://schemas.microsoft.com/office/drawing/2014/main" id="{7F3037B1-7B79-1F7B-9699-705E67887390}"/>
              </a:ext>
            </a:extLst>
          </p:cNvPr>
          <p:cNvPicPr>
            <a:picLocks noChangeAspect="1"/>
          </p:cNvPicPr>
          <p:nvPr/>
        </p:nvPicPr>
        <p:blipFill>
          <a:blip r:embed="rId2"/>
          <a:stretch>
            <a:fillRect/>
          </a:stretch>
        </p:blipFill>
        <p:spPr>
          <a:xfrm>
            <a:off x="6096001" y="1975771"/>
            <a:ext cx="5562600" cy="2906458"/>
          </a:xfrm>
          <a:prstGeom prst="rect">
            <a:avLst/>
          </a:prstGeom>
        </p:spPr>
      </p:pic>
    </p:spTree>
    <p:extLst>
      <p:ext uri="{BB962C8B-B14F-4D97-AF65-F5344CB8AC3E}">
        <p14:creationId xmlns:p14="http://schemas.microsoft.com/office/powerpoint/2010/main" val="1803146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87F1B-A918-8196-3A89-2CF63B767ABA}"/>
              </a:ext>
            </a:extLst>
          </p:cNvPr>
          <p:cNvSpPr>
            <a:spLocks noGrp="1"/>
          </p:cNvSpPr>
          <p:nvPr>
            <p:ph type="title"/>
          </p:nvPr>
        </p:nvSpPr>
        <p:spPr>
          <a:xfrm>
            <a:off x="883920" y="800849"/>
            <a:ext cx="4065767" cy="3510553"/>
          </a:xfrm>
        </p:spPr>
        <p:txBody>
          <a:bodyPr anchor="t">
            <a:normAutofit/>
          </a:bodyPr>
          <a:lstStyle/>
          <a:p>
            <a:r>
              <a:rPr lang="en-US" i="0">
                <a:latin typeface="Calibri Light"/>
                <a:ea typeface="Calibri Light"/>
                <a:cs typeface="Calibri Light"/>
              </a:rPr>
              <a:t>Campaign Aims (SMART &amp; Measurable)</a:t>
            </a:r>
            <a:endParaRPr lang="en-US"/>
          </a:p>
        </p:txBody>
      </p:sp>
      <p:sp>
        <p:nvSpPr>
          <p:cNvPr id="33" name="Content Placeholder 2">
            <a:extLst>
              <a:ext uri="{FF2B5EF4-FFF2-40B4-BE49-F238E27FC236}">
                <a16:creationId xmlns:a16="http://schemas.microsoft.com/office/drawing/2014/main" id="{4A1F86D5-BB3B-FC4B-FCB4-537CE337B23F}"/>
              </a:ext>
            </a:extLst>
          </p:cNvPr>
          <p:cNvSpPr>
            <a:spLocks noGrp="1"/>
          </p:cNvSpPr>
          <p:nvPr>
            <p:ph idx="1"/>
          </p:nvPr>
        </p:nvSpPr>
        <p:spPr>
          <a:xfrm>
            <a:off x="5895753" y="533400"/>
            <a:ext cx="5458046" cy="5791200"/>
          </a:xfrm>
        </p:spPr>
        <p:txBody>
          <a:bodyPr vert="horz" lIns="91440" tIns="45720" rIns="91440" bIns="45720" rtlCol="0" anchor="ctr">
            <a:normAutofit/>
          </a:bodyPr>
          <a:lstStyle/>
          <a:p>
            <a:pPr>
              <a:lnSpc>
                <a:spcPct val="90000"/>
              </a:lnSpc>
            </a:pPr>
            <a:r>
              <a:rPr lang="en-US" sz="1800">
                <a:latin typeface="Arial"/>
                <a:ea typeface="Calibri"/>
                <a:cs typeface="Arial"/>
              </a:rPr>
              <a:t>•</a:t>
            </a:r>
            <a:r>
              <a:rPr lang="en-US" sz="1800" b="1">
                <a:latin typeface="Arial"/>
                <a:ea typeface="Calibri"/>
                <a:cs typeface="Arial"/>
              </a:rPr>
              <a:t>Key Aim 1: Reduce smoking prevalence</a:t>
            </a:r>
            <a:endParaRPr lang="en-US" sz="1800" dirty="0">
              <a:latin typeface="Arial"/>
              <a:ea typeface="Calibri"/>
              <a:cs typeface="Arial"/>
            </a:endParaRPr>
          </a:p>
          <a:p>
            <a:pPr>
              <a:lnSpc>
                <a:spcPct val="90000"/>
              </a:lnSpc>
            </a:pPr>
            <a:r>
              <a:rPr lang="en-US" sz="1800">
                <a:latin typeface="Arial"/>
                <a:ea typeface="Calibri"/>
                <a:cs typeface="Arial"/>
              </a:rPr>
              <a:t>•To </a:t>
            </a:r>
            <a:r>
              <a:rPr lang="en-US" sz="1800" b="1">
                <a:latin typeface="Arial"/>
                <a:ea typeface="Calibri"/>
                <a:cs typeface="Arial"/>
              </a:rPr>
              <a:t>reduce self-reported smoking rates among 18–25-year-olds by 10% within 6 months</a:t>
            </a:r>
            <a:r>
              <a:rPr lang="en-US" sz="1800">
                <a:latin typeface="Arial"/>
                <a:ea typeface="Calibri"/>
                <a:cs typeface="Arial"/>
              </a:rPr>
              <a:t> of campaign completion.</a:t>
            </a:r>
            <a:br>
              <a:rPr lang="en-US" sz="1800" dirty="0">
                <a:latin typeface="Arial"/>
                <a:ea typeface="Calibri"/>
                <a:cs typeface="Arial"/>
              </a:rPr>
            </a:br>
            <a:r>
              <a:rPr lang="en-US" sz="1800" dirty="0">
                <a:latin typeface="Arial"/>
                <a:ea typeface="Calibri"/>
                <a:cs typeface="Arial"/>
              </a:rPr>
              <a:t> </a:t>
            </a:r>
            <a:r>
              <a:rPr lang="en-US" sz="1800" b="1">
                <a:latin typeface="Arial"/>
                <a:ea typeface="Calibri"/>
                <a:cs typeface="Arial"/>
              </a:rPr>
              <a:t>Benefit:</a:t>
            </a:r>
            <a:r>
              <a:rPr lang="en-US" sz="1800">
                <a:latin typeface="Arial"/>
                <a:ea typeface="Calibri"/>
                <a:cs typeface="Arial"/>
              </a:rPr>
              <a:t> Lowers immediate health risks and reduces likelihood of lifelong addiction.</a:t>
            </a:r>
          </a:p>
          <a:p>
            <a:pPr>
              <a:lnSpc>
                <a:spcPct val="90000"/>
              </a:lnSpc>
            </a:pPr>
            <a:r>
              <a:rPr lang="en-US" sz="1800">
                <a:latin typeface="Arial"/>
                <a:ea typeface="Calibri"/>
                <a:cs typeface="Arial"/>
              </a:rPr>
              <a:t>•</a:t>
            </a:r>
            <a:r>
              <a:rPr lang="en-US" sz="1800" b="1">
                <a:latin typeface="Arial"/>
                <a:ea typeface="Calibri"/>
                <a:cs typeface="Arial"/>
              </a:rPr>
              <a:t>Key Aim 2: Increase awareness and knowledge</a:t>
            </a:r>
            <a:endParaRPr lang="en-US" sz="1800" dirty="0">
              <a:latin typeface="Arial"/>
              <a:ea typeface="Calibri"/>
              <a:cs typeface="Arial"/>
            </a:endParaRPr>
          </a:p>
          <a:p>
            <a:pPr>
              <a:lnSpc>
                <a:spcPct val="90000"/>
              </a:lnSpc>
            </a:pPr>
            <a:r>
              <a:rPr lang="en-US" sz="1800">
                <a:latin typeface="Arial"/>
                <a:ea typeface="Calibri"/>
                <a:cs typeface="Arial"/>
              </a:rPr>
              <a:t>•To </a:t>
            </a:r>
            <a:r>
              <a:rPr lang="en-US" sz="1800" b="1">
                <a:latin typeface="Arial"/>
                <a:ea typeface="Calibri"/>
                <a:cs typeface="Arial"/>
              </a:rPr>
              <a:t>increase awareness of short- and long-term smoking harms</a:t>
            </a:r>
            <a:r>
              <a:rPr lang="en-US" sz="1800">
                <a:latin typeface="Arial"/>
                <a:ea typeface="Calibri"/>
                <a:cs typeface="Arial"/>
              </a:rPr>
              <a:t>, measured through pre- and post-campaign questionnaires.</a:t>
            </a:r>
            <a:br>
              <a:rPr lang="en-US" sz="1800" dirty="0">
                <a:latin typeface="Arial"/>
                <a:ea typeface="Calibri"/>
                <a:cs typeface="Arial"/>
              </a:rPr>
            </a:br>
            <a:r>
              <a:rPr lang="en-US" sz="1800" dirty="0">
                <a:latin typeface="Arial"/>
                <a:ea typeface="Calibri"/>
                <a:cs typeface="Arial"/>
              </a:rPr>
              <a:t> </a:t>
            </a:r>
            <a:r>
              <a:rPr lang="en-US" sz="1800" b="1">
                <a:latin typeface="Arial"/>
                <a:ea typeface="Calibri"/>
                <a:cs typeface="Arial"/>
              </a:rPr>
              <a:t>Benefit:</a:t>
            </a:r>
            <a:r>
              <a:rPr lang="en-US" sz="1800">
                <a:latin typeface="Arial"/>
                <a:ea typeface="Calibri"/>
                <a:cs typeface="Arial"/>
              </a:rPr>
              <a:t> Improved health literacy supports informed decision-making.</a:t>
            </a:r>
          </a:p>
          <a:p>
            <a:pPr>
              <a:lnSpc>
                <a:spcPct val="90000"/>
              </a:lnSpc>
            </a:pPr>
            <a:r>
              <a:rPr lang="en-US" sz="1800">
                <a:latin typeface="Arial"/>
                <a:ea typeface="Calibri"/>
                <a:cs typeface="Arial"/>
              </a:rPr>
              <a:t>•</a:t>
            </a:r>
            <a:r>
              <a:rPr lang="en-US" sz="1800" b="1">
                <a:latin typeface="Arial"/>
                <a:ea typeface="Calibri"/>
                <a:cs typeface="Arial"/>
              </a:rPr>
              <a:t>Key Aim 3: Improve engagement with cessation support</a:t>
            </a:r>
            <a:endParaRPr lang="en-US" sz="1800" dirty="0">
              <a:latin typeface="Arial"/>
              <a:ea typeface="Calibri"/>
              <a:cs typeface="Arial"/>
            </a:endParaRPr>
          </a:p>
          <a:p>
            <a:pPr>
              <a:lnSpc>
                <a:spcPct val="90000"/>
              </a:lnSpc>
            </a:pPr>
            <a:r>
              <a:rPr lang="en-US" sz="1800" dirty="0">
                <a:latin typeface="Arial"/>
                <a:ea typeface="Calibri"/>
                <a:cs typeface="Arial"/>
              </a:rPr>
              <a:t>•To </a:t>
            </a:r>
            <a:r>
              <a:rPr lang="en-US" sz="1800" b="1" dirty="0">
                <a:latin typeface="Arial"/>
                <a:ea typeface="Calibri"/>
                <a:cs typeface="Arial"/>
              </a:rPr>
              <a:t>increase uptake of local stop-smoking services by young adults by 15%</a:t>
            </a:r>
            <a:r>
              <a:rPr lang="en-US" sz="1800" dirty="0">
                <a:latin typeface="Arial"/>
                <a:ea typeface="Calibri"/>
                <a:cs typeface="Arial"/>
              </a:rPr>
              <a:t> during the campaign period.</a:t>
            </a:r>
            <a:br>
              <a:rPr lang="en-US" sz="1800" dirty="0">
                <a:latin typeface="Arial"/>
                <a:ea typeface="Calibri"/>
                <a:cs typeface="Arial"/>
              </a:rPr>
            </a:br>
            <a:r>
              <a:rPr lang="en-US" sz="1800" dirty="0">
                <a:latin typeface="Arial"/>
                <a:ea typeface="Calibri"/>
                <a:cs typeface="Arial"/>
              </a:rPr>
              <a:t> </a:t>
            </a:r>
            <a:r>
              <a:rPr lang="en-US" sz="1800" b="1" dirty="0">
                <a:latin typeface="Arial"/>
                <a:ea typeface="Calibri"/>
                <a:cs typeface="Arial"/>
              </a:rPr>
              <a:t>Benefit:</a:t>
            </a:r>
            <a:r>
              <a:rPr lang="en-US" sz="1800" dirty="0">
                <a:latin typeface="Arial"/>
                <a:ea typeface="Calibri"/>
                <a:cs typeface="Arial"/>
              </a:rPr>
              <a:t> Encourages sustainable </a:t>
            </a:r>
            <a:r>
              <a:rPr lang="en-US" sz="1800" dirty="0" err="1">
                <a:latin typeface="Arial"/>
                <a:ea typeface="Calibri"/>
                <a:cs typeface="Arial"/>
              </a:rPr>
              <a:t>behaviour</a:t>
            </a:r>
            <a:r>
              <a:rPr lang="en-US" sz="1800" dirty="0">
                <a:latin typeface="Arial"/>
                <a:ea typeface="Calibri"/>
                <a:cs typeface="Arial"/>
              </a:rPr>
              <a:t> change and supports national smoke-free targets.</a:t>
            </a:r>
          </a:p>
          <a:p>
            <a:pPr>
              <a:lnSpc>
                <a:spcPct val="90000"/>
              </a:lnSpc>
            </a:pPr>
            <a:endParaRPr lang="en-US" sz="1800" dirty="0">
              <a:latin typeface="Arial"/>
              <a:ea typeface="Calibri"/>
              <a:cs typeface="Arial"/>
            </a:endParaRPr>
          </a:p>
          <a:p>
            <a:pPr>
              <a:lnSpc>
                <a:spcPct val="90000"/>
              </a:lnSpc>
            </a:pPr>
            <a:endParaRPr lang="en-US" sz="1800" dirty="0">
              <a:latin typeface="Arial"/>
              <a:ea typeface="Calibri"/>
              <a:cs typeface="Arial"/>
            </a:endParaRPr>
          </a:p>
        </p:txBody>
      </p:sp>
    </p:spTree>
    <p:extLst>
      <p:ext uri="{BB962C8B-B14F-4D97-AF65-F5344CB8AC3E}">
        <p14:creationId xmlns:p14="http://schemas.microsoft.com/office/powerpoint/2010/main" val="2118771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6DF26-056C-2CF1-AC77-73BCFF3BA76E}"/>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57F79927-C131-86A6-427E-33B9AB9ADA1D}"/>
              </a:ext>
            </a:extLst>
          </p:cNvPr>
          <p:cNvSpPr>
            <a:spLocks noGrp="1"/>
          </p:cNvSpPr>
          <p:nvPr>
            <p:ph type="subTitle" idx="1"/>
          </p:nvPr>
        </p:nvSpPr>
        <p:spPr/>
        <p:txBody>
          <a:bodyPr/>
          <a:lstStyle/>
          <a:p>
            <a:endParaRPr lang="en-US" dirty="0"/>
          </a:p>
        </p:txBody>
      </p:sp>
      <p:pic>
        <p:nvPicPr>
          <p:cNvPr id="5" name="Picture 4">
            <a:extLst>
              <a:ext uri="{FF2B5EF4-FFF2-40B4-BE49-F238E27FC236}">
                <a16:creationId xmlns:a16="http://schemas.microsoft.com/office/drawing/2014/main" id="{8C1FEC9B-CC15-D66A-99E0-D8853C61B3A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54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DEA15D-804A-796A-E0AB-8631EA80C01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49867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BCE87FF-5899-163A-1410-551B5EF2618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44461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E614BB-28C2-51F9-9DB6-3256FF6167AF}"/>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FE52A06-1EA8-B7A4-5E56-685436FC69EF}"/>
              </a:ext>
            </a:extLst>
          </p:cNvPr>
          <p:cNvSpPr txBox="1"/>
          <p:nvPr/>
        </p:nvSpPr>
        <p:spPr>
          <a:xfrm>
            <a:off x="4473678" y="3578941"/>
            <a:ext cx="1455174" cy="369332"/>
          </a:xfrm>
          <a:prstGeom prst="rect">
            <a:avLst/>
          </a:prstGeom>
          <a:noFill/>
        </p:spPr>
        <p:txBody>
          <a:bodyPr wrap="square" rtlCol="0">
            <a:spAutoFit/>
          </a:bodyPr>
          <a:lstStyle/>
          <a:p>
            <a:r>
              <a:rPr lang="en-US" dirty="0"/>
              <a:t>(CDC (2023)</a:t>
            </a:r>
          </a:p>
        </p:txBody>
      </p:sp>
    </p:spTree>
    <p:extLst>
      <p:ext uri="{BB962C8B-B14F-4D97-AF65-F5344CB8AC3E}">
        <p14:creationId xmlns:p14="http://schemas.microsoft.com/office/powerpoint/2010/main" val="681952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C8E2B8-B398-754F-E64D-27FDCE28B0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631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7207E3-9758-A2DE-2E5D-9CA69536322E}"/>
              </a:ext>
            </a:extLst>
          </p:cNvPr>
          <p:cNvPicPr>
            <a:picLocks noChangeAspect="1"/>
          </p:cNvPicPr>
          <p:nvPr/>
        </p:nvPicPr>
        <p:blipFill>
          <a:blip r:embed="rId3"/>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6613663F-349D-65EB-AF69-A7039EC72A1C}"/>
              </a:ext>
            </a:extLst>
          </p:cNvPr>
          <p:cNvPicPr>
            <a:picLocks noChangeAspect="1"/>
          </p:cNvPicPr>
          <p:nvPr/>
        </p:nvPicPr>
        <p:blipFill>
          <a:blip r:embed="rId4"/>
          <a:stretch>
            <a:fillRect/>
          </a:stretch>
        </p:blipFill>
        <p:spPr>
          <a:xfrm>
            <a:off x="4354074" y="3569110"/>
            <a:ext cx="3806701" cy="2998838"/>
          </a:xfrm>
          <a:prstGeom prst="rect">
            <a:avLst/>
          </a:prstGeom>
        </p:spPr>
      </p:pic>
    </p:spTree>
    <p:extLst>
      <p:ext uri="{BB962C8B-B14F-4D97-AF65-F5344CB8AC3E}">
        <p14:creationId xmlns:p14="http://schemas.microsoft.com/office/powerpoint/2010/main" val="2143319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A0A10B-8953-D6CB-3BC6-D95A250E257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7061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90A188-0E6D-7A4A-B6DC-E63C7DB8D3C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31257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220E75-F9DA-09D1-3D98-3511FC34E5CC}"/>
              </a:ext>
            </a:extLst>
          </p:cNvPr>
          <p:cNvSpPr>
            <a:spLocks noChangeArrowheads="1"/>
          </p:cNvSpPr>
          <p:nvPr/>
        </p:nvSpPr>
        <p:spPr bwMode="auto">
          <a:xfrm>
            <a:off x="0" y="-1"/>
            <a:ext cx="10146890" cy="1632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4" name="Picture 3">
            <a:extLst>
              <a:ext uri="{FF2B5EF4-FFF2-40B4-BE49-F238E27FC236}">
                <a16:creationId xmlns:a16="http://schemas.microsoft.com/office/drawing/2014/main" id="{78C0ED75-D32B-4F46-AF77-C0F6F197411A}"/>
              </a:ext>
            </a:extLst>
          </p:cNvPr>
          <p:cNvPicPr>
            <a:picLocks noChangeAspect="1"/>
          </p:cNvPicPr>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1797999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1F719DE7-3B80-EB1A-6634-789D89EA6202}"/>
              </a:ext>
            </a:extLst>
          </p:cNvPr>
          <p:cNvSpPr>
            <a:spLocks noGrp="1" noChangeArrowheads="1"/>
          </p:cNvSpPr>
          <p:nvPr>
            <p:ph idx="1"/>
          </p:nvPr>
        </p:nvSpPr>
        <p:spPr bwMode="auto">
          <a:xfrm>
            <a:off x="838200" y="236538"/>
            <a:ext cx="10515600" cy="594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pic>
        <p:nvPicPr>
          <p:cNvPr id="8" name="Picture 7">
            <a:extLst>
              <a:ext uri="{FF2B5EF4-FFF2-40B4-BE49-F238E27FC236}">
                <a16:creationId xmlns:a16="http://schemas.microsoft.com/office/drawing/2014/main" id="{149EF7BB-3028-30A5-A431-6D582F98F2C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6247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24001" y="857250"/>
            <a:ext cx="9306233" cy="5232898"/>
          </a:xfrm>
          <a:prstGeom prst="rect">
            <a:avLst/>
          </a:prstGeom>
          <a:effectLst>
            <a:outerShdw dist="50800" dir="5400000" algn="ctr" rotWithShape="0">
              <a:srgbClr val="000000">
                <a:alpha val="0"/>
              </a:srgbClr>
            </a:outerShdw>
          </a:effectLst>
        </p:spPr>
      </p:pic>
      <p:sp>
        <p:nvSpPr>
          <p:cNvPr id="6" name="TextBox 5"/>
          <p:cNvSpPr txBox="1"/>
          <p:nvPr/>
        </p:nvSpPr>
        <p:spPr>
          <a:xfrm>
            <a:off x="1582995" y="5252270"/>
            <a:ext cx="9166123" cy="461665"/>
          </a:xfrm>
          <a:prstGeom prst="rect">
            <a:avLst/>
          </a:prstGeom>
          <a:noFill/>
        </p:spPr>
        <p:txBody>
          <a:bodyPr wrap="square" rtlCol="0">
            <a:spAutoFit/>
          </a:bodyPr>
          <a:lstStyle/>
          <a:p>
            <a:pPr algn="ctr"/>
            <a:r>
              <a:rPr lang="en-IN" sz="2400" dirty="0">
                <a:solidFill>
                  <a:schemeClr val="bg1"/>
                </a:solidFill>
                <a:latin typeface="Arial" panose="020B0604020202020204" pitchFamily="34" charset="0"/>
                <a:cs typeface="Arial" panose="020B0604020202020204" pitchFamily="34" charset="0"/>
              </a:rPr>
              <a:t>STOP SMOKING BEFORE IT STOPES YOUR LIFE</a:t>
            </a:r>
          </a:p>
        </p:txBody>
      </p:sp>
      <p:sp>
        <p:nvSpPr>
          <p:cNvPr id="7" name="TextBox 6"/>
          <p:cNvSpPr txBox="1"/>
          <p:nvPr/>
        </p:nvSpPr>
        <p:spPr>
          <a:xfrm>
            <a:off x="8831827" y="916127"/>
            <a:ext cx="1312607" cy="300082"/>
          </a:xfrm>
          <a:prstGeom prst="rect">
            <a:avLst/>
          </a:prstGeom>
          <a:noFill/>
        </p:spPr>
        <p:txBody>
          <a:bodyPr wrap="square" rtlCol="0">
            <a:spAutoFit/>
          </a:bodyPr>
          <a:lstStyle/>
          <a:p>
            <a:r>
              <a:rPr lang="en-IN" sz="1350" dirty="0">
                <a:solidFill>
                  <a:schemeClr val="bg1"/>
                </a:solidFill>
                <a:latin typeface="Arial" panose="020B0604020202020204" pitchFamily="34" charset="0"/>
                <a:cs typeface="Arial" panose="020B0604020202020204" pitchFamily="34" charset="0"/>
              </a:rPr>
              <a:t>TASK : 2</a:t>
            </a:r>
          </a:p>
        </p:txBody>
      </p:sp>
      <p:sp>
        <p:nvSpPr>
          <p:cNvPr id="8" name="TextBox 7"/>
          <p:cNvSpPr txBox="1"/>
          <p:nvPr/>
        </p:nvSpPr>
        <p:spPr>
          <a:xfrm>
            <a:off x="8868698" y="1447186"/>
            <a:ext cx="1799303" cy="300082"/>
          </a:xfrm>
          <a:prstGeom prst="rect">
            <a:avLst/>
          </a:prstGeom>
          <a:noFill/>
        </p:spPr>
        <p:txBody>
          <a:bodyPr wrap="square" rtlCol="0">
            <a:spAutoFit/>
          </a:bodyPr>
          <a:lstStyle/>
          <a:p>
            <a:r>
              <a:rPr lang="en-IN" sz="1350" dirty="0">
                <a:solidFill>
                  <a:schemeClr val="bg1"/>
                </a:solidFill>
                <a:latin typeface="Arial" panose="020B0604020202020204" pitchFamily="34" charset="0"/>
                <a:cs typeface="Arial" panose="020B0604020202020204" pitchFamily="34" charset="0"/>
              </a:rPr>
              <a:t>2518476</a:t>
            </a:r>
          </a:p>
        </p:txBody>
      </p:sp>
      <p:sp>
        <p:nvSpPr>
          <p:cNvPr id="9" name="TextBox 8"/>
          <p:cNvSpPr txBox="1"/>
          <p:nvPr/>
        </p:nvSpPr>
        <p:spPr>
          <a:xfrm>
            <a:off x="8831826" y="1170187"/>
            <a:ext cx="1600200" cy="300082"/>
          </a:xfrm>
          <a:prstGeom prst="rect">
            <a:avLst/>
          </a:prstGeom>
          <a:noFill/>
        </p:spPr>
        <p:txBody>
          <a:bodyPr wrap="square" rtlCol="0">
            <a:spAutoFit/>
          </a:bodyPr>
          <a:lstStyle/>
          <a:p>
            <a:r>
              <a:rPr lang="en-IN" sz="1350" dirty="0">
                <a:solidFill>
                  <a:schemeClr val="bg1"/>
                </a:solidFill>
                <a:latin typeface="Arial" panose="020B0604020202020204" pitchFamily="34" charset="0"/>
                <a:cs typeface="Arial" panose="020B0604020202020204" pitchFamily="34" charset="0"/>
              </a:rPr>
              <a:t>JOLI PARMAR</a:t>
            </a:r>
          </a:p>
        </p:txBody>
      </p:sp>
    </p:spTree>
    <p:extLst>
      <p:ext uri="{BB962C8B-B14F-4D97-AF65-F5344CB8AC3E}">
        <p14:creationId xmlns:p14="http://schemas.microsoft.com/office/powerpoint/2010/main" val="2007598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5000"/>
            <a:lum/>
          </a:blip>
          <a:srcRect/>
          <a:stretch>
            <a:fillRect l="-1000" t="-92000" r="-1000" b="-6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14120" y="1407080"/>
            <a:ext cx="6909620" cy="384812"/>
          </a:xfrm>
        </p:spPr>
        <p:txBody>
          <a:bodyPr>
            <a:noAutofit/>
          </a:bodyPr>
          <a:lstStyle/>
          <a:p>
            <a:r>
              <a:rPr lang="en-US" sz="2700" b="1" dirty="0">
                <a:latin typeface="Arial" panose="020B0604020202020204" pitchFamily="34" charset="0"/>
                <a:cs typeface="Arial" panose="020B0604020202020204" pitchFamily="34" charset="0"/>
              </a:rPr>
              <a:t>LOCAL &amp; NATIONAL PARTNERS IN SMOKING PREVENTION </a:t>
            </a:r>
            <a:endParaRPr lang="en-IN" sz="27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239298" y="2142934"/>
            <a:ext cx="3554361" cy="1516511"/>
          </a:xfrm>
          <a:solidFill>
            <a:schemeClr val="bg1">
              <a:alpha val="45000"/>
            </a:schemeClr>
          </a:solidFill>
          <a:effectLst>
            <a:outerShdw blurRad="50800" dist="50800" dir="5400000" sx="1000" sy="1000" algn="ctr" rotWithShape="0">
              <a:schemeClr val="bg1"/>
            </a:outerShdw>
          </a:effectLst>
        </p:spPr>
        <p:txBody>
          <a:bodyPr>
            <a:noAutofit/>
          </a:bodyPr>
          <a:lstStyle/>
          <a:p>
            <a:pPr algn="l"/>
            <a:r>
              <a:rPr lang="en-US" sz="1350" b="1" dirty="0">
                <a:latin typeface="Arial" panose="020B0604020202020204" pitchFamily="34" charset="0"/>
                <a:cs typeface="Arial" panose="020B0604020202020204" pitchFamily="34" charset="0"/>
              </a:rPr>
              <a:t>1. LONDON TOBACCO ALLIANCE (LTA)</a:t>
            </a:r>
          </a:p>
          <a:p>
            <a:pPr algn="l"/>
            <a:endParaRPr lang="en-US" sz="1350" dirty="0">
              <a:latin typeface="Arial" panose="020B0604020202020204" pitchFamily="34" charset="0"/>
              <a:cs typeface="Arial" panose="020B0604020202020204" pitchFamily="34" charset="0"/>
            </a:endParaRPr>
          </a:p>
          <a:p>
            <a:pPr algn="l"/>
            <a:r>
              <a:rPr lang="en-US" sz="1350" dirty="0">
                <a:latin typeface="Arial" panose="020B0604020202020204" pitchFamily="34" charset="0"/>
                <a:cs typeface="Arial" panose="020B0604020202020204" pitchFamily="34" charset="0"/>
              </a:rPr>
              <a:t>A partnership of local authorities, NHS services, public health leaders, and community organizations working together to reduce smoking in London (London </a:t>
            </a:r>
            <a:r>
              <a:rPr lang="en-US" sz="1350" i="1" dirty="0"/>
              <a:t>Tobacco Alliance</a:t>
            </a:r>
            <a:r>
              <a:rPr lang="en-US" sz="1350" dirty="0"/>
              <a:t> 2026) </a:t>
            </a:r>
            <a:endParaRPr lang="en-US" sz="1350" dirty="0">
              <a:latin typeface="Arial" panose="020B0604020202020204" pitchFamily="34" charset="0"/>
              <a:cs typeface="Arial" panose="020B0604020202020204" pitchFamily="34" charset="0"/>
            </a:endParaRPr>
          </a:p>
          <a:p>
            <a:pPr algn="l"/>
            <a:endParaRPr lang="en-US" sz="1350" dirty="0">
              <a:latin typeface="Arial" panose="020B0604020202020204" pitchFamily="34" charset="0"/>
              <a:cs typeface="Arial" panose="020B0604020202020204" pitchFamily="34" charset="0"/>
            </a:endParaRPr>
          </a:p>
          <a:p>
            <a:pPr algn="l"/>
            <a:br>
              <a:rPr lang="en-US" sz="1350" b="1" dirty="0">
                <a:latin typeface="Arial" panose="020B0604020202020204" pitchFamily="34" charset="0"/>
                <a:cs typeface="Arial" panose="020B0604020202020204" pitchFamily="34" charset="0"/>
                <a:hlinkClick r:id="rId3"/>
              </a:rPr>
            </a:br>
            <a:endParaRPr lang="en-US" sz="1350" dirty="0">
              <a:latin typeface="Arial" panose="020B0604020202020204" pitchFamily="34" charset="0"/>
              <a:cs typeface="Arial" panose="020B0604020202020204" pitchFamily="34" charset="0"/>
            </a:endParaRPr>
          </a:p>
          <a:p>
            <a:pPr algn="l"/>
            <a:endParaRPr lang="en-IN" sz="1350" dirty="0">
              <a:latin typeface="Arial" panose="020B0604020202020204" pitchFamily="34" charset="0"/>
              <a:cs typeface="Arial" panose="020B0604020202020204" pitchFamily="34" charset="0"/>
            </a:endParaRPr>
          </a:p>
        </p:txBody>
      </p:sp>
      <p:sp>
        <p:nvSpPr>
          <p:cNvPr id="4" name="AutoShape 2" descr="London Tobacco Alliance | LinkedIn"/>
          <p:cNvSpPr>
            <a:spLocks noChangeAspect="1" noChangeArrowheads="1"/>
          </p:cNvSpPr>
          <p:nvPr/>
        </p:nvSpPr>
        <p:spPr bwMode="auto">
          <a:xfrm>
            <a:off x="1640681" y="74890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IN" sz="1350"/>
          </a:p>
        </p:txBody>
      </p:sp>
      <p:pic>
        <p:nvPicPr>
          <p:cNvPr id="5" name="Picture 4"/>
          <p:cNvPicPr>
            <a:picLocks noChangeAspect="1"/>
          </p:cNvPicPr>
          <p:nvPr/>
        </p:nvPicPr>
        <p:blipFill>
          <a:blip r:embed="rId4"/>
          <a:stretch>
            <a:fillRect/>
          </a:stretch>
        </p:blipFill>
        <p:spPr>
          <a:xfrm>
            <a:off x="6816612" y="2550148"/>
            <a:ext cx="3057032" cy="1951397"/>
          </a:xfrm>
          <a:prstGeom prst="rect">
            <a:avLst/>
          </a:prstGeom>
        </p:spPr>
      </p:pic>
      <p:sp>
        <p:nvSpPr>
          <p:cNvPr id="11" name="TextBox 10"/>
          <p:cNvSpPr txBox="1"/>
          <p:nvPr/>
        </p:nvSpPr>
        <p:spPr>
          <a:xfrm>
            <a:off x="2239298" y="3659444"/>
            <a:ext cx="3554361" cy="2793072"/>
          </a:xfrm>
          <a:prstGeom prst="rect">
            <a:avLst/>
          </a:prstGeom>
          <a:solidFill>
            <a:schemeClr val="bg1">
              <a:alpha val="45000"/>
            </a:schemeClr>
          </a:solidFill>
        </p:spPr>
        <p:txBody>
          <a:bodyPr wrap="square" rtlCol="0">
            <a:spAutoFit/>
          </a:bodyPr>
          <a:lstStyle/>
          <a:p>
            <a:r>
              <a:rPr lang="en-US" sz="1350" b="1" dirty="0"/>
              <a:t> AIMS :</a:t>
            </a:r>
          </a:p>
          <a:p>
            <a:r>
              <a:rPr lang="en-US" sz="1350" b="1" dirty="0"/>
              <a:t> </a:t>
            </a:r>
          </a:p>
          <a:p>
            <a:r>
              <a:rPr lang="en-US" sz="1350" dirty="0">
                <a:latin typeface="Arial" panose="020B0604020202020204" pitchFamily="34" charset="0"/>
                <a:cs typeface="Arial" panose="020B0604020202020204" pitchFamily="34" charset="0"/>
              </a:rPr>
              <a:t>Achieving a Smoke-Free </a:t>
            </a:r>
            <a:r>
              <a:rPr lang="en-US" sz="1350" dirty="0" err="1">
                <a:latin typeface="Arial" panose="020B0604020202020204" pitchFamily="34" charset="0"/>
                <a:cs typeface="Arial" panose="020B0604020202020204" pitchFamily="34" charset="0"/>
              </a:rPr>
              <a:t>uk</a:t>
            </a:r>
            <a:r>
              <a:rPr lang="en-US" sz="1350" dirty="0">
                <a:latin typeface="Arial" panose="020B0604020202020204" pitchFamily="34" charset="0"/>
                <a:cs typeface="Arial" panose="020B0604020202020204" pitchFamily="34" charset="0"/>
              </a:rPr>
              <a:t> 2030: Improving efforts to ensure the smoking percentage in the capital reaches 5% or less.</a:t>
            </a:r>
          </a:p>
          <a:p>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Creating a New adult Generation of Non-Smokers: Putting measures in place to stop adult people from starting to smoke</a:t>
            </a:r>
            <a:r>
              <a:rPr lang="en-US" sz="1350" b="1" dirty="0"/>
              <a:t> </a:t>
            </a:r>
            <a:r>
              <a:rPr lang="en-US" sz="1350" dirty="0"/>
              <a:t>(Transformationpartners.nhs.uk, 2024)</a:t>
            </a:r>
            <a:r>
              <a:rPr lang="en-US" sz="1350" b="1" dirty="0"/>
              <a:t>.</a:t>
            </a:r>
            <a:br>
              <a:rPr lang="en-US" sz="1350" b="1" dirty="0"/>
            </a:br>
            <a:endParaRPr lang="en-US" sz="1350" b="1" dirty="0"/>
          </a:p>
          <a:p>
            <a:endParaRPr lang="en-US"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304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l="-3000" t="-28000" r="-1000" b="-9000"/>
          </a:stretch>
        </a:blipFill>
        <a:effectLst/>
      </p:bgPr>
    </p:bg>
    <p:spTree>
      <p:nvGrpSpPr>
        <p:cNvPr id="1" name=""/>
        <p:cNvGrpSpPr/>
        <p:nvPr/>
      </p:nvGrpSpPr>
      <p:grpSpPr>
        <a:xfrm>
          <a:off x="0" y="0"/>
          <a:ext cx="0" cy="0"/>
          <a:chOff x="0" y="0"/>
          <a:chExt cx="0" cy="0"/>
        </a:xfrm>
      </p:grpSpPr>
      <p:sp>
        <p:nvSpPr>
          <p:cNvPr id="2" name="TextBox 1"/>
          <p:cNvSpPr txBox="1"/>
          <p:nvPr/>
        </p:nvSpPr>
        <p:spPr>
          <a:xfrm>
            <a:off x="2290917" y="1602044"/>
            <a:ext cx="3679723" cy="1962076"/>
          </a:xfrm>
          <a:prstGeom prst="rect">
            <a:avLst/>
          </a:prstGeom>
          <a:solidFill>
            <a:schemeClr val="accent1">
              <a:lumMod val="50000"/>
              <a:alpha val="70000"/>
            </a:schemeClr>
          </a:solidFill>
        </p:spPr>
        <p:txBody>
          <a:bodyPr wrap="square" rtlCol="0">
            <a:spAutoFit/>
          </a:bodyPr>
          <a:lstStyle/>
          <a:p>
            <a:r>
              <a:rPr lang="en-US" sz="1350" dirty="0">
                <a:solidFill>
                  <a:schemeClr val="bg1"/>
                </a:solidFill>
                <a:latin typeface="Arial" panose="020B0604020202020204" pitchFamily="34" charset="0"/>
                <a:cs typeface="Arial" panose="020B0604020202020204" pitchFamily="34" charset="0"/>
              </a:rPr>
              <a:t>2. ACTION ON SMOKING AND HEALTH (ASH) </a:t>
            </a:r>
          </a:p>
          <a:p>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Action on Smoking and Health (ASH) is a people health charity created by the Royal College of Physicians. their goal is to eliminate the damage caused by tobacco (ASH, 2023)</a:t>
            </a:r>
          </a:p>
          <a:p>
            <a:endParaRPr lang="en-IN" sz="135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734030" y="2534057"/>
            <a:ext cx="3045216" cy="1783235"/>
          </a:xfrm>
          <a:prstGeom prst="rect">
            <a:avLst/>
          </a:prstGeom>
        </p:spPr>
      </p:pic>
      <p:sp>
        <p:nvSpPr>
          <p:cNvPr id="4" name="TextBox 3"/>
          <p:cNvSpPr txBox="1"/>
          <p:nvPr/>
        </p:nvSpPr>
        <p:spPr>
          <a:xfrm>
            <a:off x="2290916" y="3125538"/>
            <a:ext cx="3679723" cy="2977739"/>
          </a:xfrm>
          <a:prstGeom prst="rect">
            <a:avLst/>
          </a:prstGeom>
          <a:solidFill>
            <a:schemeClr val="accent1">
              <a:lumMod val="50000"/>
              <a:alpha val="62000"/>
            </a:schemeClr>
          </a:solidFill>
        </p:spPr>
        <p:txBody>
          <a:bodyPr wrap="square" rtlCol="0">
            <a:spAutoFit/>
          </a:bodyPr>
          <a:lstStyle/>
          <a:p>
            <a:r>
              <a:rPr lang="en-US" sz="1350" b="1" dirty="0">
                <a:solidFill>
                  <a:schemeClr val="bg1"/>
                </a:solidFill>
                <a:latin typeface="Arial" panose="020B0604020202020204" pitchFamily="34" charset="0"/>
                <a:cs typeface="Arial" panose="020B0604020202020204" pitchFamily="34" charset="0"/>
              </a:rPr>
              <a:t>AIMS</a:t>
            </a:r>
            <a:r>
              <a:rPr lang="en-US" sz="1350" dirty="0">
                <a:solidFill>
                  <a:schemeClr val="bg1"/>
                </a:solidFill>
                <a:latin typeface="Arial" panose="020B0604020202020204" pitchFamily="34" charset="0"/>
                <a:cs typeface="Arial" panose="020B0604020202020204" pitchFamily="34" charset="0"/>
              </a:rPr>
              <a:t> :</a:t>
            </a:r>
          </a:p>
          <a:p>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producing a nonsmoker Generation</a:t>
            </a:r>
            <a:br>
              <a:rPr lang="en-US" sz="1350" dirty="0">
                <a:solidFill>
                  <a:schemeClr val="bg1"/>
                </a:solidFill>
                <a:latin typeface="Arial" panose="020B0604020202020204" pitchFamily="34" charset="0"/>
                <a:cs typeface="Arial" panose="020B0604020202020204" pitchFamily="34" charset="0"/>
              </a:rPr>
            </a:br>
            <a:r>
              <a:rPr lang="en-US" sz="1350" dirty="0">
                <a:solidFill>
                  <a:schemeClr val="bg1"/>
                </a:solidFill>
                <a:latin typeface="Arial" panose="020B0604020202020204" pitchFamily="34" charset="0"/>
                <a:cs typeface="Arial" panose="020B0604020202020204" pitchFamily="34" charset="0"/>
              </a:rPr>
              <a:t>The aim is to reduction of smoking so that less than 5% of mature person smoke, and less than 1% of younger people smoke during ten years.</a:t>
            </a:r>
          </a:p>
          <a:p>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spreading Awareness</a:t>
            </a:r>
            <a:br>
              <a:rPr lang="en-US" sz="1350" dirty="0">
                <a:solidFill>
                  <a:schemeClr val="bg1"/>
                </a:solidFill>
                <a:latin typeface="Arial" panose="020B0604020202020204" pitchFamily="34" charset="0"/>
                <a:cs typeface="Arial" panose="020B0604020202020204" pitchFamily="34" charset="0"/>
              </a:rPr>
            </a:br>
            <a:r>
              <a:rPr lang="en-US" sz="1350" dirty="0">
                <a:solidFill>
                  <a:schemeClr val="bg1"/>
                </a:solidFill>
                <a:latin typeface="Arial" panose="020B0604020202020204" pitchFamily="34" charset="0"/>
                <a:cs typeface="Arial" panose="020B0604020202020204" pitchFamily="34" charset="0"/>
              </a:rPr>
              <a:t>Providing clear, fact-based data to the people and media to challenge misinformation from the tobacco industry. ( Department of Health and Social Care, 2022)</a:t>
            </a:r>
          </a:p>
          <a:p>
            <a:endParaRPr lang="en-US" sz="1350" b="1" dirty="0">
              <a:solidFill>
                <a:schemeClr val="bg1"/>
              </a:solidFill>
            </a:endParaRPr>
          </a:p>
        </p:txBody>
      </p:sp>
    </p:spTree>
    <p:extLst>
      <p:ext uri="{BB962C8B-B14F-4D97-AF65-F5344CB8AC3E}">
        <p14:creationId xmlns:p14="http://schemas.microsoft.com/office/powerpoint/2010/main" val="2065148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74000"/>
            <a:lum/>
          </a:blip>
          <a:srcRect/>
          <a:stretch>
            <a:fillRect t="-132000" r="-225000" b="-132000"/>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25324" y="2347538"/>
            <a:ext cx="3479133" cy="2197979"/>
          </a:xfrm>
          <a:prstGeom prst="rect">
            <a:avLst/>
          </a:prstGeom>
        </p:spPr>
      </p:pic>
      <p:sp>
        <p:nvSpPr>
          <p:cNvPr id="5" name="TextBox 4"/>
          <p:cNvSpPr txBox="1"/>
          <p:nvPr/>
        </p:nvSpPr>
        <p:spPr>
          <a:xfrm>
            <a:off x="2431026" y="1679748"/>
            <a:ext cx="3546988" cy="1338828"/>
          </a:xfrm>
          <a:prstGeom prst="rect">
            <a:avLst/>
          </a:prstGeom>
          <a:solidFill>
            <a:schemeClr val="bg1">
              <a:alpha val="86000"/>
            </a:schemeClr>
          </a:solidFill>
        </p:spPr>
        <p:txBody>
          <a:bodyPr wrap="square" rtlCol="0">
            <a:spAutoFit/>
          </a:bodyPr>
          <a:lstStyle/>
          <a:p>
            <a:r>
              <a:rPr lang="en-US" sz="1350" b="1" dirty="0">
                <a:latin typeface="Arial" panose="020B0604020202020204" pitchFamily="34" charset="0"/>
                <a:cs typeface="Arial" panose="020B0604020202020204" pitchFamily="34" charset="0"/>
              </a:rPr>
              <a:t>3. BETTER HEALTH, QUIT SMOKING CAMPAIGN</a:t>
            </a:r>
          </a:p>
          <a:p>
            <a:pPr algn="ctr"/>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NHS Better Health offers free, evidence-based support to help smokers in the UK (NHS, 2021) </a:t>
            </a:r>
            <a:endParaRPr lang="en-IN" sz="1350" dirty="0">
              <a:latin typeface="Arial" panose="020B0604020202020204" pitchFamily="34" charset="0"/>
              <a:cs typeface="Arial" panose="020B0604020202020204" pitchFamily="34" charset="0"/>
            </a:endParaRPr>
          </a:p>
        </p:txBody>
      </p:sp>
      <p:sp>
        <p:nvSpPr>
          <p:cNvPr id="2" name="TextBox 1"/>
          <p:cNvSpPr txBox="1"/>
          <p:nvPr/>
        </p:nvSpPr>
        <p:spPr>
          <a:xfrm>
            <a:off x="2379408" y="3135878"/>
            <a:ext cx="3598607" cy="2769989"/>
          </a:xfrm>
          <a:prstGeom prst="rect">
            <a:avLst/>
          </a:prstGeom>
          <a:solidFill>
            <a:schemeClr val="bg1">
              <a:alpha val="75000"/>
            </a:schemeClr>
          </a:solidFill>
        </p:spPr>
        <p:txBody>
          <a:bodyPr wrap="square" rtlCol="0">
            <a:spAutoFit/>
          </a:bodyPr>
          <a:lstStyle/>
          <a:p>
            <a:r>
              <a:rPr lang="en-US" sz="1350" b="1" dirty="0">
                <a:latin typeface="Arial" panose="020B0604020202020204" pitchFamily="34" charset="0"/>
                <a:cs typeface="Arial" panose="020B0604020202020204" pitchFamily="34" charset="0"/>
              </a:rPr>
              <a:t>AIMS</a:t>
            </a:r>
            <a:r>
              <a:rPr lang="en-US" sz="1350" dirty="0">
                <a:latin typeface="Arial" panose="020B0604020202020204" pitchFamily="34" charset="0"/>
                <a:cs typeface="Arial" panose="020B0604020202020204" pitchFamily="34" charset="0"/>
              </a:rPr>
              <a:t> : </a:t>
            </a:r>
          </a:p>
          <a:p>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offering guidance Tools</a:t>
            </a:r>
            <a:br>
              <a:rPr lang="en-US" sz="1350" dirty="0">
                <a:latin typeface="Arial" panose="020B0604020202020204" pitchFamily="34" charset="0"/>
                <a:cs typeface="Arial" panose="020B0604020202020204" pitchFamily="34" charset="0"/>
              </a:rPr>
            </a:br>
            <a:r>
              <a:rPr lang="en-US" sz="1350" dirty="0">
                <a:latin typeface="Arial" panose="020B0604020202020204" pitchFamily="34" charset="0"/>
                <a:cs typeface="Arial" panose="020B0604020202020204" pitchFamily="34" charset="0"/>
              </a:rPr>
              <a:t>helping people to quit through the NHS Quit Smoking app, individualized quit plans, and local smoking help services</a:t>
            </a:r>
          </a:p>
          <a:p>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Advertising Support Aids</a:t>
            </a:r>
            <a:br>
              <a:rPr lang="en-US" sz="1350" dirty="0">
                <a:latin typeface="Arial" panose="020B0604020202020204" pitchFamily="34" charset="0"/>
                <a:cs typeface="Arial" panose="020B0604020202020204" pitchFamily="34" charset="0"/>
              </a:rPr>
            </a:br>
            <a:r>
              <a:rPr lang="en-US" sz="1350" dirty="0">
                <a:latin typeface="Arial" panose="020B0604020202020204" pitchFamily="34" charset="0"/>
                <a:cs typeface="Arial" panose="020B0604020202020204" pitchFamily="34" charset="0"/>
              </a:rPr>
              <a:t>Encouraging the use of nicotine substitute products or vaping to help manage needs while quitting. (NHS, 2020)</a:t>
            </a:r>
          </a:p>
          <a:p>
            <a:endParaRPr lang="en-US" sz="1350" dirty="0">
              <a:latin typeface="Arial" panose="020B0604020202020204" pitchFamily="34" charset="0"/>
              <a:cs typeface="Arial" panose="020B0604020202020204" pitchFamily="34" charset="0"/>
            </a:endParaRPr>
          </a:p>
          <a:p>
            <a:endParaRPr lang="en-IN"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3833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68000"/>
            <a:lum/>
          </a:blip>
          <a:srcRect/>
          <a:tile tx="0" ty="0" sx="100000" sy="100000" flip="none" algn="tl"/>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57092" y="417374"/>
            <a:ext cx="9210908" cy="5728243"/>
          </a:xfrm>
          <a:prstGeom prst="rect">
            <a:avLst/>
          </a:prstGeom>
        </p:spPr>
      </p:pic>
      <p:sp>
        <p:nvSpPr>
          <p:cNvPr id="6" name="TextBox 5"/>
          <p:cNvSpPr txBox="1"/>
          <p:nvPr/>
        </p:nvSpPr>
        <p:spPr>
          <a:xfrm>
            <a:off x="1524001" y="3738289"/>
            <a:ext cx="5436219" cy="2169825"/>
          </a:xfrm>
          <a:prstGeom prst="rect">
            <a:avLst/>
          </a:prstGeom>
          <a:noFill/>
        </p:spPr>
        <p:txBody>
          <a:bodyPr wrap="square" rtlCol="0">
            <a:spAutoFit/>
          </a:bodyPr>
          <a:lstStyle/>
          <a:p>
            <a:r>
              <a:rPr lang="en-US" sz="1500" dirty="0">
                <a:solidFill>
                  <a:schemeClr val="bg1"/>
                </a:solidFill>
                <a:latin typeface="Arial" panose="020B0604020202020204" pitchFamily="34" charset="0"/>
                <a:cs typeface="Arial" panose="020B0604020202020204" pitchFamily="34" charset="0"/>
              </a:rPr>
              <a:t>The NHS Quit Smoking app is a free 28-day </a:t>
            </a:r>
            <a:r>
              <a:rPr lang="en-US" sz="1500" dirty="0" err="1">
                <a:solidFill>
                  <a:schemeClr val="bg1"/>
                </a:solidFill>
                <a:latin typeface="Arial" panose="020B0604020202020204" pitchFamily="34" charset="0"/>
                <a:cs typeface="Arial" panose="020B0604020202020204" pitchFamily="34" charset="0"/>
              </a:rPr>
              <a:t>programme</a:t>
            </a:r>
            <a:r>
              <a:rPr lang="en-US" sz="1500" dirty="0">
                <a:solidFill>
                  <a:schemeClr val="bg1"/>
                </a:solidFill>
                <a:latin typeface="Arial" panose="020B0604020202020204" pitchFamily="34" charset="0"/>
                <a:cs typeface="Arial" panose="020B0604020202020204" pitchFamily="34" charset="0"/>
              </a:rPr>
              <a:t> available on iOS and Android that helps public to quit smoking step by step. It offers daily motivation, record your smoke-free progress, shows how much money you’re saving, and provides simple tips and diversion to help manage cravings and needs</a:t>
            </a:r>
          </a:p>
          <a:p>
            <a:r>
              <a:rPr lang="en-US" sz="1500" dirty="0">
                <a:solidFill>
                  <a:schemeClr val="bg1"/>
                </a:solidFill>
                <a:latin typeface="Arial" panose="020B0604020202020204" pitchFamily="34" charset="0"/>
                <a:cs typeface="Arial" panose="020B0604020202020204" pitchFamily="34" charset="0"/>
              </a:rPr>
              <a:t>By focusing on one day at a time and completing the four-week </a:t>
            </a:r>
            <a:r>
              <a:rPr lang="en-US" sz="1500" dirty="0" err="1">
                <a:solidFill>
                  <a:schemeClr val="bg1"/>
                </a:solidFill>
                <a:latin typeface="Arial" panose="020B0604020202020204" pitchFamily="34" charset="0"/>
                <a:cs typeface="Arial" panose="020B0604020202020204" pitchFamily="34" charset="0"/>
              </a:rPr>
              <a:t>programme</a:t>
            </a:r>
            <a:r>
              <a:rPr lang="en-US" sz="1500" dirty="0">
                <a:solidFill>
                  <a:schemeClr val="bg1"/>
                </a:solidFill>
                <a:latin typeface="Arial" panose="020B0604020202020204" pitchFamily="34" charset="0"/>
                <a:cs typeface="Arial" panose="020B0604020202020204" pitchFamily="34" charset="0"/>
              </a:rPr>
              <a:t>, users are up to five times more likely to quit smoking for good (Transformationpartners.nhs.uk 2024)</a:t>
            </a:r>
            <a:endParaRPr lang="en-IN" sz="1500" dirty="0">
              <a:solidFill>
                <a:schemeClr val="bg1"/>
              </a:solidFill>
              <a:latin typeface="Arial" panose="020B0604020202020204" pitchFamily="34" charset="0"/>
              <a:cs typeface="Arial" panose="020B0604020202020204" pitchFamily="34" charset="0"/>
            </a:endParaRPr>
          </a:p>
        </p:txBody>
      </p:sp>
      <p:sp>
        <p:nvSpPr>
          <p:cNvPr id="7" name="TextBox 6"/>
          <p:cNvSpPr txBox="1"/>
          <p:nvPr/>
        </p:nvSpPr>
        <p:spPr>
          <a:xfrm>
            <a:off x="2295631" y="3085287"/>
            <a:ext cx="4365703" cy="415498"/>
          </a:xfrm>
          <a:prstGeom prst="rect">
            <a:avLst/>
          </a:prstGeom>
          <a:noFill/>
        </p:spPr>
        <p:txBody>
          <a:bodyPr wrap="square" rtlCol="0">
            <a:spAutoFit/>
          </a:bodyPr>
          <a:lstStyle/>
          <a:p>
            <a:r>
              <a:rPr lang="en-US" sz="2100" b="1" dirty="0">
                <a:solidFill>
                  <a:schemeClr val="bg1"/>
                </a:solidFill>
                <a:latin typeface="Arial" panose="020B0604020202020204" pitchFamily="34" charset="0"/>
                <a:cs typeface="Arial" panose="020B0604020202020204" pitchFamily="34" charset="0"/>
              </a:rPr>
              <a:t>NHS QUIT SMOKING APP</a:t>
            </a:r>
            <a:endParaRPr lang="en-IN" sz="21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0747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88891" y="4236070"/>
            <a:ext cx="1531202" cy="1547232"/>
          </a:xfrm>
          <a:prstGeom prst="rect">
            <a:avLst/>
          </a:prstGeom>
        </p:spPr>
      </p:pic>
      <p:pic>
        <p:nvPicPr>
          <p:cNvPr id="3" name="Picture 2"/>
          <p:cNvPicPr>
            <a:picLocks noChangeAspect="1"/>
          </p:cNvPicPr>
          <p:nvPr/>
        </p:nvPicPr>
        <p:blipFill>
          <a:blip r:embed="rId3"/>
          <a:stretch>
            <a:fillRect/>
          </a:stretch>
        </p:blipFill>
        <p:spPr>
          <a:xfrm>
            <a:off x="1757481" y="2294626"/>
            <a:ext cx="2367533" cy="1690543"/>
          </a:xfrm>
          <a:prstGeom prst="rect">
            <a:avLst/>
          </a:prstGeom>
        </p:spPr>
      </p:pic>
      <p:pic>
        <p:nvPicPr>
          <p:cNvPr id="4" name="Picture 3"/>
          <p:cNvPicPr>
            <a:picLocks noChangeAspect="1"/>
          </p:cNvPicPr>
          <p:nvPr/>
        </p:nvPicPr>
        <p:blipFill>
          <a:blip r:embed="rId4"/>
          <a:stretch>
            <a:fillRect/>
          </a:stretch>
        </p:blipFill>
        <p:spPr>
          <a:xfrm>
            <a:off x="5119313" y="2354302"/>
            <a:ext cx="2421731" cy="3429000"/>
          </a:xfrm>
          <a:prstGeom prst="rect">
            <a:avLst/>
          </a:prstGeom>
        </p:spPr>
      </p:pic>
      <p:sp>
        <p:nvSpPr>
          <p:cNvPr id="5" name="TextBox 4"/>
          <p:cNvSpPr txBox="1"/>
          <p:nvPr/>
        </p:nvSpPr>
        <p:spPr>
          <a:xfrm>
            <a:off x="2188892" y="1007792"/>
            <a:ext cx="2199578" cy="415498"/>
          </a:xfrm>
          <a:prstGeom prst="rect">
            <a:avLst/>
          </a:prstGeom>
          <a:noFill/>
        </p:spPr>
        <p:txBody>
          <a:bodyPr wrap="square" rtlCol="0">
            <a:spAutoFit/>
          </a:bodyPr>
          <a:lstStyle/>
          <a:p>
            <a:r>
              <a:rPr lang="en-IN" sz="2100" b="1" dirty="0">
                <a:latin typeface="Arial" panose="020B0604020202020204" pitchFamily="34" charset="0"/>
                <a:cs typeface="Arial" panose="020B0604020202020204" pitchFamily="34" charset="0"/>
              </a:rPr>
              <a:t>POSTERS</a:t>
            </a:r>
          </a:p>
        </p:txBody>
      </p:sp>
      <p:sp>
        <p:nvSpPr>
          <p:cNvPr id="6" name="TextBox 5"/>
          <p:cNvSpPr txBox="1"/>
          <p:nvPr/>
        </p:nvSpPr>
        <p:spPr>
          <a:xfrm>
            <a:off x="5552380" y="1007792"/>
            <a:ext cx="1555595" cy="415498"/>
          </a:xfrm>
          <a:prstGeom prst="rect">
            <a:avLst/>
          </a:prstGeom>
          <a:noFill/>
        </p:spPr>
        <p:txBody>
          <a:bodyPr wrap="square" rtlCol="0">
            <a:spAutoFit/>
          </a:bodyPr>
          <a:lstStyle/>
          <a:p>
            <a:r>
              <a:rPr lang="en-IN" sz="2100" b="1" dirty="0">
                <a:latin typeface="Arial" panose="020B0604020202020204" pitchFamily="34" charset="0"/>
                <a:cs typeface="Arial" panose="020B0604020202020204" pitchFamily="34" charset="0"/>
              </a:rPr>
              <a:t>LEAFLET</a:t>
            </a:r>
          </a:p>
        </p:txBody>
      </p:sp>
      <p:sp>
        <p:nvSpPr>
          <p:cNvPr id="8" name="TextBox 7"/>
          <p:cNvSpPr txBox="1"/>
          <p:nvPr/>
        </p:nvSpPr>
        <p:spPr>
          <a:xfrm>
            <a:off x="8239822" y="1007792"/>
            <a:ext cx="2291576" cy="415498"/>
          </a:xfrm>
          <a:prstGeom prst="rect">
            <a:avLst/>
          </a:prstGeom>
          <a:noFill/>
        </p:spPr>
        <p:txBody>
          <a:bodyPr wrap="square" rtlCol="0">
            <a:spAutoFit/>
          </a:bodyPr>
          <a:lstStyle/>
          <a:p>
            <a:r>
              <a:rPr lang="en-IN" sz="2100" b="1" dirty="0">
                <a:latin typeface="Arial" panose="020B0604020202020204" pitchFamily="34" charset="0"/>
                <a:cs typeface="Arial" panose="020B0604020202020204" pitchFamily="34" charset="0"/>
              </a:rPr>
              <a:t>SOCIAL MEDIA</a:t>
            </a:r>
          </a:p>
        </p:txBody>
      </p:sp>
      <p:pic>
        <p:nvPicPr>
          <p:cNvPr id="9" name="Picture 8"/>
          <p:cNvPicPr>
            <a:picLocks noChangeAspect="1"/>
          </p:cNvPicPr>
          <p:nvPr/>
        </p:nvPicPr>
        <p:blipFill>
          <a:blip r:embed="rId5"/>
          <a:stretch>
            <a:fillRect/>
          </a:stretch>
        </p:blipFill>
        <p:spPr>
          <a:xfrm>
            <a:off x="8285778" y="2744381"/>
            <a:ext cx="988366" cy="988366"/>
          </a:xfrm>
          <a:prstGeom prst="rect">
            <a:avLst/>
          </a:prstGeom>
        </p:spPr>
      </p:pic>
      <p:pic>
        <p:nvPicPr>
          <p:cNvPr id="10" name="Picture 9"/>
          <p:cNvPicPr>
            <a:picLocks noChangeAspect="1"/>
          </p:cNvPicPr>
          <p:nvPr/>
        </p:nvPicPr>
        <p:blipFill>
          <a:blip r:embed="rId6"/>
          <a:stretch>
            <a:fillRect/>
          </a:stretch>
        </p:blipFill>
        <p:spPr>
          <a:xfrm>
            <a:off x="9461574" y="3589305"/>
            <a:ext cx="958994" cy="958994"/>
          </a:xfrm>
          <a:prstGeom prst="rect">
            <a:avLst/>
          </a:prstGeom>
        </p:spPr>
      </p:pic>
      <p:pic>
        <p:nvPicPr>
          <p:cNvPr id="11" name="Picture 10"/>
          <p:cNvPicPr>
            <a:picLocks noChangeAspect="1"/>
          </p:cNvPicPr>
          <p:nvPr/>
        </p:nvPicPr>
        <p:blipFill>
          <a:blip r:embed="rId7"/>
          <a:stretch>
            <a:fillRect/>
          </a:stretch>
        </p:blipFill>
        <p:spPr>
          <a:xfrm>
            <a:off x="8268398" y="4495841"/>
            <a:ext cx="1023124" cy="1027691"/>
          </a:xfrm>
          <a:prstGeom prst="rect">
            <a:avLst/>
          </a:prstGeom>
        </p:spPr>
      </p:pic>
      <p:sp>
        <p:nvSpPr>
          <p:cNvPr id="12" name="TextBox 11"/>
          <p:cNvSpPr txBox="1"/>
          <p:nvPr/>
        </p:nvSpPr>
        <p:spPr>
          <a:xfrm>
            <a:off x="1757481" y="1467780"/>
            <a:ext cx="2367533" cy="715581"/>
          </a:xfrm>
          <a:prstGeom prst="rect">
            <a:avLst/>
          </a:prstGeom>
          <a:noFill/>
        </p:spPr>
        <p:txBody>
          <a:bodyPr wrap="square" rtlCol="0">
            <a:spAutoFit/>
          </a:bodyPr>
          <a:lstStyle/>
          <a:p>
            <a:r>
              <a:rPr lang="en-IN" sz="1350" dirty="0">
                <a:latin typeface="Arial" panose="020B0604020202020204" pitchFamily="34" charset="0"/>
                <a:cs typeface="Arial" panose="020B0604020202020204" pitchFamily="34" charset="0"/>
              </a:rPr>
              <a:t>Create posters and place them in schools, community  center</a:t>
            </a:r>
          </a:p>
        </p:txBody>
      </p:sp>
      <p:sp>
        <p:nvSpPr>
          <p:cNvPr id="13" name="TextBox 12"/>
          <p:cNvSpPr txBox="1"/>
          <p:nvPr/>
        </p:nvSpPr>
        <p:spPr>
          <a:xfrm>
            <a:off x="5178813" y="1467781"/>
            <a:ext cx="2509025" cy="507831"/>
          </a:xfrm>
          <a:prstGeom prst="rect">
            <a:avLst/>
          </a:prstGeom>
          <a:noFill/>
        </p:spPr>
        <p:txBody>
          <a:bodyPr wrap="square" rtlCol="0">
            <a:spAutoFit/>
          </a:bodyPr>
          <a:lstStyle/>
          <a:p>
            <a:r>
              <a:rPr lang="en-IN" sz="1350" dirty="0">
                <a:latin typeface="Arial" panose="020B0604020202020204" pitchFamily="34" charset="0"/>
                <a:cs typeface="Arial" panose="020B0604020202020204" pitchFamily="34" charset="0"/>
              </a:rPr>
              <a:t>Design leaflets explaining the health risk of smoking </a:t>
            </a:r>
          </a:p>
        </p:txBody>
      </p:sp>
      <p:sp>
        <p:nvSpPr>
          <p:cNvPr id="14" name="TextBox 13"/>
          <p:cNvSpPr txBox="1"/>
          <p:nvPr/>
        </p:nvSpPr>
        <p:spPr>
          <a:xfrm>
            <a:off x="8217520" y="1467780"/>
            <a:ext cx="2450480" cy="923330"/>
          </a:xfrm>
          <a:prstGeom prst="rect">
            <a:avLst/>
          </a:prstGeom>
          <a:noFill/>
        </p:spPr>
        <p:txBody>
          <a:bodyPr wrap="square" rtlCol="0">
            <a:spAutoFit/>
          </a:bodyPr>
          <a:lstStyle/>
          <a:p>
            <a:r>
              <a:rPr lang="en-IN" sz="1350" dirty="0">
                <a:latin typeface="Arial" panose="020B0604020202020204" pitchFamily="34" charset="0"/>
                <a:cs typeface="Arial" panose="020B0604020202020204" pitchFamily="34" charset="0"/>
              </a:rPr>
              <a:t>Post on social media so it reaches a large audience quickly especially young people</a:t>
            </a:r>
          </a:p>
        </p:txBody>
      </p:sp>
    </p:spTree>
    <p:extLst>
      <p:ext uri="{BB962C8B-B14F-4D97-AF65-F5344CB8AC3E}">
        <p14:creationId xmlns:p14="http://schemas.microsoft.com/office/powerpoint/2010/main" val="1822062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p:cNvSpPr txBox="1"/>
          <p:nvPr/>
        </p:nvSpPr>
        <p:spPr>
          <a:xfrm>
            <a:off x="1737289" y="1007948"/>
            <a:ext cx="2705928"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SOCIAL MEDIA CAMPAIGNS</a:t>
            </a:r>
          </a:p>
        </p:txBody>
      </p:sp>
      <p:sp>
        <p:nvSpPr>
          <p:cNvPr id="7" name="TextBox 6"/>
          <p:cNvSpPr txBox="1"/>
          <p:nvPr/>
        </p:nvSpPr>
        <p:spPr>
          <a:xfrm>
            <a:off x="5169760" y="979768"/>
            <a:ext cx="2236304"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NHS SUPPORT GROUP</a:t>
            </a:r>
          </a:p>
        </p:txBody>
      </p:sp>
      <p:sp>
        <p:nvSpPr>
          <p:cNvPr id="8" name="TextBox 7"/>
          <p:cNvSpPr txBox="1"/>
          <p:nvPr/>
        </p:nvSpPr>
        <p:spPr>
          <a:xfrm>
            <a:off x="8059847" y="997955"/>
            <a:ext cx="2720837"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QUIT SMOKING WORKSHOP</a:t>
            </a:r>
          </a:p>
        </p:txBody>
      </p:sp>
      <p:pic>
        <p:nvPicPr>
          <p:cNvPr id="9" name="Picture 8"/>
          <p:cNvPicPr>
            <a:picLocks noChangeAspect="1"/>
          </p:cNvPicPr>
          <p:nvPr/>
        </p:nvPicPr>
        <p:blipFill>
          <a:blip r:embed="rId2"/>
          <a:stretch>
            <a:fillRect/>
          </a:stretch>
        </p:blipFill>
        <p:spPr>
          <a:xfrm>
            <a:off x="1619694" y="4334098"/>
            <a:ext cx="2776528" cy="1511337"/>
          </a:xfrm>
          <a:prstGeom prst="rect">
            <a:avLst/>
          </a:prstGeom>
        </p:spPr>
      </p:pic>
      <p:pic>
        <p:nvPicPr>
          <p:cNvPr id="10" name="Picture 9"/>
          <p:cNvPicPr>
            <a:picLocks noChangeAspect="1"/>
          </p:cNvPicPr>
          <p:nvPr/>
        </p:nvPicPr>
        <p:blipFill>
          <a:blip r:embed="rId3"/>
          <a:stretch>
            <a:fillRect/>
          </a:stretch>
        </p:blipFill>
        <p:spPr>
          <a:xfrm>
            <a:off x="4929678" y="4324210"/>
            <a:ext cx="2716471" cy="1521224"/>
          </a:xfrm>
          <a:prstGeom prst="rect">
            <a:avLst/>
          </a:prstGeom>
        </p:spPr>
      </p:pic>
      <p:sp>
        <p:nvSpPr>
          <p:cNvPr id="12" name="TextBox 11"/>
          <p:cNvSpPr txBox="1"/>
          <p:nvPr/>
        </p:nvSpPr>
        <p:spPr>
          <a:xfrm>
            <a:off x="1619694" y="2504238"/>
            <a:ext cx="2776528" cy="196207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latin typeface="Arial" panose="020B0604020202020204" pitchFamily="34" charset="0"/>
                <a:cs typeface="Arial" panose="020B0604020202020204" pitchFamily="34" charset="0"/>
              </a:rPr>
              <a:t>- Post about health risk of smoking</a:t>
            </a:r>
          </a:p>
          <a:p>
            <a:pPr marL="214313" indent="-214313">
              <a:buFontTx/>
              <a:buChar char="-"/>
            </a:pPr>
            <a:r>
              <a:rPr lang="en-IN" sz="1350" dirty="0">
                <a:latin typeface="Arial" panose="020B0604020202020204" pitchFamily="34" charset="0"/>
                <a:cs typeface="Arial" panose="020B0604020202020204" pitchFamily="34" charset="0"/>
              </a:rPr>
              <a:t>Post stories from people who quit  smoking successfully </a:t>
            </a:r>
          </a:p>
          <a:p>
            <a:pPr marL="214313" indent="-214313">
              <a:buFontTx/>
              <a:buChar char="-"/>
            </a:pPr>
            <a:r>
              <a:rPr lang="en-IN" sz="1350" dirty="0">
                <a:latin typeface="Arial" panose="020B0604020202020204" pitchFamily="34" charset="0"/>
                <a:cs typeface="Arial" panose="020B0604020202020204" pitchFamily="34" charset="0"/>
              </a:rPr>
              <a:t>Create video about quitting tips </a:t>
            </a:r>
          </a:p>
          <a:p>
            <a:pPr marL="214313" indent="-214313">
              <a:buFontTx/>
              <a:buChar char="-"/>
            </a:pPr>
            <a:r>
              <a:rPr lang="en-IN" sz="1350" dirty="0">
                <a:latin typeface="Arial" panose="020B0604020202020204" pitchFamily="34" charset="0"/>
                <a:cs typeface="Arial" panose="020B0604020202020204" pitchFamily="34" charset="0"/>
              </a:rPr>
              <a:t>Use hashtag to reach more people(e.g.#</a:t>
            </a:r>
            <a:r>
              <a:rPr lang="en-IN" sz="1350" dirty="0" err="1">
                <a:latin typeface="Arial" panose="020B0604020202020204" pitchFamily="34" charset="0"/>
                <a:cs typeface="Arial" panose="020B0604020202020204" pitchFamily="34" charset="0"/>
              </a:rPr>
              <a:t>quitsmokking</a:t>
            </a:r>
            <a:r>
              <a:rPr lang="en-IN" sz="1350" dirty="0">
                <a:latin typeface="Arial" panose="020B0604020202020204" pitchFamily="34" charset="0"/>
                <a:cs typeface="Arial" panose="020B0604020202020204" pitchFamily="34" charset="0"/>
              </a:rPr>
              <a:t> #</a:t>
            </a:r>
            <a:r>
              <a:rPr lang="en-IN" sz="1350" dirty="0" err="1">
                <a:latin typeface="Arial" panose="020B0604020202020204" pitchFamily="34" charset="0"/>
                <a:cs typeface="Arial" panose="020B0604020202020204" pitchFamily="34" charset="0"/>
              </a:rPr>
              <a:t>healthylife</a:t>
            </a:r>
            <a:endParaRPr lang="en-IN" sz="1350" dirty="0">
              <a:latin typeface="Arial" panose="020B0604020202020204" pitchFamily="34" charset="0"/>
              <a:cs typeface="Arial" panose="020B0604020202020204" pitchFamily="34" charset="0"/>
            </a:endParaRPr>
          </a:p>
          <a:p>
            <a:pPr marL="214313" indent="-214313">
              <a:buFontTx/>
              <a:buChar char="-"/>
            </a:pPr>
            <a:endParaRPr lang="en-IN" sz="1350" dirty="0">
              <a:latin typeface="Arial" panose="020B0604020202020204" pitchFamily="34" charset="0"/>
              <a:cs typeface="Arial" panose="020B0604020202020204" pitchFamily="34" charset="0"/>
            </a:endParaRPr>
          </a:p>
        </p:txBody>
      </p:sp>
      <p:sp>
        <p:nvSpPr>
          <p:cNvPr id="13" name="TextBox 12"/>
          <p:cNvSpPr txBox="1"/>
          <p:nvPr/>
        </p:nvSpPr>
        <p:spPr>
          <a:xfrm>
            <a:off x="5077761" y="1424820"/>
            <a:ext cx="2306940" cy="923330"/>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latin typeface="Arial" panose="020B0604020202020204" pitchFamily="34" charset="0"/>
                <a:cs typeface="Arial" panose="020B0604020202020204" pitchFamily="34" charset="0"/>
              </a:rPr>
              <a:t>NHS support groups help smokers to quit by providing councelling, advice and encouragement </a:t>
            </a:r>
          </a:p>
        </p:txBody>
      </p:sp>
      <p:sp>
        <p:nvSpPr>
          <p:cNvPr id="30" name="TextBox 29"/>
          <p:cNvSpPr txBox="1"/>
          <p:nvPr/>
        </p:nvSpPr>
        <p:spPr>
          <a:xfrm>
            <a:off x="8184242" y="1443632"/>
            <a:ext cx="2309363" cy="507831"/>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t>It helps to teach practical skills for quit smoking </a:t>
            </a:r>
          </a:p>
        </p:txBody>
      </p:sp>
      <p:sp>
        <p:nvSpPr>
          <p:cNvPr id="4" name="TextBox 3"/>
          <p:cNvSpPr txBox="1"/>
          <p:nvPr/>
        </p:nvSpPr>
        <p:spPr>
          <a:xfrm>
            <a:off x="1789795" y="1444471"/>
            <a:ext cx="2286155" cy="1131079"/>
          </a:xfrm>
          <a:prstGeom prst="rect">
            <a:avLst/>
          </a:prstGeom>
          <a:gradFill>
            <a:gsLst>
              <a:gs pos="31000">
                <a:schemeClr val="bg1"/>
              </a:gs>
              <a:gs pos="100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latin typeface="Arial" panose="020B0604020202020204" pitchFamily="34" charset="0"/>
                <a:cs typeface="Arial" panose="020B0604020202020204" pitchFamily="34" charset="0"/>
              </a:rPr>
              <a:t>The purpose of this activity is to raise awareness about the dangers of smoking and encourage people to quit</a:t>
            </a:r>
          </a:p>
        </p:txBody>
      </p:sp>
      <p:sp>
        <p:nvSpPr>
          <p:cNvPr id="5" name="TextBox 4"/>
          <p:cNvSpPr txBox="1"/>
          <p:nvPr/>
        </p:nvSpPr>
        <p:spPr>
          <a:xfrm>
            <a:off x="4991210" y="2494308"/>
            <a:ext cx="2480044" cy="175432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marL="214313" indent="-214313">
              <a:buFontTx/>
              <a:buChar char="-"/>
            </a:pPr>
            <a:r>
              <a:rPr lang="en-IN" sz="1350" dirty="0">
                <a:latin typeface="Arial" panose="020B0604020202020204" pitchFamily="34" charset="0"/>
                <a:cs typeface="Arial" panose="020B0604020202020204" pitchFamily="34" charset="0"/>
              </a:rPr>
              <a:t>Arrange Group meetings where people share their experiences</a:t>
            </a:r>
          </a:p>
          <a:p>
            <a:pPr marL="214313" indent="-214313">
              <a:buFontTx/>
              <a:buChar char="-"/>
            </a:pPr>
            <a:r>
              <a:rPr lang="en-IN" sz="1350" dirty="0">
                <a:latin typeface="Arial" panose="020B0604020202020204" pitchFamily="34" charset="0"/>
                <a:cs typeface="Arial" panose="020B0604020202020204" pitchFamily="34" charset="0"/>
              </a:rPr>
              <a:t>Guidance and support from trained NHS professionals.</a:t>
            </a:r>
          </a:p>
          <a:p>
            <a:pPr marL="214313" indent="-214313">
              <a:buFontTx/>
              <a:buChar char="-"/>
            </a:pPr>
            <a:r>
              <a:rPr lang="en-IN" sz="1350" dirty="0">
                <a:latin typeface="Arial" panose="020B0604020202020204" pitchFamily="34" charset="0"/>
                <a:cs typeface="Arial" panose="020B0604020202020204" pitchFamily="34" charset="0"/>
              </a:rPr>
              <a:t>People take motivation from each other </a:t>
            </a:r>
          </a:p>
          <a:p>
            <a:pPr marL="214313" indent="-214313">
              <a:buFontTx/>
              <a:buChar char="-"/>
            </a:pPr>
            <a:endParaRPr lang="en-IN" sz="1350" dirty="0"/>
          </a:p>
        </p:txBody>
      </p:sp>
      <p:sp>
        <p:nvSpPr>
          <p:cNvPr id="11" name="TextBox 10"/>
          <p:cNvSpPr txBox="1"/>
          <p:nvPr/>
        </p:nvSpPr>
        <p:spPr>
          <a:xfrm>
            <a:off x="8184241" y="2045637"/>
            <a:ext cx="2309363" cy="196207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marL="214313" indent="-214313">
              <a:buFontTx/>
              <a:buChar char="-"/>
            </a:pPr>
            <a:r>
              <a:rPr lang="en-IN" sz="1350" dirty="0"/>
              <a:t>Creating a personal quit plan </a:t>
            </a:r>
          </a:p>
          <a:p>
            <a:pPr marL="214313" indent="-214313">
              <a:buFontTx/>
              <a:buChar char="-"/>
            </a:pPr>
            <a:r>
              <a:rPr lang="en-IN" sz="1350" dirty="0"/>
              <a:t>Educational session about nicotine addiction</a:t>
            </a:r>
          </a:p>
          <a:p>
            <a:pPr marL="214313" indent="-214313">
              <a:buFontTx/>
              <a:buChar char="-"/>
            </a:pPr>
            <a:r>
              <a:rPr lang="en-IN" sz="1350" dirty="0"/>
              <a:t>Learn about risk of smoking </a:t>
            </a:r>
          </a:p>
          <a:p>
            <a:pPr marL="214313" indent="-214313">
              <a:buFontTx/>
              <a:buChar char="-"/>
            </a:pPr>
            <a:r>
              <a:rPr lang="en-IN" sz="1350" dirty="0"/>
              <a:t>Get advice on healthy alternatives to smoking</a:t>
            </a:r>
          </a:p>
          <a:p>
            <a:pPr marL="214313" indent="-214313">
              <a:buFontTx/>
              <a:buChar char="-"/>
            </a:pPr>
            <a:endParaRPr lang="en-IN" sz="1350" dirty="0"/>
          </a:p>
        </p:txBody>
      </p:sp>
      <p:pic>
        <p:nvPicPr>
          <p:cNvPr id="14" name="Picture 13"/>
          <p:cNvPicPr>
            <a:picLocks noChangeAspect="1"/>
          </p:cNvPicPr>
          <p:nvPr/>
        </p:nvPicPr>
        <p:blipFill>
          <a:blip r:embed="rId4"/>
          <a:stretch>
            <a:fillRect/>
          </a:stretch>
        </p:blipFill>
        <p:spPr>
          <a:xfrm>
            <a:off x="8291622" y="3894140"/>
            <a:ext cx="2094598" cy="1985101"/>
          </a:xfrm>
          <a:prstGeom prst="rect">
            <a:avLst/>
          </a:prstGeom>
        </p:spPr>
      </p:pic>
    </p:spTree>
    <p:extLst>
      <p:ext uri="{BB962C8B-B14F-4D97-AF65-F5344CB8AC3E}">
        <p14:creationId xmlns:p14="http://schemas.microsoft.com/office/powerpoint/2010/main" val="3874545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8000"/>
            <a:lum/>
          </a:blip>
          <a:srcRect/>
          <a:stretch>
            <a:fillRect l="-1000" t="-96000" b="-108000"/>
          </a:stretch>
        </a:blipFill>
        <a:effectLst/>
      </p:bgPr>
    </p:bg>
    <p:spTree>
      <p:nvGrpSpPr>
        <p:cNvPr id="1" name=""/>
        <p:cNvGrpSpPr/>
        <p:nvPr/>
      </p:nvGrpSpPr>
      <p:grpSpPr>
        <a:xfrm>
          <a:off x="0" y="0"/>
          <a:ext cx="0" cy="0"/>
          <a:chOff x="0" y="0"/>
          <a:chExt cx="0" cy="0"/>
        </a:xfrm>
      </p:grpSpPr>
      <p:sp>
        <p:nvSpPr>
          <p:cNvPr id="2" name="TextBox 1"/>
          <p:cNvSpPr txBox="1"/>
          <p:nvPr/>
        </p:nvSpPr>
        <p:spPr>
          <a:xfrm>
            <a:off x="1934018" y="949178"/>
            <a:ext cx="8229600" cy="600164"/>
          </a:xfrm>
          <a:prstGeom prst="rect">
            <a:avLst/>
          </a:prstGeom>
          <a:noFill/>
        </p:spPr>
        <p:txBody>
          <a:bodyPr wrap="square" rtlCol="0">
            <a:spAutoFit/>
          </a:bodyPr>
          <a:lstStyle/>
          <a:p>
            <a:pPr algn="ctr"/>
            <a:r>
              <a:rPr lang="en-US" sz="3300" b="1" dirty="0">
                <a:solidFill>
                  <a:schemeClr val="bg1"/>
                </a:solidFill>
                <a:latin typeface="Arial" panose="020B0604020202020204" pitchFamily="34" charset="0"/>
                <a:cs typeface="Arial" panose="020B0604020202020204" pitchFamily="34" charset="0"/>
              </a:rPr>
              <a:t>Every Cigarette is Doing You Damage</a:t>
            </a:r>
            <a:endParaRPr lang="en-IN" sz="33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1753911" y="3401090"/>
            <a:ext cx="3306061" cy="2169825"/>
          </a:xfrm>
          <a:prstGeom prst="rect">
            <a:avLst/>
          </a:prstGeom>
          <a:solidFill>
            <a:schemeClr val="tx1">
              <a:alpha val="21000"/>
            </a:schemeClr>
          </a:solidFill>
        </p:spPr>
        <p:txBody>
          <a:bodyPr wrap="square" rtlCol="0">
            <a:spAutoFit/>
          </a:bodyPr>
          <a:lstStyle/>
          <a:p>
            <a:r>
              <a:rPr lang="en-US" sz="1350" dirty="0">
                <a:solidFill>
                  <a:schemeClr val="bg1"/>
                </a:solidFill>
                <a:latin typeface="Arial" panose="020B0604020202020204" pitchFamily="34" charset="0"/>
                <a:cs typeface="Arial" panose="020B0604020202020204" pitchFamily="34" charset="0"/>
              </a:rPr>
              <a:t>According to WHO smoking kills more than 8 million people every year worldwide</a:t>
            </a:r>
          </a:p>
          <a:p>
            <a:r>
              <a:rPr lang="en-US" sz="1350" dirty="0">
                <a:solidFill>
                  <a:schemeClr val="bg1"/>
                </a:solidFill>
                <a:latin typeface="Arial" panose="020B0604020202020204" pitchFamily="34" charset="0"/>
                <a:cs typeface="Arial" panose="020B0604020202020204" pitchFamily="34" charset="0"/>
              </a:rPr>
              <a:t> </a:t>
            </a:r>
          </a:p>
          <a:p>
            <a:r>
              <a:rPr lang="en-US" sz="1350" b="1" dirty="0">
                <a:solidFill>
                  <a:schemeClr val="bg1"/>
                </a:solidFill>
                <a:latin typeface="Arial" panose="020B0604020202020204" pitchFamily="34" charset="0"/>
                <a:cs typeface="Arial" panose="020B0604020202020204" pitchFamily="34" charset="0"/>
              </a:rPr>
              <a:t>Health risk of smoking</a:t>
            </a:r>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 Lung disease such as </a:t>
            </a:r>
            <a:r>
              <a:rPr lang="en-US" sz="1350" dirty="0" err="1">
                <a:solidFill>
                  <a:schemeClr val="bg1"/>
                </a:solidFill>
                <a:latin typeface="Arial" panose="020B0604020202020204" pitchFamily="34" charset="0"/>
                <a:cs typeface="Arial" panose="020B0604020202020204" pitchFamily="34" charset="0"/>
              </a:rPr>
              <a:t>cronic</a:t>
            </a:r>
            <a:r>
              <a:rPr lang="en-US" sz="1350" dirty="0">
                <a:solidFill>
                  <a:schemeClr val="bg1"/>
                </a:solidFill>
                <a:latin typeface="Arial" panose="020B0604020202020204" pitchFamily="34" charset="0"/>
                <a:cs typeface="Arial" panose="020B0604020202020204" pitchFamily="34" charset="0"/>
              </a:rPr>
              <a:t> obstructive pulmonary disease (COPD)</a:t>
            </a:r>
          </a:p>
          <a:p>
            <a:r>
              <a:rPr lang="en-US" sz="1350" dirty="0">
                <a:solidFill>
                  <a:schemeClr val="bg1"/>
                </a:solidFill>
                <a:latin typeface="Arial" panose="020B0604020202020204" pitchFamily="34" charset="0"/>
                <a:cs typeface="Arial" panose="020B0604020202020204" pitchFamily="34" charset="0"/>
              </a:rPr>
              <a:t>- ⁠Lung cancer</a:t>
            </a:r>
          </a:p>
          <a:p>
            <a:r>
              <a:rPr lang="en-US" sz="1350" dirty="0">
                <a:solidFill>
                  <a:schemeClr val="bg1"/>
                </a:solidFill>
                <a:latin typeface="Arial" panose="020B0604020202020204" pitchFamily="34" charset="0"/>
                <a:cs typeface="Arial" panose="020B0604020202020204" pitchFamily="34" charset="0"/>
              </a:rPr>
              <a:t>- heart disease </a:t>
            </a:r>
          </a:p>
          <a:p>
            <a:r>
              <a:rPr lang="en-US" sz="1350" dirty="0">
                <a:solidFill>
                  <a:schemeClr val="bg1"/>
                </a:solidFill>
                <a:latin typeface="Arial" panose="020B0604020202020204" pitchFamily="34" charset="0"/>
                <a:cs typeface="Arial" panose="020B0604020202020204" pitchFamily="34" charset="0"/>
              </a:rPr>
              <a:t>- ⁠increased risk of strokes</a:t>
            </a:r>
            <a:endParaRPr lang="en-IN" sz="1350"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1871221" y="2636390"/>
            <a:ext cx="3055491" cy="300082"/>
          </a:xfrm>
          <a:prstGeom prst="rect">
            <a:avLst/>
          </a:prstGeom>
          <a:noFill/>
        </p:spPr>
        <p:txBody>
          <a:bodyPr wrap="square" rtlCol="0">
            <a:spAutoFit/>
          </a:bodyPr>
          <a:lstStyle/>
          <a:p>
            <a:pPr algn="ctr"/>
            <a:r>
              <a:rPr lang="en-IN" sz="1350" b="1" dirty="0">
                <a:solidFill>
                  <a:schemeClr val="bg1"/>
                </a:solidFill>
                <a:latin typeface="Arial" panose="020B0604020202020204" pitchFamily="34" charset="0"/>
                <a:cs typeface="Arial" panose="020B0604020202020204" pitchFamily="34" charset="0"/>
              </a:rPr>
              <a:t>HEALTH RISK OF SMOKING</a:t>
            </a:r>
          </a:p>
        </p:txBody>
      </p:sp>
      <p:cxnSp>
        <p:nvCxnSpPr>
          <p:cNvPr id="7" name="Straight Arrow Connector 6"/>
          <p:cNvCxnSpPr/>
          <p:nvPr/>
        </p:nvCxnSpPr>
        <p:spPr>
          <a:xfrm>
            <a:off x="3398966" y="3017264"/>
            <a:ext cx="7974" cy="31897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665431" y="2636390"/>
            <a:ext cx="2770908"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BENEFIT OF QUIT SMOKING</a:t>
            </a:r>
          </a:p>
        </p:txBody>
      </p:sp>
      <p:sp>
        <p:nvSpPr>
          <p:cNvPr id="6" name="TextBox 5"/>
          <p:cNvSpPr txBox="1"/>
          <p:nvPr/>
        </p:nvSpPr>
        <p:spPr>
          <a:xfrm>
            <a:off x="7313429" y="3394739"/>
            <a:ext cx="3224988" cy="2169825"/>
          </a:xfrm>
          <a:prstGeom prst="rect">
            <a:avLst/>
          </a:prstGeom>
          <a:solidFill>
            <a:schemeClr val="tx1">
              <a:alpha val="21000"/>
            </a:schemeClr>
          </a:solidFill>
        </p:spPr>
        <p:txBody>
          <a:bodyPr wrap="square" rtlCol="0">
            <a:spAutoFit/>
          </a:bodyPr>
          <a:lstStyle/>
          <a:p>
            <a:r>
              <a:rPr lang="en-IN" sz="1350" dirty="0">
                <a:solidFill>
                  <a:schemeClr val="bg1"/>
                </a:solidFill>
              </a:rPr>
              <a:t>- Heart rate and blood pressure drops to normal</a:t>
            </a:r>
          </a:p>
          <a:p>
            <a:pPr marL="214313" indent="-214313">
              <a:buFontTx/>
              <a:buChar char="-"/>
            </a:pPr>
            <a:r>
              <a:rPr lang="en-US" sz="1350" dirty="0">
                <a:solidFill>
                  <a:schemeClr val="bg1"/>
                </a:solidFill>
              </a:rPr>
              <a:t>circulation improves and your lung function increases</a:t>
            </a:r>
          </a:p>
          <a:p>
            <a:pPr marL="214313" indent="-214313">
              <a:buFontTx/>
              <a:buChar char="-"/>
            </a:pPr>
            <a:r>
              <a:rPr lang="en-IN" sz="1350" dirty="0">
                <a:solidFill>
                  <a:schemeClr val="bg1"/>
                </a:solidFill>
              </a:rPr>
              <a:t>shortness of breath decrease</a:t>
            </a:r>
          </a:p>
          <a:p>
            <a:r>
              <a:rPr lang="en-US" sz="1350" dirty="0">
                <a:solidFill>
                  <a:schemeClr val="bg1"/>
                </a:solidFill>
              </a:rPr>
              <a:t>     Lower the risk of coronary heart              disease</a:t>
            </a:r>
          </a:p>
          <a:p>
            <a:r>
              <a:rPr lang="en-US" sz="1350" dirty="0">
                <a:solidFill>
                  <a:schemeClr val="bg1"/>
                </a:solidFill>
              </a:rPr>
              <a:t>- risk of cancer of the mouth, throat, esophagus, bladder, cervix, and pancreas decreases.</a:t>
            </a:r>
            <a:r>
              <a:rPr lang="en-US" sz="1350" dirty="0"/>
              <a:t> </a:t>
            </a:r>
            <a:endParaRPr lang="en-IN" sz="1350" dirty="0">
              <a:solidFill>
                <a:schemeClr val="bg1"/>
              </a:solidFill>
            </a:endParaRPr>
          </a:p>
        </p:txBody>
      </p:sp>
      <p:cxnSp>
        <p:nvCxnSpPr>
          <p:cNvPr id="17" name="Straight Arrow Connector 16"/>
          <p:cNvCxnSpPr/>
          <p:nvPr/>
        </p:nvCxnSpPr>
        <p:spPr>
          <a:xfrm>
            <a:off x="8815943" y="3008029"/>
            <a:ext cx="0" cy="32821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596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40C67-8317-AA75-2131-7203CE6CBA25}"/>
              </a:ext>
            </a:extLst>
          </p:cNvPr>
          <p:cNvSpPr>
            <a:spLocks noGrp="1"/>
          </p:cNvSpPr>
          <p:nvPr>
            <p:ph type="ctrTitle"/>
          </p:nvPr>
        </p:nvSpPr>
        <p:spPr>
          <a:xfrm>
            <a:off x="7320466" y="609600"/>
            <a:ext cx="4140014" cy="1330839"/>
          </a:xfrm>
        </p:spPr>
        <p:txBody>
          <a:bodyPr vert="horz" lIns="91440" tIns="45720" rIns="91440" bIns="45720" rtlCol="0" anchor="ctr">
            <a:normAutofit/>
          </a:bodyPr>
          <a:lstStyle/>
          <a:p>
            <a:pPr algn="l"/>
            <a:r>
              <a:rPr lang="en-US" sz="2000" dirty="0">
                <a:latin typeface="Areal"/>
              </a:rPr>
              <a:t>Task 3: Benefits and Challenges of Smoking Cessation: A </a:t>
            </a:r>
            <a:r>
              <a:rPr lang="en-US" sz="2000" dirty="0" err="1">
                <a:latin typeface="Areal"/>
              </a:rPr>
              <a:t>Behaviour</a:t>
            </a:r>
            <a:r>
              <a:rPr lang="en-US" sz="2000" dirty="0">
                <a:latin typeface="Areal"/>
              </a:rPr>
              <a:t> Change Perspective </a:t>
            </a:r>
          </a:p>
        </p:txBody>
      </p:sp>
      <p:pic>
        <p:nvPicPr>
          <p:cNvPr id="4" name="Picture 3">
            <a:extLst>
              <a:ext uri="{FF2B5EF4-FFF2-40B4-BE49-F238E27FC236}">
                <a16:creationId xmlns:a16="http://schemas.microsoft.com/office/drawing/2014/main" id="{C96B579E-9DB5-B982-B6DB-D401A16806FA}"/>
              </a:ext>
            </a:extLst>
          </p:cNvPr>
          <p:cNvPicPr>
            <a:picLocks noChangeAspect="1"/>
          </p:cNvPicPr>
          <p:nvPr/>
        </p:nvPicPr>
        <p:blipFill>
          <a:blip r:embed="rId2"/>
          <a:srcRect t="633" r="-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Subtitle 2">
            <a:extLst>
              <a:ext uri="{FF2B5EF4-FFF2-40B4-BE49-F238E27FC236}">
                <a16:creationId xmlns:a16="http://schemas.microsoft.com/office/drawing/2014/main" id="{FB43E5A5-AFD9-F6FA-AAF7-3731C7164266}"/>
              </a:ext>
            </a:extLst>
          </p:cNvPr>
          <p:cNvSpPr>
            <a:spLocks noGrp="1"/>
          </p:cNvSpPr>
          <p:nvPr>
            <p:ph type="subTitle" idx="1"/>
          </p:nvPr>
        </p:nvSpPr>
        <p:spPr>
          <a:xfrm>
            <a:off x="7320465" y="2194102"/>
            <a:ext cx="4140013" cy="3908586"/>
          </a:xfrm>
        </p:spPr>
        <p:txBody>
          <a:bodyPr vert="horz" lIns="91440" tIns="45720" rIns="91440" bIns="45720" rtlCol="0">
            <a:normAutofit/>
          </a:bodyPr>
          <a:lstStyle/>
          <a:p>
            <a:pPr indent="-228600" algn="l">
              <a:buFont typeface="Arial" panose="020B0604020202020204" pitchFamily="34" charset="0"/>
              <a:buChar char="•"/>
            </a:pPr>
            <a:r>
              <a:rPr lang="en-US" sz="2000" dirty="0">
                <a:latin typeface="Areal"/>
              </a:rPr>
              <a:t>Name: Patience Edo</a:t>
            </a:r>
          </a:p>
          <a:p>
            <a:pPr indent="-228600" algn="l">
              <a:buFont typeface="Arial" panose="020B0604020202020204" pitchFamily="34" charset="0"/>
              <a:buChar char="•"/>
            </a:pPr>
            <a:r>
              <a:rPr lang="en-US" sz="2000" dirty="0">
                <a:latin typeface="Areal"/>
              </a:rPr>
              <a:t>Student Id: 2220883</a:t>
            </a:r>
          </a:p>
          <a:p>
            <a:pPr indent="-228600" algn="l">
              <a:buFont typeface="Arial" panose="020B0604020202020204" pitchFamily="34" charset="0"/>
              <a:buChar char="•"/>
            </a:pPr>
            <a:r>
              <a:rPr lang="en-US" sz="2000" dirty="0">
                <a:latin typeface="Areal"/>
              </a:rPr>
              <a:t>Module code: LCHS7000 </a:t>
            </a:r>
          </a:p>
          <a:p>
            <a:pPr indent="-228600" algn="l">
              <a:buFont typeface="Arial" panose="020B0604020202020204" pitchFamily="34" charset="0"/>
              <a:buChar char="•"/>
            </a:pPr>
            <a:r>
              <a:rPr lang="en-US" sz="2000" dirty="0">
                <a:latin typeface="Areal"/>
              </a:rPr>
              <a:t>Lecturer: </a:t>
            </a:r>
            <a:r>
              <a:rPr lang="en-US" sz="2000" dirty="0" err="1">
                <a:latin typeface="Areal"/>
              </a:rPr>
              <a:t>Itse</a:t>
            </a:r>
            <a:r>
              <a:rPr lang="en-US" sz="2000" dirty="0">
                <a:latin typeface="Areal"/>
              </a:rPr>
              <a:t> Olaoye Brian Mashumba </a:t>
            </a:r>
          </a:p>
          <a:p>
            <a:pPr indent="-228600" algn="l">
              <a:buFont typeface="Arial" panose="020B0604020202020204" pitchFamily="34" charset="0"/>
              <a:buChar char="•"/>
            </a:pPr>
            <a:r>
              <a:rPr lang="en-US" sz="2000" dirty="0">
                <a:latin typeface="Areal"/>
              </a:rPr>
              <a:t>Assignment Title: Component 1 Group 6 Presentation (Practice intervention) </a:t>
            </a:r>
          </a:p>
        </p:txBody>
      </p:sp>
    </p:spTree>
    <p:extLst>
      <p:ext uri="{BB962C8B-B14F-4D97-AF65-F5344CB8AC3E}">
        <p14:creationId xmlns:p14="http://schemas.microsoft.com/office/powerpoint/2010/main" val="395375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D7285-106B-7547-F7C5-B47AD5B5925A}"/>
              </a:ext>
            </a:extLst>
          </p:cNvPr>
          <p:cNvSpPr>
            <a:spLocks noGrp="1"/>
          </p:cNvSpPr>
          <p:nvPr>
            <p:ph type="title"/>
          </p:nvPr>
        </p:nvSpPr>
        <p:spPr>
          <a:xfrm>
            <a:off x="6389978" y="211948"/>
            <a:ext cx="4565405" cy="647959"/>
          </a:xfrm>
        </p:spPr>
        <p:txBody>
          <a:bodyPr>
            <a:normAutofit/>
          </a:bodyPr>
          <a:lstStyle/>
          <a:p>
            <a:r>
              <a:rPr lang="en-GB" sz="2000" b="1" dirty="0">
                <a:latin typeface="Areal"/>
                <a:ea typeface="Calibri"/>
                <a:cs typeface="Calibri"/>
              </a:rPr>
              <a:t> Benefits of Smoking Cessation ​</a:t>
            </a:r>
          </a:p>
        </p:txBody>
      </p:sp>
      <p:graphicFrame>
        <p:nvGraphicFramePr>
          <p:cNvPr id="241" name="Content Placeholder 201">
            <a:extLst>
              <a:ext uri="{FF2B5EF4-FFF2-40B4-BE49-F238E27FC236}">
                <a16:creationId xmlns:a16="http://schemas.microsoft.com/office/drawing/2014/main" id="{F7064ED2-648D-D9F6-2158-958FA2B007EC}"/>
              </a:ext>
            </a:extLst>
          </p:cNvPr>
          <p:cNvGraphicFramePr>
            <a:graphicFrameLocks noGrp="1"/>
          </p:cNvGraphicFramePr>
          <p:nvPr>
            <p:ph sz="half" idx="1"/>
            <p:extLst>
              <p:ext uri="{D42A27DB-BD31-4B8C-83A1-F6EECF244321}">
                <p14:modId xmlns:p14="http://schemas.microsoft.com/office/powerpoint/2010/main" val="3561614545"/>
              </p:ext>
            </p:extLst>
          </p:nvPr>
        </p:nvGraphicFramePr>
        <p:xfrm>
          <a:off x="5423159" y="859908"/>
          <a:ext cx="6436381" cy="5611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 name="Content Placeholder 203">
            <a:extLst>
              <a:ext uri="{FF2B5EF4-FFF2-40B4-BE49-F238E27FC236}">
                <a16:creationId xmlns:a16="http://schemas.microsoft.com/office/drawing/2014/main" id="{32434F36-8C67-D9C1-C6B3-611186FF653E}"/>
              </a:ext>
            </a:extLst>
          </p:cNvPr>
          <p:cNvSpPr>
            <a:spLocks noGrp="1"/>
          </p:cNvSpPr>
          <p:nvPr>
            <p:ph sz="half" idx="2"/>
          </p:nvPr>
        </p:nvSpPr>
        <p:spPr>
          <a:xfrm>
            <a:off x="6262009" y="2126683"/>
            <a:ext cx="3922485" cy="1793932"/>
          </a:xfrm>
        </p:spPr>
        <p:txBody>
          <a:bodyPr vert="horz" lIns="68580" tIns="34290" rIns="68580" bIns="34290" rtlCol="0" anchor="t">
            <a:normAutofit/>
          </a:bodyPr>
          <a:lstStyle/>
          <a:p>
            <a:pPr>
              <a:lnSpc>
                <a:spcPct val="100000"/>
              </a:lnSpc>
              <a:spcBef>
                <a:spcPts val="0"/>
              </a:spcBef>
            </a:pPr>
            <a:endParaRPr lang="en-US" sz="1500" b="1" dirty="0">
              <a:solidFill>
                <a:srgbClr val="444444"/>
              </a:solidFill>
              <a:latin typeface="Calibri"/>
              <a:ea typeface="Calibri"/>
              <a:cs typeface="Calibri"/>
            </a:endParaRPr>
          </a:p>
          <a:p>
            <a:endParaRPr lang="en-US" dirty="0"/>
          </a:p>
        </p:txBody>
      </p:sp>
      <p:pic>
        <p:nvPicPr>
          <p:cNvPr id="207" name="Picture 206" descr="A cigarette and lungs: ">
            <a:extLst>
              <a:ext uri="{FF2B5EF4-FFF2-40B4-BE49-F238E27FC236}">
                <a16:creationId xmlns:a16="http://schemas.microsoft.com/office/drawing/2014/main" id="{5BDAB443-5520-CE8D-BDE2-DBAB078E9B47}"/>
              </a:ext>
            </a:extLst>
          </p:cNvPr>
          <p:cNvPicPr>
            <a:picLocks noChangeAspect="1"/>
          </p:cNvPicPr>
          <p:nvPr/>
        </p:nvPicPr>
        <p:blipFill>
          <a:blip r:embed="rId8"/>
          <a:stretch>
            <a:fillRect/>
          </a:stretch>
        </p:blipFill>
        <p:spPr>
          <a:xfrm rot="21360000">
            <a:off x="127970" y="2277560"/>
            <a:ext cx="4004102" cy="319242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39" name="TextBox 238">
            <a:extLst>
              <a:ext uri="{FF2B5EF4-FFF2-40B4-BE49-F238E27FC236}">
                <a16:creationId xmlns:a16="http://schemas.microsoft.com/office/drawing/2014/main" id="{AB7C2FD0-2602-1C41-14CB-AA65D4054AEB}"/>
              </a:ext>
            </a:extLst>
          </p:cNvPr>
          <p:cNvSpPr txBox="1"/>
          <p:nvPr/>
        </p:nvSpPr>
        <p:spPr>
          <a:xfrm>
            <a:off x="284919" y="5652126"/>
            <a:ext cx="3185944" cy="8309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dirty="0">
                <a:latin typeface="Arial"/>
                <a:ea typeface="Calibri"/>
                <a:cs typeface="Arial"/>
              </a:rPr>
              <a:t>Figure 2: Smoking health benefits </a:t>
            </a:r>
          </a:p>
          <a:p>
            <a:r>
              <a:rPr lang="en-US" sz="1200" dirty="0">
                <a:latin typeface="Arial"/>
                <a:ea typeface="Calibri"/>
                <a:cs typeface="Arial"/>
              </a:rPr>
              <a:t>Source: </a:t>
            </a:r>
            <a:r>
              <a:rPr lang="en-US" sz="1200" dirty="0" err="1">
                <a:latin typeface="Arial"/>
                <a:ea typeface="Calibri"/>
                <a:cs typeface="Arial"/>
              </a:rPr>
              <a:t>Maxicare</a:t>
            </a:r>
            <a:r>
              <a:rPr lang="en-US" sz="1200" dirty="0">
                <a:latin typeface="Arial"/>
                <a:ea typeface="Calibri"/>
                <a:cs typeface="Arial"/>
              </a:rPr>
              <a:t> Healthcare Corporation (2023)</a:t>
            </a:r>
          </a:p>
          <a:p>
            <a:pPr algn="ctr"/>
            <a:endParaRPr lang="en-US" sz="1350" dirty="0"/>
          </a:p>
        </p:txBody>
      </p:sp>
      <p:sp>
        <p:nvSpPr>
          <p:cNvPr id="304" name="TextBox 303">
            <a:extLst>
              <a:ext uri="{FF2B5EF4-FFF2-40B4-BE49-F238E27FC236}">
                <a16:creationId xmlns:a16="http://schemas.microsoft.com/office/drawing/2014/main" id="{3F00AD51-FE39-3E0F-4118-2C92B6F4AA6B}"/>
              </a:ext>
            </a:extLst>
          </p:cNvPr>
          <p:cNvSpPr txBox="1"/>
          <p:nvPr/>
        </p:nvSpPr>
        <p:spPr>
          <a:xfrm>
            <a:off x="1281271" y="1078879"/>
            <a:ext cx="39323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Calibri"/>
                <a:cs typeface="Arial"/>
              </a:rPr>
              <a:t>Sub-heading: </a:t>
            </a:r>
          </a:p>
          <a:p>
            <a:r>
              <a:rPr lang="en-US" dirty="0">
                <a:latin typeface="Arial"/>
                <a:ea typeface="Calibri"/>
                <a:cs typeface="Arial"/>
              </a:rPr>
              <a:t>Benefits occur across psychological, physiological, and social level.</a:t>
            </a:r>
          </a:p>
        </p:txBody>
      </p:sp>
    </p:spTree>
    <p:extLst>
      <p:ext uri="{BB962C8B-B14F-4D97-AF65-F5344CB8AC3E}">
        <p14:creationId xmlns:p14="http://schemas.microsoft.com/office/powerpoint/2010/main" val="1952113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0" name="Rectangle 16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 name="Rectangle 17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a health belief model&#10;&#10;AI-generated content may be incorrect.">
            <a:extLst>
              <a:ext uri="{FF2B5EF4-FFF2-40B4-BE49-F238E27FC236}">
                <a16:creationId xmlns:a16="http://schemas.microsoft.com/office/drawing/2014/main" id="{38CC8CBB-39E5-8DE8-1F5B-8EC007BCE3A2}"/>
              </a:ext>
            </a:extLst>
          </p:cNvPr>
          <p:cNvPicPr>
            <a:picLocks noChangeAspect="1"/>
          </p:cNvPicPr>
          <p:nvPr/>
        </p:nvPicPr>
        <p:blipFill>
          <a:blip r:embed="rId2"/>
          <a:stretch>
            <a:fillRect/>
          </a:stretch>
        </p:blipFill>
        <p:spPr>
          <a:xfrm>
            <a:off x="107390" y="966651"/>
            <a:ext cx="5513816" cy="4420458"/>
          </a:xfrm>
          <a:prstGeom prst="rect">
            <a:avLst/>
          </a:prstGeom>
        </p:spPr>
      </p:pic>
      <p:sp>
        <p:nvSpPr>
          <p:cNvPr id="128" name="TextBox 127">
            <a:extLst>
              <a:ext uri="{FF2B5EF4-FFF2-40B4-BE49-F238E27FC236}">
                <a16:creationId xmlns:a16="http://schemas.microsoft.com/office/drawing/2014/main" id="{884D49BF-A31B-5CA3-DFBB-531E78A6A607}"/>
              </a:ext>
            </a:extLst>
          </p:cNvPr>
          <p:cNvSpPr txBox="1"/>
          <p:nvPr/>
        </p:nvSpPr>
        <p:spPr>
          <a:xfrm>
            <a:off x="6059054" y="631372"/>
            <a:ext cx="5338287" cy="57249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marL="171450" indent="-228600" algn="ctr">
              <a:lnSpc>
                <a:spcPct val="90000"/>
              </a:lnSpc>
              <a:spcAft>
                <a:spcPts val="450"/>
              </a:spcAft>
              <a:buFont typeface="Arial" panose="020B0604020202020204" pitchFamily="34" charset="0"/>
              <a:buChar char="•"/>
            </a:pPr>
            <a:endParaRPr lang="en-US" sz="1600" b="1" dirty="0">
              <a:solidFill>
                <a:schemeClr val="tx1">
                  <a:alpha val="80000"/>
                </a:schemeClr>
              </a:solidFill>
              <a:latin typeface="Areal"/>
            </a:endParaRPr>
          </a:p>
          <a:p>
            <a:pPr algn="ctr">
              <a:lnSpc>
                <a:spcPct val="90000"/>
              </a:lnSpc>
              <a:spcAft>
                <a:spcPts val="450"/>
              </a:spcAft>
            </a:pPr>
            <a:r>
              <a:rPr lang="en-US" sz="1600" b="1" dirty="0">
                <a:solidFill>
                  <a:schemeClr val="tx1">
                    <a:alpha val="80000"/>
                  </a:schemeClr>
                </a:solidFill>
                <a:latin typeface="Areal"/>
              </a:rPr>
              <a:t> Key Constructs of the Health Belief Model</a:t>
            </a:r>
          </a:p>
          <a:p>
            <a:pPr algn="ctr">
              <a:lnSpc>
                <a:spcPct val="90000"/>
              </a:lnSpc>
              <a:spcAft>
                <a:spcPts val="450"/>
              </a:spcAft>
            </a:pPr>
            <a:r>
              <a:rPr lang="en-US" sz="1600" b="1" dirty="0">
                <a:solidFill>
                  <a:schemeClr val="tx1">
                    <a:alpha val="80000"/>
                  </a:schemeClr>
                </a:solidFill>
                <a:latin typeface="Areal"/>
              </a:rPr>
              <a:t>Perceived susceptibility</a:t>
            </a:r>
          </a:p>
          <a:p>
            <a:pPr marL="128270" indent="-228600" algn="ctr">
              <a:lnSpc>
                <a:spcPct val="90000"/>
              </a:lnSpc>
              <a:spcAft>
                <a:spcPts val="450"/>
              </a:spcAft>
              <a:buFont typeface="Arial" panose="020B0604020202020204" pitchFamily="34" charset="0"/>
              <a:buChar char="•"/>
            </a:pPr>
            <a:r>
              <a:rPr lang="en-US" sz="1600" dirty="0">
                <a:solidFill>
                  <a:schemeClr val="tx1">
                    <a:alpha val="80000"/>
                  </a:schemeClr>
                </a:solidFill>
                <a:latin typeface="Areal"/>
              </a:rPr>
              <a:t> Young adults</a:t>
            </a:r>
            <a:r>
              <a:rPr lang="en-US" sz="1600" b="1" dirty="0">
                <a:solidFill>
                  <a:schemeClr val="tx1">
                    <a:alpha val="80000"/>
                  </a:schemeClr>
                </a:solidFill>
                <a:latin typeface="Areal"/>
              </a:rPr>
              <a:t> (</a:t>
            </a:r>
            <a:r>
              <a:rPr lang="en-US" sz="1600" dirty="0">
                <a:solidFill>
                  <a:schemeClr val="tx1">
                    <a:alpha val="80000"/>
                  </a:schemeClr>
                </a:solidFill>
                <a:latin typeface="Areal"/>
              </a:rPr>
              <a:t>Age18-25)</a:t>
            </a:r>
            <a:r>
              <a:rPr lang="en-US" sz="1600" i="0" u="none" strike="noStrike" baseline="0" dirty="0">
                <a:solidFill>
                  <a:schemeClr val="tx1">
                    <a:alpha val="80000"/>
                  </a:schemeClr>
                </a:solidFill>
                <a:latin typeface="Areal"/>
              </a:rPr>
              <a:t> may underestimate</a:t>
            </a:r>
            <a:r>
              <a:rPr lang="en-US" sz="1600" dirty="0">
                <a:solidFill>
                  <a:schemeClr val="tx1">
                    <a:alpha val="80000"/>
                  </a:schemeClr>
                </a:solidFill>
                <a:latin typeface="Areal"/>
              </a:rPr>
              <a:t> smoking- related risks</a:t>
            </a:r>
            <a:r>
              <a:rPr lang="en-US" sz="1600" i="0" u="none" strike="noStrike" baseline="0" dirty="0">
                <a:solidFill>
                  <a:schemeClr val="tx1">
                    <a:alpha val="80000"/>
                  </a:schemeClr>
                </a:solidFill>
                <a:latin typeface="Areal"/>
              </a:rPr>
              <a:t> </a:t>
            </a:r>
            <a:r>
              <a:rPr lang="en-US" sz="1600" dirty="0">
                <a:solidFill>
                  <a:schemeClr val="tx1">
                    <a:alpha val="80000"/>
                  </a:schemeClr>
                </a:solidFill>
                <a:latin typeface="Areal"/>
              </a:rPr>
              <a:t>(Burcu </a:t>
            </a:r>
            <a:r>
              <a:rPr lang="en-US" sz="1600" dirty="0" err="1">
                <a:solidFill>
                  <a:schemeClr val="tx1">
                    <a:alpha val="80000"/>
                  </a:schemeClr>
                </a:solidFill>
                <a:latin typeface="Areal"/>
              </a:rPr>
              <a:t>Çakı</a:t>
            </a:r>
            <a:r>
              <a:rPr lang="en-US" sz="1600" dirty="0">
                <a:solidFill>
                  <a:schemeClr val="tx1">
                    <a:alpha val="80000"/>
                  </a:schemeClr>
                </a:solidFill>
                <a:latin typeface="Areal"/>
              </a:rPr>
              <a:t> and Zeynep </a:t>
            </a:r>
            <a:r>
              <a:rPr lang="en-US" sz="1600" dirty="0" err="1">
                <a:solidFill>
                  <a:schemeClr val="tx1">
                    <a:alpha val="80000"/>
                  </a:schemeClr>
                </a:solidFill>
                <a:latin typeface="Areal"/>
              </a:rPr>
              <a:t>Güngörmüş</a:t>
            </a:r>
            <a:r>
              <a:rPr lang="en-US" sz="1600" dirty="0">
                <a:solidFill>
                  <a:schemeClr val="tx1">
                    <a:alpha val="80000"/>
                  </a:schemeClr>
                </a:solidFill>
                <a:latin typeface="Areal"/>
              </a:rPr>
              <a:t>, 2023; Champion &amp; Skinner, 2008). </a:t>
            </a:r>
          </a:p>
          <a:p>
            <a:pPr marL="128270" indent="-228600" algn="ctr">
              <a:lnSpc>
                <a:spcPct val="90000"/>
              </a:lnSpc>
              <a:spcAft>
                <a:spcPts val="450"/>
              </a:spcAft>
              <a:buFont typeface="Arial" panose="020B0604020202020204" pitchFamily="34" charset="0"/>
              <a:buChar char="•"/>
            </a:pPr>
            <a:endParaRPr lang="en-US" sz="1600" dirty="0">
              <a:solidFill>
                <a:schemeClr val="tx1">
                  <a:alpha val="80000"/>
                </a:schemeClr>
              </a:solidFill>
              <a:latin typeface="Areal"/>
            </a:endParaRPr>
          </a:p>
          <a:p>
            <a:pPr algn="ctr">
              <a:lnSpc>
                <a:spcPct val="90000"/>
              </a:lnSpc>
              <a:spcAft>
                <a:spcPts val="450"/>
              </a:spcAft>
            </a:pPr>
            <a:r>
              <a:rPr lang="en-US" sz="1600" b="1" i="0" u="none" strike="noStrike" baseline="0" dirty="0">
                <a:solidFill>
                  <a:schemeClr val="tx1">
                    <a:alpha val="80000"/>
                  </a:schemeClr>
                </a:solidFill>
                <a:latin typeface="Areal"/>
              </a:rPr>
              <a:t>Perceived severity</a:t>
            </a:r>
            <a:r>
              <a:rPr lang="en-US" sz="1600" b="1" dirty="0">
                <a:solidFill>
                  <a:schemeClr val="tx1">
                    <a:alpha val="80000"/>
                  </a:schemeClr>
                </a:solidFill>
                <a:latin typeface="Areal"/>
              </a:rPr>
              <a:t> </a:t>
            </a:r>
          </a:p>
          <a:p>
            <a:pPr marL="213995" indent="-228600" algn="ctr">
              <a:lnSpc>
                <a:spcPct val="90000"/>
              </a:lnSpc>
              <a:spcAft>
                <a:spcPts val="450"/>
              </a:spcAft>
              <a:buFont typeface="Arial" panose="020B0604020202020204" pitchFamily="34" charset="0"/>
              <a:buChar char="•"/>
            </a:pPr>
            <a:r>
              <a:rPr lang="en-US" sz="1600" dirty="0">
                <a:solidFill>
                  <a:schemeClr val="tx1">
                    <a:alpha val="80000"/>
                  </a:schemeClr>
                </a:solidFill>
                <a:latin typeface="Areal"/>
              </a:rPr>
              <a:t> Belief about the seriousness of long- term health consequences   (Rosenstock, 1974;  Champion &amp; Skinner, 2008).</a:t>
            </a:r>
          </a:p>
          <a:p>
            <a:pPr algn="ctr">
              <a:lnSpc>
                <a:spcPct val="90000"/>
              </a:lnSpc>
              <a:spcAft>
                <a:spcPts val="450"/>
              </a:spcAft>
            </a:pPr>
            <a:r>
              <a:rPr lang="en-US" sz="1600" b="1" dirty="0">
                <a:solidFill>
                  <a:schemeClr val="tx1">
                    <a:alpha val="80000"/>
                  </a:schemeClr>
                </a:solidFill>
                <a:latin typeface="Areal"/>
              </a:rPr>
              <a:t>Perceived benefits</a:t>
            </a:r>
          </a:p>
          <a:p>
            <a:pPr marL="213995" indent="-228600" algn="ctr">
              <a:lnSpc>
                <a:spcPct val="90000"/>
              </a:lnSpc>
              <a:spcAft>
                <a:spcPts val="450"/>
              </a:spcAft>
              <a:buFont typeface="Arial" panose="020B0604020202020204" pitchFamily="34" charset="0"/>
              <a:buChar char="•"/>
            </a:pPr>
            <a:r>
              <a:rPr lang="en-US" sz="1600" b="0" i="0" u="none" strike="noStrike" baseline="0" dirty="0">
                <a:solidFill>
                  <a:schemeClr val="tx1">
                    <a:alpha val="80000"/>
                  </a:schemeClr>
                </a:solidFill>
                <a:latin typeface="Areal"/>
              </a:rPr>
              <a:t>Belief that quitting smoking improves health and reduces disease risk.</a:t>
            </a:r>
          </a:p>
          <a:p>
            <a:pPr algn="ctr">
              <a:lnSpc>
                <a:spcPct val="90000"/>
              </a:lnSpc>
              <a:spcAft>
                <a:spcPts val="450"/>
              </a:spcAft>
            </a:pPr>
            <a:r>
              <a:rPr lang="en-US" sz="1600" b="1" dirty="0">
                <a:solidFill>
                  <a:schemeClr val="tx1">
                    <a:alpha val="80000"/>
                  </a:schemeClr>
                </a:solidFill>
                <a:latin typeface="Areal"/>
              </a:rPr>
              <a:t>Perceived barriers</a:t>
            </a:r>
          </a:p>
          <a:p>
            <a:pPr marL="213995" indent="-228600" algn="ctr">
              <a:lnSpc>
                <a:spcPct val="90000"/>
              </a:lnSpc>
              <a:spcAft>
                <a:spcPts val="450"/>
              </a:spcAft>
              <a:buFont typeface="Arial" panose="020B0604020202020204" pitchFamily="34" charset="0"/>
              <a:buChar char="•"/>
            </a:pPr>
            <a:r>
              <a:rPr lang="en-US" sz="1600" b="0" i="0" u="none" strike="noStrike" baseline="0" dirty="0">
                <a:solidFill>
                  <a:schemeClr val="tx1">
                    <a:alpha val="80000"/>
                  </a:schemeClr>
                </a:solidFill>
                <a:latin typeface="Areal"/>
              </a:rPr>
              <a:t>Nicotine addiction, stress, or fear of withdrawal symptoms may prevent quitting.</a:t>
            </a:r>
          </a:p>
          <a:p>
            <a:pPr algn="ctr">
              <a:lnSpc>
                <a:spcPct val="90000"/>
              </a:lnSpc>
              <a:spcAft>
                <a:spcPts val="450"/>
              </a:spcAft>
            </a:pPr>
            <a:r>
              <a:rPr lang="en-US" sz="1600" b="1" dirty="0">
                <a:solidFill>
                  <a:schemeClr val="tx1">
                    <a:alpha val="80000"/>
                  </a:schemeClr>
                </a:solidFill>
                <a:latin typeface="Areal"/>
              </a:rPr>
              <a:t>Self-efficacy and cues to action</a:t>
            </a:r>
            <a:r>
              <a:rPr lang="en-US" sz="1600" dirty="0">
                <a:solidFill>
                  <a:schemeClr val="tx1">
                    <a:alpha val="80000"/>
                  </a:schemeClr>
                </a:solidFill>
                <a:latin typeface="Areal"/>
              </a:rPr>
              <a:t> </a:t>
            </a:r>
          </a:p>
          <a:p>
            <a:pPr marL="213995" indent="-228600" algn="ctr">
              <a:lnSpc>
                <a:spcPct val="90000"/>
              </a:lnSpc>
              <a:spcAft>
                <a:spcPts val="450"/>
              </a:spcAft>
              <a:buFont typeface="Arial" panose="020B0604020202020204" pitchFamily="34" charset="0"/>
              <a:buChar char="•"/>
            </a:pPr>
            <a:r>
              <a:rPr lang="en-US" sz="1600" dirty="0">
                <a:solidFill>
                  <a:schemeClr val="tx1">
                    <a:alpha val="80000"/>
                  </a:schemeClr>
                </a:solidFill>
                <a:latin typeface="Areal"/>
              </a:rPr>
              <a:t> Confidence in the ability to change </a:t>
            </a:r>
            <a:r>
              <a:rPr lang="en-US" sz="1600" dirty="0" err="1">
                <a:solidFill>
                  <a:schemeClr val="tx1">
                    <a:alpha val="80000"/>
                  </a:schemeClr>
                </a:solidFill>
                <a:latin typeface="Areal"/>
              </a:rPr>
              <a:t>behaviour</a:t>
            </a:r>
            <a:r>
              <a:rPr lang="en-US" sz="1600" dirty="0">
                <a:solidFill>
                  <a:schemeClr val="tx1">
                    <a:alpha val="80000"/>
                  </a:schemeClr>
                </a:solidFill>
                <a:latin typeface="Areal"/>
              </a:rPr>
              <a:t> and triggers that encourage quitting  (Bandura, 1997; Champion &amp; Skinner, 2008) </a:t>
            </a:r>
          </a:p>
          <a:p>
            <a:pPr algn="ctr">
              <a:lnSpc>
                <a:spcPct val="90000"/>
              </a:lnSpc>
              <a:spcAft>
                <a:spcPts val="450"/>
              </a:spcAft>
            </a:pPr>
            <a:endParaRPr lang="en-US" sz="1600" dirty="0">
              <a:solidFill>
                <a:schemeClr val="tx1">
                  <a:alpha val="80000"/>
                </a:schemeClr>
              </a:solidFill>
              <a:latin typeface="Areal"/>
            </a:endParaRPr>
          </a:p>
          <a:p>
            <a:pPr algn="ctr">
              <a:lnSpc>
                <a:spcPct val="90000"/>
              </a:lnSpc>
              <a:spcAft>
                <a:spcPts val="450"/>
              </a:spcAft>
            </a:pPr>
            <a:r>
              <a:rPr lang="en-US" sz="1600" dirty="0">
                <a:solidFill>
                  <a:schemeClr val="tx1">
                    <a:alpha val="80000"/>
                  </a:schemeClr>
                </a:solidFill>
                <a:latin typeface="Areal"/>
              </a:rPr>
              <a:t>. These constructs explain how health beliefs influence the likelihood of quitting smoking.</a:t>
            </a:r>
          </a:p>
          <a:p>
            <a:pPr indent="-228600">
              <a:lnSpc>
                <a:spcPct val="90000"/>
              </a:lnSpc>
              <a:spcAft>
                <a:spcPts val="450"/>
              </a:spcAft>
              <a:buFont typeface="Arial" panose="020B0604020202020204" pitchFamily="34" charset="0"/>
              <a:buChar char="•"/>
            </a:pPr>
            <a:endParaRPr lang="en-US" sz="1000" dirty="0">
              <a:solidFill>
                <a:schemeClr val="tx1">
                  <a:alpha val="80000"/>
                </a:schemeClr>
              </a:solidFill>
            </a:endParaRPr>
          </a:p>
        </p:txBody>
      </p:sp>
      <p:cxnSp>
        <p:nvCxnSpPr>
          <p:cNvPr id="172" name="Straight Connector 17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EE66FCB-8538-D295-E62D-44676DBE42E9}"/>
              </a:ext>
            </a:extLst>
          </p:cNvPr>
          <p:cNvSpPr txBox="1"/>
          <p:nvPr/>
        </p:nvSpPr>
        <p:spPr>
          <a:xfrm>
            <a:off x="253486" y="5387109"/>
            <a:ext cx="5221625" cy="391621"/>
          </a:xfrm>
          <a:prstGeom prst="rect">
            <a:avLst/>
          </a:prstGeom>
          <a:solidFill>
            <a:srgbClr val="000000">
              <a:alpha val="50000"/>
            </a:srgbClr>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algn="ctr">
              <a:spcAft>
                <a:spcPts val="600"/>
              </a:spcAft>
            </a:pPr>
            <a:r>
              <a:rPr lang="en-US" sz="1400" dirty="0">
                <a:solidFill>
                  <a:srgbClr val="FFFFFF"/>
                </a:solidFill>
                <a:latin typeface="Areal"/>
              </a:rPr>
              <a:t>Figure 3: Health Belief Model (HBM)</a:t>
            </a:r>
            <a:br>
              <a:rPr lang="en-US" sz="1400" dirty="0">
                <a:solidFill>
                  <a:srgbClr val="FFFFFF"/>
                </a:solidFill>
                <a:latin typeface="Areal"/>
              </a:rPr>
            </a:br>
            <a:r>
              <a:rPr lang="en-US" sz="1400" dirty="0">
                <a:solidFill>
                  <a:srgbClr val="FFFFFF"/>
                </a:solidFill>
                <a:latin typeface="Areal"/>
              </a:rPr>
              <a:t>Source: Becker (1974, 1988); Janz &amp; Becker (1984)</a:t>
            </a:r>
          </a:p>
        </p:txBody>
      </p:sp>
    </p:spTree>
    <p:extLst>
      <p:ext uri="{BB962C8B-B14F-4D97-AF65-F5344CB8AC3E}">
        <p14:creationId xmlns:p14="http://schemas.microsoft.com/office/powerpoint/2010/main" val="707916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9" name="Picture 11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33" name="Rectangle 13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 name="Rectangle 122">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41" name="Title 40">
            <a:extLst>
              <a:ext uri="{FF2B5EF4-FFF2-40B4-BE49-F238E27FC236}">
                <a16:creationId xmlns:a16="http://schemas.microsoft.com/office/drawing/2014/main" id="{9510191A-E2B1-0652-92B2-B0B479411CE2}"/>
              </a:ext>
            </a:extLst>
          </p:cNvPr>
          <p:cNvSpPr>
            <a:spLocks noGrp="1"/>
          </p:cNvSpPr>
          <p:nvPr>
            <p:ph type="title"/>
          </p:nvPr>
        </p:nvSpPr>
        <p:spPr>
          <a:xfrm>
            <a:off x="6795344" y="2094984"/>
            <a:ext cx="4641520" cy="3454887"/>
          </a:xfrm>
        </p:spPr>
        <p:txBody>
          <a:bodyPr anchor="b">
            <a:normAutofit/>
          </a:bodyPr>
          <a:lstStyle/>
          <a:p>
            <a:pPr algn="ctr"/>
            <a:r>
              <a:rPr lang="en-US" sz="1400" b="1" dirty="0">
                <a:latin typeface="Arial"/>
                <a:ea typeface="Calibri"/>
                <a:cs typeface="Arial"/>
              </a:rPr>
              <a:t>Core Constructs</a:t>
            </a:r>
            <a:br>
              <a:rPr lang="en-US" sz="1400" b="1" dirty="0">
                <a:latin typeface="Arial"/>
                <a:ea typeface="Calibri"/>
                <a:cs typeface="Arial"/>
              </a:rPr>
            </a:br>
            <a:br>
              <a:rPr lang="en-US" sz="1400" b="1" dirty="0">
                <a:latin typeface="Arial"/>
                <a:ea typeface="Calibri"/>
                <a:cs typeface="Arial"/>
              </a:rPr>
            </a:br>
            <a:r>
              <a:rPr lang="en-US" sz="1400" b="1" dirty="0">
                <a:latin typeface="Arial"/>
                <a:ea typeface="Calibri"/>
                <a:cs typeface="Arial"/>
              </a:rPr>
              <a:t>Attitude</a:t>
            </a:r>
            <a:br>
              <a:rPr lang="en-US" sz="1400" dirty="0">
                <a:latin typeface="Arial"/>
                <a:ea typeface="Calibri"/>
                <a:cs typeface="Arial"/>
              </a:rPr>
            </a:br>
            <a:r>
              <a:rPr lang="en-US" sz="1400" dirty="0">
                <a:latin typeface="Arial"/>
                <a:ea typeface="Calibri"/>
                <a:cs typeface="Arial"/>
              </a:rPr>
              <a:t>Personal evaluation of quitting smoking</a:t>
            </a:r>
            <a:br>
              <a:rPr lang="en-US" sz="1400" dirty="0">
                <a:latin typeface="Arial"/>
                <a:ea typeface="Calibri"/>
                <a:cs typeface="Arial"/>
              </a:rPr>
            </a:br>
            <a:r>
              <a:rPr lang="en-US" sz="1400" dirty="0">
                <a:latin typeface="Arial"/>
                <a:ea typeface="Calibri"/>
                <a:cs typeface="Arial"/>
              </a:rPr>
              <a:t>(Positive or negative)</a:t>
            </a:r>
            <a:br>
              <a:rPr lang="en-US" sz="1400" b="1" dirty="0">
                <a:latin typeface="Arial"/>
                <a:ea typeface="Calibri"/>
                <a:cs typeface="Arial"/>
              </a:rPr>
            </a:br>
            <a:br>
              <a:rPr lang="en-US" sz="1400" b="1" dirty="0">
                <a:latin typeface="Arial"/>
                <a:ea typeface="Calibri"/>
                <a:cs typeface="Arial"/>
              </a:rPr>
            </a:br>
            <a:r>
              <a:rPr lang="en-US" sz="1400" b="1" dirty="0">
                <a:latin typeface="Arial"/>
                <a:ea typeface="Calibri"/>
                <a:cs typeface="Arial"/>
              </a:rPr>
              <a:t>Subjective Norms</a:t>
            </a:r>
            <a:br>
              <a:rPr lang="en-US" sz="1400" dirty="0">
                <a:latin typeface="Arial"/>
                <a:ea typeface="Calibri"/>
                <a:cs typeface="Arial"/>
              </a:rPr>
            </a:br>
            <a:r>
              <a:rPr lang="en-US" sz="1400" dirty="0">
                <a:latin typeface="Arial"/>
                <a:ea typeface="Calibri"/>
                <a:cs typeface="Arial"/>
              </a:rPr>
              <a:t>Social pressure from family, friends, and society to quit</a:t>
            </a:r>
            <a:br>
              <a:rPr lang="en-US" sz="1400" dirty="0">
                <a:latin typeface="Arial"/>
                <a:ea typeface="Calibri"/>
                <a:cs typeface="Arial"/>
              </a:rPr>
            </a:br>
            <a:br>
              <a:rPr lang="en-US" sz="1400" dirty="0">
                <a:latin typeface="Arial"/>
                <a:ea typeface="Calibri"/>
                <a:cs typeface="Arial"/>
              </a:rPr>
            </a:br>
            <a:r>
              <a:rPr lang="en-US" sz="1400" b="1" dirty="0">
                <a:latin typeface="Arial"/>
                <a:ea typeface="Calibri"/>
                <a:cs typeface="Arial"/>
              </a:rPr>
              <a:t>Perceived </a:t>
            </a:r>
            <a:r>
              <a:rPr lang="en-US" sz="1400" b="1" dirty="0" err="1">
                <a:latin typeface="Arial"/>
                <a:ea typeface="Calibri"/>
                <a:cs typeface="Arial"/>
              </a:rPr>
              <a:t>Behavioural</a:t>
            </a:r>
            <a:r>
              <a:rPr lang="en-US" sz="1400" b="1" dirty="0">
                <a:latin typeface="Arial"/>
                <a:ea typeface="Calibri"/>
                <a:cs typeface="Arial"/>
              </a:rPr>
              <a:t> Control</a:t>
            </a:r>
            <a:br>
              <a:rPr lang="en-US" sz="1400" b="1" dirty="0">
                <a:latin typeface="Arial"/>
                <a:ea typeface="Calibri"/>
                <a:cs typeface="Arial"/>
              </a:rPr>
            </a:br>
            <a:br>
              <a:rPr lang="en-US" sz="1400" b="1" dirty="0">
                <a:latin typeface="Arial"/>
                <a:ea typeface="Calibri"/>
                <a:cs typeface="Arial"/>
              </a:rPr>
            </a:br>
            <a:r>
              <a:rPr lang="en-US" sz="1400" dirty="0">
                <a:latin typeface="Arial"/>
                <a:ea typeface="Calibri"/>
                <a:cs typeface="Arial"/>
              </a:rPr>
              <a:t>Confidence in one's ability to quit smoking despite barriers.</a:t>
            </a:r>
            <a:br>
              <a:rPr lang="en-US" sz="1400" dirty="0">
                <a:latin typeface="Arial"/>
                <a:ea typeface="Calibri"/>
                <a:cs typeface="Arial"/>
              </a:rPr>
            </a:br>
            <a:br>
              <a:rPr lang="en-US" sz="1400" dirty="0">
                <a:latin typeface="Arial"/>
                <a:ea typeface="Calibri"/>
                <a:cs typeface="Arial"/>
              </a:rPr>
            </a:br>
            <a:r>
              <a:rPr lang="en-US" sz="1400" dirty="0">
                <a:latin typeface="Arial"/>
                <a:ea typeface="Calibri"/>
                <a:cs typeface="Arial"/>
              </a:rPr>
              <a:t>These factors influence </a:t>
            </a:r>
            <a:r>
              <a:rPr lang="en-US" sz="1400" dirty="0" err="1">
                <a:latin typeface="Arial"/>
                <a:ea typeface="Calibri"/>
                <a:cs typeface="Arial"/>
              </a:rPr>
              <a:t>behavioural</a:t>
            </a:r>
            <a:r>
              <a:rPr lang="en-US" sz="1400" dirty="0">
                <a:latin typeface="Arial"/>
                <a:ea typeface="Calibri"/>
                <a:cs typeface="Arial"/>
              </a:rPr>
              <a:t> intention, which then predicts </a:t>
            </a:r>
            <a:r>
              <a:rPr lang="en-US" sz="1400" dirty="0" err="1">
                <a:latin typeface="Arial"/>
                <a:ea typeface="Calibri"/>
                <a:cs typeface="Arial"/>
              </a:rPr>
              <a:t>behaviour</a:t>
            </a:r>
            <a:r>
              <a:rPr lang="en-US" sz="1400" dirty="0">
                <a:latin typeface="Arial"/>
                <a:ea typeface="Calibri"/>
                <a:cs typeface="Arial"/>
              </a:rPr>
              <a:t> (Ajzen, 1991).</a:t>
            </a:r>
            <a:endParaRPr lang="en-US" sz="1400" dirty="0">
              <a:latin typeface="Arial"/>
              <a:cs typeface="Arial"/>
            </a:endParaRPr>
          </a:p>
        </p:txBody>
      </p:sp>
      <p:pic>
        <p:nvPicPr>
          <p:cNvPr id="2" name="Picture 1" descr="A diagram of a diagram&#10;&#10;AI-generated content may be incorrect.">
            <a:extLst>
              <a:ext uri="{FF2B5EF4-FFF2-40B4-BE49-F238E27FC236}">
                <a16:creationId xmlns:a16="http://schemas.microsoft.com/office/drawing/2014/main" id="{9EC2998D-EF54-3558-C7E6-AD28F3E52B05}"/>
              </a:ext>
            </a:extLst>
          </p:cNvPr>
          <p:cNvPicPr>
            <a:picLocks noChangeAspect="1"/>
          </p:cNvPicPr>
          <p:nvPr/>
        </p:nvPicPr>
        <p:blipFill>
          <a:blip r:embed="rId4"/>
          <a:stretch>
            <a:fillRect/>
          </a:stretch>
        </p:blipFill>
        <p:spPr>
          <a:xfrm>
            <a:off x="752122" y="1106927"/>
            <a:ext cx="5468347" cy="4077106"/>
          </a:xfrm>
          <a:prstGeom prst="rect">
            <a:avLst/>
          </a:prstGeom>
        </p:spPr>
      </p:pic>
      <p:sp>
        <p:nvSpPr>
          <p:cNvPr id="26" name="Content Placeholder 25">
            <a:extLst>
              <a:ext uri="{FF2B5EF4-FFF2-40B4-BE49-F238E27FC236}">
                <a16:creationId xmlns:a16="http://schemas.microsoft.com/office/drawing/2014/main" id="{B08D4678-162C-E2EB-1F00-ED8B49B396A3}"/>
              </a:ext>
            </a:extLst>
          </p:cNvPr>
          <p:cNvSpPr>
            <a:spLocks noGrp="1"/>
          </p:cNvSpPr>
          <p:nvPr>
            <p:ph idx="1"/>
          </p:nvPr>
        </p:nvSpPr>
        <p:spPr>
          <a:xfrm>
            <a:off x="692855" y="5287086"/>
            <a:ext cx="4644535" cy="764028"/>
          </a:xfrm>
        </p:spPr>
        <p:txBody>
          <a:bodyPr vert="horz" lIns="68580" tIns="34290" rIns="68580" bIns="34290" rtlCol="0" anchor="t">
            <a:normAutofit/>
          </a:bodyPr>
          <a:lstStyle/>
          <a:p>
            <a:pPr marL="0" indent="0">
              <a:spcBef>
                <a:spcPts val="0"/>
              </a:spcBef>
              <a:buNone/>
            </a:pPr>
            <a:r>
              <a:rPr lang="en-US" sz="1400" dirty="0">
                <a:latin typeface="Arial"/>
                <a:ea typeface="Calibri"/>
                <a:cs typeface="Arial"/>
              </a:rPr>
              <a:t>Figure 4: The Theory of Planned </a:t>
            </a:r>
            <a:r>
              <a:rPr lang="en-US" sz="1400" dirty="0" err="1">
                <a:latin typeface="Arial"/>
                <a:ea typeface="Calibri"/>
                <a:cs typeface="Arial"/>
              </a:rPr>
              <a:t>Behaviour</a:t>
            </a:r>
            <a:r>
              <a:rPr lang="en-US" sz="1400" dirty="0">
                <a:latin typeface="Arial"/>
                <a:ea typeface="Calibri"/>
                <a:cs typeface="Arial"/>
              </a:rPr>
              <a:t>, developed by </a:t>
            </a:r>
            <a:r>
              <a:rPr lang="en-US" sz="1400" dirty="0" err="1">
                <a:latin typeface="Arial"/>
                <a:ea typeface="Calibri"/>
                <a:cs typeface="Arial"/>
              </a:rPr>
              <a:t>Lcek</a:t>
            </a:r>
            <a:r>
              <a:rPr lang="en-US" sz="1400" dirty="0">
                <a:latin typeface="Arial"/>
                <a:ea typeface="Calibri"/>
                <a:cs typeface="Arial"/>
              </a:rPr>
              <a:t> Ajzen, explains how beliefs influence </a:t>
            </a:r>
            <a:r>
              <a:rPr lang="en-US" sz="1400" dirty="0" err="1">
                <a:latin typeface="Arial"/>
                <a:ea typeface="Calibri"/>
                <a:cs typeface="Arial"/>
              </a:rPr>
              <a:t>behaviour</a:t>
            </a:r>
            <a:r>
              <a:rPr lang="en-US" sz="1400" dirty="0">
                <a:latin typeface="Arial"/>
                <a:ea typeface="Calibri"/>
                <a:cs typeface="Arial"/>
              </a:rPr>
              <a:t> intentions and actions (Ajzen, 1991).</a:t>
            </a:r>
          </a:p>
          <a:p>
            <a:pPr marL="0" indent="0">
              <a:buNone/>
            </a:pPr>
            <a:endParaRPr lang="en-US" sz="1800" dirty="0"/>
          </a:p>
        </p:txBody>
      </p:sp>
    </p:spTree>
    <p:extLst>
      <p:ext uri="{BB962C8B-B14F-4D97-AF65-F5344CB8AC3E}">
        <p14:creationId xmlns:p14="http://schemas.microsoft.com/office/powerpoint/2010/main" val="2820229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B17A8D-9B05-F73E-604D-3FF58B8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49000">
                <a:srgbClr val="000000">
                  <a:alpha val="12000"/>
                </a:srgbClr>
              </a:gs>
              <a:gs pos="100000">
                <a:srgbClr val="000000">
                  <a:alpha val="46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8671CFF-13CE-4046-6B91-44F30DCCF2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FBA1CA9-7FCC-9DDF-D134-68224D2D1274}"/>
              </a:ext>
            </a:extLst>
          </p:cNvPr>
          <p:cNvSpPr>
            <a:spLocks noGrp="1"/>
          </p:cNvSpPr>
          <p:nvPr>
            <p:ph type="title"/>
          </p:nvPr>
        </p:nvSpPr>
        <p:spPr>
          <a:xfrm>
            <a:off x="1422399" y="397934"/>
            <a:ext cx="9999133" cy="1126065"/>
          </a:xfrm>
        </p:spPr>
        <p:txBody>
          <a:bodyPr>
            <a:normAutofit/>
          </a:bodyPr>
          <a:lstStyle/>
          <a:p>
            <a:r>
              <a:rPr lang="en-GB" sz="2400" b="1" dirty="0">
                <a:latin typeface="Areal"/>
                <a:ea typeface="Calibri"/>
                <a:cs typeface="Calibri"/>
              </a:rPr>
              <a:t>Theory of Planned Behaviour (TPB) Barriers to Smoking</a:t>
            </a:r>
          </a:p>
          <a:p>
            <a:endParaRPr lang="en-GB" dirty="0"/>
          </a:p>
        </p:txBody>
      </p:sp>
      <p:graphicFrame>
        <p:nvGraphicFramePr>
          <p:cNvPr id="4" name="Content Placeholder 2">
            <a:extLst>
              <a:ext uri="{FF2B5EF4-FFF2-40B4-BE49-F238E27FC236}">
                <a16:creationId xmlns:a16="http://schemas.microsoft.com/office/drawing/2014/main" id="{3E379379-4F50-E148-67A9-833FA0E7AA9F}"/>
              </a:ext>
            </a:extLst>
          </p:cNvPr>
          <p:cNvGraphicFramePr>
            <a:graphicFrameLocks noGrp="1"/>
          </p:cNvGraphicFramePr>
          <p:nvPr>
            <p:extLst>
              <p:ext uri="{D42A27DB-BD31-4B8C-83A1-F6EECF244321}">
                <p14:modId xmlns:p14="http://schemas.microsoft.com/office/powerpoint/2010/main" val="8317870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027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1437C-25DD-84C5-5FFE-E9E1BF7C7311}"/>
              </a:ext>
            </a:extLst>
          </p:cNvPr>
          <p:cNvSpPr>
            <a:spLocks noGrp="1"/>
          </p:cNvSpPr>
          <p:nvPr>
            <p:ph type="title"/>
          </p:nvPr>
        </p:nvSpPr>
        <p:spPr>
          <a:xfrm>
            <a:off x="3567875" y="501721"/>
            <a:ext cx="3742842" cy="855093"/>
          </a:xfrm>
        </p:spPr>
        <p:txBody>
          <a:bodyPr>
            <a:normAutofit/>
          </a:bodyPr>
          <a:lstStyle/>
          <a:p>
            <a:r>
              <a:rPr lang="en-US" sz="2000" b="1" dirty="0">
                <a:solidFill>
                  <a:schemeClr val="tx2"/>
                </a:solidFill>
                <a:highlight>
                  <a:srgbClr val="FFFFFF"/>
                </a:highlight>
                <a:latin typeface="Arial"/>
                <a:ea typeface="Calibri"/>
                <a:cs typeface="Arial"/>
              </a:rPr>
              <a:t>Integrated Solutions for Smoking Cessation</a:t>
            </a:r>
            <a:endParaRPr lang="en-US" sz="2000" b="1" dirty="0">
              <a:solidFill>
                <a:schemeClr val="tx2"/>
              </a:solidFill>
              <a:latin typeface="Arial"/>
              <a:ea typeface="Calibri"/>
              <a:cs typeface="Arial"/>
            </a:endParaRPr>
          </a:p>
          <a:p>
            <a:endParaRPr lang="en-US" sz="2700" dirty="0">
              <a:solidFill>
                <a:schemeClr val="tx2"/>
              </a:solidFill>
            </a:endParaRPr>
          </a:p>
        </p:txBody>
      </p:sp>
      <p:sp>
        <p:nvSpPr>
          <p:cNvPr id="3" name="Content Placeholder 2">
            <a:extLst>
              <a:ext uri="{FF2B5EF4-FFF2-40B4-BE49-F238E27FC236}">
                <a16:creationId xmlns:a16="http://schemas.microsoft.com/office/drawing/2014/main" id="{26E08CDC-8CE2-8C2D-F470-105A4A3F157A}"/>
              </a:ext>
            </a:extLst>
          </p:cNvPr>
          <p:cNvSpPr>
            <a:spLocks noGrp="1"/>
          </p:cNvSpPr>
          <p:nvPr>
            <p:ph idx="1"/>
          </p:nvPr>
        </p:nvSpPr>
        <p:spPr>
          <a:xfrm>
            <a:off x="7080534" y="2250962"/>
            <a:ext cx="2960008" cy="3002076"/>
          </a:xfrm>
        </p:spPr>
        <p:txBody>
          <a:bodyPr vert="horz" lIns="68580" tIns="34290" rIns="68580" bIns="34290" rtlCol="0" anchor="ctr">
            <a:noAutofit/>
          </a:bodyPr>
          <a:lstStyle/>
          <a:p>
            <a:pPr marL="0" indent="0">
              <a:buNone/>
            </a:pPr>
            <a:endParaRPr lang="en-US" sz="1350" dirty="0">
              <a:solidFill>
                <a:schemeClr val="tx2"/>
              </a:solidFill>
              <a:highlight>
                <a:srgbClr val="FFFFFF"/>
              </a:highlight>
              <a:latin typeface="Calibri"/>
              <a:ea typeface="Calibri"/>
              <a:cs typeface="Calibri"/>
            </a:endParaRPr>
          </a:p>
          <a:p>
            <a:pPr marL="0" indent="0">
              <a:buNone/>
            </a:pPr>
            <a:endParaRPr lang="en-US" sz="1350" b="1" dirty="0">
              <a:solidFill>
                <a:schemeClr val="tx2"/>
              </a:solidFill>
              <a:highlight>
                <a:srgbClr val="FFFFFF"/>
              </a:highlight>
              <a:latin typeface="Calibri"/>
              <a:ea typeface="Calibri"/>
              <a:cs typeface="Calibri"/>
            </a:endParaRPr>
          </a:p>
          <a:p>
            <a:pPr marL="0" indent="0">
              <a:buNone/>
            </a:pPr>
            <a:endParaRPr lang="en-US" sz="1350" dirty="0">
              <a:solidFill>
                <a:schemeClr val="tx2"/>
              </a:solidFill>
              <a:latin typeface="Calibri"/>
              <a:ea typeface="Calibri"/>
              <a:cs typeface="Calibri"/>
            </a:endParaRPr>
          </a:p>
        </p:txBody>
      </p:sp>
      <p:graphicFrame>
        <p:nvGraphicFramePr>
          <p:cNvPr id="10" name="Text Placeholder 3">
            <a:extLst>
              <a:ext uri="{FF2B5EF4-FFF2-40B4-BE49-F238E27FC236}">
                <a16:creationId xmlns:a16="http://schemas.microsoft.com/office/drawing/2014/main" id="{A0E6EF41-3E4D-DA8C-4ED8-DB30018DB73A}"/>
              </a:ext>
            </a:extLst>
          </p:cNvPr>
          <p:cNvGraphicFramePr/>
          <p:nvPr>
            <p:extLst>
              <p:ext uri="{D42A27DB-BD31-4B8C-83A1-F6EECF244321}">
                <p14:modId xmlns:p14="http://schemas.microsoft.com/office/powerpoint/2010/main" val="2106341181"/>
              </p:ext>
            </p:extLst>
          </p:nvPr>
        </p:nvGraphicFramePr>
        <p:xfrm>
          <a:off x="270065" y="1938854"/>
          <a:ext cx="4101638" cy="34668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TextBox 7">
            <a:extLst>
              <a:ext uri="{FF2B5EF4-FFF2-40B4-BE49-F238E27FC236}">
                <a16:creationId xmlns:a16="http://schemas.microsoft.com/office/drawing/2014/main" id="{5A374BDE-32B0-1399-AF70-4311A2410FE8}"/>
              </a:ext>
            </a:extLst>
          </p:cNvPr>
          <p:cNvGraphicFramePr/>
          <p:nvPr>
            <p:extLst>
              <p:ext uri="{D42A27DB-BD31-4B8C-83A1-F6EECF244321}">
                <p14:modId xmlns:p14="http://schemas.microsoft.com/office/powerpoint/2010/main" val="121880427"/>
              </p:ext>
            </p:extLst>
          </p:nvPr>
        </p:nvGraphicFramePr>
        <p:xfrm>
          <a:off x="7310717" y="1941972"/>
          <a:ext cx="4172003" cy="28785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a:extLst>
              <a:ext uri="{FF2B5EF4-FFF2-40B4-BE49-F238E27FC236}">
                <a16:creationId xmlns:a16="http://schemas.microsoft.com/office/drawing/2014/main" id="{E953614D-B051-A1D1-DDBB-84CDC1D81D25}"/>
              </a:ext>
            </a:extLst>
          </p:cNvPr>
          <p:cNvPicPr>
            <a:picLocks noChangeAspect="1"/>
          </p:cNvPicPr>
          <p:nvPr/>
        </p:nvPicPr>
        <p:blipFill>
          <a:blip r:embed="rId13">
            <a:alphaModFix amt="35000"/>
          </a:blip>
          <a:stretch>
            <a:fillRect/>
          </a:stretch>
        </p:blipFill>
        <p:spPr>
          <a:xfrm>
            <a:off x="0" y="0"/>
            <a:ext cx="12065000" cy="8028358"/>
          </a:xfrm>
          <a:prstGeom prst="rect">
            <a:avLst/>
          </a:prstGeom>
        </p:spPr>
      </p:pic>
    </p:spTree>
    <p:extLst>
      <p:ext uri="{BB962C8B-B14F-4D97-AF65-F5344CB8AC3E}">
        <p14:creationId xmlns:p14="http://schemas.microsoft.com/office/powerpoint/2010/main" val="140882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2" name="Rectangle 22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3" name="Rectangle 222">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4" name="Group 223">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87" name="Freeform: Shape 18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8" name="Freeform: Shape 18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9" name="Freeform: Shape 18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0" name="Freeform: Shape 18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 name="Freeform: Shape 224">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26" name="Freeform: Shape 225">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3" name="Freeform: Shape 19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5E4D44B-8D78-3B94-369A-A8EFB5C22A25}"/>
              </a:ext>
            </a:extLst>
          </p:cNvPr>
          <p:cNvSpPr>
            <a:spLocks noGrp="1"/>
          </p:cNvSpPr>
          <p:nvPr>
            <p:ph type="title"/>
          </p:nvPr>
        </p:nvSpPr>
        <p:spPr>
          <a:xfrm>
            <a:off x="3033466" y="991262"/>
            <a:ext cx="5754696" cy="1174996"/>
          </a:xfrm>
        </p:spPr>
        <p:txBody>
          <a:bodyPr anchor="ctr">
            <a:normAutofit/>
          </a:bodyPr>
          <a:lstStyle/>
          <a:p>
            <a:pPr algn="ctr"/>
            <a:r>
              <a:rPr lang="en-GB" sz="2800" b="1" dirty="0">
                <a:solidFill>
                  <a:schemeClr val="tx2"/>
                </a:solidFill>
                <a:latin typeface="Areal"/>
                <a:ea typeface="Calibri"/>
                <a:cs typeface="Calibri"/>
              </a:rPr>
              <a:t>Conclusion and Recommendations</a:t>
            </a:r>
          </a:p>
        </p:txBody>
      </p:sp>
      <p:sp>
        <p:nvSpPr>
          <p:cNvPr id="3" name="Content Placeholder 2">
            <a:extLst>
              <a:ext uri="{FF2B5EF4-FFF2-40B4-BE49-F238E27FC236}">
                <a16:creationId xmlns:a16="http://schemas.microsoft.com/office/drawing/2014/main" id="{F75ED420-82BA-5D02-2B48-7D86B6C72634}"/>
              </a:ext>
            </a:extLst>
          </p:cNvPr>
          <p:cNvSpPr>
            <a:spLocks noGrp="1"/>
          </p:cNvSpPr>
          <p:nvPr>
            <p:ph idx="1"/>
          </p:nvPr>
        </p:nvSpPr>
        <p:spPr>
          <a:xfrm>
            <a:off x="2819400" y="2525486"/>
            <a:ext cx="5968762" cy="3124200"/>
          </a:xfrm>
        </p:spPr>
        <p:txBody>
          <a:bodyPr vert="horz" lIns="68580" tIns="34290" rIns="68580" bIns="34290" rtlCol="0" anchor="t">
            <a:normAutofit/>
          </a:bodyPr>
          <a:lstStyle/>
          <a:p>
            <a:pPr marL="214313" indent="-214313" fontAlgn="base">
              <a:buFont typeface="Wingdings" panose="020B0604020202020204" pitchFamily="34" charset="0"/>
              <a:buChar char="v"/>
            </a:pPr>
            <a:r>
              <a:rPr lang="en-US" sz="1400" dirty="0">
                <a:solidFill>
                  <a:schemeClr val="tx2"/>
                </a:solidFill>
                <a:latin typeface="Areal"/>
                <a:ea typeface="Calibri"/>
                <a:cs typeface="Calibri"/>
              </a:rPr>
              <a:t>Smoking </a:t>
            </a:r>
            <a:r>
              <a:rPr lang="en-US" sz="1400" dirty="0" err="1">
                <a:solidFill>
                  <a:schemeClr val="tx2"/>
                </a:solidFill>
                <a:latin typeface="Areal"/>
                <a:ea typeface="Calibri"/>
                <a:cs typeface="Calibri"/>
              </a:rPr>
              <a:t>behaviour</a:t>
            </a:r>
            <a:r>
              <a:rPr lang="en-US" sz="1400" dirty="0">
                <a:solidFill>
                  <a:schemeClr val="tx2"/>
                </a:solidFill>
                <a:latin typeface="Areal"/>
                <a:ea typeface="Calibri"/>
                <a:cs typeface="Calibri"/>
              </a:rPr>
              <a:t> is influenced by attitudes, social norms and perceived </a:t>
            </a:r>
            <a:r>
              <a:rPr lang="en-US" sz="1400" dirty="0" err="1">
                <a:solidFill>
                  <a:schemeClr val="tx2"/>
                </a:solidFill>
                <a:latin typeface="Areal"/>
                <a:ea typeface="Calibri"/>
                <a:cs typeface="Calibri"/>
              </a:rPr>
              <a:t>behavioural</a:t>
            </a:r>
            <a:r>
              <a:rPr lang="en-US" sz="1400" dirty="0">
                <a:solidFill>
                  <a:schemeClr val="tx2"/>
                </a:solidFill>
                <a:latin typeface="Areal"/>
                <a:ea typeface="Calibri"/>
                <a:cs typeface="Calibri"/>
              </a:rPr>
              <a:t> control, as explained by the Theory of Planned </a:t>
            </a:r>
            <a:r>
              <a:rPr lang="en-US" sz="1400" dirty="0" err="1">
                <a:solidFill>
                  <a:schemeClr val="tx2"/>
                </a:solidFill>
                <a:latin typeface="Areal"/>
                <a:ea typeface="Calibri"/>
                <a:cs typeface="Calibri"/>
              </a:rPr>
              <a:t>Behaviour</a:t>
            </a:r>
            <a:r>
              <a:rPr lang="en-US" sz="1400" dirty="0">
                <a:solidFill>
                  <a:schemeClr val="tx2"/>
                </a:solidFill>
                <a:latin typeface="Areal"/>
                <a:ea typeface="Calibri"/>
                <a:cs typeface="Calibri"/>
              </a:rPr>
              <a:t> (Ajzen, 1991).</a:t>
            </a:r>
          </a:p>
          <a:p>
            <a:pPr marL="214313" indent="-214313">
              <a:buFont typeface="Wingdings" panose="020B0604020202020204" pitchFamily="34" charset="0"/>
              <a:buChar char="v"/>
            </a:pPr>
            <a:r>
              <a:rPr lang="en-US" sz="1400" dirty="0">
                <a:solidFill>
                  <a:schemeClr val="tx2"/>
                </a:solidFill>
                <a:latin typeface="Areal"/>
                <a:ea typeface="Calibri"/>
                <a:cs typeface="Calibri"/>
              </a:rPr>
              <a:t>Theory-driven and evidence-based interventions are essential for effective smoking cessation (NICE, 2021).​</a:t>
            </a:r>
          </a:p>
          <a:p>
            <a:pPr marL="214313" indent="-214313" fontAlgn="base">
              <a:buFont typeface="Wingdings" panose="020B0604020202020204" pitchFamily="34" charset="0"/>
              <a:buChar char="v"/>
            </a:pPr>
            <a:r>
              <a:rPr lang="en-US" sz="1400" dirty="0">
                <a:solidFill>
                  <a:schemeClr val="tx2"/>
                </a:solidFill>
                <a:latin typeface="Areal"/>
                <a:ea typeface="Calibri"/>
                <a:cs typeface="Calibri"/>
              </a:rPr>
              <a:t> Targeted interventions should address health inequalities in deprived communities and young adults ( Action on Smoking and Health, 2023; McLeroy et al., 1988).​</a:t>
            </a:r>
          </a:p>
          <a:p>
            <a:pPr marL="214313" indent="-214313">
              <a:buFont typeface="Wingdings" panose="020B0604020202020204" pitchFamily="34" charset="0"/>
              <a:buChar char="v"/>
            </a:pPr>
            <a:r>
              <a:rPr lang="en-US" sz="1400" dirty="0">
                <a:solidFill>
                  <a:schemeClr val="tx2"/>
                </a:solidFill>
                <a:latin typeface="Areal"/>
                <a:ea typeface="Calibri"/>
                <a:cs typeface="Calibri"/>
              </a:rPr>
              <a:t>Integrated approaches combining </a:t>
            </a:r>
            <a:r>
              <a:rPr lang="en-US" sz="1400" dirty="0" err="1">
                <a:solidFill>
                  <a:schemeClr val="tx2"/>
                </a:solidFill>
                <a:latin typeface="Areal"/>
                <a:ea typeface="Calibri"/>
                <a:cs typeface="Calibri"/>
              </a:rPr>
              <a:t>behavioural</a:t>
            </a:r>
            <a:r>
              <a:rPr lang="en-US" sz="1400" dirty="0">
                <a:solidFill>
                  <a:schemeClr val="tx2"/>
                </a:solidFill>
                <a:latin typeface="Areal"/>
                <a:ea typeface="Calibri"/>
                <a:cs typeface="Calibri"/>
              </a:rPr>
              <a:t> counselling, community outreach and digital cessation support can improve quit rates  (National Health Service Digital, 2024).​</a:t>
            </a:r>
          </a:p>
          <a:p>
            <a:pPr marL="214313" indent="-214313" fontAlgn="base">
              <a:buFont typeface="Wingdings" panose="020B0604020202020204" pitchFamily="34" charset="0"/>
              <a:buChar char="v"/>
            </a:pPr>
            <a:r>
              <a:rPr lang="en-US" sz="1400" dirty="0">
                <a:solidFill>
                  <a:schemeClr val="tx2"/>
                </a:solidFill>
                <a:latin typeface="Areal"/>
                <a:ea typeface="Calibri"/>
                <a:cs typeface="Calibri"/>
              </a:rPr>
              <a:t> Ongoing  monitoring and evaluation are needed to sustain long-term </a:t>
            </a:r>
            <a:r>
              <a:rPr lang="en-US" sz="1400" dirty="0" err="1">
                <a:solidFill>
                  <a:schemeClr val="tx2"/>
                </a:solidFill>
                <a:latin typeface="Areal"/>
                <a:ea typeface="Calibri"/>
                <a:cs typeface="Calibri"/>
              </a:rPr>
              <a:t>behaviour</a:t>
            </a:r>
            <a:r>
              <a:rPr lang="en-US" sz="1400" dirty="0">
                <a:solidFill>
                  <a:schemeClr val="tx2"/>
                </a:solidFill>
                <a:latin typeface="Areal"/>
                <a:ea typeface="Calibri"/>
                <a:cs typeface="Calibri"/>
              </a:rPr>
              <a:t> change (WHO, 2021).</a:t>
            </a:r>
          </a:p>
          <a:p>
            <a:pPr>
              <a:buFont typeface="Wingdings" panose="020B0604020202020204" pitchFamily="34" charset="0"/>
              <a:buChar char="v"/>
            </a:pPr>
            <a:endParaRPr lang="en-GB" sz="1100" dirty="0">
              <a:solidFill>
                <a:schemeClr val="tx2"/>
              </a:solidFill>
              <a:latin typeface="Calibri"/>
              <a:ea typeface="Calibri"/>
              <a:cs typeface="Calibri"/>
            </a:endParaRPr>
          </a:p>
        </p:txBody>
      </p:sp>
    </p:spTree>
    <p:extLst>
      <p:ext uri="{BB962C8B-B14F-4D97-AF65-F5344CB8AC3E}">
        <p14:creationId xmlns:p14="http://schemas.microsoft.com/office/powerpoint/2010/main" val="1327529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18BF-051A-0B5B-FFE0-06E3AF6C3378}"/>
              </a:ext>
            </a:extLst>
          </p:cNvPr>
          <p:cNvSpPr>
            <a:spLocks noGrp="1"/>
          </p:cNvSpPr>
          <p:nvPr>
            <p:ph type="title"/>
          </p:nvPr>
        </p:nvSpPr>
        <p:spPr/>
        <p:txBody>
          <a:bodyPr>
            <a:normAutofit/>
          </a:bodyPr>
          <a:lstStyle/>
          <a:p>
            <a:r>
              <a:rPr lang="en-US" i="0">
                <a:solidFill>
                  <a:srgbClr val="000000"/>
                </a:solidFill>
                <a:latin typeface="Calibri Light"/>
                <a:ea typeface="Calibri Light"/>
                <a:cs typeface="Calibri Light"/>
              </a:rPr>
              <a:t>Harvard Reference List</a:t>
            </a:r>
            <a:endParaRPr lang="en-US"/>
          </a:p>
        </p:txBody>
      </p:sp>
      <p:sp>
        <p:nvSpPr>
          <p:cNvPr id="3" name="Content Placeholder 2">
            <a:extLst>
              <a:ext uri="{FF2B5EF4-FFF2-40B4-BE49-F238E27FC236}">
                <a16:creationId xmlns:a16="http://schemas.microsoft.com/office/drawing/2014/main" id="{0ADC7E8B-592F-D5E2-A877-1E0E471DC9CC}"/>
              </a:ext>
            </a:extLst>
          </p:cNvPr>
          <p:cNvSpPr>
            <a:spLocks noGrp="1"/>
          </p:cNvSpPr>
          <p:nvPr>
            <p:ph idx="1"/>
          </p:nvPr>
        </p:nvSpPr>
        <p:spPr/>
        <p:txBody>
          <a:bodyPr vert="horz" lIns="91440" tIns="45720" rIns="91440" bIns="45720" rtlCol="0" anchor="t">
            <a:normAutofit/>
          </a:bodyPr>
          <a:lstStyle/>
          <a:p>
            <a:r>
              <a:rPr lang="en-US" sz="1800">
                <a:latin typeface="Arial"/>
                <a:cs typeface="Arial"/>
              </a:rPr>
              <a:t>•</a:t>
            </a:r>
            <a:r>
              <a:rPr lang="en-US" sz="1800">
                <a:solidFill>
                  <a:srgbClr val="000000"/>
                </a:solidFill>
                <a:latin typeface="Arial"/>
                <a:ea typeface="Calibri"/>
                <a:cs typeface="Arial"/>
              </a:rPr>
              <a:t>Office for National Statistics (2023) </a:t>
            </a:r>
            <a:r>
              <a:rPr lang="en-US" sz="1800" i="1">
                <a:solidFill>
                  <a:srgbClr val="000000"/>
                </a:solidFill>
                <a:latin typeface="Arial"/>
                <a:ea typeface="Calibri"/>
                <a:cs typeface="Arial"/>
              </a:rPr>
              <a:t>Adult smoking habits in the UK</a:t>
            </a:r>
            <a:r>
              <a:rPr lang="en-US" sz="1800">
                <a:solidFill>
                  <a:srgbClr val="000000"/>
                </a:solidFill>
                <a:latin typeface="Arial"/>
                <a:ea typeface="Calibri"/>
                <a:cs typeface="Arial"/>
              </a:rPr>
              <a:t>. London: ONS.</a:t>
            </a:r>
            <a:endParaRPr lang="en-US" sz="1800" dirty="0">
              <a:latin typeface="Arial"/>
              <a:cs typeface="Arial"/>
            </a:endParaRPr>
          </a:p>
          <a:p>
            <a:r>
              <a:rPr lang="en-US" sz="1800">
                <a:latin typeface="Arial"/>
                <a:cs typeface="Arial"/>
              </a:rPr>
              <a:t>•</a:t>
            </a:r>
            <a:r>
              <a:rPr lang="en-US" sz="1800">
                <a:solidFill>
                  <a:srgbClr val="000000"/>
                </a:solidFill>
                <a:latin typeface="Arial"/>
                <a:ea typeface="Calibri"/>
                <a:cs typeface="Arial"/>
              </a:rPr>
              <a:t>NHS England (2022) </a:t>
            </a:r>
            <a:r>
              <a:rPr lang="en-US" sz="1800" i="1">
                <a:solidFill>
                  <a:srgbClr val="000000"/>
                </a:solidFill>
                <a:latin typeface="Arial"/>
                <a:ea typeface="Calibri"/>
                <a:cs typeface="Arial"/>
              </a:rPr>
              <a:t>Stop Smoking Services and Prevention Strategy</a:t>
            </a:r>
            <a:r>
              <a:rPr lang="en-US" sz="1800">
                <a:solidFill>
                  <a:srgbClr val="000000"/>
                </a:solidFill>
                <a:latin typeface="Arial"/>
                <a:ea typeface="Calibri"/>
                <a:cs typeface="Arial"/>
              </a:rPr>
              <a:t>. London: NHS England.</a:t>
            </a:r>
            <a:endParaRPr lang="en-US" sz="1800" dirty="0">
              <a:latin typeface="Arial"/>
              <a:cs typeface="Arial"/>
            </a:endParaRPr>
          </a:p>
          <a:p>
            <a:r>
              <a:rPr lang="en-US" sz="1800">
                <a:latin typeface="Arial"/>
                <a:cs typeface="Arial"/>
              </a:rPr>
              <a:t>•</a:t>
            </a:r>
            <a:r>
              <a:rPr lang="en-US" sz="1800">
                <a:solidFill>
                  <a:srgbClr val="000000"/>
                </a:solidFill>
                <a:latin typeface="Arial"/>
                <a:ea typeface="Calibri"/>
                <a:cs typeface="Arial"/>
              </a:rPr>
              <a:t>World Health Organization (2023) </a:t>
            </a:r>
            <a:r>
              <a:rPr lang="en-US" sz="1800" i="1">
                <a:solidFill>
                  <a:srgbClr val="000000"/>
                </a:solidFill>
                <a:latin typeface="Arial"/>
                <a:ea typeface="Calibri"/>
                <a:cs typeface="Arial"/>
              </a:rPr>
              <a:t>WHO global report on tobacco use</a:t>
            </a:r>
            <a:r>
              <a:rPr lang="en-US" sz="1800">
                <a:solidFill>
                  <a:srgbClr val="000000"/>
                </a:solidFill>
                <a:latin typeface="Arial"/>
                <a:ea typeface="Calibri"/>
                <a:cs typeface="Arial"/>
              </a:rPr>
              <a:t>. Geneva: WHO.</a:t>
            </a:r>
            <a:endParaRPr lang="en-US" sz="1800" dirty="0">
              <a:latin typeface="Arial"/>
              <a:cs typeface="Arial"/>
            </a:endParaRPr>
          </a:p>
          <a:p>
            <a:r>
              <a:rPr lang="en-US" sz="1800">
                <a:latin typeface="Arial"/>
                <a:cs typeface="Arial"/>
              </a:rPr>
              <a:t>•</a:t>
            </a:r>
            <a:r>
              <a:rPr lang="en-US" sz="1800">
                <a:solidFill>
                  <a:srgbClr val="000000"/>
                </a:solidFill>
                <a:latin typeface="Arial"/>
                <a:ea typeface="Calibri"/>
                <a:cs typeface="Arial"/>
              </a:rPr>
              <a:t>Public Health England (2021) </a:t>
            </a:r>
            <a:r>
              <a:rPr lang="en-US" sz="1800" i="1">
                <a:solidFill>
                  <a:srgbClr val="000000"/>
                </a:solidFill>
                <a:latin typeface="Arial"/>
                <a:ea typeface="Calibri"/>
                <a:cs typeface="Arial"/>
              </a:rPr>
              <a:t>Health matters: smoking and quitting in England</a:t>
            </a:r>
            <a:r>
              <a:rPr lang="en-US" sz="1800">
                <a:solidFill>
                  <a:srgbClr val="000000"/>
                </a:solidFill>
                <a:latin typeface="Arial"/>
                <a:ea typeface="Calibri"/>
                <a:cs typeface="Arial"/>
              </a:rPr>
              <a:t>. London: PHE.</a:t>
            </a:r>
            <a:endParaRPr lang="en-US" sz="1800" dirty="0">
              <a:latin typeface="Arial"/>
              <a:cs typeface="Arial"/>
            </a:endParaRPr>
          </a:p>
          <a:p>
            <a:endParaRPr lang="en-US" sz="1800" dirty="0">
              <a:latin typeface="Arial"/>
              <a:cs typeface="Arial"/>
            </a:endParaRPr>
          </a:p>
        </p:txBody>
      </p:sp>
    </p:spTree>
    <p:extLst>
      <p:ext uri="{BB962C8B-B14F-4D97-AF65-F5344CB8AC3E}">
        <p14:creationId xmlns:p14="http://schemas.microsoft.com/office/powerpoint/2010/main" val="4122658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89328BB0-57BD-FE83-130E-4A2303B8DB1D}"/>
              </a:ext>
            </a:extLst>
          </p:cNvPr>
          <p:cNvSpPr>
            <a:spLocks noGrp="1"/>
          </p:cNvSpPr>
          <p:nvPr>
            <p:ph idx="1"/>
          </p:nvPr>
        </p:nvSpPr>
        <p:spPr>
          <a:xfrm>
            <a:off x="838200" y="216310"/>
            <a:ext cx="10515600" cy="5960653"/>
          </a:xfrm>
        </p:spPr>
        <p:txBody>
          <a:bodyPr>
            <a:normAutofit/>
          </a:bodyPr>
          <a:lstStyle/>
          <a:p>
            <a:r>
              <a:rPr lang="en-US" sz="1600" dirty="0"/>
              <a:t>Sadeghi, R., Masoudi, M. R., &amp;  </a:t>
            </a:r>
            <a:r>
              <a:rPr lang="en-US" sz="1600" dirty="0" err="1"/>
              <a:t>Khanjani</a:t>
            </a:r>
            <a:r>
              <a:rPr lang="en-US" sz="1600" dirty="0"/>
              <a:t>, N. (2020). A Systematic Review about Educational Campaigns on Smoking Cessation. The Open Public Health Journal, 13(1), 748–755. </a:t>
            </a:r>
          </a:p>
          <a:p>
            <a:r>
              <a:rPr lang="en-US" sz="1600" dirty="0"/>
              <a:t>​Topa, &amp; Moriano Leon. (2010). Theory of planned behavior and smoking: meta-analysis and SEM model. Substance Abuse and Rehabilitation, 1, 23. </a:t>
            </a:r>
          </a:p>
          <a:p>
            <a:r>
              <a:rPr lang="en-US" sz="1600" dirty="0"/>
              <a:t>CDC (2023). Health Outcomes | Tobacco Use Cessation Evaluation Measures. Centers for Disease Control and Prevention.</a:t>
            </a:r>
          </a:p>
          <a:p>
            <a:r>
              <a:rPr lang="en-US" sz="1600" dirty="0"/>
              <a:t>Heatherton, T. F., et al. (1991). The Fagerström Test for Nicotine Dependence: a revision of the Fagerström Tolerance Questionnaire. British Journal of Addiction, 86(9), 1119-1127.</a:t>
            </a:r>
          </a:p>
          <a:p>
            <a:r>
              <a:rPr lang="en-US" sz="1600" dirty="0"/>
              <a:t>USFS (2020). U.S. Forest Service Leave No Trace Impact Assessment Guidelines.</a:t>
            </a:r>
          </a:p>
          <a:p>
            <a:r>
              <a:rPr lang="en-US" sz="1600" dirty="0"/>
              <a:t>Vangeli, E., et al. (2017). Exploring consensus on how to measure smoking cessation. A Delphi study. Addiction, 113(5), 926-938.</a:t>
            </a:r>
          </a:p>
          <a:p>
            <a:r>
              <a:rPr lang="en-US" sz="1600" dirty="0"/>
              <a:t>Vardavas, C., et al. (2022). Rates of Smoking Cessation at 6 and 12 Months after a Clinical Intervention. Nicotine &amp; Tobacco Research, 24(4), 512-519.</a:t>
            </a:r>
          </a:p>
          <a:p>
            <a:r>
              <a:rPr lang="en-US" sz="1600" dirty="0"/>
              <a:t>WHO (2024). WHO clinical treatment guideline for tobacco cessation in adults. World Health Organization, Geneva. ISBN: 978-92-4-009643-1. </a:t>
            </a:r>
          </a:p>
          <a:p>
            <a:endParaRPr lang="en-US" sz="1600" dirty="0"/>
          </a:p>
        </p:txBody>
      </p:sp>
    </p:spTree>
    <p:extLst>
      <p:ext uri="{BB962C8B-B14F-4D97-AF65-F5344CB8AC3E}">
        <p14:creationId xmlns:p14="http://schemas.microsoft.com/office/powerpoint/2010/main" val="3929161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5000"/>
          </a:schemeClr>
        </a:solidFill>
        <a:effectLst/>
      </p:bgPr>
    </p:bg>
    <p:spTree>
      <p:nvGrpSpPr>
        <p:cNvPr id="1" name=""/>
        <p:cNvGrpSpPr/>
        <p:nvPr/>
      </p:nvGrpSpPr>
      <p:grpSpPr>
        <a:xfrm>
          <a:off x="0" y="0"/>
          <a:ext cx="0" cy="0"/>
          <a:chOff x="0" y="0"/>
          <a:chExt cx="0" cy="0"/>
        </a:xfrm>
      </p:grpSpPr>
      <p:sp>
        <p:nvSpPr>
          <p:cNvPr id="3" name="TextBox 2"/>
          <p:cNvSpPr txBox="1"/>
          <p:nvPr/>
        </p:nvSpPr>
        <p:spPr>
          <a:xfrm>
            <a:off x="5242214" y="908276"/>
            <a:ext cx="1379963" cy="323165"/>
          </a:xfrm>
          <a:prstGeom prst="rect">
            <a:avLst/>
          </a:prstGeom>
          <a:noFill/>
        </p:spPr>
        <p:txBody>
          <a:bodyPr wrap="square" rtlCol="0">
            <a:spAutoFit/>
          </a:bodyPr>
          <a:lstStyle/>
          <a:p>
            <a:r>
              <a:rPr lang="en-US" sz="1500" b="1" dirty="0">
                <a:latin typeface="Arial" panose="020B0604020202020204" pitchFamily="34" charset="0"/>
                <a:cs typeface="Arial" panose="020B0604020202020204" pitchFamily="34" charset="0"/>
              </a:rPr>
              <a:t>REFERENCE</a:t>
            </a:r>
          </a:p>
        </p:txBody>
      </p:sp>
      <p:sp>
        <p:nvSpPr>
          <p:cNvPr id="4" name="TextBox 3"/>
          <p:cNvSpPr txBox="1"/>
          <p:nvPr/>
        </p:nvSpPr>
        <p:spPr>
          <a:xfrm>
            <a:off x="1524000" y="1361018"/>
            <a:ext cx="9144000" cy="526298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sz="1350" dirty="0"/>
              <a:t>London Tobacco Alliance (LTA). (</a:t>
            </a:r>
            <a:r>
              <a:rPr lang="en-US" sz="1350" dirty="0" err="1"/>
              <a:t>n.d.</a:t>
            </a:r>
            <a:r>
              <a:rPr lang="en-US" sz="1350" dirty="0"/>
              <a:t>). Learn more about the London Tobacco Alliance. [online] Available at: </a:t>
            </a:r>
            <a:r>
              <a:rPr lang="en-US" sz="1350" dirty="0">
                <a:hlinkClick r:id="rId2"/>
              </a:rPr>
              <a:t>https://www.londontobaccoalliance.org.uk/</a:t>
            </a:r>
            <a:r>
              <a:rPr lang="en-US" sz="1350" dirty="0"/>
              <a:t>. </a:t>
            </a:r>
          </a:p>
          <a:p>
            <a:endParaRPr lang="en-US" sz="1350" dirty="0"/>
          </a:p>
          <a:p>
            <a:r>
              <a:rPr lang="en-US" sz="1350" dirty="0">
                <a:hlinkClick r:id="rId2"/>
              </a:rPr>
              <a:t>Transformationpartners.nhs.uk. (2024). London Tobacco Alliance – London Health and Care Partnership. [online] Available at:   https://www.transformationpartners.nhs.uk/londonpartnership/case-studies/london-tobacco-alliance/.</a:t>
            </a:r>
          </a:p>
          <a:p>
            <a:endParaRPr lang="en-IN" sz="1350" dirty="0">
              <a:hlinkClick r:id="rId2"/>
            </a:endParaRPr>
          </a:p>
          <a:p>
            <a:r>
              <a:rPr lang="en-US" sz="1350" dirty="0">
                <a:hlinkClick r:id="rId3"/>
              </a:rPr>
              <a:t>ASH (2023). Action on Smoking and Health. [online] Action on Smoking and Health. Available at: https://ash.org.uk/.</a:t>
            </a:r>
          </a:p>
          <a:p>
            <a:endParaRPr lang="en-US" sz="1350" dirty="0">
              <a:hlinkClick r:id="rId3"/>
            </a:endParaRPr>
          </a:p>
          <a:p>
            <a:r>
              <a:rPr lang="en-US" sz="1350" dirty="0">
                <a:hlinkClick r:id="rId3"/>
              </a:rPr>
              <a:t>Department of Health and Social Care (2022). Better Health Quit Smoking. [online] Campaign Resource Centre. Available at: https://campaignresources.dhsc.gov.uk/campaigns/better-health-quit-smoking/.</a:t>
            </a:r>
          </a:p>
          <a:p>
            <a:endParaRPr lang="en-US" sz="1350" dirty="0">
              <a:hlinkClick r:id="rId3"/>
            </a:endParaRPr>
          </a:p>
          <a:p>
            <a:endParaRPr lang="en-US" sz="1350" dirty="0">
              <a:hlinkClick r:id="rId3"/>
            </a:endParaRPr>
          </a:p>
          <a:p>
            <a:r>
              <a:rPr lang="en-US" sz="1350" dirty="0">
                <a:hlinkClick r:id="rId3"/>
              </a:rPr>
              <a:t>NHS (2021). Free Personal Quit Plan - Quit Smoking. [online] nhs.uk. Available at: https://www.nhs.uk/better-health/quit-smoking/ready-to-quit-smoking/personal-quit-plan/.</a:t>
            </a:r>
          </a:p>
          <a:p>
            <a:endParaRPr lang="en-IN" sz="1350" dirty="0">
              <a:hlinkClick r:id="rId3"/>
            </a:endParaRPr>
          </a:p>
          <a:p>
            <a:r>
              <a:rPr lang="en-IN" sz="1350" dirty="0">
                <a:hlinkClick r:id="rId3"/>
              </a:rPr>
              <a:t>https://www.nhs.uk/better-health/quit-smoking/</a:t>
            </a:r>
          </a:p>
          <a:p>
            <a:endParaRPr lang="en-IN" sz="1350" dirty="0">
              <a:hlinkClick r:id="rId3"/>
            </a:endParaRPr>
          </a:p>
          <a:p>
            <a:r>
              <a:rPr lang="en-US" sz="1350" dirty="0">
                <a:hlinkClick r:id="rId3"/>
              </a:rPr>
              <a:t>NHS (2020). Quit smoking - better health. [online] NHS.UK. Available at: https://www.nhs.uk/better-health/quit-smoking/.</a:t>
            </a:r>
          </a:p>
          <a:p>
            <a:endParaRPr lang="en-US" sz="1350" dirty="0">
              <a:hlinkClick r:id="rId3"/>
            </a:endParaRPr>
          </a:p>
          <a:p>
            <a:r>
              <a:rPr lang="en-US" sz="1350" dirty="0">
                <a:hlinkClick r:id="rId3"/>
              </a:rPr>
              <a:t>Transformationpartners.nhs.uk. (2024). London Tobacco Alliance – London Health and Care Partnership. [online] Available at: https://www.transformationpartners.nhs.uk/londonpartnership/case-studies/london-tobacco-alliance/.</a:t>
            </a:r>
            <a:endParaRPr lang="en-IN" sz="1350" dirty="0">
              <a:hlinkClick r:id="rId3"/>
            </a:endParaRPr>
          </a:p>
          <a:p>
            <a:endParaRPr lang="en-IN" sz="1350" dirty="0">
              <a:hlinkClick r:id="rId3"/>
            </a:endParaRPr>
          </a:p>
          <a:p>
            <a:endParaRPr lang="en-IN" sz="1350" dirty="0">
              <a:hlinkClick r:id="rId3"/>
            </a:endParaRPr>
          </a:p>
          <a:p>
            <a:endParaRPr lang="en-IN" sz="1350" dirty="0">
              <a:solidFill>
                <a:schemeClr val="tx2"/>
              </a:solidFill>
              <a:hlinkClick r:id="rId3"/>
            </a:endParaRPr>
          </a:p>
          <a:p>
            <a:r>
              <a:rPr lang="en-IN" sz="1350" dirty="0">
                <a:solidFill>
                  <a:schemeClr val="tx2"/>
                </a:solidFill>
                <a:hlinkClick r:id="rId3"/>
              </a:rPr>
              <a:t> </a:t>
            </a:r>
          </a:p>
        </p:txBody>
      </p:sp>
    </p:spTree>
    <p:extLst>
      <p:ext uri="{BB962C8B-B14F-4D97-AF65-F5344CB8AC3E}">
        <p14:creationId xmlns:p14="http://schemas.microsoft.com/office/powerpoint/2010/main" val="80542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25B0-6EFF-728D-5317-7414280AECEE}"/>
              </a:ext>
            </a:extLst>
          </p:cNvPr>
          <p:cNvSpPr>
            <a:spLocks noGrp="1"/>
          </p:cNvSpPr>
          <p:nvPr>
            <p:ph type="title"/>
          </p:nvPr>
        </p:nvSpPr>
        <p:spPr>
          <a:xfrm>
            <a:off x="761801" y="283714"/>
            <a:ext cx="9906799" cy="571419"/>
          </a:xfrm>
        </p:spPr>
        <p:txBody>
          <a:bodyPr anchor="ctr">
            <a:normAutofit/>
          </a:bodyPr>
          <a:lstStyle/>
          <a:p>
            <a:pPr algn="ctr"/>
            <a:r>
              <a:rPr lang="en-GB" sz="1800" b="1" dirty="0">
                <a:latin typeface="Arial"/>
                <a:cs typeface="Arial"/>
              </a:rPr>
              <a:t>Reference </a:t>
            </a:r>
            <a:endParaRPr lang="en-US" sz="1800" b="1" dirty="0">
              <a:latin typeface="Arial"/>
              <a:cs typeface="Arial"/>
            </a:endParaRPr>
          </a:p>
        </p:txBody>
      </p:sp>
      <p:sp>
        <p:nvSpPr>
          <p:cNvPr id="6" name="Content Placeholder 5">
            <a:extLst>
              <a:ext uri="{FF2B5EF4-FFF2-40B4-BE49-F238E27FC236}">
                <a16:creationId xmlns:a16="http://schemas.microsoft.com/office/drawing/2014/main" id="{C2F309FB-B75B-15F9-4641-20E399DB0805}"/>
              </a:ext>
            </a:extLst>
          </p:cNvPr>
          <p:cNvSpPr>
            <a:spLocks noGrp="1"/>
          </p:cNvSpPr>
          <p:nvPr>
            <p:ph idx="1"/>
          </p:nvPr>
        </p:nvSpPr>
        <p:spPr>
          <a:xfrm>
            <a:off x="347133" y="922867"/>
            <a:ext cx="11641667" cy="5856535"/>
          </a:xfrm>
        </p:spPr>
        <p:txBody>
          <a:bodyPr vert="horz" lIns="68580" tIns="34290" rIns="68580" bIns="34290" rtlCol="0" anchor="ctr">
            <a:normAutofit fontScale="47500" lnSpcReduction="20000"/>
          </a:bodyPr>
          <a:lstStyle/>
          <a:p>
            <a:r>
              <a:rPr lang="en-US" sz="1600" dirty="0">
                <a:latin typeface="Arial"/>
                <a:ea typeface="Calibri"/>
                <a:cs typeface="Arial"/>
              </a:rPr>
              <a:t>Action on Smoking and Health (ASH) (2023) Smoking statistics. Available at: </a:t>
            </a:r>
            <a:r>
              <a:rPr lang="en-US" sz="1600" dirty="0">
                <a:latin typeface="Arial"/>
                <a:ea typeface="Calibri"/>
                <a:cs typeface="Arial"/>
                <a:hlinkClick r:id="rId2"/>
              </a:rPr>
              <a:t>https://ash.org.uk/resources/view/smoking-statistics</a:t>
            </a:r>
            <a:r>
              <a:rPr lang="en-US" sz="1600" dirty="0">
                <a:latin typeface="Arial"/>
                <a:ea typeface="Calibri"/>
                <a:cs typeface="Arial"/>
              </a:rPr>
              <a:t> (Accessed: 18 February 2026).</a:t>
            </a:r>
          </a:p>
          <a:p>
            <a:r>
              <a:rPr lang="en-US" sz="1600" dirty="0">
                <a:latin typeface="Arial"/>
                <a:ea typeface="+mn-lt"/>
                <a:cs typeface="Arial"/>
              </a:rPr>
              <a:t>Ajzen, I. (1991) ‘The theory of planned behavior’, Organizational Behavior and Human Decision Processes, 50(2), pp. 179–211. Available at: </a:t>
            </a:r>
            <a:r>
              <a:rPr lang="en-US" sz="1600" dirty="0">
                <a:latin typeface="Arial"/>
                <a:ea typeface="+mn-lt"/>
                <a:cs typeface="Arial"/>
                <a:hlinkClick r:id="rId3"/>
              </a:rPr>
              <a:t>https://doi.org/10.1016/0749-5978(91)90020-T</a:t>
            </a:r>
            <a:r>
              <a:rPr lang="en-US" sz="1600" dirty="0">
                <a:latin typeface="Arial"/>
                <a:ea typeface="+mn-lt"/>
                <a:cs typeface="Arial"/>
              </a:rPr>
              <a:t> (Accessed: 6 March 2026).</a:t>
            </a:r>
            <a:endParaRPr lang="en-US" sz="1600" dirty="0">
              <a:latin typeface="Arial"/>
              <a:cs typeface="Arial"/>
            </a:endParaRPr>
          </a:p>
          <a:p>
            <a:r>
              <a:rPr lang="en-US" sz="1600" dirty="0">
                <a:latin typeface="Arial"/>
                <a:ea typeface="Calibri"/>
                <a:cs typeface="Arial"/>
              </a:rPr>
              <a:t>Bandura, A. (1986) Social Foundations of Thought and Action: A Social Cognitive Theory. Englewood Cliffs, NJ: Prentice Hall. </a:t>
            </a:r>
            <a:endParaRPr lang="en-US" sz="1600" dirty="0">
              <a:latin typeface="Arial"/>
              <a:cs typeface="Arial"/>
            </a:endParaRPr>
          </a:p>
          <a:p>
            <a:r>
              <a:rPr lang="en-US" sz="1600" dirty="0">
                <a:latin typeface="Arial"/>
                <a:ea typeface="Calibri"/>
                <a:cs typeface="Arial"/>
              </a:rPr>
              <a:t>Burcu </a:t>
            </a:r>
            <a:r>
              <a:rPr lang="en-US" sz="1600" dirty="0" err="1">
                <a:latin typeface="Arial"/>
                <a:ea typeface="Calibri"/>
                <a:cs typeface="Arial"/>
              </a:rPr>
              <a:t>Çakı</a:t>
            </a:r>
            <a:r>
              <a:rPr lang="en-US" sz="1600" dirty="0">
                <a:latin typeface="Arial"/>
                <a:ea typeface="Calibri"/>
                <a:cs typeface="Arial"/>
              </a:rPr>
              <a:t> and Zeynep </a:t>
            </a:r>
            <a:r>
              <a:rPr lang="en-US" sz="1600" dirty="0" err="1">
                <a:latin typeface="Arial"/>
                <a:ea typeface="Calibri"/>
                <a:cs typeface="Arial"/>
              </a:rPr>
              <a:t>Güngörmüş</a:t>
            </a:r>
            <a:r>
              <a:rPr lang="en-US" sz="1600" dirty="0">
                <a:latin typeface="Arial"/>
                <a:ea typeface="Calibri"/>
                <a:cs typeface="Arial"/>
              </a:rPr>
              <a:t> (2023). Adaptation of the Smoking Cessation Process to the Health Belief Model. </a:t>
            </a:r>
            <a:r>
              <a:rPr lang="en-US" sz="1600" i="1" dirty="0">
                <a:latin typeface="Arial"/>
                <a:ea typeface="Calibri"/>
                <a:cs typeface="Arial"/>
              </a:rPr>
              <a:t>International Journal of Mental Health and Addiction</a:t>
            </a:r>
            <a:r>
              <a:rPr lang="en-US" sz="1600" dirty="0">
                <a:latin typeface="Arial"/>
                <a:ea typeface="Calibri"/>
                <a:cs typeface="Arial"/>
              </a:rPr>
              <a:t>. </a:t>
            </a:r>
            <a:r>
              <a:rPr lang="en-US" sz="1600" dirty="0" err="1">
                <a:latin typeface="Arial"/>
                <a:ea typeface="Calibri"/>
                <a:cs typeface="Arial"/>
              </a:rPr>
              <a:t>doi:https</a:t>
            </a:r>
            <a:r>
              <a:rPr lang="en-US" sz="1600" dirty="0">
                <a:latin typeface="Arial"/>
                <a:ea typeface="Calibri"/>
                <a:cs typeface="Arial"/>
              </a:rPr>
              <a:t>://doi.org/10.1007/s11469-023-01069-z. </a:t>
            </a:r>
            <a:endParaRPr lang="en-US" sz="1600" dirty="0">
              <a:latin typeface="Arial"/>
              <a:cs typeface="Arial"/>
            </a:endParaRPr>
          </a:p>
          <a:p>
            <a:r>
              <a:rPr lang="en-US" sz="1600" dirty="0" err="1">
                <a:latin typeface="Arial"/>
                <a:ea typeface="Calibri"/>
                <a:cs typeface="Arial"/>
              </a:rPr>
              <a:t>Littlecott</a:t>
            </a:r>
            <a:r>
              <a:rPr lang="en-US" sz="1600" dirty="0">
                <a:latin typeface="Arial"/>
                <a:ea typeface="Calibri"/>
                <a:cs typeface="Arial"/>
              </a:rPr>
              <a:t>, H.J., Moore, G.F., Evans, R.E., Melendez-Torres, G.J., McCann, M., Reed, H., Mann, M., Dobbie, F., Jennings, S., Donaldson, C. and Hawkins, J. (2023). Perceptions of friendship, peers and influence on adolescent smoking according to tobacco control context: a systematic review and meta-ethnography of qualitative research. </a:t>
            </a:r>
            <a:r>
              <a:rPr lang="en-US" sz="1600" i="1" dirty="0">
                <a:latin typeface="Arial"/>
                <a:ea typeface="Calibri"/>
                <a:cs typeface="Arial"/>
              </a:rPr>
              <a:t>BMC Public Health</a:t>
            </a:r>
            <a:r>
              <a:rPr lang="en-US" sz="1600" dirty="0">
                <a:latin typeface="Arial"/>
                <a:ea typeface="Calibri"/>
                <a:cs typeface="Arial"/>
              </a:rPr>
              <a:t>,  23(1). </a:t>
            </a:r>
            <a:r>
              <a:rPr lang="en-US" sz="1600" dirty="0" err="1">
                <a:latin typeface="Arial"/>
                <a:ea typeface="Calibri"/>
                <a:cs typeface="Arial"/>
              </a:rPr>
              <a:t>doi:https</a:t>
            </a:r>
            <a:r>
              <a:rPr lang="en-US" sz="1600" dirty="0">
                <a:latin typeface="Arial"/>
                <a:ea typeface="Calibri"/>
                <a:cs typeface="Arial"/>
              </a:rPr>
              <a:t>://doi.org/10.1186/s12889-022-14727-z. (Accessed: 25 February 2026)</a:t>
            </a:r>
            <a:endParaRPr lang="en-US" sz="1600" dirty="0">
              <a:latin typeface="Arial"/>
              <a:cs typeface="Arial"/>
            </a:endParaRPr>
          </a:p>
          <a:p>
            <a:r>
              <a:rPr lang="en-US" sz="1600" dirty="0">
                <a:latin typeface="Arial"/>
                <a:ea typeface="Calibri"/>
                <a:cs typeface="Arial"/>
              </a:rPr>
              <a:t>Marmot, M. (2010) Fair Society, Healthy Lives: The Marmot Review. London: Institute of Health Equity. Available at: </a:t>
            </a:r>
            <a:r>
              <a:rPr lang="en-US" sz="1600" dirty="0">
                <a:latin typeface="Arial"/>
                <a:ea typeface="Calibri"/>
                <a:cs typeface="Arial"/>
                <a:hlinkClick r:id="rId4"/>
              </a:rPr>
              <a:t>https://www.instituteofhealthequity.org/resources-reports/fair-society-healthy-lives-the-marmot-review</a:t>
            </a:r>
            <a:r>
              <a:rPr lang="en-US" sz="1600" dirty="0">
                <a:latin typeface="Arial"/>
                <a:ea typeface="Calibri"/>
                <a:cs typeface="Arial"/>
              </a:rPr>
              <a:t> (Accessed: 5 March 2026).</a:t>
            </a:r>
            <a:endParaRPr lang="en-US" sz="1600" dirty="0">
              <a:latin typeface="Arial"/>
              <a:cs typeface="Arial"/>
            </a:endParaRPr>
          </a:p>
          <a:p>
            <a:r>
              <a:rPr lang="en-US" sz="1600" dirty="0">
                <a:latin typeface="Arial"/>
                <a:ea typeface="+mn-lt"/>
                <a:cs typeface="Arial"/>
              </a:rPr>
              <a:t>Maxicare.com.ph. (2026). Available at: </a:t>
            </a:r>
            <a:r>
              <a:rPr lang="en-US" sz="1600" dirty="0">
                <a:latin typeface="Arial"/>
                <a:ea typeface="+mn-lt"/>
                <a:cs typeface="Arial"/>
                <a:hlinkClick r:id="rId5"/>
              </a:rPr>
              <a:t>https://www.maxicare.com.ph/wp-content/uploads/2023/06/Smoking-2-980x980.png</a:t>
            </a:r>
            <a:r>
              <a:rPr lang="en-US" sz="1600" dirty="0">
                <a:latin typeface="Arial"/>
                <a:ea typeface="+mn-lt"/>
                <a:cs typeface="Arial"/>
              </a:rPr>
              <a:t> [Accessed 7 Mar. 2026].https://www.maxicare.com.ph/wp-content/uploads/2023/06/Smoking-2-980x980.png [Accessed 7 Mar. 2026].</a:t>
            </a:r>
            <a:endParaRPr lang="en-US" sz="1600" dirty="0">
              <a:latin typeface="Arial"/>
              <a:ea typeface="Calibri"/>
              <a:cs typeface="Arial"/>
            </a:endParaRPr>
          </a:p>
          <a:p>
            <a:r>
              <a:rPr lang="en-US" sz="1600" dirty="0">
                <a:latin typeface="Arial"/>
                <a:ea typeface="Calibri"/>
                <a:cs typeface="Arial"/>
              </a:rPr>
              <a:t>McLeroy, K.R., Bibeau, D., Steckler, A. and Glanz, K. (1988) ‘An ecological perspective on health promotion programs’, Health Education Quarterly, 15(4), pp. 351–377. Available at: </a:t>
            </a:r>
            <a:r>
              <a:rPr lang="en-US" sz="1600" dirty="0">
                <a:latin typeface="Arial"/>
                <a:ea typeface="Calibri"/>
                <a:cs typeface="Arial"/>
                <a:hlinkClick r:id="rId6"/>
              </a:rPr>
              <a:t>https://doi.org/10.1177/109019818801500401</a:t>
            </a:r>
            <a:r>
              <a:rPr lang="en-US" sz="1600" dirty="0">
                <a:latin typeface="Arial"/>
                <a:ea typeface="Calibri"/>
                <a:cs typeface="Arial"/>
              </a:rPr>
              <a:t> (Accessed: 1 March 2026).</a:t>
            </a:r>
            <a:endParaRPr lang="en-US" sz="1600" dirty="0">
              <a:latin typeface="Arial"/>
              <a:cs typeface="Arial"/>
            </a:endParaRPr>
          </a:p>
          <a:p>
            <a:r>
              <a:rPr lang="en-US" sz="1600" dirty="0">
                <a:latin typeface="Arial"/>
                <a:ea typeface="Calibri"/>
                <a:cs typeface="Arial"/>
              </a:rPr>
              <a:t>National Health Service (NHS) (2023) Why quit smoking? Understanding the true impact of smoking. Available at: </a:t>
            </a:r>
            <a:r>
              <a:rPr lang="en-US" sz="1600" dirty="0">
                <a:latin typeface="Arial"/>
                <a:ea typeface="Calibri"/>
                <a:cs typeface="Arial"/>
                <a:hlinkClick r:id="rId7"/>
              </a:rPr>
              <a:t>https://www.nhs.uk/better-health/quit-smoking/why-quit-smoking/understanding-the-true-impact-of-smoking/</a:t>
            </a:r>
            <a:r>
              <a:rPr lang="en-US" sz="1600" dirty="0">
                <a:latin typeface="Arial"/>
                <a:ea typeface="Calibri"/>
                <a:cs typeface="Arial"/>
              </a:rPr>
              <a:t> (Accessed: 4 March 2026).</a:t>
            </a:r>
            <a:endParaRPr lang="en-US" sz="1600" dirty="0">
              <a:latin typeface="Arial"/>
              <a:cs typeface="Arial"/>
            </a:endParaRPr>
          </a:p>
          <a:p>
            <a:r>
              <a:rPr lang="en-US" sz="1600" dirty="0">
                <a:latin typeface="Arial"/>
                <a:ea typeface="+mn-lt"/>
                <a:cs typeface="Arial"/>
              </a:rPr>
              <a:t>National Health Service Digital (2024) Statistics on smoking, England (latest release page). Available at: </a:t>
            </a:r>
            <a:r>
              <a:rPr lang="en-US" sz="1600" dirty="0">
                <a:latin typeface="Arial"/>
                <a:ea typeface="+mn-lt"/>
                <a:cs typeface="Arial"/>
                <a:hlinkClick r:id="rId8"/>
              </a:rPr>
              <a:t>https://digital.nhs.uk/data-and-information/publications/statistical/statistics-on-smoking-england</a:t>
            </a:r>
            <a:r>
              <a:rPr lang="en-US" sz="1600" dirty="0">
                <a:latin typeface="Arial"/>
                <a:ea typeface="+mn-lt"/>
                <a:cs typeface="Arial"/>
              </a:rPr>
              <a:t> (Accessed: 18 February 2026).</a:t>
            </a:r>
          </a:p>
          <a:p>
            <a:r>
              <a:rPr lang="en-US" sz="1600" dirty="0">
                <a:latin typeface="Arial"/>
                <a:ea typeface="+mn-lt"/>
                <a:cs typeface="Arial"/>
              </a:rPr>
              <a:t>National Institute for Health and Care Excellence (NICE) (2021) Tobacco: preventing uptake, promoting quitting and treating dependence. Available at: </a:t>
            </a:r>
            <a:r>
              <a:rPr lang="en-US" sz="1600" dirty="0">
                <a:latin typeface="Arial"/>
                <a:ea typeface="+mn-lt"/>
                <a:cs typeface="Arial"/>
                <a:hlinkClick r:id="rId9"/>
              </a:rPr>
              <a:t>https://www.nice.org.uk/guidance/ng209</a:t>
            </a:r>
            <a:r>
              <a:rPr lang="en-US" sz="1600" dirty="0">
                <a:latin typeface="Arial"/>
                <a:ea typeface="+mn-lt"/>
                <a:cs typeface="Arial"/>
              </a:rPr>
              <a:t> (Accessed: 7 March 2026).</a:t>
            </a:r>
            <a:endParaRPr lang="en-US" sz="1600" dirty="0">
              <a:latin typeface="Arial"/>
              <a:cs typeface="Arial"/>
            </a:endParaRPr>
          </a:p>
          <a:p>
            <a:r>
              <a:rPr lang="en-US" sz="1600" dirty="0">
                <a:latin typeface="Arial"/>
                <a:ea typeface="Calibri"/>
                <a:cs typeface="Arial"/>
              </a:rPr>
              <a:t>NHS Digital (2024) Statistics on NHS Stop Smoking Services, England. Available at: </a:t>
            </a:r>
            <a:r>
              <a:rPr lang="en-US" sz="1600" dirty="0">
                <a:latin typeface="Arial"/>
                <a:ea typeface="Calibri"/>
                <a:cs typeface="Arial"/>
                <a:hlinkClick r:id="rId10"/>
              </a:rPr>
              <a:t>https://digital.nhs.uk/data-and-information/publications/statistical/stop-smoking-services</a:t>
            </a:r>
            <a:r>
              <a:rPr lang="en-US" sz="1600" dirty="0">
                <a:latin typeface="Arial"/>
                <a:ea typeface="Calibri"/>
                <a:cs typeface="Arial"/>
              </a:rPr>
              <a:t> (Accessed: 26 February 2026). </a:t>
            </a:r>
            <a:endParaRPr lang="en-US" sz="1600" dirty="0">
              <a:latin typeface="Arial"/>
              <a:cs typeface="Arial"/>
            </a:endParaRPr>
          </a:p>
          <a:p>
            <a:r>
              <a:rPr lang="en-US" sz="1600" dirty="0">
                <a:latin typeface="Arial"/>
                <a:ea typeface="+mn-lt"/>
                <a:cs typeface="Arial"/>
              </a:rPr>
              <a:t>Office for National Statistics (ONS) (2024) Adult smoking habits in the UK. Available at: </a:t>
            </a:r>
            <a:r>
              <a:rPr lang="en-US" sz="1600" dirty="0">
                <a:latin typeface="Arial"/>
                <a:ea typeface="+mn-lt"/>
                <a:cs typeface="Arial"/>
                <a:hlinkClick r:id="rId11"/>
              </a:rPr>
              <a:t>https://www.ons.gov.uk/peoplepopulationandcommunity/healthandsocialcare/healthandlifeexpectancies/bulletins/adultsmokinghabitsingreatbritain/latest</a:t>
            </a:r>
            <a:r>
              <a:rPr lang="en-US" sz="1600" dirty="0">
                <a:latin typeface="Arial"/>
                <a:ea typeface="+mn-lt"/>
                <a:cs typeface="Arial"/>
              </a:rPr>
              <a:t> (Accessed: 5 March 2026).</a:t>
            </a:r>
            <a:endParaRPr lang="en-US" sz="1600" dirty="0">
              <a:latin typeface="Arial"/>
              <a:cs typeface="Arial"/>
            </a:endParaRPr>
          </a:p>
          <a:p>
            <a:r>
              <a:rPr lang="en-US" sz="1600" dirty="0">
                <a:latin typeface="Arial"/>
                <a:ea typeface="+mn-lt"/>
                <a:cs typeface="Arial"/>
              </a:rPr>
              <a:t>OHID (Office for Health Improvement and Disparities) (2023) Local Tobacco Control Profiles (Fingertips). Available at: </a:t>
            </a:r>
            <a:r>
              <a:rPr lang="en-US" sz="1600" dirty="0">
                <a:latin typeface="Arial"/>
                <a:ea typeface="+mn-lt"/>
                <a:cs typeface="Arial"/>
                <a:hlinkClick r:id="rId12"/>
              </a:rPr>
              <a:t>https://fingertips.phe.org.uk/profile/tobacco-control</a:t>
            </a:r>
            <a:r>
              <a:rPr lang="en-US" sz="1600" dirty="0">
                <a:latin typeface="Arial"/>
                <a:ea typeface="+mn-lt"/>
                <a:cs typeface="Arial"/>
              </a:rPr>
              <a:t> (Accessed: 26 February 2026). </a:t>
            </a:r>
            <a:endParaRPr lang="en-US" sz="1600" dirty="0">
              <a:latin typeface="Arial"/>
              <a:cs typeface="Arial"/>
            </a:endParaRPr>
          </a:p>
          <a:p>
            <a:r>
              <a:rPr lang="en-US" sz="1600" dirty="0">
                <a:latin typeface="Arial"/>
                <a:ea typeface="+mn-lt"/>
                <a:cs typeface="Arial"/>
              </a:rPr>
              <a:t>Prochaska, J.O. and DiClemente, C.C. (1983) ‘Stages and processes of self-change of smoking: toward an integrative model of change’, Journal of Consulting and Clinical Psychology, 51(3), pp. 390–395. Available at: </a:t>
            </a:r>
            <a:r>
              <a:rPr lang="en-US" sz="1600" dirty="0">
                <a:latin typeface="Arial"/>
                <a:ea typeface="+mn-lt"/>
                <a:cs typeface="Arial"/>
                <a:hlinkClick r:id="rId13"/>
              </a:rPr>
              <a:t>https://doi.org/10.1037/0022-006X.51.3.390</a:t>
            </a:r>
            <a:r>
              <a:rPr lang="en-US" sz="1600" dirty="0">
                <a:latin typeface="Arial"/>
                <a:ea typeface="+mn-lt"/>
                <a:cs typeface="Arial"/>
              </a:rPr>
              <a:t> (Accessed: 6 March 2026).</a:t>
            </a:r>
          </a:p>
          <a:p>
            <a:r>
              <a:rPr lang="en-US" sz="1600" dirty="0">
                <a:latin typeface="Arial"/>
                <a:ea typeface="+mn-lt"/>
                <a:cs typeface="Arial"/>
              </a:rPr>
              <a:t>Public Health England (2019) Health matters: stopping smoking – what works? Available at: </a:t>
            </a:r>
            <a:r>
              <a:rPr lang="en-US" sz="1600" dirty="0">
                <a:latin typeface="Arial"/>
                <a:ea typeface="+mn-lt"/>
                <a:cs typeface="Arial"/>
                <a:hlinkClick r:id="rId14"/>
              </a:rPr>
              <a:t>https://www.gov.uk/government/publications/health-matters-stopping-smoking-what-works</a:t>
            </a:r>
            <a:r>
              <a:rPr lang="en-US" sz="1600" dirty="0">
                <a:latin typeface="Arial"/>
                <a:ea typeface="+mn-lt"/>
                <a:cs typeface="Arial"/>
              </a:rPr>
              <a:t> (Accessed: 7 March 2026).</a:t>
            </a:r>
          </a:p>
          <a:p>
            <a:r>
              <a:rPr lang="en-US" sz="1600" dirty="0">
                <a:latin typeface="Arial"/>
                <a:ea typeface="+mn-lt"/>
                <a:cs typeface="Arial"/>
              </a:rPr>
              <a:t>Rosenstock, I.M. (1974) ‘Historical origins of the Health Belief Model’, Health Education Monographs, 2(4), pp. 328–335. Available at: </a:t>
            </a:r>
            <a:r>
              <a:rPr lang="en-US" sz="1600" dirty="0">
                <a:latin typeface="Arial"/>
                <a:ea typeface="+mn-lt"/>
                <a:cs typeface="Arial"/>
                <a:hlinkClick r:id="rId15"/>
              </a:rPr>
              <a:t>https://doi.org/10.1177/109019817400200403</a:t>
            </a:r>
            <a:r>
              <a:rPr lang="en-US" sz="1600" dirty="0">
                <a:latin typeface="Arial"/>
                <a:ea typeface="+mn-lt"/>
                <a:cs typeface="Arial"/>
              </a:rPr>
              <a:t> (Accessed: 7 March 2026).</a:t>
            </a:r>
            <a:endParaRPr lang="en-US" sz="1600" dirty="0">
              <a:latin typeface="Arial"/>
              <a:cs typeface="Arial"/>
            </a:endParaRPr>
          </a:p>
          <a:p>
            <a:r>
              <a:rPr lang="en-US" sz="1600" dirty="0">
                <a:latin typeface="Arial"/>
                <a:ea typeface="Calibri"/>
                <a:cs typeface="Arial"/>
              </a:rPr>
              <a:t>Royal College of Physicians (2018) Nicotine without smoke: Tobacco harm reduction. London: Royal College of Physicians. Available at: </a:t>
            </a:r>
            <a:r>
              <a:rPr lang="en-US" sz="1600" dirty="0">
                <a:latin typeface="Arial"/>
                <a:ea typeface="Calibri"/>
                <a:cs typeface="Arial"/>
                <a:hlinkClick r:id="rId16"/>
              </a:rPr>
              <a:t>https://www.rcplondon.ac.uk/projects/outputs/nicotine-without-smoke-tobacco-harm-reduction</a:t>
            </a:r>
            <a:r>
              <a:rPr lang="en-US" sz="1600" dirty="0">
                <a:latin typeface="Arial"/>
                <a:ea typeface="Calibri"/>
                <a:cs typeface="Arial"/>
              </a:rPr>
              <a:t> (Accessed: 3 March 2026).</a:t>
            </a:r>
            <a:endParaRPr lang="en-US" sz="1600" dirty="0">
              <a:latin typeface="Arial"/>
              <a:cs typeface="Arial"/>
            </a:endParaRPr>
          </a:p>
          <a:p>
            <a:r>
              <a:rPr lang="en-US" sz="1600" dirty="0">
                <a:latin typeface="Arial"/>
                <a:ea typeface="Calibri"/>
                <a:cs typeface="Arial"/>
              </a:rPr>
              <a:t>SAS Publishers. (2025). </a:t>
            </a:r>
            <a:r>
              <a:rPr lang="en-US" sz="1600" i="1" dirty="0">
                <a:latin typeface="Arial"/>
                <a:ea typeface="Calibri"/>
                <a:cs typeface="Arial"/>
              </a:rPr>
              <a:t>SAS Publishers</a:t>
            </a:r>
            <a:r>
              <a:rPr lang="en-US" sz="1600" dirty="0">
                <a:latin typeface="Arial"/>
                <a:ea typeface="Calibri"/>
                <a:cs typeface="Arial"/>
              </a:rPr>
              <a:t>. [online] Available at: </a:t>
            </a:r>
            <a:r>
              <a:rPr lang="en-US" sz="1600" dirty="0">
                <a:latin typeface="Arial"/>
                <a:ea typeface="Calibri"/>
                <a:cs typeface="Arial"/>
                <a:hlinkClick r:id="rId17"/>
              </a:rPr>
              <a:t>https://saspublishers.com/article/21589/</a:t>
            </a:r>
            <a:r>
              <a:rPr lang="en-US" sz="1600" dirty="0">
                <a:latin typeface="Arial"/>
                <a:ea typeface="Calibri"/>
                <a:cs typeface="Arial"/>
              </a:rPr>
              <a:t>.  (Accessed: 7 March 2026)</a:t>
            </a:r>
            <a:endParaRPr lang="en-US" sz="1600" dirty="0">
              <a:latin typeface="Arial"/>
              <a:cs typeface="Arial"/>
            </a:endParaRPr>
          </a:p>
          <a:p>
            <a:r>
              <a:rPr lang="en-US" sz="1600" dirty="0">
                <a:latin typeface="Arial"/>
                <a:ea typeface="Calibri"/>
                <a:cs typeface="Arial"/>
              </a:rPr>
              <a:t>Taylor, G., McNeill, A., Girling, A., Farley, A., </a:t>
            </a:r>
            <a:r>
              <a:rPr lang="en-US" sz="1600" dirty="0" err="1">
                <a:latin typeface="Arial"/>
                <a:ea typeface="Calibri"/>
                <a:cs typeface="Arial"/>
              </a:rPr>
              <a:t>Lindson</a:t>
            </a:r>
            <a:r>
              <a:rPr lang="en-US" sz="1600" dirty="0">
                <a:latin typeface="Arial"/>
                <a:ea typeface="Calibri"/>
                <a:cs typeface="Arial"/>
              </a:rPr>
              <a:t>-Hawley, N. and Aveyard, P. (2014) ‘Change in mental health after smoking cessation: systematic review and meta-analysis’, BMJ, 348, g1151. Available at: </a:t>
            </a:r>
            <a:r>
              <a:rPr lang="en-US" sz="1600" dirty="0">
                <a:latin typeface="Arial"/>
                <a:ea typeface="Calibri"/>
                <a:cs typeface="Arial"/>
                <a:hlinkClick r:id="rId18"/>
              </a:rPr>
              <a:t>https://doi.org/10.1136/bmj.g1151</a:t>
            </a:r>
            <a:r>
              <a:rPr lang="en-US" sz="1600" dirty="0">
                <a:latin typeface="Arial"/>
                <a:ea typeface="Calibri"/>
                <a:cs typeface="Arial"/>
              </a:rPr>
              <a:t> (Accessed: 4 March 2026).</a:t>
            </a:r>
            <a:endParaRPr lang="en-US" sz="1600" dirty="0">
              <a:latin typeface="Arial"/>
              <a:cs typeface="Arial"/>
            </a:endParaRPr>
          </a:p>
          <a:p>
            <a:r>
              <a:rPr lang="en-US" sz="1600" dirty="0">
                <a:latin typeface="Arial"/>
                <a:ea typeface="Calibri"/>
                <a:cs typeface="Arial"/>
              </a:rPr>
              <a:t>West, R. and Brown, J. (2017) Theory of Addiction. 2nd </a:t>
            </a:r>
            <a:r>
              <a:rPr lang="en-US" sz="1600" dirty="0" err="1">
                <a:latin typeface="Arial"/>
                <a:ea typeface="Calibri"/>
                <a:cs typeface="Arial"/>
              </a:rPr>
              <a:t>edn</a:t>
            </a:r>
            <a:r>
              <a:rPr lang="en-US" sz="1600" dirty="0">
                <a:latin typeface="Arial"/>
                <a:ea typeface="Calibri"/>
                <a:cs typeface="Arial"/>
              </a:rPr>
              <a:t>. Oxford: Wiley Blackwell. </a:t>
            </a:r>
            <a:endParaRPr lang="en-US" sz="1600" dirty="0">
              <a:latin typeface="Arial"/>
              <a:cs typeface="Arial"/>
            </a:endParaRPr>
          </a:p>
          <a:p>
            <a:r>
              <a:rPr lang="en-US" sz="1600" dirty="0">
                <a:latin typeface="Arial"/>
                <a:ea typeface="Calibri"/>
                <a:cs typeface="Arial"/>
              </a:rPr>
              <a:t>World Health Organization (WHO) (2023) Tobacco and health. Available at: </a:t>
            </a:r>
            <a:r>
              <a:rPr lang="en-US" sz="1600" dirty="0">
                <a:latin typeface="Arial"/>
                <a:ea typeface="Calibri"/>
                <a:cs typeface="Arial"/>
                <a:hlinkClick r:id="rId19"/>
              </a:rPr>
              <a:t>https://www.who.int/news-room/fact-sheets/detail/tobacco</a:t>
            </a:r>
            <a:r>
              <a:rPr lang="en-US" sz="1600" dirty="0">
                <a:latin typeface="Arial"/>
                <a:ea typeface="Calibri"/>
                <a:cs typeface="Arial"/>
              </a:rPr>
              <a:t> (Accessed: 6 March 2026).</a:t>
            </a:r>
            <a:endParaRPr lang="en-US" sz="1600" dirty="0">
              <a:latin typeface="Arial"/>
              <a:cs typeface="Arial"/>
            </a:endParaRPr>
          </a:p>
          <a:p>
            <a:pPr>
              <a:buFont typeface="Wingdings" panose="020B0604020202020204" pitchFamily="34" charset="0"/>
              <a:buChar char="v"/>
            </a:pPr>
            <a:endParaRPr lang="en-US" sz="1600" dirty="0">
              <a:latin typeface="Arial"/>
              <a:ea typeface="Calibri"/>
              <a:cs typeface="Arial"/>
            </a:endParaRPr>
          </a:p>
          <a:p>
            <a:pPr>
              <a:buFont typeface="Wingdings" panose="020B0604020202020204" pitchFamily="34" charset="0"/>
              <a:buChar char="v"/>
            </a:pPr>
            <a:endParaRPr lang="en-US" sz="500" dirty="0">
              <a:latin typeface="Arial"/>
              <a:cs typeface="Arial"/>
            </a:endParaRPr>
          </a:p>
        </p:txBody>
      </p:sp>
    </p:spTree>
    <p:extLst>
      <p:ext uri="{BB962C8B-B14F-4D97-AF65-F5344CB8AC3E}">
        <p14:creationId xmlns:p14="http://schemas.microsoft.com/office/powerpoint/2010/main" val="4026666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566</TotalTime>
  <Words>3922</Words>
  <Application>Microsoft Office PowerPoint</Application>
  <PresentationFormat>Widescreen</PresentationFormat>
  <Paragraphs>262</Paragraphs>
  <Slides>36</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Aptos</vt:lpstr>
      <vt:lpstr>Aptos Display</vt:lpstr>
      <vt:lpstr>Areal</vt:lpstr>
      <vt:lpstr>Arial</vt:lpstr>
      <vt:lpstr>Calibri</vt:lpstr>
      <vt:lpstr>Calibri Light</vt:lpstr>
      <vt:lpstr>Wingdings</vt:lpstr>
      <vt:lpstr>Office Theme</vt:lpstr>
      <vt:lpstr>Assignment Title: Component 1 Group 6 Presentation (Practice intervention Module code: LCHS7000  Lecturer: Itse Olaoye Brian Mashumba  </vt:lpstr>
      <vt:lpstr>Smoking Consumption  </vt:lpstr>
      <vt:lpstr>Campaign Rationale</vt:lpstr>
      <vt:lpstr>National Guidelines &amp; UK Statistics</vt:lpstr>
      <vt:lpstr>Short-Term Consequences (Daily Life Impact)  </vt:lpstr>
      <vt:lpstr>Long-Term Consequences (Future Health Impact)  </vt:lpstr>
      <vt:lpstr>Campaign Aims (SMART &amp; Measurable)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LOCAL &amp; NATIONAL PARTNERS IN SMOKING PREVENTION </vt:lpstr>
      <vt:lpstr>PowerPoint Presentation</vt:lpstr>
      <vt:lpstr>PowerPoint Presentation</vt:lpstr>
      <vt:lpstr>PowerPoint Presentation</vt:lpstr>
      <vt:lpstr>PowerPoint Presentation</vt:lpstr>
      <vt:lpstr>PowerPoint Presentation</vt:lpstr>
      <vt:lpstr>PowerPoint Presentation</vt:lpstr>
      <vt:lpstr>Task 3: Benefits and Challenges of Smoking Cessation: A Behaviour Change Perspective </vt:lpstr>
      <vt:lpstr> Benefits of Smoking Cessation ​</vt:lpstr>
      <vt:lpstr>PowerPoint Presentation</vt:lpstr>
      <vt:lpstr>Core Constructs  Attitude Personal evaluation of quitting smoking (Positive or negative)  Subjective Norms Social pressure from family, friends, and society to quit  Perceived Behavioural Control  Confidence in one's ability to quit smoking despite barriers.  These factors influence behavioural intention, which then predicts behaviour (Ajzen, 1991).</vt:lpstr>
      <vt:lpstr>Theory of Planned Behaviour (TPB) Barriers to Smoking </vt:lpstr>
      <vt:lpstr>Integrated Solutions for Smoking Cessation </vt:lpstr>
      <vt:lpstr>Conclusion and Recommendations</vt:lpstr>
      <vt:lpstr>Harvard Reference List</vt:lpstr>
      <vt:lpstr>PowerPoint Presentation</vt:lpstr>
      <vt:lpstr>PowerPoint Presentation</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and challenges  •  Outline the physiological, sociological and psychological BENEFITS of making the change in behaviour you are encouraging, supported with a relevant image.  • Identify 2-3 health behavioural theories/model that explain barriers to changing behaviour and ensure the models images are included  • Identify solutions in the campaign to overcome individual challenges.</dc:title>
  <dc:creator>Afifa Zaman</dc:creator>
  <cp:lastModifiedBy>Patience Edo</cp:lastModifiedBy>
  <cp:revision>2176</cp:revision>
  <dcterms:created xsi:type="dcterms:W3CDTF">2026-03-03T12:16:01Z</dcterms:created>
  <dcterms:modified xsi:type="dcterms:W3CDTF">2026-03-09T10:59:50Z</dcterms:modified>
</cp:coreProperties>
</file>