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96" r:id="rId1"/>
  </p:sldMasterIdLst>
  <p:sldIdLst>
    <p:sldId id="292" r:id="rId2"/>
    <p:sldId id="291" r:id="rId3"/>
    <p:sldId id="294" r:id="rId4"/>
    <p:sldId id="314" r:id="rId5"/>
    <p:sldId id="296" r:id="rId6"/>
    <p:sldId id="297" r:id="rId7"/>
    <p:sldId id="298" r:id="rId8"/>
    <p:sldId id="300" r:id="rId9"/>
    <p:sldId id="302" r:id="rId10"/>
    <p:sldId id="303" r:id="rId11"/>
    <p:sldId id="304" r:id="rId12"/>
    <p:sldId id="299" r:id="rId13"/>
    <p:sldId id="295" r:id="rId14"/>
    <p:sldId id="305" r:id="rId15"/>
    <p:sldId id="306" r:id="rId16"/>
    <p:sldId id="307" r:id="rId17"/>
    <p:sldId id="308" r:id="rId18"/>
    <p:sldId id="309" r:id="rId19"/>
    <p:sldId id="310" r:id="rId20"/>
    <p:sldId id="311" r:id="rId21"/>
    <p:sldId id="312" r:id="rId22"/>
    <p:sldId id="313" r:id="rId23"/>
    <p:sldId id="293" r:id="rId24"/>
    <p:sldId id="290" r:id="rId25"/>
  </p:sldIdLst>
  <p:sldSz cx="9144000" cy="6858000" type="screen4x3"/>
  <p:notesSz cx="6858000" cy="9144000"/>
  <p:embeddedFontLst>
    <p:embeddedFont>
      <p:font typeface="Calibri" panose="020F0502020204030204" pitchFamily="34" charset="0"/>
      <p:regular r:id="rId26"/>
      <p:bold r:id="rId27"/>
      <p:italic r:id="rId28"/>
      <p:boldItalic r:id="rId29"/>
    </p:embeddedFont>
    <p:embeddedFont>
      <p:font typeface="Calibri Light" panose="020F0302020204030204" pitchFamily="34" charset="0"/>
      <p:regular r:id="rId30"/>
      <p:italic r:id="rId31"/>
    </p:embeddedFont>
    <p:embeddedFont>
      <p:font typeface="Cambria Math" panose="02040503050406030204" pitchFamily="18" charset="0"/>
      <p:regular r:id="rId3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3" autoAdjust="0"/>
    <p:restoredTop sz="94660"/>
  </p:normalViewPr>
  <p:slideViewPr>
    <p:cSldViewPr snapToGrid="0">
      <p:cViewPr varScale="1">
        <p:scale>
          <a:sx n="115" d="100"/>
          <a:sy n="115" d="100"/>
        </p:scale>
        <p:origin x="1480"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7.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3.fntdata"/><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2.fntdata"/><Relationship Id="rId30" Type="http://schemas.openxmlformats.org/officeDocument/2006/relationships/font" Target="fonts/font5.fntdata"/><Relationship Id="rId35" Type="http://schemas.openxmlformats.org/officeDocument/2006/relationships/theme" Target="theme/theme1.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66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905A7C0-EFCD-4C72-9C76-B746EE1ADA98}"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36336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marL="91440" indent="-91440">
              <a:buFont typeface="Arial" panose="020B0604020202020204" pitchFamily="34" charset="0"/>
              <a:buChar char="•"/>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05A7C0-EFCD-4C72-9C76-B746EE1ADA98}"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3914770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14980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905A7C0-EFCD-4C72-9C76-B746EE1ADA98}" type="datetimeFigureOut">
              <a:rPr lang="en-GB" smtClean="0"/>
              <a:t>12/11/2018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491739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905A7C0-EFCD-4C72-9C76-B746EE1ADA98}" type="datetimeFigureOut">
              <a:rPr lang="en-GB" smtClean="0"/>
              <a:t>12/11/2018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5095243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905A7C0-EFCD-4C72-9C76-B746EE1ADA98}" type="datetimeFigureOut">
              <a:rPr lang="en-GB" smtClean="0"/>
              <a:t>12/11/2018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937986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A905A7C0-EFCD-4C72-9C76-B746EE1ADA98}" type="datetimeFigureOut">
              <a:rPr lang="en-GB" smtClean="0"/>
              <a:t>12/11/2018</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4678887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A905A7C0-EFCD-4C72-9C76-B746EE1ADA98}" type="datetimeFigureOut">
              <a:rPr lang="en-GB" smtClean="0"/>
              <a:t>12/11/2018</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62D411D-366C-445C-883F-4824971BE5F6}" type="slidenum">
              <a:rPr lang="en-GB" smtClean="0"/>
              <a:t>‹#›</a:t>
            </a:fld>
            <a:endParaRPr lang="en-GB"/>
          </a:p>
        </p:txBody>
      </p:sp>
    </p:spTree>
    <p:extLst>
      <p:ext uri="{BB962C8B-B14F-4D97-AF65-F5344CB8AC3E}">
        <p14:creationId xmlns:p14="http://schemas.microsoft.com/office/powerpoint/2010/main" val="2944956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905A7C0-EFCD-4C72-9C76-B746EE1ADA98}" type="datetimeFigureOut">
              <a:rPr lang="en-GB" smtClean="0"/>
              <a:t>12/11/2018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3202997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05A7C0-EFCD-4C72-9C76-B746EE1ADA98}"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5937583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05A7C0-EFCD-4C72-9C76-B746EE1ADA98}"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41705534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A905A7C0-EFCD-4C72-9C76-B746EE1ADA98}" type="datetimeFigureOut">
              <a:rPr lang="en-GB" smtClean="0"/>
              <a:pPr/>
              <a:t>12/11/2018</a:t>
            </a:fld>
            <a:endParaRPr lang="en-GB" dirty="0"/>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B62D411D-366C-445C-883F-4824971BE5F6}" type="slidenum">
              <a:rPr lang="en-GB" smtClean="0"/>
              <a:pPr/>
              <a:t>‹#›</a:t>
            </a:fld>
            <a:endParaRPr lang="en-GB" dirty="0"/>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3703964"/>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10.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0.png"/><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2" Type="http://schemas.openxmlformats.org/officeDocument/2006/relationships/image" Target="../media/image14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0.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20.png"/><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Research Methods &amp; Data Analysis </a:t>
            </a:r>
            <a:endParaRPr lang="en-GB" dirty="0"/>
          </a:p>
        </p:txBody>
      </p:sp>
      <mc:AlternateContent xmlns:mc="http://schemas.openxmlformats.org/markup-compatibility/2006" xmlns:a14="http://schemas.microsoft.com/office/drawing/2010/main">
        <mc:Choice Requires="a14">
          <p:sp>
            <p:nvSpPr>
              <p:cNvPr id="3" name="Subtitle 2"/>
              <p:cNvSpPr>
                <a:spLocks noGrp="1"/>
              </p:cNvSpPr>
              <p:nvPr>
                <p:ph type="subTitle" idx="1"/>
              </p:nvPr>
            </p:nvSpPr>
            <p:spPr/>
            <p:txBody>
              <a:bodyPr/>
              <a:lstStyle/>
              <a:p>
                <a:r>
                  <a:rPr lang="en-GB" dirty="0"/>
                  <a:t>Lecture 8: The </a:t>
                </a:r>
                <a14:m>
                  <m:oMath xmlns:m="http://schemas.openxmlformats.org/officeDocument/2006/math">
                    <m:r>
                      <a:rPr lang="en-GB" smtClean="0">
                        <a:latin typeface="Cambria Math" panose="02040503050406030204" pitchFamily="18" charset="0"/>
                      </a:rPr>
                      <m:t>𝑡</m:t>
                    </m:r>
                  </m:oMath>
                </a14:m>
                <a:r>
                  <a:rPr lang="en-GB" dirty="0"/>
                  <a:t> Test</a:t>
                </a:r>
              </a:p>
            </p:txBody>
          </p:sp>
        </mc:Choice>
        <mc:Fallback xmlns="">
          <p:sp>
            <p:nvSpPr>
              <p:cNvPr id="3" name="Subtitle 2"/>
              <p:cNvSpPr>
                <a:spLocks noGrp="1" noRot="1" noChangeAspect="1" noMove="1" noResize="1" noEditPoints="1" noAdjustHandles="1" noChangeArrowheads="1" noChangeShapeType="1" noTextEdit="1"/>
              </p:cNvSpPr>
              <p:nvPr>
                <p:ph type="subTitle" idx="1"/>
              </p:nvPr>
            </p:nvSpPr>
            <p:spPr>
              <a:blipFill rotWithShape="0">
                <a:blip r:embed="rId2"/>
                <a:stretch>
                  <a:fillRect l="-1212" t="-7487"/>
                </a:stretch>
              </a:blipFill>
            </p:spPr>
            <p:txBody>
              <a:bodyPr/>
              <a:lstStyle/>
              <a:p>
                <a:r>
                  <a:rPr lang="en-GB">
                    <a:noFill/>
                  </a:rPr>
                  <a:t> </a:t>
                </a:r>
              </a:p>
            </p:txBody>
          </p:sp>
        </mc:Fallback>
      </mc:AlternateContent>
    </p:spTree>
    <p:extLst>
      <p:ext uri="{BB962C8B-B14F-4D97-AF65-F5344CB8AC3E}">
        <p14:creationId xmlns:p14="http://schemas.microsoft.com/office/powerpoint/2010/main" val="2787483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Introduction</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r>
                  <a:rPr lang="en-GB" dirty="0"/>
                  <a:t>Topics covered</a:t>
                </a:r>
                <a:endParaRPr lang="en-GB" dirty="0">
                  <a:sym typeface="Wingdings" panose="05000000000000000000" pitchFamily="2" charset="2"/>
                </a:endParaRPr>
              </a:p>
              <a:p>
                <a:pPr lvl="1"/>
                <a:r>
                  <a:rPr lang="en-GB" dirty="0">
                    <a:sym typeface="Wingdings" panose="05000000000000000000" pitchFamily="2" charset="2"/>
                  </a:rPr>
                  <a:t>The </a:t>
                </a:r>
                <a14:m>
                  <m:oMath xmlns:m="http://schemas.openxmlformats.org/officeDocument/2006/math">
                    <m:r>
                      <a:rPr lang="en-GB">
                        <a:latin typeface="Cambria Math" panose="02040503050406030204" pitchFamily="18" charset="0"/>
                        <a:sym typeface="Wingdings" panose="05000000000000000000" pitchFamily="2" charset="2"/>
                      </a:rPr>
                      <m:t>𝑡</m:t>
                    </m:r>
                  </m:oMath>
                </a14:m>
                <a:r>
                  <a:rPr lang="en-GB" dirty="0">
                    <a:sym typeface="Wingdings" panose="05000000000000000000" pitchFamily="2" charset="2"/>
                  </a:rPr>
                  <a:t> Test for Independent Samples</a:t>
                </a:r>
              </a:p>
              <a:p>
                <a:pPr lvl="1"/>
                <a:r>
                  <a:rPr lang="en-GB" dirty="0">
                    <a:sym typeface="Wingdings" panose="05000000000000000000" pitchFamily="2" charset="2"/>
                  </a:rPr>
                  <a:t>The Critical Value of </a:t>
                </a:r>
                <a14:m>
                  <m:oMath xmlns:m="http://schemas.openxmlformats.org/officeDocument/2006/math">
                    <m:r>
                      <a:rPr lang="en-GB" smtClean="0">
                        <a:latin typeface="Cambria Math" panose="02040503050406030204" pitchFamily="18" charset="0"/>
                        <a:sym typeface="Wingdings" panose="05000000000000000000" pitchFamily="2" charset="2"/>
                      </a:rPr>
                      <m:t>𝑡</m:t>
                    </m:r>
                    <m:r>
                      <a:rPr lang="en-GB" smtClean="0">
                        <a:latin typeface="Cambria Math" panose="02040503050406030204" pitchFamily="18" charset="0"/>
                        <a:sym typeface="Wingdings" panose="05000000000000000000" pitchFamily="2" charset="2"/>
                      </a:rPr>
                      <m:t>:</m:t>
                    </m:r>
                    <m:sSub>
                      <m:sSubPr>
                        <m:ctrlPr>
                          <a:rPr lang="en-GB" i="1" smtClean="0">
                            <a:latin typeface="Cambria Math" panose="02040503050406030204" pitchFamily="18" charset="0"/>
                            <a:sym typeface="Wingdings" panose="05000000000000000000" pitchFamily="2" charset="2"/>
                          </a:rPr>
                        </m:ctrlPr>
                      </m:sSubPr>
                      <m:e>
                        <m:r>
                          <a:rPr lang="en-GB" smtClean="0">
                            <a:latin typeface="Cambria Math" panose="02040503050406030204" pitchFamily="18" charset="0"/>
                            <a:sym typeface="Wingdings" panose="05000000000000000000" pitchFamily="2" charset="2"/>
                          </a:rPr>
                          <m:t>𝑡</m:t>
                        </m:r>
                      </m:e>
                      <m:sub>
                        <m:r>
                          <a:rPr lang="en-GB" smtClean="0">
                            <a:latin typeface="Cambria Math" panose="02040503050406030204" pitchFamily="18" charset="0"/>
                            <a:sym typeface="Wingdings" panose="05000000000000000000" pitchFamily="2" charset="2"/>
                          </a:rPr>
                          <m:t>𝑐𝑟𝑖𝑡</m:t>
                        </m:r>
                      </m:sub>
                    </m:sSub>
                  </m:oMath>
                </a14:m>
                <a:endParaRPr lang="en-GB" dirty="0">
                  <a:sym typeface="Wingdings" panose="05000000000000000000" pitchFamily="2" charset="2"/>
                </a:endParaRPr>
              </a:p>
              <a:p>
                <a:pPr lvl="1"/>
                <a:r>
                  <a:rPr lang="en-GB" dirty="0">
                    <a:sym typeface="Wingdings" panose="05000000000000000000" pitchFamily="2" charset="2"/>
                  </a:rPr>
                  <a:t>Requirements for Using the </a:t>
                </a:r>
                <a14:m>
                  <m:oMath xmlns:m="http://schemas.openxmlformats.org/officeDocument/2006/math">
                    <m:r>
                      <a:rPr lang="en-GB">
                        <a:latin typeface="Cambria Math" panose="02040503050406030204" pitchFamily="18" charset="0"/>
                        <a:sym typeface="Wingdings" panose="05000000000000000000" pitchFamily="2" charset="2"/>
                      </a:rPr>
                      <m:t>𝑡</m:t>
                    </m:r>
                  </m:oMath>
                </a14:m>
                <a:r>
                  <a:rPr lang="en-GB" dirty="0">
                    <a:sym typeface="Wingdings" panose="05000000000000000000" pitchFamily="2" charset="2"/>
                  </a:rPr>
                  <a:t> Test for Independent Samples</a:t>
                </a:r>
              </a:p>
              <a:p>
                <a:pPr lvl="1"/>
                <a:r>
                  <a:rPr lang="en-GB" dirty="0">
                    <a:sym typeface="Wingdings" panose="05000000000000000000" pitchFamily="2" charset="2"/>
                  </a:rPr>
                  <a:t>The </a:t>
                </a:r>
                <a14:m>
                  <m:oMath xmlns:m="http://schemas.openxmlformats.org/officeDocument/2006/math">
                    <m:r>
                      <a:rPr lang="en-GB">
                        <a:latin typeface="Cambria Math" panose="02040503050406030204" pitchFamily="18" charset="0"/>
                        <a:sym typeface="Wingdings" panose="05000000000000000000" pitchFamily="2" charset="2"/>
                      </a:rPr>
                      <m:t>𝑡</m:t>
                    </m:r>
                  </m:oMath>
                </a14:m>
                <a:r>
                  <a:rPr lang="en-GB" dirty="0">
                    <a:sym typeface="Wingdings" panose="05000000000000000000" pitchFamily="2" charset="2"/>
                  </a:rPr>
                  <a:t> Test for Dependent (Matched) Samples</a:t>
                </a:r>
              </a:p>
              <a:p>
                <a:pPr lvl="1"/>
                <a:r>
                  <a:rPr lang="en-GB" dirty="0">
                    <a:sym typeface="Wingdings" panose="05000000000000000000" pitchFamily="2" charset="2"/>
                  </a:rPr>
                  <a:t>Directional vs. Non-directional Tests</a:t>
                </a:r>
              </a:p>
              <a:p>
                <a:r>
                  <a:rPr lang="en-GB" dirty="0"/>
                  <a:t>The </a:t>
                </a:r>
                <a14:m>
                  <m:oMath xmlns:m="http://schemas.openxmlformats.org/officeDocument/2006/math">
                    <m:r>
                      <a:rPr lang="en-GB">
                        <a:latin typeface="Cambria Math" panose="02040503050406030204" pitchFamily="18" charset="0"/>
                        <a:sym typeface="Wingdings" panose="05000000000000000000" pitchFamily="2" charset="2"/>
                      </a:rPr>
                      <m:t>𝑡</m:t>
                    </m:r>
                  </m:oMath>
                </a14:m>
                <a:r>
                  <a:rPr lang="en-GB" dirty="0"/>
                  <a:t> test allows us to compare the means of two samples</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0" y="1108438"/>
                <a:ext cx="8337223" cy="5575166"/>
              </a:xfrm>
              <a:blipFill rotWithShape="0">
                <a:blip r:embed="rId2"/>
                <a:stretch>
                  <a:fillRect l="-366" t="-656"/>
                </a:stretch>
              </a:blipFill>
            </p:spPr>
            <p:txBody>
              <a:bodyPr/>
              <a:lstStyle/>
              <a:p>
                <a:r>
                  <a:rPr lang="en-GB">
                    <a:noFill/>
                  </a:rPr>
                  <a:t> </a:t>
                </a:r>
              </a:p>
            </p:txBody>
          </p:sp>
        </mc:Fallback>
      </mc:AlternateContent>
    </p:spTree>
    <p:extLst>
      <p:ext uri="{BB962C8B-B14F-4D97-AF65-F5344CB8AC3E}">
        <p14:creationId xmlns:p14="http://schemas.microsoft.com/office/powerpoint/2010/main" val="23466895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r>
                  <a:rPr lang="en-GB" dirty="0">
                    <a:sym typeface="Wingdings" panose="05000000000000000000" pitchFamily="2" charset="2"/>
                  </a:rPr>
                  <a:t>The </a:t>
                </a:r>
                <a14:m>
                  <m:oMath xmlns:m="http://schemas.openxmlformats.org/officeDocument/2006/math">
                    <m:r>
                      <a:rPr lang="en-GB">
                        <a:latin typeface="Cambria Math" panose="02040503050406030204" pitchFamily="18" charset="0"/>
                        <a:sym typeface="Wingdings" panose="05000000000000000000" pitchFamily="2" charset="2"/>
                      </a:rPr>
                      <m:t>𝑡</m:t>
                    </m:r>
                  </m:oMath>
                </a14:m>
                <a:r>
                  <a:rPr lang="en-GB" dirty="0">
                    <a:sym typeface="Wingdings" panose="05000000000000000000" pitchFamily="2" charset="2"/>
                  </a:rPr>
                  <a:t> Test is one of the commonly used statistical tests</a:t>
                </a:r>
              </a:p>
              <a:p>
                <a:r>
                  <a:rPr lang="en-GB" dirty="0">
                    <a:sym typeface="Wingdings" panose="05000000000000000000" pitchFamily="2" charset="2"/>
                  </a:rPr>
                  <a:t>It is used to find out if the means of two samples differ to a statistically significant degree</a:t>
                </a:r>
              </a:p>
              <a:p>
                <a:r>
                  <a:rPr lang="en-GB" dirty="0">
                    <a:sym typeface="Wingdings" panose="05000000000000000000" pitchFamily="2" charset="2"/>
                  </a:rPr>
                  <a:t>Suppose we have two network configurations, A and B, and we measure data transport times over each network</a:t>
                </a:r>
              </a:p>
              <a:p>
                <a:r>
                  <a:rPr lang="en-GB" dirty="0">
                    <a:sym typeface="Wingdings" panose="05000000000000000000" pitchFamily="2" charset="2"/>
                  </a:rPr>
                  <a:t>We want to show that there is a difference so the null hypothesis is that they are the same </a:t>
                </a:r>
                <a14:m>
                  <m:oMath xmlns:m="http://schemas.openxmlformats.org/officeDocument/2006/math">
                    <m:sSub>
                      <m:sSubPr>
                        <m:ctrlPr>
                          <a:rPr lang="en-GB" i="1" smtClean="0">
                            <a:latin typeface="Cambria Math" panose="02040503050406030204" pitchFamily="18" charset="0"/>
                            <a:sym typeface="Wingdings" panose="05000000000000000000" pitchFamily="2" charset="2"/>
                          </a:rPr>
                        </m:ctrlPr>
                      </m:sSubPr>
                      <m:e>
                        <m:r>
                          <a:rPr lang="en-GB" smtClean="0">
                            <a:latin typeface="Cambria Math" panose="02040503050406030204" pitchFamily="18" charset="0"/>
                            <a:sym typeface="Wingdings" panose="05000000000000000000" pitchFamily="2" charset="2"/>
                          </a:rPr>
                          <m:t>𝐻</m:t>
                        </m:r>
                      </m:e>
                      <m:sub>
                        <m:r>
                          <a:rPr lang="en-GB" smtClean="0">
                            <a:latin typeface="Cambria Math" panose="02040503050406030204" pitchFamily="18" charset="0"/>
                            <a:sym typeface="Wingdings" panose="05000000000000000000" pitchFamily="2" charset="2"/>
                          </a:rPr>
                          <m:t>0</m:t>
                        </m:r>
                      </m:sub>
                    </m:sSub>
                    <m:r>
                      <a:rPr lang="en-GB" smtClean="0">
                        <a:latin typeface="Cambria Math" panose="02040503050406030204" pitchFamily="18" charset="0"/>
                        <a:sym typeface="Wingdings" panose="05000000000000000000" pitchFamily="2" charset="2"/>
                      </a:rPr>
                      <m:t>:</m:t>
                    </m:r>
                    <m:sSub>
                      <m:sSubPr>
                        <m:ctrlPr>
                          <a:rPr lang="en-GB" i="1" smtClean="0">
                            <a:latin typeface="Cambria Math" panose="02040503050406030204" pitchFamily="18" charset="0"/>
                            <a:sym typeface="Wingdings" panose="05000000000000000000" pitchFamily="2" charset="2"/>
                          </a:rPr>
                        </m:ctrlPr>
                      </m:sSubPr>
                      <m:e>
                        <m:r>
                          <a:rPr lang="en-GB" smtClean="0">
                            <a:latin typeface="Cambria Math" panose="02040503050406030204" pitchFamily="18" charset="0"/>
                            <a:sym typeface="Wingdings" panose="05000000000000000000" pitchFamily="2" charset="2"/>
                          </a:rPr>
                          <m:t>𝜇</m:t>
                        </m:r>
                      </m:e>
                      <m:sub>
                        <m:r>
                          <a:rPr lang="en-GB" smtClean="0">
                            <a:latin typeface="Cambria Math" panose="02040503050406030204" pitchFamily="18" charset="0"/>
                            <a:sym typeface="Wingdings" panose="05000000000000000000" pitchFamily="2" charset="2"/>
                          </a:rPr>
                          <m:t>1</m:t>
                        </m:r>
                      </m:sub>
                    </m:sSub>
                    <m:r>
                      <a:rPr lang="en-GB" smtClean="0">
                        <a:latin typeface="Cambria Math" panose="02040503050406030204" pitchFamily="18" charset="0"/>
                        <a:sym typeface="Wingdings" panose="05000000000000000000" pitchFamily="2" charset="2"/>
                      </a:rPr>
                      <m:t>=</m:t>
                    </m:r>
                    <m:sSub>
                      <m:sSubPr>
                        <m:ctrlPr>
                          <a:rPr lang="en-GB" i="1" smtClean="0">
                            <a:latin typeface="Cambria Math" panose="02040503050406030204" pitchFamily="18" charset="0"/>
                            <a:sym typeface="Wingdings" panose="05000000000000000000" pitchFamily="2" charset="2"/>
                          </a:rPr>
                        </m:ctrlPr>
                      </m:sSubPr>
                      <m:e>
                        <m:r>
                          <a:rPr lang="en-GB" smtClean="0">
                            <a:latin typeface="Cambria Math" panose="02040503050406030204" pitchFamily="18" charset="0"/>
                            <a:sym typeface="Wingdings" panose="05000000000000000000" pitchFamily="2" charset="2"/>
                          </a:rPr>
                          <m:t>𝜇</m:t>
                        </m:r>
                      </m:e>
                      <m:sub>
                        <m:r>
                          <a:rPr lang="en-GB" smtClean="0">
                            <a:latin typeface="Cambria Math" panose="02040503050406030204" pitchFamily="18" charset="0"/>
                            <a:sym typeface="Wingdings" panose="05000000000000000000" pitchFamily="2" charset="2"/>
                          </a:rPr>
                          <m:t>2</m:t>
                        </m:r>
                      </m:sub>
                    </m:sSub>
                  </m:oMath>
                </a14:m>
                <a:endParaRPr lang="en-GB" dirty="0"/>
              </a:p>
              <a:p>
                <a:r>
                  <a:rPr lang="en-GB" dirty="0">
                    <a:sym typeface="Wingdings" panose="05000000000000000000" pitchFamily="2" charset="2"/>
                  </a:rPr>
                  <a:t>If the difference between </a:t>
                </a:r>
                <a14:m>
                  <m:oMath xmlns:m="http://schemas.openxmlformats.org/officeDocument/2006/math">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a:latin typeface="Cambria Math" panose="02040503050406030204" pitchFamily="18" charset="0"/>
                              </a:rPr>
                              <m:t>𝑋</m:t>
                            </m:r>
                          </m:e>
                        </m:acc>
                      </m:e>
                      <m:sub>
                        <m:r>
                          <a:rPr lang="en-GB">
                            <a:latin typeface="Cambria Math" panose="02040503050406030204" pitchFamily="18" charset="0"/>
                          </a:rPr>
                          <m:t>1</m:t>
                        </m:r>
                      </m:sub>
                    </m:sSub>
                  </m:oMath>
                </a14:m>
                <a:r>
                  <a:rPr lang="en-GB" dirty="0">
                    <a:sym typeface="Wingdings" panose="05000000000000000000" pitchFamily="2" charset="2"/>
                  </a:rPr>
                  <a:t>and </a:t>
                </a:r>
                <a14:m>
                  <m:oMath xmlns:m="http://schemas.openxmlformats.org/officeDocument/2006/math">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a:latin typeface="Cambria Math" panose="02040503050406030204" pitchFamily="18" charset="0"/>
                              </a:rPr>
                              <m:t>𝑋</m:t>
                            </m:r>
                          </m:e>
                        </m:acc>
                      </m:e>
                      <m:sub>
                        <m:r>
                          <a:rPr lang="en-GB">
                            <a:latin typeface="Cambria Math" panose="02040503050406030204" pitchFamily="18" charset="0"/>
                          </a:rPr>
                          <m:t>1</m:t>
                        </m:r>
                      </m:sub>
                    </m:sSub>
                  </m:oMath>
                </a14:m>
                <a:r>
                  <a:rPr lang="en-GB" dirty="0">
                    <a:sym typeface="Wingdings" panose="05000000000000000000" pitchFamily="2" charset="2"/>
                  </a:rPr>
                  <a:t>is statistically significant then we will reject </a:t>
                </a:r>
                <a14:m>
                  <m:oMath xmlns:m="http://schemas.openxmlformats.org/officeDocument/2006/math">
                    <m:sSub>
                      <m:sSubPr>
                        <m:ctrlPr>
                          <a:rPr lang="en-GB" i="1">
                            <a:latin typeface="Cambria Math" panose="02040503050406030204" pitchFamily="18" charset="0"/>
                            <a:sym typeface="Wingdings" panose="05000000000000000000" pitchFamily="2" charset="2"/>
                          </a:rPr>
                        </m:ctrlPr>
                      </m:sSubPr>
                      <m:e>
                        <m:r>
                          <a:rPr lang="en-GB">
                            <a:latin typeface="Cambria Math" panose="02040503050406030204" pitchFamily="18" charset="0"/>
                            <a:sym typeface="Wingdings" panose="05000000000000000000" pitchFamily="2" charset="2"/>
                          </a:rPr>
                          <m:t>𝐻</m:t>
                        </m:r>
                      </m:e>
                      <m:sub>
                        <m:r>
                          <a:rPr lang="en-GB">
                            <a:latin typeface="Cambria Math" panose="02040503050406030204" pitchFamily="18" charset="0"/>
                            <a:sym typeface="Wingdings" panose="05000000000000000000" pitchFamily="2" charset="2"/>
                          </a:rPr>
                          <m:t>0</m:t>
                        </m:r>
                      </m:sub>
                    </m:sSub>
                  </m:oMath>
                </a14:m>
                <a:r>
                  <a:rPr lang="en-GB" dirty="0">
                    <a:sym typeface="Wingdings" panose="05000000000000000000" pitchFamily="2" charset="2"/>
                  </a:rPr>
                  <a:t> and assume that there is a difference between the 2 networks</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0" y="1108438"/>
                <a:ext cx="5273511" cy="5641154"/>
              </a:xfrm>
              <a:blipFill rotWithShape="0">
                <a:blip r:embed="rId2"/>
                <a:stretch>
                  <a:fillRect l="-578" t="-649" r="-1965"/>
                </a:stretch>
              </a:blipFill>
            </p:spPr>
            <p:txBody>
              <a:bodyPr/>
              <a:lstStyle/>
              <a:p>
                <a:r>
                  <a:rPr lang="en-GB">
                    <a:noFill/>
                  </a:rPr>
                  <a:t> </a:t>
                </a:r>
              </a:p>
            </p:txBody>
          </p:sp>
        </mc:Fallback>
      </mc:AlternateContent>
    </p:spTree>
    <p:extLst>
      <p:ext uri="{BB962C8B-B14F-4D97-AF65-F5344CB8AC3E}">
        <p14:creationId xmlns:p14="http://schemas.microsoft.com/office/powerpoint/2010/main" val="40984663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EC803-D680-CC4D-A93B-97A45937894D}"/>
              </a:ext>
            </a:extLst>
          </p:cNvPr>
          <p:cNvSpPr>
            <a:spLocks noGrp="1"/>
          </p:cNvSpPr>
          <p:nvPr>
            <p:ph type="title"/>
          </p:nvPr>
        </p:nvSpPr>
        <p:spPr/>
        <p:txBody>
          <a:bodyPr/>
          <a:lstStyle/>
          <a:p>
            <a:r>
              <a:rPr lang="en-GB" dirty="0"/>
              <a:t>Introduction</a:t>
            </a:r>
            <a:endParaRPr lang="en-US" dirty="0"/>
          </a:p>
        </p:txBody>
      </p:sp>
      <mc:AlternateContent xmlns:mc="http://schemas.openxmlformats.org/markup-compatibility/2006">
        <mc:Choice xmlns:a14="http://schemas.microsoft.com/office/drawing/2010/main" Requires="a14">
          <p:graphicFrame>
            <p:nvGraphicFramePr>
              <p:cNvPr id="4" name="Table 3">
                <a:extLst>
                  <a:ext uri="{FF2B5EF4-FFF2-40B4-BE49-F238E27FC236}">
                    <a16:creationId xmlns:a16="http://schemas.microsoft.com/office/drawing/2014/main" id="{3AA2B3EC-65E3-4649-A5C7-09E42E4C9BF4}"/>
                  </a:ext>
                </a:extLst>
              </p:cNvPr>
              <p:cNvGraphicFramePr>
                <a:graphicFrameLocks noGrp="1"/>
              </p:cNvGraphicFramePr>
              <p:nvPr>
                <p:extLst>
                  <p:ext uri="{D42A27DB-BD31-4B8C-83A1-F6EECF244321}">
                    <p14:modId xmlns:p14="http://schemas.microsoft.com/office/powerpoint/2010/main" val="3899192320"/>
                  </p:ext>
                </p:extLst>
              </p:nvPr>
            </p:nvGraphicFramePr>
            <p:xfrm>
              <a:off x="2941736" y="1871189"/>
              <a:ext cx="3001864" cy="4970263"/>
            </p:xfrm>
            <a:graphic>
              <a:graphicData uri="http://schemas.openxmlformats.org/drawingml/2006/table">
                <a:tbl>
                  <a:tblPr firstRow="1" bandRow="1">
                    <a:tableStyleId>{2D5ABB26-0587-4C30-8999-92F81FD0307C}</a:tableStyleId>
                  </a:tblPr>
                  <a:tblGrid>
                    <a:gridCol w="1500932">
                      <a:extLst>
                        <a:ext uri="{9D8B030D-6E8A-4147-A177-3AD203B41FA5}">
                          <a16:colId xmlns:a16="http://schemas.microsoft.com/office/drawing/2014/main" val="20000"/>
                        </a:ext>
                      </a:extLst>
                    </a:gridCol>
                    <a:gridCol w="1500932">
                      <a:extLst>
                        <a:ext uri="{9D8B030D-6E8A-4147-A177-3AD203B41FA5}">
                          <a16:colId xmlns:a16="http://schemas.microsoft.com/office/drawing/2014/main" val="20001"/>
                        </a:ext>
                      </a:extLst>
                    </a:gridCol>
                  </a:tblGrid>
                  <a:tr h="394580">
                    <a:tc>
                      <a:txBody>
                        <a:bodyPr/>
                        <a:lstStyle/>
                        <a:p>
                          <a:pPr algn="ctr"/>
                          <a:r>
                            <a:rPr lang="en-GB" dirty="0"/>
                            <a:t>Network</a:t>
                          </a:r>
                          <a:r>
                            <a:rPr lang="en-GB" baseline="0" dirty="0"/>
                            <a:t> A</a:t>
                          </a:r>
                          <a:endParaRPr lang="en-GB" dirty="0"/>
                        </a:p>
                      </a:txBody>
                      <a:tcPr>
                        <a:lnB w="12700" cap="flat" cmpd="sng" algn="ctr">
                          <a:solidFill>
                            <a:schemeClr val="tx1"/>
                          </a:solidFill>
                          <a:prstDash val="solid"/>
                          <a:round/>
                          <a:headEnd type="none" w="med" len="med"/>
                          <a:tailEnd type="none" w="med" len="med"/>
                        </a:lnB>
                      </a:tcPr>
                    </a:tc>
                    <a:tc>
                      <a:txBody>
                        <a:bodyPr/>
                        <a:lstStyle/>
                        <a:p>
                          <a:pPr algn="ctr"/>
                          <a:r>
                            <a:rPr lang="en-GB" dirty="0"/>
                            <a:t>Network B</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247101">
                    <a:tc>
                      <a:txBody>
                        <a:bodyPr/>
                        <a:lstStyle/>
                        <a:p>
                          <a:pPr algn="ctr"/>
                          <a:r>
                            <a:rPr lang="en-GB" dirty="0"/>
                            <a:t>25</a:t>
                          </a:r>
                        </a:p>
                        <a:p>
                          <a:pPr algn="ctr"/>
                          <a:r>
                            <a:rPr lang="en-GB" dirty="0"/>
                            <a:t>14</a:t>
                          </a:r>
                        </a:p>
                        <a:p>
                          <a:pPr algn="ctr"/>
                          <a:r>
                            <a:rPr lang="en-GB" dirty="0"/>
                            <a:t>23</a:t>
                          </a:r>
                        </a:p>
                        <a:p>
                          <a:pPr algn="ctr"/>
                          <a:r>
                            <a:rPr lang="en-GB" dirty="0"/>
                            <a:t>21</a:t>
                          </a:r>
                        </a:p>
                        <a:p>
                          <a:pPr algn="ctr"/>
                          <a:r>
                            <a:rPr lang="en-GB" dirty="0"/>
                            <a:t>24</a:t>
                          </a:r>
                        </a:p>
                        <a:p>
                          <a:pPr algn="ctr"/>
                          <a:r>
                            <a:rPr lang="en-GB" dirty="0"/>
                            <a:t>17</a:t>
                          </a:r>
                        </a:p>
                        <a:p>
                          <a:pPr algn="ctr"/>
                          <a:r>
                            <a:rPr lang="en-GB" dirty="0"/>
                            <a:t>19</a:t>
                          </a:r>
                        </a:p>
                        <a:p>
                          <a:pPr algn="ctr"/>
                          <a:r>
                            <a:rPr lang="en-GB" dirty="0"/>
                            <a:t>20</a:t>
                          </a:r>
                        </a:p>
                        <a:p>
                          <a:pPr algn="ctr"/>
                          <a:r>
                            <a:rPr lang="en-GB" dirty="0"/>
                            <a:t>15</a:t>
                          </a:r>
                        </a:p>
                        <a:p>
                          <a:pPr algn="ctr"/>
                          <a:r>
                            <a:rPr lang="en-GB" dirty="0"/>
                            <a:t>22</a:t>
                          </a:r>
                        </a:p>
                        <a:p>
                          <a:pPr algn="ctr"/>
                          <a:r>
                            <a:rPr lang="en-GB" dirty="0"/>
                            <a:t>16</a:t>
                          </a:r>
                        </a:p>
                        <a:p>
                          <a:pPr algn="ctr"/>
                          <a:r>
                            <a:rPr lang="en-GB" dirty="0"/>
                            <a:t>21</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a:t>14</a:t>
                          </a:r>
                        </a:p>
                        <a:p>
                          <a:pPr algn="ctr"/>
                          <a:r>
                            <a:rPr lang="en-GB" dirty="0"/>
                            <a:t>11</a:t>
                          </a:r>
                        </a:p>
                        <a:p>
                          <a:pPr algn="ctr"/>
                          <a:r>
                            <a:rPr lang="en-GB" dirty="0"/>
                            <a:t>13</a:t>
                          </a:r>
                        </a:p>
                        <a:p>
                          <a:pPr algn="ctr"/>
                          <a:r>
                            <a:rPr lang="en-GB" dirty="0"/>
                            <a:t>9</a:t>
                          </a:r>
                        </a:p>
                        <a:p>
                          <a:pPr algn="ctr"/>
                          <a:r>
                            <a:rPr lang="en-GB" dirty="0"/>
                            <a:t>15</a:t>
                          </a:r>
                        </a:p>
                        <a:p>
                          <a:pPr algn="ctr"/>
                          <a:r>
                            <a:rPr lang="en-GB" dirty="0"/>
                            <a:t>12</a:t>
                          </a:r>
                        </a:p>
                        <a:p>
                          <a:pPr algn="ctr"/>
                          <a:r>
                            <a:rPr lang="en-GB" dirty="0"/>
                            <a:t>9</a:t>
                          </a:r>
                        </a:p>
                        <a:p>
                          <a:pPr algn="ctr"/>
                          <a:r>
                            <a:rPr lang="en-GB" dirty="0"/>
                            <a:t>11</a:t>
                          </a:r>
                        </a:p>
                        <a:p>
                          <a:pPr algn="ctr"/>
                          <a:r>
                            <a:rPr lang="en-GB" dirty="0"/>
                            <a:t>8</a:t>
                          </a:r>
                        </a:p>
                        <a:p>
                          <a:pPr algn="ctr"/>
                          <a:r>
                            <a:rPr lang="en-GB" dirty="0"/>
                            <a:t>13</a:t>
                          </a:r>
                        </a:p>
                        <a:p>
                          <a:pPr algn="ctr"/>
                          <a:r>
                            <a:rPr lang="en-GB" dirty="0"/>
                            <a:t>12</a:t>
                          </a:r>
                        </a:p>
                        <a:p>
                          <a:pPr algn="ctr"/>
                          <a:r>
                            <a:rPr lang="en-GB" dirty="0"/>
                            <a:t>14</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1144408">
                    <a:tc>
                      <a:txBody>
                        <a:bodyPr/>
                        <a:lstStyle/>
                        <a:p>
                          <a:pPr algn="ct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acc>
                                      <m:accPr>
                                        <m:chr m:val="̅"/>
                                        <m:ctrlPr>
                                          <a:rPr lang="en-GB" i="1" smtClean="0">
                                            <a:latin typeface="Cambria Math" panose="02040503050406030204" pitchFamily="18" charset="0"/>
                                          </a:rPr>
                                        </m:ctrlPr>
                                      </m:accPr>
                                      <m:e>
                                        <m:r>
                                          <a:rPr lang="en-GB" b="0" i="1" smtClean="0">
                                            <a:latin typeface="Cambria Math" panose="02040503050406030204" pitchFamily="18" charset="0"/>
                                          </a:rPr>
                                          <m:t>𝑋</m:t>
                                        </m:r>
                                      </m:e>
                                    </m:acc>
                                  </m:e>
                                  <m:sub>
                                    <m:r>
                                      <a:rPr lang="en-GB" b="0" i="1" smtClean="0">
                                        <a:latin typeface="Cambria Math" panose="02040503050406030204" pitchFamily="18" charset="0"/>
                                      </a:rPr>
                                      <m:t>1</m:t>
                                    </m:r>
                                  </m:sub>
                                </m:sSub>
                                <m:r>
                                  <a:rPr lang="en-GB" b="0" i="1" smtClean="0">
                                    <a:latin typeface="Cambria Math" panose="02040503050406030204" pitchFamily="18" charset="0"/>
                                  </a:rPr>
                                  <m:t>=19.75</m:t>
                                </m:r>
                              </m:oMath>
                            </m:oMathPara>
                          </a14:m>
                          <a:endParaRPr lang="en-GB" b="0" dirty="0"/>
                        </a:p>
                        <a:p>
                          <a:pPr algn="ctr"/>
                          <a14:m>
                            <m:oMathPara xmlns:m="http://schemas.openxmlformats.org/officeDocument/2006/math">
                              <m:oMathParaPr>
                                <m:jc m:val="centerGroup"/>
                              </m:oMathParaPr>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𝑛</m:t>
                                    </m:r>
                                  </m:e>
                                  <m:sub>
                                    <m:r>
                                      <a:rPr lang="en-GB" b="0" i="1" smtClean="0">
                                        <a:latin typeface="Cambria Math" panose="02040503050406030204" pitchFamily="18" charset="0"/>
                                      </a:rPr>
                                      <m:t>1</m:t>
                                    </m:r>
                                  </m:sub>
                                </m:sSub>
                                <m:r>
                                  <a:rPr lang="en-GB" b="0" i="1" smtClean="0">
                                    <a:latin typeface="Cambria Math" panose="02040503050406030204" pitchFamily="18" charset="0"/>
                                  </a:rPr>
                                  <m:t>=12</m:t>
                                </m:r>
                              </m:oMath>
                            </m:oMathPara>
                          </a14:m>
                          <a:endParaRPr lang="en-GB" b="0" dirty="0"/>
                        </a:p>
                        <a:p>
                          <a:pPr algn="ctr"/>
                          <a14:m>
                            <m:oMathPara xmlns:m="http://schemas.openxmlformats.org/officeDocument/2006/math">
                              <m:oMathParaPr>
                                <m:jc m:val="centerGroup"/>
                              </m:oMathParaPr>
                              <m:oMath xmlns:m="http://schemas.openxmlformats.org/officeDocument/2006/math">
                                <m:sSubSup>
                                  <m:sSubSupPr>
                                    <m:ctrlPr>
                                      <a:rPr lang="en-GB" b="0" i="1" smtClean="0">
                                        <a:latin typeface="Cambria Math" panose="02040503050406030204" pitchFamily="18" charset="0"/>
                                      </a:rPr>
                                    </m:ctrlPr>
                                  </m:sSubSupPr>
                                  <m:e>
                                    <m:r>
                                      <a:rPr lang="en-GB" b="0" i="1" smtClean="0">
                                        <a:latin typeface="Cambria Math" panose="02040503050406030204" pitchFamily="18" charset="0"/>
                                      </a:rPr>
                                      <m:t>𝑆𝐷</m:t>
                                    </m:r>
                                  </m:e>
                                  <m:sub>
                                    <m:r>
                                      <a:rPr lang="en-GB" b="0" i="1" smtClean="0">
                                        <a:latin typeface="Cambria Math" panose="02040503050406030204" pitchFamily="18" charset="0"/>
                                      </a:rPr>
                                      <m:t>1</m:t>
                                    </m:r>
                                  </m:sub>
                                  <m:sup>
                                    <m:r>
                                      <a:rPr lang="en-GB" b="0" i="1" smtClean="0">
                                        <a:latin typeface="Cambria Math" panose="02040503050406030204" pitchFamily="18" charset="0"/>
                                      </a:rPr>
                                      <m:t>2</m:t>
                                    </m:r>
                                  </m:sup>
                                </m:sSubSup>
                                <m:r>
                                  <a:rPr lang="en-GB" b="0" i="1" smtClean="0">
                                    <a:latin typeface="Cambria Math" panose="02040503050406030204" pitchFamily="18" charset="0"/>
                                  </a:rPr>
                                  <m:t>=12.93</m:t>
                                </m:r>
                              </m:oMath>
                            </m:oMathPara>
                          </a14:m>
                          <a:endParaRPr lang="en-GB" b="0" dirty="0"/>
                        </a:p>
                      </a:txBody>
                      <a:tcPr>
                        <a:lnT w="12700" cap="flat" cmpd="sng" algn="ctr">
                          <a:solidFill>
                            <a:schemeClr val="tx1"/>
                          </a:solidFill>
                          <a:prstDash val="solid"/>
                          <a:round/>
                          <a:headEnd type="none" w="med" len="med"/>
                          <a:tailEnd type="none" w="med" len="med"/>
                        </a:lnT>
                      </a:tcPr>
                    </a:tc>
                    <a:tc>
                      <a:txBody>
                        <a:bodyPr/>
                        <a:lstStyle/>
                        <a:p>
                          <a:pPr algn="ct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acc>
                                      <m:accPr>
                                        <m:chr m:val="̅"/>
                                        <m:ctrlPr>
                                          <a:rPr lang="en-GB" i="1" smtClean="0">
                                            <a:latin typeface="Cambria Math" panose="02040503050406030204" pitchFamily="18" charset="0"/>
                                          </a:rPr>
                                        </m:ctrlPr>
                                      </m:accPr>
                                      <m:e>
                                        <m:r>
                                          <a:rPr lang="en-GB" b="0" i="1" smtClean="0">
                                            <a:latin typeface="Cambria Math" panose="02040503050406030204" pitchFamily="18" charset="0"/>
                                          </a:rPr>
                                          <m:t>𝑋</m:t>
                                        </m:r>
                                      </m:e>
                                    </m:acc>
                                  </m:e>
                                  <m:sub>
                                    <m:r>
                                      <a:rPr lang="en-GB" b="0" i="1" smtClean="0">
                                        <a:latin typeface="Cambria Math" panose="02040503050406030204" pitchFamily="18" charset="0"/>
                                      </a:rPr>
                                      <m:t>2</m:t>
                                    </m:r>
                                  </m:sub>
                                </m:sSub>
                                <m:r>
                                  <a:rPr lang="en-GB" b="0" i="1" smtClean="0">
                                    <a:latin typeface="Cambria Math" panose="02040503050406030204" pitchFamily="18" charset="0"/>
                                  </a:rPr>
                                  <m:t>=11.75</m:t>
                                </m:r>
                              </m:oMath>
                            </m:oMathPara>
                          </a14:m>
                          <a:endParaRPr lang="en-GB" b="0" dirty="0"/>
                        </a:p>
                        <a:p>
                          <a:pPr algn="ctr"/>
                          <a14:m>
                            <m:oMathPara xmlns:m="http://schemas.openxmlformats.org/officeDocument/2006/math">
                              <m:oMathParaPr>
                                <m:jc m:val="centerGroup"/>
                              </m:oMathParaPr>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𝑛</m:t>
                                    </m:r>
                                  </m:e>
                                  <m:sub>
                                    <m:r>
                                      <a:rPr lang="en-GB" b="0" i="1" smtClean="0">
                                        <a:latin typeface="Cambria Math" panose="02040503050406030204" pitchFamily="18" charset="0"/>
                                      </a:rPr>
                                      <m:t>2</m:t>
                                    </m:r>
                                  </m:sub>
                                </m:sSub>
                                <m:r>
                                  <a:rPr lang="en-GB" b="0" i="1" smtClean="0">
                                    <a:latin typeface="Cambria Math" panose="02040503050406030204" pitchFamily="18" charset="0"/>
                                  </a:rPr>
                                  <m:t>=12</m:t>
                                </m:r>
                              </m:oMath>
                            </m:oMathPara>
                          </a14:m>
                          <a:endParaRPr lang="en-GB" b="0" dirty="0"/>
                        </a:p>
                        <a:p>
                          <a:pPr algn="ctr"/>
                          <a14:m>
                            <m:oMathPara xmlns:m="http://schemas.openxmlformats.org/officeDocument/2006/math">
                              <m:oMathParaPr>
                                <m:jc m:val="centerGroup"/>
                              </m:oMathParaPr>
                              <m:oMath xmlns:m="http://schemas.openxmlformats.org/officeDocument/2006/math">
                                <m:sSubSup>
                                  <m:sSubSupPr>
                                    <m:ctrlPr>
                                      <a:rPr lang="en-GB" b="0" i="1" smtClean="0">
                                        <a:latin typeface="Cambria Math" panose="02040503050406030204" pitchFamily="18" charset="0"/>
                                      </a:rPr>
                                    </m:ctrlPr>
                                  </m:sSubSupPr>
                                  <m:e>
                                    <m:r>
                                      <a:rPr lang="en-GB" b="0" i="1" smtClean="0">
                                        <a:latin typeface="Cambria Math" panose="02040503050406030204" pitchFamily="18" charset="0"/>
                                      </a:rPr>
                                      <m:t>𝑆𝐷</m:t>
                                    </m:r>
                                  </m:e>
                                  <m:sub>
                                    <m:r>
                                      <a:rPr lang="en-GB" b="0" i="1" smtClean="0">
                                        <a:latin typeface="Cambria Math" panose="02040503050406030204" pitchFamily="18" charset="0"/>
                                      </a:rPr>
                                      <m:t>2</m:t>
                                    </m:r>
                                  </m:sub>
                                  <m:sup>
                                    <m:r>
                                      <a:rPr lang="en-GB" b="0" i="1" smtClean="0">
                                        <a:latin typeface="Cambria Math" panose="02040503050406030204" pitchFamily="18" charset="0"/>
                                      </a:rPr>
                                      <m:t>2</m:t>
                                    </m:r>
                                  </m:sup>
                                </m:sSubSup>
                                <m:r>
                                  <a:rPr lang="en-GB" b="0" i="1" smtClean="0">
                                    <a:latin typeface="Cambria Math" panose="02040503050406030204" pitchFamily="18" charset="0"/>
                                  </a:rPr>
                                  <m:t>=4.93</m:t>
                                </m:r>
                              </m:oMath>
                            </m:oMathPara>
                          </a14:m>
                          <a:endParaRPr lang="en-GB" b="0" dirty="0"/>
                        </a:p>
                        <a:p>
                          <a:pPr algn="ctr"/>
                          <a:endParaRPr lang="en-GB" dirty="0"/>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2"/>
                      </a:ext>
                    </a:extLst>
                  </a:tr>
                </a:tbl>
              </a:graphicData>
            </a:graphic>
          </p:graphicFrame>
        </mc:Choice>
        <mc:Fallback>
          <p:graphicFrame>
            <p:nvGraphicFramePr>
              <p:cNvPr id="4" name="Table 3">
                <a:extLst>
                  <a:ext uri="{FF2B5EF4-FFF2-40B4-BE49-F238E27FC236}">
                    <a16:creationId xmlns:a16="http://schemas.microsoft.com/office/drawing/2014/main" id="{3AA2B3EC-65E3-4649-A5C7-09E42E4C9BF4}"/>
                  </a:ext>
                </a:extLst>
              </p:cNvPr>
              <p:cNvGraphicFramePr>
                <a:graphicFrameLocks noGrp="1"/>
              </p:cNvGraphicFramePr>
              <p:nvPr>
                <p:extLst>
                  <p:ext uri="{D42A27DB-BD31-4B8C-83A1-F6EECF244321}">
                    <p14:modId xmlns:p14="http://schemas.microsoft.com/office/powerpoint/2010/main" val="3899192320"/>
                  </p:ext>
                </p:extLst>
              </p:nvPr>
            </p:nvGraphicFramePr>
            <p:xfrm>
              <a:off x="2941736" y="1871189"/>
              <a:ext cx="3001864" cy="4970263"/>
            </p:xfrm>
            <a:graphic>
              <a:graphicData uri="http://schemas.openxmlformats.org/drawingml/2006/table">
                <a:tbl>
                  <a:tblPr firstRow="1" bandRow="1">
                    <a:tableStyleId>{2D5ABB26-0587-4C30-8999-92F81FD0307C}</a:tableStyleId>
                  </a:tblPr>
                  <a:tblGrid>
                    <a:gridCol w="1500932">
                      <a:extLst>
                        <a:ext uri="{9D8B030D-6E8A-4147-A177-3AD203B41FA5}">
                          <a16:colId xmlns:a16="http://schemas.microsoft.com/office/drawing/2014/main" val="20000"/>
                        </a:ext>
                      </a:extLst>
                    </a:gridCol>
                    <a:gridCol w="1500932">
                      <a:extLst>
                        <a:ext uri="{9D8B030D-6E8A-4147-A177-3AD203B41FA5}">
                          <a16:colId xmlns:a16="http://schemas.microsoft.com/office/drawing/2014/main" val="20001"/>
                        </a:ext>
                      </a:extLst>
                    </a:gridCol>
                  </a:tblGrid>
                  <a:tr h="394580">
                    <a:tc>
                      <a:txBody>
                        <a:bodyPr/>
                        <a:lstStyle/>
                        <a:p>
                          <a:pPr algn="ctr"/>
                          <a:r>
                            <a:rPr lang="en-GB" dirty="0"/>
                            <a:t>Network</a:t>
                          </a:r>
                          <a:r>
                            <a:rPr lang="en-GB" baseline="0" dirty="0"/>
                            <a:t> A</a:t>
                          </a:r>
                          <a:endParaRPr lang="en-GB" dirty="0"/>
                        </a:p>
                      </a:txBody>
                      <a:tcPr>
                        <a:lnB w="12700" cap="flat" cmpd="sng" algn="ctr">
                          <a:solidFill>
                            <a:schemeClr val="tx1"/>
                          </a:solidFill>
                          <a:prstDash val="solid"/>
                          <a:round/>
                          <a:headEnd type="none" w="med" len="med"/>
                          <a:tailEnd type="none" w="med" len="med"/>
                        </a:lnB>
                      </a:tcPr>
                    </a:tc>
                    <a:tc>
                      <a:txBody>
                        <a:bodyPr/>
                        <a:lstStyle/>
                        <a:p>
                          <a:pPr algn="ctr"/>
                          <a:r>
                            <a:rPr lang="en-GB" dirty="0"/>
                            <a:t>Network B</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383280">
                    <a:tc>
                      <a:txBody>
                        <a:bodyPr/>
                        <a:lstStyle/>
                        <a:p>
                          <a:pPr algn="ctr"/>
                          <a:r>
                            <a:rPr lang="en-GB" dirty="0"/>
                            <a:t>25</a:t>
                          </a:r>
                        </a:p>
                        <a:p>
                          <a:pPr algn="ctr"/>
                          <a:r>
                            <a:rPr lang="en-GB" dirty="0"/>
                            <a:t>14</a:t>
                          </a:r>
                        </a:p>
                        <a:p>
                          <a:pPr algn="ctr"/>
                          <a:r>
                            <a:rPr lang="en-GB" dirty="0"/>
                            <a:t>23</a:t>
                          </a:r>
                        </a:p>
                        <a:p>
                          <a:pPr algn="ctr"/>
                          <a:r>
                            <a:rPr lang="en-GB" dirty="0"/>
                            <a:t>21</a:t>
                          </a:r>
                        </a:p>
                        <a:p>
                          <a:pPr algn="ctr"/>
                          <a:r>
                            <a:rPr lang="en-GB" dirty="0"/>
                            <a:t>24</a:t>
                          </a:r>
                        </a:p>
                        <a:p>
                          <a:pPr algn="ctr"/>
                          <a:r>
                            <a:rPr lang="en-GB" dirty="0"/>
                            <a:t>17</a:t>
                          </a:r>
                        </a:p>
                        <a:p>
                          <a:pPr algn="ctr"/>
                          <a:r>
                            <a:rPr lang="en-GB" dirty="0"/>
                            <a:t>19</a:t>
                          </a:r>
                        </a:p>
                        <a:p>
                          <a:pPr algn="ctr"/>
                          <a:r>
                            <a:rPr lang="en-GB" dirty="0"/>
                            <a:t>20</a:t>
                          </a:r>
                        </a:p>
                        <a:p>
                          <a:pPr algn="ctr"/>
                          <a:r>
                            <a:rPr lang="en-GB" dirty="0"/>
                            <a:t>15</a:t>
                          </a:r>
                        </a:p>
                        <a:p>
                          <a:pPr algn="ctr"/>
                          <a:r>
                            <a:rPr lang="en-GB" dirty="0"/>
                            <a:t>22</a:t>
                          </a:r>
                        </a:p>
                        <a:p>
                          <a:pPr algn="ctr"/>
                          <a:r>
                            <a:rPr lang="en-GB" dirty="0"/>
                            <a:t>16</a:t>
                          </a:r>
                        </a:p>
                        <a:p>
                          <a:pPr algn="ctr"/>
                          <a:r>
                            <a:rPr lang="en-GB" dirty="0"/>
                            <a:t>21</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a:t>14</a:t>
                          </a:r>
                        </a:p>
                        <a:p>
                          <a:pPr algn="ctr"/>
                          <a:r>
                            <a:rPr lang="en-GB" dirty="0"/>
                            <a:t>11</a:t>
                          </a:r>
                        </a:p>
                        <a:p>
                          <a:pPr algn="ctr"/>
                          <a:r>
                            <a:rPr lang="en-GB" dirty="0"/>
                            <a:t>13</a:t>
                          </a:r>
                        </a:p>
                        <a:p>
                          <a:pPr algn="ctr"/>
                          <a:r>
                            <a:rPr lang="en-GB" dirty="0"/>
                            <a:t>9</a:t>
                          </a:r>
                        </a:p>
                        <a:p>
                          <a:pPr algn="ctr"/>
                          <a:r>
                            <a:rPr lang="en-GB" dirty="0"/>
                            <a:t>15</a:t>
                          </a:r>
                        </a:p>
                        <a:p>
                          <a:pPr algn="ctr"/>
                          <a:r>
                            <a:rPr lang="en-GB" dirty="0"/>
                            <a:t>12</a:t>
                          </a:r>
                        </a:p>
                        <a:p>
                          <a:pPr algn="ctr"/>
                          <a:r>
                            <a:rPr lang="en-GB" dirty="0"/>
                            <a:t>9</a:t>
                          </a:r>
                        </a:p>
                        <a:p>
                          <a:pPr algn="ctr"/>
                          <a:r>
                            <a:rPr lang="en-GB" dirty="0"/>
                            <a:t>11</a:t>
                          </a:r>
                        </a:p>
                        <a:p>
                          <a:pPr algn="ctr"/>
                          <a:r>
                            <a:rPr lang="en-GB" dirty="0"/>
                            <a:t>8</a:t>
                          </a:r>
                        </a:p>
                        <a:p>
                          <a:pPr algn="ctr"/>
                          <a:r>
                            <a:rPr lang="en-GB" dirty="0"/>
                            <a:t>13</a:t>
                          </a:r>
                        </a:p>
                        <a:p>
                          <a:pPr algn="ctr"/>
                          <a:r>
                            <a:rPr lang="en-GB" dirty="0"/>
                            <a:t>12</a:t>
                          </a:r>
                        </a:p>
                        <a:p>
                          <a:pPr algn="ctr"/>
                          <a:r>
                            <a:rPr lang="en-GB" dirty="0"/>
                            <a:t>14</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1192403">
                    <a:tc>
                      <a:txBody>
                        <a:bodyPr/>
                        <a:lstStyle/>
                        <a:p>
                          <a:endParaRPr lang="en-US"/>
                        </a:p>
                      </a:txBody>
                      <a:tcPr>
                        <a:lnT w="12700" cap="flat" cmpd="sng" algn="ctr">
                          <a:solidFill>
                            <a:schemeClr val="tx1"/>
                          </a:solidFill>
                          <a:prstDash val="solid"/>
                          <a:round/>
                          <a:headEnd type="none" w="med" len="med"/>
                          <a:tailEnd type="none" w="med" len="med"/>
                        </a:lnT>
                        <a:blipFill>
                          <a:blip r:embed="rId2"/>
                          <a:stretch>
                            <a:fillRect t="-320213" r="-99160"/>
                          </a:stretch>
                        </a:blipFill>
                      </a:tcPr>
                    </a:tc>
                    <a:tc>
                      <a:txBody>
                        <a:bodyPr/>
                        <a:lstStyle/>
                        <a:p>
                          <a:endParaRPr lang="en-US"/>
                        </a:p>
                      </a:txBody>
                      <a:tcPr>
                        <a:lnT w="12700" cap="flat" cmpd="sng" algn="ctr">
                          <a:solidFill>
                            <a:schemeClr val="tx1"/>
                          </a:solidFill>
                          <a:prstDash val="solid"/>
                          <a:round/>
                          <a:headEnd type="none" w="med" len="med"/>
                          <a:tailEnd type="none" w="med" len="med"/>
                        </a:lnT>
                        <a:blipFill>
                          <a:blip r:embed="rId2"/>
                          <a:stretch>
                            <a:fillRect l="-100847" t="-320213"/>
                          </a:stretch>
                        </a:blipFill>
                      </a:tcPr>
                    </a:tc>
                    <a:extLst>
                      <a:ext uri="{0D108BD9-81ED-4DB2-BD59-A6C34878D82A}">
                        <a16:rowId xmlns:a16="http://schemas.microsoft.com/office/drawing/2014/main" val="10002"/>
                      </a:ext>
                    </a:extLst>
                  </a:tr>
                </a:tbl>
              </a:graphicData>
            </a:graphic>
          </p:graphicFrame>
        </mc:Fallback>
      </mc:AlternateContent>
    </p:spTree>
    <p:extLst>
      <p:ext uri="{BB962C8B-B14F-4D97-AF65-F5344CB8AC3E}">
        <p14:creationId xmlns:p14="http://schemas.microsoft.com/office/powerpoint/2010/main" val="22349648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lstStyle/>
              <a:p>
                <a14:m>
                  <m:oMath xmlns:m="http://schemas.openxmlformats.org/officeDocument/2006/math">
                    <m:r>
                      <a:rPr lang="en-GB" smtClean="0">
                        <a:latin typeface="Cambria Math" panose="02040503050406030204" pitchFamily="18" charset="0"/>
                      </a:rPr>
                      <m:t>𝑡</m:t>
                    </m:r>
                  </m:oMath>
                </a14:m>
                <a:r>
                  <a:rPr lang="en-GB" dirty="0"/>
                  <a:t> Test For independent samples</a:t>
                </a:r>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rotWithShape="0">
                <a:blip r:embed="rId2"/>
                <a:stretch>
                  <a:fillRect t="-11000" b="-3000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fontScale="92500" lnSpcReduction="10000"/>
              </a:bodyPr>
              <a:lstStyle/>
              <a:p>
                <a:r>
                  <a:rPr lang="en-GB" dirty="0"/>
                  <a:t>There two types of </a:t>
                </a:r>
                <a14:m>
                  <m:oMath xmlns:m="http://schemas.openxmlformats.org/officeDocument/2006/math">
                    <m:r>
                      <a:rPr lang="en-GB">
                        <a:latin typeface="Cambria Math" panose="02040503050406030204" pitchFamily="18" charset="0"/>
                      </a:rPr>
                      <m:t>𝑡</m:t>
                    </m:r>
                  </m:oMath>
                </a14:m>
                <a:r>
                  <a:rPr lang="en-GB" dirty="0"/>
                  <a:t> Test</a:t>
                </a:r>
              </a:p>
              <a:p>
                <a:pPr lvl="1"/>
                <a:r>
                  <a:rPr lang="en-GB" dirty="0"/>
                  <a:t>One for independent samples</a:t>
                </a:r>
              </a:p>
              <a:p>
                <a:pPr lvl="1"/>
                <a:r>
                  <a:rPr lang="en-GB" dirty="0"/>
                  <a:t>One for paired samples</a:t>
                </a:r>
              </a:p>
              <a:p>
                <a:r>
                  <a:rPr lang="en-GB" dirty="0"/>
                  <a:t>If the two samples are not paired in any way we can use the </a:t>
                </a:r>
                <a14:m>
                  <m:oMath xmlns:m="http://schemas.openxmlformats.org/officeDocument/2006/math">
                    <m:r>
                      <a:rPr lang="en-GB">
                        <a:latin typeface="Cambria Math" panose="02040503050406030204" pitchFamily="18" charset="0"/>
                      </a:rPr>
                      <m:t>𝑡</m:t>
                    </m:r>
                  </m:oMath>
                </a14:m>
                <a:r>
                  <a:rPr lang="en-GB" dirty="0"/>
                  <a:t> Test for independent samples</a:t>
                </a:r>
              </a:p>
              <a:p>
                <a:r>
                  <a:rPr lang="en-GB" dirty="0"/>
                  <a:t>The </a:t>
                </a:r>
                <a14:m>
                  <m:oMath xmlns:m="http://schemas.openxmlformats.org/officeDocument/2006/math">
                    <m:r>
                      <a:rPr lang="en-GB">
                        <a:latin typeface="Cambria Math" panose="02040503050406030204" pitchFamily="18" charset="0"/>
                      </a:rPr>
                      <m:t>𝑡</m:t>
                    </m:r>
                  </m:oMath>
                </a14:m>
                <a:r>
                  <a:rPr lang="en-GB" dirty="0"/>
                  <a:t> Test will provide a single obtained value </a:t>
                </a:r>
                <a14:m>
                  <m:oMath xmlns:m="http://schemas.openxmlformats.org/officeDocument/2006/math">
                    <m:sSub>
                      <m:sSubPr>
                        <m:ctrlPr>
                          <a:rPr lang="en-GB" i="1" smtClean="0">
                            <a:latin typeface="Cambria Math" panose="02040503050406030204" pitchFamily="18" charset="0"/>
                          </a:rPr>
                        </m:ctrlPr>
                      </m:sSubPr>
                      <m:e>
                        <m:r>
                          <a:rPr lang="en-GB" smtClean="0">
                            <a:latin typeface="Cambria Math" panose="02040503050406030204" pitchFamily="18" charset="0"/>
                          </a:rPr>
                          <m:t>𝑡</m:t>
                        </m:r>
                      </m:e>
                      <m:sub>
                        <m:r>
                          <a:rPr lang="en-GB" smtClean="0">
                            <a:latin typeface="Cambria Math" panose="02040503050406030204" pitchFamily="18" charset="0"/>
                          </a:rPr>
                          <m:t>𝑜𝑏𝑡</m:t>
                        </m:r>
                      </m:sub>
                    </m:sSub>
                  </m:oMath>
                </a14:m>
                <a:endParaRPr lang="en-GB" dirty="0"/>
              </a:p>
              <a:p>
                <a:pPr lvl="1"/>
                <a:r>
                  <a:rPr lang="en-GB" dirty="0"/>
                  <a:t>The larger the value of </a:t>
                </a:r>
                <a14:m>
                  <m:oMath xmlns:m="http://schemas.openxmlformats.org/officeDocument/2006/math">
                    <m:sSub>
                      <m:sSubPr>
                        <m:ctrlPr>
                          <a:rPr lang="en-GB" i="1">
                            <a:latin typeface="Cambria Math" panose="02040503050406030204" pitchFamily="18" charset="0"/>
                          </a:rPr>
                        </m:ctrlPr>
                      </m:sSubPr>
                      <m:e>
                        <m:r>
                          <a:rPr lang="en-GB">
                            <a:latin typeface="Cambria Math" panose="02040503050406030204" pitchFamily="18" charset="0"/>
                          </a:rPr>
                          <m:t>𝑡</m:t>
                        </m:r>
                      </m:e>
                      <m:sub>
                        <m:r>
                          <a:rPr lang="en-GB">
                            <a:latin typeface="Cambria Math" panose="02040503050406030204" pitchFamily="18" charset="0"/>
                          </a:rPr>
                          <m:t>𝑜𝑏𝑡</m:t>
                        </m:r>
                      </m:sub>
                    </m:sSub>
                  </m:oMath>
                </a14:m>
                <a:r>
                  <a:rPr lang="en-GB" dirty="0"/>
                  <a:t> the more likely it is to represent a statistically significant difference between the two groups</a:t>
                </a:r>
              </a:p>
              <a:p>
                <a:r>
                  <a:rPr lang="en-GB" dirty="0"/>
                  <a:t>This test is often used where a sample is drawn from a population and then randomly assigned to one of two groups</a:t>
                </a:r>
              </a:p>
              <a:p>
                <a:pPr lvl="1"/>
                <a:r>
                  <a:rPr lang="en-GB" dirty="0"/>
                  <a:t>Medical treatment / no medical treatment</a:t>
                </a:r>
              </a:p>
              <a:p>
                <a:pPr lvl="1"/>
                <a:r>
                  <a:rPr lang="en-GB" dirty="0"/>
                  <a:t>Routing algorithm 1 / routing algorithm 2</a:t>
                </a:r>
              </a:p>
              <a:p>
                <a:pPr lvl="1"/>
                <a:r>
                  <a:rPr lang="en-GB" dirty="0"/>
                  <a:t>Advertising campaign 1 / advertising campaign 2</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3"/>
                <a:stretch>
                  <a:fillRect l="-1777" t="-1970" r="-1373"/>
                </a:stretch>
              </a:blipFill>
            </p:spPr>
            <p:txBody>
              <a:bodyPr/>
              <a:lstStyle/>
              <a:p>
                <a:r>
                  <a:rPr lang="en-GB">
                    <a:noFill/>
                  </a:rPr>
                  <a:t> </a:t>
                </a:r>
              </a:p>
            </p:txBody>
          </p:sp>
        </mc:Fallback>
      </mc:AlternateContent>
    </p:spTree>
    <p:extLst>
      <p:ext uri="{BB962C8B-B14F-4D97-AF65-F5344CB8AC3E}">
        <p14:creationId xmlns:p14="http://schemas.microsoft.com/office/powerpoint/2010/main" val="41757070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lstStyle/>
              <a:p>
                <a14:m>
                  <m:oMath xmlns:m="http://schemas.openxmlformats.org/officeDocument/2006/math">
                    <m:r>
                      <a:rPr lang="en-GB" smtClean="0">
                        <a:latin typeface="Cambria Math" panose="02040503050406030204" pitchFamily="18" charset="0"/>
                      </a:rPr>
                      <m:t>𝑡</m:t>
                    </m:r>
                  </m:oMath>
                </a14:m>
                <a:r>
                  <a:rPr lang="en-GB" dirty="0"/>
                  <a:t> Test For independent samples</a:t>
                </a:r>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rotWithShape="0">
                <a:blip r:embed="rId2"/>
                <a:stretch>
                  <a:fillRect t="-11000" b="-30000"/>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3" name="Content Placeholder 2"/>
              <p:cNvSpPr>
                <a:spLocks noGrp="1"/>
              </p:cNvSpPr>
              <p:nvPr>
                <p:ph idx="1"/>
              </p:nvPr>
            </p:nvSpPr>
            <p:spPr/>
            <p:txBody>
              <a:bodyPr>
                <a:normAutofit fontScale="92500" lnSpcReduction="10000"/>
              </a:bodyPr>
              <a:lstStyle/>
              <a:p>
                <a14:m>
                  <m:oMath xmlns:m="http://schemas.openxmlformats.org/officeDocument/2006/math">
                    <m:sSub>
                      <m:sSubPr>
                        <m:ctrlPr>
                          <a:rPr lang="en-GB" i="1" smtClean="0">
                            <a:latin typeface="Cambria Math" panose="02040503050406030204" pitchFamily="18" charset="0"/>
                          </a:rPr>
                        </m:ctrlPr>
                      </m:sSubPr>
                      <m:e>
                        <m:r>
                          <a:rPr lang="en-GB" smtClean="0">
                            <a:latin typeface="Cambria Math" panose="02040503050406030204" pitchFamily="18" charset="0"/>
                          </a:rPr>
                          <m:t>𝑡</m:t>
                        </m:r>
                      </m:e>
                      <m:sub>
                        <m:r>
                          <a:rPr lang="en-GB" smtClean="0">
                            <a:latin typeface="Cambria Math" panose="02040503050406030204" pitchFamily="18" charset="0"/>
                          </a:rPr>
                          <m:t>𝑜𝑏𝑡</m:t>
                        </m:r>
                      </m:sub>
                    </m:sSub>
                    <m:r>
                      <a:rPr lang="en-GB" smtClean="0">
                        <a:latin typeface="Cambria Math" panose="02040503050406030204" pitchFamily="18" charset="0"/>
                      </a:rPr>
                      <m:t>=</m:t>
                    </m:r>
                    <m:f>
                      <m:fPr>
                        <m:ctrlPr>
                          <a:rPr lang="en-GB" i="1" smtClean="0">
                            <a:latin typeface="Cambria Math" panose="02040503050406030204" pitchFamily="18" charset="0"/>
                          </a:rPr>
                        </m:ctrlPr>
                      </m:fPr>
                      <m:num>
                        <m:sSub>
                          <m:sSubPr>
                            <m:ctrlPr>
                              <a:rPr lang="en-GB" i="1" smtClean="0">
                                <a:latin typeface="Cambria Math" panose="02040503050406030204" pitchFamily="18" charset="0"/>
                              </a:rPr>
                            </m:ctrlPr>
                          </m:sSubPr>
                          <m:e>
                            <m:acc>
                              <m:accPr>
                                <m:chr m:val="̅"/>
                                <m:ctrlPr>
                                  <a:rPr lang="en-GB" i="1" smtClean="0">
                                    <a:latin typeface="Cambria Math" panose="02040503050406030204" pitchFamily="18" charset="0"/>
                                  </a:rPr>
                                </m:ctrlPr>
                              </m:accPr>
                              <m:e>
                                <m:r>
                                  <a:rPr lang="en-GB" smtClean="0">
                                    <a:latin typeface="Cambria Math" panose="02040503050406030204" pitchFamily="18" charset="0"/>
                                  </a:rPr>
                                  <m:t>𝑋</m:t>
                                </m:r>
                              </m:e>
                            </m:acc>
                          </m:e>
                          <m:sub>
                            <m:r>
                              <a:rPr lang="en-GB" smtClean="0">
                                <a:latin typeface="Cambria Math" panose="02040503050406030204" pitchFamily="18" charset="0"/>
                              </a:rPr>
                              <m:t>1</m:t>
                            </m:r>
                          </m:sub>
                        </m:sSub>
                        <m:r>
                          <a:rPr lang="en-GB" smtClean="0">
                            <a:latin typeface="Cambria Math" panose="02040503050406030204" pitchFamily="18" charset="0"/>
                          </a:rPr>
                          <m:t>−</m:t>
                        </m:r>
                        <m:sSub>
                          <m:sSubPr>
                            <m:ctrlPr>
                              <a:rPr lang="en-GB" i="1" smtClean="0">
                                <a:latin typeface="Cambria Math" panose="02040503050406030204" pitchFamily="18" charset="0"/>
                              </a:rPr>
                            </m:ctrlPr>
                          </m:sSubPr>
                          <m:e>
                            <m:acc>
                              <m:accPr>
                                <m:chr m:val="̅"/>
                                <m:ctrlPr>
                                  <a:rPr lang="en-GB" i="1" smtClean="0">
                                    <a:latin typeface="Cambria Math" panose="02040503050406030204" pitchFamily="18" charset="0"/>
                                  </a:rPr>
                                </m:ctrlPr>
                              </m:accPr>
                              <m:e>
                                <m:r>
                                  <a:rPr lang="en-GB" smtClean="0">
                                    <a:latin typeface="Cambria Math" panose="02040503050406030204" pitchFamily="18" charset="0"/>
                                  </a:rPr>
                                  <m:t>𝑋</m:t>
                                </m:r>
                              </m:e>
                            </m:acc>
                          </m:e>
                          <m:sub>
                            <m:r>
                              <a:rPr lang="en-GB" smtClean="0">
                                <a:latin typeface="Cambria Math" panose="02040503050406030204" pitchFamily="18" charset="0"/>
                              </a:rPr>
                              <m:t>2</m:t>
                            </m:r>
                          </m:sub>
                        </m:sSub>
                      </m:num>
                      <m:den>
                        <m:rad>
                          <m:radPr>
                            <m:degHide m:val="on"/>
                            <m:ctrlPr>
                              <a:rPr lang="en-GB" i="1" smtClean="0">
                                <a:latin typeface="Cambria Math" panose="02040503050406030204" pitchFamily="18" charset="0"/>
                              </a:rPr>
                            </m:ctrlPr>
                          </m:radPr>
                          <m:deg/>
                          <m:e>
                            <m:d>
                              <m:dPr>
                                <m:begChr m:val="["/>
                                <m:endChr m:val="]"/>
                                <m:ctrlPr>
                                  <a:rPr lang="en-GB" i="1" smtClean="0">
                                    <a:latin typeface="Cambria Math" panose="02040503050406030204" pitchFamily="18" charset="0"/>
                                  </a:rPr>
                                </m:ctrlPr>
                              </m:dPr>
                              <m:e>
                                <m:f>
                                  <m:fPr>
                                    <m:ctrlPr>
                                      <a:rPr lang="en-GB" i="1">
                                        <a:latin typeface="Cambria Math" panose="02040503050406030204" pitchFamily="18" charset="0"/>
                                      </a:rPr>
                                    </m:ctrlPr>
                                  </m:fPr>
                                  <m:num>
                                    <m:d>
                                      <m:dPr>
                                        <m:ctrlPr>
                                          <a:rPr lang="en-GB" i="1">
                                            <a:latin typeface="Cambria Math" panose="02040503050406030204" pitchFamily="18" charset="0"/>
                                          </a:rPr>
                                        </m:ctrlPr>
                                      </m:dPr>
                                      <m:e>
                                        <m:sSub>
                                          <m:sSubPr>
                                            <m:ctrlPr>
                                              <a:rPr lang="en-GB" i="1">
                                                <a:latin typeface="Cambria Math" panose="02040503050406030204" pitchFamily="18" charset="0"/>
                                              </a:rPr>
                                            </m:ctrlPr>
                                          </m:sSubPr>
                                          <m:e>
                                            <m:r>
                                              <a:rPr lang="en-GB">
                                                <a:latin typeface="Cambria Math" panose="02040503050406030204" pitchFamily="18" charset="0"/>
                                              </a:rPr>
                                              <m:t>𝑛</m:t>
                                            </m:r>
                                          </m:e>
                                          <m:sub>
                                            <m:r>
                                              <a:rPr lang="en-GB">
                                                <a:latin typeface="Cambria Math" panose="02040503050406030204" pitchFamily="18" charset="0"/>
                                              </a:rPr>
                                              <m:t>1</m:t>
                                            </m:r>
                                          </m:sub>
                                        </m:sSub>
                                        <m:r>
                                          <a:rPr lang="en-GB">
                                            <a:latin typeface="Cambria Math" panose="02040503050406030204" pitchFamily="18" charset="0"/>
                                          </a:rPr>
                                          <m:t>−1</m:t>
                                        </m:r>
                                      </m:e>
                                    </m:d>
                                    <m:sSubSup>
                                      <m:sSubSupPr>
                                        <m:ctrlPr>
                                          <a:rPr lang="en-GB" i="1">
                                            <a:latin typeface="Cambria Math" panose="02040503050406030204" pitchFamily="18" charset="0"/>
                                          </a:rPr>
                                        </m:ctrlPr>
                                      </m:sSubSupPr>
                                      <m:e>
                                        <m:r>
                                          <a:rPr lang="en-GB">
                                            <a:latin typeface="Cambria Math" panose="02040503050406030204" pitchFamily="18" charset="0"/>
                                          </a:rPr>
                                          <m:t>𝑆𝐷</m:t>
                                        </m:r>
                                      </m:e>
                                      <m:sub>
                                        <m:r>
                                          <a:rPr lang="en-GB">
                                            <a:latin typeface="Cambria Math" panose="02040503050406030204" pitchFamily="18" charset="0"/>
                                          </a:rPr>
                                          <m:t>1</m:t>
                                        </m:r>
                                      </m:sub>
                                      <m:sup>
                                        <m:r>
                                          <a:rPr lang="en-GB">
                                            <a:latin typeface="Cambria Math" panose="02040503050406030204" pitchFamily="18" charset="0"/>
                                          </a:rPr>
                                          <m:t>2</m:t>
                                        </m:r>
                                      </m:sup>
                                    </m:sSubSup>
                                    <m:r>
                                      <a:rPr lang="en-GB">
                                        <a:latin typeface="Cambria Math" panose="02040503050406030204" pitchFamily="18" charset="0"/>
                                      </a:rPr>
                                      <m:t>+(</m:t>
                                    </m:r>
                                    <m:sSub>
                                      <m:sSubPr>
                                        <m:ctrlPr>
                                          <a:rPr lang="en-GB" i="1">
                                            <a:latin typeface="Cambria Math" panose="02040503050406030204" pitchFamily="18" charset="0"/>
                                          </a:rPr>
                                        </m:ctrlPr>
                                      </m:sSubPr>
                                      <m:e>
                                        <m:r>
                                          <a:rPr lang="en-GB">
                                            <a:latin typeface="Cambria Math" panose="02040503050406030204" pitchFamily="18" charset="0"/>
                                          </a:rPr>
                                          <m:t>𝑛</m:t>
                                        </m:r>
                                      </m:e>
                                      <m:sub>
                                        <m:r>
                                          <a:rPr lang="en-GB">
                                            <a:latin typeface="Cambria Math" panose="02040503050406030204" pitchFamily="18" charset="0"/>
                                          </a:rPr>
                                          <m:t>2</m:t>
                                        </m:r>
                                      </m:sub>
                                    </m:sSub>
                                    <m:r>
                                      <a:rPr lang="en-GB">
                                        <a:latin typeface="Cambria Math" panose="02040503050406030204" pitchFamily="18" charset="0"/>
                                      </a:rPr>
                                      <m:t>−1)</m:t>
                                    </m:r>
                                    <m:sSubSup>
                                      <m:sSubSupPr>
                                        <m:ctrlPr>
                                          <a:rPr lang="en-GB" i="1">
                                            <a:latin typeface="Cambria Math" panose="02040503050406030204" pitchFamily="18" charset="0"/>
                                          </a:rPr>
                                        </m:ctrlPr>
                                      </m:sSubSupPr>
                                      <m:e>
                                        <m:r>
                                          <a:rPr lang="en-GB">
                                            <a:latin typeface="Cambria Math" panose="02040503050406030204" pitchFamily="18" charset="0"/>
                                          </a:rPr>
                                          <m:t>𝑆𝐷</m:t>
                                        </m:r>
                                      </m:e>
                                      <m:sub>
                                        <m:r>
                                          <a:rPr lang="en-GB">
                                            <a:latin typeface="Cambria Math" panose="02040503050406030204" pitchFamily="18" charset="0"/>
                                          </a:rPr>
                                          <m:t>2</m:t>
                                        </m:r>
                                      </m:sub>
                                      <m:sup>
                                        <m:r>
                                          <a:rPr lang="en-GB">
                                            <a:latin typeface="Cambria Math" panose="02040503050406030204" pitchFamily="18" charset="0"/>
                                          </a:rPr>
                                          <m:t>2</m:t>
                                        </m:r>
                                      </m:sup>
                                    </m:sSubSup>
                                  </m:num>
                                  <m:den>
                                    <m:sSub>
                                      <m:sSubPr>
                                        <m:ctrlPr>
                                          <a:rPr lang="en-GB" i="1">
                                            <a:latin typeface="Cambria Math" panose="02040503050406030204" pitchFamily="18" charset="0"/>
                                          </a:rPr>
                                        </m:ctrlPr>
                                      </m:sSubPr>
                                      <m:e>
                                        <m:r>
                                          <a:rPr lang="en-GB">
                                            <a:latin typeface="Cambria Math" panose="02040503050406030204" pitchFamily="18" charset="0"/>
                                          </a:rPr>
                                          <m:t>𝑛</m:t>
                                        </m:r>
                                      </m:e>
                                      <m:sub>
                                        <m:r>
                                          <a:rPr lang="en-GB">
                                            <a:latin typeface="Cambria Math" panose="02040503050406030204" pitchFamily="18" charset="0"/>
                                          </a:rPr>
                                          <m:t>1</m:t>
                                        </m:r>
                                      </m:sub>
                                    </m:sSub>
                                    <m:r>
                                      <a:rPr lang="en-GB">
                                        <a:latin typeface="Cambria Math" panose="02040503050406030204" pitchFamily="18" charset="0"/>
                                      </a:rPr>
                                      <m:t>+</m:t>
                                    </m:r>
                                    <m:sSub>
                                      <m:sSubPr>
                                        <m:ctrlPr>
                                          <a:rPr lang="en-GB" i="1">
                                            <a:latin typeface="Cambria Math" panose="02040503050406030204" pitchFamily="18" charset="0"/>
                                          </a:rPr>
                                        </m:ctrlPr>
                                      </m:sSubPr>
                                      <m:e>
                                        <m:r>
                                          <a:rPr lang="en-GB">
                                            <a:latin typeface="Cambria Math" panose="02040503050406030204" pitchFamily="18" charset="0"/>
                                          </a:rPr>
                                          <m:t>𝑛</m:t>
                                        </m:r>
                                      </m:e>
                                      <m:sub>
                                        <m:r>
                                          <a:rPr lang="en-GB">
                                            <a:latin typeface="Cambria Math" panose="02040503050406030204" pitchFamily="18" charset="0"/>
                                          </a:rPr>
                                          <m:t>2</m:t>
                                        </m:r>
                                      </m:sub>
                                    </m:sSub>
                                    <m:r>
                                      <a:rPr lang="en-GB">
                                        <a:latin typeface="Cambria Math" panose="02040503050406030204" pitchFamily="18" charset="0"/>
                                      </a:rPr>
                                      <m:t>−2</m:t>
                                    </m:r>
                                  </m:den>
                                </m:f>
                              </m:e>
                            </m:d>
                            <m:d>
                              <m:dPr>
                                <m:ctrlPr>
                                  <a:rPr lang="en-GB" i="1" smtClean="0">
                                    <a:latin typeface="Cambria Math" panose="02040503050406030204" pitchFamily="18" charset="0"/>
                                  </a:rPr>
                                </m:ctrlPr>
                              </m:dPr>
                              <m:e>
                                <m:f>
                                  <m:fPr>
                                    <m:ctrlPr>
                                      <a:rPr lang="en-GB" i="1" smtClean="0">
                                        <a:latin typeface="Cambria Math" panose="02040503050406030204" pitchFamily="18" charset="0"/>
                                      </a:rPr>
                                    </m:ctrlPr>
                                  </m:fPr>
                                  <m:num>
                                    <m:r>
                                      <a:rPr lang="en-GB" smtClean="0">
                                        <a:latin typeface="Cambria Math" panose="02040503050406030204" pitchFamily="18" charset="0"/>
                                      </a:rPr>
                                      <m:t>1</m:t>
                                    </m:r>
                                  </m:num>
                                  <m:den>
                                    <m:sSub>
                                      <m:sSubPr>
                                        <m:ctrlPr>
                                          <a:rPr lang="en-GB" i="1" smtClean="0">
                                            <a:latin typeface="Cambria Math" panose="02040503050406030204" pitchFamily="18" charset="0"/>
                                          </a:rPr>
                                        </m:ctrlPr>
                                      </m:sSubPr>
                                      <m:e>
                                        <m:r>
                                          <a:rPr lang="en-GB" smtClean="0">
                                            <a:latin typeface="Cambria Math" panose="02040503050406030204" pitchFamily="18" charset="0"/>
                                          </a:rPr>
                                          <m:t>𝑛</m:t>
                                        </m:r>
                                      </m:e>
                                      <m:sub>
                                        <m:r>
                                          <a:rPr lang="en-GB" smtClean="0">
                                            <a:latin typeface="Cambria Math" panose="02040503050406030204" pitchFamily="18" charset="0"/>
                                          </a:rPr>
                                          <m:t>1</m:t>
                                        </m:r>
                                      </m:sub>
                                    </m:sSub>
                                  </m:den>
                                </m:f>
                                <m:r>
                                  <a:rPr lang="en-GB" smtClean="0">
                                    <a:latin typeface="Cambria Math" panose="02040503050406030204" pitchFamily="18" charset="0"/>
                                  </a:rPr>
                                  <m:t>+</m:t>
                                </m:r>
                                <m:f>
                                  <m:fPr>
                                    <m:ctrlPr>
                                      <a:rPr lang="en-GB" i="1" smtClean="0">
                                        <a:latin typeface="Cambria Math" panose="02040503050406030204" pitchFamily="18" charset="0"/>
                                      </a:rPr>
                                    </m:ctrlPr>
                                  </m:fPr>
                                  <m:num>
                                    <m:r>
                                      <a:rPr lang="en-GB" smtClean="0">
                                        <a:latin typeface="Cambria Math" panose="02040503050406030204" pitchFamily="18" charset="0"/>
                                      </a:rPr>
                                      <m:t>1</m:t>
                                    </m:r>
                                  </m:num>
                                  <m:den>
                                    <m:sSub>
                                      <m:sSubPr>
                                        <m:ctrlPr>
                                          <a:rPr lang="en-GB" i="1" smtClean="0">
                                            <a:latin typeface="Cambria Math" panose="02040503050406030204" pitchFamily="18" charset="0"/>
                                          </a:rPr>
                                        </m:ctrlPr>
                                      </m:sSubPr>
                                      <m:e>
                                        <m:r>
                                          <a:rPr lang="en-GB" smtClean="0">
                                            <a:latin typeface="Cambria Math" panose="02040503050406030204" pitchFamily="18" charset="0"/>
                                          </a:rPr>
                                          <m:t>𝑛</m:t>
                                        </m:r>
                                      </m:e>
                                      <m:sub>
                                        <m:r>
                                          <a:rPr lang="en-GB" smtClean="0">
                                            <a:latin typeface="Cambria Math" panose="02040503050406030204" pitchFamily="18" charset="0"/>
                                          </a:rPr>
                                          <m:t>2</m:t>
                                        </m:r>
                                      </m:sub>
                                    </m:sSub>
                                  </m:den>
                                </m:f>
                              </m:e>
                            </m:d>
                          </m:e>
                        </m:rad>
                      </m:den>
                    </m:f>
                  </m:oMath>
                </a14:m>
                <a:endParaRPr lang="en-GB" dirty="0"/>
              </a:p>
              <a:p>
                <a:r>
                  <a:rPr lang="en-GB" dirty="0"/>
                  <a:t>The above equation assumes unequal group sample sizes</a:t>
                </a:r>
              </a:p>
              <a:p>
                <a:r>
                  <a:rPr lang="en-GB" dirty="0"/>
                  <a:t>If the sample sizes are equal then this simplifies to</a:t>
                </a:r>
              </a:p>
              <a:p>
                <a14:m>
                  <m:oMath xmlns:m="http://schemas.openxmlformats.org/officeDocument/2006/math">
                    <m:sSub>
                      <m:sSubPr>
                        <m:ctrlPr>
                          <a:rPr lang="en-GB" i="1">
                            <a:latin typeface="Cambria Math" panose="02040503050406030204" pitchFamily="18" charset="0"/>
                          </a:rPr>
                        </m:ctrlPr>
                      </m:sSubPr>
                      <m:e>
                        <m:r>
                          <a:rPr lang="en-GB">
                            <a:latin typeface="Cambria Math" panose="02040503050406030204" pitchFamily="18" charset="0"/>
                          </a:rPr>
                          <m:t>𝑡</m:t>
                        </m:r>
                      </m:e>
                      <m:sub>
                        <m:r>
                          <a:rPr lang="en-GB">
                            <a:latin typeface="Cambria Math" panose="02040503050406030204" pitchFamily="18" charset="0"/>
                          </a:rPr>
                          <m:t>𝑜𝑏𝑡</m:t>
                        </m:r>
                      </m:sub>
                    </m:sSub>
                    <m:r>
                      <a:rPr lang="en-GB">
                        <a:latin typeface="Cambria Math" panose="02040503050406030204" pitchFamily="18" charset="0"/>
                      </a:rPr>
                      <m:t>=</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a:latin typeface="Cambria Math" panose="02040503050406030204" pitchFamily="18" charset="0"/>
                                  </a:rPr>
                                  <m:t>𝑋</m:t>
                                </m:r>
                              </m:e>
                            </m:acc>
                          </m:e>
                          <m:sub>
                            <m:r>
                              <a:rPr lang="en-GB">
                                <a:latin typeface="Cambria Math" panose="02040503050406030204" pitchFamily="18" charset="0"/>
                              </a:rPr>
                              <m:t>1</m:t>
                            </m:r>
                          </m:sub>
                        </m:sSub>
                        <m:r>
                          <a:rPr lang="en-GB">
                            <a:latin typeface="Cambria Math" panose="02040503050406030204" pitchFamily="18" charset="0"/>
                          </a:rPr>
                          <m:t>−</m:t>
                        </m:r>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a:latin typeface="Cambria Math" panose="02040503050406030204" pitchFamily="18" charset="0"/>
                                  </a:rPr>
                                  <m:t>𝑋</m:t>
                                </m:r>
                              </m:e>
                            </m:acc>
                          </m:e>
                          <m:sub>
                            <m:r>
                              <a:rPr lang="en-GB">
                                <a:latin typeface="Cambria Math" panose="02040503050406030204" pitchFamily="18" charset="0"/>
                              </a:rPr>
                              <m:t>2</m:t>
                            </m:r>
                          </m:sub>
                        </m:sSub>
                      </m:num>
                      <m:den>
                        <m:rad>
                          <m:radPr>
                            <m:degHide m:val="on"/>
                            <m:ctrlPr>
                              <a:rPr lang="en-GB" i="1">
                                <a:latin typeface="Cambria Math" panose="02040503050406030204" pitchFamily="18" charset="0"/>
                              </a:rPr>
                            </m:ctrlPr>
                          </m:radPr>
                          <m:deg/>
                          <m:e>
                            <m:f>
                              <m:fPr>
                                <m:ctrlPr>
                                  <a:rPr lang="en-GB" i="1">
                                    <a:latin typeface="Cambria Math" panose="02040503050406030204" pitchFamily="18" charset="0"/>
                                  </a:rPr>
                                </m:ctrlPr>
                              </m:fPr>
                              <m:num>
                                <m:sSubSup>
                                  <m:sSubSupPr>
                                    <m:ctrlPr>
                                      <a:rPr lang="en-GB" i="1">
                                        <a:latin typeface="Cambria Math" panose="02040503050406030204" pitchFamily="18" charset="0"/>
                                      </a:rPr>
                                    </m:ctrlPr>
                                  </m:sSubSupPr>
                                  <m:e>
                                    <m:r>
                                      <a:rPr lang="en-GB">
                                        <a:latin typeface="Cambria Math" panose="02040503050406030204" pitchFamily="18" charset="0"/>
                                      </a:rPr>
                                      <m:t>𝑆𝐷</m:t>
                                    </m:r>
                                  </m:e>
                                  <m:sub>
                                    <m:r>
                                      <a:rPr lang="en-GB">
                                        <a:latin typeface="Cambria Math" panose="02040503050406030204" pitchFamily="18" charset="0"/>
                                      </a:rPr>
                                      <m:t>1</m:t>
                                    </m:r>
                                  </m:sub>
                                  <m:sup>
                                    <m:r>
                                      <a:rPr lang="en-GB">
                                        <a:latin typeface="Cambria Math" panose="02040503050406030204" pitchFamily="18" charset="0"/>
                                      </a:rPr>
                                      <m:t>2</m:t>
                                    </m:r>
                                  </m:sup>
                                </m:sSubSup>
                                <m:r>
                                  <a:rPr lang="en-GB">
                                    <a:latin typeface="Cambria Math" panose="02040503050406030204" pitchFamily="18" charset="0"/>
                                  </a:rPr>
                                  <m:t>+</m:t>
                                </m:r>
                                <m:sSubSup>
                                  <m:sSubSupPr>
                                    <m:ctrlPr>
                                      <a:rPr lang="en-GB" i="1">
                                        <a:latin typeface="Cambria Math" panose="02040503050406030204" pitchFamily="18" charset="0"/>
                                      </a:rPr>
                                    </m:ctrlPr>
                                  </m:sSubSupPr>
                                  <m:e>
                                    <m:r>
                                      <a:rPr lang="en-GB">
                                        <a:latin typeface="Cambria Math" panose="02040503050406030204" pitchFamily="18" charset="0"/>
                                      </a:rPr>
                                      <m:t>𝑆𝐷</m:t>
                                    </m:r>
                                  </m:e>
                                  <m:sub>
                                    <m:r>
                                      <a:rPr lang="en-GB">
                                        <a:latin typeface="Cambria Math" panose="02040503050406030204" pitchFamily="18" charset="0"/>
                                      </a:rPr>
                                      <m:t>2</m:t>
                                    </m:r>
                                  </m:sub>
                                  <m:sup>
                                    <m:r>
                                      <a:rPr lang="en-GB">
                                        <a:latin typeface="Cambria Math" panose="02040503050406030204" pitchFamily="18" charset="0"/>
                                      </a:rPr>
                                      <m:t>2</m:t>
                                    </m:r>
                                  </m:sup>
                                </m:sSubSup>
                              </m:num>
                              <m:den>
                                <m:r>
                                  <a:rPr lang="en-GB">
                                    <a:latin typeface="Cambria Math" panose="02040503050406030204" pitchFamily="18" charset="0"/>
                                  </a:rPr>
                                  <m:t>𝑛</m:t>
                                </m:r>
                              </m:den>
                            </m:f>
                          </m:e>
                        </m:rad>
                      </m:den>
                    </m:f>
                  </m:oMath>
                </a14:m>
                <a:endParaRPr lang="en-GB" dirty="0"/>
              </a:p>
              <a:p>
                <a:r>
                  <a:rPr lang="en-GB" dirty="0"/>
                  <a:t>Where</a:t>
                </a:r>
              </a:p>
              <a:p>
                <a:pPr lvl="1"/>
                <a14:m>
                  <m:oMath xmlns:m="http://schemas.openxmlformats.org/officeDocument/2006/math">
                    <m:sSub>
                      <m:sSubPr>
                        <m:ctrlPr>
                          <a:rPr lang="en-GB" i="1">
                            <a:latin typeface="Cambria Math" panose="02040503050406030204" pitchFamily="18" charset="0"/>
                          </a:rPr>
                        </m:ctrlPr>
                      </m:sSubPr>
                      <m:e>
                        <m:r>
                          <a:rPr lang="en-GB">
                            <a:latin typeface="Cambria Math" panose="02040503050406030204" pitchFamily="18" charset="0"/>
                          </a:rPr>
                          <m:t>𝑡</m:t>
                        </m:r>
                      </m:e>
                      <m:sub>
                        <m:r>
                          <a:rPr lang="en-GB">
                            <a:latin typeface="Cambria Math" panose="02040503050406030204" pitchFamily="18" charset="0"/>
                          </a:rPr>
                          <m:t>𝑜𝑏𝑡</m:t>
                        </m:r>
                      </m:sub>
                    </m:sSub>
                  </m:oMath>
                </a14:m>
                <a:r>
                  <a:rPr lang="en-GB" dirty="0"/>
                  <a:t> = the value of </a:t>
                </a:r>
                <a14:m>
                  <m:oMath xmlns:m="http://schemas.openxmlformats.org/officeDocument/2006/math">
                    <m:r>
                      <a:rPr lang="en-GB" smtClean="0">
                        <a:latin typeface="Cambria Math" panose="02040503050406030204" pitchFamily="18" charset="0"/>
                      </a:rPr>
                      <m:t>𝑡</m:t>
                    </m:r>
                  </m:oMath>
                </a14:m>
                <a:r>
                  <a:rPr lang="en-GB" dirty="0"/>
                  <a:t> obtained from your data</a:t>
                </a:r>
              </a:p>
              <a:p>
                <a:pPr lvl="1"/>
                <a14:m>
                  <m:oMath xmlns:m="http://schemas.openxmlformats.org/officeDocument/2006/math">
                    <m:sSub>
                      <m:sSubPr>
                        <m:ctrlPr>
                          <a:rPr lang="en-GB" i="1">
                            <a:latin typeface="Cambria Math" panose="02040503050406030204" pitchFamily="18" charset="0"/>
                          </a:rPr>
                        </m:ctrlPr>
                      </m:sSubPr>
                      <m:e>
                        <m:r>
                          <a:rPr lang="en-GB">
                            <a:latin typeface="Cambria Math" panose="02040503050406030204" pitchFamily="18" charset="0"/>
                          </a:rPr>
                          <m:t>𝑛</m:t>
                        </m:r>
                      </m:e>
                      <m:sub>
                        <m:r>
                          <a:rPr lang="en-GB">
                            <a:latin typeface="Cambria Math" panose="02040503050406030204" pitchFamily="18" charset="0"/>
                          </a:rPr>
                          <m:t>1</m:t>
                        </m:r>
                      </m:sub>
                    </m:sSub>
                    <m:r>
                      <a:rPr lang="en-GB" smtClean="0">
                        <a:latin typeface="Cambria Math" panose="02040503050406030204" pitchFamily="18" charset="0"/>
                      </a:rPr>
                      <m:t>,</m:t>
                    </m:r>
                    <m:sSub>
                      <m:sSubPr>
                        <m:ctrlPr>
                          <a:rPr lang="en-GB" i="1">
                            <a:latin typeface="Cambria Math" panose="02040503050406030204" pitchFamily="18" charset="0"/>
                          </a:rPr>
                        </m:ctrlPr>
                      </m:sSubPr>
                      <m:e>
                        <m:r>
                          <a:rPr lang="en-GB">
                            <a:latin typeface="Cambria Math" panose="02040503050406030204" pitchFamily="18" charset="0"/>
                          </a:rPr>
                          <m:t>𝑛</m:t>
                        </m:r>
                      </m:e>
                      <m:sub>
                        <m:r>
                          <a:rPr lang="en-GB">
                            <a:latin typeface="Cambria Math" panose="02040503050406030204" pitchFamily="18" charset="0"/>
                          </a:rPr>
                          <m:t>2</m:t>
                        </m:r>
                      </m:sub>
                    </m:sSub>
                  </m:oMath>
                </a14:m>
                <a:r>
                  <a:rPr lang="en-GB" dirty="0"/>
                  <a:t> = the number of items in samples 1 and 2</a:t>
                </a:r>
              </a:p>
              <a:p>
                <a:pPr lvl="1"/>
                <a14:m>
                  <m:oMath xmlns:m="http://schemas.openxmlformats.org/officeDocument/2006/math">
                    <m:sSubSup>
                      <m:sSubSupPr>
                        <m:ctrlPr>
                          <a:rPr lang="en-GB" i="1">
                            <a:latin typeface="Cambria Math" panose="02040503050406030204" pitchFamily="18" charset="0"/>
                          </a:rPr>
                        </m:ctrlPr>
                      </m:sSubSupPr>
                      <m:e>
                        <m:r>
                          <a:rPr lang="en-GB">
                            <a:latin typeface="Cambria Math" panose="02040503050406030204" pitchFamily="18" charset="0"/>
                          </a:rPr>
                          <m:t>𝑆𝐷</m:t>
                        </m:r>
                      </m:e>
                      <m:sub>
                        <m:r>
                          <a:rPr lang="en-GB">
                            <a:latin typeface="Cambria Math" panose="02040503050406030204" pitchFamily="18" charset="0"/>
                          </a:rPr>
                          <m:t>1</m:t>
                        </m:r>
                      </m:sub>
                      <m:sup>
                        <m:r>
                          <a:rPr lang="en-GB">
                            <a:latin typeface="Cambria Math" panose="02040503050406030204" pitchFamily="18" charset="0"/>
                          </a:rPr>
                          <m:t>2</m:t>
                        </m:r>
                      </m:sup>
                    </m:sSubSup>
                    <m:r>
                      <a:rPr lang="en-GB" smtClean="0">
                        <a:latin typeface="Cambria Math" panose="02040503050406030204" pitchFamily="18" charset="0"/>
                      </a:rPr>
                      <m:t>, </m:t>
                    </m:r>
                    <m:sSubSup>
                      <m:sSubSupPr>
                        <m:ctrlPr>
                          <a:rPr lang="en-GB" i="1">
                            <a:latin typeface="Cambria Math" panose="02040503050406030204" pitchFamily="18" charset="0"/>
                          </a:rPr>
                        </m:ctrlPr>
                      </m:sSubSupPr>
                      <m:e>
                        <m:r>
                          <a:rPr lang="en-GB">
                            <a:latin typeface="Cambria Math" panose="02040503050406030204" pitchFamily="18" charset="0"/>
                          </a:rPr>
                          <m:t>𝑆𝐷</m:t>
                        </m:r>
                      </m:e>
                      <m:sub>
                        <m:r>
                          <a:rPr lang="en-GB">
                            <a:latin typeface="Cambria Math" panose="02040503050406030204" pitchFamily="18" charset="0"/>
                          </a:rPr>
                          <m:t>2</m:t>
                        </m:r>
                      </m:sub>
                      <m:sup>
                        <m:r>
                          <a:rPr lang="en-GB">
                            <a:latin typeface="Cambria Math" panose="02040503050406030204" pitchFamily="18" charset="0"/>
                          </a:rPr>
                          <m:t>2</m:t>
                        </m:r>
                      </m:sup>
                    </m:sSubSup>
                  </m:oMath>
                </a14:m>
                <a:r>
                  <a:rPr lang="en-GB" dirty="0"/>
                  <a:t> = the estimates of the variances of the two populations</a:t>
                </a:r>
              </a:p>
              <a:p>
                <a:pPr lvl="1"/>
                <a14:m>
                  <m:oMath xmlns:m="http://schemas.openxmlformats.org/officeDocument/2006/math">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a:latin typeface="Cambria Math" panose="02040503050406030204" pitchFamily="18" charset="0"/>
                              </a:rPr>
                              <m:t>𝑋</m:t>
                            </m:r>
                          </m:e>
                        </m:acc>
                      </m:e>
                      <m:sub>
                        <m:r>
                          <a:rPr lang="en-GB">
                            <a:latin typeface="Cambria Math" panose="02040503050406030204" pitchFamily="18" charset="0"/>
                          </a:rPr>
                          <m:t>1</m:t>
                        </m:r>
                      </m:sub>
                    </m:sSub>
                    <m:r>
                      <a:rPr lang="en-GB" smtClean="0">
                        <a:latin typeface="Cambria Math" panose="02040503050406030204" pitchFamily="18" charset="0"/>
                      </a:rPr>
                      <m:t>,</m:t>
                    </m:r>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a:latin typeface="Cambria Math" panose="02040503050406030204" pitchFamily="18" charset="0"/>
                              </a:rPr>
                              <m:t>𝑋</m:t>
                            </m:r>
                          </m:e>
                        </m:acc>
                      </m:e>
                      <m:sub>
                        <m:r>
                          <a:rPr lang="en-GB">
                            <a:latin typeface="Cambria Math" panose="02040503050406030204" pitchFamily="18" charset="0"/>
                          </a:rPr>
                          <m:t>2</m:t>
                        </m:r>
                      </m:sub>
                    </m:sSub>
                  </m:oMath>
                </a14:m>
                <a:r>
                  <a:rPr lang="en-GB" dirty="0"/>
                  <a:t> = the means of the two samples</a:t>
                </a:r>
              </a:p>
            </p:txBody>
          </p:sp>
        </mc:Choice>
        <mc:Fallback>
          <p:sp>
            <p:nvSpPr>
              <p:cNvPr id="3" name="Content Placeholder 2"/>
              <p:cNvSpPr>
                <a:spLocks noGrp="1" noRot="1" noChangeAspect="1" noMove="1" noResize="1" noEditPoints="1" noAdjustHandles="1" noChangeArrowheads="1" noChangeShapeType="1" noTextEdit="1"/>
              </p:cNvSpPr>
              <p:nvPr>
                <p:ph idx="1"/>
              </p:nvPr>
            </p:nvSpPr>
            <p:spPr>
              <a:blipFill>
                <a:blip r:embed="rId3"/>
                <a:stretch>
                  <a:fillRect l="-1681" b="-1887"/>
                </a:stretch>
              </a:blipFill>
            </p:spPr>
            <p:txBody>
              <a:bodyPr/>
              <a:lstStyle/>
              <a:p>
                <a:r>
                  <a:rPr lang="en-US">
                    <a:noFill/>
                  </a:rPr>
                  <a:t> </a:t>
                </a:r>
              </a:p>
            </p:txBody>
          </p:sp>
        </mc:Fallback>
      </mc:AlternateContent>
    </p:spTree>
    <p:extLst>
      <p:ext uri="{BB962C8B-B14F-4D97-AF65-F5344CB8AC3E}">
        <p14:creationId xmlns:p14="http://schemas.microsoft.com/office/powerpoint/2010/main" val="2512244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lstStyle/>
              <a:p>
                <a14:m>
                  <m:oMath xmlns:m="http://schemas.openxmlformats.org/officeDocument/2006/math">
                    <m:r>
                      <a:rPr lang="en-GB" smtClean="0">
                        <a:latin typeface="Cambria Math" panose="02040503050406030204" pitchFamily="18" charset="0"/>
                      </a:rPr>
                      <m:t>𝑡</m:t>
                    </m:r>
                  </m:oMath>
                </a14:m>
                <a:r>
                  <a:rPr lang="en-GB" dirty="0"/>
                  <a:t> Test For independent samples</a:t>
                </a:r>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rotWithShape="0">
                <a:blip r:embed="rId2"/>
                <a:stretch>
                  <a:fillRect t="-11000" b="-30000"/>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3" name="Content Placeholder 2"/>
              <p:cNvSpPr>
                <a:spLocks noGrp="1"/>
              </p:cNvSpPr>
              <p:nvPr>
                <p:ph idx="1"/>
              </p:nvPr>
            </p:nvSpPr>
            <p:spPr/>
            <p:txBody>
              <a:bodyPr>
                <a:normAutofit/>
              </a:bodyPr>
              <a:lstStyle/>
              <a:p>
                <a14:m>
                  <m:oMath xmlns:m="http://schemas.openxmlformats.org/officeDocument/2006/math">
                    <m:sSub>
                      <m:sSubPr>
                        <m:ctrlPr>
                          <a:rPr lang="en-GB" i="1" smtClean="0">
                            <a:latin typeface="Cambria Math" panose="02040503050406030204" pitchFamily="18" charset="0"/>
                          </a:rPr>
                        </m:ctrlPr>
                      </m:sSubPr>
                      <m:e>
                        <m:r>
                          <a:rPr lang="en-GB">
                            <a:latin typeface="Cambria Math" panose="02040503050406030204" pitchFamily="18" charset="0"/>
                          </a:rPr>
                          <m:t>𝑡</m:t>
                        </m:r>
                      </m:e>
                      <m:sub>
                        <m:r>
                          <a:rPr lang="en-GB">
                            <a:latin typeface="Cambria Math" panose="02040503050406030204" pitchFamily="18" charset="0"/>
                          </a:rPr>
                          <m:t>𝑜𝑏𝑡</m:t>
                        </m:r>
                      </m:sub>
                    </m:sSub>
                    <m:r>
                      <a:rPr lang="en-GB">
                        <a:latin typeface="Cambria Math" panose="02040503050406030204" pitchFamily="18" charset="0"/>
                      </a:rPr>
                      <m:t>=</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a:latin typeface="Cambria Math" panose="02040503050406030204" pitchFamily="18" charset="0"/>
                                  </a:rPr>
                                  <m:t>𝑋</m:t>
                                </m:r>
                              </m:e>
                            </m:acc>
                          </m:e>
                          <m:sub>
                            <m:r>
                              <a:rPr lang="en-GB">
                                <a:latin typeface="Cambria Math" panose="02040503050406030204" pitchFamily="18" charset="0"/>
                              </a:rPr>
                              <m:t>1</m:t>
                            </m:r>
                          </m:sub>
                        </m:sSub>
                        <m:r>
                          <a:rPr lang="en-GB">
                            <a:latin typeface="Cambria Math" panose="02040503050406030204" pitchFamily="18" charset="0"/>
                          </a:rPr>
                          <m:t>−</m:t>
                        </m:r>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a:latin typeface="Cambria Math" panose="02040503050406030204" pitchFamily="18" charset="0"/>
                                  </a:rPr>
                                  <m:t>𝑋</m:t>
                                </m:r>
                              </m:e>
                            </m:acc>
                          </m:e>
                          <m:sub>
                            <m:r>
                              <a:rPr lang="en-GB">
                                <a:latin typeface="Cambria Math" panose="02040503050406030204" pitchFamily="18" charset="0"/>
                              </a:rPr>
                              <m:t>2</m:t>
                            </m:r>
                          </m:sub>
                        </m:sSub>
                      </m:num>
                      <m:den>
                        <m:rad>
                          <m:radPr>
                            <m:degHide m:val="on"/>
                            <m:ctrlPr>
                              <a:rPr lang="en-GB" i="1">
                                <a:latin typeface="Cambria Math" panose="02040503050406030204" pitchFamily="18" charset="0"/>
                              </a:rPr>
                            </m:ctrlPr>
                          </m:radPr>
                          <m:deg/>
                          <m:e>
                            <m:f>
                              <m:fPr>
                                <m:ctrlPr>
                                  <a:rPr lang="en-GB" i="1">
                                    <a:latin typeface="Cambria Math" panose="02040503050406030204" pitchFamily="18" charset="0"/>
                                  </a:rPr>
                                </m:ctrlPr>
                              </m:fPr>
                              <m:num>
                                <m:sSubSup>
                                  <m:sSubSupPr>
                                    <m:ctrlPr>
                                      <a:rPr lang="en-GB" i="1">
                                        <a:latin typeface="Cambria Math" panose="02040503050406030204" pitchFamily="18" charset="0"/>
                                      </a:rPr>
                                    </m:ctrlPr>
                                  </m:sSubSupPr>
                                  <m:e>
                                    <m:r>
                                      <a:rPr lang="en-GB">
                                        <a:latin typeface="Cambria Math" panose="02040503050406030204" pitchFamily="18" charset="0"/>
                                      </a:rPr>
                                      <m:t>𝑆𝐷</m:t>
                                    </m:r>
                                  </m:e>
                                  <m:sub>
                                    <m:r>
                                      <a:rPr lang="en-GB">
                                        <a:latin typeface="Cambria Math" panose="02040503050406030204" pitchFamily="18" charset="0"/>
                                      </a:rPr>
                                      <m:t>1</m:t>
                                    </m:r>
                                  </m:sub>
                                  <m:sup>
                                    <m:r>
                                      <a:rPr lang="en-GB">
                                        <a:latin typeface="Cambria Math" panose="02040503050406030204" pitchFamily="18" charset="0"/>
                                      </a:rPr>
                                      <m:t>2</m:t>
                                    </m:r>
                                  </m:sup>
                                </m:sSubSup>
                                <m:r>
                                  <a:rPr lang="en-GB">
                                    <a:latin typeface="Cambria Math" panose="02040503050406030204" pitchFamily="18" charset="0"/>
                                  </a:rPr>
                                  <m:t>+</m:t>
                                </m:r>
                                <m:sSubSup>
                                  <m:sSubSupPr>
                                    <m:ctrlPr>
                                      <a:rPr lang="en-GB" i="1">
                                        <a:latin typeface="Cambria Math" panose="02040503050406030204" pitchFamily="18" charset="0"/>
                                      </a:rPr>
                                    </m:ctrlPr>
                                  </m:sSubSupPr>
                                  <m:e>
                                    <m:r>
                                      <a:rPr lang="en-GB">
                                        <a:latin typeface="Cambria Math" panose="02040503050406030204" pitchFamily="18" charset="0"/>
                                      </a:rPr>
                                      <m:t>𝑆𝐷</m:t>
                                    </m:r>
                                  </m:e>
                                  <m:sub>
                                    <m:r>
                                      <a:rPr lang="en-GB">
                                        <a:latin typeface="Cambria Math" panose="02040503050406030204" pitchFamily="18" charset="0"/>
                                      </a:rPr>
                                      <m:t>2</m:t>
                                    </m:r>
                                  </m:sub>
                                  <m:sup>
                                    <m:r>
                                      <a:rPr lang="en-GB">
                                        <a:latin typeface="Cambria Math" panose="02040503050406030204" pitchFamily="18" charset="0"/>
                                      </a:rPr>
                                      <m:t>2</m:t>
                                    </m:r>
                                  </m:sup>
                                </m:sSubSup>
                              </m:num>
                              <m:den>
                                <m:r>
                                  <a:rPr lang="en-GB">
                                    <a:latin typeface="Cambria Math" panose="02040503050406030204" pitchFamily="18" charset="0"/>
                                  </a:rPr>
                                  <m:t>𝑛</m:t>
                                </m:r>
                              </m:den>
                            </m:f>
                          </m:e>
                        </m:rad>
                      </m:den>
                    </m:f>
                  </m:oMath>
                </a14:m>
                <a:endParaRPr lang="en-GB" dirty="0"/>
              </a:p>
              <a:p>
                <a14:m>
                  <m:oMath xmlns:m="http://schemas.openxmlformats.org/officeDocument/2006/math">
                    <m:sSub>
                      <m:sSubPr>
                        <m:ctrlPr>
                          <a:rPr lang="en-GB" i="1">
                            <a:latin typeface="Cambria Math" panose="02040503050406030204" pitchFamily="18" charset="0"/>
                          </a:rPr>
                        </m:ctrlPr>
                      </m:sSubPr>
                      <m:e>
                        <m:r>
                          <a:rPr lang="en-GB">
                            <a:latin typeface="Cambria Math" panose="02040503050406030204" pitchFamily="18" charset="0"/>
                          </a:rPr>
                          <m:t>𝑡</m:t>
                        </m:r>
                      </m:e>
                      <m:sub>
                        <m:r>
                          <a:rPr lang="en-GB">
                            <a:latin typeface="Cambria Math" panose="02040503050406030204" pitchFamily="18" charset="0"/>
                          </a:rPr>
                          <m:t>𝑜𝑏𝑡</m:t>
                        </m:r>
                      </m:sub>
                    </m:sSub>
                    <m:r>
                      <a:rPr lang="en-GB">
                        <a:latin typeface="Cambria Math" panose="02040503050406030204" pitchFamily="18" charset="0"/>
                      </a:rPr>
                      <m:t>=</m:t>
                    </m:r>
                    <m:f>
                      <m:fPr>
                        <m:ctrlPr>
                          <a:rPr lang="en-GB" i="1" smtClean="0">
                            <a:latin typeface="Cambria Math" panose="02040503050406030204" pitchFamily="18" charset="0"/>
                          </a:rPr>
                        </m:ctrlPr>
                      </m:fPr>
                      <m:num>
                        <m:r>
                          <a:rPr lang="en-GB" smtClean="0">
                            <a:latin typeface="Cambria Math" panose="02040503050406030204" pitchFamily="18" charset="0"/>
                          </a:rPr>
                          <m:t>19.75−11.75</m:t>
                        </m:r>
                      </m:num>
                      <m:den>
                        <m:rad>
                          <m:radPr>
                            <m:degHide m:val="on"/>
                            <m:ctrlPr>
                              <a:rPr lang="en-GB" i="1">
                                <a:latin typeface="Cambria Math" panose="02040503050406030204" pitchFamily="18" charset="0"/>
                              </a:rPr>
                            </m:ctrlPr>
                          </m:radPr>
                          <m:deg/>
                          <m:e>
                            <m:f>
                              <m:fPr>
                                <m:ctrlPr>
                                  <a:rPr lang="en-GB" i="1">
                                    <a:latin typeface="Cambria Math" panose="02040503050406030204" pitchFamily="18" charset="0"/>
                                  </a:rPr>
                                </m:ctrlPr>
                              </m:fPr>
                              <m:num>
                                <m:r>
                                  <a:rPr lang="en-GB" smtClean="0">
                                    <a:latin typeface="Cambria Math" panose="02040503050406030204" pitchFamily="18" charset="0"/>
                                  </a:rPr>
                                  <m:t>12.93</m:t>
                                </m:r>
                                <m:r>
                                  <a:rPr lang="en-GB">
                                    <a:latin typeface="Cambria Math" panose="02040503050406030204" pitchFamily="18" charset="0"/>
                                  </a:rPr>
                                  <m:t>+</m:t>
                                </m:r>
                                <m:r>
                                  <a:rPr lang="en-GB" smtClean="0">
                                    <a:latin typeface="Cambria Math" panose="02040503050406030204" pitchFamily="18" charset="0"/>
                                  </a:rPr>
                                  <m:t>4.93</m:t>
                                </m:r>
                              </m:num>
                              <m:den>
                                <m:r>
                                  <a:rPr lang="en-GB" smtClean="0">
                                    <a:latin typeface="Cambria Math" panose="02040503050406030204" pitchFamily="18" charset="0"/>
                                  </a:rPr>
                                  <m:t>12</m:t>
                                </m:r>
                              </m:den>
                            </m:f>
                          </m:e>
                        </m:rad>
                      </m:den>
                    </m:f>
                  </m:oMath>
                </a14:m>
                <a:endParaRPr lang="en-GB" dirty="0"/>
              </a:p>
              <a:p>
                <a14:m>
                  <m:oMath xmlns:m="http://schemas.openxmlformats.org/officeDocument/2006/math">
                    <m:sSub>
                      <m:sSubPr>
                        <m:ctrlPr>
                          <a:rPr lang="en-GB" i="1">
                            <a:latin typeface="Cambria Math" panose="02040503050406030204" pitchFamily="18" charset="0"/>
                          </a:rPr>
                        </m:ctrlPr>
                      </m:sSubPr>
                      <m:e>
                        <m:r>
                          <a:rPr lang="en-GB">
                            <a:latin typeface="Cambria Math" panose="02040503050406030204" pitchFamily="18" charset="0"/>
                          </a:rPr>
                          <m:t>𝑡</m:t>
                        </m:r>
                      </m:e>
                      <m:sub>
                        <m:r>
                          <a:rPr lang="en-GB">
                            <a:latin typeface="Cambria Math" panose="02040503050406030204" pitchFamily="18" charset="0"/>
                          </a:rPr>
                          <m:t>𝑜𝑏𝑡</m:t>
                        </m:r>
                      </m:sub>
                    </m:sSub>
                    <m:r>
                      <a:rPr lang="en-GB">
                        <a:latin typeface="Cambria Math" panose="02040503050406030204" pitchFamily="18" charset="0"/>
                      </a:rPr>
                      <m:t>=</m:t>
                    </m:r>
                    <m:f>
                      <m:fPr>
                        <m:ctrlPr>
                          <a:rPr lang="en-GB" i="1">
                            <a:latin typeface="Cambria Math" panose="02040503050406030204" pitchFamily="18" charset="0"/>
                          </a:rPr>
                        </m:ctrlPr>
                      </m:fPr>
                      <m:num>
                        <m:r>
                          <a:rPr lang="en-GB" smtClean="0">
                            <a:latin typeface="Cambria Math" panose="02040503050406030204" pitchFamily="18" charset="0"/>
                          </a:rPr>
                          <m:t>8</m:t>
                        </m:r>
                      </m:num>
                      <m:den>
                        <m:rad>
                          <m:radPr>
                            <m:degHide m:val="on"/>
                            <m:ctrlPr>
                              <a:rPr lang="en-GB" i="1">
                                <a:latin typeface="Cambria Math" panose="02040503050406030204" pitchFamily="18" charset="0"/>
                              </a:rPr>
                            </m:ctrlPr>
                          </m:radPr>
                          <m:deg/>
                          <m:e>
                            <m:f>
                              <m:fPr>
                                <m:ctrlPr>
                                  <a:rPr lang="en-GB" i="1">
                                    <a:latin typeface="Cambria Math" panose="02040503050406030204" pitchFamily="18" charset="0"/>
                                  </a:rPr>
                                </m:ctrlPr>
                              </m:fPr>
                              <m:num>
                                <m:r>
                                  <a:rPr lang="en-GB" smtClean="0">
                                    <a:latin typeface="Cambria Math" panose="02040503050406030204" pitchFamily="18" charset="0"/>
                                  </a:rPr>
                                  <m:t>17.86</m:t>
                                </m:r>
                              </m:num>
                              <m:den>
                                <m:r>
                                  <a:rPr lang="en-GB">
                                    <a:latin typeface="Cambria Math" panose="02040503050406030204" pitchFamily="18" charset="0"/>
                                  </a:rPr>
                                  <m:t>12</m:t>
                                </m:r>
                              </m:den>
                            </m:f>
                          </m:e>
                        </m:rad>
                      </m:den>
                    </m:f>
                  </m:oMath>
                </a14:m>
                <a:endParaRPr lang="en-GB" dirty="0"/>
              </a:p>
              <a:p>
                <a14:m>
                  <m:oMath xmlns:m="http://schemas.openxmlformats.org/officeDocument/2006/math">
                    <m:sSub>
                      <m:sSubPr>
                        <m:ctrlPr>
                          <a:rPr lang="en-GB" i="1">
                            <a:latin typeface="Cambria Math" panose="02040503050406030204" pitchFamily="18" charset="0"/>
                          </a:rPr>
                        </m:ctrlPr>
                      </m:sSubPr>
                      <m:e>
                        <m:r>
                          <a:rPr lang="en-GB">
                            <a:latin typeface="Cambria Math" panose="02040503050406030204" pitchFamily="18" charset="0"/>
                          </a:rPr>
                          <m:t>𝑡</m:t>
                        </m:r>
                      </m:e>
                      <m:sub>
                        <m:r>
                          <a:rPr lang="en-GB">
                            <a:latin typeface="Cambria Math" panose="02040503050406030204" pitchFamily="18" charset="0"/>
                          </a:rPr>
                          <m:t>𝑜𝑏𝑡</m:t>
                        </m:r>
                      </m:sub>
                    </m:sSub>
                    <m:r>
                      <a:rPr lang="en-GB">
                        <a:latin typeface="Cambria Math" panose="02040503050406030204" pitchFamily="18" charset="0"/>
                      </a:rPr>
                      <m:t>=</m:t>
                    </m:r>
                    <m:f>
                      <m:fPr>
                        <m:ctrlPr>
                          <a:rPr lang="en-GB" i="1">
                            <a:latin typeface="Cambria Math" panose="02040503050406030204" pitchFamily="18" charset="0"/>
                          </a:rPr>
                        </m:ctrlPr>
                      </m:fPr>
                      <m:num>
                        <m:r>
                          <a:rPr lang="en-GB">
                            <a:latin typeface="Cambria Math" panose="02040503050406030204" pitchFamily="18" charset="0"/>
                          </a:rPr>
                          <m:t>8</m:t>
                        </m:r>
                      </m:num>
                      <m:den>
                        <m:rad>
                          <m:radPr>
                            <m:degHide m:val="on"/>
                            <m:ctrlPr>
                              <a:rPr lang="en-GB" i="1">
                                <a:latin typeface="Cambria Math" panose="02040503050406030204" pitchFamily="18" charset="0"/>
                              </a:rPr>
                            </m:ctrlPr>
                          </m:radPr>
                          <m:deg/>
                          <m:e>
                            <m:r>
                              <a:rPr lang="en-GB" smtClean="0">
                                <a:latin typeface="Cambria Math" panose="02040503050406030204" pitchFamily="18" charset="0"/>
                              </a:rPr>
                              <m:t>1.49</m:t>
                            </m:r>
                          </m:e>
                        </m:rad>
                      </m:den>
                    </m:f>
                  </m:oMath>
                </a14:m>
                <a:endParaRPr lang="en-GB" dirty="0"/>
              </a:p>
              <a:p>
                <a14:m>
                  <m:oMath xmlns:m="http://schemas.openxmlformats.org/officeDocument/2006/math">
                    <m:sSub>
                      <m:sSubPr>
                        <m:ctrlPr>
                          <a:rPr lang="en-GB" i="1">
                            <a:latin typeface="Cambria Math" panose="02040503050406030204" pitchFamily="18" charset="0"/>
                          </a:rPr>
                        </m:ctrlPr>
                      </m:sSubPr>
                      <m:e>
                        <m:r>
                          <a:rPr lang="en-GB">
                            <a:latin typeface="Cambria Math" panose="02040503050406030204" pitchFamily="18" charset="0"/>
                          </a:rPr>
                          <m:t>𝑡</m:t>
                        </m:r>
                      </m:e>
                      <m:sub>
                        <m:r>
                          <a:rPr lang="en-GB">
                            <a:latin typeface="Cambria Math" panose="02040503050406030204" pitchFamily="18" charset="0"/>
                          </a:rPr>
                          <m:t>𝑜𝑏𝑡</m:t>
                        </m:r>
                      </m:sub>
                    </m:sSub>
                    <m:r>
                      <a:rPr lang="en-GB">
                        <a:latin typeface="Cambria Math" panose="02040503050406030204" pitchFamily="18" charset="0"/>
                      </a:rPr>
                      <m:t>=</m:t>
                    </m:r>
                    <m:f>
                      <m:fPr>
                        <m:ctrlPr>
                          <a:rPr lang="en-GB" i="1">
                            <a:latin typeface="Cambria Math" panose="02040503050406030204" pitchFamily="18" charset="0"/>
                          </a:rPr>
                        </m:ctrlPr>
                      </m:fPr>
                      <m:num>
                        <m:r>
                          <a:rPr lang="en-GB">
                            <a:latin typeface="Cambria Math" panose="02040503050406030204" pitchFamily="18" charset="0"/>
                          </a:rPr>
                          <m:t>8</m:t>
                        </m:r>
                      </m:num>
                      <m:den>
                        <m:r>
                          <a:rPr lang="en-GB" smtClean="0">
                            <a:latin typeface="Cambria Math" panose="02040503050406030204" pitchFamily="18" charset="0"/>
                          </a:rPr>
                          <m:t>1.22</m:t>
                        </m:r>
                      </m:den>
                    </m:f>
                  </m:oMath>
                </a14:m>
                <a:endParaRPr lang="en-GB" dirty="0"/>
              </a:p>
              <a:p>
                <a14:m>
                  <m:oMath xmlns:m="http://schemas.openxmlformats.org/officeDocument/2006/math">
                    <m:sSub>
                      <m:sSubPr>
                        <m:ctrlPr>
                          <a:rPr lang="en-GB" i="1">
                            <a:latin typeface="Cambria Math" panose="02040503050406030204" pitchFamily="18" charset="0"/>
                          </a:rPr>
                        </m:ctrlPr>
                      </m:sSubPr>
                      <m:e>
                        <m:r>
                          <a:rPr lang="en-GB">
                            <a:latin typeface="Cambria Math" panose="02040503050406030204" pitchFamily="18" charset="0"/>
                          </a:rPr>
                          <m:t>𝑡</m:t>
                        </m:r>
                      </m:e>
                      <m:sub>
                        <m:r>
                          <a:rPr lang="en-GB">
                            <a:latin typeface="Cambria Math" panose="02040503050406030204" pitchFamily="18" charset="0"/>
                          </a:rPr>
                          <m:t>𝑜𝑏𝑡</m:t>
                        </m:r>
                      </m:sub>
                    </m:sSub>
                    <m:r>
                      <a:rPr lang="en-GB">
                        <a:latin typeface="Cambria Math" panose="02040503050406030204" pitchFamily="18" charset="0"/>
                      </a:rPr>
                      <m:t>=</m:t>
                    </m:r>
                    <m:r>
                      <a:rPr lang="en-GB" smtClean="0">
                        <a:latin typeface="Cambria Math" panose="02040503050406030204" pitchFamily="18" charset="0"/>
                      </a:rPr>
                      <m:t>6.56</m:t>
                    </m:r>
                  </m:oMath>
                </a14:m>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blipFill>
                <a:blip r:embed="rId3"/>
                <a:stretch>
                  <a:fillRect l="-1849"/>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graphicFrame>
            <p:nvGraphicFramePr>
              <p:cNvPr id="4" name="Table 3"/>
              <p:cNvGraphicFramePr>
                <a:graphicFrameLocks noGrp="1"/>
              </p:cNvGraphicFramePr>
              <p:nvPr>
                <p:extLst>
                  <p:ext uri="{D42A27DB-BD31-4B8C-83A1-F6EECF244321}">
                    <p14:modId xmlns:p14="http://schemas.microsoft.com/office/powerpoint/2010/main" val="1923433354"/>
                  </p:ext>
                </p:extLst>
              </p:nvPr>
            </p:nvGraphicFramePr>
            <p:xfrm>
              <a:off x="5986019" y="1246174"/>
              <a:ext cx="2978872" cy="4986811"/>
            </p:xfrm>
            <a:graphic>
              <a:graphicData uri="http://schemas.openxmlformats.org/drawingml/2006/table">
                <a:tbl>
                  <a:tblPr firstRow="1" bandRow="1">
                    <a:tableStyleId>{2D5ABB26-0587-4C30-8999-92F81FD0307C}</a:tableStyleId>
                  </a:tblPr>
                  <a:tblGrid>
                    <a:gridCol w="1489436">
                      <a:extLst>
                        <a:ext uri="{9D8B030D-6E8A-4147-A177-3AD203B41FA5}">
                          <a16:colId xmlns:a16="http://schemas.microsoft.com/office/drawing/2014/main" val="20000"/>
                        </a:ext>
                      </a:extLst>
                    </a:gridCol>
                    <a:gridCol w="1489436">
                      <a:extLst>
                        <a:ext uri="{9D8B030D-6E8A-4147-A177-3AD203B41FA5}">
                          <a16:colId xmlns:a16="http://schemas.microsoft.com/office/drawing/2014/main" val="20001"/>
                        </a:ext>
                      </a:extLst>
                    </a:gridCol>
                  </a:tblGrid>
                  <a:tr h="411128">
                    <a:tc>
                      <a:txBody>
                        <a:bodyPr/>
                        <a:lstStyle/>
                        <a:p>
                          <a:pPr algn="ctr"/>
                          <a:r>
                            <a:rPr lang="en-GB" dirty="0"/>
                            <a:t>Network</a:t>
                          </a:r>
                          <a:r>
                            <a:rPr lang="en-GB" baseline="0" dirty="0"/>
                            <a:t> A</a:t>
                          </a:r>
                          <a:endParaRPr lang="en-GB" dirty="0"/>
                        </a:p>
                      </a:txBody>
                      <a:tcPr>
                        <a:lnB w="12700" cap="flat" cmpd="sng" algn="ctr">
                          <a:solidFill>
                            <a:schemeClr val="tx1"/>
                          </a:solidFill>
                          <a:prstDash val="solid"/>
                          <a:round/>
                          <a:headEnd type="none" w="med" len="med"/>
                          <a:tailEnd type="none" w="med" len="med"/>
                        </a:lnB>
                      </a:tcPr>
                    </a:tc>
                    <a:tc>
                      <a:txBody>
                        <a:bodyPr/>
                        <a:lstStyle/>
                        <a:p>
                          <a:pPr algn="ctr"/>
                          <a:r>
                            <a:rPr lang="en-GB" dirty="0"/>
                            <a:t>Network B</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293935">
                    <a:tc>
                      <a:txBody>
                        <a:bodyPr/>
                        <a:lstStyle/>
                        <a:p>
                          <a:pPr algn="ctr"/>
                          <a:r>
                            <a:rPr lang="en-GB" dirty="0"/>
                            <a:t>25</a:t>
                          </a:r>
                        </a:p>
                        <a:p>
                          <a:pPr algn="ctr"/>
                          <a:r>
                            <a:rPr lang="en-GB" dirty="0"/>
                            <a:t>14</a:t>
                          </a:r>
                        </a:p>
                        <a:p>
                          <a:pPr algn="ctr"/>
                          <a:r>
                            <a:rPr lang="en-GB" dirty="0"/>
                            <a:t>23</a:t>
                          </a:r>
                        </a:p>
                        <a:p>
                          <a:pPr algn="ctr"/>
                          <a:r>
                            <a:rPr lang="en-GB" dirty="0"/>
                            <a:t>21</a:t>
                          </a:r>
                        </a:p>
                        <a:p>
                          <a:pPr algn="ctr"/>
                          <a:r>
                            <a:rPr lang="en-GB" dirty="0"/>
                            <a:t>24</a:t>
                          </a:r>
                        </a:p>
                        <a:p>
                          <a:pPr algn="ctr"/>
                          <a:r>
                            <a:rPr lang="en-GB" dirty="0"/>
                            <a:t>17</a:t>
                          </a:r>
                        </a:p>
                        <a:p>
                          <a:pPr algn="ctr"/>
                          <a:r>
                            <a:rPr lang="en-GB" dirty="0"/>
                            <a:t>19</a:t>
                          </a:r>
                        </a:p>
                        <a:p>
                          <a:pPr algn="ctr"/>
                          <a:r>
                            <a:rPr lang="en-GB" dirty="0"/>
                            <a:t>20</a:t>
                          </a:r>
                        </a:p>
                        <a:p>
                          <a:pPr algn="ctr"/>
                          <a:r>
                            <a:rPr lang="en-GB" dirty="0"/>
                            <a:t>15</a:t>
                          </a:r>
                        </a:p>
                        <a:p>
                          <a:pPr algn="ctr"/>
                          <a:r>
                            <a:rPr lang="en-GB" dirty="0"/>
                            <a:t>22</a:t>
                          </a:r>
                        </a:p>
                        <a:p>
                          <a:pPr algn="ctr"/>
                          <a:r>
                            <a:rPr lang="en-GB" dirty="0"/>
                            <a:t>16</a:t>
                          </a:r>
                        </a:p>
                        <a:p>
                          <a:pPr algn="ctr"/>
                          <a:r>
                            <a:rPr lang="en-GB" dirty="0"/>
                            <a:t>21</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a:t>14</a:t>
                          </a:r>
                        </a:p>
                        <a:p>
                          <a:pPr algn="ctr"/>
                          <a:r>
                            <a:rPr lang="en-GB" dirty="0"/>
                            <a:t>11</a:t>
                          </a:r>
                        </a:p>
                        <a:p>
                          <a:pPr algn="ctr"/>
                          <a:r>
                            <a:rPr lang="en-GB" dirty="0"/>
                            <a:t>13</a:t>
                          </a:r>
                        </a:p>
                        <a:p>
                          <a:pPr algn="ctr"/>
                          <a:r>
                            <a:rPr lang="en-GB" dirty="0"/>
                            <a:t>9</a:t>
                          </a:r>
                        </a:p>
                        <a:p>
                          <a:pPr algn="ctr"/>
                          <a:r>
                            <a:rPr lang="en-GB" dirty="0"/>
                            <a:t>15</a:t>
                          </a:r>
                        </a:p>
                        <a:p>
                          <a:pPr algn="ctr"/>
                          <a:r>
                            <a:rPr lang="en-GB" dirty="0"/>
                            <a:t>12</a:t>
                          </a:r>
                        </a:p>
                        <a:p>
                          <a:pPr algn="ctr"/>
                          <a:r>
                            <a:rPr lang="en-GB" dirty="0"/>
                            <a:t>9</a:t>
                          </a:r>
                        </a:p>
                        <a:p>
                          <a:pPr algn="ctr"/>
                          <a:r>
                            <a:rPr lang="en-GB" dirty="0"/>
                            <a:t>11</a:t>
                          </a:r>
                        </a:p>
                        <a:p>
                          <a:pPr algn="ctr"/>
                          <a:r>
                            <a:rPr lang="en-GB" dirty="0"/>
                            <a:t>8</a:t>
                          </a:r>
                        </a:p>
                        <a:p>
                          <a:pPr algn="ctr"/>
                          <a:r>
                            <a:rPr lang="en-GB" dirty="0"/>
                            <a:t>13</a:t>
                          </a:r>
                        </a:p>
                        <a:p>
                          <a:pPr algn="ctr"/>
                          <a:r>
                            <a:rPr lang="en-GB" dirty="0"/>
                            <a:t>12</a:t>
                          </a:r>
                        </a:p>
                        <a:p>
                          <a:pPr algn="ctr"/>
                          <a:r>
                            <a:rPr lang="en-GB" dirty="0"/>
                            <a:t>14</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1025357">
                    <a:tc>
                      <a:txBody>
                        <a:bodyPr/>
                        <a:lstStyle/>
                        <a:p>
                          <a:pPr algn="ct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acc>
                                      <m:accPr>
                                        <m:chr m:val="̅"/>
                                        <m:ctrlPr>
                                          <a:rPr lang="en-GB" i="1" smtClean="0">
                                            <a:latin typeface="Cambria Math" panose="02040503050406030204" pitchFamily="18" charset="0"/>
                                          </a:rPr>
                                        </m:ctrlPr>
                                      </m:accPr>
                                      <m:e>
                                        <m:r>
                                          <a:rPr lang="en-GB" b="0" i="1" smtClean="0">
                                            <a:latin typeface="Cambria Math" panose="02040503050406030204" pitchFamily="18" charset="0"/>
                                          </a:rPr>
                                          <m:t>𝑋</m:t>
                                        </m:r>
                                      </m:e>
                                    </m:acc>
                                  </m:e>
                                  <m:sub>
                                    <m:r>
                                      <a:rPr lang="en-GB" b="0" i="1" smtClean="0">
                                        <a:latin typeface="Cambria Math" panose="02040503050406030204" pitchFamily="18" charset="0"/>
                                      </a:rPr>
                                      <m:t>1</m:t>
                                    </m:r>
                                  </m:sub>
                                </m:sSub>
                                <m:r>
                                  <a:rPr lang="en-GB" b="0" i="1" smtClean="0">
                                    <a:latin typeface="Cambria Math" panose="02040503050406030204" pitchFamily="18" charset="0"/>
                                  </a:rPr>
                                  <m:t>=19.75</m:t>
                                </m:r>
                              </m:oMath>
                            </m:oMathPara>
                          </a14:m>
                          <a:endParaRPr lang="en-GB" b="0" dirty="0"/>
                        </a:p>
                        <a:p>
                          <a:pPr algn="ctr"/>
                          <a14:m>
                            <m:oMathPara xmlns:m="http://schemas.openxmlformats.org/officeDocument/2006/math">
                              <m:oMathParaPr>
                                <m:jc m:val="centerGroup"/>
                              </m:oMathParaPr>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𝑛</m:t>
                                    </m:r>
                                  </m:e>
                                  <m:sub>
                                    <m:r>
                                      <a:rPr lang="en-GB" b="0" i="1" smtClean="0">
                                        <a:latin typeface="Cambria Math" panose="02040503050406030204" pitchFamily="18" charset="0"/>
                                      </a:rPr>
                                      <m:t>1</m:t>
                                    </m:r>
                                  </m:sub>
                                </m:sSub>
                                <m:r>
                                  <a:rPr lang="en-GB" b="0" i="1" smtClean="0">
                                    <a:latin typeface="Cambria Math" panose="02040503050406030204" pitchFamily="18" charset="0"/>
                                  </a:rPr>
                                  <m:t>=12</m:t>
                                </m:r>
                              </m:oMath>
                            </m:oMathPara>
                          </a14:m>
                          <a:endParaRPr lang="en-GB" b="0" dirty="0"/>
                        </a:p>
                        <a:p>
                          <a:pPr algn="ctr"/>
                          <a14:m>
                            <m:oMathPara xmlns:m="http://schemas.openxmlformats.org/officeDocument/2006/math">
                              <m:oMathParaPr>
                                <m:jc m:val="centerGroup"/>
                              </m:oMathParaPr>
                              <m:oMath xmlns:m="http://schemas.openxmlformats.org/officeDocument/2006/math">
                                <m:sSubSup>
                                  <m:sSubSupPr>
                                    <m:ctrlPr>
                                      <a:rPr lang="en-GB" b="0" i="1" smtClean="0">
                                        <a:latin typeface="Cambria Math" panose="02040503050406030204" pitchFamily="18" charset="0"/>
                                      </a:rPr>
                                    </m:ctrlPr>
                                  </m:sSubSupPr>
                                  <m:e>
                                    <m:r>
                                      <a:rPr lang="en-GB" b="0" i="1" smtClean="0">
                                        <a:latin typeface="Cambria Math" panose="02040503050406030204" pitchFamily="18" charset="0"/>
                                      </a:rPr>
                                      <m:t>𝑆𝐷</m:t>
                                    </m:r>
                                  </m:e>
                                  <m:sub>
                                    <m:r>
                                      <a:rPr lang="en-GB" b="0" i="1" smtClean="0">
                                        <a:latin typeface="Cambria Math" panose="02040503050406030204" pitchFamily="18" charset="0"/>
                                      </a:rPr>
                                      <m:t>1</m:t>
                                    </m:r>
                                  </m:sub>
                                  <m:sup>
                                    <m:r>
                                      <a:rPr lang="en-GB" b="0" i="1" smtClean="0">
                                        <a:latin typeface="Cambria Math" panose="02040503050406030204" pitchFamily="18" charset="0"/>
                                      </a:rPr>
                                      <m:t>2</m:t>
                                    </m:r>
                                  </m:sup>
                                </m:sSubSup>
                                <m:r>
                                  <a:rPr lang="en-GB" b="0" i="1" smtClean="0">
                                    <a:latin typeface="Cambria Math" panose="02040503050406030204" pitchFamily="18" charset="0"/>
                                  </a:rPr>
                                  <m:t>=12.93</m:t>
                                </m:r>
                              </m:oMath>
                            </m:oMathPara>
                          </a14:m>
                          <a:endParaRPr lang="en-GB" b="0" dirty="0"/>
                        </a:p>
                      </a:txBody>
                      <a:tcPr>
                        <a:lnT w="12700" cap="flat" cmpd="sng" algn="ctr">
                          <a:solidFill>
                            <a:schemeClr val="tx1"/>
                          </a:solidFill>
                          <a:prstDash val="solid"/>
                          <a:round/>
                          <a:headEnd type="none" w="med" len="med"/>
                          <a:tailEnd type="none" w="med" len="med"/>
                        </a:lnT>
                      </a:tcPr>
                    </a:tc>
                    <a:tc>
                      <a:txBody>
                        <a:bodyPr/>
                        <a:lstStyle/>
                        <a:p>
                          <a:pPr algn="ct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acc>
                                      <m:accPr>
                                        <m:chr m:val="̅"/>
                                        <m:ctrlPr>
                                          <a:rPr lang="en-GB" i="1" smtClean="0">
                                            <a:latin typeface="Cambria Math" panose="02040503050406030204" pitchFamily="18" charset="0"/>
                                          </a:rPr>
                                        </m:ctrlPr>
                                      </m:accPr>
                                      <m:e>
                                        <m:r>
                                          <a:rPr lang="en-GB" b="0" i="1" smtClean="0">
                                            <a:latin typeface="Cambria Math" panose="02040503050406030204" pitchFamily="18" charset="0"/>
                                          </a:rPr>
                                          <m:t>𝑋</m:t>
                                        </m:r>
                                      </m:e>
                                    </m:acc>
                                  </m:e>
                                  <m:sub>
                                    <m:r>
                                      <a:rPr lang="en-GB" b="0" i="1" smtClean="0">
                                        <a:latin typeface="Cambria Math" panose="02040503050406030204" pitchFamily="18" charset="0"/>
                                      </a:rPr>
                                      <m:t>2</m:t>
                                    </m:r>
                                  </m:sub>
                                </m:sSub>
                                <m:r>
                                  <a:rPr lang="en-GB" b="0" i="1" smtClean="0">
                                    <a:latin typeface="Cambria Math" panose="02040503050406030204" pitchFamily="18" charset="0"/>
                                  </a:rPr>
                                  <m:t>=11.75</m:t>
                                </m:r>
                              </m:oMath>
                            </m:oMathPara>
                          </a14:m>
                          <a:endParaRPr lang="en-GB" b="0" dirty="0"/>
                        </a:p>
                        <a:p>
                          <a:pPr algn="ctr"/>
                          <a14:m>
                            <m:oMathPara xmlns:m="http://schemas.openxmlformats.org/officeDocument/2006/math">
                              <m:oMathParaPr>
                                <m:jc m:val="centerGroup"/>
                              </m:oMathParaPr>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𝑛</m:t>
                                    </m:r>
                                  </m:e>
                                  <m:sub>
                                    <m:r>
                                      <a:rPr lang="en-GB" b="0" i="1" smtClean="0">
                                        <a:latin typeface="Cambria Math" panose="02040503050406030204" pitchFamily="18" charset="0"/>
                                      </a:rPr>
                                      <m:t>2</m:t>
                                    </m:r>
                                  </m:sub>
                                </m:sSub>
                                <m:r>
                                  <a:rPr lang="en-GB" b="0" i="1" smtClean="0">
                                    <a:latin typeface="Cambria Math" panose="02040503050406030204" pitchFamily="18" charset="0"/>
                                  </a:rPr>
                                  <m:t>=12</m:t>
                                </m:r>
                              </m:oMath>
                            </m:oMathPara>
                          </a14:m>
                          <a:endParaRPr lang="en-GB" b="0" dirty="0"/>
                        </a:p>
                        <a:p>
                          <a:pPr algn="ctr"/>
                          <a14:m>
                            <m:oMathPara xmlns:m="http://schemas.openxmlformats.org/officeDocument/2006/math">
                              <m:oMathParaPr>
                                <m:jc m:val="centerGroup"/>
                              </m:oMathParaPr>
                              <m:oMath xmlns:m="http://schemas.openxmlformats.org/officeDocument/2006/math">
                                <m:sSubSup>
                                  <m:sSubSupPr>
                                    <m:ctrlPr>
                                      <a:rPr lang="en-GB" b="0" i="1" smtClean="0">
                                        <a:latin typeface="Cambria Math" panose="02040503050406030204" pitchFamily="18" charset="0"/>
                                      </a:rPr>
                                    </m:ctrlPr>
                                  </m:sSubSupPr>
                                  <m:e>
                                    <m:r>
                                      <a:rPr lang="en-GB" b="0" i="1" smtClean="0">
                                        <a:latin typeface="Cambria Math" panose="02040503050406030204" pitchFamily="18" charset="0"/>
                                      </a:rPr>
                                      <m:t>𝑆𝐷</m:t>
                                    </m:r>
                                  </m:e>
                                  <m:sub>
                                    <m:r>
                                      <a:rPr lang="en-GB" b="0" i="1" smtClean="0">
                                        <a:latin typeface="Cambria Math" panose="02040503050406030204" pitchFamily="18" charset="0"/>
                                      </a:rPr>
                                      <m:t>2</m:t>
                                    </m:r>
                                  </m:sub>
                                  <m:sup>
                                    <m:r>
                                      <a:rPr lang="en-GB" b="0" i="1" smtClean="0">
                                        <a:latin typeface="Cambria Math" panose="02040503050406030204" pitchFamily="18" charset="0"/>
                                      </a:rPr>
                                      <m:t>2</m:t>
                                    </m:r>
                                  </m:sup>
                                </m:sSubSup>
                                <m:r>
                                  <a:rPr lang="en-GB" b="0" i="1" smtClean="0">
                                    <a:latin typeface="Cambria Math" panose="02040503050406030204" pitchFamily="18" charset="0"/>
                                  </a:rPr>
                                  <m:t>=4.93</m:t>
                                </m:r>
                              </m:oMath>
                            </m:oMathPara>
                          </a14:m>
                          <a:endParaRPr lang="en-GB" b="0" dirty="0"/>
                        </a:p>
                        <a:p>
                          <a:pPr algn="ctr"/>
                          <a:endParaRPr lang="en-GB" dirty="0"/>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2"/>
                      </a:ext>
                    </a:extLst>
                  </a:tr>
                </a:tbl>
              </a:graphicData>
            </a:graphic>
          </p:graphicFrame>
        </mc:Choice>
        <mc:Fallback xmlns="">
          <p:graphicFrame>
            <p:nvGraphicFramePr>
              <p:cNvPr id="4" name="Table 3"/>
              <p:cNvGraphicFramePr>
                <a:graphicFrameLocks noGrp="1"/>
              </p:cNvGraphicFramePr>
              <p:nvPr>
                <p:extLst>
                  <p:ext uri="{D42A27DB-BD31-4B8C-83A1-F6EECF244321}">
                    <p14:modId xmlns:p14="http://schemas.microsoft.com/office/powerpoint/2010/main" val="1923433354"/>
                  </p:ext>
                </p:extLst>
              </p:nvPr>
            </p:nvGraphicFramePr>
            <p:xfrm>
              <a:off x="5986019" y="1246174"/>
              <a:ext cx="2978872" cy="4986811"/>
            </p:xfrm>
            <a:graphic>
              <a:graphicData uri="http://schemas.openxmlformats.org/drawingml/2006/table">
                <a:tbl>
                  <a:tblPr firstRow="1" bandRow="1">
                    <a:tableStyleId>{2D5ABB26-0587-4C30-8999-92F81FD0307C}</a:tableStyleId>
                  </a:tblPr>
                  <a:tblGrid>
                    <a:gridCol w="1489436"/>
                    <a:gridCol w="1489436"/>
                  </a:tblGrid>
                  <a:tr h="411128">
                    <a:tc>
                      <a:txBody>
                        <a:bodyPr/>
                        <a:lstStyle/>
                        <a:p>
                          <a:pPr algn="ctr"/>
                          <a:r>
                            <a:rPr lang="en-GB" dirty="0" smtClean="0"/>
                            <a:t>Network</a:t>
                          </a:r>
                          <a:r>
                            <a:rPr lang="en-GB" baseline="0" dirty="0" smtClean="0"/>
                            <a:t> A</a:t>
                          </a:r>
                          <a:endParaRPr lang="en-GB" dirty="0"/>
                        </a:p>
                      </a:txBody>
                      <a:tcPr>
                        <a:lnB w="12700" cap="flat" cmpd="sng" algn="ctr">
                          <a:solidFill>
                            <a:schemeClr val="tx1"/>
                          </a:solidFill>
                          <a:prstDash val="solid"/>
                          <a:round/>
                          <a:headEnd type="none" w="med" len="med"/>
                          <a:tailEnd type="none" w="med" len="med"/>
                        </a:lnB>
                      </a:tcPr>
                    </a:tc>
                    <a:tc>
                      <a:txBody>
                        <a:bodyPr/>
                        <a:lstStyle/>
                        <a:p>
                          <a:pPr algn="ctr"/>
                          <a:r>
                            <a:rPr lang="en-GB" dirty="0" smtClean="0"/>
                            <a:t>Network B</a:t>
                          </a:r>
                          <a:endParaRPr lang="en-GB" dirty="0"/>
                        </a:p>
                      </a:txBody>
                      <a:tcPr>
                        <a:lnB w="12700" cap="flat" cmpd="sng" algn="ctr">
                          <a:solidFill>
                            <a:schemeClr val="tx1"/>
                          </a:solidFill>
                          <a:prstDash val="solid"/>
                          <a:round/>
                          <a:headEnd type="none" w="med" len="med"/>
                          <a:tailEnd type="none" w="med" len="med"/>
                        </a:lnB>
                      </a:tcPr>
                    </a:tc>
                  </a:tr>
                  <a:tr h="3383280">
                    <a:tc>
                      <a:txBody>
                        <a:bodyPr/>
                        <a:lstStyle/>
                        <a:p>
                          <a:pPr algn="ctr"/>
                          <a:r>
                            <a:rPr lang="en-GB" dirty="0" smtClean="0"/>
                            <a:t>25</a:t>
                          </a:r>
                        </a:p>
                        <a:p>
                          <a:pPr algn="ctr"/>
                          <a:r>
                            <a:rPr lang="en-GB" dirty="0" smtClean="0"/>
                            <a:t>14</a:t>
                          </a:r>
                        </a:p>
                        <a:p>
                          <a:pPr algn="ctr"/>
                          <a:r>
                            <a:rPr lang="en-GB" dirty="0" smtClean="0"/>
                            <a:t>23</a:t>
                          </a:r>
                        </a:p>
                        <a:p>
                          <a:pPr algn="ctr"/>
                          <a:r>
                            <a:rPr lang="en-GB" dirty="0" smtClean="0"/>
                            <a:t>21</a:t>
                          </a:r>
                        </a:p>
                        <a:p>
                          <a:pPr algn="ctr"/>
                          <a:r>
                            <a:rPr lang="en-GB" dirty="0" smtClean="0"/>
                            <a:t>24</a:t>
                          </a:r>
                        </a:p>
                        <a:p>
                          <a:pPr algn="ctr"/>
                          <a:r>
                            <a:rPr lang="en-GB" dirty="0" smtClean="0"/>
                            <a:t>17</a:t>
                          </a:r>
                        </a:p>
                        <a:p>
                          <a:pPr algn="ctr"/>
                          <a:r>
                            <a:rPr lang="en-GB" dirty="0" smtClean="0"/>
                            <a:t>19</a:t>
                          </a:r>
                        </a:p>
                        <a:p>
                          <a:pPr algn="ctr"/>
                          <a:r>
                            <a:rPr lang="en-GB" dirty="0" smtClean="0"/>
                            <a:t>20</a:t>
                          </a:r>
                        </a:p>
                        <a:p>
                          <a:pPr algn="ctr"/>
                          <a:r>
                            <a:rPr lang="en-GB" dirty="0" smtClean="0"/>
                            <a:t>15</a:t>
                          </a:r>
                        </a:p>
                        <a:p>
                          <a:pPr algn="ctr"/>
                          <a:r>
                            <a:rPr lang="en-GB" dirty="0" smtClean="0"/>
                            <a:t>22</a:t>
                          </a:r>
                        </a:p>
                        <a:p>
                          <a:pPr algn="ctr"/>
                          <a:r>
                            <a:rPr lang="en-GB" dirty="0" smtClean="0"/>
                            <a:t>16</a:t>
                          </a:r>
                        </a:p>
                        <a:p>
                          <a:pPr algn="ctr"/>
                          <a:r>
                            <a:rPr lang="en-GB" dirty="0" smtClean="0"/>
                            <a:t>21</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14</a:t>
                          </a:r>
                        </a:p>
                        <a:p>
                          <a:pPr algn="ctr"/>
                          <a:r>
                            <a:rPr lang="en-GB" dirty="0" smtClean="0"/>
                            <a:t>11</a:t>
                          </a:r>
                        </a:p>
                        <a:p>
                          <a:pPr algn="ctr"/>
                          <a:r>
                            <a:rPr lang="en-GB" dirty="0" smtClean="0"/>
                            <a:t>13</a:t>
                          </a:r>
                        </a:p>
                        <a:p>
                          <a:pPr algn="ctr"/>
                          <a:r>
                            <a:rPr lang="en-GB" dirty="0" smtClean="0"/>
                            <a:t>9</a:t>
                          </a:r>
                        </a:p>
                        <a:p>
                          <a:pPr algn="ctr"/>
                          <a:r>
                            <a:rPr lang="en-GB" dirty="0" smtClean="0"/>
                            <a:t>15</a:t>
                          </a:r>
                        </a:p>
                        <a:p>
                          <a:pPr algn="ctr"/>
                          <a:r>
                            <a:rPr lang="en-GB" dirty="0" smtClean="0"/>
                            <a:t>12</a:t>
                          </a:r>
                        </a:p>
                        <a:p>
                          <a:pPr algn="ctr"/>
                          <a:r>
                            <a:rPr lang="en-GB" dirty="0" smtClean="0"/>
                            <a:t>9</a:t>
                          </a:r>
                        </a:p>
                        <a:p>
                          <a:pPr algn="ctr"/>
                          <a:r>
                            <a:rPr lang="en-GB" dirty="0" smtClean="0"/>
                            <a:t>11</a:t>
                          </a:r>
                        </a:p>
                        <a:p>
                          <a:pPr algn="ctr"/>
                          <a:r>
                            <a:rPr lang="en-GB" dirty="0" smtClean="0"/>
                            <a:t>8</a:t>
                          </a:r>
                        </a:p>
                        <a:p>
                          <a:pPr algn="ctr"/>
                          <a:r>
                            <a:rPr lang="en-GB" dirty="0" smtClean="0"/>
                            <a:t>13</a:t>
                          </a:r>
                        </a:p>
                        <a:p>
                          <a:pPr algn="ctr"/>
                          <a:r>
                            <a:rPr lang="en-GB" dirty="0" smtClean="0"/>
                            <a:t>12</a:t>
                          </a:r>
                        </a:p>
                        <a:p>
                          <a:pPr algn="ctr"/>
                          <a:r>
                            <a:rPr lang="en-GB" dirty="0" smtClean="0"/>
                            <a:t>14</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1192403">
                    <a:tc>
                      <a:txBody>
                        <a:bodyPr/>
                        <a:lstStyle/>
                        <a:p>
                          <a:endParaRPr lang="en-US"/>
                        </a:p>
                      </a:txBody>
                      <a:tcPr>
                        <a:lnT w="12700" cap="flat" cmpd="sng" algn="ctr">
                          <a:solidFill>
                            <a:schemeClr val="tx1"/>
                          </a:solidFill>
                          <a:prstDash val="solid"/>
                          <a:round/>
                          <a:headEnd type="none" w="med" len="med"/>
                          <a:tailEnd type="none" w="med" len="med"/>
                        </a:lnT>
                        <a:blipFill rotWithShape="0">
                          <a:blip r:embed="rId4"/>
                          <a:stretch>
                            <a:fillRect t="-320408" r="-100408"/>
                          </a:stretch>
                        </a:blipFill>
                      </a:tcPr>
                    </a:tc>
                    <a:tc>
                      <a:txBody>
                        <a:bodyPr/>
                        <a:lstStyle/>
                        <a:p>
                          <a:endParaRPr lang="en-US"/>
                        </a:p>
                      </a:txBody>
                      <a:tcPr>
                        <a:lnT w="12700" cap="flat" cmpd="sng" algn="ctr">
                          <a:solidFill>
                            <a:schemeClr val="tx1"/>
                          </a:solidFill>
                          <a:prstDash val="solid"/>
                          <a:round/>
                          <a:headEnd type="none" w="med" len="med"/>
                          <a:tailEnd type="none" w="med" len="med"/>
                        </a:lnT>
                        <a:blipFill rotWithShape="0">
                          <a:blip r:embed="rId4"/>
                          <a:stretch>
                            <a:fillRect l="-100000" t="-320408" r="-408"/>
                          </a:stretch>
                        </a:blipFill>
                      </a:tcPr>
                    </a:tc>
                  </a:tr>
                </a:tbl>
              </a:graphicData>
            </a:graphic>
          </p:graphicFrame>
        </mc:Fallback>
      </mc:AlternateContent>
    </p:spTree>
    <p:extLst>
      <p:ext uri="{BB962C8B-B14F-4D97-AF65-F5344CB8AC3E}">
        <p14:creationId xmlns:p14="http://schemas.microsoft.com/office/powerpoint/2010/main" val="30041955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lstStyle/>
              <a:p>
                <a14:m>
                  <m:oMath xmlns:m="http://schemas.openxmlformats.org/officeDocument/2006/math">
                    <m:r>
                      <a:rPr lang="en-GB" smtClean="0">
                        <a:latin typeface="Cambria Math" panose="02040503050406030204" pitchFamily="18" charset="0"/>
                      </a:rPr>
                      <m:t>𝑡</m:t>
                    </m:r>
                  </m:oMath>
                </a14:m>
                <a:r>
                  <a:rPr lang="en-GB" dirty="0"/>
                  <a:t> Test For independent samples</a:t>
                </a:r>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rotWithShape="0">
                <a:blip r:embed="rId2"/>
                <a:stretch>
                  <a:fillRect t="-11000" b="-3000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r>
                  <a:rPr lang="en-GB" dirty="0"/>
                  <a:t>The order in which you subtract the means doesn’t matter – if we had done </a:t>
                </a:r>
                <a14:m>
                  <m:oMath xmlns:m="http://schemas.openxmlformats.org/officeDocument/2006/math">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a:latin typeface="Cambria Math" panose="02040503050406030204" pitchFamily="18" charset="0"/>
                              </a:rPr>
                              <m:t>𝑋</m:t>
                            </m:r>
                          </m:e>
                        </m:acc>
                      </m:e>
                      <m:sub>
                        <m:r>
                          <a:rPr lang="en-GB">
                            <a:latin typeface="Cambria Math" panose="02040503050406030204" pitchFamily="18" charset="0"/>
                          </a:rPr>
                          <m:t>2</m:t>
                        </m:r>
                      </m:sub>
                    </m:sSub>
                    <m:r>
                      <a:rPr lang="en-GB" smtClean="0">
                        <a:latin typeface="Cambria Math" panose="02040503050406030204" pitchFamily="18" charset="0"/>
                      </a:rPr>
                      <m:t>−</m:t>
                    </m:r>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a:latin typeface="Cambria Math" panose="02040503050406030204" pitchFamily="18" charset="0"/>
                              </a:rPr>
                              <m:t>𝑋</m:t>
                            </m:r>
                          </m:e>
                        </m:acc>
                      </m:e>
                      <m:sub>
                        <m:r>
                          <a:rPr lang="en-GB">
                            <a:latin typeface="Cambria Math" panose="02040503050406030204" pitchFamily="18" charset="0"/>
                          </a:rPr>
                          <m:t>1</m:t>
                        </m:r>
                      </m:sub>
                    </m:sSub>
                  </m:oMath>
                </a14:m>
                <a:r>
                  <a:rPr lang="en-GB" dirty="0"/>
                  <a:t> we would have got a negative answer</a:t>
                </a:r>
              </a:p>
              <a:p>
                <a:pPr lvl="1"/>
                <a:r>
                  <a:rPr lang="en-GB" dirty="0"/>
                  <a:t>When the direction of the difference is not important we simply take the absolute value of </a:t>
                </a:r>
                <a14:m>
                  <m:oMath xmlns:m="http://schemas.openxmlformats.org/officeDocument/2006/math">
                    <m:sSub>
                      <m:sSubPr>
                        <m:ctrlPr>
                          <a:rPr lang="en-GB" i="1">
                            <a:latin typeface="Cambria Math" panose="02040503050406030204" pitchFamily="18" charset="0"/>
                          </a:rPr>
                        </m:ctrlPr>
                      </m:sSubPr>
                      <m:e>
                        <m:r>
                          <a:rPr lang="en-GB">
                            <a:latin typeface="Cambria Math" panose="02040503050406030204" pitchFamily="18" charset="0"/>
                          </a:rPr>
                          <m:t>𝑡</m:t>
                        </m:r>
                      </m:e>
                      <m:sub>
                        <m:r>
                          <a:rPr lang="en-GB">
                            <a:latin typeface="Cambria Math" panose="02040503050406030204" pitchFamily="18" charset="0"/>
                          </a:rPr>
                          <m:t>𝑜𝑏𝑡</m:t>
                        </m:r>
                      </m:sub>
                    </m:sSub>
                  </m:oMath>
                </a14:m>
                <a:endParaRPr lang="en-GB" dirty="0"/>
              </a:p>
              <a:p>
                <a:pPr lvl="1"/>
                <a:r>
                  <a:rPr lang="en-GB" dirty="0"/>
                  <a:t>Sometimes we do want to know the sign of </a:t>
                </a:r>
                <a14:m>
                  <m:oMath xmlns:m="http://schemas.openxmlformats.org/officeDocument/2006/math">
                    <m:sSub>
                      <m:sSubPr>
                        <m:ctrlPr>
                          <a:rPr lang="en-GB" i="1">
                            <a:latin typeface="Cambria Math" panose="02040503050406030204" pitchFamily="18" charset="0"/>
                          </a:rPr>
                        </m:ctrlPr>
                      </m:sSubPr>
                      <m:e>
                        <m:r>
                          <a:rPr lang="en-GB">
                            <a:latin typeface="Cambria Math" panose="02040503050406030204" pitchFamily="18" charset="0"/>
                          </a:rPr>
                          <m:t>𝑡</m:t>
                        </m:r>
                      </m:e>
                      <m:sub>
                        <m:r>
                          <a:rPr lang="en-GB">
                            <a:latin typeface="Cambria Math" panose="02040503050406030204" pitchFamily="18" charset="0"/>
                          </a:rPr>
                          <m:t>𝑜𝑏𝑡</m:t>
                        </m:r>
                      </m:sub>
                    </m:sSub>
                  </m:oMath>
                </a14:m>
                <a:r>
                  <a:rPr lang="en-GB" dirty="0"/>
                  <a:t> - more about this shortly – but if we only want to know if there is a difference then we use the absolute value</a:t>
                </a:r>
              </a:p>
              <a:p>
                <a:r>
                  <a:rPr lang="en-GB" dirty="0"/>
                  <a:t>The </a:t>
                </a:r>
                <a14:m>
                  <m:oMath xmlns:m="http://schemas.openxmlformats.org/officeDocument/2006/math">
                    <m:r>
                      <a:rPr lang="en-GB">
                        <a:latin typeface="Cambria Math" panose="02040503050406030204" pitchFamily="18" charset="0"/>
                      </a:rPr>
                      <m:t>𝑡</m:t>
                    </m:r>
                  </m:oMath>
                </a14:m>
                <a:r>
                  <a:rPr lang="en-GB" dirty="0"/>
                  <a:t> Test is part of the Data Analysis toolset on Excel</a:t>
                </a:r>
              </a:p>
              <a:p>
                <a:pPr lvl="1"/>
                <a:r>
                  <a:rPr lang="en-GB" dirty="0"/>
                  <a:t>We’ll look at this later in the lecture</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3"/>
                <a:stretch>
                  <a:fillRect l="-366" t="-744"/>
                </a:stretch>
              </a:blipFill>
            </p:spPr>
            <p:txBody>
              <a:bodyPr/>
              <a:lstStyle/>
              <a:p>
                <a:r>
                  <a:rPr lang="en-GB">
                    <a:noFill/>
                  </a:rPr>
                  <a:t> </a:t>
                </a:r>
              </a:p>
            </p:txBody>
          </p:sp>
        </mc:Fallback>
      </mc:AlternateContent>
    </p:spTree>
    <p:extLst>
      <p:ext uri="{BB962C8B-B14F-4D97-AF65-F5344CB8AC3E}">
        <p14:creationId xmlns:p14="http://schemas.microsoft.com/office/powerpoint/2010/main" val="141304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lstStyle/>
              <a:p>
                <a:r>
                  <a:rPr lang="en-GB" dirty="0"/>
                  <a:t>Critical Value </a:t>
                </a:r>
                <a14:m>
                  <m:oMath xmlns:m="http://schemas.openxmlformats.org/officeDocument/2006/math">
                    <m:sSub>
                      <m:sSubPr>
                        <m:ctrlPr>
                          <a:rPr lang="en-GB" i="1">
                            <a:latin typeface="Cambria Math" panose="02040503050406030204" pitchFamily="18" charset="0"/>
                          </a:rPr>
                        </m:ctrlPr>
                      </m:sSubPr>
                      <m:e>
                        <m:r>
                          <a:rPr lang="en-GB">
                            <a:latin typeface="Cambria Math" panose="02040503050406030204" pitchFamily="18" charset="0"/>
                          </a:rPr>
                          <m:t>𝑡</m:t>
                        </m:r>
                      </m:e>
                      <m:sub>
                        <m:r>
                          <a:rPr lang="en-GB">
                            <a:latin typeface="Cambria Math" panose="02040503050406030204" pitchFamily="18" charset="0"/>
                          </a:rPr>
                          <m:t>𝑐𝑟𝑖𝑡</m:t>
                        </m:r>
                      </m:sub>
                    </m:sSub>
                  </m:oMath>
                </a14:m>
                <a:endParaRPr lang="en-GB" dirty="0"/>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rotWithShape="0">
                <a:blip r:embed="rId2"/>
                <a:stretch>
                  <a:fillRect l="-3635" b="-23109"/>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Content Placeholder 2"/>
              <p:cNvSpPr>
                <a:spLocks noGrp="1"/>
              </p:cNvSpPr>
              <p:nvPr>
                <p:ph sz="half" idx="1"/>
              </p:nvPr>
            </p:nvSpPr>
            <p:spPr/>
            <p:txBody>
              <a:bodyPr>
                <a:normAutofit fontScale="92500" lnSpcReduction="20000"/>
              </a:bodyPr>
              <a:lstStyle/>
              <a:p>
                <a:r>
                  <a:rPr lang="en-GB" dirty="0"/>
                  <a:t>We have a value for </a:t>
                </a:r>
                <a14:m>
                  <m:oMath xmlns:m="http://schemas.openxmlformats.org/officeDocument/2006/math">
                    <m:sSub>
                      <m:sSubPr>
                        <m:ctrlPr>
                          <a:rPr lang="en-GB" i="1">
                            <a:latin typeface="Cambria Math" panose="02040503050406030204" pitchFamily="18" charset="0"/>
                          </a:rPr>
                        </m:ctrlPr>
                      </m:sSubPr>
                      <m:e>
                        <m:r>
                          <a:rPr lang="en-GB">
                            <a:latin typeface="Cambria Math" panose="02040503050406030204" pitchFamily="18" charset="0"/>
                          </a:rPr>
                          <m:t>𝑡</m:t>
                        </m:r>
                      </m:e>
                      <m:sub>
                        <m:r>
                          <a:rPr lang="en-GB">
                            <a:latin typeface="Cambria Math" panose="02040503050406030204" pitchFamily="18" charset="0"/>
                          </a:rPr>
                          <m:t>𝑜𝑏𝑡</m:t>
                        </m:r>
                      </m:sub>
                    </m:sSub>
                  </m:oMath>
                </a14:m>
                <a:r>
                  <a:rPr lang="en-GB" dirty="0"/>
                  <a:t>, but what does it mean?</a:t>
                </a:r>
              </a:p>
              <a:p>
                <a:r>
                  <a:rPr lang="en-GB" dirty="0"/>
                  <a:t>To check to see if it is statistically significant we have to compare it with the critical value </a:t>
                </a:r>
                <a14:m>
                  <m:oMath xmlns:m="http://schemas.openxmlformats.org/officeDocument/2006/math">
                    <m:sSub>
                      <m:sSubPr>
                        <m:ctrlPr>
                          <a:rPr lang="en-GB" i="1">
                            <a:latin typeface="Cambria Math" panose="02040503050406030204" pitchFamily="18" charset="0"/>
                          </a:rPr>
                        </m:ctrlPr>
                      </m:sSubPr>
                      <m:e>
                        <m:r>
                          <a:rPr lang="en-GB">
                            <a:latin typeface="Cambria Math" panose="02040503050406030204" pitchFamily="18" charset="0"/>
                          </a:rPr>
                          <m:t>𝑡</m:t>
                        </m:r>
                      </m:e>
                      <m:sub>
                        <m:r>
                          <a:rPr lang="en-GB">
                            <a:latin typeface="Cambria Math" panose="02040503050406030204" pitchFamily="18" charset="0"/>
                          </a:rPr>
                          <m:t>𝑐𝑟𝑖𝑡</m:t>
                        </m:r>
                      </m:sub>
                    </m:sSub>
                  </m:oMath>
                </a14:m>
                <a:r>
                  <a:rPr lang="en-GB" dirty="0"/>
                  <a:t> </a:t>
                </a:r>
              </a:p>
              <a:p>
                <a:r>
                  <a:rPr lang="en-GB" dirty="0"/>
                  <a:t>We also need to know the degrees of freedom, which is simply n-2 = 12 + 12 – 2 = 22</a:t>
                </a:r>
              </a:p>
              <a:p>
                <a:r>
                  <a:rPr lang="en-GB" dirty="0"/>
                  <a:t>Cross-referencing this with p=0.05 (the level of significance) gives us 2.07</a:t>
                </a:r>
              </a:p>
              <a:p>
                <a:r>
                  <a:rPr lang="en-GB" dirty="0"/>
                  <a:t>Our result of 6.56 is higher than this, so we can say that it is significant at the 0.05 level</a:t>
                </a:r>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sz="half" idx="1"/>
              </p:nvPr>
            </p:nvSpPr>
            <p:spPr>
              <a:blipFill rotWithShape="0">
                <a:blip r:embed="rId3"/>
                <a:stretch>
                  <a:fillRect l="-1480" t="-2576" r="-4441"/>
                </a:stretch>
              </a:blipFill>
            </p:spPr>
            <p:txBody>
              <a:bodyPr/>
              <a:lstStyle/>
              <a:p>
                <a:r>
                  <a:rPr lang="en-GB">
                    <a:noFill/>
                  </a:rPr>
                  <a:t> </a:t>
                </a:r>
              </a:p>
            </p:txBody>
          </p:sp>
        </mc:Fallback>
      </mc:AlternateContent>
      <p:pic>
        <p:nvPicPr>
          <p:cNvPr id="7" name="Content Placeholder 6"/>
          <p:cNvPicPr>
            <a:picLocks noGrp="1" noChangeAspect="1"/>
          </p:cNvPicPr>
          <p:nvPr>
            <p:ph sz="half" idx="2"/>
          </p:nvPr>
        </p:nvPicPr>
        <p:blipFill>
          <a:blip r:embed="rId4"/>
          <a:stretch>
            <a:fillRect/>
          </a:stretch>
        </p:blipFill>
        <p:spPr>
          <a:xfrm>
            <a:off x="5029201" y="1845734"/>
            <a:ext cx="4114800" cy="5012267"/>
          </a:xfrm>
          <a:prstGeom prst="rect">
            <a:avLst/>
          </a:prstGeom>
        </p:spPr>
      </p:pic>
    </p:spTree>
    <p:extLst>
      <p:ext uri="{BB962C8B-B14F-4D97-AF65-F5344CB8AC3E}">
        <p14:creationId xmlns:p14="http://schemas.microsoft.com/office/powerpoint/2010/main" val="13287653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lstStyle/>
              <a:p>
                <a:r>
                  <a:rPr lang="en-GB" dirty="0"/>
                  <a:t>Critical Value </a:t>
                </a:r>
                <a14:m>
                  <m:oMath xmlns:m="http://schemas.openxmlformats.org/officeDocument/2006/math">
                    <m:sSub>
                      <m:sSubPr>
                        <m:ctrlPr>
                          <a:rPr lang="en-GB" i="1">
                            <a:latin typeface="Cambria Math" panose="02040503050406030204" pitchFamily="18" charset="0"/>
                          </a:rPr>
                        </m:ctrlPr>
                      </m:sSubPr>
                      <m:e>
                        <m:r>
                          <a:rPr lang="en-GB">
                            <a:latin typeface="Cambria Math" panose="02040503050406030204" pitchFamily="18" charset="0"/>
                          </a:rPr>
                          <m:t>𝑡</m:t>
                        </m:r>
                      </m:e>
                      <m:sub>
                        <m:r>
                          <a:rPr lang="en-GB">
                            <a:latin typeface="Cambria Math" panose="02040503050406030204" pitchFamily="18" charset="0"/>
                          </a:rPr>
                          <m:t>𝑐𝑟𝑖𝑡</m:t>
                        </m:r>
                      </m:sub>
                    </m:sSub>
                  </m:oMath>
                </a14:m>
                <a:endParaRPr lang="en-GB" dirty="0"/>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rotWithShape="0">
                <a:blip r:embed="rId2"/>
                <a:stretch>
                  <a:fillRect l="-3635" b="-23109"/>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3" name="Content Placeholder 2"/>
              <p:cNvSpPr>
                <a:spLocks noGrp="1"/>
              </p:cNvSpPr>
              <p:nvPr>
                <p:ph sz="half" idx="1"/>
              </p:nvPr>
            </p:nvSpPr>
            <p:spPr>
              <a:xfrm>
                <a:off x="822960" y="1845734"/>
                <a:ext cx="3703320" cy="4320890"/>
              </a:xfrm>
            </p:spPr>
            <p:txBody>
              <a:bodyPr>
                <a:normAutofit/>
              </a:bodyPr>
              <a:lstStyle/>
              <a:p>
                <a:r>
                  <a:rPr lang="en-GB" dirty="0"/>
                  <a:t>This means that there is less than a 5% probability that this difference in means occurred by chance alone</a:t>
                </a:r>
              </a:p>
              <a:p>
                <a:r>
                  <a:rPr lang="en-GB" dirty="0"/>
                  <a:t>The level of significance chosen is known as </a:t>
                </a:r>
                <a14:m>
                  <m:oMath xmlns:m="http://schemas.openxmlformats.org/officeDocument/2006/math">
                    <m:r>
                      <a:rPr lang="en-GB" smtClean="0">
                        <a:latin typeface="Cambria Math" panose="02040503050406030204" pitchFamily="18" charset="0"/>
                      </a:rPr>
                      <m:t>𝛼</m:t>
                    </m:r>
                  </m:oMath>
                </a14:m>
                <a:r>
                  <a:rPr lang="en-GB" dirty="0"/>
                  <a:t> (alpha), which is the probability of getting a Type I error</a:t>
                </a:r>
              </a:p>
              <a:p>
                <a:r>
                  <a:rPr lang="en-GB" dirty="0"/>
                  <a:t>You must decide on your level of </a:t>
                </a:r>
                <a14:m>
                  <m:oMath xmlns:m="http://schemas.openxmlformats.org/officeDocument/2006/math">
                    <m:r>
                      <a:rPr lang="en-GB">
                        <a:latin typeface="Cambria Math" panose="02040503050406030204" pitchFamily="18" charset="0"/>
                      </a:rPr>
                      <m:t>𝛼</m:t>
                    </m:r>
                  </m:oMath>
                </a14:m>
                <a:r>
                  <a:rPr lang="en-GB" dirty="0"/>
                  <a:t> before you look at the data</a:t>
                </a:r>
              </a:p>
              <a:p>
                <a:r>
                  <a:rPr lang="en-GB" dirty="0"/>
                  <a:t>We can therefore reject </a:t>
                </a:r>
                <a14:m>
                  <m:oMath xmlns:m="http://schemas.openxmlformats.org/officeDocument/2006/math">
                    <m:sSub>
                      <m:sSubPr>
                        <m:ctrlPr>
                          <a:rPr lang="en-GB" i="1">
                            <a:latin typeface="Cambria Math" panose="02040503050406030204" pitchFamily="18" charset="0"/>
                            <a:sym typeface="Wingdings" panose="05000000000000000000" pitchFamily="2" charset="2"/>
                          </a:rPr>
                        </m:ctrlPr>
                      </m:sSubPr>
                      <m:e>
                        <m:r>
                          <a:rPr lang="en-GB">
                            <a:latin typeface="Cambria Math" panose="02040503050406030204" pitchFamily="18" charset="0"/>
                            <a:sym typeface="Wingdings" panose="05000000000000000000" pitchFamily="2" charset="2"/>
                          </a:rPr>
                          <m:t>𝐻</m:t>
                        </m:r>
                      </m:e>
                      <m:sub>
                        <m:r>
                          <a:rPr lang="en-GB">
                            <a:latin typeface="Cambria Math" panose="02040503050406030204" pitchFamily="18" charset="0"/>
                            <a:sym typeface="Wingdings" panose="05000000000000000000" pitchFamily="2" charset="2"/>
                          </a:rPr>
                          <m:t>0</m:t>
                        </m:r>
                      </m:sub>
                    </m:sSub>
                    <m:r>
                      <a:rPr lang="en-GB">
                        <a:latin typeface="Cambria Math" panose="02040503050406030204" pitchFamily="18" charset="0"/>
                        <a:sym typeface="Wingdings" panose="05000000000000000000" pitchFamily="2" charset="2"/>
                      </a:rPr>
                      <m:t>:</m:t>
                    </m:r>
                    <m:sSub>
                      <m:sSubPr>
                        <m:ctrlPr>
                          <a:rPr lang="en-GB" i="1">
                            <a:latin typeface="Cambria Math" panose="02040503050406030204" pitchFamily="18" charset="0"/>
                            <a:sym typeface="Wingdings" panose="05000000000000000000" pitchFamily="2" charset="2"/>
                          </a:rPr>
                        </m:ctrlPr>
                      </m:sSubPr>
                      <m:e>
                        <m:r>
                          <a:rPr lang="en-GB">
                            <a:latin typeface="Cambria Math" panose="02040503050406030204" pitchFamily="18" charset="0"/>
                            <a:sym typeface="Wingdings" panose="05000000000000000000" pitchFamily="2" charset="2"/>
                          </a:rPr>
                          <m:t>𝜇</m:t>
                        </m:r>
                      </m:e>
                      <m:sub>
                        <m:r>
                          <a:rPr lang="en-GB">
                            <a:latin typeface="Cambria Math" panose="02040503050406030204" pitchFamily="18" charset="0"/>
                            <a:sym typeface="Wingdings" panose="05000000000000000000" pitchFamily="2" charset="2"/>
                          </a:rPr>
                          <m:t>1</m:t>
                        </m:r>
                      </m:sub>
                    </m:sSub>
                    <m:r>
                      <a:rPr lang="en-GB">
                        <a:latin typeface="Cambria Math" panose="02040503050406030204" pitchFamily="18" charset="0"/>
                        <a:sym typeface="Wingdings" panose="05000000000000000000" pitchFamily="2" charset="2"/>
                      </a:rPr>
                      <m:t>=</m:t>
                    </m:r>
                    <m:sSub>
                      <m:sSubPr>
                        <m:ctrlPr>
                          <a:rPr lang="en-GB" i="1">
                            <a:latin typeface="Cambria Math" panose="02040503050406030204" pitchFamily="18" charset="0"/>
                            <a:sym typeface="Wingdings" panose="05000000000000000000" pitchFamily="2" charset="2"/>
                          </a:rPr>
                        </m:ctrlPr>
                      </m:sSubPr>
                      <m:e>
                        <m:r>
                          <a:rPr lang="en-GB">
                            <a:latin typeface="Cambria Math" panose="02040503050406030204" pitchFamily="18" charset="0"/>
                            <a:sym typeface="Wingdings" panose="05000000000000000000" pitchFamily="2" charset="2"/>
                          </a:rPr>
                          <m:t>𝜇</m:t>
                        </m:r>
                      </m:e>
                      <m:sub>
                        <m:r>
                          <a:rPr lang="en-GB">
                            <a:latin typeface="Cambria Math" panose="02040503050406030204" pitchFamily="18" charset="0"/>
                            <a:sym typeface="Wingdings" panose="05000000000000000000" pitchFamily="2" charset="2"/>
                          </a:rPr>
                          <m:t>2</m:t>
                        </m:r>
                      </m:sub>
                    </m:sSub>
                  </m:oMath>
                </a14:m>
                <a:r>
                  <a:rPr lang="en-GB" dirty="0"/>
                  <a:t> at the p&lt;0.05 level and accept the alternative hypothesis that the two networks behave differently</a:t>
                </a:r>
              </a:p>
              <a:p>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sz="half" idx="1"/>
              </p:nvPr>
            </p:nvSpPr>
            <p:spPr>
              <a:xfrm>
                <a:off x="822960" y="1845734"/>
                <a:ext cx="3703320" cy="4320890"/>
              </a:xfrm>
              <a:blipFill>
                <a:blip r:embed="rId3"/>
                <a:stretch>
                  <a:fillRect l="-1370" t="-1462" r="-4795"/>
                </a:stretch>
              </a:blipFill>
            </p:spPr>
            <p:txBody>
              <a:bodyPr/>
              <a:lstStyle/>
              <a:p>
                <a:r>
                  <a:rPr lang="en-US">
                    <a:noFill/>
                  </a:rPr>
                  <a:t> </a:t>
                </a:r>
              </a:p>
            </p:txBody>
          </p:sp>
        </mc:Fallback>
      </mc:AlternateContent>
      <p:pic>
        <p:nvPicPr>
          <p:cNvPr id="10" name="Content Placeholder 9"/>
          <p:cNvPicPr>
            <a:picLocks noGrp="1" noChangeAspect="1"/>
          </p:cNvPicPr>
          <p:nvPr>
            <p:ph sz="half" idx="2"/>
          </p:nvPr>
        </p:nvPicPr>
        <p:blipFill>
          <a:blip r:embed="rId4"/>
          <a:stretch>
            <a:fillRect/>
          </a:stretch>
        </p:blipFill>
        <p:spPr>
          <a:xfrm>
            <a:off x="5051502" y="1846263"/>
            <a:ext cx="4092498" cy="5004389"/>
          </a:xfrm>
          <a:prstGeom prst="rect">
            <a:avLst/>
          </a:prstGeom>
        </p:spPr>
      </p:pic>
    </p:spTree>
    <p:extLst>
      <p:ext uri="{BB962C8B-B14F-4D97-AF65-F5344CB8AC3E}">
        <p14:creationId xmlns:p14="http://schemas.microsoft.com/office/powerpoint/2010/main" val="15064012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5 Stages of Analysis</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r>
                  <a:rPr lang="en-GB" dirty="0"/>
                  <a:t>State your hypotheses </a:t>
                </a:r>
              </a:p>
              <a:p>
                <a:pPr lvl="1"/>
                <a14:m>
                  <m:oMath xmlns:m="http://schemas.openxmlformats.org/officeDocument/2006/math">
                    <m:sSub>
                      <m:sSubPr>
                        <m:ctrlPr>
                          <a:rPr lang="en-GB" i="1">
                            <a:latin typeface="Cambria Math" panose="02040503050406030204" pitchFamily="18" charset="0"/>
                            <a:sym typeface="Wingdings" panose="05000000000000000000" pitchFamily="2" charset="2"/>
                          </a:rPr>
                        </m:ctrlPr>
                      </m:sSubPr>
                      <m:e>
                        <m:r>
                          <a:rPr lang="en-GB">
                            <a:latin typeface="Cambria Math" panose="02040503050406030204" pitchFamily="18" charset="0"/>
                            <a:sym typeface="Wingdings" panose="05000000000000000000" pitchFamily="2" charset="2"/>
                          </a:rPr>
                          <m:t>𝐻</m:t>
                        </m:r>
                      </m:e>
                      <m:sub>
                        <m:r>
                          <a:rPr lang="en-GB">
                            <a:latin typeface="Cambria Math" panose="02040503050406030204" pitchFamily="18" charset="0"/>
                            <a:sym typeface="Wingdings" panose="05000000000000000000" pitchFamily="2" charset="2"/>
                          </a:rPr>
                          <m:t>0</m:t>
                        </m:r>
                      </m:sub>
                    </m:sSub>
                  </m:oMath>
                </a14:m>
                <a:r>
                  <a:rPr lang="en-GB" dirty="0"/>
                  <a:t> (the null hypothesis) </a:t>
                </a:r>
              </a:p>
              <a:p>
                <a:pPr lvl="1"/>
                <a14:m>
                  <m:oMath xmlns:m="http://schemas.openxmlformats.org/officeDocument/2006/math">
                    <m:sSub>
                      <m:sSubPr>
                        <m:ctrlPr>
                          <a:rPr lang="en-GB" i="1">
                            <a:latin typeface="Cambria Math" panose="02040503050406030204" pitchFamily="18" charset="0"/>
                            <a:sym typeface="Wingdings" panose="05000000000000000000" pitchFamily="2" charset="2"/>
                          </a:rPr>
                        </m:ctrlPr>
                      </m:sSubPr>
                      <m:e>
                        <m:r>
                          <a:rPr lang="en-GB">
                            <a:latin typeface="Cambria Math" panose="02040503050406030204" pitchFamily="18" charset="0"/>
                            <a:sym typeface="Wingdings" panose="05000000000000000000" pitchFamily="2" charset="2"/>
                          </a:rPr>
                          <m:t>𝐻</m:t>
                        </m:r>
                      </m:e>
                      <m:sub>
                        <m:r>
                          <a:rPr lang="en-GB" smtClean="0">
                            <a:latin typeface="Cambria Math" panose="02040503050406030204" pitchFamily="18" charset="0"/>
                            <a:sym typeface="Wingdings" panose="05000000000000000000" pitchFamily="2" charset="2"/>
                          </a:rPr>
                          <m:t>𝐴</m:t>
                        </m:r>
                      </m:sub>
                    </m:sSub>
                  </m:oMath>
                </a14:m>
                <a:r>
                  <a:rPr lang="en-GB" dirty="0"/>
                  <a:t> or </a:t>
                </a:r>
                <a14:m>
                  <m:oMath xmlns:m="http://schemas.openxmlformats.org/officeDocument/2006/math">
                    <m:sSub>
                      <m:sSubPr>
                        <m:ctrlPr>
                          <a:rPr lang="en-GB" i="1">
                            <a:latin typeface="Cambria Math" panose="02040503050406030204" pitchFamily="18" charset="0"/>
                            <a:sym typeface="Wingdings" panose="05000000000000000000" pitchFamily="2" charset="2"/>
                          </a:rPr>
                        </m:ctrlPr>
                      </m:sSubPr>
                      <m:e>
                        <m:r>
                          <a:rPr lang="en-GB">
                            <a:latin typeface="Cambria Math" panose="02040503050406030204" pitchFamily="18" charset="0"/>
                            <a:sym typeface="Wingdings" panose="05000000000000000000" pitchFamily="2" charset="2"/>
                          </a:rPr>
                          <m:t>𝐻</m:t>
                        </m:r>
                      </m:e>
                      <m:sub>
                        <m:r>
                          <a:rPr lang="en-GB" smtClean="0">
                            <a:latin typeface="Cambria Math" panose="02040503050406030204" pitchFamily="18" charset="0"/>
                            <a:sym typeface="Wingdings" panose="05000000000000000000" pitchFamily="2" charset="2"/>
                          </a:rPr>
                          <m:t>1</m:t>
                        </m:r>
                      </m:sub>
                    </m:sSub>
                  </m:oMath>
                </a14:m>
                <a:r>
                  <a:rPr lang="en-GB" dirty="0"/>
                  <a:t> (the alternative hypothesis)</a:t>
                </a:r>
              </a:p>
              <a:p>
                <a:r>
                  <a:rPr lang="en-GB" dirty="0"/>
                  <a:t>Select </a:t>
                </a:r>
                <a14:m>
                  <m:oMath xmlns:m="http://schemas.openxmlformats.org/officeDocument/2006/math">
                    <m:r>
                      <a:rPr lang="en-GB">
                        <a:latin typeface="Cambria Math" panose="02040503050406030204" pitchFamily="18" charset="0"/>
                      </a:rPr>
                      <m:t>𝛼</m:t>
                    </m:r>
                  </m:oMath>
                </a14:m>
                <a:r>
                  <a:rPr lang="en-GB" dirty="0"/>
                  <a:t>, your significance level</a:t>
                </a:r>
              </a:p>
              <a:p>
                <a:pPr lvl="1"/>
                <a:r>
                  <a:rPr lang="en-GB" dirty="0"/>
                  <a:t>0.05 is usually used but 0.01 can be used in some cases</a:t>
                </a:r>
              </a:p>
              <a:p>
                <a:r>
                  <a:rPr lang="en-GB" dirty="0"/>
                  <a:t>Calculate </a:t>
                </a:r>
                <a14:m>
                  <m:oMath xmlns:m="http://schemas.openxmlformats.org/officeDocument/2006/math">
                    <m:sSub>
                      <m:sSubPr>
                        <m:ctrlPr>
                          <a:rPr lang="en-GB" i="1">
                            <a:latin typeface="Cambria Math" panose="02040503050406030204" pitchFamily="18" charset="0"/>
                          </a:rPr>
                        </m:ctrlPr>
                      </m:sSubPr>
                      <m:e>
                        <m:r>
                          <a:rPr lang="en-GB">
                            <a:latin typeface="Cambria Math" panose="02040503050406030204" pitchFamily="18" charset="0"/>
                          </a:rPr>
                          <m:t>𝑡</m:t>
                        </m:r>
                      </m:e>
                      <m:sub>
                        <m:r>
                          <a:rPr lang="en-GB">
                            <a:latin typeface="Cambria Math" panose="02040503050406030204" pitchFamily="18" charset="0"/>
                          </a:rPr>
                          <m:t>𝑜𝑏𝑡</m:t>
                        </m:r>
                      </m:sub>
                    </m:sSub>
                  </m:oMath>
                </a14:m>
                <a:endParaRPr lang="en-GB" dirty="0"/>
              </a:p>
              <a:p>
                <a:r>
                  <a:rPr lang="en-GB" dirty="0"/>
                  <a:t>Find </a:t>
                </a:r>
                <a14:m>
                  <m:oMath xmlns:m="http://schemas.openxmlformats.org/officeDocument/2006/math">
                    <m:sSub>
                      <m:sSubPr>
                        <m:ctrlPr>
                          <a:rPr lang="en-GB" i="1" smtClean="0">
                            <a:latin typeface="Cambria Math" panose="02040503050406030204" pitchFamily="18" charset="0"/>
                          </a:rPr>
                        </m:ctrlPr>
                      </m:sSubPr>
                      <m:e>
                        <m:r>
                          <a:rPr lang="en-GB">
                            <a:latin typeface="Cambria Math" panose="02040503050406030204" pitchFamily="18" charset="0"/>
                          </a:rPr>
                          <m:t>𝑡</m:t>
                        </m:r>
                      </m:e>
                      <m:sub>
                        <m:r>
                          <a:rPr lang="en-GB" smtClean="0">
                            <a:latin typeface="Cambria Math" panose="02040503050406030204" pitchFamily="18" charset="0"/>
                          </a:rPr>
                          <m:t>𝑐𝑟𝑖𝑡</m:t>
                        </m:r>
                      </m:sub>
                    </m:sSub>
                  </m:oMath>
                </a14:m>
                <a:endParaRPr lang="en-GB" dirty="0"/>
              </a:p>
              <a:p>
                <a:r>
                  <a:rPr lang="en-GB" dirty="0"/>
                  <a:t>Decide whether or not to reject the null hypothesis</a:t>
                </a:r>
              </a:p>
              <a:p>
                <a:pPr lvl="1"/>
                <a:r>
                  <a:rPr lang="en-GB" dirty="0"/>
                  <a:t>Remember that the sign isn’t important if you’re only interested in if the two sample means differ</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366" t="-744" r="-1170"/>
                </a:stretch>
              </a:blipFill>
            </p:spPr>
            <p:txBody>
              <a:bodyPr/>
              <a:lstStyle/>
              <a:p>
                <a:r>
                  <a:rPr lang="en-GB">
                    <a:noFill/>
                  </a:rPr>
                  <a:t> </a:t>
                </a:r>
              </a:p>
            </p:txBody>
          </p:sp>
        </mc:Fallback>
      </mc:AlternateContent>
    </p:spTree>
    <p:extLst>
      <p:ext uri="{BB962C8B-B14F-4D97-AF65-F5344CB8AC3E}">
        <p14:creationId xmlns:p14="http://schemas.microsoft.com/office/powerpoint/2010/main" val="2262166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Problem</a:t>
            </a:r>
            <a:endParaRPr lang="en-GB" dirty="0"/>
          </a:p>
        </p:txBody>
      </p:sp>
      <p:sp>
        <p:nvSpPr>
          <p:cNvPr id="3" name="Content Placeholder 2"/>
          <p:cNvSpPr>
            <a:spLocks noGrp="1"/>
          </p:cNvSpPr>
          <p:nvPr>
            <p:ph sz="half" idx="1"/>
          </p:nvPr>
        </p:nvSpPr>
        <p:spPr/>
        <p:txBody>
          <a:bodyPr>
            <a:normAutofit fontScale="92500" lnSpcReduction="20000"/>
          </a:bodyPr>
          <a:lstStyle/>
          <a:p>
            <a:r>
              <a:rPr lang="en-GB"/>
              <a:t>In a study designed to discover whether men or women drink more coffee, a researcher on a very limited budget observes five men and five women randomly selected from her university department</a:t>
            </a:r>
          </a:p>
          <a:p>
            <a:r>
              <a:rPr lang="en-GB"/>
              <a:t>Define null and alternative hypotheses for this study</a:t>
            </a:r>
          </a:p>
          <a:p>
            <a:r>
              <a:rPr lang="en-GB"/>
              <a:t>Run the appropriate test, assuming that both men and women were originally part of one random sample with n=10 and were then divided into men’s and women’s groups</a:t>
            </a:r>
          </a:p>
          <a:p>
            <a:r>
              <a:rPr lang="en-GB"/>
              <a:t>Can you reject the null hypothesis at p=0.05?</a:t>
            </a:r>
            <a:endParaRPr lang="en-GB" dirty="0"/>
          </a:p>
        </p:txBody>
      </p:sp>
      <mc:AlternateContent xmlns:mc="http://schemas.openxmlformats.org/markup-compatibility/2006" xmlns:a14="http://schemas.microsoft.com/office/drawing/2010/main">
        <mc:Choice Requires="a14">
          <p:graphicFrame>
            <p:nvGraphicFramePr>
              <p:cNvPr id="4" name="Table 3"/>
              <p:cNvGraphicFramePr>
                <a:graphicFrameLocks noGrp="1"/>
              </p:cNvGraphicFramePr>
              <p:nvPr>
                <p:extLst>
                  <p:ext uri="{D42A27DB-BD31-4B8C-83A1-F6EECF244321}">
                    <p14:modId xmlns:p14="http://schemas.microsoft.com/office/powerpoint/2010/main" val="1955622810"/>
                  </p:ext>
                </p:extLst>
              </p:nvPr>
            </p:nvGraphicFramePr>
            <p:xfrm>
              <a:off x="5025664" y="2346812"/>
              <a:ext cx="2978872" cy="3021203"/>
            </p:xfrm>
            <a:graphic>
              <a:graphicData uri="http://schemas.openxmlformats.org/drawingml/2006/table">
                <a:tbl>
                  <a:tblPr firstRow="1" bandRow="1">
                    <a:tableStyleId>{2D5ABB26-0587-4C30-8999-92F81FD0307C}</a:tableStyleId>
                  </a:tblPr>
                  <a:tblGrid>
                    <a:gridCol w="1489436">
                      <a:extLst>
                        <a:ext uri="{9D8B030D-6E8A-4147-A177-3AD203B41FA5}">
                          <a16:colId xmlns:a16="http://schemas.microsoft.com/office/drawing/2014/main" val="20000"/>
                        </a:ext>
                      </a:extLst>
                    </a:gridCol>
                    <a:gridCol w="1489436">
                      <a:extLst>
                        <a:ext uri="{9D8B030D-6E8A-4147-A177-3AD203B41FA5}">
                          <a16:colId xmlns:a16="http://schemas.microsoft.com/office/drawing/2014/main" val="20001"/>
                        </a:ext>
                      </a:extLst>
                    </a:gridCol>
                  </a:tblGrid>
                  <a:tr h="311721">
                    <a:tc>
                      <a:txBody>
                        <a:bodyPr/>
                        <a:lstStyle/>
                        <a:p>
                          <a:pPr algn="ctr"/>
                          <a:r>
                            <a:rPr lang="en-GB" dirty="0"/>
                            <a:t>Men</a:t>
                          </a:r>
                        </a:p>
                      </a:txBody>
                      <a:tcPr>
                        <a:lnB w="12700" cap="flat" cmpd="sng" algn="ctr">
                          <a:solidFill>
                            <a:schemeClr val="tx1"/>
                          </a:solidFill>
                          <a:prstDash val="solid"/>
                          <a:round/>
                          <a:headEnd type="none" w="med" len="med"/>
                          <a:tailEnd type="none" w="med" len="med"/>
                        </a:lnB>
                      </a:tcPr>
                    </a:tc>
                    <a:tc>
                      <a:txBody>
                        <a:bodyPr/>
                        <a:lstStyle/>
                        <a:p>
                          <a:pPr algn="ctr"/>
                          <a:r>
                            <a:rPr lang="en-GB" dirty="0"/>
                            <a:t>Women</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1451118">
                    <a:tc>
                      <a:txBody>
                        <a:bodyPr/>
                        <a:lstStyle/>
                        <a:p>
                          <a:pPr algn="ctr"/>
                          <a:r>
                            <a:rPr lang="en-GB" dirty="0"/>
                            <a:t>5</a:t>
                          </a:r>
                        </a:p>
                        <a:p>
                          <a:pPr algn="ctr"/>
                          <a:r>
                            <a:rPr lang="en-GB" dirty="0"/>
                            <a:t>1</a:t>
                          </a:r>
                        </a:p>
                        <a:p>
                          <a:pPr algn="ctr"/>
                          <a:r>
                            <a:rPr lang="en-GB" dirty="0"/>
                            <a:t>4</a:t>
                          </a:r>
                        </a:p>
                        <a:p>
                          <a:pPr algn="ctr"/>
                          <a:r>
                            <a:rPr lang="en-GB" dirty="0"/>
                            <a:t>2</a:t>
                          </a:r>
                        </a:p>
                        <a:p>
                          <a:pPr algn="ctr"/>
                          <a:r>
                            <a:rPr lang="en-GB" dirty="0"/>
                            <a:t>3</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a:t>8</a:t>
                          </a:r>
                        </a:p>
                        <a:p>
                          <a:pPr algn="ctr"/>
                          <a:r>
                            <a:rPr lang="en-GB" dirty="0"/>
                            <a:t>3</a:t>
                          </a:r>
                        </a:p>
                        <a:p>
                          <a:pPr algn="ctr"/>
                          <a:r>
                            <a:rPr lang="en-GB" dirty="0"/>
                            <a:t>7</a:t>
                          </a:r>
                        </a:p>
                        <a:p>
                          <a:pPr algn="ctr"/>
                          <a:r>
                            <a:rPr lang="en-GB" dirty="0"/>
                            <a:t>3</a:t>
                          </a:r>
                        </a:p>
                        <a:p>
                          <a:pPr algn="ctr"/>
                          <a:r>
                            <a:rPr lang="en-GB" dirty="0"/>
                            <a:t>5</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1016232">
                    <a:tc>
                      <a:txBody>
                        <a:bodyPr/>
                        <a:lstStyle/>
                        <a:p>
                          <a:pPr algn="ct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acc>
                                      <m:accPr>
                                        <m:chr m:val="̅"/>
                                        <m:ctrlPr>
                                          <a:rPr lang="en-GB" i="1" smtClean="0">
                                            <a:latin typeface="Cambria Math" panose="02040503050406030204" pitchFamily="18" charset="0"/>
                                          </a:rPr>
                                        </m:ctrlPr>
                                      </m:accPr>
                                      <m:e>
                                        <m:r>
                                          <a:rPr lang="en-GB" b="0" i="1" smtClean="0">
                                            <a:latin typeface="Cambria Math" panose="02040503050406030204" pitchFamily="18" charset="0"/>
                                          </a:rPr>
                                          <m:t>𝑋</m:t>
                                        </m:r>
                                      </m:e>
                                    </m:acc>
                                  </m:e>
                                  <m:sub>
                                    <m:r>
                                      <a:rPr lang="en-GB" b="0" i="1" smtClean="0">
                                        <a:latin typeface="Cambria Math" panose="02040503050406030204" pitchFamily="18" charset="0"/>
                                      </a:rPr>
                                      <m:t>1</m:t>
                                    </m:r>
                                  </m:sub>
                                </m:sSub>
                                <m:r>
                                  <a:rPr lang="en-GB" b="0" i="1" smtClean="0">
                                    <a:latin typeface="Cambria Math" panose="02040503050406030204" pitchFamily="18" charset="0"/>
                                  </a:rPr>
                                  <m:t>=</m:t>
                                </m:r>
                              </m:oMath>
                            </m:oMathPara>
                          </a14:m>
                          <a:endParaRPr lang="en-GB" b="0" dirty="0"/>
                        </a:p>
                        <a:p>
                          <a:pPr algn="ctr"/>
                          <a14:m>
                            <m:oMathPara xmlns:m="http://schemas.openxmlformats.org/officeDocument/2006/math">
                              <m:oMathParaPr>
                                <m:jc m:val="centerGroup"/>
                              </m:oMathParaPr>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𝑛</m:t>
                                    </m:r>
                                  </m:e>
                                  <m:sub>
                                    <m:r>
                                      <a:rPr lang="en-GB" b="0" i="1" smtClean="0">
                                        <a:latin typeface="Cambria Math" panose="02040503050406030204" pitchFamily="18" charset="0"/>
                                      </a:rPr>
                                      <m:t>1</m:t>
                                    </m:r>
                                  </m:sub>
                                </m:sSub>
                                <m:r>
                                  <a:rPr lang="en-GB" b="0" i="1" smtClean="0">
                                    <a:latin typeface="Cambria Math" panose="02040503050406030204" pitchFamily="18" charset="0"/>
                                  </a:rPr>
                                  <m:t>=</m:t>
                                </m:r>
                              </m:oMath>
                            </m:oMathPara>
                          </a14:m>
                          <a:endParaRPr lang="en-GB" b="0" dirty="0"/>
                        </a:p>
                        <a:p>
                          <a:pPr algn="ctr"/>
                          <a14:m>
                            <m:oMathPara xmlns:m="http://schemas.openxmlformats.org/officeDocument/2006/math">
                              <m:oMathParaPr>
                                <m:jc m:val="centerGroup"/>
                              </m:oMathParaPr>
                              <m:oMath xmlns:m="http://schemas.openxmlformats.org/officeDocument/2006/math">
                                <m:sSubSup>
                                  <m:sSubSupPr>
                                    <m:ctrlPr>
                                      <a:rPr lang="en-GB" b="0" i="1" smtClean="0">
                                        <a:latin typeface="Cambria Math" panose="02040503050406030204" pitchFamily="18" charset="0"/>
                                      </a:rPr>
                                    </m:ctrlPr>
                                  </m:sSubSupPr>
                                  <m:e>
                                    <m:r>
                                      <a:rPr lang="en-GB" b="0" i="1" smtClean="0">
                                        <a:latin typeface="Cambria Math" panose="02040503050406030204" pitchFamily="18" charset="0"/>
                                      </a:rPr>
                                      <m:t>𝑆𝐷</m:t>
                                    </m:r>
                                  </m:e>
                                  <m:sub>
                                    <m:r>
                                      <a:rPr lang="en-GB" b="0" i="1" smtClean="0">
                                        <a:latin typeface="Cambria Math" panose="02040503050406030204" pitchFamily="18" charset="0"/>
                                      </a:rPr>
                                      <m:t>1</m:t>
                                    </m:r>
                                  </m:sub>
                                  <m:sup>
                                    <m:r>
                                      <a:rPr lang="en-GB" b="0" i="1" smtClean="0">
                                        <a:latin typeface="Cambria Math" panose="02040503050406030204" pitchFamily="18" charset="0"/>
                                      </a:rPr>
                                      <m:t>2</m:t>
                                    </m:r>
                                  </m:sup>
                                </m:sSubSup>
                                <m:r>
                                  <a:rPr lang="en-GB" b="0" i="1" smtClean="0">
                                    <a:latin typeface="Cambria Math" panose="02040503050406030204" pitchFamily="18" charset="0"/>
                                  </a:rPr>
                                  <m:t>=</m:t>
                                </m:r>
                              </m:oMath>
                            </m:oMathPara>
                          </a14:m>
                          <a:endParaRPr lang="en-GB" b="0" dirty="0"/>
                        </a:p>
                      </a:txBody>
                      <a:tcPr>
                        <a:lnT w="12700" cap="flat" cmpd="sng" algn="ctr">
                          <a:solidFill>
                            <a:schemeClr val="tx1"/>
                          </a:solidFill>
                          <a:prstDash val="solid"/>
                          <a:round/>
                          <a:headEnd type="none" w="med" len="med"/>
                          <a:tailEnd type="none" w="med" len="med"/>
                        </a:lnT>
                      </a:tcPr>
                    </a:tc>
                    <a:tc>
                      <a:txBody>
                        <a:bodyPr/>
                        <a:lstStyle/>
                        <a:p>
                          <a:pPr algn="ct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acc>
                                      <m:accPr>
                                        <m:chr m:val="̅"/>
                                        <m:ctrlPr>
                                          <a:rPr lang="en-GB" i="1" smtClean="0">
                                            <a:latin typeface="Cambria Math" panose="02040503050406030204" pitchFamily="18" charset="0"/>
                                          </a:rPr>
                                        </m:ctrlPr>
                                      </m:accPr>
                                      <m:e>
                                        <m:r>
                                          <a:rPr lang="en-GB" b="0" i="1" smtClean="0">
                                            <a:latin typeface="Cambria Math" panose="02040503050406030204" pitchFamily="18" charset="0"/>
                                          </a:rPr>
                                          <m:t>𝑋</m:t>
                                        </m:r>
                                      </m:e>
                                    </m:acc>
                                  </m:e>
                                  <m:sub>
                                    <m:r>
                                      <a:rPr lang="en-GB" b="0" i="1" smtClean="0">
                                        <a:latin typeface="Cambria Math" panose="02040503050406030204" pitchFamily="18" charset="0"/>
                                      </a:rPr>
                                      <m:t>2</m:t>
                                    </m:r>
                                  </m:sub>
                                </m:sSub>
                                <m:r>
                                  <a:rPr lang="en-GB" b="0" i="1" smtClean="0">
                                    <a:latin typeface="Cambria Math" panose="02040503050406030204" pitchFamily="18" charset="0"/>
                                  </a:rPr>
                                  <m:t>=</m:t>
                                </m:r>
                              </m:oMath>
                            </m:oMathPara>
                          </a14:m>
                          <a:endParaRPr lang="en-GB" b="0" dirty="0"/>
                        </a:p>
                        <a:p>
                          <a:pPr algn="ctr"/>
                          <a14:m>
                            <m:oMathPara xmlns:m="http://schemas.openxmlformats.org/officeDocument/2006/math">
                              <m:oMathParaPr>
                                <m:jc m:val="centerGroup"/>
                              </m:oMathParaPr>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𝑛</m:t>
                                    </m:r>
                                  </m:e>
                                  <m:sub>
                                    <m:r>
                                      <a:rPr lang="en-GB" b="0" i="1" smtClean="0">
                                        <a:latin typeface="Cambria Math" panose="02040503050406030204" pitchFamily="18" charset="0"/>
                                      </a:rPr>
                                      <m:t>2</m:t>
                                    </m:r>
                                  </m:sub>
                                </m:sSub>
                                <m:r>
                                  <a:rPr lang="en-GB" b="0" i="1" smtClean="0">
                                    <a:latin typeface="Cambria Math" panose="02040503050406030204" pitchFamily="18" charset="0"/>
                                  </a:rPr>
                                  <m:t>=</m:t>
                                </m:r>
                              </m:oMath>
                            </m:oMathPara>
                          </a14:m>
                          <a:endParaRPr lang="en-GB" b="0" dirty="0"/>
                        </a:p>
                        <a:p>
                          <a:pPr algn="ctr"/>
                          <a14:m>
                            <m:oMathPara xmlns:m="http://schemas.openxmlformats.org/officeDocument/2006/math">
                              <m:oMathParaPr>
                                <m:jc m:val="centerGroup"/>
                              </m:oMathParaPr>
                              <m:oMath xmlns:m="http://schemas.openxmlformats.org/officeDocument/2006/math">
                                <m:sSubSup>
                                  <m:sSubSupPr>
                                    <m:ctrlPr>
                                      <a:rPr lang="en-GB" b="0" i="1" smtClean="0">
                                        <a:latin typeface="Cambria Math" panose="02040503050406030204" pitchFamily="18" charset="0"/>
                                      </a:rPr>
                                    </m:ctrlPr>
                                  </m:sSubSupPr>
                                  <m:e>
                                    <m:r>
                                      <a:rPr lang="en-GB" b="0" i="1" smtClean="0">
                                        <a:latin typeface="Cambria Math" panose="02040503050406030204" pitchFamily="18" charset="0"/>
                                      </a:rPr>
                                      <m:t>𝑆𝐷</m:t>
                                    </m:r>
                                  </m:e>
                                  <m:sub>
                                    <m:r>
                                      <a:rPr lang="en-GB" b="0" i="1" smtClean="0">
                                        <a:latin typeface="Cambria Math" panose="02040503050406030204" pitchFamily="18" charset="0"/>
                                      </a:rPr>
                                      <m:t>2</m:t>
                                    </m:r>
                                  </m:sub>
                                  <m:sup>
                                    <m:r>
                                      <a:rPr lang="en-GB" b="0" i="1" smtClean="0">
                                        <a:latin typeface="Cambria Math" panose="02040503050406030204" pitchFamily="18" charset="0"/>
                                      </a:rPr>
                                      <m:t>2</m:t>
                                    </m:r>
                                  </m:sup>
                                </m:sSubSup>
                                <m:r>
                                  <a:rPr lang="en-GB" b="0" i="1" smtClean="0">
                                    <a:latin typeface="Cambria Math" panose="02040503050406030204" pitchFamily="18" charset="0"/>
                                  </a:rPr>
                                  <m:t>=</m:t>
                                </m:r>
                              </m:oMath>
                            </m:oMathPara>
                          </a14:m>
                          <a:endParaRPr lang="en-GB" b="0" dirty="0"/>
                        </a:p>
                        <a:p>
                          <a:pPr algn="ctr"/>
                          <a:endParaRPr lang="en-GB" dirty="0"/>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2"/>
                      </a:ext>
                    </a:extLst>
                  </a:tr>
                </a:tbl>
              </a:graphicData>
            </a:graphic>
          </p:graphicFrame>
        </mc:Choice>
        <mc:Fallback xmlns="">
          <p:graphicFrame>
            <p:nvGraphicFramePr>
              <p:cNvPr id="4" name="Table 3"/>
              <p:cNvGraphicFramePr>
                <a:graphicFrameLocks noGrp="1"/>
              </p:cNvGraphicFramePr>
              <p:nvPr>
                <p:extLst>
                  <p:ext uri="{D42A27DB-BD31-4B8C-83A1-F6EECF244321}">
                    <p14:modId xmlns:p14="http://schemas.microsoft.com/office/powerpoint/2010/main" val="1955622810"/>
                  </p:ext>
                </p:extLst>
              </p:nvPr>
            </p:nvGraphicFramePr>
            <p:xfrm>
              <a:off x="5025664" y="2346812"/>
              <a:ext cx="2978872" cy="3021203"/>
            </p:xfrm>
            <a:graphic>
              <a:graphicData uri="http://schemas.openxmlformats.org/drawingml/2006/table">
                <a:tbl>
                  <a:tblPr firstRow="1" bandRow="1">
                    <a:tableStyleId>{2D5ABB26-0587-4C30-8999-92F81FD0307C}</a:tableStyleId>
                  </a:tblPr>
                  <a:tblGrid>
                    <a:gridCol w="1489436"/>
                    <a:gridCol w="1489436"/>
                  </a:tblGrid>
                  <a:tr h="365760">
                    <a:tc>
                      <a:txBody>
                        <a:bodyPr/>
                        <a:lstStyle/>
                        <a:p>
                          <a:pPr algn="ctr"/>
                          <a:r>
                            <a:rPr lang="en-GB" dirty="0" smtClean="0"/>
                            <a:t>Men</a:t>
                          </a:r>
                          <a:endParaRPr lang="en-GB" dirty="0"/>
                        </a:p>
                      </a:txBody>
                      <a:tcPr>
                        <a:lnB w="12700" cap="flat" cmpd="sng" algn="ctr">
                          <a:solidFill>
                            <a:schemeClr val="tx1"/>
                          </a:solidFill>
                          <a:prstDash val="solid"/>
                          <a:round/>
                          <a:headEnd type="none" w="med" len="med"/>
                          <a:tailEnd type="none" w="med" len="med"/>
                        </a:lnB>
                      </a:tcPr>
                    </a:tc>
                    <a:tc>
                      <a:txBody>
                        <a:bodyPr/>
                        <a:lstStyle/>
                        <a:p>
                          <a:pPr algn="ctr"/>
                          <a:r>
                            <a:rPr lang="en-GB" dirty="0" smtClean="0"/>
                            <a:t>Women</a:t>
                          </a:r>
                          <a:endParaRPr lang="en-GB" dirty="0"/>
                        </a:p>
                      </a:txBody>
                      <a:tcPr>
                        <a:lnB w="12700" cap="flat" cmpd="sng" algn="ctr">
                          <a:solidFill>
                            <a:schemeClr val="tx1"/>
                          </a:solidFill>
                          <a:prstDash val="solid"/>
                          <a:round/>
                          <a:headEnd type="none" w="med" len="med"/>
                          <a:tailEnd type="none" w="med" len="med"/>
                        </a:lnB>
                      </a:tcPr>
                    </a:tc>
                  </a:tr>
                  <a:tr h="1463040">
                    <a:tc>
                      <a:txBody>
                        <a:bodyPr/>
                        <a:lstStyle/>
                        <a:p>
                          <a:pPr algn="ctr"/>
                          <a:r>
                            <a:rPr lang="en-GB" dirty="0" smtClean="0"/>
                            <a:t>5</a:t>
                          </a:r>
                        </a:p>
                        <a:p>
                          <a:pPr algn="ctr"/>
                          <a:r>
                            <a:rPr lang="en-GB" dirty="0" smtClean="0"/>
                            <a:t>1</a:t>
                          </a:r>
                        </a:p>
                        <a:p>
                          <a:pPr algn="ctr"/>
                          <a:r>
                            <a:rPr lang="en-GB" dirty="0" smtClean="0"/>
                            <a:t>4</a:t>
                          </a:r>
                        </a:p>
                        <a:p>
                          <a:pPr algn="ctr"/>
                          <a:r>
                            <a:rPr lang="en-GB" dirty="0" smtClean="0"/>
                            <a:t>2</a:t>
                          </a:r>
                        </a:p>
                        <a:p>
                          <a:pPr algn="ctr"/>
                          <a:r>
                            <a:rPr lang="en-GB" dirty="0" smtClean="0"/>
                            <a:t>3</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8</a:t>
                          </a:r>
                        </a:p>
                        <a:p>
                          <a:pPr algn="ctr"/>
                          <a:r>
                            <a:rPr lang="en-GB" dirty="0" smtClean="0"/>
                            <a:t>3</a:t>
                          </a:r>
                        </a:p>
                        <a:p>
                          <a:pPr algn="ctr"/>
                          <a:r>
                            <a:rPr lang="en-GB" dirty="0" smtClean="0"/>
                            <a:t>7</a:t>
                          </a:r>
                        </a:p>
                        <a:p>
                          <a:pPr algn="ctr"/>
                          <a:r>
                            <a:rPr lang="en-GB" dirty="0" smtClean="0"/>
                            <a:t>3</a:t>
                          </a:r>
                        </a:p>
                        <a:p>
                          <a:pPr algn="ctr"/>
                          <a:r>
                            <a:rPr lang="en-GB" dirty="0" smtClean="0"/>
                            <a:t>5</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1192403">
                    <a:tc>
                      <a:txBody>
                        <a:bodyPr/>
                        <a:lstStyle/>
                        <a:p>
                          <a:endParaRPr lang="en-US"/>
                        </a:p>
                      </a:txBody>
                      <a:tcPr>
                        <a:lnT w="12700" cap="flat" cmpd="sng" algn="ctr">
                          <a:solidFill>
                            <a:schemeClr val="tx1"/>
                          </a:solidFill>
                          <a:prstDash val="solid"/>
                          <a:round/>
                          <a:headEnd type="none" w="med" len="med"/>
                          <a:tailEnd type="none" w="med" len="med"/>
                        </a:lnT>
                        <a:blipFill rotWithShape="0">
                          <a:blip r:embed="rId2"/>
                          <a:stretch>
                            <a:fillRect t="-156122" r="-100408"/>
                          </a:stretch>
                        </a:blipFill>
                      </a:tcPr>
                    </a:tc>
                    <a:tc>
                      <a:txBody>
                        <a:bodyPr/>
                        <a:lstStyle/>
                        <a:p>
                          <a:endParaRPr lang="en-US"/>
                        </a:p>
                      </a:txBody>
                      <a:tcPr>
                        <a:lnT w="12700" cap="flat" cmpd="sng" algn="ctr">
                          <a:solidFill>
                            <a:schemeClr val="tx1"/>
                          </a:solidFill>
                          <a:prstDash val="solid"/>
                          <a:round/>
                          <a:headEnd type="none" w="med" len="med"/>
                          <a:tailEnd type="none" w="med" len="med"/>
                        </a:lnT>
                        <a:blipFill rotWithShape="0">
                          <a:blip r:embed="rId2"/>
                          <a:stretch>
                            <a:fillRect l="-100000" t="-156122" r="-408"/>
                          </a:stretch>
                        </a:blipFill>
                      </a:tcPr>
                    </a:tc>
                  </a:tr>
                </a:tbl>
              </a:graphicData>
            </a:graphic>
          </p:graphicFrame>
        </mc:Fallback>
      </mc:AlternateContent>
    </p:spTree>
    <p:extLst>
      <p:ext uri="{BB962C8B-B14F-4D97-AF65-F5344CB8AC3E}">
        <p14:creationId xmlns:p14="http://schemas.microsoft.com/office/powerpoint/2010/main" val="18751437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Requirements for independent samples</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p:txBody>
              <a:bodyPr>
                <a:normAutofit lnSpcReduction="10000"/>
              </a:bodyPr>
              <a:lstStyle/>
              <a:p>
                <a:r>
                  <a:rPr lang="en-GB" dirty="0"/>
                  <a:t>This form of the </a:t>
                </a:r>
                <a14:m>
                  <m:oMath xmlns:m="http://schemas.openxmlformats.org/officeDocument/2006/math">
                    <m:r>
                      <a:rPr lang="en-GB">
                        <a:latin typeface="Cambria Math" panose="02040503050406030204" pitchFamily="18" charset="0"/>
                      </a:rPr>
                      <m:t>𝑡</m:t>
                    </m:r>
                  </m:oMath>
                </a14:m>
                <a:r>
                  <a:rPr lang="en-GB" dirty="0"/>
                  <a:t> Test requires two independent samples</a:t>
                </a:r>
              </a:p>
              <a:p>
                <a:pPr lvl="1"/>
                <a:r>
                  <a:rPr lang="en-GB" dirty="0"/>
                  <a:t>The subjects for one group were selected independently from the subjects for the second group</a:t>
                </a:r>
              </a:p>
              <a:p>
                <a:pPr lvl="1"/>
                <a:r>
                  <a:rPr lang="en-GB" dirty="0"/>
                  <a:t>There are no relationships between subjects in group 1 and group 2; a measurement in group 1 doesn’t ‘go with’ a measurement in group 2</a:t>
                </a:r>
              </a:p>
              <a:p>
                <a:r>
                  <a:rPr lang="en-GB" dirty="0"/>
                  <a:t>Sometimes this is not the case, in which case you need to use the </a:t>
                </a:r>
                <a14:m>
                  <m:oMath xmlns:m="http://schemas.openxmlformats.org/officeDocument/2006/math">
                    <m:r>
                      <a:rPr lang="en-GB">
                        <a:latin typeface="Cambria Math" panose="02040503050406030204" pitchFamily="18" charset="0"/>
                      </a:rPr>
                      <m:t>𝑡</m:t>
                    </m:r>
                  </m:oMath>
                </a14:m>
                <a:r>
                  <a:rPr lang="en-GB" dirty="0"/>
                  <a:t> Test for non-independent (matched) groups</a:t>
                </a:r>
              </a:p>
              <a:p>
                <a14:m>
                  <m:oMath xmlns:m="http://schemas.openxmlformats.org/officeDocument/2006/math">
                    <m:r>
                      <a:rPr lang="en-GB">
                        <a:latin typeface="Cambria Math" panose="02040503050406030204" pitchFamily="18" charset="0"/>
                      </a:rPr>
                      <m:t>𝑡</m:t>
                    </m:r>
                  </m:oMath>
                </a14:m>
                <a:r>
                  <a:rPr lang="en-GB" dirty="0"/>
                  <a:t> Tests assume that both of the populations considered are normally distributed</a:t>
                </a:r>
              </a:p>
              <a:p>
                <a:pPr lvl="1"/>
                <a:r>
                  <a:rPr lang="en-GB" dirty="0"/>
                  <a:t>The test is pretty robust – if we have large samples we can push this quite a way</a:t>
                </a:r>
              </a:p>
              <a:p>
                <a:pPr lvl="1"/>
                <a:r>
                  <a:rPr lang="en-GB" dirty="0"/>
                  <a:t>For small or highly skewed samples we use non-parametric tests like the chi-squared test.</a:t>
                </a:r>
              </a:p>
            </p:txBody>
          </p:sp>
        </mc:Choice>
        <mc:Fallback>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849" t="-2201" r="-840"/>
                </a:stretch>
              </a:blipFill>
            </p:spPr>
            <p:txBody>
              <a:bodyPr/>
              <a:lstStyle/>
              <a:p>
                <a:r>
                  <a:rPr lang="en-US">
                    <a:noFill/>
                  </a:rPr>
                  <a:t> </a:t>
                </a:r>
              </a:p>
            </p:txBody>
          </p:sp>
        </mc:Fallback>
      </mc:AlternateContent>
    </p:spTree>
    <p:extLst>
      <p:ext uri="{BB962C8B-B14F-4D97-AF65-F5344CB8AC3E}">
        <p14:creationId xmlns:p14="http://schemas.microsoft.com/office/powerpoint/2010/main" val="27367949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lstStyle/>
              <a:p>
                <a14:m>
                  <m:oMath xmlns:m="http://schemas.openxmlformats.org/officeDocument/2006/math">
                    <m:r>
                      <a:rPr lang="en-GB" smtClean="0">
                        <a:latin typeface="Cambria Math" panose="02040503050406030204" pitchFamily="18" charset="0"/>
                      </a:rPr>
                      <m:t>𝑡</m:t>
                    </m:r>
                  </m:oMath>
                </a14:m>
                <a:r>
                  <a:rPr lang="en-GB" dirty="0"/>
                  <a:t> Test for dependent (matched) samples</a:t>
                </a:r>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rotWithShape="0">
                <a:blip r:embed="rId2"/>
                <a:stretch>
                  <a:fillRect l="-3635" t="-8403" b="-23109"/>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fontScale="92500" lnSpcReduction="10000"/>
              </a:bodyPr>
              <a:lstStyle/>
              <a:p>
                <a:r>
                  <a:rPr lang="en-GB" dirty="0"/>
                  <a:t>Suppose you gave a group of ten subjects a test both before and after a medical intervention</a:t>
                </a:r>
              </a:p>
              <a:p>
                <a:r>
                  <a:rPr lang="en-GB" dirty="0"/>
                  <a:t>You have two sets of scores, one pre-test and one post-test</a:t>
                </a:r>
              </a:p>
              <a:p>
                <a:pPr lvl="1"/>
                <a:r>
                  <a:rPr lang="en-GB" dirty="0"/>
                  <a:t>This produces two pairs of scores, one for each subject pre-test and one for the same subject post-test</a:t>
                </a:r>
              </a:p>
              <a:p>
                <a:pPr lvl="1"/>
                <a:r>
                  <a:rPr lang="en-GB" dirty="0"/>
                  <a:t>The scores are matched, not independent</a:t>
                </a:r>
              </a:p>
              <a:p>
                <a:r>
                  <a:rPr lang="en-GB" dirty="0"/>
                  <a:t>In this case it is the differences in the scores that are important rather than the scores themselves</a:t>
                </a:r>
              </a:p>
              <a:p>
                <a14:m>
                  <m:oMath xmlns:m="http://schemas.openxmlformats.org/officeDocument/2006/math">
                    <m:sSub>
                      <m:sSubPr>
                        <m:ctrlPr>
                          <a:rPr lang="en-GB" i="1" smtClean="0">
                            <a:latin typeface="Cambria Math" panose="02040503050406030204" pitchFamily="18" charset="0"/>
                          </a:rPr>
                        </m:ctrlPr>
                      </m:sSubPr>
                      <m:e>
                        <m:r>
                          <a:rPr lang="en-GB" smtClean="0">
                            <a:latin typeface="Cambria Math" panose="02040503050406030204" pitchFamily="18" charset="0"/>
                          </a:rPr>
                          <m:t>𝑡</m:t>
                        </m:r>
                      </m:e>
                      <m:sub>
                        <m:r>
                          <a:rPr lang="en-GB" smtClean="0">
                            <a:latin typeface="Cambria Math" panose="02040503050406030204" pitchFamily="18" charset="0"/>
                          </a:rPr>
                          <m:t>𝑜𝑏𝑡</m:t>
                        </m:r>
                      </m:sub>
                    </m:sSub>
                    <m:r>
                      <a:rPr lang="en-GB" smtClean="0">
                        <a:latin typeface="Cambria Math" panose="02040503050406030204" pitchFamily="18" charset="0"/>
                      </a:rPr>
                      <m:t>=</m:t>
                    </m:r>
                    <m:f>
                      <m:fPr>
                        <m:ctrlPr>
                          <a:rPr lang="en-GB" i="1" smtClean="0">
                            <a:latin typeface="Cambria Math" panose="02040503050406030204" pitchFamily="18" charset="0"/>
                          </a:rPr>
                        </m:ctrlPr>
                      </m:fPr>
                      <m:num>
                        <m:acc>
                          <m:accPr>
                            <m:chr m:val="̅"/>
                            <m:ctrlPr>
                              <a:rPr lang="en-GB" i="1" smtClean="0">
                                <a:latin typeface="Cambria Math" panose="02040503050406030204" pitchFamily="18" charset="0"/>
                              </a:rPr>
                            </m:ctrlPr>
                          </m:accPr>
                          <m:e>
                            <m:r>
                              <a:rPr lang="en-GB" smtClean="0">
                                <a:latin typeface="Cambria Math" panose="02040503050406030204" pitchFamily="18" charset="0"/>
                              </a:rPr>
                              <m:t>𝐷</m:t>
                            </m:r>
                          </m:e>
                        </m:acc>
                      </m:num>
                      <m:den>
                        <m:d>
                          <m:dPr>
                            <m:ctrlPr>
                              <a:rPr lang="en-GB" i="1" smtClean="0">
                                <a:latin typeface="Cambria Math" panose="02040503050406030204" pitchFamily="18" charset="0"/>
                              </a:rPr>
                            </m:ctrlPr>
                          </m:dPr>
                          <m:e>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smtClean="0">
                                        <a:latin typeface="Cambria Math" panose="02040503050406030204" pitchFamily="18" charset="0"/>
                                      </a:rPr>
                                      <m:t>𝑆𝐷</m:t>
                                    </m:r>
                                  </m:e>
                                  <m:sub>
                                    <m:r>
                                      <a:rPr lang="en-GB">
                                        <a:latin typeface="Cambria Math" panose="02040503050406030204" pitchFamily="18" charset="0"/>
                                      </a:rPr>
                                      <m:t>𝐷</m:t>
                                    </m:r>
                                  </m:sub>
                                </m:sSub>
                              </m:num>
                              <m:den>
                                <m:rad>
                                  <m:radPr>
                                    <m:degHide m:val="on"/>
                                    <m:ctrlPr>
                                      <a:rPr lang="en-GB" i="1" smtClean="0">
                                        <a:latin typeface="Cambria Math" panose="02040503050406030204" pitchFamily="18" charset="0"/>
                                      </a:rPr>
                                    </m:ctrlPr>
                                  </m:radPr>
                                  <m:deg/>
                                  <m:e>
                                    <m:r>
                                      <a:rPr lang="en-GB" smtClean="0">
                                        <a:latin typeface="Cambria Math" panose="02040503050406030204" pitchFamily="18" charset="0"/>
                                      </a:rPr>
                                      <m:t>𝑛</m:t>
                                    </m:r>
                                  </m:e>
                                </m:rad>
                              </m:den>
                            </m:f>
                          </m:e>
                        </m:d>
                      </m:den>
                    </m:f>
                  </m:oMath>
                </a14:m>
                <a:endParaRPr lang="en-GB" dirty="0"/>
              </a:p>
              <a:p>
                <a:r>
                  <a:rPr lang="en-GB" dirty="0"/>
                  <a:t>Where </a:t>
                </a:r>
                <a14:m>
                  <m:oMath xmlns:m="http://schemas.openxmlformats.org/officeDocument/2006/math">
                    <m:acc>
                      <m:accPr>
                        <m:chr m:val="̅"/>
                        <m:ctrlPr>
                          <a:rPr lang="en-GB" i="1" smtClean="0">
                            <a:latin typeface="Cambria Math" panose="02040503050406030204" pitchFamily="18" charset="0"/>
                          </a:rPr>
                        </m:ctrlPr>
                      </m:accPr>
                      <m:e>
                        <m:r>
                          <a:rPr lang="en-GB" smtClean="0">
                            <a:latin typeface="Cambria Math" panose="02040503050406030204" pitchFamily="18" charset="0"/>
                          </a:rPr>
                          <m:t>𝐷</m:t>
                        </m:r>
                      </m:e>
                    </m:acc>
                  </m:oMath>
                </a14:m>
                <a:r>
                  <a:rPr lang="en-GB" dirty="0"/>
                  <a:t> is the mean of the differences between the two measurements, </a:t>
                </a:r>
                <a14:m>
                  <m:oMath xmlns:m="http://schemas.openxmlformats.org/officeDocument/2006/math">
                    <m:sSub>
                      <m:sSubPr>
                        <m:ctrlPr>
                          <a:rPr lang="en-GB" i="1">
                            <a:latin typeface="Cambria Math" panose="02040503050406030204" pitchFamily="18" charset="0"/>
                          </a:rPr>
                        </m:ctrlPr>
                      </m:sSubPr>
                      <m:e>
                        <m:r>
                          <a:rPr lang="en-GB">
                            <a:latin typeface="Cambria Math" panose="02040503050406030204" pitchFamily="18" charset="0"/>
                          </a:rPr>
                          <m:t>𝑆𝐷</m:t>
                        </m:r>
                      </m:e>
                      <m:sub>
                        <m:r>
                          <a:rPr lang="en-GB">
                            <a:latin typeface="Cambria Math" panose="02040503050406030204" pitchFamily="18" charset="0"/>
                          </a:rPr>
                          <m:t>𝐷</m:t>
                        </m:r>
                      </m:sub>
                    </m:sSub>
                  </m:oMath>
                </a14:m>
                <a:r>
                  <a:rPr lang="en-GB" dirty="0"/>
                  <a:t> is the standard deviation of the differences and </a:t>
                </a:r>
                <a14:m>
                  <m:oMath xmlns:m="http://schemas.openxmlformats.org/officeDocument/2006/math">
                    <m:r>
                      <a:rPr lang="en-GB">
                        <a:latin typeface="Cambria Math" panose="02040503050406030204" pitchFamily="18" charset="0"/>
                      </a:rPr>
                      <m:t>𝑛</m:t>
                    </m:r>
                  </m:oMath>
                </a14:m>
                <a:r>
                  <a:rPr lang="en-GB" dirty="0"/>
                  <a:t> is the number of pairs</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3"/>
                <a:stretch>
                  <a:fillRect l="-1777" t="-1970" r="-808" b="-1515"/>
                </a:stretch>
              </a:blipFill>
            </p:spPr>
            <p:txBody>
              <a:bodyPr/>
              <a:lstStyle/>
              <a:p>
                <a:r>
                  <a:rPr lang="en-GB">
                    <a:noFill/>
                  </a:rPr>
                  <a:t> </a:t>
                </a:r>
              </a:p>
            </p:txBody>
          </p:sp>
        </mc:Fallback>
      </mc:AlternateContent>
    </p:spTree>
    <p:extLst>
      <p:ext uri="{BB962C8B-B14F-4D97-AF65-F5344CB8AC3E}">
        <p14:creationId xmlns:p14="http://schemas.microsoft.com/office/powerpoint/2010/main" val="11437419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lstStyle/>
              <a:p>
                <a14:m>
                  <m:oMath xmlns:m="http://schemas.openxmlformats.org/officeDocument/2006/math">
                    <m:r>
                      <a:rPr lang="en-GB" smtClean="0">
                        <a:latin typeface="Cambria Math" panose="02040503050406030204" pitchFamily="18" charset="0"/>
                      </a:rPr>
                      <m:t>𝑡</m:t>
                    </m:r>
                  </m:oMath>
                </a14:m>
                <a:r>
                  <a:rPr lang="en-GB" dirty="0"/>
                  <a:t> Test for dependent (matched) samples</a:t>
                </a:r>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rotWithShape="0">
                <a:blip r:embed="rId2"/>
                <a:stretch>
                  <a:fillRect l="-3635" t="-8403" b="-23109"/>
                </a:stretch>
              </a:blipFill>
            </p:spPr>
            <p:txBody>
              <a:bodyPr/>
              <a:lstStyle/>
              <a:p>
                <a:r>
                  <a:rPr lang="en-GB">
                    <a:noFill/>
                  </a:rPr>
                  <a:t> </a:t>
                </a:r>
              </a:p>
            </p:txBody>
          </p:sp>
        </mc:Fallback>
      </mc:AlternateContent>
      <p:sp>
        <p:nvSpPr>
          <p:cNvPr id="3" name="Content Placeholder 2"/>
          <p:cNvSpPr>
            <a:spLocks noGrp="1"/>
          </p:cNvSpPr>
          <p:nvPr>
            <p:ph idx="1"/>
          </p:nvPr>
        </p:nvSpPr>
        <p:spPr/>
        <p:txBody>
          <a:bodyPr/>
          <a:lstStyle/>
          <a:p>
            <a:r>
              <a:rPr lang="en-GB"/>
              <a:t>Clearly one pre-test score is linked to one post-test score</a:t>
            </a:r>
          </a:p>
          <a:p>
            <a:r>
              <a:rPr lang="en-GB"/>
              <a:t>If this is true, use the non-independent samples test</a:t>
            </a:r>
            <a:endParaRPr lang="en-GB" dirty="0"/>
          </a:p>
        </p:txBody>
      </p:sp>
      <mc:AlternateContent xmlns:mc="http://schemas.openxmlformats.org/markup-compatibility/2006" xmlns:a14="http://schemas.microsoft.com/office/drawing/2010/main">
        <mc:Choice Requires="a14">
          <p:graphicFrame>
            <p:nvGraphicFramePr>
              <p:cNvPr id="4" name="Table 3"/>
              <p:cNvGraphicFramePr>
                <a:graphicFrameLocks noGrp="1"/>
              </p:cNvGraphicFramePr>
              <p:nvPr>
                <p:extLst>
                  <p:ext uri="{D42A27DB-BD31-4B8C-83A1-F6EECF244321}">
                    <p14:modId xmlns:p14="http://schemas.microsoft.com/office/powerpoint/2010/main" val="1741534089"/>
                  </p:ext>
                </p:extLst>
              </p:nvPr>
            </p:nvGraphicFramePr>
            <p:xfrm>
              <a:off x="1771135" y="2647760"/>
              <a:ext cx="5044115" cy="4210240"/>
            </p:xfrm>
            <a:graphic>
              <a:graphicData uri="http://schemas.openxmlformats.org/drawingml/2006/table">
                <a:tbl>
                  <a:tblPr firstRow="1" bandRow="1">
                    <a:tableStyleId>{2D5ABB26-0587-4C30-8999-92F81FD0307C}</a:tableStyleId>
                  </a:tblPr>
                  <a:tblGrid>
                    <a:gridCol w="1151256">
                      <a:extLst>
                        <a:ext uri="{9D8B030D-6E8A-4147-A177-3AD203B41FA5}">
                          <a16:colId xmlns:a16="http://schemas.microsoft.com/office/drawing/2014/main" val="20000"/>
                        </a:ext>
                      </a:extLst>
                    </a:gridCol>
                    <a:gridCol w="1261657">
                      <a:extLst>
                        <a:ext uri="{9D8B030D-6E8A-4147-A177-3AD203B41FA5}">
                          <a16:colId xmlns:a16="http://schemas.microsoft.com/office/drawing/2014/main" val="20001"/>
                        </a:ext>
                      </a:extLst>
                    </a:gridCol>
                    <a:gridCol w="1238486">
                      <a:extLst>
                        <a:ext uri="{9D8B030D-6E8A-4147-A177-3AD203B41FA5}">
                          <a16:colId xmlns:a16="http://schemas.microsoft.com/office/drawing/2014/main" val="20002"/>
                        </a:ext>
                      </a:extLst>
                    </a:gridCol>
                    <a:gridCol w="1392716">
                      <a:extLst>
                        <a:ext uri="{9D8B030D-6E8A-4147-A177-3AD203B41FA5}">
                          <a16:colId xmlns:a16="http://schemas.microsoft.com/office/drawing/2014/main" val="20003"/>
                        </a:ext>
                      </a:extLst>
                    </a:gridCol>
                  </a:tblGrid>
                  <a:tr h="655398">
                    <a:tc>
                      <a:txBody>
                        <a:bodyPr/>
                        <a:lstStyle/>
                        <a:p>
                          <a:pPr algn="ctr"/>
                          <a:r>
                            <a:rPr lang="en-GB" dirty="0"/>
                            <a:t>Subject</a:t>
                          </a:r>
                          <a:endParaRPr lang="en-GB" b="0" dirty="0"/>
                        </a:p>
                      </a:txBody>
                      <a:tcPr>
                        <a:lnB w="12700" cap="flat" cmpd="sng" algn="ctr">
                          <a:solidFill>
                            <a:schemeClr val="tx1"/>
                          </a:solidFill>
                          <a:prstDash val="solid"/>
                          <a:round/>
                          <a:headEnd type="none" w="med" len="med"/>
                          <a:tailEnd type="none" w="med" len="med"/>
                        </a:lnB>
                      </a:tcPr>
                    </a:tc>
                    <a:tc>
                      <a:txBody>
                        <a:bodyPr/>
                        <a:lstStyle/>
                        <a:p>
                          <a:pPr algn="ctr"/>
                          <a:r>
                            <a:rPr lang="en-GB" dirty="0" err="1"/>
                            <a:t>Pretest</a:t>
                          </a:r>
                          <a:endParaRPr lang="en-GB" b="0" dirty="0"/>
                        </a:p>
                      </a:txBody>
                      <a:tcPr>
                        <a:lnB w="12700" cap="flat" cmpd="sng" algn="ctr">
                          <a:solidFill>
                            <a:schemeClr val="tx1"/>
                          </a:solidFill>
                          <a:prstDash val="solid"/>
                          <a:round/>
                          <a:headEnd type="none" w="med" len="med"/>
                          <a:tailEnd type="none" w="med" len="med"/>
                        </a:lnB>
                      </a:tcPr>
                    </a:tc>
                    <a:tc>
                      <a:txBody>
                        <a:bodyPr/>
                        <a:lstStyle/>
                        <a:p>
                          <a:pPr algn="ctr"/>
                          <a:r>
                            <a:rPr lang="en-GB" dirty="0" err="1"/>
                            <a:t>Posttest</a:t>
                          </a:r>
                          <a:endParaRPr lang="en-GB" b="0" dirty="0"/>
                        </a:p>
                      </a:txBody>
                      <a:tcPr>
                        <a:lnB w="12700" cap="flat" cmpd="sng" algn="ctr">
                          <a:solidFill>
                            <a:schemeClr val="tx1"/>
                          </a:solidFill>
                          <a:prstDash val="solid"/>
                          <a:round/>
                          <a:headEnd type="none" w="med" len="med"/>
                          <a:tailEnd type="none" w="med" len="med"/>
                        </a:lnB>
                      </a:tcPr>
                    </a:tc>
                    <a:tc>
                      <a:txBody>
                        <a:bodyPr/>
                        <a:lstStyle/>
                        <a:p>
                          <a:pPr algn="ctr"/>
                          <a:r>
                            <a:rPr lang="en-GB" dirty="0" err="1"/>
                            <a:t>Posttest-Pretest</a:t>
                          </a:r>
                          <a:r>
                            <a:rPr lang="en-GB" dirty="0"/>
                            <a:t> D</a:t>
                          </a:r>
                          <a:endParaRPr lang="en-GB" b="0" dirty="0"/>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2562293">
                    <a:tc>
                      <a:txBody>
                        <a:bodyPr/>
                        <a:lstStyle/>
                        <a:p>
                          <a:pPr algn="ctr"/>
                          <a:r>
                            <a:rPr lang="en-GB" dirty="0"/>
                            <a:t>1</a:t>
                          </a:r>
                        </a:p>
                        <a:p>
                          <a:pPr algn="ctr"/>
                          <a:r>
                            <a:rPr lang="en-GB" dirty="0"/>
                            <a:t>2</a:t>
                          </a:r>
                        </a:p>
                        <a:p>
                          <a:pPr algn="ctr"/>
                          <a:r>
                            <a:rPr lang="en-GB" dirty="0"/>
                            <a:t>3</a:t>
                          </a:r>
                        </a:p>
                        <a:p>
                          <a:pPr algn="ctr"/>
                          <a:r>
                            <a:rPr lang="en-GB" dirty="0"/>
                            <a:t>4</a:t>
                          </a:r>
                        </a:p>
                        <a:p>
                          <a:pPr algn="ctr"/>
                          <a:r>
                            <a:rPr lang="en-GB" dirty="0"/>
                            <a:t>5</a:t>
                          </a:r>
                        </a:p>
                        <a:p>
                          <a:pPr algn="ctr"/>
                          <a:r>
                            <a:rPr lang="en-GB" dirty="0"/>
                            <a:t>6</a:t>
                          </a:r>
                        </a:p>
                        <a:p>
                          <a:pPr algn="ctr"/>
                          <a:r>
                            <a:rPr lang="en-GB" dirty="0"/>
                            <a:t>7</a:t>
                          </a:r>
                        </a:p>
                        <a:p>
                          <a:pPr algn="ctr"/>
                          <a:r>
                            <a:rPr lang="en-GB" dirty="0"/>
                            <a:t>8</a:t>
                          </a:r>
                        </a:p>
                        <a:p>
                          <a:pPr algn="ctr"/>
                          <a:r>
                            <a:rPr lang="en-GB" dirty="0"/>
                            <a:t>9</a:t>
                          </a:r>
                        </a:p>
                        <a:p>
                          <a:pPr algn="ctr"/>
                          <a:r>
                            <a:rPr lang="en-GB" dirty="0"/>
                            <a:t>10</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a:t>84</a:t>
                          </a:r>
                        </a:p>
                        <a:p>
                          <a:pPr algn="ctr"/>
                          <a:r>
                            <a:rPr lang="en-GB" dirty="0"/>
                            <a:t>87</a:t>
                          </a:r>
                        </a:p>
                        <a:p>
                          <a:pPr algn="ctr"/>
                          <a:r>
                            <a:rPr lang="en-GB" dirty="0"/>
                            <a:t>87</a:t>
                          </a:r>
                        </a:p>
                        <a:p>
                          <a:pPr algn="ctr"/>
                          <a:r>
                            <a:rPr lang="en-GB" dirty="0"/>
                            <a:t>90</a:t>
                          </a:r>
                        </a:p>
                        <a:p>
                          <a:pPr algn="ctr"/>
                          <a:r>
                            <a:rPr lang="en-GB" dirty="0"/>
                            <a:t>90</a:t>
                          </a:r>
                        </a:p>
                        <a:p>
                          <a:pPr algn="ctr"/>
                          <a:r>
                            <a:rPr lang="en-GB" dirty="0"/>
                            <a:t>90</a:t>
                          </a:r>
                        </a:p>
                        <a:p>
                          <a:pPr algn="ctr"/>
                          <a:r>
                            <a:rPr lang="en-GB" dirty="0"/>
                            <a:t>90</a:t>
                          </a:r>
                        </a:p>
                        <a:p>
                          <a:pPr algn="ctr"/>
                          <a:r>
                            <a:rPr lang="en-GB" dirty="0"/>
                            <a:t>93</a:t>
                          </a:r>
                        </a:p>
                        <a:p>
                          <a:pPr algn="ctr"/>
                          <a:r>
                            <a:rPr lang="en-GB" dirty="0"/>
                            <a:t>93</a:t>
                          </a:r>
                        </a:p>
                        <a:p>
                          <a:pPr algn="ctr"/>
                          <a:r>
                            <a:rPr lang="en-GB" dirty="0"/>
                            <a:t>96</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a:t>89</a:t>
                          </a:r>
                        </a:p>
                        <a:p>
                          <a:pPr algn="ctr"/>
                          <a:r>
                            <a:rPr lang="en-GB" dirty="0"/>
                            <a:t>92</a:t>
                          </a:r>
                        </a:p>
                        <a:p>
                          <a:pPr algn="ctr"/>
                          <a:r>
                            <a:rPr lang="en-GB" dirty="0"/>
                            <a:t>98</a:t>
                          </a:r>
                        </a:p>
                        <a:p>
                          <a:pPr algn="ctr"/>
                          <a:r>
                            <a:rPr lang="en-GB" dirty="0"/>
                            <a:t>95</a:t>
                          </a:r>
                        </a:p>
                        <a:p>
                          <a:pPr algn="ctr"/>
                          <a:r>
                            <a:rPr lang="en-GB" dirty="0"/>
                            <a:t>95</a:t>
                          </a:r>
                        </a:p>
                        <a:p>
                          <a:pPr algn="ctr"/>
                          <a:r>
                            <a:rPr lang="en-GB" dirty="0"/>
                            <a:t>95</a:t>
                          </a:r>
                        </a:p>
                        <a:p>
                          <a:pPr algn="ctr"/>
                          <a:r>
                            <a:rPr lang="en-GB" dirty="0"/>
                            <a:t>95</a:t>
                          </a:r>
                        </a:p>
                        <a:p>
                          <a:pPr algn="ctr"/>
                          <a:r>
                            <a:rPr lang="en-GB" dirty="0"/>
                            <a:t>92</a:t>
                          </a:r>
                        </a:p>
                        <a:p>
                          <a:pPr algn="ctr"/>
                          <a:r>
                            <a:rPr lang="en-GB" dirty="0"/>
                            <a:t>98</a:t>
                          </a:r>
                        </a:p>
                        <a:p>
                          <a:pPr algn="ctr"/>
                          <a:r>
                            <a:rPr lang="en-GB" dirty="0"/>
                            <a:t>101</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a:t>+5</a:t>
                          </a:r>
                        </a:p>
                        <a:p>
                          <a:pPr algn="ctr"/>
                          <a:r>
                            <a:rPr lang="en-GB" dirty="0"/>
                            <a:t>+5</a:t>
                          </a:r>
                        </a:p>
                        <a:p>
                          <a:pPr algn="ctr"/>
                          <a:r>
                            <a:rPr lang="en-GB" dirty="0"/>
                            <a:t>+11</a:t>
                          </a:r>
                        </a:p>
                        <a:p>
                          <a:pPr algn="ctr"/>
                          <a:r>
                            <a:rPr lang="en-GB" dirty="0"/>
                            <a:t>+5</a:t>
                          </a:r>
                        </a:p>
                        <a:p>
                          <a:pPr algn="ctr"/>
                          <a:r>
                            <a:rPr lang="en-GB" dirty="0"/>
                            <a:t>+5</a:t>
                          </a:r>
                        </a:p>
                        <a:p>
                          <a:pPr algn="ctr"/>
                          <a:r>
                            <a:rPr lang="en-GB" dirty="0"/>
                            <a:t>+5</a:t>
                          </a:r>
                        </a:p>
                        <a:p>
                          <a:pPr algn="ctr"/>
                          <a:r>
                            <a:rPr lang="en-GB" dirty="0"/>
                            <a:t>+5</a:t>
                          </a:r>
                        </a:p>
                        <a:p>
                          <a:pPr algn="ctr"/>
                          <a:r>
                            <a:rPr lang="en-GB" dirty="0"/>
                            <a:t>-1</a:t>
                          </a:r>
                        </a:p>
                        <a:p>
                          <a:pPr algn="ctr"/>
                          <a:r>
                            <a:rPr lang="en-GB" dirty="0"/>
                            <a:t>+5</a:t>
                          </a:r>
                        </a:p>
                        <a:p>
                          <a:pPr algn="ctr"/>
                          <a:r>
                            <a:rPr lang="en-GB" dirty="0"/>
                            <a:t>+5</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720202">
                    <a:tc>
                      <a:txBody>
                        <a:bodyPr/>
                        <a:lstStyle/>
                        <a:p>
                          <a:endParaRPr lang="en-GB" dirty="0"/>
                        </a:p>
                      </a:txBody>
                      <a:tcPr>
                        <a:lnT w="12700" cap="flat" cmpd="sng" algn="ctr">
                          <a:solidFill>
                            <a:schemeClr val="tx1"/>
                          </a:solidFill>
                          <a:prstDash val="solid"/>
                          <a:round/>
                          <a:headEnd type="none" w="med" len="med"/>
                          <a:tailEnd type="none" w="med" len="med"/>
                        </a:lnT>
                      </a:tcPr>
                    </a:tc>
                    <a:tc>
                      <a:txBody>
                        <a:bodyPr/>
                        <a:lstStyle/>
                        <a:p>
                          <a:pPr algn="ctr"/>
                          <a:endParaRPr lang="en-GB" dirty="0"/>
                        </a:p>
                      </a:txBody>
                      <a:tcPr>
                        <a:lnT w="12700" cap="flat" cmpd="sng" algn="ctr">
                          <a:solidFill>
                            <a:schemeClr val="tx1"/>
                          </a:solidFill>
                          <a:prstDash val="solid"/>
                          <a:round/>
                          <a:headEnd type="none" w="med" len="med"/>
                          <a:tailEnd type="none" w="med" len="med"/>
                        </a:lnT>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lang="en-GB" b="0" dirty="0"/>
                        </a:p>
                      </a:txBody>
                      <a:tcPr>
                        <a:lnT w="12700" cap="flat" cmpd="sng" algn="ctr">
                          <a:solidFill>
                            <a:schemeClr val="tx1"/>
                          </a:solidFill>
                          <a:prstDash val="solid"/>
                          <a:round/>
                          <a:headEnd type="none" w="med" len="med"/>
                          <a:tailEnd type="none" w="med" len="med"/>
                        </a:lnT>
                      </a:tcPr>
                    </a:tc>
                    <a:tc>
                      <a:txBody>
                        <a:bodyPr/>
                        <a:lstStyle/>
                        <a:p>
                          <a:pPr algn="ctr"/>
                          <a14:m>
                            <m:oMath xmlns:m="http://schemas.openxmlformats.org/officeDocument/2006/math">
                              <m:acc>
                                <m:accPr>
                                  <m:chr m:val="̅"/>
                                  <m:ctrlPr>
                                    <a:rPr lang="en-GB" i="1" smtClean="0">
                                      <a:latin typeface="Cambria Math" panose="02040503050406030204" pitchFamily="18" charset="0"/>
                                    </a:rPr>
                                  </m:ctrlPr>
                                </m:accPr>
                                <m:e>
                                  <m:r>
                                    <a:rPr lang="en-GB" b="0" i="1" smtClean="0">
                                      <a:latin typeface="Cambria Math" panose="02040503050406030204" pitchFamily="18" charset="0"/>
                                    </a:rPr>
                                    <m:t>𝐷</m:t>
                                  </m:r>
                                </m:e>
                              </m:acc>
                              <m:r>
                                <a:rPr lang="en-GB" smtClean="0">
                                  <a:latin typeface="Cambria Math" panose="02040503050406030204" pitchFamily="18" charset="0"/>
                                </a:rPr>
                                <m:t>=</m:t>
                              </m:r>
                            </m:oMath>
                          </a14:m>
                          <a:r>
                            <a:rPr lang="en-GB" dirty="0">
                              <a:latin typeface="Cambria Math" panose="02040503050406030204" pitchFamily="18" charset="0"/>
                            </a:rPr>
                            <a:t> 5</a:t>
                          </a:r>
                        </a:p>
                        <a:p>
                          <a:pPr algn="ct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𝑆𝐷</m:t>
                                    </m:r>
                                  </m:e>
                                  <m:sub>
                                    <m:r>
                                      <a:rPr lang="en-GB" b="0" i="1" smtClean="0">
                                        <a:latin typeface="Cambria Math" panose="02040503050406030204" pitchFamily="18" charset="0"/>
                                      </a:rPr>
                                      <m:t>𝐷</m:t>
                                    </m:r>
                                  </m:sub>
                                </m:sSub>
                                <m:r>
                                  <a:rPr lang="en-GB" smtClean="0">
                                    <a:latin typeface="Cambria Math" panose="02040503050406030204" pitchFamily="18" charset="0"/>
                                  </a:rPr>
                                  <m:t>=</m:t>
                                </m:r>
                                <m:r>
                                  <a:rPr lang="en-GB" b="0" i="0" smtClean="0">
                                    <a:latin typeface="Cambria Math" panose="02040503050406030204" pitchFamily="18" charset="0"/>
                                  </a:rPr>
                                  <m:t>2.83</m:t>
                                </m:r>
                              </m:oMath>
                            </m:oMathPara>
                          </a14:m>
                          <a:endParaRPr lang="en-GB" dirty="0"/>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2"/>
                      </a:ext>
                    </a:extLst>
                  </a:tr>
                </a:tbl>
              </a:graphicData>
            </a:graphic>
          </p:graphicFrame>
        </mc:Choice>
        <mc:Fallback xmlns="">
          <p:graphicFrame>
            <p:nvGraphicFramePr>
              <p:cNvPr id="4" name="Table 3"/>
              <p:cNvGraphicFramePr>
                <a:graphicFrameLocks noGrp="1"/>
              </p:cNvGraphicFramePr>
              <p:nvPr>
                <p:extLst>
                  <p:ext uri="{D42A27DB-BD31-4B8C-83A1-F6EECF244321}">
                    <p14:modId xmlns:p14="http://schemas.microsoft.com/office/powerpoint/2010/main" val="1741534089"/>
                  </p:ext>
                </p:extLst>
              </p:nvPr>
            </p:nvGraphicFramePr>
            <p:xfrm>
              <a:off x="1771135" y="2647760"/>
              <a:ext cx="5044115" cy="4210240"/>
            </p:xfrm>
            <a:graphic>
              <a:graphicData uri="http://schemas.openxmlformats.org/drawingml/2006/table">
                <a:tbl>
                  <a:tblPr firstRow="1" bandRow="1">
                    <a:tableStyleId>{2D5ABB26-0587-4C30-8999-92F81FD0307C}</a:tableStyleId>
                  </a:tblPr>
                  <a:tblGrid>
                    <a:gridCol w="1151256"/>
                    <a:gridCol w="1261657"/>
                    <a:gridCol w="1238486"/>
                    <a:gridCol w="1392716"/>
                  </a:tblGrid>
                  <a:tr h="655398">
                    <a:tc>
                      <a:txBody>
                        <a:bodyPr/>
                        <a:lstStyle/>
                        <a:p>
                          <a:pPr algn="ctr"/>
                          <a:r>
                            <a:rPr lang="en-GB" dirty="0" smtClean="0"/>
                            <a:t>Subject</a:t>
                          </a:r>
                          <a:endParaRPr lang="en-GB" b="0" dirty="0"/>
                        </a:p>
                      </a:txBody>
                      <a:tcPr>
                        <a:lnB w="12700" cap="flat" cmpd="sng" algn="ctr">
                          <a:solidFill>
                            <a:schemeClr val="tx1"/>
                          </a:solidFill>
                          <a:prstDash val="solid"/>
                          <a:round/>
                          <a:headEnd type="none" w="med" len="med"/>
                          <a:tailEnd type="none" w="med" len="med"/>
                        </a:lnB>
                      </a:tcPr>
                    </a:tc>
                    <a:tc>
                      <a:txBody>
                        <a:bodyPr/>
                        <a:lstStyle/>
                        <a:p>
                          <a:pPr algn="ctr"/>
                          <a:r>
                            <a:rPr lang="en-GB" dirty="0" err="1" smtClean="0"/>
                            <a:t>Pretest</a:t>
                          </a:r>
                          <a:endParaRPr lang="en-GB" b="0" dirty="0"/>
                        </a:p>
                      </a:txBody>
                      <a:tcPr>
                        <a:lnB w="12700" cap="flat" cmpd="sng" algn="ctr">
                          <a:solidFill>
                            <a:schemeClr val="tx1"/>
                          </a:solidFill>
                          <a:prstDash val="solid"/>
                          <a:round/>
                          <a:headEnd type="none" w="med" len="med"/>
                          <a:tailEnd type="none" w="med" len="med"/>
                        </a:lnB>
                      </a:tcPr>
                    </a:tc>
                    <a:tc>
                      <a:txBody>
                        <a:bodyPr/>
                        <a:lstStyle/>
                        <a:p>
                          <a:pPr algn="ctr"/>
                          <a:r>
                            <a:rPr lang="en-GB" dirty="0" err="1" smtClean="0"/>
                            <a:t>Posttest</a:t>
                          </a:r>
                          <a:endParaRPr lang="en-GB" b="0" dirty="0"/>
                        </a:p>
                      </a:txBody>
                      <a:tcPr>
                        <a:lnB w="12700" cap="flat" cmpd="sng" algn="ctr">
                          <a:solidFill>
                            <a:schemeClr val="tx1"/>
                          </a:solidFill>
                          <a:prstDash val="solid"/>
                          <a:round/>
                          <a:headEnd type="none" w="med" len="med"/>
                          <a:tailEnd type="none" w="med" len="med"/>
                        </a:lnB>
                      </a:tcPr>
                    </a:tc>
                    <a:tc>
                      <a:txBody>
                        <a:bodyPr/>
                        <a:lstStyle/>
                        <a:p>
                          <a:pPr algn="ctr"/>
                          <a:r>
                            <a:rPr lang="en-GB" dirty="0" err="1" smtClean="0"/>
                            <a:t>Posttest-Pretest</a:t>
                          </a:r>
                          <a:r>
                            <a:rPr lang="en-GB" dirty="0" smtClean="0"/>
                            <a:t> D</a:t>
                          </a:r>
                          <a:endParaRPr lang="en-GB" b="0" dirty="0"/>
                        </a:p>
                      </a:txBody>
                      <a:tcPr>
                        <a:lnB w="12700" cap="flat" cmpd="sng" algn="ctr">
                          <a:solidFill>
                            <a:schemeClr val="tx1"/>
                          </a:solidFill>
                          <a:prstDash val="solid"/>
                          <a:round/>
                          <a:headEnd type="none" w="med" len="med"/>
                          <a:tailEnd type="none" w="med" len="med"/>
                        </a:lnB>
                      </a:tcPr>
                    </a:tc>
                  </a:tr>
                  <a:tr h="2834640">
                    <a:tc>
                      <a:txBody>
                        <a:bodyPr/>
                        <a:lstStyle/>
                        <a:p>
                          <a:pPr algn="ctr"/>
                          <a:r>
                            <a:rPr lang="en-GB" dirty="0" smtClean="0"/>
                            <a:t>1</a:t>
                          </a:r>
                        </a:p>
                        <a:p>
                          <a:pPr algn="ctr"/>
                          <a:r>
                            <a:rPr lang="en-GB" dirty="0" smtClean="0"/>
                            <a:t>2</a:t>
                          </a:r>
                        </a:p>
                        <a:p>
                          <a:pPr algn="ctr"/>
                          <a:r>
                            <a:rPr lang="en-GB" dirty="0" smtClean="0"/>
                            <a:t>3</a:t>
                          </a:r>
                        </a:p>
                        <a:p>
                          <a:pPr algn="ctr"/>
                          <a:r>
                            <a:rPr lang="en-GB" dirty="0" smtClean="0"/>
                            <a:t>4</a:t>
                          </a:r>
                        </a:p>
                        <a:p>
                          <a:pPr algn="ctr"/>
                          <a:r>
                            <a:rPr lang="en-GB" dirty="0" smtClean="0"/>
                            <a:t>5</a:t>
                          </a:r>
                        </a:p>
                        <a:p>
                          <a:pPr algn="ctr"/>
                          <a:r>
                            <a:rPr lang="en-GB" dirty="0" smtClean="0"/>
                            <a:t>6</a:t>
                          </a:r>
                        </a:p>
                        <a:p>
                          <a:pPr algn="ctr"/>
                          <a:r>
                            <a:rPr lang="en-GB" dirty="0" smtClean="0"/>
                            <a:t>7</a:t>
                          </a:r>
                        </a:p>
                        <a:p>
                          <a:pPr algn="ctr"/>
                          <a:r>
                            <a:rPr lang="en-GB" dirty="0" smtClean="0"/>
                            <a:t>8</a:t>
                          </a:r>
                        </a:p>
                        <a:p>
                          <a:pPr algn="ctr"/>
                          <a:r>
                            <a:rPr lang="en-GB" dirty="0" smtClean="0"/>
                            <a:t>9</a:t>
                          </a:r>
                        </a:p>
                        <a:p>
                          <a:pPr algn="ctr"/>
                          <a:r>
                            <a:rPr lang="en-GB" dirty="0" smtClean="0"/>
                            <a:t>10</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84</a:t>
                          </a:r>
                        </a:p>
                        <a:p>
                          <a:pPr algn="ctr"/>
                          <a:r>
                            <a:rPr lang="en-GB" dirty="0" smtClean="0"/>
                            <a:t>87</a:t>
                          </a:r>
                        </a:p>
                        <a:p>
                          <a:pPr algn="ctr"/>
                          <a:r>
                            <a:rPr lang="en-GB" dirty="0" smtClean="0"/>
                            <a:t>87</a:t>
                          </a:r>
                        </a:p>
                        <a:p>
                          <a:pPr algn="ctr"/>
                          <a:r>
                            <a:rPr lang="en-GB" dirty="0" smtClean="0"/>
                            <a:t>90</a:t>
                          </a:r>
                        </a:p>
                        <a:p>
                          <a:pPr algn="ctr"/>
                          <a:r>
                            <a:rPr lang="en-GB" dirty="0" smtClean="0"/>
                            <a:t>90</a:t>
                          </a:r>
                        </a:p>
                        <a:p>
                          <a:pPr algn="ctr"/>
                          <a:r>
                            <a:rPr lang="en-GB" dirty="0" smtClean="0"/>
                            <a:t>90</a:t>
                          </a:r>
                        </a:p>
                        <a:p>
                          <a:pPr algn="ctr"/>
                          <a:r>
                            <a:rPr lang="en-GB" dirty="0" smtClean="0"/>
                            <a:t>90</a:t>
                          </a:r>
                        </a:p>
                        <a:p>
                          <a:pPr algn="ctr"/>
                          <a:r>
                            <a:rPr lang="en-GB" dirty="0" smtClean="0"/>
                            <a:t>93</a:t>
                          </a:r>
                        </a:p>
                        <a:p>
                          <a:pPr algn="ctr"/>
                          <a:r>
                            <a:rPr lang="en-GB" dirty="0" smtClean="0"/>
                            <a:t>93</a:t>
                          </a:r>
                        </a:p>
                        <a:p>
                          <a:pPr algn="ctr"/>
                          <a:r>
                            <a:rPr lang="en-GB" dirty="0" smtClean="0"/>
                            <a:t>96</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89</a:t>
                          </a:r>
                        </a:p>
                        <a:p>
                          <a:pPr algn="ctr"/>
                          <a:r>
                            <a:rPr lang="en-GB" dirty="0" smtClean="0"/>
                            <a:t>92</a:t>
                          </a:r>
                        </a:p>
                        <a:p>
                          <a:pPr algn="ctr"/>
                          <a:r>
                            <a:rPr lang="en-GB" dirty="0" smtClean="0"/>
                            <a:t>98</a:t>
                          </a:r>
                        </a:p>
                        <a:p>
                          <a:pPr algn="ctr"/>
                          <a:r>
                            <a:rPr lang="en-GB" dirty="0" smtClean="0"/>
                            <a:t>95</a:t>
                          </a:r>
                        </a:p>
                        <a:p>
                          <a:pPr algn="ctr"/>
                          <a:r>
                            <a:rPr lang="en-GB" dirty="0" smtClean="0"/>
                            <a:t>95</a:t>
                          </a:r>
                        </a:p>
                        <a:p>
                          <a:pPr algn="ctr"/>
                          <a:r>
                            <a:rPr lang="en-GB" dirty="0" smtClean="0"/>
                            <a:t>95</a:t>
                          </a:r>
                        </a:p>
                        <a:p>
                          <a:pPr algn="ctr"/>
                          <a:r>
                            <a:rPr lang="en-GB" dirty="0" smtClean="0"/>
                            <a:t>95</a:t>
                          </a:r>
                        </a:p>
                        <a:p>
                          <a:pPr algn="ctr"/>
                          <a:r>
                            <a:rPr lang="en-GB" dirty="0" smtClean="0"/>
                            <a:t>92</a:t>
                          </a:r>
                        </a:p>
                        <a:p>
                          <a:pPr algn="ctr"/>
                          <a:r>
                            <a:rPr lang="en-GB" dirty="0" smtClean="0"/>
                            <a:t>98</a:t>
                          </a:r>
                        </a:p>
                        <a:p>
                          <a:pPr algn="ctr"/>
                          <a:r>
                            <a:rPr lang="en-GB" dirty="0" smtClean="0"/>
                            <a:t>101</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smtClean="0"/>
                            <a:t>+5</a:t>
                          </a:r>
                        </a:p>
                        <a:p>
                          <a:pPr algn="ctr"/>
                          <a:r>
                            <a:rPr lang="en-GB" dirty="0" smtClean="0"/>
                            <a:t>+5</a:t>
                          </a:r>
                        </a:p>
                        <a:p>
                          <a:pPr algn="ctr"/>
                          <a:r>
                            <a:rPr lang="en-GB" dirty="0" smtClean="0"/>
                            <a:t>+11</a:t>
                          </a:r>
                        </a:p>
                        <a:p>
                          <a:pPr algn="ctr"/>
                          <a:r>
                            <a:rPr lang="en-GB" dirty="0" smtClean="0"/>
                            <a:t>+5</a:t>
                          </a:r>
                        </a:p>
                        <a:p>
                          <a:pPr algn="ctr"/>
                          <a:r>
                            <a:rPr lang="en-GB" dirty="0" smtClean="0"/>
                            <a:t>+5</a:t>
                          </a:r>
                        </a:p>
                        <a:p>
                          <a:pPr algn="ctr"/>
                          <a:r>
                            <a:rPr lang="en-GB" dirty="0" smtClean="0"/>
                            <a:t>+5</a:t>
                          </a:r>
                        </a:p>
                        <a:p>
                          <a:pPr algn="ctr"/>
                          <a:r>
                            <a:rPr lang="en-GB" dirty="0" smtClean="0"/>
                            <a:t>+5</a:t>
                          </a:r>
                        </a:p>
                        <a:p>
                          <a:pPr algn="ctr"/>
                          <a:r>
                            <a:rPr lang="en-GB" dirty="0" smtClean="0"/>
                            <a:t>-1</a:t>
                          </a:r>
                        </a:p>
                        <a:p>
                          <a:pPr algn="ctr"/>
                          <a:r>
                            <a:rPr lang="en-GB" dirty="0" smtClean="0"/>
                            <a:t>+5</a:t>
                          </a:r>
                        </a:p>
                        <a:p>
                          <a:pPr algn="ctr"/>
                          <a:r>
                            <a:rPr lang="en-GB" dirty="0" smtClean="0"/>
                            <a:t>+5</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720202">
                    <a:tc>
                      <a:txBody>
                        <a:bodyPr/>
                        <a:lstStyle/>
                        <a:p>
                          <a:endParaRPr lang="en-GB" dirty="0"/>
                        </a:p>
                      </a:txBody>
                      <a:tcPr>
                        <a:lnT w="12700" cap="flat" cmpd="sng" algn="ctr">
                          <a:solidFill>
                            <a:schemeClr val="tx1"/>
                          </a:solidFill>
                          <a:prstDash val="solid"/>
                          <a:round/>
                          <a:headEnd type="none" w="med" len="med"/>
                          <a:tailEnd type="none" w="med" len="med"/>
                        </a:lnT>
                      </a:tcPr>
                    </a:tc>
                    <a:tc>
                      <a:txBody>
                        <a:bodyPr/>
                        <a:lstStyle/>
                        <a:p>
                          <a:pPr algn="ctr"/>
                          <a:endParaRPr lang="en-GB" dirty="0" smtClean="0"/>
                        </a:p>
                      </a:txBody>
                      <a:tcPr>
                        <a:lnT w="12700" cap="flat" cmpd="sng" algn="ctr">
                          <a:solidFill>
                            <a:schemeClr val="tx1"/>
                          </a:solidFill>
                          <a:prstDash val="solid"/>
                          <a:round/>
                          <a:headEnd type="none" w="med" len="med"/>
                          <a:tailEnd type="none" w="med" len="med"/>
                        </a:lnT>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lang="en-GB" b="0" dirty="0" smtClean="0"/>
                        </a:p>
                      </a:txBody>
                      <a:tcPr>
                        <a:lnT w="12700" cap="flat" cmpd="sng" algn="ctr">
                          <a:solidFill>
                            <a:schemeClr val="tx1"/>
                          </a:solidFill>
                          <a:prstDash val="solid"/>
                          <a:round/>
                          <a:headEnd type="none" w="med" len="med"/>
                          <a:tailEnd type="none" w="med" len="med"/>
                        </a:lnT>
                      </a:tcPr>
                    </a:tc>
                    <a:tc>
                      <a:txBody>
                        <a:bodyPr/>
                        <a:lstStyle/>
                        <a:p>
                          <a:endParaRPr lang="en-US"/>
                        </a:p>
                      </a:txBody>
                      <a:tcPr>
                        <a:lnT w="12700" cap="flat" cmpd="sng" algn="ctr">
                          <a:solidFill>
                            <a:schemeClr val="tx1"/>
                          </a:solidFill>
                          <a:prstDash val="solid"/>
                          <a:round/>
                          <a:headEnd type="none" w="med" len="med"/>
                          <a:tailEnd type="none" w="med" len="med"/>
                        </a:lnT>
                        <a:blipFill rotWithShape="0">
                          <a:blip r:embed="rId3"/>
                          <a:stretch>
                            <a:fillRect l="-261572" t="-489831" r="-873"/>
                          </a:stretch>
                        </a:blipFill>
                      </a:tcPr>
                    </a:tc>
                  </a:tr>
                </a:tbl>
              </a:graphicData>
            </a:graphic>
          </p:graphicFrame>
        </mc:Fallback>
      </mc:AlternateContent>
    </p:spTree>
    <p:extLst>
      <p:ext uri="{BB962C8B-B14F-4D97-AF65-F5344CB8AC3E}">
        <p14:creationId xmlns:p14="http://schemas.microsoft.com/office/powerpoint/2010/main" val="319191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Example – The 5 Stages of Analysis</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lnSpcReduction="10000"/>
              </a:bodyPr>
              <a:lstStyle/>
              <a:p>
                <a:r>
                  <a:rPr lang="en-GB" dirty="0"/>
                  <a:t>State your hypotheses </a:t>
                </a:r>
              </a:p>
              <a:p>
                <a:pPr lvl="1"/>
                <a14:m>
                  <m:oMath xmlns:m="http://schemas.openxmlformats.org/officeDocument/2006/math">
                    <m:sSub>
                      <m:sSubPr>
                        <m:ctrlPr>
                          <a:rPr lang="en-GB" i="1">
                            <a:latin typeface="Cambria Math" panose="02040503050406030204" pitchFamily="18" charset="0"/>
                            <a:sym typeface="Wingdings" panose="05000000000000000000" pitchFamily="2" charset="2"/>
                          </a:rPr>
                        </m:ctrlPr>
                      </m:sSubPr>
                      <m:e>
                        <m:r>
                          <a:rPr lang="en-GB">
                            <a:latin typeface="Cambria Math" panose="02040503050406030204" pitchFamily="18" charset="0"/>
                            <a:sym typeface="Wingdings" panose="05000000000000000000" pitchFamily="2" charset="2"/>
                          </a:rPr>
                          <m:t>𝐻</m:t>
                        </m:r>
                      </m:e>
                      <m:sub>
                        <m:r>
                          <a:rPr lang="en-GB">
                            <a:latin typeface="Cambria Math" panose="02040503050406030204" pitchFamily="18" charset="0"/>
                            <a:sym typeface="Wingdings" panose="05000000000000000000" pitchFamily="2" charset="2"/>
                          </a:rPr>
                          <m:t>0</m:t>
                        </m:r>
                      </m:sub>
                    </m:sSub>
                    <m:r>
                      <a:rPr lang="en-GB" smtClean="0">
                        <a:latin typeface="Cambria Math" panose="02040503050406030204" pitchFamily="18" charset="0"/>
                        <a:sym typeface="Wingdings" panose="05000000000000000000" pitchFamily="2" charset="2"/>
                      </a:rPr>
                      <m:t> : </m:t>
                    </m:r>
                    <m:sSub>
                      <m:sSubPr>
                        <m:ctrlPr>
                          <a:rPr lang="en-GB" i="1" smtClean="0">
                            <a:latin typeface="Cambria Math" panose="02040503050406030204" pitchFamily="18" charset="0"/>
                            <a:sym typeface="Wingdings" panose="05000000000000000000" pitchFamily="2" charset="2"/>
                          </a:rPr>
                        </m:ctrlPr>
                      </m:sSubPr>
                      <m:e>
                        <m:r>
                          <a:rPr lang="en-GB" smtClean="0">
                            <a:latin typeface="Cambria Math" panose="02040503050406030204" pitchFamily="18" charset="0"/>
                            <a:sym typeface="Wingdings" panose="05000000000000000000" pitchFamily="2" charset="2"/>
                          </a:rPr>
                          <m:t>𝜇</m:t>
                        </m:r>
                      </m:e>
                      <m:sub>
                        <m:r>
                          <a:rPr lang="en-GB" smtClean="0">
                            <a:latin typeface="Cambria Math" panose="02040503050406030204" pitchFamily="18" charset="0"/>
                            <a:sym typeface="Wingdings" panose="05000000000000000000" pitchFamily="2" charset="2"/>
                          </a:rPr>
                          <m:t>1</m:t>
                        </m:r>
                      </m:sub>
                    </m:sSub>
                    <m:r>
                      <a:rPr lang="en-GB" smtClean="0">
                        <a:latin typeface="Cambria Math" panose="02040503050406030204" pitchFamily="18" charset="0"/>
                        <a:sym typeface="Wingdings" panose="05000000000000000000" pitchFamily="2" charset="2"/>
                      </a:rPr>
                      <m:t>=</m:t>
                    </m:r>
                    <m:sSub>
                      <m:sSubPr>
                        <m:ctrlPr>
                          <a:rPr lang="en-GB" i="1" smtClean="0">
                            <a:latin typeface="Cambria Math" panose="02040503050406030204" pitchFamily="18" charset="0"/>
                            <a:sym typeface="Wingdings" panose="05000000000000000000" pitchFamily="2" charset="2"/>
                          </a:rPr>
                        </m:ctrlPr>
                      </m:sSubPr>
                      <m:e>
                        <m:r>
                          <a:rPr lang="en-GB" smtClean="0">
                            <a:latin typeface="Cambria Math" panose="02040503050406030204" pitchFamily="18" charset="0"/>
                            <a:sym typeface="Wingdings" panose="05000000000000000000" pitchFamily="2" charset="2"/>
                          </a:rPr>
                          <m:t>𝜇</m:t>
                        </m:r>
                      </m:e>
                      <m:sub>
                        <m:r>
                          <a:rPr lang="en-GB" smtClean="0">
                            <a:latin typeface="Cambria Math" panose="02040503050406030204" pitchFamily="18" charset="0"/>
                            <a:sym typeface="Wingdings" panose="05000000000000000000" pitchFamily="2" charset="2"/>
                          </a:rPr>
                          <m:t>2</m:t>
                        </m:r>
                      </m:sub>
                    </m:sSub>
                  </m:oMath>
                </a14:m>
                <a:endParaRPr lang="en-GB" dirty="0"/>
              </a:p>
              <a:p>
                <a:pPr lvl="1"/>
                <a14:m>
                  <m:oMath xmlns:m="http://schemas.openxmlformats.org/officeDocument/2006/math">
                    <m:sSub>
                      <m:sSubPr>
                        <m:ctrlPr>
                          <a:rPr lang="en-GB" i="1">
                            <a:latin typeface="Cambria Math" panose="02040503050406030204" pitchFamily="18" charset="0"/>
                            <a:sym typeface="Wingdings" panose="05000000000000000000" pitchFamily="2" charset="2"/>
                          </a:rPr>
                        </m:ctrlPr>
                      </m:sSubPr>
                      <m:e>
                        <m:r>
                          <a:rPr lang="en-GB">
                            <a:latin typeface="Cambria Math" panose="02040503050406030204" pitchFamily="18" charset="0"/>
                            <a:sym typeface="Wingdings" panose="05000000000000000000" pitchFamily="2" charset="2"/>
                          </a:rPr>
                          <m:t>𝐻</m:t>
                        </m:r>
                      </m:e>
                      <m:sub>
                        <m:r>
                          <a:rPr lang="en-GB" smtClean="0">
                            <a:latin typeface="Cambria Math" panose="02040503050406030204" pitchFamily="18" charset="0"/>
                            <a:sym typeface="Wingdings" panose="05000000000000000000" pitchFamily="2" charset="2"/>
                          </a:rPr>
                          <m:t>1</m:t>
                        </m:r>
                      </m:sub>
                    </m:sSub>
                  </m:oMath>
                </a14:m>
                <a:r>
                  <a:rPr lang="en-GB" dirty="0"/>
                  <a:t> </a:t>
                </a:r>
                <a14:m>
                  <m:oMath xmlns:m="http://schemas.openxmlformats.org/officeDocument/2006/math">
                    <m:r>
                      <a:rPr lang="en-GB">
                        <a:latin typeface="Cambria Math" panose="02040503050406030204" pitchFamily="18" charset="0"/>
                        <a:sym typeface="Wingdings" panose="05000000000000000000" pitchFamily="2" charset="2"/>
                      </a:rPr>
                      <m:t>: </m:t>
                    </m:r>
                    <m:sSub>
                      <m:sSubPr>
                        <m:ctrlPr>
                          <a:rPr lang="en-GB" i="1">
                            <a:latin typeface="Cambria Math" panose="02040503050406030204" pitchFamily="18" charset="0"/>
                            <a:sym typeface="Wingdings" panose="05000000000000000000" pitchFamily="2" charset="2"/>
                          </a:rPr>
                        </m:ctrlPr>
                      </m:sSubPr>
                      <m:e>
                        <m:r>
                          <a:rPr lang="en-GB">
                            <a:latin typeface="Cambria Math" panose="02040503050406030204" pitchFamily="18" charset="0"/>
                            <a:sym typeface="Wingdings" panose="05000000000000000000" pitchFamily="2" charset="2"/>
                          </a:rPr>
                          <m:t>𝜇</m:t>
                        </m:r>
                      </m:e>
                      <m:sub>
                        <m:r>
                          <a:rPr lang="en-GB">
                            <a:latin typeface="Cambria Math" panose="02040503050406030204" pitchFamily="18" charset="0"/>
                            <a:sym typeface="Wingdings" panose="05000000000000000000" pitchFamily="2" charset="2"/>
                          </a:rPr>
                          <m:t>1</m:t>
                        </m:r>
                      </m:sub>
                    </m:sSub>
                    <m:r>
                      <a:rPr lang="en-GB" smtClean="0">
                        <a:latin typeface="Cambria Math" panose="02040503050406030204" pitchFamily="18" charset="0"/>
                        <a:sym typeface="Wingdings" panose="05000000000000000000" pitchFamily="2" charset="2"/>
                      </a:rPr>
                      <m:t>≠</m:t>
                    </m:r>
                    <m:sSub>
                      <m:sSubPr>
                        <m:ctrlPr>
                          <a:rPr lang="en-GB" i="1">
                            <a:latin typeface="Cambria Math" panose="02040503050406030204" pitchFamily="18" charset="0"/>
                            <a:sym typeface="Wingdings" panose="05000000000000000000" pitchFamily="2" charset="2"/>
                          </a:rPr>
                        </m:ctrlPr>
                      </m:sSubPr>
                      <m:e>
                        <m:r>
                          <a:rPr lang="en-GB">
                            <a:latin typeface="Cambria Math" panose="02040503050406030204" pitchFamily="18" charset="0"/>
                            <a:sym typeface="Wingdings" panose="05000000000000000000" pitchFamily="2" charset="2"/>
                          </a:rPr>
                          <m:t>𝜇</m:t>
                        </m:r>
                      </m:e>
                      <m:sub>
                        <m:r>
                          <a:rPr lang="en-GB">
                            <a:latin typeface="Cambria Math" panose="02040503050406030204" pitchFamily="18" charset="0"/>
                            <a:sym typeface="Wingdings" panose="05000000000000000000" pitchFamily="2" charset="2"/>
                          </a:rPr>
                          <m:t>2</m:t>
                        </m:r>
                      </m:sub>
                    </m:sSub>
                  </m:oMath>
                </a14:m>
                <a:endParaRPr lang="en-GB" dirty="0"/>
              </a:p>
              <a:p>
                <a:r>
                  <a:rPr lang="en-GB" dirty="0"/>
                  <a:t>Select </a:t>
                </a:r>
                <a14:m>
                  <m:oMath xmlns:m="http://schemas.openxmlformats.org/officeDocument/2006/math">
                    <m:r>
                      <a:rPr lang="en-GB">
                        <a:latin typeface="Cambria Math" panose="02040503050406030204" pitchFamily="18" charset="0"/>
                      </a:rPr>
                      <m:t>𝛼</m:t>
                    </m:r>
                  </m:oMath>
                </a14:m>
                <a:r>
                  <a:rPr lang="en-GB" dirty="0"/>
                  <a:t>, your significance level</a:t>
                </a:r>
              </a:p>
              <a:p>
                <a:pPr lvl="1"/>
                <a14:m>
                  <m:oMath xmlns:m="http://schemas.openxmlformats.org/officeDocument/2006/math">
                    <m:r>
                      <a:rPr lang="en-GB">
                        <a:latin typeface="Cambria Math" panose="02040503050406030204" pitchFamily="18" charset="0"/>
                      </a:rPr>
                      <m:t>𝛼</m:t>
                    </m:r>
                    <m:r>
                      <a:rPr lang="en-GB" smtClean="0">
                        <a:latin typeface="Cambria Math" panose="02040503050406030204" pitchFamily="18" charset="0"/>
                      </a:rPr>
                      <m:t>=0.05</m:t>
                    </m:r>
                  </m:oMath>
                </a14:m>
                <a:endParaRPr lang="en-GB" dirty="0"/>
              </a:p>
              <a:p>
                <a:r>
                  <a:rPr lang="en-GB" dirty="0"/>
                  <a:t>Calculate </a:t>
                </a:r>
                <a14:m>
                  <m:oMath xmlns:m="http://schemas.openxmlformats.org/officeDocument/2006/math">
                    <m:sSub>
                      <m:sSubPr>
                        <m:ctrlPr>
                          <a:rPr lang="en-GB" i="1">
                            <a:latin typeface="Cambria Math" panose="02040503050406030204" pitchFamily="18" charset="0"/>
                          </a:rPr>
                        </m:ctrlPr>
                      </m:sSubPr>
                      <m:e>
                        <m:r>
                          <a:rPr lang="en-GB">
                            <a:latin typeface="Cambria Math" panose="02040503050406030204" pitchFamily="18" charset="0"/>
                          </a:rPr>
                          <m:t>𝑡</m:t>
                        </m:r>
                      </m:e>
                      <m:sub>
                        <m:r>
                          <a:rPr lang="en-GB">
                            <a:latin typeface="Cambria Math" panose="02040503050406030204" pitchFamily="18" charset="0"/>
                          </a:rPr>
                          <m:t>𝑜𝑏𝑡</m:t>
                        </m:r>
                      </m:sub>
                    </m:sSub>
                  </m:oMath>
                </a14:m>
                <a:endParaRPr lang="en-GB" dirty="0"/>
              </a:p>
              <a:p>
                <a14:m>
                  <m:oMath xmlns:m="http://schemas.openxmlformats.org/officeDocument/2006/math">
                    <m:sSub>
                      <m:sSubPr>
                        <m:ctrlPr>
                          <a:rPr lang="en-GB" i="1">
                            <a:latin typeface="Cambria Math" panose="02040503050406030204" pitchFamily="18" charset="0"/>
                          </a:rPr>
                        </m:ctrlPr>
                      </m:sSubPr>
                      <m:e>
                        <m:r>
                          <a:rPr lang="en-GB">
                            <a:latin typeface="Cambria Math" panose="02040503050406030204" pitchFamily="18" charset="0"/>
                          </a:rPr>
                          <m:t>𝑡</m:t>
                        </m:r>
                      </m:e>
                      <m:sub>
                        <m:r>
                          <a:rPr lang="en-GB">
                            <a:latin typeface="Cambria Math" panose="02040503050406030204" pitchFamily="18" charset="0"/>
                          </a:rPr>
                          <m:t>𝑜𝑏𝑡</m:t>
                        </m:r>
                      </m:sub>
                    </m:sSub>
                    <m:r>
                      <a:rPr lang="en-GB">
                        <a:latin typeface="Cambria Math" panose="02040503050406030204" pitchFamily="18" charset="0"/>
                      </a:rPr>
                      <m:t>=</m:t>
                    </m:r>
                    <m:f>
                      <m:fPr>
                        <m:ctrlPr>
                          <a:rPr lang="en-GB" i="1">
                            <a:latin typeface="Cambria Math" panose="02040503050406030204" pitchFamily="18" charset="0"/>
                          </a:rPr>
                        </m:ctrlPr>
                      </m:fPr>
                      <m:num>
                        <m:acc>
                          <m:accPr>
                            <m:chr m:val="̅"/>
                            <m:ctrlPr>
                              <a:rPr lang="en-GB" i="1">
                                <a:latin typeface="Cambria Math" panose="02040503050406030204" pitchFamily="18" charset="0"/>
                              </a:rPr>
                            </m:ctrlPr>
                          </m:accPr>
                          <m:e>
                            <m:r>
                              <a:rPr lang="en-GB">
                                <a:latin typeface="Cambria Math" panose="02040503050406030204" pitchFamily="18" charset="0"/>
                              </a:rPr>
                              <m:t>𝐷</m:t>
                            </m:r>
                          </m:e>
                        </m:acc>
                      </m:num>
                      <m:den>
                        <m:d>
                          <m:dPr>
                            <m:ctrlPr>
                              <a:rPr lang="en-GB" i="1">
                                <a:latin typeface="Cambria Math" panose="02040503050406030204" pitchFamily="18" charset="0"/>
                              </a:rPr>
                            </m:ctrlPr>
                          </m:dPr>
                          <m:e>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a:latin typeface="Cambria Math" panose="02040503050406030204" pitchFamily="18" charset="0"/>
                                      </a:rPr>
                                      <m:t>𝑆𝐷</m:t>
                                    </m:r>
                                  </m:e>
                                  <m:sub>
                                    <m:r>
                                      <a:rPr lang="en-GB">
                                        <a:latin typeface="Cambria Math" panose="02040503050406030204" pitchFamily="18" charset="0"/>
                                      </a:rPr>
                                      <m:t>𝐷</m:t>
                                    </m:r>
                                  </m:sub>
                                </m:sSub>
                              </m:num>
                              <m:den>
                                <m:rad>
                                  <m:radPr>
                                    <m:degHide m:val="on"/>
                                    <m:ctrlPr>
                                      <a:rPr lang="en-GB" i="1">
                                        <a:latin typeface="Cambria Math" panose="02040503050406030204" pitchFamily="18" charset="0"/>
                                      </a:rPr>
                                    </m:ctrlPr>
                                  </m:radPr>
                                  <m:deg/>
                                  <m:e>
                                    <m:r>
                                      <a:rPr lang="en-GB">
                                        <a:latin typeface="Cambria Math" panose="02040503050406030204" pitchFamily="18" charset="0"/>
                                      </a:rPr>
                                      <m:t>𝑛</m:t>
                                    </m:r>
                                  </m:e>
                                </m:rad>
                              </m:den>
                            </m:f>
                          </m:e>
                        </m:d>
                      </m:den>
                    </m:f>
                    <m:r>
                      <a:rPr lang="en-GB" smtClean="0">
                        <a:latin typeface="Cambria Math" panose="02040503050406030204" pitchFamily="18" charset="0"/>
                      </a:rPr>
                      <m:t>=</m:t>
                    </m:r>
                    <m:f>
                      <m:fPr>
                        <m:ctrlPr>
                          <a:rPr lang="en-GB" i="1" smtClean="0">
                            <a:latin typeface="Cambria Math" panose="02040503050406030204" pitchFamily="18" charset="0"/>
                          </a:rPr>
                        </m:ctrlPr>
                      </m:fPr>
                      <m:num>
                        <m:r>
                          <a:rPr lang="en-GB" smtClean="0">
                            <a:latin typeface="Cambria Math" panose="02040503050406030204" pitchFamily="18" charset="0"/>
                          </a:rPr>
                          <m:t>5</m:t>
                        </m:r>
                      </m:num>
                      <m:den>
                        <m:d>
                          <m:dPr>
                            <m:ctrlPr>
                              <a:rPr lang="en-GB" i="1" smtClean="0">
                                <a:latin typeface="Cambria Math" panose="02040503050406030204" pitchFamily="18" charset="0"/>
                              </a:rPr>
                            </m:ctrlPr>
                          </m:dPr>
                          <m:e>
                            <m:f>
                              <m:fPr>
                                <m:ctrlPr>
                                  <a:rPr lang="en-GB" i="1" smtClean="0">
                                    <a:latin typeface="Cambria Math" panose="02040503050406030204" pitchFamily="18" charset="0"/>
                                  </a:rPr>
                                </m:ctrlPr>
                              </m:fPr>
                              <m:num>
                                <m:r>
                                  <a:rPr lang="en-GB" smtClean="0">
                                    <a:latin typeface="Cambria Math" panose="02040503050406030204" pitchFamily="18" charset="0"/>
                                  </a:rPr>
                                  <m:t>2.83</m:t>
                                </m:r>
                              </m:num>
                              <m:den>
                                <m:rad>
                                  <m:radPr>
                                    <m:degHide m:val="on"/>
                                    <m:ctrlPr>
                                      <a:rPr lang="en-GB" i="1" smtClean="0">
                                        <a:latin typeface="Cambria Math" panose="02040503050406030204" pitchFamily="18" charset="0"/>
                                      </a:rPr>
                                    </m:ctrlPr>
                                  </m:radPr>
                                  <m:deg/>
                                  <m:e>
                                    <m:r>
                                      <a:rPr lang="en-GB" smtClean="0">
                                        <a:latin typeface="Cambria Math" panose="02040503050406030204" pitchFamily="18" charset="0"/>
                                      </a:rPr>
                                      <m:t>10</m:t>
                                    </m:r>
                                  </m:e>
                                </m:rad>
                              </m:den>
                            </m:f>
                          </m:e>
                        </m:d>
                      </m:den>
                    </m:f>
                    <m:r>
                      <a:rPr lang="en-GB" smtClean="0">
                        <a:latin typeface="Cambria Math" panose="02040503050406030204" pitchFamily="18" charset="0"/>
                      </a:rPr>
                      <m:t>=</m:t>
                    </m:r>
                    <m:f>
                      <m:fPr>
                        <m:ctrlPr>
                          <a:rPr lang="en-GB" i="1" smtClean="0">
                            <a:latin typeface="Cambria Math" panose="02040503050406030204" pitchFamily="18" charset="0"/>
                          </a:rPr>
                        </m:ctrlPr>
                      </m:fPr>
                      <m:num>
                        <m:r>
                          <a:rPr lang="en-GB" smtClean="0">
                            <a:latin typeface="Cambria Math" panose="02040503050406030204" pitchFamily="18" charset="0"/>
                          </a:rPr>
                          <m:t>5</m:t>
                        </m:r>
                      </m:num>
                      <m:den>
                        <m:r>
                          <a:rPr lang="en-GB" smtClean="0">
                            <a:latin typeface="Cambria Math" panose="02040503050406030204" pitchFamily="18" charset="0"/>
                          </a:rPr>
                          <m:t>0.9</m:t>
                        </m:r>
                      </m:den>
                    </m:f>
                    <m:r>
                      <a:rPr lang="en-GB" smtClean="0">
                        <a:latin typeface="Cambria Math" panose="02040503050406030204" pitchFamily="18" charset="0"/>
                      </a:rPr>
                      <m:t>=5.56</m:t>
                    </m:r>
                  </m:oMath>
                </a14:m>
                <a:endParaRPr lang="en-GB" dirty="0"/>
              </a:p>
              <a:p>
                <a14:m>
                  <m:oMath xmlns:m="http://schemas.openxmlformats.org/officeDocument/2006/math">
                    <m:r>
                      <a:rPr lang="en-GB" smtClean="0">
                        <a:latin typeface="Cambria Math" panose="02040503050406030204" pitchFamily="18" charset="0"/>
                      </a:rPr>
                      <m:t>𝑑𝑓</m:t>
                    </m:r>
                    <m:r>
                      <a:rPr lang="en-GB" smtClean="0">
                        <a:latin typeface="Cambria Math" panose="02040503050406030204" pitchFamily="18" charset="0"/>
                      </a:rPr>
                      <m:t>=</m:t>
                    </m:r>
                    <m:r>
                      <a:rPr lang="en-GB" smtClean="0">
                        <a:latin typeface="Cambria Math" panose="02040503050406030204" pitchFamily="18" charset="0"/>
                      </a:rPr>
                      <m:t>𝑛</m:t>
                    </m:r>
                    <m:r>
                      <a:rPr lang="en-GB" smtClean="0">
                        <a:latin typeface="Cambria Math" panose="02040503050406030204" pitchFamily="18" charset="0"/>
                      </a:rPr>
                      <m:t>−1=10−1=9 </m:t>
                    </m:r>
                  </m:oMath>
                </a14:m>
                <a:r>
                  <a:rPr lang="en-GB" dirty="0"/>
                  <a:t>therefore </a:t>
                </a:r>
                <a14:m>
                  <m:oMath xmlns:m="http://schemas.openxmlformats.org/officeDocument/2006/math">
                    <m:sSub>
                      <m:sSubPr>
                        <m:ctrlPr>
                          <a:rPr lang="en-GB" i="1">
                            <a:latin typeface="Cambria Math" panose="02040503050406030204" pitchFamily="18" charset="0"/>
                          </a:rPr>
                        </m:ctrlPr>
                      </m:sSubPr>
                      <m:e>
                        <m:r>
                          <a:rPr lang="en-GB" smtClean="0">
                            <a:latin typeface="Cambria Math" panose="02040503050406030204" pitchFamily="18" charset="0"/>
                          </a:rPr>
                          <m:t>𝑡</m:t>
                        </m:r>
                      </m:e>
                      <m:sub>
                        <m:r>
                          <a:rPr lang="en-GB">
                            <a:latin typeface="Cambria Math" panose="02040503050406030204" pitchFamily="18" charset="0"/>
                          </a:rPr>
                          <m:t>𝑐𝑟𝑖𝑡</m:t>
                        </m:r>
                      </m:sub>
                    </m:sSub>
                    <m:r>
                      <a:rPr lang="en-GB" smtClean="0">
                        <a:latin typeface="Cambria Math" panose="02040503050406030204" pitchFamily="18" charset="0"/>
                      </a:rPr>
                      <m:t>=2.262</m:t>
                    </m:r>
                  </m:oMath>
                </a14:m>
                <a:endParaRPr lang="en-GB" dirty="0"/>
              </a:p>
              <a:p>
                <a14:m>
                  <m:oMath xmlns:m="http://schemas.openxmlformats.org/officeDocument/2006/math">
                    <m:sSub>
                      <m:sSubPr>
                        <m:ctrlPr>
                          <a:rPr lang="en-GB" i="1">
                            <a:latin typeface="Cambria Math" panose="02040503050406030204" pitchFamily="18" charset="0"/>
                          </a:rPr>
                        </m:ctrlPr>
                      </m:sSubPr>
                      <m:e>
                        <m:r>
                          <a:rPr lang="en-GB">
                            <a:latin typeface="Cambria Math" panose="02040503050406030204" pitchFamily="18" charset="0"/>
                          </a:rPr>
                          <m:t>𝑡</m:t>
                        </m:r>
                      </m:e>
                      <m:sub>
                        <m:r>
                          <a:rPr lang="en-GB">
                            <a:latin typeface="Cambria Math" panose="02040503050406030204" pitchFamily="18" charset="0"/>
                          </a:rPr>
                          <m:t>𝑜𝑏𝑡</m:t>
                        </m:r>
                      </m:sub>
                    </m:sSub>
                  </m:oMath>
                </a14:m>
                <a:r>
                  <a:rPr lang="en-GB" dirty="0"/>
                  <a:t> is much larger than </a:t>
                </a:r>
                <a14:m>
                  <m:oMath xmlns:m="http://schemas.openxmlformats.org/officeDocument/2006/math">
                    <m:sSub>
                      <m:sSubPr>
                        <m:ctrlPr>
                          <a:rPr lang="en-GB" i="1" smtClean="0">
                            <a:latin typeface="Cambria Math" panose="02040503050406030204" pitchFamily="18" charset="0"/>
                          </a:rPr>
                        </m:ctrlPr>
                      </m:sSubPr>
                      <m:e>
                        <m:r>
                          <a:rPr lang="en-GB">
                            <a:latin typeface="Cambria Math" panose="02040503050406030204" pitchFamily="18" charset="0"/>
                          </a:rPr>
                          <m:t>𝑡</m:t>
                        </m:r>
                      </m:e>
                      <m:sub>
                        <m:r>
                          <a:rPr lang="en-GB" smtClean="0">
                            <a:latin typeface="Cambria Math" panose="02040503050406030204" pitchFamily="18" charset="0"/>
                          </a:rPr>
                          <m:t>𝑐𝑟𝑖</m:t>
                        </m:r>
                        <m:r>
                          <a:rPr lang="en-GB">
                            <a:latin typeface="Cambria Math" panose="02040503050406030204" pitchFamily="18" charset="0"/>
                          </a:rPr>
                          <m:t>𝑡</m:t>
                        </m:r>
                      </m:sub>
                    </m:sSub>
                  </m:oMath>
                </a14:m>
                <a:r>
                  <a:rPr lang="en-GB" dirty="0"/>
                  <a:t> so we can reject the null hypothesis and accept the alternative hypothesis</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939" t="-2273" b="-2121"/>
                </a:stretch>
              </a:blipFill>
            </p:spPr>
            <p:txBody>
              <a:bodyPr/>
              <a:lstStyle/>
              <a:p>
                <a:r>
                  <a:rPr lang="en-GB">
                    <a:noFill/>
                  </a:rPr>
                  <a:t> </a:t>
                </a:r>
              </a:p>
            </p:txBody>
          </p:sp>
        </mc:Fallback>
      </mc:AlternateContent>
    </p:spTree>
    <p:extLst>
      <p:ext uri="{BB962C8B-B14F-4D97-AF65-F5344CB8AC3E}">
        <p14:creationId xmlns:p14="http://schemas.microsoft.com/office/powerpoint/2010/main" val="31679010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Problem</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a:t>Using hospital and agency records, a researcher locates six pairs of twins, one of whom was adopted and one of whom was in foster care for at least three years. All of the twins are now five years old. The researcher wants to show that early adoption leads to better intellectual ability so tests all of the twins with an appropriate test. The results are as shown.</a:t>
            </a:r>
          </a:p>
          <a:p>
            <a:r>
              <a:rPr lang="en-GB" dirty="0"/>
              <a:t>Define null and alternative hypotheses for this study</a:t>
            </a:r>
          </a:p>
          <a:p>
            <a:r>
              <a:rPr lang="en-GB" dirty="0"/>
              <a:t>Run the appropriate test</a:t>
            </a:r>
          </a:p>
          <a:p>
            <a:r>
              <a:rPr lang="en-GB" dirty="0"/>
              <a:t>Can you reject the null hypothesis at p=0.05?</a:t>
            </a:r>
          </a:p>
          <a:p>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3774265094"/>
              </p:ext>
            </p:extLst>
          </p:nvPr>
        </p:nvGraphicFramePr>
        <p:xfrm>
          <a:off x="5086652" y="2234240"/>
          <a:ext cx="3091992" cy="3246347"/>
        </p:xfrm>
        <a:graphic>
          <a:graphicData uri="http://schemas.openxmlformats.org/drawingml/2006/table">
            <a:tbl>
              <a:tblPr firstRow="1" bandRow="1">
                <a:tableStyleId>{2D5ABB26-0587-4C30-8999-92F81FD0307C}</a:tableStyleId>
              </a:tblPr>
              <a:tblGrid>
                <a:gridCol w="1030664">
                  <a:extLst>
                    <a:ext uri="{9D8B030D-6E8A-4147-A177-3AD203B41FA5}">
                      <a16:colId xmlns:a16="http://schemas.microsoft.com/office/drawing/2014/main" val="20000"/>
                    </a:ext>
                  </a:extLst>
                </a:gridCol>
                <a:gridCol w="1030664">
                  <a:extLst>
                    <a:ext uri="{9D8B030D-6E8A-4147-A177-3AD203B41FA5}">
                      <a16:colId xmlns:a16="http://schemas.microsoft.com/office/drawing/2014/main" val="20001"/>
                    </a:ext>
                  </a:extLst>
                </a:gridCol>
                <a:gridCol w="1030664">
                  <a:extLst>
                    <a:ext uri="{9D8B030D-6E8A-4147-A177-3AD203B41FA5}">
                      <a16:colId xmlns:a16="http://schemas.microsoft.com/office/drawing/2014/main" val="20002"/>
                    </a:ext>
                  </a:extLst>
                </a:gridCol>
              </a:tblGrid>
              <a:tr h="573202">
                <a:tc>
                  <a:txBody>
                    <a:bodyPr/>
                    <a:lstStyle/>
                    <a:p>
                      <a:pPr algn="ctr"/>
                      <a:r>
                        <a:rPr lang="en-GB" sz="1400" dirty="0"/>
                        <a:t>Twin pair #</a:t>
                      </a:r>
                    </a:p>
                  </a:txBody>
                  <a:tcPr>
                    <a:lnB w="12700" cap="flat" cmpd="sng" algn="ctr">
                      <a:solidFill>
                        <a:schemeClr val="tx1"/>
                      </a:solidFill>
                      <a:prstDash val="solid"/>
                      <a:round/>
                      <a:headEnd type="none" w="med" len="med"/>
                      <a:tailEnd type="none" w="med" len="med"/>
                    </a:lnB>
                  </a:tcPr>
                </a:tc>
                <a:tc>
                  <a:txBody>
                    <a:bodyPr/>
                    <a:lstStyle/>
                    <a:p>
                      <a:pPr algn="ctr"/>
                      <a:r>
                        <a:rPr lang="en-GB" sz="1400" dirty="0"/>
                        <a:t>Adopted twin</a:t>
                      </a:r>
                    </a:p>
                  </a:txBody>
                  <a:tcPr>
                    <a:lnB w="12700" cap="flat" cmpd="sng" algn="ctr">
                      <a:solidFill>
                        <a:schemeClr val="tx1"/>
                      </a:solidFill>
                      <a:prstDash val="solid"/>
                      <a:round/>
                      <a:headEnd type="none" w="med" len="med"/>
                      <a:tailEnd type="none" w="med" len="med"/>
                    </a:lnB>
                  </a:tcPr>
                </a:tc>
                <a:tc>
                  <a:txBody>
                    <a:bodyPr/>
                    <a:lstStyle/>
                    <a:p>
                      <a:pPr algn="ctr"/>
                      <a:r>
                        <a:rPr lang="en-GB" sz="1400" dirty="0"/>
                        <a:t>Fostered twin</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935785">
                <a:tc>
                  <a:txBody>
                    <a:bodyPr/>
                    <a:lstStyle/>
                    <a:p>
                      <a:pPr algn="ctr"/>
                      <a:r>
                        <a:rPr lang="en-GB" dirty="0"/>
                        <a:t>1</a:t>
                      </a:r>
                    </a:p>
                    <a:p>
                      <a:pPr algn="ctr"/>
                      <a:r>
                        <a:rPr lang="en-GB" dirty="0"/>
                        <a:t>2</a:t>
                      </a:r>
                    </a:p>
                    <a:p>
                      <a:pPr algn="ctr"/>
                      <a:r>
                        <a:rPr lang="en-GB" dirty="0"/>
                        <a:t>3</a:t>
                      </a:r>
                    </a:p>
                    <a:p>
                      <a:pPr algn="ctr"/>
                      <a:r>
                        <a:rPr lang="en-GB" dirty="0"/>
                        <a:t>4</a:t>
                      </a:r>
                    </a:p>
                    <a:p>
                      <a:pPr algn="ctr"/>
                      <a:r>
                        <a:rPr lang="en-GB" dirty="0"/>
                        <a:t>5</a:t>
                      </a:r>
                    </a:p>
                    <a:p>
                      <a:pPr algn="ctr"/>
                      <a:r>
                        <a:rPr lang="en-GB" dirty="0"/>
                        <a:t>6</a:t>
                      </a:r>
                    </a:p>
                  </a:txBody>
                  <a:tcPr>
                    <a:lnT w="12700" cap="flat" cmpd="sng" algn="ctr">
                      <a:solidFill>
                        <a:schemeClr val="tx1"/>
                      </a:solidFill>
                      <a:prstDash val="solid"/>
                      <a:round/>
                      <a:headEnd type="none" w="med" len="med"/>
                      <a:tailEnd type="none" w="med" len="med"/>
                    </a:lnT>
                  </a:tcPr>
                </a:tc>
                <a:tc>
                  <a:txBody>
                    <a:bodyPr/>
                    <a:lstStyle/>
                    <a:p>
                      <a:pPr algn="ctr"/>
                      <a:r>
                        <a:rPr lang="en-GB" dirty="0"/>
                        <a:t>105</a:t>
                      </a:r>
                    </a:p>
                    <a:p>
                      <a:pPr algn="ctr"/>
                      <a:r>
                        <a:rPr lang="en-GB" dirty="0"/>
                        <a:t>99</a:t>
                      </a:r>
                    </a:p>
                    <a:p>
                      <a:pPr algn="ctr"/>
                      <a:r>
                        <a:rPr lang="en-GB" dirty="0"/>
                        <a:t>112</a:t>
                      </a:r>
                    </a:p>
                    <a:p>
                      <a:pPr algn="ctr"/>
                      <a:r>
                        <a:rPr lang="en-GB" dirty="0"/>
                        <a:t>101</a:t>
                      </a:r>
                    </a:p>
                    <a:p>
                      <a:pPr algn="ctr"/>
                      <a:r>
                        <a:rPr lang="en-GB" dirty="0"/>
                        <a:t>124</a:t>
                      </a:r>
                    </a:p>
                    <a:p>
                      <a:pPr algn="ctr"/>
                      <a:r>
                        <a:rPr lang="en-GB" dirty="0"/>
                        <a:t>100</a:t>
                      </a:r>
                    </a:p>
                  </a:txBody>
                  <a:tcPr>
                    <a:lnT w="12700" cap="flat" cmpd="sng" algn="ctr">
                      <a:solidFill>
                        <a:schemeClr val="tx1"/>
                      </a:solidFill>
                      <a:prstDash val="solid"/>
                      <a:round/>
                      <a:headEnd type="none" w="med" len="med"/>
                      <a:tailEnd type="none" w="med" len="med"/>
                    </a:lnT>
                  </a:tcPr>
                </a:tc>
                <a:tc>
                  <a:txBody>
                    <a:bodyPr/>
                    <a:lstStyle/>
                    <a:p>
                      <a:pPr algn="ctr"/>
                      <a:r>
                        <a:rPr lang="en-GB" dirty="0"/>
                        <a:t>103</a:t>
                      </a:r>
                    </a:p>
                    <a:p>
                      <a:pPr algn="ctr"/>
                      <a:r>
                        <a:rPr lang="en-GB" dirty="0"/>
                        <a:t>97</a:t>
                      </a:r>
                    </a:p>
                    <a:p>
                      <a:pPr algn="ctr"/>
                      <a:r>
                        <a:rPr lang="en-GB" dirty="0"/>
                        <a:t>105</a:t>
                      </a:r>
                    </a:p>
                    <a:p>
                      <a:pPr algn="ctr"/>
                      <a:r>
                        <a:rPr lang="en-GB" dirty="0"/>
                        <a:t>99</a:t>
                      </a:r>
                    </a:p>
                    <a:p>
                      <a:pPr algn="ctr"/>
                      <a:r>
                        <a:rPr lang="en-GB" dirty="0"/>
                        <a:t>104</a:t>
                      </a:r>
                    </a:p>
                    <a:p>
                      <a:pPr algn="ctr"/>
                      <a:r>
                        <a:rPr lang="en-GB" dirty="0"/>
                        <a:t>110</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1"/>
                  </a:ext>
                </a:extLst>
              </a:tr>
              <a:tr h="935785">
                <a:tc>
                  <a:txBody>
                    <a:bodyPr/>
                    <a:lstStyle/>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6099596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Directional v. nondirectional tests</a:t>
            </a:r>
          </a:p>
        </p:txBody>
      </p:sp>
      <mc:AlternateContent xmlns:mc="http://schemas.openxmlformats.org/markup-compatibility/2006" xmlns:a14="http://schemas.microsoft.com/office/drawing/2010/main">
        <mc:Choice Requires="a14">
          <p:sp>
            <p:nvSpPr>
              <p:cNvPr id="3" name="Content Placeholder 2"/>
              <p:cNvSpPr>
                <a:spLocks noGrp="1"/>
              </p:cNvSpPr>
              <p:nvPr>
                <p:ph sz="half" idx="1"/>
              </p:nvPr>
            </p:nvSpPr>
            <p:spPr/>
            <p:txBody>
              <a:bodyPr>
                <a:normAutofit fontScale="85000" lnSpcReduction="10000"/>
              </a:bodyPr>
              <a:lstStyle/>
              <a:p>
                <a:r>
                  <a:rPr lang="en-GB" dirty="0"/>
                  <a:t>Sometimes we are interested in showing that one sample’s mean is specifically higher or lower than the other, rather than it just being not equal to the other</a:t>
                </a:r>
              </a:p>
              <a:p>
                <a:r>
                  <a:rPr lang="en-GB" dirty="0"/>
                  <a:t>To do this we use a directional or one-tailed </a:t>
                </a:r>
                <a14:m>
                  <m:oMath xmlns:m="http://schemas.openxmlformats.org/officeDocument/2006/math">
                    <m:r>
                      <a:rPr lang="en-GB">
                        <a:latin typeface="Cambria Math" panose="02040503050406030204" pitchFamily="18" charset="0"/>
                      </a:rPr>
                      <m:t>𝑡</m:t>
                    </m:r>
                  </m:oMath>
                </a14:m>
                <a:r>
                  <a:rPr lang="en-GB" dirty="0"/>
                  <a:t> Test </a:t>
                </a:r>
              </a:p>
              <a:p>
                <a:r>
                  <a:rPr lang="en-GB" dirty="0"/>
                  <a:t>In a non-directional test </a:t>
                </a:r>
                <a14:m>
                  <m:oMath xmlns:m="http://schemas.openxmlformats.org/officeDocument/2006/math">
                    <m:sSub>
                      <m:sSubPr>
                        <m:ctrlPr>
                          <a:rPr lang="en-GB" i="1">
                            <a:latin typeface="Cambria Math" panose="02040503050406030204" pitchFamily="18" charset="0"/>
                          </a:rPr>
                        </m:ctrlPr>
                      </m:sSubPr>
                      <m:e>
                        <m:r>
                          <a:rPr lang="en-GB">
                            <a:latin typeface="Cambria Math" panose="02040503050406030204" pitchFamily="18" charset="0"/>
                          </a:rPr>
                          <m:t>𝑡</m:t>
                        </m:r>
                      </m:e>
                      <m:sub>
                        <m:r>
                          <a:rPr lang="en-GB">
                            <a:latin typeface="Cambria Math" panose="02040503050406030204" pitchFamily="18" charset="0"/>
                          </a:rPr>
                          <m:t>𝑐𝑟𝑖𝑡</m:t>
                        </m:r>
                      </m:sub>
                    </m:sSub>
                  </m:oMath>
                </a14:m>
                <a:r>
                  <a:rPr lang="en-GB" dirty="0"/>
                  <a:t> represents 0.05 as 0.025 at </a:t>
                </a:r>
                <a:r>
                  <a:rPr lang="en-GB" dirty="0" err="1"/>
                  <a:t>eachends</a:t>
                </a:r>
                <a:r>
                  <a:rPr lang="en-GB" dirty="0"/>
                  <a:t> of the distribution (a two-tailed distribution)</a:t>
                </a:r>
              </a:p>
              <a:p>
                <a:r>
                  <a:rPr lang="en-GB" dirty="0"/>
                  <a:t>In a directional test </a:t>
                </a:r>
                <a14:m>
                  <m:oMath xmlns:m="http://schemas.openxmlformats.org/officeDocument/2006/math">
                    <m:sSub>
                      <m:sSubPr>
                        <m:ctrlPr>
                          <a:rPr lang="en-GB" i="1">
                            <a:latin typeface="Cambria Math" panose="02040503050406030204" pitchFamily="18" charset="0"/>
                          </a:rPr>
                        </m:ctrlPr>
                      </m:sSubPr>
                      <m:e>
                        <m:r>
                          <a:rPr lang="en-GB">
                            <a:latin typeface="Cambria Math" panose="02040503050406030204" pitchFamily="18" charset="0"/>
                          </a:rPr>
                          <m:t>𝑡</m:t>
                        </m:r>
                      </m:e>
                      <m:sub>
                        <m:r>
                          <a:rPr lang="en-GB">
                            <a:latin typeface="Cambria Math" panose="02040503050406030204" pitchFamily="18" charset="0"/>
                          </a:rPr>
                          <m:t>𝑐𝑟𝑖𝑡</m:t>
                        </m:r>
                      </m:sub>
                    </m:sSub>
                  </m:oMath>
                </a14:m>
                <a:r>
                  <a:rPr lang="en-GB" dirty="0"/>
                  <a:t> represents 0.025 at one end of the distribution (a one-tailed distribution)</a:t>
                </a:r>
              </a:p>
              <a:p>
                <a:r>
                  <a:rPr lang="en-GB" dirty="0"/>
                  <a:t>You must decide whether you want a one-tailed or two-tailed distribution prior to data collection</a:t>
                </a:r>
              </a:p>
            </p:txBody>
          </p:sp>
        </mc:Choice>
        <mc:Fallback xmlns="">
          <p:sp>
            <p:nvSpPr>
              <p:cNvPr id="3" name="Content Placeholder 2"/>
              <p:cNvSpPr>
                <a:spLocks noGrp="1" noRot="1" noChangeAspect="1" noMove="1" noResize="1" noEditPoints="1" noAdjustHandles="1" noChangeArrowheads="1" noChangeShapeType="1" noTextEdit="1"/>
              </p:cNvSpPr>
              <p:nvPr>
                <p:ph sz="half" idx="1"/>
              </p:nvPr>
            </p:nvSpPr>
            <p:spPr>
              <a:blipFill rotWithShape="0">
                <a:blip r:embed="rId2"/>
                <a:stretch>
                  <a:fillRect l="-987" t="-1667" r="-2961"/>
                </a:stretch>
              </a:blipFill>
            </p:spPr>
            <p:txBody>
              <a:bodyPr/>
              <a:lstStyle/>
              <a:p>
                <a:r>
                  <a:rPr lang="en-GB">
                    <a:noFill/>
                  </a:rPr>
                  <a:t> </a:t>
                </a:r>
              </a:p>
            </p:txBody>
          </p:sp>
        </mc:Fallback>
      </mc:AlternateContent>
      <p:pic>
        <p:nvPicPr>
          <p:cNvPr id="8" name="Content Placeholder 7"/>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4594860" y="2875006"/>
            <a:ext cx="4141965" cy="1693129"/>
          </a:xfrm>
          <a:prstGeom prst="rect">
            <a:avLst/>
          </a:prstGeom>
        </p:spPr>
      </p:pic>
    </p:spTree>
    <p:extLst>
      <p:ext uri="{BB962C8B-B14F-4D97-AF65-F5344CB8AC3E}">
        <p14:creationId xmlns:p14="http://schemas.microsoft.com/office/powerpoint/2010/main" val="1993233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lstStyle/>
              <a:p>
                <a14:m>
                  <m:oMath xmlns:m="http://schemas.openxmlformats.org/officeDocument/2006/math">
                    <m:r>
                      <a:rPr lang="en-GB" smtClean="0">
                        <a:latin typeface="Cambria Math" panose="02040503050406030204" pitchFamily="18" charset="0"/>
                      </a:rPr>
                      <m:t>𝑡</m:t>
                    </m:r>
                  </m:oMath>
                </a14:m>
                <a:r>
                  <a:rPr lang="en-GB" dirty="0"/>
                  <a:t> Tests in Excel</a:t>
                </a:r>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rotWithShape="0">
                <a:blip r:embed="rId2"/>
                <a:stretch>
                  <a:fillRect t="-11000" b="-3000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r>
                  <a:rPr lang="en-GB" dirty="0"/>
                  <a:t>The </a:t>
                </a:r>
                <a14:m>
                  <m:oMath xmlns:m="http://schemas.openxmlformats.org/officeDocument/2006/math">
                    <m:r>
                      <a:rPr lang="en-GB">
                        <a:latin typeface="Cambria Math" panose="02040503050406030204" pitchFamily="18" charset="0"/>
                      </a:rPr>
                      <m:t>𝑡</m:t>
                    </m:r>
                  </m:oMath>
                </a14:m>
                <a:r>
                  <a:rPr lang="en-GB" dirty="0"/>
                  <a:t> Test is part of the Data Analysis </a:t>
                </a:r>
                <a:r>
                  <a:rPr lang="en-GB" dirty="0" err="1"/>
                  <a:t>toolpak</a:t>
                </a:r>
                <a:endParaRPr lang="en-GB" dirty="0"/>
              </a:p>
              <a:p>
                <a:r>
                  <a:rPr lang="en-GB" dirty="0"/>
                  <a:t>It provides 3 </a:t>
                </a:r>
                <a14:m>
                  <m:oMath xmlns:m="http://schemas.openxmlformats.org/officeDocument/2006/math">
                    <m:r>
                      <a:rPr lang="en-GB">
                        <a:latin typeface="Cambria Math" panose="02040503050406030204" pitchFamily="18" charset="0"/>
                      </a:rPr>
                      <m:t>𝑡</m:t>
                    </m:r>
                  </m:oMath>
                </a14:m>
                <a:r>
                  <a:rPr lang="en-GB" dirty="0"/>
                  <a:t> Test options</a:t>
                </a:r>
              </a:p>
              <a:p>
                <a:pPr lvl="1"/>
                <a14:m>
                  <m:oMath xmlns:m="http://schemas.openxmlformats.org/officeDocument/2006/math">
                    <m:r>
                      <a:rPr lang="en-GB">
                        <a:latin typeface="Cambria Math" panose="02040503050406030204" pitchFamily="18" charset="0"/>
                      </a:rPr>
                      <m:t>𝑡</m:t>
                    </m:r>
                  </m:oMath>
                </a14:m>
                <a:r>
                  <a:rPr lang="en-GB" dirty="0"/>
                  <a:t> Test: Paired Two Sample for Means</a:t>
                </a:r>
              </a:p>
              <a:p>
                <a:pPr lvl="1"/>
                <a14:m>
                  <m:oMath xmlns:m="http://schemas.openxmlformats.org/officeDocument/2006/math">
                    <m:r>
                      <a:rPr lang="en-GB">
                        <a:latin typeface="Cambria Math" panose="02040503050406030204" pitchFamily="18" charset="0"/>
                      </a:rPr>
                      <m:t>𝑡</m:t>
                    </m:r>
                  </m:oMath>
                </a14:m>
                <a:r>
                  <a:rPr lang="en-GB" dirty="0"/>
                  <a:t> Test: Two-Sample Assuming Equal Variances</a:t>
                </a:r>
              </a:p>
              <a:p>
                <a:pPr lvl="1"/>
                <a14:m>
                  <m:oMath xmlns:m="http://schemas.openxmlformats.org/officeDocument/2006/math">
                    <m:r>
                      <a:rPr lang="en-GB">
                        <a:latin typeface="Cambria Math" panose="02040503050406030204" pitchFamily="18" charset="0"/>
                      </a:rPr>
                      <m:t>𝑡</m:t>
                    </m:r>
                  </m:oMath>
                </a14:m>
                <a:r>
                  <a:rPr lang="en-GB" dirty="0"/>
                  <a:t> Test: Two-Sample Assuming Unequal Variances</a:t>
                </a:r>
              </a:p>
              <a:p>
                <a:r>
                  <a:rPr lang="en-GB" dirty="0"/>
                  <a:t>Depending on your analysis you will need the first or third of these tools</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3"/>
                <a:stretch>
                  <a:fillRect l="-366" t="-744"/>
                </a:stretch>
              </a:blipFill>
            </p:spPr>
            <p:txBody>
              <a:bodyPr/>
              <a:lstStyle/>
              <a:p>
                <a:r>
                  <a:rPr lang="en-GB">
                    <a:noFill/>
                  </a:rPr>
                  <a:t> </a:t>
                </a:r>
              </a:p>
            </p:txBody>
          </p:sp>
        </mc:Fallback>
      </mc:AlternateContent>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92965" y="4034762"/>
            <a:ext cx="6030167" cy="2238687"/>
          </a:xfrm>
          <a:prstGeom prst="rect">
            <a:avLst/>
          </a:prstGeom>
        </p:spPr>
      </p:pic>
    </p:spTree>
    <p:extLst>
      <p:ext uri="{BB962C8B-B14F-4D97-AF65-F5344CB8AC3E}">
        <p14:creationId xmlns:p14="http://schemas.microsoft.com/office/powerpoint/2010/main" val="15529971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lstStyle/>
              <a:p>
                <a14:m>
                  <m:oMath xmlns:m="http://schemas.openxmlformats.org/officeDocument/2006/math">
                    <m:r>
                      <a:rPr lang="en-GB" smtClean="0">
                        <a:latin typeface="Cambria Math" panose="02040503050406030204" pitchFamily="18" charset="0"/>
                      </a:rPr>
                      <m:t>𝑡</m:t>
                    </m:r>
                  </m:oMath>
                </a14:m>
                <a:r>
                  <a:rPr lang="en-GB" dirty="0"/>
                  <a:t> Tests in Excel</a:t>
                </a:r>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rotWithShape="0">
                <a:blip r:embed="rId2"/>
                <a:stretch>
                  <a:fillRect t="-11000" b="-30000"/>
                </a:stretch>
              </a:blipFill>
            </p:spPr>
            <p:txBody>
              <a:bodyPr/>
              <a:lstStyle/>
              <a:p>
                <a:r>
                  <a:rPr lang="en-GB">
                    <a:noFill/>
                  </a:rPr>
                  <a:t> </a:t>
                </a:r>
              </a:p>
            </p:txBody>
          </p:sp>
        </mc:Fallback>
      </mc:AlternateContent>
      <p:sp>
        <p:nvSpPr>
          <p:cNvPr id="3" name="Content Placeholder 2"/>
          <p:cNvSpPr>
            <a:spLocks noGrp="1"/>
          </p:cNvSpPr>
          <p:nvPr>
            <p:ph idx="1"/>
          </p:nvPr>
        </p:nvSpPr>
        <p:spPr/>
        <p:txBody>
          <a:bodyPr/>
          <a:lstStyle/>
          <a:p>
            <a:r>
              <a:rPr lang="en-GB"/>
              <a:t>Input the data range for analysis, input a location for the data to be output, and tick the labels box if appropriate</a:t>
            </a:r>
          </a:p>
          <a:p>
            <a:r>
              <a:rPr lang="en-GB"/>
              <a:t>Excel assumes that Alpha is 0.05 but allows you to change it if required</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71353" y="2866520"/>
            <a:ext cx="6363588" cy="3010320"/>
          </a:xfrm>
          <a:prstGeom prst="rect">
            <a:avLst/>
          </a:prstGeom>
        </p:spPr>
      </p:pic>
    </p:spTree>
    <p:extLst>
      <p:ext uri="{BB962C8B-B14F-4D97-AF65-F5344CB8AC3E}">
        <p14:creationId xmlns:p14="http://schemas.microsoft.com/office/powerpoint/2010/main" val="3171819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lstStyle/>
              <a:p>
                <a14:m>
                  <m:oMath xmlns:m="http://schemas.openxmlformats.org/officeDocument/2006/math">
                    <m:r>
                      <a:rPr lang="en-GB" smtClean="0">
                        <a:latin typeface="Cambria Math" panose="02040503050406030204" pitchFamily="18" charset="0"/>
                      </a:rPr>
                      <m:t>𝑡</m:t>
                    </m:r>
                  </m:oMath>
                </a14:m>
                <a:r>
                  <a:rPr lang="en-GB" dirty="0"/>
                  <a:t> Tests in Excel</a:t>
                </a:r>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rotWithShape="0">
                <a:blip r:embed="rId2"/>
                <a:stretch>
                  <a:fillRect t="-11000" b="-3000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14:m>
                  <m:oMath xmlns:m="http://schemas.openxmlformats.org/officeDocument/2006/math">
                    <m:sSub>
                      <m:sSubPr>
                        <m:ctrlPr>
                          <a:rPr lang="en-GB" i="1" smtClean="0">
                            <a:latin typeface="Cambria Math" panose="02040503050406030204" pitchFamily="18" charset="0"/>
                          </a:rPr>
                        </m:ctrlPr>
                      </m:sSubPr>
                      <m:e>
                        <m:r>
                          <a:rPr lang="en-GB">
                            <a:latin typeface="Cambria Math" panose="02040503050406030204" pitchFamily="18" charset="0"/>
                          </a:rPr>
                          <m:t>𝑡</m:t>
                        </m:r>
                      </m:e>
                      <m:sub>
                        <m:r>
                          <a:rPr lang="en-GB" smtClean="0">
                            <a:latin typeface="Cambria Math" panose="02040503050406030204" pitchFamily="18" charset="0"/>
                          </a:rPr>
                          <m:t>𝑜𝑝</m:t>
                        </m:r>
                        <m:r>
                          <a:rPr lang="en-GB">
                            <a:latin typeface="Cambria Math" panose="02040503050406030204" pitchFamily="18" charset="0"/>
                          </a:rPr>
                          <m:t>𝑡</m:t>
                        </m:r>
                      </m:sub>
                    </m:sSub>
                  </m:oMath>
                </a14:m>
                <a:r>
                  <a:rPr lang="en-GB" dirty="0"/>
                  <a:t> is shown as t Stat, </a:t>
                </a:r>
                <a14:m>
                  <m:oMath xmlns:m="http://schemas.openxmlformats.org/officeDocument/2006/math">
                    <m:sSub>
                      <m:sSubPr>
                        <m:ctrlPr>
                          <a:rPr lang="en-GB" i="1">
                            <a:latin typeface="Cambria Math" panose="02040503050406030204" pitchFamily="18" charset="0"/>
                          </a:rPr>
                        </m:ctrlPr>
                      </m:sSubPr>
                      <m:e>
                        <m:r>
                          <a:rPr lang="en-GB">
                            <a:latin typeface="Cambria Math" panose="02040503050406030204" pitchFamily="18" charset="0"/>
                          </a:rPr>
                          <m:t>𝑡</m:t>
                        </m:r>
                      </m:e>
                      <m:sub>
                        <m:r>
                          <a:rPr lang="en-GB">
                            <a:latin typeface="Cambria Math" panose="02040503050406030204" pitchFamily="18" charset="0"/>
                          </a:rPr>
                          <m:t>𝑐𝑟𝑖𝑡</m:t>
                        </m:r>
                      </m:sub>
                    </m:sSub>
                  </m:oMath>
                </a14:m>
                <a:r>
                  <a:rPr lang="en-GB" dirty="0"/>
                  <a:t> as t Critical one-tail or t Critical two-tail</a:t>
                </a:r>
              </a:p>
              <a:p>
                <a:r>
                  <a:rPr lang="en-GB" dirty="0"/>
                  <a:t>P(T&lt;=t) is the probability that the difference has appeared by chance</a:t>
                </a:r>
              </a:p>
              <a:p>
                <a:r>
                  <a:rPr lang="en-GB" dirty="0"/>
                  <a:t>In this case there would be a statistically significant difference if we had chosen the one-tail test but not the two-tail test</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0" y="4421170"/>
                <a:ext cx="8337223" cy="2271861"/>
              </a:xfrm>
              <a:blipFill rotWithShape="0">
                <a:blip r:embed="rId3"/>
                <a:stretch>
                  <a:fillRect l="-366" t="-1609" r="-439" b="-2413"/>
                </a:stretch>
              </a:blipFill>
            </p:spPr>
            <p:txBody>
              <a:bodyPr/>
              <a:lstStyle/>
              <a:p>
                <a:r>
                  <a:rPr lang="en-GB">
                    <a:noFill/>
                  </a:rPr>
                  <a:t> </a:t>
                </a:r>
              </a:p>
            </p:txBody>
          </p:sp>
        </mc:Fallback>
      </mc:AlternateContent>
      <p:grpSp>
        <p:nvGrpSpPr>
          <p:cNvPr id="8" name="Group 7"/>
          <p:cNvGrpSpPr/>
          <p:nvPr/>
        </p:nvGrpSpPr>
        <p:grpSpPr>
          <a:xfrm>
            <a:off x="812382" y="3616411"/>
            <a:ext cx="7145370" cy="2554579"/>
            <a:chOff x="794810" y="1176616"/>
            <a:chExt cx="7554379" cy="3140861"/>
          </a:xfrm>
        </p:grpSpPr>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4810" y="1176616"/>
              <a:ext cx="7554379" cy="3038899"/>
            </a:xfrm>
            <a:prstGeom prst="rect">
              <a:avLst/>
            </a:prstGeom>
          </p:spPr>
        </p:pic>
        <p:sp>
          <p:nvSpPr>
            <p:cNvPr id="5" name="Oval 4"/>
            <p:cNvSpPr/>
            <p:nvPr/>
          </p:nvSpPr>
          <p:spPr>
            <a:xfrm>
              <a:off x="2969443" y="2809189"/>
              <a:ext cx="4647415" cy="1508288"/>
            </a:xfrm>
            <a:prstGeom prst="ellipse">
              <a:avLst/>
            </a:prstGeom>
            <a:noFill/>
            <a:ln w="571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7036484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Problem</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fontScale="92500" lnSpcReduction="20000"/>
              </a:bodyPr>
              <a:lstStyle/>
              <a:p>
                <a:r>
                  <a:rPr lang="en-GB" dirty="0"/>
                  <a:t>A researcher tests the high=frequency hearing acuity of a group of teens two days before they attend a rock concert. Two days after the concert she tests them again. Her results are in file DAV </a:t>
                </a:r>
                <a:r>
                  <a:rPr lang="en-GB" dirty="0" err="1"/>
                  <a:t>Datafile</a:t>
                </a:r>
                <a:r>
                  <a:rPr lang="en-GB" dirty="0"/>
                  <a:t> 16. She expects to find that the teens hear better before the concert than afterwards (the higher the score on the test the poorer the hearing)</a:t>
                </a:r>
              </a:p>
              <a:p>
                <a:r>
                  <a:rPr lang="en-GB" dirty="0"/>
                  <a:t>Using the appropriate Excel function, analyse the data according to the 5 stage process</a:t>
                </a:r>
              </a:p>
              <a:p>
                <a:endParaRPr lang="en-GB" dirty="0"/>
              </a:p>
              <a:p>
                <a:r>
                  <a:rPr lang="en-GB" dirty="0"/>
                  <a:t>State your hypotheses </a:t>
                </a:r>
              </a:p>
              <a:p>
                <a:r>
                  <a:rPr lang="en-GB" dirty="0"/>
                  <a:t>Select </a:t>
                </a:r>
                <a14:m>
                  <m:oMath xmlns:m="http://schemas.openxmlformats.org/officeDocument/2006/math">
                    <m:r>
                      <a:rPr lang="en-GB">
                        <a:latin typeface="Cambria Math" panose="02040503050406030204" pitchFamily="18" charset="0"/>
                      </a:rPr>
                      <m:t>𝛼</m:t>
                    </m:r>
                  </m:oMath>
                </a14:m>
                <a:r>
                  <a:rPr lang="en-GB" dirty="0"/>
                  <a:t>, your significance level</a:t>
                </a:r>
              </a:p>
              <a:p>
                <a:r>
                  <a:rPr lang="en-GB" dirty="0"/>
                  <a:t>Calculate </a:t>
                </a:r>
                <a14:m>
                  <m:oMath xmlns:m="http://schemas.openxmlformats.org/officeDocument/2006/math">
                    <m:sSub>
                      <m:sSubPr>
                        <m:ctrlPr>
                          <a:rPr lang="en-GB" i="1">
                            <a:latin typeface="Cambria Math" panose="02040503050406030204" pitchFamily="18" charset="0"/>
                          </a:rPr>
                        </m:ctrlPr>
                      </m:sSubPr>
                      <m:e>
                        <m:r>
                          <a:rPr lang="en-GB">
                            <a:latin typeface="Cambria Math" panose="02040503050406030204" pitchFamily="18" charset="0"/>
                          </a:rPr>
                          <m:t>𝑡</m:t>
                        </m:r>
                      </m:e>
                      <m:sub>
                        <m:r>
                          <a:rPr lang="en-GB">
                            <a:latin typeface="Cambria Math" panose="02040503050406030204" pitchFamily="18" charset="0"/>
                          </a:rPr>
                          <m:t>𝑜𝑏𝑡</m:t>
                        </m:r>
                      </m:sub>
                    </m:sSub>
                  </m:oMath>
                </a14:m>
                <a:endParaRPr lang="en-GB" dirty="0"/>
              </a:p>
              <a:p>
                <a:r>
                  <a:rPr lang="en-GB" dirty="0"/>
                  <a:t>Find </a:t>
                </a:r>
                <a14:m>
                  <m:oMath xmlns:m="http://schemas.openxmlformats.org/officeDocument/2006/math">
                    <m:sSub>
                      <m:sSubPr>
                        <m:ctrlPr>
                          <a:rPr lang="en-GB" i="1">
                            <a:latin typeface="Cambria Math" panose="02040503050406030204" pitchFamily="18" charset="0"/>
                          </a:rPr>
                        </m:ctrlPr>
                      </m:sSubPr>
                      <m:e>
                        <m:r>
                          <a:rPr lang="en-GB">
                            <a:latin typeface="Cambria Math" panose="02040503050406030204" pitchFamily="18" charset="0"/>
                          </a:rPr>
                          <m:t>𝑡</m:t>
                        </m:r>
                      </m:e>
                      <m:sub>
                        <m:r>
                          <a:rPr lang="en-GB">
                            <a:latin typeface="Cambria Math" panose="02040503050406030204" pitchFamily="18" charset="0"/>
                          </a:rPr>
                          <m:t>𝑐𝑟𝑖𝑡</m:t>
                        </m:r>
                      </m:sub>
                    </m:sSub>
                  </m:oMath>
                </a14:m>
                <a:endParaRPr lang="en-GB" dirty="0"/>
              </a:p>
              <a:p>
                <a:r>
                  <a:rPr lang="en-GB" dirty="0"/>
                  <a:t>Decide whether or not to reject the null hypothesis</a:t>
                </a:r>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777" t="-2576" r="-727" b="-1667"/>
                </a:stretch>
              </a:blipFill>
            </p:spPr>
            <p:txBody>
              <a:bodyPr/>
              <a:lstStyle/>
              <a:p>
                <a:r>
                  <a:rPr lang="en-GB">
                    <a:noFill/>
                  </a:rPr>
                  <a:t> </a:t>
                </a:r>
              </a:p>
            </p:txBody>
          </p:sp>
        </mc:Fallback>
      </mc:AlternateContent>
    </p:spTree>
    <p:extLst>
      <p:ext uri="{BB962C8B-B14F-4D97-AF65-F5344CB8AC3E}">
        <p14:creationId xmlns:p14="http://schemas.microsoft.com/office/powerpoint/2010/main" val="21099548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Summary</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lnSpcReduction="10000"/>
              </a:bodyPr>
              <a:lstStyle/>
              <a:p>
                <a:r>
                  <a:rPr lang="en-GB" dirty="0"/>
                  <a:t>Topics covered</a:t>
                </a:r>
                <a:endParaRPr lang="en-GB" dirty="0">
                  <a:sym typeface="Wingdings" panose="05000000000000000000" pitchFamily="2" charset="2"/>
                </a:endParaRPr>
              </a:p>
              <a:p>
                <a:pPr lvl="1"/>
                <a:r>
                  <a:rPr lang="en-GB" dirty="0">
                    <a:sym typeface="Wingdings" panose="05000000000000000000" pitchFamily="2" charset="2"/>
                  </a:rPr>
                  <a:t>The </a:t>
                </a:r>
                <a14:m>
                  <m:oMath xmlns:m="http://schemas.openxmlformats.org/officeDocument/2006/math">
                    <m:r>
                      <a:rPr lang="en-GB">
                        <a:latin typeface="Cambria Math" panose="02040503050406030204" pitchFamily="18" charset="0"/>
                        <a:sym typeface="Wingdings" panose="05000000000000000000" pitchFamily="2" charset="2"/>
                      </a:rPr>
                      <m:t>𝑡</m:t>
                    </m:r>
                  </m:oMath>
                </a14:m>
                <a:r>
                  <a:rPr lang="en-GB" dirty="0">
                    <a:sym typeface="Wingdings" panose="05000000000000000000" pitchFamily="2" charset="2"/>
                  </a:rPr>
                  <a:t> Test for Independent Samples</a:t>
                </a:r>
              </a:p>
              <a:p>
                <a:pPr lvl="1"/>
                <a:r>
                  <a:rPr lang="en-GB" dirty="0">
                    <a:sym typeface="Wingdings" panose="05000000000000000000" pitchFamily="2" charset="2"/>
                  </a:rPr>
                  <a:t>The Critical Value of </a:t>
                </a:r>
                <a14:m>
                  <m:oMath xmlns:m="http://schemas.openxmlformats.org/officeDocument/2006/math">
                    <m:r>
                      <a:rPr lang="en-GB">
                        <a:latin typeface="Cambria Math" panose="02040503050406030204" pitchFamily="18" charset="0"/>
                        <a:sym typeface="Wingdings" panose="05000000000000000000" pitchFamily="2" charset="2"/>
                      </a:rPr>
                      <m:t>𝑡</m:t>
                    </m:r>
                    <m:r>
                      <a:rPr lang="en-GB">
                        <a:latin typeface="Cambria Math" panose="02040503050406030204" pitchFamily="18" charset="0"/>
                        <a:sym typeface="Wingdings" panose="05000000000000000000" pitchFamily="2" charset="2"/>
                      </a:rPr>
                      <m:t>:</m:t>
                    </m:r>
                    <m:sSub>
                      <m:sSubPr>
                        <m:ctrlPr>
                          <a:rPr lang="en-GB" i="1">
                            <a:latin typeface="Cambria Math" panose="02040503050406030204" pitchFamily="18" charset="0"/>
                            <a:sym typeface="Wingdings" panose="05000000000000000000" pitchFamily="2" charset="2"/>
                          </a:rPr>
                        </m:ctrlPr>
                      </m:sSubPr>
                      <m:e>
                        <m:r>
                          <a:rPr lang="en-GB">
                            <a:latin typeface="Cambria Math" panose="02040503050406030204" pitchFamily="18" charset="0"/>
                            <a:sym typeface="Wingdings" panose="05000000000000000000" pitchFamily="2" charset="2"/>
                          </a:rPr>
                          <m:t>𝑡</m:t>
                        </m:r>
                      </m:e>
                      <m:sub>
                        <m:r>
                          <a:rPr lang="en-GB">
                            <a:latin typeface="Cambria Math" panose="02040503050406030204" pitchFamily="18" charset="0"/>
                            <a:sym typeface="Wingdings" panose="05000000000000000000" pitchFamily="2" charset="2"/>
                          </a:rPr>
                          <m:t>𝑐𝑟𝑖𝑡</m:t>
                        </m:r>
                      </m:sub>
                    </m:sSub>
                  </m:oMath>
                </a14:m>
                <a:endParaRPr lang="en-GB" dirty="0">
                  <a:sym typeface="Wingdings" panose="05000000000000000000" pitchFamily="2" charset="2"/>
                </a:endParaRPr>
              </a:p>
              <a:p>
                <a:pPr lvl="1"/>
                <a:r>
                  <a:rPr lang="en-GB" dirty="0">
                    <a:sym typeface="Wingdings" panose="05000000000000000000" pitchFamily="2" charset="2"/>
                  </a:rPr>
                  <a:t>Requirements for Using the </a:t>
                </a:r>
                <a14:m>
                  <m:oMath xmlns:m="http://schemas.openxmlformats.org/officeDocument/2006/math">
                    <m:r>
                      <a:rPr lang="en-GB">
                        <a:latin typeface="Cambria Math" panose="02040503050406030204" pitchFamily="18" charset="0"/>
                        <a:sym typeface="Wingdings" panose="05000000000000000000" pitchFamily="2" charset="2"/>
                      </a:rPr>
                      <m:t>𝑡</m:t>
                    </m:r>
                  </m:oMath>
                </a14:m>
                <a:r>
                  <a:rPr lang="en-GB" dirty="0">
                    <a:sym typeface="Wingdings" panose="05000000000000000000" pitchFamily="2" charset="2"/>
                  </a:rPr>
                  <a:t> Test for Independent Samples</a:t>
                </a:r>
              </a:p>
              <a:p>
                <a:pPr lvl="1"/>
                <a:r>
                  <a:rPr lang="en-GB" dirty="0">
                    <a:sym typeface="Wingdings" panose="05000000000000000000" pitchFamily="2" charset="2"/>
                  </a:rPr>
                  <a:t>The </a:t>
                </a:r>
                <a14:m>
                  <m:oMath xmlns:m="http://schemas.openxmlformats.org/officeDocument/2006/math">
                    <m:r>
                      <a:rPr lang="en-GB">
                        <a:latin typeface="Cambria Math" panose="02040503050406030204" pitchFamily="18" charset="0"/>
                        <a:sym typeface="Wingdings" panose="05000000000000000000" pitchFamily="2" charset="2"/>
                      </a:rPr>
                      <m:t>𝑡</m:t>
                    </m:r>
                  </m:oMath>
                </a14:m>
                <a:r>
                  <a:rPr lang="en-GB" dirty="0">
                    <a:sym typeface="Wingdings" panose="05000000000000000000" pitchFamily="2" charset="2"/>
                  </a:rPr>
                  <a:t> Test for Dependent (Matched) Samples</a:t>
                </a:r>
              </a:p>
              <a:p>
                <a:pPr lvl="1"/>
                <a:r>
                  <a:rPr lang="en-GB" dirty="0">
                    <a:sym typeface="Wingdings" panose="05000000000000000000" pitchFamily="2" charset="2"/>
                  </a:rPr>
                  <a:t>Directional vs. Non-directional Tests</a:t>
                </a:r>
              </a:p>
              <a:p>
                <a:r>
                  <a:rPr lang="en-GB" dirty="0">
                    <a:sym typeface="Wingdings" panose="05000000000000000000" pitchFamily="2" charset="2"/>
                  </a:rPr>
                  <a:t>Next week we will cover</a:t>
                </a:r>
              </a:p>
              <a:p>
                <a:pPr lvl="1"/>
                <a:r>
                  <a:rPr lang="en-GB" dirty="0">
                    <a:sym typeface="Wingdings" panose="05000000000000000000" pitchFamily="2" charset="2"/>
                  </a:rPr>
                  <a:t>Computational steps</a:t>
                </a:r>
              </a:p>
              <a:p>
                <a:pPr lvl="1"/>
                <a:r>
                  <a:rPr lang="en-GB" dirty="0">
                    <a:sym typeface="Wingdings" panose="05000000000000000000" pitchFamily="2" charset="2"/>
                  </a:rPr>
                  <a:t>Strength of Association</a:t>
                </a:r>
              </a:p>
              <a:p>
                <a:pPr lvl="1"/>
                <a:r>
                  <a:rPr lang="en-GB" dirty="0">
                    <a:sym typeface="Wingdings" panose="05000000000000000000" pitchFamily="2" charset="2"/>
                  </a:rPr>
                  <a:t>Post hoc Analyses</a:t>
                </a:r>
              </a:p>
              <a:p>
                <a:pPr lvl="1"/>
                <a:r>
                  <a:rPr lang="en-GB" dirty="0">
                    <a:sym typeface="Wingdings" panose="05000000000000000000" pitchFamily="2" charset="2"/>
                  </a:rPr>
                  <a:t>The </a:t>
                </a:r>
                <a:r>
                  <a:rPr lang="en-GB" dirty="0" err="1">
                    <a:sym typeface="Wingdings" panose="05000000000000000000" pitchFamily="2" charset="2"/>
                  </a:rPr>
                  <a:t>Scheffé</a:t>
                </a:r>
                <a:r>
                  <a:rPr lang="en-GB" dirty="0">
                    <a:sym typeface="Wingdings" panose="05000000000000000000" pitchFamily="2" charset="2"/>
                  </a:rPr>
                  <a:t> Method of Post hoc Analysis</a:t>
                </a:r>
              </a:p>
              <a:p>
                <a:r>
                  <a:rPr lang="en-GB" dirty="0"/>
                  <a:t>The ANOVA test allows us to compare the means of multiple samples</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939" t="-2273"/>
                </a:stretch>
              </a:blipFill>
            </p:spPr>
            <p:txBody>
              <a:bodyPr/>
              <a:lstStyle/>
              <a:p>
                <a:r>
                  <a:rPr lang="en-GB">
                    <a:noFill/>
                  </a:rPr>
                  <a:t> </a:t>
                </a:r>
              </a:p>
            </p:txBody>
          </p:sp>
        </mc:Fallback>
      </mc:AlternateContent>
    </p:spTree>
    <p:extLst>
      <p:ext uri="{BB962C8B-B14F-4D97-AF65-F5344CB8AC3E}">
        <p14:creationId xmlns:p14="http://schemas.microsoft.com/office/powerpoint/2010/main" val="19403311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Coming soon</a:t>
            </a:r>
            <a:endParaRPr lang="en-GB" dirty="0"/>
          </a:p>
        </p:txBody>
      </p:sp>
      <p:sp>
        <p:nvSpPr>
          <p:cNvPr id="3" name="Content Placeholder 2"/>
          <p:cNvSpPr>
            <a:spLocks noGrp="1"/>
          </p:cNvSpPr>
          <p:nvPr>
            <p:ph idx="1"/>
          </p:nvPr>
        </p:nvSpPr>
        <p:spPr/>
        <p:txBody>
          <a:bodyPr/>
          <a:lstStyle/>
          <a:p>
            <a:r>
              <a:rPr lang="en-GB"/>
              <a:t>Next session: Analysis of Variance (ANOVA)</a:t>
            </a:r>
          </a:p>
          <a:p>
            <a:endParaRPr lang="en-GB"/>
          </a:p>
          <a:p>
            <a:r>
              <a:rPr lang="en-GB"/>
              <a:t>Homework: Read chapter 11 of Statistics for the Terrified.</a:t>
            </a:r>
            <a:endParaRPr lang="en-GB" dirty="0"/>
          </a:p>
        </p:txBody>
      </p:sp>
    </p:spTree>
    <p:extLst>
      <p:ext uri="{BB962C8B-B14F-4D97-AF65-F5344CB8AC3E}">
        <p14:creationId xmlns:p14="http://schemas.microsoft.com/office/powerpoint/2010/main" val="3711264257"/>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MDA Lecture 1 - Frequency Distributions" id="{941F883A-4C3F-4C23-B69A-956F01E77135}" vid="{C8289E88-264E-4428-95EA-4F28F4952273}"/>
    </a:ext>
  </a:extLst>
</a:theme>
</file>

<file path=docProps/app.xml><?xml version="1.0" encoding="utf-8"?>
<Properties xmlns="http://schemas.openxmlformats.org/officeDocument/2006/extended-properties" xmlns:vt="http://schemas.openxmlformats.org/officeDocument/2006/docPropsVTypes">
  <Template>Template</Template>
  <TotalTime>17859</TotalTime>
  <Words>1892</Words>
  <Application>Microsoft Macintosh PowerPoint</Application>
  <PresentationFormat>On-screen Show (4:3)</PresentationFormat>
  <Paragraphs>306</Paragraphs>
  <Slides>24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Wingdings</vt:lpstr>
      <vt:lpstr>Arial</vt:lpstr>
      <vt:lpstr>Calibri Light</vt:lpstr>
      <vt:lpstr>Cambria Math</vt:lpstr>
      <vt:lpstr>Calibri</vt:lpstr>
      <vt:lpstr>Retrospect</vt:lpstr>
      <vt:lpstr>Research Methods &amp; Data Analysis </vt:lpstr>
      <vt:lpstr>Introduction</vt:lpstr>
      <vt:lpstr>Introduction</vt:lpstr>
      <vt:lpstr>Introduction</vt:lpstr>
      <vt:lpstr>t Test For independent samples</vt:lpstr>
      <vt:lpstr>t Test For independent samples</vt:lpstr>
      <vt:lpstr>t Test For independent samples</vt:lpstr>
      <vt:lpstr>t Test For independent samples</vt:lpstr>
      <vt:lpstr>Critical Value t_crit</vt:lpstr>
      <vt:lpstr>Critical Value t_crit</vt:lpstr>
      <vt:lpstr>The 5 Stages of Analysis</vt:lpstr>
      <vt:lpstr>Problem</vt:lpstr>
      <vt:lpstr>Requirements for independent samples</vt:lpstr>
      <vt:lpstr>t Test for dependent (matched) samples</vt:lpstr>
      <vt:lpstr>t Test for dependent (matched) samples</vt:lpstr>
      <vt:lpstr>Example – The 5 Stages of Analysis</vt:lpstr>
      <vt:lpstr>Problem</vt:lpstr>
      <vt:lpstr>Directional v. nondirectional tests</vt:lpstr>
      <vt:lpstr>t Tests in Excel</vt:lpstr>
      <vt:lpstr>t Tests in Excel</vt:lpstr>
      <vt:lpstr>t Tests in Excel</vt:lpstr>
      <vt:lpstr>Problem</vt:lpstr>
      <vt:lpstr>Summary</vt:lpstr>
      <vt:lpstr>Coming soon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Analysis  and Visualisaton</dc:title>
  <dc:creator>Whitehead, Nicola</dc:creator>
  <cp:lastModifiedBy>Abuhmida M.S.</cp:lastModifiedBy>
  <cp:revision>183</cp:revision>
  <dcterms:created xsi:type="dcterms:W3CDTF">2017-06-08T10:43:23Z</dcterms:created>
  <dcterms:modified xsi:type="dcterms:W3CDTF">2018-11-12T12:53:48Z</dcterms:modified>
</cp:coreProperties>
</file>