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4" r:id="rId4"/>
    <p:sldId id="278" r:id="rId5"/>
    <p:sldId id="277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5113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397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5589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649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408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255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009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14899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8529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255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385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D2FDD85-E61E-4E4E-833D-6C0B21A170DE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7B4D7EA-3101-4164-861B-B87C44A97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360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28F4C-365F-B217-AB95-863462780F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Aptos Display" panose="020B0004020202020204" pitchFamily="34" charset="0"/>
              </a:rPr>
              <a:t>Developing Therapeutic Relationships </a:t>
            </a:r>
            <a:br>
              <a:rPr lang="en-GB" sz="480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Aptos Display" panose="020B0004020202020204" pitchFamily="34" charset="0"/>
              </a:rPr>
            </a:br>
            <a:r>
              <a:rPr lang="en-GB" sz="480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Aptos Display" panose="020B0004020202020204" pitchFamily="34" charset="0"/>
              </a:rPr>
              <a:t>to Enhance Interventions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9C6B45-4450-E1AE-E5E9-72028D0850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1423" y="4796016"/>
            <a:ext cx="9144000" cy="413657"/>
          </a:xfrm>
        </p:spPr>
        <p:txBody>
          <a:bodyPr/>
          <a:lstStyle/>
          <a:p>
            <a:pPr marL="34925" indent="-6350" algn="just">
              <a:lnSpc>
                <a:spcPct val="102000"/>
              </a:lnSpc>
              <a:spcAft>
                <a:spcPts val="385"/>
              </a:spcAft>
              <a:tabLst>
                <a:tab pos="1544955" algn="ctr"/>
              </a:tabLs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Aptos Display" panose="020B0004020202020204" pitchFamily="34" charset="0"/>
              </a:rPr>
              <a:t>Unit Code: PJ14CY021</a:t>
            </a:r>
            <a:endParaRPr lang="en-GB" sz="18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3940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A05D94-1F03-D93E-7330-2344EAC00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Introduction to this module </a:t>
            </a: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AD6CAA-AA5C-7F48-B7D1-E1FF2F6FD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Understand the complexity of therapeutic relationships.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Understand how communication supports therapeutic relationships.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Understand how communication impacts co-production and its application in person centered care.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Understand techniques used to support therapeutic interventions.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Understand how inter and intra personal skills can affect therapeutic interventions.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Understand the impact of therapeutic relationships on own health and wellbeing.</a:t>
            </a:r>
          </a:p>
        </p:txBody>
      </p:sp>
    </p:spTree>
    <p:extLst>
      <p:ext uri="{BB962C8B-B14F-4D97-AF65-F5344CB8AC3E}">
        <p14:creationId xmlns:p14="http://schemas.microsoft.com/office/powerpoint/2010/main" val="102079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CA9263-4CED-EC3F-7EAE-DA030DF09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What this module will consist of: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10C41-E42B-1FFE-EB7F-603E2E0DC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quiz on coproduction 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 evaluation table 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workbook with case example 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271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4F1DCA-A83B-CB20-AD78-2363D0870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This module schedule: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3C1F1-D986-D89B-F87A-AD13E21CC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  <a:t>Week one 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Introduction to the module and therapeutic relationships. Evaluation table explained and given. 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  <a:t>Week two 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 on co-production and a quiz. Workbook explained and provided. 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  <a:t>Week three 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 on intra and inter person skills and health and wellbeing theories. 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  <a:t>Week four 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 on relationships and our own health and wellbeing. 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  <a:t>Week five 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Discussing the evaluation table and </a:t>
            </a:r>
            <a:r>
              <a:rPr lang="en-GB" sz="1700" i="1" u="sng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C0C0C0"/>
                </a:highlight>
              </a:rPr>
              <a:t>submission of table by 23:59. 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  <a:t>Week six  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Self directed study and </a:t>
            </a:r>
          </a:p>
          <a:p>
            <a:pPr>
              <a:lnSpc>
                <a:spcPct val="90000"/>
              </a:lnSpc>
            </a:pPr>
            <a:r>
              <a:rPr lang="en-GB" sz="1700" i="1" u="sng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C0C0C0"/>
                </a:highlight>
              </a:rPr>
              <a:t>submission of workbook by 23:59 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854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73BE3-93F5-9F68-BC4F-41C1A9855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chemeClr val="tx1">
                    <a:lumMod val="75000"/>
                    <a:lumOff val="25000"/>
                  </a:schemeClr>
                </a:solidFill>
              </a:rPr>
              <a:t>What do we think is a </a:t>
            </a:r>
            <a:br>
              <a:rPr lang="en-GB" sz="440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4400">
                <a:solidFill>
                  <a:schemeClr val="tx1">
                    <a:lumMod val="75000"/>
                    <a:lumOff val="25000"/>
                  </a:schemeClr>
                </a:solidFill>
              </a:rPr>
              <a:t>therapeutic relationship 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297FB74-E1E2-2055-D16A-C453B68EE7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039464" y="2627313"/>
            <a:ext cx="2856272" cy="313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950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6F57F-C67C-252D-5331-06ACD7EBC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sz="3400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Introduction: The Importance of Therapeutic Relationships</a:t>
            </a:r>
            <a:br>
              <a:rPr lang="en-GB" sz="3400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6A7EC-DBD1-E66E-AE0F-3C5B761D3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Definition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A therapeutic relationship is a professional, helping relationship that is focused on the well-being of the patient/client, founded on mutual respect, trust, empathy, and clear communication.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Importance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Strong therapeutic relationships improve patient outcomes, foster engagement, and promote a supportive and healing environment.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843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791D4-4B17-A777-BDD9-ADF82B3EA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sz="3400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Core Principles of Therapeutic Relationships</a:t>
            </a:r>
            <a:br>
              <a:rPr lang="en-GB" sz="3400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2397-8B9C-BCA6-D38B-03175198C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Trust</a:t>
            </a:r>
            <a:endParaRPr lang="en-GB" kern="1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Definition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Trust is the foundation of any therapeutic relationship. Clients need to feel confident that their care provider will act in their best interest, maintain confidentiality, and respect their autonomy.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Building Trust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Consistency, honesty, active listening, and demonstrating competence.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9776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129380-DB26-5A43-45E7-89443C781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Empathy</a:t>
            </a:r>
            <a:br>
              <a:rPr lang="en-GB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5BC88-BD17-178C-9BC7-0380D488E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Definition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Empathy is the ability to understand and share the feelings of the client. It fosters emotional connection and shows the client they are valued.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Building Empathy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Active listening, validation, and acknowledging the client’s feelings without judgment.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645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7A808-7C68-6A17-E6D2-B4A40FA31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Respect</a:t>
            </a:r>
            <a:br>
              <a:rPr lang="en-GB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64A24-72F9-00FB-625E-DB4782860F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Definition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Respecting the client’s values, preferences, and cultural background.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to Show Respect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Giving the client autonomy in decision-making, acknowledging their personal experiences, and respecting their time, opinions, and privacy.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73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B14E1-69EF-C6D9-FA0A-842C9BC27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Boundaries</a:t>
            </a:r>
            <a:br>
              <a:rPr lang="en-GB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C7D57-9C17-1C18-B539-9788ED834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Definition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Healthy boundaries ensure a safe, professional relationship and prevent over-involvement or inappropriate behaviours.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Maintaining Boundaries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Clear roles and responsibilities, avoiding dual relationships, and ensuring confidentiality.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947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6C568-E08C-7CC2-9510-317CEA5FC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Collaboration</a:t>
            </a:r>
            <a:br>
              <a:rPr lang="en-GB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005D0-E293-4317-F10E-37F8951EF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Definition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A therapeutic relationship is a partnership between the healthcare provider and the client, where both work together toward common goals.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Promoting Collaboration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Setting shared goals, involving the client in decision-making, and encouraging active participation in their care plan.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24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9A94D8-A231-16A7-D102-49592A48B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Communication</a:t>
            </a:r>
            <a:br>
              <a:rPr lang="en-GB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0BD2B-B293-DA5D-ADB9-64A174A5F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Definition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Clear, open, and respectful communication is critical to a therapeutic relationship.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Effective Communication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Active listening, using simple language, providing information in a way the client understands, and ensuring feedback loops.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841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63C178-0CC5-421E-5B6D-B3E56F2D7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sz="3400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Barriers to Building Therapeutic Relationships</a:t>
            </a:r>
            <a:br>
              <a:rPr lang="en-GB" sz="3400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3A171-71AE-FE86-175E-05EA27D8C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Personal Biases</a:t>
            </a:r>
            <a:r>
              <a:rPr lang="en-GB" sz="15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Being aware of personal biases and striving for cultural competence.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Lack of Time</a:t>
            </a:r>
            <a:r>
              <a:rPr lang="en-GB" sz="15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The constraints of busy schedules can limit meaningful interactions, but even small, quality moments of connection can have a significant impact.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Emotional Burnout</a:t>
            </a:r>
            <a:r>
              <a:rPr lang="en-GB" sz="15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The emotional demands of healthcare work can impact your ability to connect with clients. Self-care is essential.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Power Dynamics</a:t>
            </a:r>
            <a:r>
              <a:rPr lang="en-GB" sz="15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The inherent power imbalance between healthcare providers and clients can sometimes create barriers to open communication.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865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7289B-CF1E-F166-EFCB-8B00578D8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sz="3000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Practical Strategies for Strengthening Therapeutic Relationships</a:t>
            </a:r>
            <a:br>
              <a:rPr lang="en-GB" sz="3000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F4C59-0048-6B86-7578-C1111EA06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Active Listening</a:t>
            </a:r>
            <a:r>
              <a:rPr lang="en-GB" sz="15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Listening with intent, without interrupting, and reflecting the client’s feelings.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Non-Verbal Communication</a:t>
            </a:r>
            <a:r>
              <a:rPr lang="en-GB" sz="15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Body language, eye contact, and posture play a huge role in establishing rapport.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Cultural Sensitivity</a:t>
            </a:r>
            <a:r>
              <a:rPr lang="en-GB" sz="15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Being open to and respectful of different cultural practices and values.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Consistent Follow-Up</a:t>
            </a:r>
            <a:r>
              <a:rPr lang="en-GB" sz="15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Demonstrating that you care about the client's progress and well-being through regular check-ins.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5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Transparency</a:t>
            </a:r>
            <a:r>
              <a:rPr lang="en-GB" sz="15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Keeping clients informed about their treatment options and involving them in the decision-making process.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11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73E80B-D4B3-A003-29EF-F804E71B7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Case Studies/Examples</a:t>
            </a:r>
            <a:br>
              <a:rPr lang="en-GB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E15DC-FFED-E8BD-796A-A50BBDE4E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Think about people you have worked with who you have 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successful formed a therapeutic relationships with, highlighting how the core principles were applied in practice.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Discuss challenges or difficult situations, and how the relationship helped to overcome those obstacles.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792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A5CE9-B862-1398-F8C9-A4AC18487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sz="3000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Conclusion: The Impact of Therapeutic Relationships on Client Outcomes</a:t>
            </a:r>
            <a:br>
              <a:rPr lang="en-GB" sz="3000" kern="10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ACD6E-0F9E-B96F-C00D-8A47BDF3C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Client-</a:t>
            </a:r>
            <a:r>
              <a:rPr lang="en-GB" b="1" kern="1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Centered</a:t>
            </a: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Care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Emphasize how a strong therapeutic relationship supports a client-</a:t>
            </a:r>
            <a:r>
              <a:rPr lang="en-GB" kern="1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centered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approach to care, resulting in better treatment adherence, improved health outcomes, and greater patient satisfaction.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Recap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Briefly summarize the core principles—trust, empathy, respect, boundaries, collaboration, and communication.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Call to Action</a:t>
            </a:r>
            <a:r>
              <a:rPr lang="en-GB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Encourage allied health professionals to reflect on their own practice and how they can enhance their therapeutic relationships with clients.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564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A5E78B-831B-4389-603C-9972EC4E4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Evaluation table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39186EA-90F5-1462-CAF5-57A1657F6E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4555626"/>
              </p:ext>
            </p:extLst>
          </p:nvPr>
        </p:nvGraphicFramePr>
        <p:xfrm>
          <a:off x="3535911" y="2279617"/>
          <a:ext cx="2141989" cy="3330246"/>
        </p:xfrm>
        <a:graphic>
          <a:graphicData uri="http://schemas.openxmlformats.org/drawingml/2006/table">
            <a:tbl>
              <a:tblPr firstRow="1" firstCol="1" bandRow="1"/>
              <a:tblGrid>
                <a:gridCol w="2141989">
                  <a:extLst>
                    <a:ext uri="{9D8B030D-6E8A-4147-A177-3AD203B41FA5}">
                      <a16:colId xmlns:a16="http://schemas.microsoft.com/office/drawing/2014/main" val="720350791"/>
                    </a:ext>
                  </a:extLst>
                </a:gridCol>
              </a:tblGrid>
              <a:tr h="5331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Active listening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730" marR="49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0188497"/>
                  </a:ext>
                </a:extLst>
              </a:tr>
              <a:tr h="5331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Motivational interviewing 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730" marR="49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5497304"/>
                  </a:ext>
                </a:extLst>
              </a:tr>
              <a:tr h="5331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Goal setting 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730" marR="49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1081736"/>
                  </a:ext>
                </a:extLst>
              </a:tr>
              <a:tr h="12561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Compassion focused approaches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730" marR="49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6287281"/>
                  </a:ext>
                </a:extLst>
              </a:tr>
              <a:tr h="3293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Emotional intelligence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730" marR="49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976824"/>
                  </a:ext>
                </a:extLst>
              </a:tr>
              <a:tr h="5331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Shared engagement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730" marR="49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1580030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20A2704-7BDF-153A-F263-F8466E0355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0800370"/>
              </p:ext>
            </p:extLst>
          </p:nvPr>
        </p:nvGraphicFramePr>
        <p:xfrm>
          <a:off x="5759674" y="2278077"/>
          <a:ext cx="5584641" cy="3371623"/>
        </p:xfrm>
        <a:graphic>
          <a:graphicData uri="http://schemas.openxmlformats.org/drawingml/2006/table">
            <a:tbl>
              <a:tblPr firstRow="1" firstCol="1" bandRow="1"/>
              <a:tblGrid>
                <a:gridCol w="1529738">
                  <a:extLst>
                    <a:ext uri="{9D8B030D-6E8A-4147-A177-3AD203B41FA5}">
                      <a16:colId xmlns:a16="http://schemas.microsoft.com/office/drawing/2014/main" val="895815680"/>
                    </a:ext>
                  </a:extLst>
                </a:gridCol>
                <a:gridCol w="2459962">
                  <a:extLst>
                    <a:ext uri="{9D8B030D-6E8A-4147-A177-3AD203B41FA5}">
                      <a16:colId xmlns:a16="http://schemas.microsoft.com/office/drawing/2014/main" val="1675493623"/>
                    </a:ext>
                  </a:extLst>
                </a:gridCol>
                <a:gridCol w="1594941">
                  <a:extLst>
                    <a:ext uri="{9D8B030D-6E8A-4147-A177-3AD203B41FA5}">
                      <a16:colId xmlns:a16="http://schemas.microsoft.com/office/drawing/2014/main" val="3887149927"/>
                    </a:ext>
                  </a:extLst>
                </a:gridCol>
              </a:tblGrid>
              <a:tr h="15031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Description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1D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Example of how you could use it, it’s importance and benefits within your role.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1D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Examples of the challenges or drawbacks to using this method within your role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1D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6376005"/>
                  </a:ext>
                </a:extLst>
              </a:tr>
              <a:tr h="9073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6620668"/>
                  </a:ext>
                </a:extLst>
              </a:tr>
              <a:tr h="3314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5401445"/>
                  </a:ext>
                </a:extLst>
              </a:tr>
              <a:tr h="13904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0635" marR="506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19182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7974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2918</TotalTime>
  <Words>899</Words>
  <Application>Microsoft Office PowerPoint</Application>
  <PresentationFormat>Widescreen</PresentationFormat>
  <Paragraphs>87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Aptos</vt:lpstr>
      <vt:lpstr>Aptos Display</vt:lpstr>
      <vt:lpstr>Century Gothic</vt:lpstr>
      <vt:lpstr>Garamond</vt:lpstr>
      <vt:lpstr>Symbol</vt:lpstr>
      <vt:lpstr>Times New Roman</vt:lpstr>
      <vt:lpstr>Wingdings</vt:lpstr>
      <vt:lpstr>Savon</vt:lpstr>
      <vt:lpstr>Developing Therapeutic Relationships  to Enhance Interventions</vt:lpstr>
      <vt:lpstr>Introduction to this module </vt:lpstr>
      <vt:lpstr>What this module will consist of:</vt:lpstr>
      <vt:lpstr>This module schedule: </vt:lpstr>
      <vt:lpstr>What do we think is a  therapeutic relationship ?</vt:lpstr>
      <vt:lpstr>Introduction: The Importance of Therapeutic Relationships </vt:lpstr>
      <vt:lpstr>Core Principles of Therapeutic Relationships </vt:lpstr>
      <vt:lpstr>Empathy </vt:lpstr>
      <vt:lpstr>Respect </vt:lpstr>
      <vt:lpstr>Boundaries </vt:lpstr>
      <vt:lpstr>Collaboration </vt:lpstr>
      <vt:lpstr>Communication </vt:lpstr>
      <vt:lpstr>Barriers to Building Therapeutic Relationships </vt:lpstr>
      <vt:lpstr>Practical Strategies for Strengthening Therapeutic Relationships </vt:lpstr>
      <vt:lpstr>Case Studies/Examples </vt:lpstr>
      <vt:lpstr>Conclusion: The Impact of Therapeutic Relationships on Client Outcomes </vt:lpstr>
      <vt:lpstr>Evaluation table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collins</dc:creator>
  <cp:lastModifiedBy>sarah collins</cp:lastModifiedBy>
  <cp:revision>5</cp:revision>
  <dcterms:created xsi:type="dcterms:W3CDTF">2025-01-21T11:24:31Z</dcterms:created>
  <dcterms:modified xsi:type="dcterms:W3CDTF">2025-07-08T19:53:30Z</dcterms:modified>
</cp:coreProperties>
</file>