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60" r:id="rId1"/>
    <p:sldMasterId id="2147483672" r:id="rId2"/>
  </p:sldMasterIdLst>
  <p:sldIdLst>
    <p:sldId id="271" r:id="rId3"/>
    <p:sldId id="256" r:id="rId4"/>
    <p:sldId id="264" r:id="rId5"/>
    <p:sldId id="265" r:id="rId6"/>
    <p:sldId id="261" r:id="rId7"/>
    <p:sldId id="263" r:id="rId8"/>
    <p:sldId id="258" r:id="rId9"/>
    <p:sldId id="259" r:id="rId10"/>
    <p:sldId id="260" r:id="rId11"/>
    <p:sldId id="262" r:id="rId12"/>
    <p:sldId id="266" r:id="rId13"/>
    <p:sldId id="267" r:id="rId14"/>
    <p:sldId id="268" r:id="rId15"/>
    <p:sldId id="269" r:id="rId16"/>
    <p:sldId id="270" r:id="rId17"/>
    <p:sldId id="272" r:id="rId18"/>
  </p:sldIdLst>
  <p:sldSz cx="12192000" cy="6858000"/>
  <p:notesSz cx="6858000" cy="9144000"/>
  <p:embeddedFontLst>
    <p:embeddedFont>
      <p:font typeface="Calibri Light" panose="020F0302020204030204" pitchFamily="34" charset="0"/>
      <p:regular r:id="rId19"/>
      <p:italic r:id="rId20"/>
    </p:embeddedFont>
    <p:embeddedFont>
      <p:font typeface="Calibri" panose="020F0502020204030204" pitchFamily="34" charset="0"/>
      <p:regular r:id="rId21"/>
      <p:bold r:id="rId22"/>
      <p:italic r:id="rId23"/>
      <p:boldItalic r:id="rId2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5" d="100"/>
          <a:sy n="65" d="100"/>
        </p:scale>
        <p:origin x="66" y="2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viewProps" Target="viewProps.xml"/><Relationship Id="rId3" Type="http://schemas.openxmlformats.org/officeDocument/2006/relationships/slide" Target="slides/slide1.xml"/><Relationship Id="rId21" Type="http://schemas.openxmlformats.org/officeDocument/2006/relationships/font" Target="fonts/font3.fntdata"/><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font" Target="fonts/font2.fntdata"/><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font" Target="fonts/font6.fntdata"/><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font" Target="fonts/font5.fntdata"/><Relationship Id="rId28"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font" Target="fonts/font1.fntdata"/><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font" Target="fonts/font4.fntdata"/><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A6C9F737-93F7-4BCA-A9BB-3666C4BEFF6C}" type="datetimeFigureOut">
              <a:rPr lang="en-GB" smtClean="0"/>
              <a:t>14/03/2017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CA930-41E4-4ABA-8786-E95FB01A2DE5}"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651260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6C9F737-93F7-4BCA-A9BB-3666C4BEFF6C}" type="datetimeFigureOut">
              <a:rPr lang="en-GB" smtClean="0"/>
              <a:t>14/03/2017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CA930-41E4-4ABA-8786-E95FB01A2DE5}" type="slidenum">
              <a:rPr lang="en-GB" smtClean="0"/>
              <a:t>‹#›</a:t>
            </a:fld>
            <a:endParaRPr lang="en-GB"/>
          </a:p>
        </p:txBody>
      </p:sp>
    </p:spTree>
    <p:extLst>
      <p:ext uri="{BB962C8B-B14F-4D97-AF65-F5344CB8AC3E}">
        <p14:creationId xmlns:p14="http://schemas.microsoft.com/office/powerpoint/2010/main" val="18562234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6C9F737-93F7-4BCA-A9BB-3666C4BEFF6C}" type="datetimeFigureOut">
              <a:rPr lang="en-GB" smtClean="0"/>
              <a:t>14/03/2017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CA930-41E4-4ABA-8786-E95FB01A2DE5}"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464609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A6C9F737-93F7-4BCA-A9BB-3666C4BEFF6C}" type="datetimeFigureOut">
              <a:rPr lang="en-GB" smtClean="0"/>
              <a:t>14/03/2017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ECA930-41E4-4ABA-8786-E95FB01A2DE5}" type="slidenum">
              <a:rPr lang="en-GB" smtClean="0"/>
              <a:t>‹#›</a:t>
            </a:fld>
            <a:endParaRPr lang="en-GB"/>
          </a:p>
        </p:txBody>
      </p:sp>
    </p:spTree>
    <p:extLst>
      <p:ext uri="{BB962C8B-B14F-4D97-AF65-F5344CB8AC3E}">
        <p14:creationId xmlns:p14="http://schemas.microsoft.com/office/powerpoint/2010/main" val="19218428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A6C9F737-93F7-4BCA-A9BB-3666C4BEFF6C}" type="datetimeFigureOut">
              <a:rPr lang="en-GB" smtClean="0"/>
              <a:t>14/03/2017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6ECA930-41E4-4ABA-8786-E95FB01A2DE5}" type="slidenum">
              <a:rPr lang="en-GB" smtClean="0"/>
              <a:t>‹#›</a:t>
            </a:fld>
            <a:endParaRPr lang="en-GB"/>
          </a:p>
        </p:txBody>
      </p:sp>
    </p:spTree>
    <p:extLst>
      <p:ext uri="{BB962C8B-B14F-4D97-AF65-F5344CB8AC3E}">
        <p14:creationId xmlns:p14="http://schemas.microsoft.com/office/powerpoint/2010/main" val="21937794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A6C9F737-93F7-4BCA-A9BB-3666C4BEFF6C}" type="datetimeFigureOut">
              <a:rPr lang="en-GB" smtClean="0"/>
              <a:t>14/03/2017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6ECA930-41E4-4ABA-8786-E95FB01A2DE5}" type="slidenum">
              <a:rPr lang="en-GB" smtClean="0"/>
              <a:t>‹#›</a:t>
            </a:fld>
            <a:endParaRPr lang="en-GB"/>
          </a:p>
        </p:txBody>
      </p:sp>
    </p:spTree>
    <p:extLst>
      <p:ext uri="{BB962C8B-B14F-4D97-AF65-F5344CB8AC3E}">
        <p14:creationId xmlns:p14="http://schemas.microsoft.com/office/powerpoint/2010/main" val="15708857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A6C9F737-93F7-4BCA-A9BB-3666C4BEFF6C}" type="datetimeFigureOut">
              <a:rPr lang="en-GB" smtClean="0"/>
              <a:t>14/03/2017</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96ECA930-41E4-4ABA-8786-E95FB01A2DE5}" type="slidenum">
              <a:rPr lang="en-GB" smtClean="0"/>
              <a:t>‹#›</a:t>
            </a:fld>
            <a:endParaRPr lang="en-GB"/>
          </a:p>
        </p:txBody>
      </p:sp>
    </p:spTree>
    <p:extLst>
      <p:ext uri="{BB962C8B-B14F-4D97-AF65-F5344CB8AC3E}">
        <p14:creationId xmlns:p14="http://schemas.microsoft.com/office/powerpoint/2010/main" val="21082538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A6C9F737-93F7-4BCA-A9BB-3666C4BEFF6C}" type="datetimeFigureOut">
              <a:rPr lang="en-GB" smtClean="0"/>
              <a:t>14/03/2017</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96ECA930-41E4-4ABA-8786-E95FB01A2DE5}" type="slidenum">
              <a:rPr lang="en-GB" smtClean="0"/>
              <a:t>‹#›</a:t>
            </a:fld>
            <a:endParaRPr lang="en-GB"/>
          </a:p>
        </p:txBody>
      </p:sp>
    </p:spTree>
    <p:extLst>
      <p:ext uri="{BB962C8B-B14F-4D97-AF65-F5344CB8AC3E}">
        <p14:creationId xmlns:p14="http://schemas.microsoft.com/office/powerpoint/2010/main" val="739821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6C9F737-93F7-4BCA-A9BB-3666C4BEFF6C}" type="datetimeFigureOut">
              <a:rPr lang="en-GB" smtClean="0"/>
              <a:t>14/03/2017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ECA930-41E4-4ABA-8786-E95FB01A2DE5}" type="slidenum">
              <a:rPr lang="en-GB" smtClean="0"/>
              <a:t>‹#›</a:t>
            </a:fld>
            <a:endParaRPr lang="en-GB"/>
          </a:p>
        </p:txBody>
      </p:sp>
    </p:spTree>
    <p:extLst>
      <p:ext uri="{BB962C8B-B14F-4D97-AF65-F5344CB8AC3E}">
        <p14:creationId xmlns:p14="http://schemas.microsoft.com/office/powerpoint/2010/main" val="42625543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6C9F737-93F7-4BCA-A9BB-3666C4BEFF6C}" type="datetimeFigureOut">
              <a:rPr lang="en-GB" smtClean="0"/>
              <a:t>14/03/2017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CA930-41E4-4ABA-8786-E95FB01A2DE5}" type="slidenum">
              <a:rPr lang="en-GB" smtClean="0"/>
              <a:t>‹#›</a:t>
            </a:fld>
            <a:endParaRPr lang="en-GB"/>
          </a:p>
        </p:txBody>
      </p:sp>
    </p:spTree>
    <p:extLst>
      <p:ext uri="{BB962C8B-B14F-4D97-AF65-F5344CB8AC3E}">
        <p14:creationId xmlns:p14="http://schemas.microsoft.com/office/powerpoint/2010/main" val="39239369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6C9F737-93F7-4BCA-A9BB-3666C4BEFF6C}" type="datetimeFigureOut">
              <a:rPr lang="en-GB" smtClean="0"/>
              <a:t>14/03/2017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CA930-41E4-4ABA-8786-E95FB01A2DE5}" type="slidenum">
              <a:rPr lang="en-GB" smtClean="0"/>
              <a:t>‹#›</a:t>
            </a:fld>
            <a:endParaRPr lang="en-GB"/>
          </a:p>
        </p:txBody>
      </p:sp>
    </p:spTree>
    <p:extLst>
      <p:ext uri="{BB962C8B-B14F-4D97-AF65-F5344CB8AC3E}">
        <p14:creationId xmlns:p14="http://schemas.microsoft.com/office/powerpoint/2010/main" val="38472375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D908F971-43A7-4E9C-8998-EAF44881ADA4}" type="datetimeFigureOut">
              <a:rPr lang="en-GB" smtClean="0">
                <a:solidFill>
                  <a:prstClr val="black">
                    <a:tint val="75000"/>
                  </a:prstClr>
                </a:solidFill>
              </a:rPr>
              <a:pPr/>
              <a:t>14/03/2017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676DDA85-4040-4CAF-BB53-79F603A7EC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151843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908F971-43A7-4E9C-8998-EAF44881ADA4}" type="datetimeFigureOut">
              <a:rPr lang="en-GB" smtClean="0">
                <a:solidFill>
                  <a:prstClr val="black">
                    <a:tint val="75000"/>
                  </a:prstClr>
                </a:solidFill>
              </a:rPr>
              <a:pPr/>
              <a:t>14/03/2017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676DDA85-4040-4CAF-BB53-79F603A7EC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796468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908F971-43A7-4E9C-8998-EAF44881ADA4}" type="datetimeFigureOut">
              <a:rPr lang="en-GB" smtClean="0">
                <a:solidFill>
                  <a:prstClr val="black">
                    <a:tint val="75000"/>
                  </a:prstClr>
                </a:solidFill>
              </a:rPr>
              <a:pPr/>
              <a:t>14/03/2017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676DDA85-4040-4CAF-BB53-79F603A7EC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413351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908F971-43A7-4E9C-8998-EAF44881ADA4}" type="datetimeFigureOut">
              <a:rPr lang="en-GB" smtClean="0">
                <a:solidFill>
                  <a:prstClr val="black">
                    <a:tint val="75000"/>
                  </a:prstClr>
                </a:solidFill>
              </a:rPr>
              <a:pPr/>
              <a:t>14/03/2017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676DDA85-4040-4CAF-BB53-79F603A7EC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50249521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908F971-43A7-4E9C-8998-EAF44881ADA4}" type="datetimeFigureOut">
              <a:rPr lang="en-GB" smtClean="0">
                <a:solidFill>
                  <a:prstClr val="black">
                    <a:tint val="75000"/>
                  </a:prstClr>
                </a:solidFill>
              </a:rPr>
              <a:pPr/>
              <a:t>14/03/2017</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676DDA85-4040-4CAF-BB53-79F603A7EC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9296843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908F971-43A7-4E9C-8998-EAF44881ADA4}" type="datetimeFigureOut">
              <a:rPr lang="en-GB" smtClean="0">
                <a:solidFill>
                  <a:prstClr val="black">
                    <a:tint val="75000"/>
                  </a:prstClr>
                </a:solidFill>
              </a:rPr>
              <a:pPr/>
              <a:t>14/03/2017</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676DDA85-4040-4CAF-BB53-79F603A7EC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5256405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908F971-43A7-4E9C-8998-EAF44881ADA4}" type="datetimeFigureOut">
              <a:rPr lang="en-GB" smtClean="0">
                <a:solidFill>
                  <a:prstClr val="black">
                    <a:tint val="75000"/>
                  </a:prstClr>
                </a:solidFill>
              </a:rPr>
              <a:pPr/>
              <a:t>14/03/2017</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676DDA85-4040-4CAF-BB53-79F603A7EC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8827920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908F971-43A7-4E9C-8998-EAF44881ADA4}" type="datetimeFigureOut">
              <a:rPr lang="en-GB" smtClean="0">
                <a:solidFill>
                  <a:prstClr val="black">
                    <a:tint val="75000"/>
                  </a:prstClr>
                </a:solidFill>
              </a:rPr>
              <a:pPr/>
              <a:t>14/03/2017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676DDA85-4040-4CAF-BB53-79F603A7EC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5791132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908F971-43A7-4E9C-8998-EAF44881ADA4}" type="datetimeFigureOut">
              <a:rPr lang="en-GB" smtClean="0">
                <a:solidFill>
                  <a:prstClr val="black">
                    <a:tint val="75000"/>
                  </a:prstClr>
                </a:solidFill>
              </a:rPr>
              <a:pPr/>
              <a:t>14/03/2017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676DDA85-4040-4CAF-BB53-79F603A7EC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4146220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908F971-43A7-4E9C-8998-EAF44881ADA4}" type="datetimeFigureOut">
              <a:rPr lang="en-GB" smtClean="0">
                <a:solidFill>
                  <a:prstClr val="black">
                    <a:tint val="75000"/>
                  </a:prstClr>
                </a:solidFill>
              </a:rPr>
              <a:pPr/>
              <a:t>14/03/2017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676DDA85-4040-4CAF-BB53-79F603A7EC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2548778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908F971-43A7-4E9C-8998-EAF44881ADA4}" type="datetimeFigureOut">
              <a:rPr lang="en-GB" smtClean="0">
                <a:solidFill>
                  <a:prstClr val="black">
                    <a:tint val="75000"/>
                  </a:prstClr>
                </a:solidFill>
              </a:rPr>
              <a:pPr/>
              <a:t>14/03/2017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676DDA85-4040-4CAF-BB53-79F603A7EC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698415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A6C9F737-93F7-4BCA-A9BB-3666C4BEFF6C}" type="datetimeFigureOut">
              <a:rPr lang="en-GB" smtClean="0"/>
              <a:t>14/03/2017</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96ECA930-41E4-4ABA-8786-E95FB01A2DE5}"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4058472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908F971-43A7-4E9C-8998-EAF44881ADA4}" type="datetimeFigureOut">
              <a:rPr lang="en-GB" smtClean="0">
                <a:solidFill>
                  <a:prstClr val="black">
                    <a:tint val="75000"/>
                  </a:prstClr>
                </a:solidFill>
              </a:rPr>
              <a:pPr/>
              <a:t>14/03/2017</a:t>
            </a:fld>
            <a:endParaRPr lang="en-GB">
              <a:solidFill>
                <a:prstClr val="black">
                  <a:tint val="75000"/>
                </a:prstClr>
              </a:solidFill>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6DDA85-4040-4CAF-BB53-79F603A7EC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9143229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jpg"/><Relationship Id="rId3" Type="http://schemas.openxmlformats.org/officeDocument/2006/relationships/image" Target="../media/image3.jpg"/><Relationship Id="rId7" Type="http://schemas.openxmlformats.org/officeDocument/2006/relationships/image" Target="../media/image6.jpeg"/><Relationship Id="rId2" Type="http://schemas.openxmlformats.org/officeDocument/2006/relationships/image" Target="../media/image2.png"/><Relationship Id="rId1" Type="http://schemas.openxmlformats.org/officeDocument/2006/relationships/slideLayout" Target="../slideLayouts/slideLayout13.xml"/><Relationship Id="rId6" Type="http://schemas.openxmlformats.org/officeDocument/2006/relationships/image" Target="../media/image5.png"/><Relationship Id="rId5" Type="http://schemas.openxmlformats.org/officeDocument/2006/relationships/image" Target="../media/image4.jpeg"/><Relationship Id="rId4" Type="http://schemas.openxmlformats.org/officeDocument/2006/relationships/hyperlink" Target="https://www.facebook.com/groups/202155223530033/" TargetMode="External"/></Relationships>
</file>

<file path=ppt/slides/_rels/slide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7" Type="http://schemas.openxmlformats.org/officeDocument/2006/relationships/image" Target="../media/image18.png"/><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8.png"/></Relationships>
</file>

<file path=ppt/slides/_rels/slide1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83455" y="-101088"/>
            <a:ext cx="10515600" cy="1325563"/>
          </a:xfrm>
        </p:spPr>
        <p:txBody>
          <a:bodyPr>
            <a:normAutofit/>
          </a:bodyPr>
          <a:lstStyle/>
          <a:p>
            <a:pPr algn="ctr"/>
            <a:r>
              <a:rPr lang="en-GB" sz="5400" b="1" u="sng" dirty="0">
                <a:effectLst>
                  <a:outerShdw blurRad="38100" dist="38100" dir="2700000" algn="tl">
                    <a:srgbClr val="000000">
                      <a:alpha val="43137"/>
                    </a:srgbClr>
                  </a:outerShdw>
                </a:effectLst>
              </a:rPr>
              <a:t>Ancient Worlds’ PASS</a:t>
            </a:r>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713843" y="9307"/>
            <a:ext cx="2334748" cy="1104771"/>
          </a:xfrm>
        </p:spPr>
      </p:pic>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4033" y="172278"/>
            <a:ext cx="3170929" cy="1051611"/>
          </a:xfrm>
          <a:prstGeom prst="rect">
            <a:avLst/>
          </a:prstGeom>
        </p:spPr>
      </p:pic>
      <p:sp>
        <p:nvSpPr>
          <p:cNvPr id="10" name="TextBox 9"/>
          <p:cNvSpPr txBox="1"/>
          <p:nvPr/>
        </p:nvSpPr>
        <p:spPr>
          <a:xfrm>
            <a:off x="359375" y="4523962"/>
            <a:ext cx="4545496" cy="461665"/>
          </a:xfrm>
          <a:prstGeom prst="rect">
            <a:avLst/>
          </a:prstGeom>
          <a:noFill/>
        </p:spPr>
        <p:txBody>
          <a:bodyPr wrap="square" rtlCol="0">
            <a:spAutoFit/>
          </a:bodyPr>
          <a:lstStyle/>
          <a:p>
            <a:pPr algn="ctr"/>
            <a:r>
              <a:rPr lang="en-GB" sz="2400" b="1" dirty="0">
                <a:solidFill>
                  <a:prstClr val="black"/>
                </a:solidFill>
              </a:rPr>
              <a:t>Ancient World PASS Leaders</a:t>
            </a:r>
          </a:p>
        </p:txBody>
      </p:sp>
      <p:sp>
        <p:nvSpPr>
          <p:cNvPr id="12" name="TextBox 11"/>
          <p:cNvSpPr txBox="1"/>
          <p:nvPr/>
        </p:nvSpPr>
        <p:spPr>
          <a:xfrm>
            <a:off x="8599024" y="5750004"/>
            <a:ext cx="3449567" cy="1107996"/>
          </a:xfrm>
          <a:prstGeom prst="rect">
            <a:avLst/>
          </a:prstGeom>
          <a:noFill/>
        </p:spPr>
        <p:txBody>
          <a:bodyPr wrap="square" rtlCol="0">
            <a:spAutoFit/>
          </a:bodyPr>
          <a:lstStyle/>
          <a:p>
            <a:r>
              <a:rPr lang="en-GB" sz="1600" dirty="0">
                <a:solidFill>
                  <a:prstClr val="black"/>
                </a:solidFill>
              </a:rPr>
              <a:t>Find our Facebook group at: </a:t>
            </a:r>
            <a:r>
              <a:rPr lang="en-GB" sz="1600" dirty="0">
                <a:solidFill>
                  <a:prstClr val="black"/>
                </a:solidFill>
                <a:hlinkClick r:id="rId4"/>
              </a:rPr>
              <a:t>https://www.facebook.com/groups/202155223530033/</a:t>
            </a:r>
            <a:r>
              <a:rPr lang="en-GB" sz="1600" dirty="0">
                <a:solidFill>
                  <a:prstClr val="black"/>
                </a:solidFill>
              </a:rPr>
              <a:t> </a:t>
            </a:r>
          </a:p>
          <a:p>
            <a:endParaRPr lang="en-GB" dirty="0">
              <a:solidFill>
                <a:prstClr val="black"/>
              </a:solidFill>
            </a:endParaRPr>
          </a:p>
        </p:txBody>
      </p:sp>
      <p:pic>
        <p:nvPicPr>
          <p:cNvPr id="15" name="Picture 14"/>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67791" y="5459896"/>
            <a:ext cx="2650951" cy="1398104"/>
          </a:xfrm>
          <a:prstGeom prst="rect">
            <a:avLst/>
          </a:prstGeom>
        </p:spPr>
      </p:pic>
      <p:pic>
        <p:nvPicPr>
          <p:cNvPr id="17" name="Picture 16"/>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818742" y="5459896"/>
            <a:ext cx="2917782" cy="1398104"/>
          </a:xfrm>
          <a:prstGeom prst="rect">
            <a:avLst/>
          </a:prstGeom>
        </p:spPr>
      </p:pic>
      <p:pic>
        <p:nvPicPr>
          <p:cNvPr id="19" name="Picture 18"/>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5736524" y="5461161"/>
            <a:ext cx="2818742" cy="1409371"/>
          </a:xfrm>
          <a:prstGeom prst="rect">
            <a:avLst/>
          </a:prstGeom>
        </p:spPr>
      </p:pic>
      <p:pic>
        <p:nvPicPr>
          <p:cNvPr id="9" name="Picture 8"/>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67791" y="1351588"/>
            <a:ext cx="4928664" cy="3275508"/>
          </a:xfrm>
          <a:prstGeom prst="rect">
            <a:avLst/>
          </a:prstGeom>
        </p:spPr>
      </p:pic>
      <p:sp>
        <p:nvSpPr>
          <p:cNvPr id="11" name="TextBox 10"/>
          <p:cNvSpPr txBox="1"/>
          <p:nvPr/>
        </p:nvSpPr>
        <p:spPr>
          <a:xfrm>
            <a:off x="5029372" y="1000172"/>
            <a:ext cx="7051787" cy="5262979"/>
          </a:xfrm>
          <a:prstGeom prst="rect">
            <a:avLst/>
          </a:prstGeom>
          <a:noFill/>
        </p:spPr>
        <p:txBody>
          <a:bodyPr wrap="square" rtlCol="0">
            <a:spAutoFit/>
          </a:bodyPr>
          <a:lstStyle/>
          <a:p>
            <a:pPr marL="342900" indent="-342900">
              <a:buFont typeface="Arial" panose="020B0604020202020204" pitchFamily="34" charset="0"/>
              <a:buChar char="•"/>
            </a:pPr>
            <a:r>
              <a:rPr lang="en-GB" sz="3200" dirty="0">
                <a:solidFill>
                  <a:prstClr val="black"/>
                </a:solidFill>
              </a:rPr>
              <a:t>PASS is an informal academic work-space run by 2</a:t>
            </a:r>
            <a:r>
              <a:rPr lang="en-GB" sz="3200" baseline="30000" dirty="0">
                <a:solidFill>
                  <a:prstClr val="black"/>
                </a:solidFill>
              </a:rPr>
              <a:t>nd</a:t>
            </a:r>
            <a:r>
              <a:rPr lang="en-GB" sz="3200" dirty="0">
                <a:solidFill>
                  <a:prstClr val="black"/>
                </a:solidFill>
              </a:rPr>
              <a:t> and 3</a:t>
            </a:r>
            <a:r>
              <a:rPr lang="en-GB" sz="3200" baseline="30000" dirty="0">
                <a:solidFill>
                  <a:prstClr val="black"/>
                </a:solidFill>
              </a:rPr>
              <a:t>rd</a:t>
            </a:r>
            <a:r>
              <a:rPr lang="en-GB" sz="3200" dirty="0">
                <a:solidFill>
                  <a:prstClr val="black"/>
                </a:solidFill>
              </a:rPr>
              <a:t> years studying Ancient History and Classics</a:t>
            </a:r>
          </a:p>
          <a:p>
            <a:pPr marL="342900" indent="-342900">
              <a:buFont typeface="Arial" panose="020B0604020202020204" pitchFamily="34" charset="0"/>
              <a:buChar char="•"/>
            </a:pPr>
            <a:r>
              <a:rPr lang="en-GB" sz="3200" dirty="0">
                <a:solidFill>
                  <a:prstClr val="black"/>
                </a:solidFill>
              </a:rPr>
              <a:t>We are on Moodle as </a:t>
            </a:r>
            <a:r>
              <a:rPr lang="en-GB" sz="3200" b="1" dirty="0">
                <a:solidFill>
                  <a:prstClr val="black"/>
                </a:solidFill>
              </a:rPr>
              <a:t>CLAHPASS</a:t>
            </a:r>
            <a:r>
              <a:rPr lang="en-GB" sz="3200" dirty="0">
                <a:solidFill>
                  <a:prstClr val="black"/>
                </a:solidFill>
              </a:rPr>
              <a:t> where you can find various resources for the modules we cover.</a:t>
            </a:r>
          </a:p>
          <a:p>
            <a:pPr marL="342900" indent="-342900">
              <a:buFont typeface="Arial" panose="020B0604020202020204" pitchFamily="34" charset="0"/>
              <a:buChar char="•"/>
            </a:pPr>
            <a:r>
              <a:rPr lang="en-GB" sz="3200" dirty="0">
                <a:solidFill>
                  <a:prstClr val="black"/>
                </a:solidFill>
              </a:rPr>
              <a:t>If you have any issues, don’t hesitate to pop down:</a:t>
            </a:r>
          </a:p>
          <a:p>
            <a:pPr algn="ctr"/>
            <a:r>
              <a:rPr lang="en-GB" sz="3600" b="1" dirty="0">
                <a:solidFill>
                  <a:srgbClr val="FF0000"/>
                </a:solidFill>
              </a:rPr>
              <a:t>Mondays at 3-4 in Arts 3</a:t>
            </a:r>
          </a:p>
          <a:p>
            <a:endParaRPr lang="en-GB" sz="3200" dirty="0">
              <a:solidFill>
                <a:prstClr val="black"/>
              </a:solidFill>
            </a:endParaRPr>
          </a:p>
        </p:txBody>
      </p:sp>
    </p:spTree>
    <p:extLst>
      <p:ext uri="{BB962C8B-B14F-4D97-AF65-F5344CB8AC3E}">
        <p14:creationId xmlns:p14="http://schemas.microsoft.com/office/powerpoint/2010/main" val="222360950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6600" dirty="0" smtClean="0"/>
              <a:t>Classical Mythology and Art</a:t>
            </a:r>
            <a:endParaRPr lang="en-GB" sz="6600" dirty="0"/>
          </a:p>
        </p:txBody>
      </p:sp>
      <p:sp>
        <p:nvSpPr>
          <p:cNvPr id="3" name="Subtitle 2"/>
          <p:cNvSpPr>
            <a:spLocks noGrp="1"/>
          </p:cNvSpPr>
          <p:nvPr>
            <p:ph type="subTitle" idx="1"/>
          </p:nvPr>
        </p:nvSpPr>
        <p:spPr/>
        <p:txBody>
          <a:bodyPr>
            <a:normAutofit/>
          </a:bodyPr>
          <a:lstStyle/>
          <a:p>
            <a:r>
              <a:rPr lang="en-GB" sz="3200" b="1" dirty="0" smtClean="0"/>
              <a:t>Heroes: ACHILLES</a:t>
            </a:r>
            <a:endParaRPr lang="en-GB" sz="3200" b="1" dirty="0"/>
          </a:p>
        </p:txBody>
      </p:sp>
      <p:sp>
        <p:nvSpPr>
          <p:cNvPr id="4" name="TextBox 3"/>
          <p:cNvSpPr txBox="1"/>
          <p:nvPr/>
        </p:nvSpPr>
        <p:spPr>
          <a:xfrm>
            <a:off x="8834908" y="4905089"/>
            <a:ext cx="2923504" cy="923330"/>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smtClean="0"/>
              <a:t>Classical Mythology and Art</a:t>
            </a:r>
          </a:p>
          <a:p>
            <a:r>
              <a:rPr lang="en-GB" dirty="0" smtClean="0"/>
              <a:t>Week </a:t>
            </a:r>
            <a:r>
              <a:rPr lang="en-GB" dirty="0"/>
              <a:t>7</a:t>
            </a:r>
            <a:endParaRPr lang="en-GB" dirty="0" smtClean="0"/>
          </a:p>
          <a:p>
            <a:r>
              <a:rPr lang="en-GB" dirty="0" smtClean="0"/>
              <a:t>Dr Catherine </a:t>
            </a:r>
            <a:r>
              <a:rPr lang="en-GB" dirty="0" err="1" smtClean="0"/>
              <a:t>Rozier</a:t>
            </a:r>
            <a:endParaRPr lang="en-GB" dirty="0" smtClean="0"/>
          </a:p>
        </p:txBody>
      </p:sp>
      <p:pic>
        <p:nvPicPr>
          <p:cNvPr id="5" name="Picture 4"/>
          <p:cNvPicPr>
            <a:picLocks noChangeAspect="1"/>
          </p:cNvPicPr>
          <p:nvPr/>
        </p:nvPicPr>
        <p:blipFill rotWithShape="1">
          <a:blip r:embed="rId2"/>
          <a:srcRect t="26496" b="19906"/>
          <a:stretch/>
        </p:blipFill>
        <p:spPr>
          <a:xfrm>
            <a:off x="1609859" y="0"/>
            <a:ext cx="8779233" cy="3482018"/>
          </a:xfrm>
          <a:prstGeom prst="rect">
            <a:avLst/>
          </a:prstGeom>
        </p:spPr>
      </p:pic>
      <p:sp>
        <p:nvSpPr>
          <p:cNvPr id="6" name="TextBox 5"/>
          <p:cNvSpPr txBox="1"/>
          <p:nvPr/>
        </p:nvSpPr>
        <p:spPr>
          <a:xfrm>
            <a:off x="3370401" y="205987"/>
            <a:ext cx="4868215" cy="646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smtClean="0"/>
              <a:t>Achilles and Memnon, red-figure volute krater by the Berlin Painter, c.490-460BC</a:t>
            </a:r>
            <a:endParaRPr lang="en-GB" dirty="0"/>
          </a:p>
        </p:txBody>
      </p:sp>
    </p:spTree>
    <p:extLst>
      <p:ext uri="{BB962C8B-B14F-4D97-AF65-F5344CB8AC3E}">
        <p14:creationId xmlns:p14="http://schemas.microsoft.com/office/powerpoint/2010/main" val="313669832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Heroes</a:t>
            </a:r>
            <a:endParaRPr lang="en-GB" dirty="0"/>
          </a:p>
        </p:txBody>
      </p:sp>
      <p:sp>
        <p:nvSpPr>
          <p:cNvPr id="3" name="Content Placeholder 2"/>
          <p:cNvSpPr>
            <a:spLocks noGrp="1"/>
          </p:cNvSpPr>
          <p:nvPr>
            <p:ph idx="1"/>
          </p:nvPr>
        </p:nvSpPr>
        <p:spPr>
          <a:xfrm>
            <a:off x="1097279" y="1845733"/>
            <a:ext cx="10506585" cy="4503551"/>
          </a:xfrm>
        </p:spPr>
        <p:txBody>
          <a:bodyPr>
            <a:normAutofit/>
          </a:bodyPr>
          <a:lstStyle/>
          <a:p>
            <a:pPr>
              <a:buFont typeface="Wingdings" panose="05000000000000000000" pitchFamily="2" charset="2"/>
              <a:buChar char="Ø"/>
            </a:pPr>
            <a:r>
              <a:rPr lang="en-GB" sz="3200" dirty="0" smtClean="0"/>
              <a:t>What is a ‘hero’ in Greek and Roman mythology?</a:t>
            </a:r>
          </a:p>
          <a:p>
            <a:pPr>
              <a:buFont typeface="Wingdings" panose="05000000000000000000" pitchFamily="2" charset="2"/>
              <a:buChar char="Ø"/>
            </a:pPr>
            <a:r>
              <a:rPr lang="en-GB" sz="3200" dirty="0" smtClean="0"/>
              <a:t>How does the definition of a hero change over time / place?</a:t>
            </a:r>
          </a:p>
          <a:p>
            <a:pPr marL="0" indent="0">
              <a:buNone/>
            </a:pPr>
            <a:endParaRPr lang="en-GB" sz="3200" dirty="0" smtClean="0"/>
          </a:p>
          <a:p>
            <a:pPr>
              <a:buFont typeface="Wingdings" panose="05000000000000000000" pitchFamily="2" charset="2"/>
              <a:buChar char="Ø"/>
            </a:pPr>
            <a:r>
              <a:rPr lang="en-GB" sz="3200" dirty="0" smtClean="0"/>
              <a:t>Close study: Achilles</a:t>
            </a:r>
          </a:p>
          <a:p>
            <a:pPr>
              <a:buFont typeface="Wingdings" panose="05000000000000000000" pitchFamily="2" charset="2"/>
              <a:buChar char="Ø"/>
            </a:pPr>
            <a:r>
              <a:rPr lang="en-GB" sz="3200" dirty="0" smtClean="0"/>
              <a:t>Close study: Aeneas</a:t>
            </a:r>
          </a:p>
          <a:p>
            <a:pPr>
              <a:buFont typeface="Wingdings" panose="05000000000000000000" pitchFamily="2" charset="2"/>
              <a:buChar char="Ø"/>
            </a:pPr>
            <a:endParaRPr lang="en-GB" sz="3200" dirty="0"/>
          </a:p>
          <a:p>
            <a:pPr>
              <a:buFont typeface="Wingdings" panose="05000000000000000000" pitchFamily="2" charset="2"/>
              <a:buChar char="Ø"/>
            </a:pPr>
            <a:r>
              <a:rPr lang="en-GB" sz="3200" dirty="0" smtClean="0"/>
              <a:t>In seminars: </a:t>
            </a:r>
            <a:r>
              <a:rPr lang="en-GB" sz="3200" dirty="0" smtClean="0"/>
              <a:t>Jason</a:t>
            </a:r>
            <a:r>
              <a:rPr lang="en-GB" sz="3200" dirty="0"/>
              <a:t> </a:t>
            </a:r>
            <a:r>
              <a:rPr lang="en-GB" sz="3200" dirty="0" smtClean="0"/>
              <a:t>and Heracles</a:t>
            </a:r>
            <a:endParaRPr lang="en-GB" sz="3200" dirty="0"/>
          </a:p>
        </p:txBody>
      </p:sp>
    </p:spTree>
    <p:extLst>
      <p:ext uri="{BB962C8B-B14F-4D97-AF65-F5344CB8AC3E}">
        <p14:creationId xmlns:p14="http://schemas.microsoft.com/office/powerpoint/2010/main" val="23692612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a hero?</a:t>
            </a:r>
            <a:endParaRPr lang="en-GB" dirty="0"/>
          </a:p>
        </p:txBody>
      </p:sp>
      <p:sp>
        <p:nvSpPr>
          <p:cNvPr id="3" name="Content Placeholder 2"/>
          <p:cNvSpPr>
            <a:spLocks noGrp="1"/>
          </p:cNvSpPr>
          <p:nvPr>
            <p:ph idx="1"/>
          </p:nvPr>
        </p:nvSpPr>
        <p:spPr>
          <a:xfrm>
            <a:off x="309093" y="1845733"/>
            <a:ext cx="10846587" cy="4426277"/>
          </a:xfrm>
        </p:spPr>
        <p:txBody>
          <a:bodyPr>
            <a:normAutofit lnSpcReduction="10000"/>
          </a:bodyPr>
          <a:lstStyle/>
          <a:p>
            <a:pPr>
              <a:buFont typeface="Wingdings" panose="05000000000000000000" pitchFamily="2" charset="2"/>
              <a:buChar char="§"/>
            </a:pPr>
            <a:r>
              <a:rPr lang="en-GB" sz="2800" dirty="0" smtClean="0"/>
              <a:t>Used occasionally in Homer – could mean men of high social standing, could apply to all of that time.  </a:t>
            </a:r>
            <a:r>
              <a:rPr lang="en-GB" sz="2800" u="sng" dirty="0" smtClean="0"/>
              <a:t>Not</a:t>
            </a:r>
            <a:r>
              <a:rPr lang="en-GB" sz="2800" dirty="0" smtClean="0"/>
              <a:t> associated with exceptional abilities or achievements, but perhaps refers to men with a genealogical relationship to the gods.</a:t>
            </a:r>
          </a:p>
          <a:p>
            <a:pPr>
              <a:buFont typeface="Wingdings" panose="05000000000000000000" pitchFamily="2" charset="2"/>
              <a:buChar char="§"/>
            </a:pPr>
            <a:r>
              <a:rPr lang="en-GB" sz="2800" dirty="0" smtClean="0"/>
              <a:t> Specific meaning in Hesiod to refer to fourth age of men (who died out before our own).</a:t>
            </a:r>
          </a:p>
          <a:p>
            <a:pPr>
              <a:buFont typeface="Wingdings" panose="05000000000000000000" pitchFamily="2" charset="2"/>
              <a:buChar char="§"/>
            </a:pPr>
            <a:r>
              <a:rPr lang="en-GB" sz="2800" dirty="0" smtClean="0"/>
              <a:t>Historically (archaic-classical ages) heroes were worshipped locally as gods.</a:t>
            </a:r>
          </a:p>
          <a:p>
            <a:pPr>
              <a:buFont typeface="Wingdings" panose="05000000000000000000" pitchFamily="2" charset="2"/>
              <a:buChar char="§"/>
            </a:pPr>
            <a:r>
              <a:rPr lang="en-GB" sz="2800" dirty="0" smtClean="0"/>
              <a:t>In Rome, heroes were thought of as mythical figures who had achieved great things (cultural heroes).</a:t>
            </a:r>
            <a:endParaRPr lang="en-GB" sz="2800" dirty="0"/>
          </a:p>
        </p:txBody>
      </p:sp>
    </p:spTree>
    <p:extLst>
      <p:ext uri="{BB962C8B-B14F-4D97-AF65-F5344CB8AC3E}">
        <p14:creationId xmlns:p14="http://schemas.microsoft.com/office/powerpoint/2010/main" val="29979908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Achilles: key traits</a:t>
            </a:r>
            <a:endParaRPr lang="en-GB" dirty="0"/>
          </a:p>
        </p:txBody>
      </p:sp>
      <p:sp>
        <p:nvSpPr>
          <p:cNvPr id="3" name="Content Placeholder 2"/>
          <p:cNvSpPr>
            <a:spLocks noGrp="1"/>
          </p:cNvSpPr>
          <p:nvPr>
            <p:ph idx="1"/>
          </p:nvPr>
        </p:nvSpPr>
        <p:spPr>
          <a:xfrm>
            <a:off x="1097280" y="1845734"/>
            <a:ext cx="10058400" cy="4023360"/>
          </a:xfrm>
        </p:spPr>
        <p:txBody>
          <a:bodyPr>
            <a:normAutofit/>
          </a:bodyPr>
          <a:lstStyle/>
          <a:p>
            <a:pPr>
              <a:lnSpc>
                <a:spcPct val="150000"/>
              </a:lnSpc>
              <a:buFont typeface="Wingdings" panose="05000000000000000000" pitchFamily="2" charset="2"/>
              <a:buChar char="Ø"/>
            </a:pPr>
            <a:r>
              <a:rPr lang="en-GB" sz="3200" dirty="0" smtClean="0"/>
              <a:t>‘best of the Achaeans’ = the greatest Greek warrior at Troy.</a:t>
            </a:r>
          </a:p>
          <a:p>
            <a:pPr>
              <a:lnSpc>
                <a:spcPct val="150000"/>
              </a:lnSpc>
              <a:buFont typeface="Wingdings" panose="05000000000000000000" pitchFamily="2" charset="2"/>
              <a:buChar char="Ø"/>
            </a:pPr>
            <a:r>
              <a:rPr lang="en-GB" sz="3200" dirty="0" smtClean="0"/>
              <a:t>Son of the goddess Thetis and the mortal Peleus.</a:t>
            </a:r>
          </a:p>
          <a:p>
            <a:pPr>
              <a:lnSpc>
                <a:spcPct val="150000"/>
              </a:lnSpc>
              <a:buFont typeface="Wingdings" panose="05000000000000000000" pitchFamily="2" charset="2"/>
              <a:buChar char="Ø"/>
            </a:pPr>
            <a:r>
              <a:rPr lang="en-GB" sz="3200" dirty="0" smtClean="0"/>
              <a:t>Independent / arrogant / dislikes authority.</a:t>
            </a:r>
          </a:p>
          <a:p>
            <a:pPr>
              <a:lnSpc>
                <a:spcPct val="150000"/>
              </a:lnSpc>
              <a:buFont typeface="Wingdings" panose="05000000000000000000" pitchFamily="2" charset="2"/>
              <a:buChar char="Ø"/>
            </a:pPr>
            <a:r>
              <a:rPr lang="en-GB" sz="3200" dirty="0" smtClean="0"/>
              <a:t>Relationship with Patroclus.</a:t>
            </a:r>
          </a:p>
          <a:p>
            <a:pPr marL="0" indent="0">
              <a:buNone/>
            </a:pPr>
            <a:endParaRPr lang="en-GB" sz="3200" dirty="0" smtClean="0"/>
          </a:p>
          <a:p>
            <a:pPr>
              <a:buFont typeface="Wingdings" panose="05000000000000000000" pitchFamily="2" charset="2"/>
              <a:buChar char="Ø"/>
            </a:pPr>
            <a:endParaRPr lang="en-GB" sz="2400" dirty="0"/>
          </a:p>
        </p:txBody>
      </p:sp>
      <p:pic>
        <p:nvPicPr>
          <p:cNvPr id="4" name="Picture 3"/>
          <p:cNvPicPr>
            <a:picLocks noChangeAspect="1"/>
          </p:cNvPicPr>
          <p:nvPr/>
        </p:nvPicPr>
        <p:blipFill>
          <a:blip r:embed="rId2"/>
          <a:stretch>
            <a:fillRect/>
          </a:stretch>
        </p:blipFill>
        <p:spPr>
          <a:xfrm>
            <a:off x="6544474" y="575340"/>
            <a:ext cx="5156116" cy="5293754"/>
          </a:xfrm>
          <a:prstGeom prst="rect">
            <a:avLst/>
          </a:prstGeom>
        </p:spPr>
      </p:pic>
      <p:pic>
        <p:nvPicPr>
          <p:cNvPr id="5" name="Picture 4"/>
          <p:cNvPicPr>
            <a:picLocks noChangeAspect="1"/>
          </p:cNvPicPr>
          <p:nvPr/>
        </p:nvPicPr>
        <p:blipFill>
          <a:blip r:embed="rId3"/>
          <a:stretch>
            <a:fillRect/>
          </a:stretch>
        </p:blipFill>
        <p:spPr>
          <a:xfrm>
            <a:off x="1651179" y="650467"/>
            <a:ext cx="3429000" cy="5143500"/>
          </a:xfrm>
          <a:prstGeom prst="rect">
            <a:avLst/>
          </a:prstGeom>
        </p:spPr>
      </p:pic>
    </p:spTree>
    <p:extLst>
      <p:ext uri="{BB962C8B-B14F-4D97-AF65-F5344CB8AC3E}">
        <p14:creationId xmlns:p14="http://schemas.microsoft.com/office/powerpoint/2010/main" val="16229603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Achilles in the Epic Cycle</a:t>
            </a:r>
            <a:endParaRPr lang="en-GB" i="1" dirty="0"/>
          </a:p>
        </p:txBody>
      </p:sp>
      <p:sp>
        <p:nvSpPr>
          <p:cNvPr id="4" name="Text Placeholder 3"/>
          <p:cNvSpPr>
            <a:spLocks noGrp="1"/>
          </p:cNvSpPr>
          <p:nvPr>
            <p:ph type="body" idx="1"/>
          </p:nvPr>
        </p:nvSpPr>
        <p:spPr>
          <a:xfrm>
            <a:off x="296214" y="1846052"/>
            <a:ext cx="4937760" cy="736282"/>
          </a:xfrm>
        </p:spPr>
        <p:txBody>
          <a:bodyPr>
            <a:normAutofit/>
          </a:bodyPr>
          <a:lstStyle/>
          <a:p>
            <a:r>
              <a:rPr lang="en-GB" sz="2800" b="1" i="1" dirty="0" err="1" smtClean="0"/>
              <a:t>cypria</a:t>
            </a:r>
            <a:endParaRPr lang="en-GB" sz="2800" b="1" i="1" dirty="0"/>
          </a:p>
        </p:txBody>
      </p:sp>
      <p:sp>
        <p:nvSpPr>
          <p:cNvPr id="5" name="Content Placeholder 4"/>
          <p:cNvSpPr>
            <a:spLocks noGrp="1"/>
          </p:cNvSpPr>
          <p:nvPr>
            <p:ph sz="half" idx="2"/>
          </p:nvPr>
        </p:nvSpPr>
        <p:spPr>
          <a:xfrm>
            <a:off x="296214" y="2582333"/>
            <a:ext cx="5738826" cy="3535131"/>
          </a:xfrm>
          <a:ln>
            <a:prstDash val="sysDash"/>
          </a:ln>
        </p:spPr>
        <p:style>
          <a:lnRef idx="2">
            <a:schemeClr val="accent1"/>
          </a:lnRef>
          <a:fillRef idx="1">
            <a:schemeClr val="lt1"/>
          </a:fillRef>
          <a:effectRef idx="0">
            <a:schemeClr val="accent1"/>
          </a:effectRef>
          <a:fontRef idx="minor">
            <a:schemeClr val="dk1"/>
          </a:fontRef>
        </p:style>
        <p:txBody>
          <a:bodyPr>
            <a:normAutofit/>
          </a:bodyPr>
          <a:lstStyle/>
          <a:p>
            <a:pPr>
              <a:buFont typeface="Wingdings" panose="05000000000000000000" pitchFamily="2" charset="2"/>
              <a:buChar char="§"/>
            </a:pPr>
            <a:r>
              <a:rPr lang="en-GB" sz="2800" dirty="0" smtClean="0"/>
              <a:t>Achilles hidden on Scyros to avoid war, disguised as a woman.</a:t>
            </a:r>
          </a:p>
          <a:p>
            <a:pPr>
              <a:buFont typeface="Wingdings" panose="05000000000000000000" pitchFamily="2" charset="2"/>
              <a:buChar char="§"/>
            </a:pPr>
            <a:r>
              <a:rPr lang="en-GB" sz="2800" dirty="0" smtClean="0"/>
              <a:t>While there he fathered his only son, </a:t>
            </a:r>
            <a:r>
              <a:rPr lang="en-GB" sz="2800" dirty="0" err="1" smtClean="0"/>
              <a:t>Neoptolemus</a:t>
            </a:r>
            <a:r>
              <a:rPr lang="en-GB" sz="2800" dirty="0" smtClean="0"/>
              <a:t> (aka Pyrrhus), with </a:t>
            </a:r>
            <a:r>
              <a:rPr lang="en-GB" sz="2800" dirty="0" err="1" smtClean="0"/>
              <a:t>Deidameia</a:t>
            </a:r>
            <a:r>
              <a:rPr lang="en-GB" sz="2800" dirty="0" smtClean="0"/>
              <a:t>.</a:t>
            </a:r>
          </a:p>
          <a:p>
            <a:pPr>
              <a:buFont typeface="Wingdings" panose="05000000000000000000" pitchFamily="2" charset="2"/>
              <a:buChar char="§"/>
            </a:pPr>
            <a:r>
              <a:rPr lang="en-GB" sz="2800" dirty="0" smtClean="0"/>
              <a:t>His disguise was uncovered by Odysseus with the trick of the weapons.</a:t>
            </a:r>
          </a:p>
        </p:txBody>
      </p:sp>
      <p:sp>
        <p:nvSpPr>
          <p:cNvPr id="6" name="Text Placeholder 5"/>
          <p:cNvSpPr>
            <a:spLocks noGrp="1"/>
          </p:cNvSpPr>
          <p:nvPr>
            <p:ph type="body" sz="quarter" idx="3"/>
          </p:nvPr>
        </p:nvSpPr>
        <p:spPr>
          <a:xfrm>
            <a:off x="6217919" y="1846052"/>
            <a:ext cx="4937760" cy="736282"/>
          </a:xfrm>
        </p:spPr>
        <p:txBody>
          <a:bodyPr>
            <a:normAutofit/>
          </a:bodyPr>
          <a:lstStyle/>
          <a:p>
            <a:r>
              <a:rPr lang="en-GB" sz="2800" b="1" i="1" dirty="0" smtClean="0"/>
              <a:t>Aethiopis</a:t>
            </a:r>
            <a:endParaRPr lang="en-GB" sz="2800" b="1" i="1" dirty="0"/>
          </a:p>
        </p:txBody>
      </p:sp>
      <p:sp>
        <p:nvSpPr>
          <p:cNvPr id="7" name="Content Placeholder 6"/>
          <p:cNvSpPr>
            <a:spLocks noGrp="1"/>
          </p:cNvSpPr>
          <p:nvPr>
            <p:ph sz="quarter" idx="4"/>
          </p:nvPr>
        </p:nvSpPr>
        <p:spPr>
          <a:xfrm>
            <a:off x="6217919" y="2582334"/>
            <a:ext cx="5798069" cy="3378200"/>
          </a:xfrm>
          <a:ln>
            <a:prstDash val="sysDash"/>
          </a:ln>
        </p:spPr>
        <p:style>
          <a:lnRef idx="2">
            <a:schemeClr val="accent1"/>
          </a:lnRef>
          <a:fillRef idx="1">
            <a:schemeClr val="lt1"/>
          </a:fillRef>
          <a:effectRef idx="0">
            <a:schemeClr val="accent1"/>
          </a:effectRef>
          <a:fontRef idx="minor">
            <a:schemeClr val="dk1"/>
          </a:fontRef>
        </p:style>
        <p:txBody>
          <a:bodyPr>
            <a:normAutofit/>
          </a:bodyPr>
          <a:lstStyle/>
          <a:p>
            <a:pPr>
              <a:buFont typeface="Wingdings" panose="05000000000000000000" pitchFamily="2" charset="2"/>
              <a:buChar char="§"/>
            </a:pPr>
            <a:r>
              <a:rPr lang="en-GB" sz="2800" dirty="0" smtClean="0"/>
              <a:t>Achilles kills, and falls in love with, </a:t>
            </a:r>
            <a:r>
              <a:rPr lang="en-GB" sz="2800" dirty="0" err="1" smtClean="0"/>
              <a:t>Penthesilea</a:t>
            </a:r>
            <a:r>
              <a:rPr lang="en-GB" sz="2800" dirty="0" smtClean="0"/>
              <a:t>.</a:t>
            </a:r>
          </a:p>
          <a:p>
            <a:pPr>
              <a:buFont typeface="Wingdings" panose="05000000000000000000" pitchFamily="2" charset="2"/>
              <a:buChar char="§"/>
            </a:pPr>
            <a:r>
              <a:rPr lang="en-GB" sz="2800" dirty="0" smtClean="0"/>
              <a:t>He kills </a:t>
            </a:r>
            <a:r>
              <a:rPr lang="en-GB" sz="2800" dirty="0" err="1" smtClean="0"/>
              <a:t>Thersites</a:t>
            </a:r>
            <a:r>
              <a:rPr lang="en-GB" sz="2800" dirty="0" smtClean="0"/>
              <a:t> for mocking him.</a:t>
            </a:r>
          </a:p>
          <a:p>
            <a:pPr>
              <a:buFont typeface="Wingdings" panose="05000000000000000000" pitchFamily="2" charset="2"/>
              <a:buChar char="§"/>
            </a:pPr>
            <a:r>
              <a:rPr lang="en-GB" sz="2800" dirty="0" smtClean="0"/>
              <a:t>Achilles battles and kills Memnon, son of Eos (Dawn).</a:t>
            </a:r>
          </a:p>
          <a:p>
            <a:pPr>
              <a:buFont typeface="Wingdings" panose="05000000000000000000" pitchFamily="2" charset="2"/>
              <a:buChar char="§"/>
            </a:pPr>
            <a:r>
              <a:rPr lang="en-GB" sz="2800" dirty="0" smtClean="0"/>
              <a:t>Achilles is killed by Paris and Apollo.</a:t>
            </a:r>
          </a:p>
          <a:p>
            <a:pPr>
              <a:buFont typeface="Wingdings" panose="05000000000000000000" pitchFamily="2" charset="2"/>
              <a:buChar char="§"/>
            </a:pPr>
            <a:endParaRPr lang="en-GB" sz="2800" dirty="0"/>
          </a:p>
        </p:txBody>
      </p:sp>
    </p:spTree>
    <p:extLst>
      <p:ext uri="{BB962C8B-B14F-4D97-AF65-F5344CB8AC3E}">
        <p14:creationId xmlns:p14="http://schemas.microsoft.com/office/powerpoint/2010/main" val="7534863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bg/>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animBg="1"/>
      <p:bldP spid="7" grpId="0" build="p"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Achilles in the Homeric poems</a:t>
            </a:r>
            <a:endParaRPr lang="en-GB" i="1" dirty="0"/>
          </a:p>
        </p:txBody>
      </p:sp>
      <p:sp>
        <p:nvSpPr>
          <p:cNvPr id="4" name="Text Placeholder 3"/>
          <p:cNvSpPr>
            <a:spLocks noGrp="1"/>
          </p:cNvSpPr>
          <p:nvPr>
            <p:ph type="body" idx="1"/>
          </p:nvPr>
        </p:nvSpPr>
        <p:spPr>
          <a:xfrm>
            <a:off x="296214" y="1846052"/>
            <a:ext cx="4937760" cy="736282"/>
          </a:xfrm>
        </p:spPr>
        <p:txBody>
          <a:bodyPr>
            <a:normAutofit/>
          </a:bodyPr>
          <a:lstStyle/>
          <a:p>
            <a:r>
              <a:rPr lang="en-GB" sz="2800" b="1" i="1" dirty="0" smtClean="0"/>
              <a:t>Iliad</a:t>
            </a:r>
            <a:endParaRPr lang="en-GB" sz="2800" b="1" i="1" dirty="0"/>
          </a:p>
        </p:txBody>
      </p:sp>
      <p:sp>
        <p:nvSpPr>
          <p:cNvPr id="5" name="Content Placeholder 4"/>
          <p:cNvSpPr>
            <a:spLocks noGrp="1"/>
          </p:cNvSpPr>
          <p:nvPr>
            <p:ph sz="half" idx="2"/>
          </p:nvPr>
        </p:nvSpPr>
        <p:spPr>
          <a:xfrm>
            <a:off x="296214" y="2582334"/>
            <a:ext cx="5738826" cy="3378200"/>
          </a:xfrm>
          <a:ln>
            <a:prstDash val="sysDash"/>
          </a:ln>
        </p:spPr>
        <p:style>
          <a:lnRef idx="2">
            <a:schemeClr val="accent1"/>
          </a:lnRef>
          <a:fillRef idx="1">
            <a:schemeClr val="lt1"/>
          </a:fillRef>
          <a:effectRef idx="0">
            <a:schemeClr val="accent1"/>
          </a:effectRef>
          <a:fontRef idx="minor">
            <a:schemeClr val="dk1"/>
          </a:fontRef>
        </p:style>
        <p:txBody>
          <a:bodyPr>
            <a:normAutofit/>
          </a:bodyPr>
          <a:lstStyle/>
          <a:p>
            <a:pPr algn="ctr"/>
            <a:r>
              <a:rPr lang="en-GB" sz="2800" dirty="0" smtClean="0"/>
              <a:t>‘Yes, you will die too.  Why do you try to escape it?  Even Patroclus died, who was a far better man than you.  And look at me.  Look how mighty and great I am.  I am the son of a great man, and a goddess was my mother, yet death and inescapable destiny are waiting for me as well.’ </a:t>
            </a:r>
            <a:r>
              <a:rPr lang="en-GB" dirty="0" smtClean="0"/>
              <a:t>(21.100)</a:t>
            </a:r>
            <a:endParaRPr lang="en-GB" dirty="0"/>
          </a:p>
        </p:txBody>
      </p:sp>
      <p:sp>
        <p:nvSpPr>
          <p:cNvPr id="6" name="Text Placeholder 5"/>
          <p:cNvSpPr>
            <a:spLocks noGrp="1"/>
          </p:cNvSpPr>
          <p:nvPr>
            <p:ph type="body" sz="quarter" idx="3"/>
          </p:nvPr>
        </p:nvSpPr>
        <p:spPr>
          <a:xfrm>
            <a:off x="6217919" y="1846052"/>
            <a:ext cx="4937760" cy="736282"/>
          </a:xfrm>
        </p:spPr>
        <p:txBody>
          <a:bodyPr>
            <a:normAutofit/>
          </a:bodyPr>
          <a:lstStyle/>
          <a:p>
            <a:r>
              <a:rPr lang="en-GB" sz="2800" b="1" i="1" dirty="0" smtClean="0"/>
              <a:t>odyssey</a:t>
            </a:r>
            <a:endParaRPr lang="en-GB" sz="2800" b="1" i="1" dirty="0"/>
          </a:p>
        </p:txBody>
      </p:sp>
      <p:sp>
        <p:nvSpPr>
          <p:cNvPr id="7" name="Content Placeholder 6"/>
          <p:cNvSpPr>
            <a:spLocks noGrp="1"/>
          </p:cNvSpPr>
          <p:nvPr>
            <p:ph sz="quarter" idx="4"/>
          </p:nvPr>
        </p:nvSpPr>
        <p:spPr>
          <a:xfrm>
            <a:off x="6217919" y="2582334"/>
            <a:ext cx="5798069" cy="3378200"/>
          </a:xfrm>
          <a:ln>
            <a:prstDash val="sysDash"/>
          </a:ln>
        </p:spPr>
        <p:style>
          <a:lnRef idx="2">
            <a:schemeClr val="accent1"/>
          </a:lnRef>
          <a:fillRef idx="1">
            <a:schemeClr val="lt1"/>
          </a:fillRef>
          <a:effectRef idx="0">
            <a:schemeClr val="accent1"/>
          </a:effectRef>
          <a:fontRef idx="minor">
            <a:schemeClr val="dk1"/>
          </a:fontRef>
        </p:style>
        <p:txBody>
          <a:bodyPr>
            <a:normAutofit/>
          </a:bodyPr>
          <a:lstStyle/>
          <a:p>
            <a:pPr algn="ctr"/>
            <a:r>
              <a:rPr lang="en-GB" sz="3200" dirty="0" smtClean="0"/>
              <a:t>‘Do not make light of death, Odysseus.  I would rather work the land as a penniless slave than be king of all these lifeless dead.  Come, give me news of that fine son of mine.  Did he follow me to war to play his part?’ </a:t>
            </a:r>
            <a:r>
              <a:rPr lang="en-GB" dirty="0" smtClean="0"/>
              <a:t>(9.490)</a:t>
            </a:r>
            <a:endParaRPr lang="en-GB" dirty="0"/>
          </a:p>
        </p:txBody>
      </p:sp>
      <p:sp>
        <p:nvSpPr>
          <p:cNvPr id="3" name="TextBox 2"/>
          <p:cNvSpPr txBox="1"/>
          <p:nvPr/>
        </p:nvSpPr>
        <p:spPr>
          <a:xfrm>
            <a:off x="8707447" y="162233"/>
            <a:ext cx="3343936" cy="2308324"/>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2400" dirty="0" smtClean="0"/>
              <a:t>In the </a:t>
            </a:r>
            <a:r>
              <a:rPr lang="en-GB" sz="2400" i="1" dirty="0" smtClean="0"/>
              <a:t>Odyssey</a:t>
            </a:r>
            <a:r>
              <a:rPr lang="en-GB" sz="2400" dirty="0" smtClean="0"/>
              <a:t>, Odysseus is presented as a different kind of hero, relying on his mind rather than his physical attributes.</a:t>
            </a:r>
            <a:endParaRPr lang="en-GB" sz="2400" dirty="0"/>
          </a:p>
        </p:txBody>
      </p:sp>
    </p:spTree>
    <p:extLst>
      <p:ext uri="{BB962C8B-B14F-4D97-AF65-F5344CB8AC3E}">
        <p14:creationId xmlns:p14="http://schemas.microsoft.com/office/powerpoint/2010/main" val="32678529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bg/>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animBg="1"/>
      <p:bldP spid="7" grpId="0" build="p" animBg="1"/>
      <p:bldP spid="3"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Achilles in Archaic art</a:t>
            </a:r>
            <a:endParaRPr lang="en-GB" dirty="0"/>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108665" y="2266682"/>
            <a:ext cx="4345183" cy="3710786"/>
          </a:xfrm>
          <a:prstGeom prst="rect">
            <a:avLst/>
          </a:prstGeom>
        </p:spPr>
      </p:pic>
      <p:pic>
        <p:nvPicPr>
          <p:cNvPr id="5" name="Picture 4"/>
          <p:cNvPicPr>
            <a:picLocks noChangeAspect="1"/>
          </p:cNvPicPr>
          <p:nvPr/>
        </p:nvPicPr>
        <p:blipFill rotWithShape="1">
          <a:blip r:embed="rId3"/>
          <a:srcRect l="18601" r="20104"/>
          <a:stretch/>
        </p:blipFill>
        <p:spPr>
          <a:xfrm>
            <a:off x="4199611" y="2107537"/>
            <a:ext cx="3503053" cy="4029075"/>
          </a:xfrm>
          <a:prstGeom prst="rect">
            <a:avLst/>
          </a:prstGeom>
        </p:spPr>
      </p:pic>
      <p:pic>
        <p:nvPicPr>
          <p:cNvPr id="6" name="Picture 5"/>
          <p:cNvPicPr>
            <a:picLocks noChangeAspect="1"/>
          </p:cNvPicPr>
          <p:nvPr/>
        </p:nvPicPr>
        <p:blipFill>
          <a:blip r:embed="rId4"/>
          <a:stretch>
            <a:fillRect/>
          </a:stretch>
        </p:blipFill>
        <p:spPr>
          <a:xfrm>
            <a:off x="7448427" y="1608571"/>
            <a:ext cx="4695868" cy="4820602"/>
          </a:xfrm>
          <a:prstGeom prst="rect">
            <a:avLst/>
          </a:prstGeom>
        </p:spPr>
      </p:pic>
    </p:spTree>
    <p:extLst>
      <p:ext uri="{BB962C8B-B14F-4D97-AF65-F5344CB8AC3E}">
        <p14:creationId xmlns:p14="http://schemas.microsoft.com/office/powerpoint/2010/main" val="401631280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Achilles in later ancient tradition</a:t>
            </a:r>
            <a:endParaRPr lang="en-GB" dirty="0"/>
          </a:p>
        </p:txBody>
      </p:sp>
      <p:sp>
        <p:nvSpPr>
          <p:cNvPr id="3" name="Content Placeholder 2"/>
          <p:cNvSpPr>
            <a:spLocks noGrp="1"/>
          </p:cNvSpPr>
          <p:nvPr>
            <p:ph idx="1"/>
          </p:nvPr>
        </p:nvSpPr>
        <p:spPr/>
        <p:txBody>
          <a:bodyPr>
            <a:normAutofit/>
          </a:bodyPr>
          <a:lstStyle/>
          <a:p>
            <a:pPr>
              <a:buFont typeface="Wingdings" panose="05000000000000000000" pitchFamily="2" charset="2"/>
              <a:buChar char="§"/>
            </a:pPr>
            <a:r>
              <a:rPr lang="en-GB" sz="3200" dirty="0" smtClean="0"/>
              <a:t>Childhood and Thetis’ attempts at immortality (origin of heel story?); training by the centaur Chiron: </a:t>
            </a:r>
            <a:r>
              <a:rPr lang="en-GB" sz="2800" dirty="0" smtClean="0"/>
              <a:t>Pindar, Statius, </a:t>
            </a:r>
            <a:r>
              <a:rPr lang="en-GB" sz="2800" dirty="0" err="1" smtClean="0"/>
              <a:t>Apollodorus</a:t>
            </a:r>
            <a:r>
              <a:rPr lang="en-GB" sz="2800" dirty="0" smtClean="0"/>
              <a:t>.</a:t>
            </a:r>
          </a:p>
          <a:p>
            <a:pPr>
              <a:buFont typeface="Wingdings" panose="05000000000000000000" pitchFamily="2" charset="2"/>
              <a:buChar char="§"/>
            </a:pPr>
            <a:r>
              <a:rPr lang="en-GB" sz="3200" dirty="0" smtClean="0"/>
              <a:t>After-life; transported to the White Isle (</a:t>
            </a:r>
            <a:r>
              <a:rPr lang="en-GB" sz="3200" dirty="0" err="1" smtClean="0"/>
              <a:t>Leuke</a:t>
            </a:r>
            <a:r>
              <a:rPr lang="en-GB" sz="3200" dirty="0" smtClean="0"/>
              <a:t>) to live with Medea / Iphigeneia / Helen; worshipped there as a local deity: </a:t>
            </a:r>
            <a:r>
              <a:rPr lang="en-GB" sz="2800" dirty="0" smtClean="0"/>
              <a:t>Pindar, Pausanias, </a:t>
            </a:r>
            <a:r>
              <a:rPr lang="en-GB" sz="2800" dirty="0" err="1" smtClean="0"/>
              <a:t>Apollodorus</a:t>
            </a:r>
            <a:r>
              <a:rPr lang="en-GB" sz="2800" dirty="0" smtClean="0"/>
              <a:t>.</a:t>
            </a:r>
          </a:p>
          <a:p>
            <a:pPr>
              <a:buFont typeface="Wingdings" panose="05000000000000000000" pitchFamily="2" charset="2"/>
              <a:buChar char="§"/>
            </a:pPr>
            <a:r>
              <a:rPr lang="en-GB" sz="3200" dirty="0" smtClean="0"/>
              <a:t>Alexander the Great; visit to Achilles’ tomb; parallels with Patroclus: </a:t>
            </a:r>
            <a:r>
              <a:rPr lang="en-GB" sz="2800" dirty="0" err="1" smtClean="0"/>
              <a:t>Aelian</a:t>
            </a:r>
            <a:r>
              <a:rPr lang="en-GB" sz="2800" dirty="0" smtClean="0"/>
              <a:t>, Pausanias.</a:t>
            </a:r>
          </a:p>
          <a:p>
            <a:pPr>
              <a:buFont typeface="Wingdings" panose="05000000000000000000" pitchFamily="2" charset="2"/>
              <a:buChar char="§"/>
            </a:pPr>
            <a:endParaRPr lang="en-GB" sz="2800" dirty="0" smtClean="0"/>
          </a:p>
          <a:p>
            <a:pPr>
              <a:buFont typeface="Wingdings" panose="05000000000000000000" pitchFamily="2" charset="2"/>
              <a:buChar char="§"/>
            </a:pPr>
            <a:endParaRPr lang="en-GB" sz="2800" dirty="0" smtClean="0"/>
          </a:p>
          <a:p>
            <a:pPr marL="0" indent="0">
              <a:buNone/>
            </a:pPr>
            <a:endParaRPr lang="en-GB" sz="2800" dirty="0"/>
          </a:p>
        </p:txBody>
      </p:sp>
    </p:spTree>
    <p:extLst>
      <p:ext uri="{BB962C8B-B14F-4D97-AF65-F5344CB8AC3E}">
        <p14:creationId xmlns:p14="http://schemas.microsoft.com/office/powerpoint/2010/main" val="2146005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6439436" y="237213"/>
            <a:ext cx="5611030" cy="6396574"/>
          </a:xfrm>
          <a:prstGeom prst="rect">
            <a:avLst/>
          </a:prstGeom>
        </p:spPr>
      </p:pic>
      <p:sp>
        <p:nvSpPr>
          <p:cNvPr id="6" name="TextBox 5"/>
          <p:cNvSpPr txBox="1"/>
          <p:nvPr/>
        </p:nvSpPr>
        <p:spPr>
          <a:xfrm>
            <a:off x="768371" y="353238"/>
            <a:ext cx="5434885" cy="5724644"/>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GB" sz="2400" b="1" dirty="0" smtClean="0"/>
              <a:t>Red-figure volute krater by the Berlin Painter, c.490-460BC</a:t>
            </a:r>
          </a:p>
          <a:p>
            <a:pPr marL="285750" indent="-285750" algn="just">
              <a:buFont typeface="Wingdings" panose="05000000000000000000" pitchFamily="2" charset="2"/>
              <a:buChar char="§"/>
            </a:pPr>
            <a:r>
              <a:rPr lang="en-GB" sz="2400" dirty="0" smtClean="0"/>
              <a:t>Less heavily decorated than earlier examples, with one narrative decorated band at the neck of the vase and repeated floral motifs on rim and handles.</a:t>
            </a:r>
          </a:p>
          <a:p>
            <a:pPr algn="just"/>
            <a:endParaRPr lang="en-GB" sz="2400" dirty="0" smtClean="0"/>
          </a:p>
          <a:p>
            <a:pPr marL="285750" indent="-285750" algn="just">
              <a:buFont typeface="Wingdings" panose="05000000000000000000" pitchFamily="2" charset="2"/>
              <a:buChar char="§"/>
            </a:pPr>
            <a:r>
              <a:rPr lang="en-GB" sz="2400" dirty="0" smtClean="0"/>
              <a:t>Achilles is the theme on both sides of the vase; one side shows his battle with Hector and the other his battle with Memnon, with accompanying deities supporting each warrior.</a:t>
            </a:r>
            <a:endParaRPr lang="en-GB" sz="2400" dirty="0"/>
          </a:p>
          <a:p>
            <a:endParaRPr lang="en-GB" dirty="0" smtClean="0"/>
          </a:p>
          <a:p>
            <a:endParaRPr lang="en-GB" dirty="0"/>
          </a:p>
          <a:p>
            <a:endParaRPr lang="en-GB" dirty="0"/>
          </a:p>
        </p:txBody>
      </p:sp>
      <p:pic>
        <p:nvPicPr>
          <p:cNvPr id="7" name="Picture 6"/>
          <p:cNvPicPr>
            <a:picLocks noChangeAspect="1"/>
          </p:cNvPicPr>
          <p:nvPr/>
        </p:nvPicPr>
        <p:blipFill rotWithShape="1">
          <a:blip r:embed="rId3"/>
          <a:srcRect t="42645"/>
          <a:stretch/>
        </p:blipFill>
        <p:spPr>
          <a:xfrm>
            <a:off x="1293475" y="1081825"/>
            <a:ext cx="8992585" cy="3445299"/>
          </a:xfrm>
          <a:prstGeom prst="rect">
            <a:avLst/>
          </a:prstGeom>
        </p:spPr>
      </p:pic>
      <p:pic>
        <p:nvPicPr>
          <p:cNvPr id="8" name="Picture 7"/>
          <p:cNvPicPr>
            <a:picLocks noChangeAspect="1"/>
          </p:cNvPicPr>
          <p:nvPr/>
        </p:nvPicPr>
        <p:blipFill rotWithShape="1">
          <a:blip r:embed="rId4"/>
          <a:srcRect t="41412" b="17659"/>
          <a:stretch/>
        </p:blipFill>
        <p:spPr>
          <a:xfrm>
            <a:off x="516997" y="1207493"/>
            <a:ext cx="10545540" cy="3193961"/>
          </a:xfrm>
          <a:prstGeom prst="rect">
            <a:avLst/>
          </a:prstGeom>
        </p:spPr>
      </p:pic>
      <p:pic>
        <p:nvPicPr>
          <p:cNvPr id="9" name="Picture 8"/>
          <p:cNvPicPr>
            <a:picLocks noChangeAspect="1"/>
          </p:cNvPicPr>
          <p:nvPr/>
        </p:nvPicPr>
        <p:blipFill rotWithShape="1">
          <a:blip r:embed="rId5"/>
          <a:srcRect l="17309" t="32831" b="13809"/>
          <a:stretch/>
        </p:blipFill>
        <p:spPr>
          <a:xfrm>
            <a:off x="414102" y="1582226"/>
            <a:ext cx="5907244" cy="4172755"/>
          </a:xfrm>
          <a:prstGeom prst="rect">
            <a:avLst/>
          </a:prstGeom>
        </p:spPr>
      </p:pic>
      <p:pic>
        <p:nvPicPr>
          <p:cNvPr id="10" name="Picture 9"/>
          <p:cNvPicPr>
            <a:picLocks noChangeAspect="1"/>
          </p:cNvPicPr>
          <p:nvPr/>
        </p:nvPicPr>
        <p:blipFill rotWithShape="1">
          <a:blip r:embed="rId6"/>
          <a:srcRect t="32315" r="35277" b="16733"/>
          <a:stretch/>
        </p:blipFill>
        <p:spPr>
          <a:xfrm>
            <a:off x="6827126" y="1445713"/>
            <a:ext cx="4623649" cy="3979573"/>
          </a:xfrm>
          <a:prstGeom prst="rect">
            <a:avLst/>
          </a:prstGeom>
        </p:spPr>
      </p:pic>
      <p:sp>
        <p:nvSpPr>
          <p:cNvPr id="11" name="TextBox 10"/>
          <p:cNvSpPr txBox="1"/>
          <p:nvPr/>
        </p:nvSpPr>
        <p:spPr>
          <a:xfrm>
            <a:off x="856443" y="353238"/>
            <a:ext cx="5434885" cy="5816977"/>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GB" sz="2400" b="1" dirty="0" smtClean="0"/>
              <a:t>Red-figure volute krater by the Berlin Painter, c.490-460BC</a:t>
            </a:r>
          </a:p>
          <a:p>
            <a:pPr algn="just"/>
            <a:endParaRPr lang="en-GB" sz="2400" dirty="0" smtClean="0"/>
          </a:p>
          <a:p>
            <a:pPr marL="342900" indent="-342900">
              <a:buFont typeface="Wingdings" panose="05000000000000000000" pitchFamily="2" charset="2"/>
              <a:buChar char="§"/>
            </a:pPr>
            <a:r>
              <a:rPr lang="en-GB" sz="2400" dirty="0" smtClean="0"/>
              <a:t>Theme of the vase shows Achilles’ two most famous battles and so looks ahead to his final battle when he will be killed by Paris, even though this battle is not shown.</a:t>
            </a:r>
          </a:p>
          <a:p>
            <a:pPr marL="342900" indent="-342900">
              <a:buFont typeface="Wingdings" panose="05000000000000000000" pitchFamily="2" charset="2"/>
              <a:buChar char="§"/>
            </a:pPr>
            <a:endParaRPr lang="en-GB" sz="2400" dirty="0"/>
          </a:p>
          <a:p>
            <a:pPr marL="342900" indent="-342900">
              <a:buFont typeface="Wingdings" panose="05000000000000000000" pitchFamily="2" charset="2"/>
              <a:buChar char="§"/>
            </a:pPr>
            <a:r>
              <a:rPr lang="en-GB" sz="2400" dirty="0" smtClean="0"/>
              <a:t>Shows a combination of Homeric and non-Homeric scenes, suggesting that the</a:t>
            </a:r>
            <a:r>
              <a:rPr lang="en-GB" sz="2400" i="1" dirty="0" smtClean="0"/>
              <a:t> Iliad </a:t>
            </a:r>
            <a:r>
              <a:rPr lang="en-GB" sz="2400" dirty="0" smtClean="0"/>
              <a:t>and </a:t>
            </a:r>
            <a:r>
              <a:rPr lang="en-GB" sz="2400" i="1" dirty="0" smtClean="0"/>
              <a:t>Odyssey</a:t>
            </a:r>
            <a:r>
              <a:rPr lang="en-GB" sz="2400" dirty="0" smtClean="0"/>
              <a:t> were not the most well-known stories about the Trojan war.</a:t>
            </a:r>
          </a:p>
          <a:p>
            <a:endParaRPr lang="en-GB" dirty="0"/>
          </a:p>
          <a:p>
            <a:endParaRPr lang="en-GB" dirty="0"/>
          </a:p>
        </p:txBody>
      </p:sp>
      <p:pic>
        <p:nvPicPr>
          <p:cNvPr id="12" name="Picture 11"/>
          <p:cNvPicPr>
            <a:picLocks noChangeAspect="1"/>
          </p:cNvPicPr>
          <p:nvPr/>
        </p:nvPicPr>
        <p:blipFill>
          <a:blip r:embed="rId7"/>
          <a:stretch>
            <a:fillRect/>
          </a:stretch>
        </p:blipFill>
        <p:spPr>
          <a:xfrm>
            <a:off x="6454630" y="237213"/>
            <a:ext cx="5614903" cy="6395258"/>
          </a:xfrm>
          <a:prstGeom prst="rect">
            <a:avLst/>
          </a:prstGeom>
        </p:spPr>
      </p:pic>
    </p:spTree>
    <p:extLst>
      <p:ext uri="{BB962C8B-B14F-4D97-AF65-F5344CB8AC3E}">
        <p14:creationId xmlns:p14="http://schemas.microsoft.com/office/powerpoint/2010/main" val="6479756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46518" y="261633"/>
            <a:ext cx="4698213" cy="1580046"/>
          </a:xfrm>
        </p:spPr>
        <p:style>
          <a:lnRef idx="2">
            <a:schemeClr val="accent1"/>
          </a:lnRef>
          <a:fillRef idx="1">
            <a:schemeClr val="lt1"/>
          </a:fillRef>
          <a:effectRef idx="0">
            <a:schemeClr val="accent1"/>
          </a:effectRef>
          <a:fontRef idx="minor">
            <a:schemeClr val="dk1"/>
          </a:fontRef>
        </p:style>
        <p:txBody>
          <a:bodyPr>
            <a:normAutofit lnSpcReduction="10000"/>
          </a:bodyPr>
          <a:lstStyle/>
          <a:p>
            <a:r>
              <a:rPr lang="en-GB" sz="2800" dirty="0" smtClean="0"/>
              <a:t>Attic red-figure amphora</a:t>
            </a:r>
          </a:p>
          <a:p>
            <a:r>
              <a:rPr lang="en-GB" sz="2800" dirty="0" smtClean="0"/>
              <a:t>Attributed to </a:t>
            </a:r>
            <a:r>
              <a:rPr lang="en-GB" sz="2800" dirty="0" err="1" smtClean="0"/>
              <a:t>Oltos</a:t>
            </a:r>
            <a:endParaRPr lang="en-GB" sz="2800" dirty="0" smtClean="0"/>
          </a:p>
          <a:p>
            <a:r>
              <a:rPr lang="en-GB" sz="2800" dirty="0" smtClean="0"/>
              <a:t>c.520 BC</a:t>
            </a:r>
            <a:endParaRPr lang="en-GB" sz="2800" dirty="0"/>
          </a:p>
        </p:txBody>
      </p:sp>
      <p:pic>
        <p:nvPicPr>
          <p:cNvPr id="5" name="Picture 4"/>
          <p:cNvPicPr>
            <a:picLocks noChangeAspect="1"/>
          </p:cNvPicPr>
          <p:nvPr/>
        </p:nvPicPr>
        <p:blipFill>
          <a:blip r:embed="rId2"/>
          <a:stretch>
            <a:fillRect/>
          </a:stretch>
        </p:blipFill>
        <p:spPr>
          <a:xfrm>
            <a:off x="5808373" y="212760"/>
            <a:ext cx="6272012" cy="6526018"/>
          </a:xfrm>
          <a:prstGeom prst="rect">
            <a:avLst/>
          </a:prstGeom>
        </p:spPr>
      </p:pic>
    </p:spTree>
    <p:extLst>
      <p:ext uri="{BB962C8B-B14F-4D97-AF65-F5344CB8AC3E}">
        <p14:creationId xmlns:p14="http://schemas.microsoft.com/office/powerpoint/2010/main" val="55107533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46518" y="261633"/>
            <a:ext cx="4698213" cy="1580046"/>
          </a:xfrm>
        </p:spPr>
        <p:style>
          <a:lnRef idx="2">
            <a:schemeClr val="accent1"/>
          </a:lnRef>
          <a:fillRef idx="1">
            <a:schemeClr val="lt1"/>
          </a:fillRef>
          <a:effectRef idx="0">
            <a:schemeClr val="accent1"/>
          </a:effectRef>
          <a:fontRef idx="minor">
            <a:schemeClr val="dk1"/>
          </a:fontRef>
        </p:style>
        <p:txBody>
          <a:bodyPr>
            <a:normAutofit/>
          </a:bodyPr>
          <a:lstStyle/>
          <a:p>
            <a:r>
              <a:rPr lang="en-GB" sz="2800" dirty="0" smtClean="0"/>
              <a:t>Fresco from Herculaneum</a:t>
            </a:r>
          </a:p>
          <a:p>
            <a:r>
              <a:rPr lang="en-GB" sz="2800" dirty="0" smtClean="0"/>
              <a:t>c. 65-79 AD</a:t>
            </a:r>
            <a:endParaRPr lang="en-GB" sz="2800" dirty="0"/>
          </a:p>
        </p:txBody>
      </p:sp>
      <p:pic>
        <p:nvPicPr>
          <p:cNvPr id="4" name="Picture 3"/>
          <p:cNvPicPr>
            <a:picLocks noChangeAspect="1"/>
          </p:cNvPicPr>
          <p:nvPr/>
        </p:nvPicPr>
        <p:blipFill>
          <a:blip r:embed="rId2"/>
          <a:stretch>
            <a:fillRect/>
          </a:stretch>
        </p:blipFill>
        <p:spPr>
          <a:xfrm>
            <a:off x="5653825" y="90999"/>
            <a:ext cx="6419380" cy="6660835"/>
          </a:xfrm>
          <a:prstGeom prst="rect">
            <a:avLst/>
          </a:prstGeom>
        </p:spPr>
      </p:pic>
    </p:spTree>
    <p:extLst>
      <p:ext uri="{BB962C8B-B14F-4D97-AF65-F5344CB8AC3E}">
        <p14:creationId xmlns:p14="http://schemas.microsoft.com/office/powerpoint/2010/main" val="320929566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46518" y="261633"/>
            <a:ext cx="5754282" cy="1580046"/>
          </a:xfrm>
        </p:spPr>
        <p:style>
          <a:lnRef idx="2">
            <a:schemeClr val="accent1"/>
          </a:lnRef>
          <a:fillRef idx="1">
            <a:schemeClr val="lt1"/>
          </a:fillRef>
          <a:effectRef idx="0">
            <a:schemeClr val="accent1"/>
          </a:effectRef>
          <a:fontRef idx="minor">
            <a:schemeClr val="dk1"/>
          </a:fontRef>
        </p:style>
        <p:txBody>
          <a:bodyPr>
            <a:normAutofit/>
          </a:bodyPr>
          <a:lstStyle/>
          <a:p>
            <a:r>
              <a:rPr lang="en-GB" sz="2800" dirty="0" smtClean="0"/>
              <a:t>Late </a:t>
            </a:r>
            <a:r>
              <a:rPr lang="en-GB" sz="2800" dirty="0"/>
              <a:t>Roman mosaic from La </a:t>
            </a:r>
            <a:r>
              <a:rPr lang="en-GB" sz="2800" dirty="0" err="1"/>
              <a:t>Olmeda</a:t>
            </a:r>
            <a:r>
              <a:rPr lang="en-GB" sz="2800" dirty="0"/>
              <a:t>, </a:t>
            </a:r>
            <a:r>
              <a:rPr lang="en-GB" sz="2800" dirty="0" smtClean="0"/>
              <a:t>Spain </a:t>
            </a:r>
          </a:p>
          <a:p>
            <a:r>
              <a:rPr lang="en-GB" sz="2800" dirty="0" smtClean="0"/>
              <a:t>4th-5th </a:t>
            </a:r>
            <a:r>
              <a:rPr lang="en-GB" sz="2800" dirty="0"/>
              <a:t>centuries AD</a:t>
            </a:r>
          </a:p>
        </p:txBody>
      </p:sp>
      <p:pic>
        <p:nvPicPr>
          <p:cNvPr id="2" name="Picture 1"/>
          <p:cNvPicPr>
            <a:picLocks noChangeAspect="1"/>
          </p:cNvPicPr>
          <p:nvPr/>
        </p:nvPicPr>
        <p:blipFill>
          <a:blip r:embed="rId2"/>
          <a:stretch>
            <a:fillRect/>
          </a:stretch>
        </p:blipFill>
        <p:spPr>
          <a:xfrm>
            <a:off x="7053129" y="115909"/>
            <a:ext cx="4861975" cy="6502892"/>
          </a:xfrm>
          <a:prstGeom prst="rect">
            <a:avLst/>
          </a:prstGeom>
        </p:spPr>
      </p:pic>
      <p:pic>
        <p:nvPicPr>
          <p:cNvPr id="5" name="Picture 4"/>
          <p:cNvPicPr>
            <a:picLocks noChangeAspect="1"/>
          </p:cNvPicPr>
          <p:nvPr/>
        </p:nvPicPr>
        <p:blipFill rotWithShape="1">
          <a:blip r:embed="rId3"/>
          <a:srcRect l="24498" t="31341" r="585" b="10848"/>
          <a:stretch/>
        </p:blipFill>
        <p:spPr>
          <a:xfrm>
            <a:off x="6209763" y="732018"/>
            <a:ext cx="5705341" cy="5886783"/>
          </a:xfrm>
          <a:prstGeom prst="rect">
            <a:avLst/>
          </a:prstGeom>
        </p:spPr>
      </p:pic>
    </p:spTree>
    <p:extLst>
      <p:ext uri="{BB962C8B-B14F-4D97-AF65-F5344CB8AC3E}">
        <p14:creationId xmlns:p14="http://schemas.microsoft.com/office/powerpoint/2010/main" val="16956072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Roman and later views of Achilles</a:t>
            </a:r>
            <a:endParaRPr lang="en-GB" dirty="0"/>
          </a:p>
        </p:txBody>
      </p:sp>
      <p:sp>
        <p:nvSpPr>
          <p:cNvPr id="3" name="Content Placeholder 2"/>
          <p:cNvSpPr>
            <a:spLocks noGrp="1"/>
          </p:cNvSpPr>
          <p:nvPr>
            <p:ph idx="1"/>
          </p:nvPr>
        </p:nvSpPr>
        <p:spPr>
          <a:xfrm>
            <a:off x="476517" y="1845734"/>
            <a:ext cx="11397803" cy="4023360"/>
          </a:xfrm>
        </p:spPr>
        <p:txBody>
          <a:bodyPr>
            <a:noAutofit/>
          </a:bodyPr>
          <a:lstStyle/>
          <a:p>
            <a:pPr>
              <a:buFont typeface="Wingdings" panose="05000000000000000000" pitchFamily="2" charset="2"/>
              <a:buChar char="§"/>
            </a:pPr>
            <a:r>
              <a:rPr lang="en-GB" sz="3200" dirty="0" smtClean="0"/>
              <a:t>Virgil’s</a:t>
            </a:r>
            <a:r>
              <a:rPr lang="en-GB" sz="3200" i="1" dirty="0" smtClean="0"/>
              <a:t> Aeneid </a:t>
            </a:r>
            <a:r>
              <a:rPr lang="en-GB" sz="3200" dirty="0" smtClean="0"/>
              <a:t>contrasted Achilles unfavourably with the Roman hero </a:t>
            </a:r>
            <a:r>
              <a:rPr lang="en-GB" sz="3200" dirty="0" smtClean="0"/>
              <a:t>Aeneas.</a:t>
            </a:r>
            <a:endParaRPr lang="en-GB" sz="3200" dirty="0" smtClean="0"/>
          </a:p>
          <a:p>
            <a:pPr>
              <a:buFont typeface="Wingdings" panose="05000000000000000000" pitchFamily="2" charset="2"/>
              <a:buChar char="§"/>
            </a:pPr>
            <a:r>
              <a:rPr lang="en-GB" sz="3200" dirty="0" smtClean="0"/>
              <a:t>The influence of Roman ideas on medieval and early modern thought meant Achilles remained a more negative figure.</a:t>
            </a:r>
          </a:p>
          <a:p>
            <a:pPr>
              <a:buFont typeface="Wingdings" panose="05000000000000000000" pitchFamily="2" charset="2"/>
              <a:buChar char="§"/>
            </a:pPr>
            <a:r>
              <a:rPr lang="en-GB" sz="3200" dirty="0" smtClean="0"/>
              <a:t>In Dante’s </a:t>
            </a:r>
            <a:r>
              <a:rPr lang="en-GB" sz="3200" i="1" dirty="0" smtClean="0"/>
              <a:t>Inferno </a:t>
            </a:r>
            <a:r>
              <a:rPr lang="en-GB" sz="3200" dirty="0" smtClean="0"/>
              <a:t>(14</a:t>
            </a:r>
            <a:r>
              <a:rPr lang="en-GB" sz="3200" baseline="30000" dirty="0" smtClean="0"/>
              <a:t>th</a:t>
            </a:r>
            <a:r>
              <a:rPr lang="en-GB" sz="3200" dirty="0" smtClean="0"/>
              <a:t> century), he is in the circle of hell for lust.</a:t>
            </a:r>
          </a:p>
          <a:p>
            <a:pPr>
              <a:buFont typeface="Wingdings" panose="05000000000000000000" pitchFamily="2" charset="2"/>
              <a:buChar char="§"/>
            </a:pPr>
            <a:r>
              <a:rPr lang="en-GB" sz="3200" dirty="0" smtClean="0"/>
              <a:t>Modern views of him often focused on his anger and brutality, until the Greek sources became more widely known in 19-20</a:t>
            </a:r>
            <a:r>
              <a:rPr lang="en-GB" sz="3200" baseline="30000" dirty="0" smtClean="0"/>
              <a:t>th</a:t>
            </a:r>
            <a:r>
              <a:rPr lang="en-GB" sz="3200" dirty="0" smtClean="0"/>
              <a:t> centuries.</a:t>
            </a:r>
            <a:endParaRPr lang="en-GB" sz="3200" dirty="0"/>
          </a:p>
        </p:txBody>
      </p:sp>
    </p:spTree>
    <p:extLst>
      <p:ext uri="{BB962C8B-B14F-4D97-AF65-F5344CB8AC3E}">
        <p14:creationId xmlns:p14="http://schemas.microsoft.com/office/powerpoint/2010/main" val="19338956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Achilles in modern culture</a:t>
            </a:r>
            <a:endParaRPr lang="en-GB" dirty="0"/>
          </a:p>
        </p:txBody>
      </p:sp>
      <p:sp>
        <p:nvSpPr>
          <p:cNvPr id="3" name="Content Placeholder 2"/>
          <p:cNvSpPr>
            <a:spLocks noGrp="1"/>
          </p:cNvSpPr>
          <p:nvPr>
            <p:ph idx="1"/>
          </p:nvPr>
        </p:nvSpPr>
        <p:spPr>
          <a:xfrm>
            <a:off x="376063" y="1597608"/>
            <a:ext cx="3831974" cy="5122279"/>
          </a:xfrm>
        </p:spPr>
        <p:style>
          <a:lnRef idx="2">
            <a:schemeClr val="accent1"/>
          </a:lnRef>
          <a:fillRef idx="1">
            <a:schemeClr val="lt1"/>
          </a:fillRef>
          <a:effectRef idx="0">
            <a:schemeClr val="accent1"/>
          </a:effectRef>
          <a:fontRef idx="minor">
            <a:schemeClr val="dk1"/>
          </a:fontRef>
        </p:style>
        <p:txBody>
          <a:bodyPr>
            <a:noAutofit/>
          </a:bodyPr>
          <a:lstStyle/>
          <a:p>
            <a:r>
              <a:rPr lang="en-GB" sz="2400" dirty="0"/>
              <a:t>Was it so hard, Achilles,</a:t>
            </a:r>
          </a:p>
          <a:p>
            <a:r>
              <a:rPr lang="en-GB" sz="2400" dirty="0"/>
              <a:t>     So very hard to die?</a:t>
            </a:r>
          </a:p>
          <a:p>
            <a:r>
              <a:rPr lang="en-GB" sz="2400" dirty="0"/>
              <a:t>Thou </a:t>
            </a:r>
            <a:r>
              <a:rPr lang="en-GB" sz="2400" dirty="0" err="1"/>
              <a:t>knewest</a:t>
            </a:r>
            <a:r>
              <a:rPr lang="en-GB" sz="2400" dirty="0"/>
              <a:t> and I know not—</a:t>
            </a:r>
          </a:p>
          <a:p>
            <a:r>
              <a:rPr lang="en-GB" sz="2400" dirty="0"/>
              <a:t>     So much the happier I.</a:t>
            </a:r>
          </a:p>
          <a:p>
            <a:r>
              <a:rPr lang="en-GB" sz="2400" dirty="0"/>
              <a:t> </a:t>
            </a:r>
          </a:p>
          <a:p>
            <a:r>
              <a:rPr lang="en-GB" sz="2400" dirty="0"/>
              <a:t>I will go back this morning</a:t>
            </a:r>
          </a:p>
          <a:p>
            <a:r>
              <a:rPr lang="en-GB" sz="2400" dirty="0"/>
              <a:t>     From Imbros over the sea;</a:t>
            </a:r>
          </a:p>
          <a:p>
            <a:r>
              <a:rPr lang="en-GB" sz="2400" dirty="0"/>
              <a:t>Stand in the trench, Achilles,</a:t>
            </a:r>
          </a:p>
          <a:p>
            <a:r>
              <a:rPr lang="en-GB" sz="2400" dirty="0"/>
              <a:t>     Flame-capped, and shout for me.</a:t>
            </a:r>
          </a:p>
        </p:txBody>
      </p:sp>
      <p:pic>
        <p:nvPicPr>
          <p:cNvPr id="4" name="Picture 3"/>
          <p:cNvPicPr>
            <a:picLocks noChangeAspect="1"/>
          </p:cNvPicPr>
          <p:nvPr/>
        </p:nvPicPr>
        <p:blipFill>
          <a:blip r:embed="rId2"/>
          <a:stretch>
            <a:fillRect/>
          </a:stretch>
        </p:blipFill>
        <p:spPr>
          <a:xfrm>
            <a:off x="8341421" y="1068946"/>
            <a:ext cx="3748420" cy="5650941"/>
          </a:xfrm>
          <a:prstGeom prst="rect">
            <a:avLst/>
          </a:prstGeom>
        </p:spPr>
      </p:pic>
      <p:sp>
        <p:nvSpPr>
          <p:cNvPr id="7" name="Content Placeholder 2"/>
          <p:cNvSpPr txBox="1">
            <a:spLocks/>
          </p:cNvSpPr>
          <p:nvPr/>
        </p:nvSpPr>
        <p:spPr>
          <a:xfrm>
            <a:off x="3818007" y="3683769"/>
            <a:ext cx="4244168" cy="1089708"/>
          </a:xfrm>
          <a:prstGeom prst="rect">
            <a:avLst/>
          </a:prstGeom>
        </p:spPr>
        <p:style>
          <a:lnRef idx="2">
            <a:schemeClr val="accent1"/>
          </a:lnRef>
          <a:fillRef idx="1">
            <a:schemeClr val="lt1"/>
          </a:fillRef>
          <a:effectRef idx="0">
            <a:schemeClr val="accent1"/>
          </a:effectRef>
          <a:fontRef idx="minor">
            <a:schemeClr val="dk1"/>
          </a:fontRef>
        </p:style>
        <p:txBody>
          <a:bodyPr vert="horz" lIns="0" tIns="45720" rIns="0" bIns="4572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dk1"/>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dk1"/>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9pPr>
          </a:lstStyle>
          <a:p>
            <a:r>
              <a:rPr lang="en-GB" sz="2400" dirty="0" smtClean="0"/>
              <a:t>Patrick Shaw-Stewart, 1915-16.</a:t>
            </a:r>
          </a:p>
          <a:p>
            <a:r>
              <a:rPr lang="en-GB" sz="2400" dirty="0" smtClean="0"/>
              <a:t>(d. 1917)</a:t>
            </a:r>
            <a:endParaRPr lang="en-GB" sz="2400" dirty="0"/>
          </a:p>
        </p:txBody>
      </p:sp>
      <p:pic>
        <p:nvPicPr>
          <p:cNvPr id="5" name="Picture 4"/>
          <p:cNvPicPr>
            <a:picLocks noChangeAspect="1"/>
          </p:cNvPicPr>
          <p:nvPr/>
        </p:nvPicPr>
        <p:blipFill>
          <a:blip r:embed="rId3"/>
          <a:stretch>
            <a:fillRect/>
          </a:stretch>
        </p:blipFill>
        <p:spPr>
          <a:xfrm>
            <a:off x="4620231" y="1737360"/>
            <a:ext cx="3441944" cy="5097974"/>
          </a:xfrm>
          <a:prstGeom prst="rect">
            <a:avLst/>
          </a:prstGeom>
        </p:spPr>
      </p:pic>
    </p:spTree>
    <p:extLst>
      <p:ext uri="{BB962C8B-B14F-4D97-AF65-F5344CB8AC3E}">
        <p14:creationId xmlns:p14="http://schemas.microsoft.com/office/powerpoint/2010/main" val="23068633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 Achilles</a:t>
            </a:r>
            <a:endParaRPr lang="en-GB" dirty="0"/>
          </a:p>
        </p:txBody>
      </p:sp>
      <p:sp>
        <p:nvSpPr>
          <p:cNvPr id="3" name="Content Placeholder 2"/>
          <p:cNvSpPr>
            <a:spLocks noGrp="1"/>
          </p:cNvSpPr>
          <p:nvPr>
            <p:ph idx="1"/>
          </p:nvPr>
        </p:nvSpPr>
        <p:spPr/>
        <p:txBody>
          <a:bodyPr>
            <a:normAutofit/>
          </a:bodyPr>
          <a:lstStyle/>
          <a:p>
            <a:pPr algn="ctr"/>
            <a:r>
              <a:rPr lang="en-GB" sz="3200" dirty="0" smtClean="0"/>
              <a:t>What did Achilles represent in ancient Greek mythology?</a:t>
            </a:r>
          </a:p>
          <a:p>
            <a:pPr algn="ctr"/>
            <a:endParaRPr lang="en-GB" sz="3200" dirty="0"/>
          </a:p>
          <a:p>
            <a:pPr algn="ctr"/>
            <a:r>
              <a:rPr lang="en-GB" sz="3200" dirty="0" smtClean="0"/>
              <a:t>Why did that change over time?</a:t>
            </a:r>
          </a:p>
          <a:p>
            <a:pPr algn="ctr"/>
            <a:endParaRPr lang="en-GB" sz="3200" dirty="0"/>
          </a:p>
          <a:p>
            <a:pPr algn="ctr"/>
            <a:r>
              <a:rPr lang="en-GB" sz="3200" dirty="0" smtClean="0"/>
              <a:t>What does Achilles represent to us now?</a:t>
            </a:r>
            <a:endParaRPr lang="en-GB" sz="3200" dirty="0"/>
          </a:p>
        </p:txBody>
      </p:sp>
    </p:spTree>
    <p:extLst>
      <p:ext uri="{BB962C8B-B14F-4D97-AF65-F5344CB8AC3E}">
        <p14:creationId xmlns:p14="http://schemas.microsoft.com/office/powerpoint/2010/main" val="2781165524"/>
      </p:ext>
    </p:extLst>
  </p:cSld>
  <p:clrMapOvr>
    <a:masterClrMapping/>
  </p:clrMapOvr>
  <p:timing>
    <p:tnLst>
      <p:par>
        <p:cTn id="1" dur="indefinite" restart="never" nodeType="tmRoot"/>
      </p:par>
    </p:tnLst>
  </p:timing>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368</TotalTime>
  <Words>947</Words>
  <Application>Microsoft Office PowerPoint</Application>
  <PresentationFormat>Widescreen</PresentationFormat>
  <Paragraphs>93</Paragraphs>
  <Slides>16</Slides>
  <Notes>0</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16</vt:i4>
      </vt:variant>
    </vt:vector>
  </HeadingPairs>
  <TitlesOfParts>
    <vt:vector size="22" baseType="lpstr">
      <vt:lpstr>Calibri Light</vt:lpstr>
      <vt:lpstr>Arial</vt:lpstr>
      <vt:lpstr>Wingdings</vt:lpstr>
      <vt:lpstr>Calibri</vt:lpstr>
      <vt:lpstr>Retrospect</vt:lpstr>
      <vt:lpstr>Office Theme</vt:lpstr>
      <vt:lpstr>Ancient Worlds’ PASS</vt:lpstr>
      <vt:lpstr>Classical Mythology and Art</vt:lpstr>
      <vt:lpstr>Heroes</vt:lpstr>
      <vt:lpstr>What is a hero?</vt:lpstr>
      <vt:lpstr>Achilles: key traits</vt:lpstr>
      <vt:lpstr>Achilles in the Epic Cycle</vt:lpstr>
      <vt:lpstr>Achilles in the Homeric poems</vt:lpstr>
      <vt:lpstr>Achilles in Archaic art</vt:lpstr>
      <vt:lpstr>Achilles in later ancient tradition</vt:lpstr>
      <vt:lpstr>PowerPoint Presentation</vt:lpstr>
      <vt:lpstr>PowerPoint Presentation</vt:lpstr>
      <vt:lpstr>PowerPoint Presentation</vt:lpstr>
      <vt:lpstr>PowerPoint Presentation</vt:lpstr>
      <vt:lpstr>Roman and later views of Achilles</vt:lpstr>
      <vt:lpstr>Achilles in modern culture</vt:lpstr>
      <vt:lpstr>Summary: Achilles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Classical Mythology and Art</dc:title>
  <dc:creator>Catherine Goode</dc:creator>
  <cp:lastModifiedBy>Catherine Rozier</cp:lastModifiedBy>
  <cp:revision>36</cp:revision>
  <dcterms:created xsi:type="dcterms:W3CDTF">2017-02-22T15:48:56Z</dcterms:created>
  <dcterms:modified xsi:type="dcterms:W3CDTF">2017-03-14T12:01:03Z</dcterms:modified>
</cp:coreProperties>
</file>