
<file path=[Content_Types].xml><?xml version="1.0" encoding="utf-8"?>
<Types xmlns="http://schemas.openxmlformats.org/package/2006/content-types">
  <Default Extension="1" ContentType="image/jpeg"/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9596910-8EBE-4996-A734-F728153AB55E}" v="4" dt="2026-03-17T17:30:35.91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94660"/>
  </p:normalViewPr>
  <p:slideViewPr>
    <p:cSldViewPr snapToGrid="0">
      <p:cViewPr>
        <p:scale>
          <a:sx n="75" d="100"/>
          <a:sy n="75" d="100"/>
        </p:scale>
        <p:origin x="43" y="4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7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DE6C8-AB1D-4204-BC9C-3366B0BF04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088" y="889820"/>
            <a:ext cx="9989574" cy="359860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7B9009-EE50-4EE5-B6EB-CD6EC83D3F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4088" y="4488426"/>
            <a:ext cx="6991776" cy="13027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8667E-058A-436F-B8EA-5B3A99D43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D1EADE-8E88-4C7C-8AC5-FB148DE4940E}" type="datetime1">
              <a:rPr lang="en-US" smtClean="0"/>
              <a:t>3/17/2026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680305-1AD7-482D-BFFD-6CDB83AB3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762A1-52E9-402D-B65E-DF193E44C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76430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87CA6-BFD9-4CB1-8892-F6B062E824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DA8C3-9C0C-4E52-9A62-E4DB159E6B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C3EC35-E02F-41FF-9232-F90692A90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B6794-849E-4626-908B-D15793550EFB}" type="datetime1">
              <a:rPr lang="en-US" smtClean="0"/>
              <a:t>3/17/2026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D13D38-5DF1-443B-8A12-71E834FDC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5E644A-4A37-4757-9809-5B035E287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78822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6578B-CD85-4BF1-A729-E8E8079B5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383" y="1709738"/>
            <a:ext cx="10632067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8448C1-C13F-4826-8347-EEB00A6643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3" y="4589463"/>
            <a:ext cx="10632067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06546A-957F-4C4D-9744-1177AD258E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B64E7-5594-42A3-ADBF-E95A7ACEAD64}" type="datetime1">
              <a:rPr lang="en-US" smtClean="0"/>
              <a:t>3/17/2026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DB149C-CC63-4E3A-A83D-EF637EB519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B94775-7982-41EC-B584-D51224D38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16140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E4BD8-507D-48E4-A624-F16A741C3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A07E4-3A39-457C-A059-7DFB6039D9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04088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141E17-47CE-4A78-B0FA-0E9786DA67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81344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F02C13-D3ED-4044-9716-F29D79A184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62B0B-D248-4FFB-8695-AD7FA4B1284A}" type="datetime1">
              <a:rPr lang="en-US" smtClean="0"/>
              <a:t>3/17/2026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F334AD-FB29-4355-B5CF-85E61B4F3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5AA154-790C-4774-9C21-8C543E733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4489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7DD35-7673-4F88-86B0-634883B5E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7" y="929147"/>
            <a:ext cx="10689336" cy="79845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C820D7-3E0B-47C6-A583-C4C839C5AF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4088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839A7B-97D5-400F-B802-A0FF28FE9F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04088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E0ECA2-DBF1-4681-9DFA-93AFD1B371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81344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0EBBBB-517F-4ED7-9E51-CF0F7590B4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81344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11B5C7-1E37-478F-B4B0-C7202FFE4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78EFB-9159-4510-B73F-4F0409ADE937}" type="datetime1">
              <a:rPr lang="en-US" smtClean="0"/>
              <a:t>3/17/2026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153F7EF-507C-4CB3-86C5-8B34FFFC1D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8E3DEA6-E4EB-4C2A-8B4F-55EC965B6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36901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32964-A933-4B98-A141-A4B316DAF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684C9D-23DA-42B0-9DD3-7592F72E8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C9412-2452-4BED-A324-9D8C115361AD}" type="datetime1">
              <a:rPr lang="en-US" smtClean="0"/>
              <a:t>3/17/2026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BF8F05-876F-49D8-AE30-5BB2A91EC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3D20DA-9260-4577-BB51-789570A24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54860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D2C1F24-E0A1-45A7-8EF5-92CD97993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18F62-D251-40E8-A23C-F4CFE9FEAB41}" type="datetime1">
              <a:rPr lang="en-US" smtClean="0"/>
              <a:t>3/17/2026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E021C19-210E-46B0-9036-5D8AECC92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880FEF-487E-44DF-8615-DF22104196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76080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568EE-74C8-43A6-90BC-2DDD965CF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9848"/>
            <a:ext cx="4093599" cy="131673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C35AC-CAE3-48CF-A3E4-A075C9FDD7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1069848"/>
            <a:ext cx="6172200" cy="47912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9D03EA-5FAD-4609-A2B8-624E426847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1176"/>
            <a:ext cx="4093599" cy="331927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58D2EA-2191-4216-B64D-067BDFE123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76144-149E-4874-93A5-554A0357CF82}" type="datetime1">
              <a:rPr lang="en-US" smtClean="0"/>
              <a:t>3/17/2026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042128-DAB4-481C-BEE6-3523E8E88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50E382-C500-4A4C-A7C6-43860383A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38154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FE98B-EACF-4251-A8AF-0D9EDD17C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6800"/>
            <a:ext cx="4103431" cy="131752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05F473-761A-4002-AF70-9FF878D0139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066800"/>
            <a:ext cx="6172200" cy="47942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0C2E6A-F834-4540-BB00-E13CB45DC3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2700"/>
            <a:ext cx="4103431" cy="33162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C38EAB-AD63-415C-B263-BA1D8FBE3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A65D8-0540-4835-AE5C-25D29DBA01BE}" type="datetime1">
              <a:rPr lang="en-US" smtClean="0"/>
              <a:t>3/17/2026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2E5541-B6DE-45E8-BCFE-0DFC4F574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B78D45-289B-46AF-8CB9-E6150BEA1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11684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359C1-C098-4BF4-A55D-782F4E606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343C7E-1E8B-4D38-9B81-1AA2A8978E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A70B00-53AE-4D3F-91BE-A8D789ED9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C8B9C-477D-492A-96AD-1FC2CC997A73}" type="datetime1">
              <a:rPr lang="en-US" smtClean="0"/>
              <a:t>3/17/2026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647FC7-8124-4F70-A849-B6BCC5189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7CEBE4-50DC-47DB-B699-CCC024336C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82171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B418279-D3B8-4C6A-AB74-9DE3777712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42322" y="997974"/>
            <a:ext cx="2349043" cy="498495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8F733C-9309-4197-BACA-207CDC8935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8927" y="997973"/>
            <a:ext cx="8473395" cy="49849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ACD4D0-5BE6-412D-B08B-5DFFD5935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3AED5-E26D-4E29-B1B3-7847B6779594}" type="datetime1">
              <a:rPr lang="en-US" smtClean="0"/>
              <a:t>3/17/2026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021651-B786-4A39-A10F-F5231D0A2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504D2D-9379-40DE-9F45-3004BE54F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59390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362AC-B59F-4AC7-B279-57DDD5336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6042DB-75BD-4EC1-B6D9-8A72EF940C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0635" y="2221992"/>
            <a:ext cx="10691265" cy="37398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DD1378-7C96-4079-B44C-3D86B46575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69448" y="6356350"/>
            <a:ext cx="254956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E31BA835-12AC-4E8F-955A-EA3F4DE2791F}" type="datetime1">
              <a:rPr lang="en-US" smtClean="0"/>
              <a:t>3/17/2026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B6B78-577F-43F5-BAEE-BF72484C98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04088" y="6356350"/>
            <a:ext cx="45397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CC75B8-AF8F-4D8A-9B3D-D1951A64BA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/>
                </a:solidFill>
              </a:defRPr>
            </a:lvl1pPr>
          </a:lstStyle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64F9B95-9045-48D2-B9F3-2927E98F54AA}"/>
              </a:ext>
            </a:extLst>
          </p:cNvPr>
          <p:cNvCxnSpPr>
            <a:cxnSpLocks/>
          </p:cNvCxnSpPr>
          <p:nvPr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85AA86F-6A4D-4BCB-A045-D992CDC2959B}"/>
              </a:ext>
            </a:extLst>
          </p:cNvPr>
          <p:cNvCxnSpPr>
            <a:cxnSpLocks/>
          </p:cNvCxnSpPr>
          <p:nvPr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807212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8" r:id="rId1"/>
    <p:sldLayoutId id="2147483669" r:id="rId2"/>
    <p:sldLayoutId id="2147483670" r:id="rId3"/>
    <p:sldLayoutId id="2147483671" r:id="rId4"/>
    <p:sldLayoutId id="2147483672" r:id="rId5"/>
    <p:sldLayoutId id="2147483666" r:id="rId6"/>
    <p:sldLayoutId id="2147483662" r:id="rId7"/>
    <p:sldLayoutId id="2147483663" r:id="rId8"/>
    <p:sldLayoutId id="2147483664" r:id="rId9"/>
    <p:sldLayoutId id="2147483665" r:id="rId10"/>
    <p:sldLayoutId id="2147483667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 cap="all" spc="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3.pn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2.png"/><Relationship Id="rId5" Type="http://schemas.openxmlformats.org/officeDocument/2006/relationships/hyperlink" Target="https://www.rawpixel.com/search/old" TargetMode="External"/><Relationship Id="rId10" Type="http://schemas.openxmlformats.org/officeDocument/2006/relationships/image" Target="../media/image6.png"/><Relationship Id="rId4" Type="http://schemas.openxmlformats.org/officeDocument/2006/relationships/image" Target="../media/image1.1"/><Relationship Id="rId9" Type="http://schemas.openxmlformats.org/officeDocument/2006/relationships/image" Target="../media/image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1C87F0A4-44DC-575A-9220-28C28C7857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603122"/>
            <a:ext cx="2268804" cy="4921378"/>
          </a:xfrm>
        </p:spPr>
        <p:txBody>
          <a:bodyPr>
            <a:normAutofit/>
          </a:bodyPr>
          <a:lstStyle/>
          <a:p>
            <a:r>
              <a:rPr lang="en-GB" sz="2400" dirty="0"/>
              <a:t>We would like to invite you to our ‘how to avoid a long lie’ and equipment check day.</a:t>
            </a:r>
            <a:br>
              <a:rPr lang="en-GB" sz="2400" dirty="0"/>
            </a:br>
            <a:br>
              <a:rPr lang="en-GB" sz="2400" dirty="0"/>
            </a:br>
            <a:r>
              <a:rPr lang="en-GB" sz="1400" dirty="0"/>
              <a:t>To be held at the Cardigan Integrated care centre SA43 1JX</a:t>
            </a:r>
            <a:br>
              <a:rPr lang="en-GB" sz="1400" dirty="0"/>
            </a:br>
            <a:r>
              <a:rPr lang="en-GB" sz="1400" dirty="0"/>
              <a:t> in room 1 at 2pm on the 1</a:t>
            </a:r>
            <a:r>
              <a:rPr lang="en-GB" sz="1400" baseline="30000" dirty="0"/>
              <a:t>st</a:t>
            </a:r>
            <a:r>
              <a:rPr lang="en-GB" sz="1400" dirty="0"/>
              <a:t> April 2026.</a:t>
            </a:r>
            <a:br>
              <a:rPr lang="en-GB" sz="1400" dirty="0"/>
            </a:br>
            <a:endParaRPr lang="en-GB" sz="2400" dirty="0"/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BB7C66CA-DA4D-47B5-AAC3-CD1A8EE95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233737" y="723900"/>
            <a:ext cx="0" cy="54102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Picture 5">
            <a:extLst>
              <a:ext uri="{FF2B5EF4-FFF2-40B4-BE49-F238E27FC236}">
                <a16:creationId xmlns:a16="http://schemas.microsoft.com/office/drawing/2014/main" id="{811518D5-BFE5-07AC-EF5E-717C2DBF1ED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3310022" y="709031"/>
            <a:ext cx="3235956" cy="216965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ECA856ED-FFFB-08EA-8219-50BE33478C9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3243" y="5130647"/>
            <a:ext cx="2331922" cy="571550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246C5970-8E60-4F4D-6B27-A84B6FAD3EC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752955" y="4265443"/>
            <a:ext cx="1747150" cy="2136037"/>
          </a:xfrm>
          <a:prstGeom prst="rect">
            <a:avLst/>
          </a:prstGeom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id="{EA26E182-BC13-93D1-29C7-3CF319FF0F6C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43877" y="3369824"/>
            <a:ext cx="3096734" cy="1963638"/>
          </a:xfrm>
          <a:prstGeom prst="rect">
            <a:avLst/>
          </a:prstGeom>
        </p:spPr>
      </p:pic>
      <p:sp>
        <p:nvSpPr>
          <p:cNvPr id="30" name="Rectangle: Rounded Corners 29">
            <a:extLst>
              <a:ext uri="{FF2B5EF4-FFF2-40B4-BE49-F238E27FC236}">
                <a16:creationId xmlns:a16="http://schemas.microsoft.com/office/drawing/2014/main" id="{EF212728-5CC9-5394-1DEF-765B2A199EE5}"/>
              </a:ext>
            </a:extLst>
          </p:cNvPr>
          <p:cNvSpPr/>
          <p:nvPr/>
        </p:nvSpPr>
        <p:spPr>
          <a:xfrm>
            <a:off x="3528474" y="3507475"/>
            <a:ext cx="2199649" cy="1800271"/>
          </a:xfrm>
          <a:prstGeom prst="round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dirty="0"/>
              <a:t>Did you know that 60% of falls in older people is due to faulty equipment?</a:t>
            </a:r>
          </a:p>
          <a:p>
            <a:r>
              <a:rPr lang="en-GB" dirty="0"/>
              <a:t>(Nickerson 2023)</a:t>
            </a:r>
          </a:p>
        </p:txBody>
      </p:sp>
      <p:sp>
        <p:nvSpPr>
          <p:cNvPr id="33" name="Rectangle: Rounded Corners 32">
            <a:extLst>
              <a:ext uri="{FF2B5EF4-FFF2-40B4-BE49-F238E27FC236}">
                <a16:creationId xmlns:a16="http://schemas.microsoft.com/office/drawing/2014/main" id="{AAE79CA3-0164-C961-10FC-B0E452D05716}"/>
              </a:ext>
            </a:extLst>
          </p:cNvPr>
          <p:cNvSpPr/>
          <p:nvPr/>
        </p:nvSpPr>
        <p:spPr>
          <a:xfrm>
            <a:off x="7132959" y="709031"/>
            <a:ext cx="1936426" cy="2432255"/>
          </a:xfrm>
          <a:prstGeom prst="roundRect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Did you know that people of the age of 65 are 30% more likely to fall at least once a year?</a:t>
            </a:r>
          </a:p>
          <a:p>
            <a:pPr algn="ctr"/>
            <a:r>
              <a:rPr lang="en-GB" dirty="0"/>
              <a:t>(Horta 2024)</a:t>
            </a:r>
          </a:p>
        </p:txBody>
      </p:sp>
      <p:sp>
        <p:nvSpPr>
          <p:cNvPr id="34" name="Rectangle: Rounded Corners 33">
            <a:extLst>
              <a:ext uri="{FF2B5EF4-FFF2-40B4-BE49-F238E27FC236}">
                <a16:creationId xmlns:a16="http://schemas.microsoft.com/office/drawing/2014/main" id="{64887D86-2363-71E0-EF1B-140E74FC262F}"/>
              </a:ext>
            </a:extLst>
          </p:cNvPr>
          <p:cNvSpPr/>
          <p:nvPr/>
        </p:nvSpPr>
        <p:spPr>
          <a:xfrm>
            <a:off x="9656366" y="481781"/>
            <a:ext cx="1940328" cy="3569110"/>
          </a:xfrm>
          <a:prstGeom prst="roundRect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dirty="0"/>
              <a:t>Did you know that People who experience a long lie after a fall are significantly more at risk of dying than those who fall but do not experience a long lie? (NHS Scotland 2026)</a:t>
            </a:r>
          </a:p>
        </p:txBody>
      </p:sp>
      <p:pic>
        <p:nvPicPr>
          <p:cNvPr id="38" name="Picture 37">
            <a:extLst>
              <a:ext uri="{FF2B5EF4-FFF2-40B4-BE49-F238E27FC236}">
                <a16:creationId xmlns:a16="http://schemas.microsoft.com/office/drawing/2014/main" id="{4EFCA3AF-1644-62F3-B617-7F933C54216D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188762" y="5491315"/>
            <a:ext cx="5761219" cy="1234547"/>
          </a:xfrm>
          <a:prstGeom prst="rect">
            <a:avLst/>
          </a:prstGeom>
        </p:spPr>
      </p:pic>
      <p:sp>
        <p:nvSpPr>
          <p:cNvPr id="39" name="Speech Bubble: Rectangle with Corners Rounded 38">
            <a:extLst>
              <a:ext uri="{FF2B5EF4-FFF2-40B4-BE49-F238E27FC236}">
                <a16:creationId xmlns:a16="http://schemas.microsoft.com/office/drawing/2014/main" id="{92C96569-5286-5114-975F-9D53B7749FA7}"/>
              </a:ext>
            </a:extLst>
          </p:cNvPr>
          <p:cNvSpPr/>
          <p:nvPr/>
        </p:nvSpPr>
        <p:spPr>
          <a:xfrm>
            <a:off x="3649493" y="80237"/>
            <a:ext cx="1154985" cy="1138963"/>
          </a:xfrm>
          <a:prstGeom prst="wedgeRoundRectCallout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200" dirty="0"/>
              <a:t>Please come and share my journey, it may help you in the future.</a:t>
            </a:r>
          </a:p>
        </p:txBody>
      </p:sp>
      <p:pic>
        <p:nvPicPr>
          <p:cNvPr id="48" name="Audio 47">
            <a:hlinkClick r:id="" action="ppaction://media"/>
            <a:extLst>
              <a:ext uri="{FF2B5EF4-FFF2-40B4-BE49-F238E27FC236}">
                <a16:creationId xmlns:a16="http://schemas.microsoft.com/office/drawing/2014/main" id="{59FDA172-6237-7C12-8EE5-F4DA462E74B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6851098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09233"/>
    </mc:Choice>
    <mc:Fallback>
      <p:transition spd="slow" advTm="40923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8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ChronicleVTI">
  <a:themeElements>
    <a:clrScheme name="Chronicle">
      <a:dk1>
        <a:srgbClr val="000000"/>
      </a:dk1>
      <a:lt1>
        <a:srgbClr val="FFFFFF"/>
      </a:lt1>
      <a:dk2>
        <a:srgbClr val="1C1C32"/>
      </a:dk2>
      <a:lt2>
        <a:srgbClr val="F8F4F1"/>
      </a:lt2>
      <a:accent1>
        <a:srgbClr val="734B67"/>
      </a:accent1>
      <a:accent2>
        <a:srgbClr val="959EBB"/>
      </a:accent2>
      <a:accent3>
        <a:srgbClr val="596781"/>
      </a:accent3>
      <a:accent4>
        <a:srgbClr val="7F6E8C"/>
      </a:accent4>
      <a:accent5>
        <a:srgbClr val="DB9A8F"/>
      </a:accent5>
      <a:accent6>
        <a:srgbClr val="C29AB1"/>
      </a:accent6>
      <a:hlink>
        <a:srgbClr val="778BA2"/>
      </a:hlink>
      <a:folHlink>
        <a:srgbClr val="A27C99"/>
      </a:folHlink>
    </a:clrScheme>
    <a:fontScheme name="Univers Calisto">
      <a:majorFont>
        <a:latin typeface="Univers Condensed"/>
        <a:ea typeface=""/>
        <a:cs typeface=""/>
      </a:majorFont>
      <a:minorFont>
        <a:latin typeface="Calisto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 w="12700" cap="flat" cmpd="sng" algn="ctr">
          <a:noFill/>
          <a:prstDash val="solid"/>
          <a:miter lim="800000"/>
        </a:ln>
        <a:effectLst/>
        <a:extLst>
          <a:ext uri="{91240B29-F687-4F45-9708-019B960494DF}">
            <a14:hiddenLine xmlns:a14="http://schemas.microsoft.com/office/drawing/2010/main" w="12700" cap="flat" cmpd="sng" algn="ctr">
              <a:solidFill>
                <a:schemeClr val="accent1">
                  <a:shade val="50000"/>
                </a:schemeClr>
              </a:solidFill>
              <a:prstDash val="solid"/>
              <a:miter lim="800000"/>
            </a14:hiddenLine>
          </a:ext>
        </a:extLst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ChronicleVTI" id="{508E4D90-5116-4BF0-876B-3F422DD1F65F}" vid="{AA21DC3D-92A8-43A4-8358-ED428371CD5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310</TotalTime>
  <Words>148</Words>
  <Application>Microsoft Office PowerPoint</Application>
  <PresentationFormat>Widescreen</PresentationFormat>
  <Paragraphs>7</Paragraphs>
  <Slides>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Calisto MT</vt:lpstr>
      <vt:lpstr>Univers Condensed</vt:lpstr>
      <vt:lpstr>ChronicleVTI</vt:lpstr>
      <vt:lpstr>We would like to invite you to our ‘how to avoid a long lie’ and equipment check day.  To be held at the Cardigan Integrated care centre SA43 1JX  in room 1 at 2pm on the 1st April 2026.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sadie painter</dc:creator>
  <cp:lastModifiedBy>sadie painter</cp:lastModifiedBy>
  <cp:revision>2</cp:revision>
  <dcterms:created xsi:type="dcterms:W3CDTF">2026-03-17T13:38:13Z</dcterms:created>
  <dcterms:modified xsi:type="dcterms:W3CDTF">2026-03-17T18:48:30Z</dcterms:modified>
</cp:coreProperties>
</file>