
<file path=[Content_Types].xml><?xml version="1.0" encoding="utf-8"?>
<Types xmlns="http://schemas.openxmlformats.org/package/2006/content-types">
  <Default Extension="jpeg" ContentType="image/jpeg"/>
  <Default Extension="JPG" ContentType="image/.jpg"/>
  <Default Extension="png" ContentType="image/png"/>
  <Default Extension="m4a" ContentType="audi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9" r:id="rId6"/>
    <p:sldId id="285" r:id="rId7"/>
    <p:sldId id="260" r:id="rId8"/>
    <p:sldId id="261" r:id="rId9"/>
    <p:sldId id="286" r:id="rId10"/>
    <p:sldId id="287" r:id="rId11"/>
    <p:sldId id="265" r:id="rId12"/>
    <p:sldId id="266" r:id="rId13"/>
    <p:sldId id="267" r:id="rId14"/>
    <p:sldId id="268" r:id="rId15"/>
    <p:sldId id="270" r:id="rId16"/>
    <p:sldId id="309" r:id="rId17"/>
    <p:sldId id="290" r:id="rId18"/>
    <p:sldId id="289" r:id="rId19"/>
    <p:sldId id="271" r:id="rId20"/>
    <p:sldId id="272" r:id="rId21"/>
    <p:sldId id="273" r:id="rId22"/>
    <p:sldId id="274" r:id="rId23"/>
    <p:sldId id="275" r:id="rId24"/>
    <p:sldId id="278" r:id="rId25"/>
    <p:sldId id="279" r:id="rId26"/>
    <p:sldId id="280" r:id="rId27"/>
    <p:sldId id="281" r:id="rId28"/>
    <p:sldId id="282" r:id="rId29"/>
    <p:sldId id="283" r:id="rId30"/>
    <p:sldId id="284" r:id="rId31"/>
  </p:sldIdLst>
  <p:sldSz cx="12192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8" userDrawn="1">
          <p15:clr>
            <a:srgbClr val="A4A3A4"/>
          </p15:clr>
        </p15:guide>
        <p15:guide id="2" pos="290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showGuides="1">
      <p:cViewPr varScale="1">
        <p:scale>
          <a:sx n="78" d="100"/>
          <a:sy n="78" d="100"/>
        </p:scale>
        <p:origin x="850" y="62"/>
      </p:cViewPr>
      <p:guideLst>
        <p:guide orient="horz" pos="2188"/>
        <p:guide pos="2906"/>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5" Type="http://schemas.openxmlformats.org/officeDocument/2006/relationships/tags" Target="tags/tag124.xml"/><Relationship Id="rId34" Type="http://schemas.openxmlformats.org/officeDocument/2006/relationships/tableStyles" Target="tableStyles.xml"/><Relationship Id="rId33" Type="http://schemas.openxmlformats.org/officeDocument/2006/relationships/viewProps" Target="viewProps.xml"/><Relationship Id="rId32" Type="http://schemas.openxmlformats.org/officeDocument/2006/relationships/presProps" Target="presProps.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idx="2"/>
          </p:nvPr>
        </p:nvSpPr>
        <p:spPr/>
      </p:sp>
      <p:sp>
        <p:nvSpPr>
          <p:cNvPr id="3"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a:lstStyle>
            <a:lvl1pPr algn="ctr">
              <a:defRPr sz="3200">
                <a:solidFill>
                  <a:schemeClr val="tx1"/>
                </a:solidFill>
                <a:latin typeface="+mj-ea"/>
                <a:ea typeface="+mj-ea"/>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dirty="0"/>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1.m4a"/><Relationship Id="rId2" Type="http://schemas.openxmlformats.org/officeDocument/2006/relationships/audio" Target="../media/media1.m4a"/><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7" Type="http://schemas.openxmlformats.org/officeDocument/2006/relationships/notesSlide" Target="../notesSlides/notesSlide1.xml"/><Relationship Id="rId6" Type="http://schemas.openxmlformats.org/officeDocument/2006/relationships/slideLayout" Target="../slideLayouts/slideLayout7.xml"/><Relationship Id="rId5" Type="http://schemas.openxmlformats.org/officeDocument/2006/relationships/image" Target="../media/image2.png"/><Relationship Id="rId4" Type="http://schemas.microsoft.com/office/2007/relationships/media" Target="../media/media2.m4a"/><Relationship Id="rId3" Type="http://schemas.openxmlformats.org/officeDocument/2006/relationships/audio" Target="../media/media2.m4a"/><Relationship Id="rId2" Type="http://schemas.openxmlformats.org/officeDocument/2006/relationships/image" Target="../media/image4.png"/><Relationship Id="rId1" Type="http://schemas.openxmlformats.org/officeDocument/2006/relationships/image" Target="../media/image3.png"/></Relationships>
</file>

<file path=ppt/slides/_rels/slide3.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3.m4a"/><Relationship Id="rId2" Type="http://schemas.openxmlformats.org/officeDocument/2006/relationships/audio" Target="../media/media3.m4a"/><Relationship Id="rId1" Type="http://schemas.openxmlformats.org/officeDocument/2006/relationships/image" Target="../media/image5.png"/></Relationships>
</file>

<file path=ppt/slides/_rels/slide4.xml.rels><?xml version="1.0" encoding="UTF-8" standalone="yes"?>
<Relationships xmlns="http://schemas.openxmlformats.org/package/2006/relationships"><Relationship Id="rId9" Type="http://schemas.openxmlformats.org/officeDocument/2006/relationships/tags" Target="../tags/tag12.xml"/><Relationship Id="rId8" Type="http://schemas.openxmlformats.org/officeDocument/2006/relationships/tags" Target="../tags/tag11.xml"/><Relationship Id="rId7" Type="http://schemas.openxmlformats.org/officeDocument/2006/relationships/tags" Target="../tags/tag10.xml"/><Relationship Id="rId6" Type="http://schemas.openxmlformats.org/officeDocument/2006/relationships/tags" Target="../tags/tag9.xml"/><Relationship Id="rId5" Type="http://schemas.openxmlformats.org/officeDocument/2006/relationships/tags" Target="../tags/tag8.xml"/><Relationship Id="rId4" Type="http://schemas.openxmlformats.org/officeDocument/2006/relationships/tags" Target="../tags/tag7.xml"/><Relationship Id="rId3" Type="http://schemas.openxmlformats.org/officeDocument/2006/relationships/tags" Target="../tags/tag6.xml"/><Relationship Id="rId2" Type="http://schemas.openxmlformats.org/officeDocument/2006/relationships/tags" Target="../tags/tag5.xml"/><Relationship Id="rId15" Type="http://schemas.openxmlformats.org/officeDocument/2006/relationships/notesSlide" Target="../notesSlides/notesSlide2.xml"/><Relationship Id="rId14" Type="http://schemas.openxmlformats.org/officeDocument/2006/relationships/slideLayout" Target="../slideLayouts/slideLayout7.xml"/><Relationship Id="rId13" Type="http://schemas.openxmlformats.org/officeDocument/2006/relationships/image" Target="../media/image2.png"/><Relationship Id="rId12" Type="http://schemas.microsoft.com/office/2007/relationships/media" Target="../media/media4.m4a"/><Relationship Id="rId11" Type="http://schemas.openxmlformats.org/officeDocument/2006/relationships/audio" Target="../media/media4.m4a"/><Relationship Id="rId10" Type="http://schemas.openxmlformats.org/officeDocument/2006/relationships/tags" Target="../tags/tag13.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9" Type="http://schemas.openxmlformats.org/officeDocument/2006/relationships/tags" Target="../tags/tag21.xml"/><Relationship Id="rId8" Type="http://schemas.openxmlformats.org/officeDocument/2006/relationships/tags" Target="../tags/tag20.xml"/><Relationship Id="rId7" Type="http://schemas.openxmlformats.org/officeDocument/2006/relationships/tags" Target="../tags/tag19.xml"/><Relationship Id="rId6" Type="http://schemas.openxmlformats.org/officeDocument/2006/relationships/tags" Target="../tags/tag18.xml"/><Relationship Id="rId5" Type="http://schemas.openxmlformats.org/officeDocument/2006/relationships/tags" Target="../tags/tag17.xml"/><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tags" Target="../tags/tag14.xml"/><Relationship Id="rId14" Type="http://schemas.openxmlformats.org/officeDocument/2006/relationships/slideLayout" Target="../slideLayouts/slideLayout7.xml"/><Relationship Id="rId13" Type="http://schemas.openxmlformats.org/officeDocument/2006/relationships/image" Target="../media/image2.png"/><Relationship Id="rId12" Type="http://schemas.microsoft.com/office/2007/relationships/media" Target="../media/media5.m4a"/><Relationship Id="rId11" Type="http://schemas.openxmlformats.org/officeDocument/2006/relationships/audio" Target="../media/media5.m4a"/><Relationship Id="rId10" Type="http://schemas.openxmlformats.org/officeDocument/2006/relationships/tags" Target="../tags/tag22.xml"/><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2.png"/><Relationship Id="rId5" Type="http://schemas.microsoft.com/office/2007/relationships/media" Target="../media/media6.m4a"/><Relationship Id="rId4" Type="http://schemas.openxmlformats.org/officeDocument/2006/relationships/audio" Target="../media/media6.m4a"/><Relationship Id="rId3" Type="http://schemas.openxmlformats.org/officeDocument/2006/relationships/tags" Target="../tags/tag24.xml"/><Relationship Id="rId2" Type="http://schemas.openxmlformats.org/officeDocument/2006/relationships/tags" Target="../tags/tag23.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9" Type="http://schemas.openxmlformats.org/officeDocument/2006/relationships/tags" Target="../tags/tag32.xml"/><Relationship Id="rId8" Type="http://schemas.openxmlformats.org/officeDocument/2006/relationships/tags" Target="../tags/tag31.xml"/><Relationship Id="rId7" Type="http://schemas.openxmlformats.org/officeDocument/2006/relationships/tags" Target="../tags/tag30.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tags" Target="../tags/tag25.xml"/><Relationship Id="rId17" Type="http://schemas.openxmlformats.org/officeDocument/2006/relationships/slideLayout" Target="../slideLayouts/slideLayout7.xml"/><Relationship Id="rId16" Type="http://schemas.openxmlformats.org/officeDocument/2006/relationships/image" Target="../media/image2.png"/><Relationship Id="rId15" Type="http://schemas.microsoft.com/office/2007/relationships/media" Target="../media/media7.m4a"/><Relationship Id="rId14" Type="http://schemas.openxmlformats.org/officeDocument/2006/relationships/audio" Target="../media/media7.m4a"/><Relationship Id="rId13" Type="http://schemas.openxmlformats.org/officeDocument/2006/relationships/tags" Target="../tags/tag36.xml"/><Relationship Id="rId12" Type="http://schemas.openxmlformats.org/officeDocument/2006/relationships/tags" Target="../tags/tag35.xml"/><Relationship Id="rId11" Type="http://schemas.openxmlformats.org/officeDocument/2006/relationships/tags" Target="../tags/tag34.xml"/><Relationship Id="rId10" Type="http://schemas.openxmlformats.org/officeDocument/2006/relationships/tags" Target="../tags/tag33.xml"/><Relationship Id="rId1" Type="http://schemas.openxmlformats.org/officeDocument/2006/relationships/image" Target="../media/image3.png"/></Relationships>
</file>

<file path=ppt/slides/_rels/slide8.xml.rels><?xml version="1.0" encoding="UTF-8" standalone="yes"?>
<Relationships xmlns="http://schemas.openxmlformats.org/package/2006/relationships"><Relationship Id="rId9" Type="http://schemas.openxmlformats.org/officeDocument/2006/relationships/tags" Target="../tags/tag44.xml"/><Relationship Id="rId8" Type="http://schemas.openxmlformats.org/officeDocument/2006/relationships/tags" Target="../tags/tag43.xml"/><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8" Type="http://schemas.openxmlformats.org/officeDocument/2006/relationships/notesSlide" Target="../notesSlides/notesSlide3.xml"/><Relationship Id="rId17" Type="http://schemas.openxmlformats.org/officeDocument/2006/relationships/slideLayout" Target="../slideLayouts/slideLayout7.xml"/><Relationship Id="rId16" Type="http://schemas.openxmlformats.org/officeDocument/2006/relationships/image" Target="../media/image2.png"/><Relationship Id="rId15" Type="http://schemas.microsoft.com/office/2007/relationships/media" Target="../media/media8.m4a"/><Relationship Id="rId14" Type="http://schemas.openxmlformats.org/officeDocument/2006/relationships/audio" Target="../media/media8.m4a"/><Relationship Id="rId13" Type="http://schemas.openxmlformats.org/officeDocument/2006/relationships/tags" Target="../tags/tag48.xml"/><Relationship Id="rId12" Type="http://schemas.openxmlformats.org/officeDocument/2006/relationships/tags" Target="../tags/tag47.xml"/><Relationship Id="rId11" Type="http://schemas.openxmlformats.org/officeDocument/2006/relationships/tags" Target="../tags/tag46.xml"/><Relationship Id="rId10" Type="http://schemas.openxmlformats.org/officeDocument/2006/relationships/tags" Target="../tags/tag45.xml"/><Relationship Id="rId1" Type="http://schemas.openxmlformats.org/officeDocument/2006/relationships/image" Target="../media/image3.png"/></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9.m4a"/><Relationship Id="rId2" Type="http://schemas.openxmlformats.org/officeDocument/2006/relationships/audio" Target="../media/media9.m4a"/><Relationship Id="rId1" Type="http://schemas.openxmlformats.org/officeDocument/2006/relationships/image" Target="../media/image5.png"/></Relationships>
</file>

<file path=ppt/slides/_rels/slide10.xml.rels><?xml version="1.0" encoding="UTF-8" standalone="yes"?>
<Relationships xmlns="http://schemas.openxmlformats.org/package/2006/relationships"><Relationship Id="rId9" Type="http://schemas.openxmlformats.org/officeDocument/2006/relationships/tags" Target="../tags/tag55.xml"/><Relationship Id="rId8" Type="http://schemas.openxmlformats.org/officeDocument/2006/relationships/tags" Target="../tags/tag54.xml"/><Relationship Id="rId7" Type="http://schemas.openxmlformats.org/officeDocument/2006/relationships/tags" Target="../tags/tag53.xml"/><Relationship Id="rId6" Type="http://schemas.openxmlformats.org/officeDocument/2006/relationships/tags" Target="../tags/tag52.xml"/><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4" Type="http://schemas.openxmlformats.org/officeDocument/2006/relationships/slideLayout" Target="../slideLayouts/slideLayout7.xml"/><Relationship Id="rId23" Type="http://schemas.openxmlformats.org/officeDocument/2006/relationships/image" Target="../media/image2.png"/><Relationship Id="rId22" Type="http://schemas.microsoft.com/office/2007/relationships/media" Target="../media/media10.m4a"/><Relationship Id="rId21" Type="http://schemas.openxmlformats.org/officeDocument/2006/relationships/audio" Target="../media/media10.m4a"/><Relationship Id="rId20" Type="http://schemas.openxmlformats.org/officeDocument/2006/relationships/tags" Target="../tags/tag66.xml"/><Relationship Id="rId2" Type="http://schemas.openxmlformats.org/officeDocument/2006/relationships/image" Target="../media/image6.png"/><Relationship Id="rId19" Type="http://schemas.openxmlformats.org/officeDocument/2006/relationships/tags" Target="../tags/tag65.xml"/><Relationship Id="rId18" Type="http://schemas.openxmlformats.org/officeDocument/2006/relationships/tags" Target="../tags/tag64.xml"/><Relationship Id="rId17" Type="http://schemas.openxmlformats.org/officeDocument/2006/relationships/tags" Target="../tags/tag63.xml"/><Relationship Id="rId16" Type="http://schemas.openxmlformats.org/officeDocument/2006/relationships/tags" Target="../tags/tag62.xml"/><Relationship Id="rId15" Type="http://schemas.openxmlformats.org/officeDocument/2006/relationships/tags" Target="../tags/tag61.xml"/><Relationship Id="rId14" Type="http://schemas.openxmlformats.org/officeDocument/2006/relationships/tags" Target="../tags/tag60.xml"/><Relationship Id="rId13" Type="http://schemas.openxmlformats.org/officeDocument/2006/relationships/tags" Target="../tags/tag59.xml"/><Relationship Id="rId12" Type="http://schemas.openxmlformats.org/officeDocument/2006/relationships/tags" Target="../tags/tag58.xml"/><Relationship Id="rId11" Type="http://schemas.openxmlformats.org/officeDocument/2006/relationships/tags" Target="../tags/tag57.xml"/><Relationship Id="rId10" Type="http://schemas.openxmlformats.org/officeDocument/2006/relationships/tags" Target="../tags/tag56.xml"/><Relationship Id="rId1" Type="http://schemas.openxmlformats.org/officeDocument/2006/relationships/image" Target="../media/image3.png"/></Relationships>
</file>

<file path=ppt/slides/_rels/slide11.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11.m4a"/><Relationship Id="rId2" Type="http://schemas.openxmlformats.org/officeDocument/2006/relationships/audio" Target="../media/media11.m4a"/><Relationship Id="rId1" Type="http://schemas.openxmlformats.org/officeDocument/2006/relationships/image" Target="../media/image5.png"/></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12.m4a"/><Relationship Id="rId2" Type="http://schemas.openxmlformats.org/officeDocument/2006/relationships/audio" Target="../media/media12.m4a"/><Relationship Id="rId1"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slideLayout" Target="../slideLayouts/slideLayout7.xml"/><Relationship Id="rId7" Type="http://schemas.openxmlformats.org/officeDocument/2006/relationships/image" Target="../media/image2.png"/><Relationship Id="rId6" Type="http://schemas.microsoft.com/office/2007/relationships/media" Target="../media/media13.m4a"/><Relationship Id="rId5" Type="http://schemas.openxmlformats.org/officeDocument/2006/relationships/audio" Target="../media/media13.m4a"/><Relationship Id="rId4" Type="http://schemas.openxmlformats.org/officeDocument/2006/relationships/tags" Target="../tags/tag68.xml"/><Relationship Id="rId3" Type="http://schemas.openxmlformats.org/officeDocument/2006/relationships/tags" Target="../tags/tag67.xml"/><Relationship Id="rId2" Type="http://schemas.openxmlformats.org/officeDocument/2006/relationships/image" Target="../media/image7.png"/><Relationship Id="rId1" Type="http://schemas.openxmlformats.org/officeDocument/2006/relationships/image" Target="../media/image3.png"/></Relationships>
</file>

<file path=ppt/slides/_rels/slide14.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2.png"/><Relationship Id="rId4" Type="http://schemas.microsoft.com/office/2007/relationships/media" Target="../media/media14.m4a"/><Relationship Id="rId3" Type="http://schemas.openxmlformats.org/officeDocument/2006/relationships/audio" Target="../media/media14.m4a"/><Relationship Id="rId2" Type="http://schemas.openxmlformats.org/officeDocument/2006/relationships/tags" Target="../tags/tag69.xml"/><Relationship Id="rId1" Type="http://schemas.openxmlformats.org/officeDocument/2006/relationships/image" Target="../media/image3.png"/></Relationships>
</file>

<file path=ppt/slides/_rels/slide15.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2.png"/><Relationship Id="rId4" Type="http://schemas.microsoft.com/office/2007/relationships/media" Target="../media/media15.m4a"/><Relationship Id="rId3" Type="http://schemas.openxmlformats.org/officeDocument/2006/relationships/audio" Target="../media/media15.m4a"/><Relationship Id="rId2" Type="http://schemas.openxmlformats.org/officeDocument/2006/relationships/tags" Target="../tags/tag70.xml"/><Relationship Id="rId1" Type="http://schemas.openxmlformats.org/officeDocument/2006/relationships/image" Target="../media/image3.png"/></Relationships>
</file>

<file path=ppt/slides/_rels/slide16.xml.rels><?xml version="1.0" encoding="UTF-8" standalone="yes"?>
<Relationships xmlns="http://schemas.openxmlformats.org/package/2006/relationships"><Relationship Id="rId7" Type="http://schemas.openxmlformats.org/officeDocument/2006/relationships/slideLayout" Target="../slideLayouts/slideLayout7.xml"/><Relationship Id="rId6" Type="http://schemas.openxmlformats.org/officeDocument/2006/relationships/image" Target="../media/image2.png"/><Relationship Id="rId5" Type="http://schemas.microsoft.com/office/2007/relationships/media" Target="../media/media16.m4a"/><Relationship Id="rId4" Type="http://schemas.openxmlformats.org/officeDocument/2006/relationships/audio" Target="../media/media16.m4a"/><Relationship Id="rId3" Type="http://schemas.openxmlformats.org/officeDocument/2006/relationships/tags" Target="../tags/tag72.xml"/><Relationship Id="rId2" Type="http://schemas.openxmlformats.org/officeDocument/2006/relationships/tags" Target="../tags/tag71.xml"/><Relationship Id="rId1" Type="http://schemas.openxmlformats.org/officeDocument/2006/relationships/image" Target="../media/image3.png"/></Relationships>
</file>

<file path=ppt/slides/_rels/slide17.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17.m4a"/><Relationship Id="rId2" Type="http://schemas.openxmlformats.org/officeDocument/2006/relationships/audio" Target="../media/media17.m4a"/><Relationship Id="rId1" Type="http://schemas.openxmlformats.org/officeDocument/2006/relationships/image" Target="../media/image5.png"/></Relationships>
</file>

<file path=ppt/slides/_rels/slide18.xml.rels><?xml version="1.0" encoding="UTF-8" standalone="yes"?>
<Relationships xmlns="http://schemas.openxmlformats.org/package/2006/relationships"><Relationship Id="rId9" Type="http://schemas.openxmlformats.org/officeDocument/2006/relationships/tags" Target="../tags/tag80.xml"/><Relationship Id="rId8" Type="http://schemas.openxmlformats.org/officeDocument/2006/relationships/tags" Target="../tags/tag79.xml"/><Relationship Id="rId7" Type="http://schemas.openxmlformats.org/officeDocument/2006/relationships/tags" Target="../tags/tag78.xml"/><Relationship Id="rId6" Type="http://schemas.openxmlformats.org/officeDocument/2006/relationships/tags" Target="../tags/tag77.xml"/><Relationship Id="rId5" Type="http://schemas.openxmlformats.org/officeDocument/2006/relationships/tags" Target="../tags/tag76.xml"/><Relationship Id="rId4" Type="http://schemas.openxmlformats.org/officeDocument/2006/relationships/tags" Target="../tags/tag75.xml"/><Relationship Id="rId3" Type="http://schemas.openxmlformats.org/officeDocument/2006/relationships/tags" Target="../tags/tag74.xml"/><Relationship Id="rId24" Type="http://schemas.openxmlformats.org/officeDocument/2006/relationships/slideLayout" Target="../slideLayouts/slideLayout7.xml"/><Relationship Id="rId23" Type="http://schemas.openxmlformats.org/officeDocument/2006/relationships/image" Target="../media/image2.png"/><Relationship Id="rId22" Type="http://schemas.microsoft.com/office/2007/relationships/media" Target="../media/media18.m4a"/><Relationship Id="rId21" Type="http://schemas.openxmlformats.org/officeDocument/2006/relationships/audio" Target="../media/media18.m4a"/><Relationship Id="rId20" Type="http://schemas.openxmlformats.org/officeDocument/2006/relationships/tags" Target="../tags/tag91.xml"/><Relationship Id="rId2" Type="http://schemas.openxmlformats.org/officeDocument/2006/relationships/tags" Target="../tags/tag73.xml"/><Relationship Id="rId19" Type="http://schemas.openxmlformats.org/officeDocument/2006/relationships/tags" Target="../tags/tag90.xml"/><Relationship Id="rId18" Type="http://schemas.openxmlformats.org/officeDocument/2006/relationships/tags" Target="../tags/tag89.xml"/><Relationship Id="rId17" Type="http://schemas.openxmlformats.org/officeDocument/2006/relationships/tags" Target="../tags/tag88.xml"/><Relationship Id="rId16" Type="http://schemas.openxmlformats.org/officeDocument/2006/relationships/tags" Target="../tags/tag87.xml"/><Relationship Id="rId15" Type="http://schemas.openxmlformats.org/officeDocument/2006/relationships/tags" Target="../tags/tag86.xml"/><Relationship Id="rId14" Type="http://schemas.openxmlformats.org/officeDocument/2006/relationships/tags" Target="../tags/tag85.xml"/><Relationship Id="rId13" Type="http://schemas.openxmlformats.org/officeDocument/2006/relationships/tags" Target="../tags/tag84.xml"/><Relationship Id="rId12" Type="http://schemas.openxmlformats.org/officeDocument/2006/relationships/tags" Target="../tags/tag83.xml"/><Relationship Id="rId11" Type="http://schemas.openxmlformats.org/officeDocument/2006/relationships/tags" Target="../tags/tag82.xml"/><Relationship Id="rId10" Type="http://schemas.openxmlformats.org/officeDocument/2006/relationships/tags" Target="../tags/tag81.xml"/><Relationship Id="rId1" Type="http://schemas.openxmlformats.org/officeDocument/2006/relationships/image" Target="../media/image3.png"/></Relationships>
</file>

<file path=ppt/slides/_rels/slide19.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19.m4a"/><Relationship Id="rId2" Type="http://schemas.openxmlformats.org/officeDocument/2006/relationships/audio" Target="../media/media19.m4a"/><Relationship Id="rId1" Type="http://schemas.openxmlformats.org/officeDocument/2006/relationships/image" Target="../media/image5.png"/></Relationships>
</file>

<file path=ppt/slides/_rels/slide20.xml.rels><?xml version="1.0" encoding="UTF-8" standalone="yes"?>
<Relationships xmlns="http://schemas.openxmlformats.org/package/2006/relationships"><Relationship Id="rId9" Type="http://schemas.openxmlformats.org/officeDocument/2006/relationships/tags" Target="../tags/tag99.xml"/><Relationship Id="rId8" Type="http://schemas.openxmlformats.org/officeDocument/2006/relationships/tags" Target="../tags/tag98.xml"/><Relationship Id="rId7" Type="http://schemas.openxmlformats.org/officeDocument/2006/relationships/tags" Target="../tags/tag97.xml"/><Relationship Id="rId6" Type="http://schemas.openxmlformats.org/officeDocument/2006/relationships/tags" Target="../tags/tag96.xml"/><Relationship Id="rId5" Type="http://schemas.openxmlformats.org/officeDocument/2006/relationships/tags" Target="../tags/tag95.xml"/><Relationship Id="rId4" Type="http://schemas.openxmlformats.org/officeDocument/2006/relationships/tags" Target="../tags/tag94.xml"/><Relationship Id="rId3" Type="http://schemas.openxmlformats.org/officeDocument/2006/relationships/tags" Target="../tags/tag93.xml"/><Relationship Id="rId22" Type="http://schemas.openxmlformats.org/officeDocument/2006/relationships/slideLayout" Target="../slideLayouts/slideLayout7.xml"/><Relationship Id="rId21" Type="http://schemas.openxmlformats.org/officeDocument/2006/relationships/image" Target="../media/image2.png"/><Relationship Id="rId20" Type="http://schemas.microsoft.com/office/2007/relationships/media" Target="../media/media20.m4a"/><Relationship Id="rId2" Type="http://schemas.openxmlformats.org/officeDocument/2006/relationships/tags" Target="../tags/tag92.xml"/><Relationship Id="rId19" Type="http://schemas.openxmlformats.org/officeDocument/2006/relationships/audio" Target="../media/media20.m4a"/><Relationship Id="rId18" Type="http://schemas.openxmlformats.org/officeDocument/2006/relationships/tags" Target="../tags/tag108.xml"/><Relationship Id="rId17" Type="http://schemas.openxmlformats.org/officeDocument/2006/relationships/tags" Target="../tags/tag107.xml"/><Relationship Id="rId16" Type="http://schemas.openxmlformats.org/officeDocument/2006/relationships/tags" Target="../tags/tag106.xml"/><Relationship Id="rId15" Type="http://schemas.openxmlformats.org/officeDocument/2006/relationships/tags" Target="../tags/tag105.xml"/><Relationship Id="rId14" Type="http://schemas.openxmlformats.org/officeDocument/2006/relationships/tags" Target="../tags/tag104.xml"/><Relationship Id="rId13" Type="http://schemas.openxmlformats.org/officeDocument/2006/relationships/tags" Target="../tags/tag103.xml"/><Relationship Id="rId12" Type="http://schemas.openxmlformats.org/officeDocument/2006/relationships/tags" Target="../tags/tag102.xml"/><Relationship Id="rId11" Type="http://schemas.openxmlformats.org/officeDocument/2006/relationships/tags" Target="../tags/tag101.xml"/><Relationship Id="rId10" Type="http://schemas.openxmlformats.org/officeDocument/2006/relationships/tags" Target="../tags/tag100.xml"/><Relationship Id="rId1" Type="http://schemas.openxmlformats.org/officeDocument/2006/relationships/image" Target="../media/image3.png"/></Relationships>
</file>

<file path=ppt/slides/_rels/slide21.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21.m4a"/><Relationship Id="rId2" Type="http://schemas.openxmlformats.org/officeDocument/2006/relationships/audio" Target="../media/media21.m4a"/><Relationship Id="rId1" Type="http://schemas.openxmlformats.org/officeDocument/2006/relationships/image" Target="../media/image5.png"/></Relationships>
</file>

<file path=ppt/slides/_rels/slide22.xml.rels><?xml version="1.0" encoding="UTF-8" standalone="yes"?>
<Relationships xmlns="http://schemas.openxmlformats.org/package/2006/relationships"><Relationship Id="rId9" Type="http://schemas.openxmlformats.org/officeDocument/2006/relationships/tags" Target="../tags/tag116.xml"/><Relationship Id="rId8" Type="http://schemas.openxmlformats.org/officeDocument/2006/relationships/tags" Target="../tags/tag115.xml"/><Relationship Id="rId7" Type="http://schemas.openxmlformats.org/officeDocument/2006/relationships/tags" Target="../tags/tag114.xml"/><Relationship Id="rId6" Type="http://schemas.openxmlformats.org/officeDocument/2006/relationships/tags" Target="../tags/tag113.xml"/><Relationship Id="rId5" Type="http://schemas.openxmlformats.org/officeDocument/2006/relationships/tags" Target="../tags/tag112.xml"/><Relationship Id="rId4" Type="http://schemas.openxmlformats.org/officeDocument/2006/relationships/tags" Target="../tags/tag111.xml"/><Relationship Id="rId3" Type="http://schemas.openxmlformats.org/officeDocument/2006/relationships/tags" Target="../tags/tag110.xml"/><Relationship Id="rId2" Type="http://schemas.openxmlformats.org/officeDocument/2006/relationships/tags" Target="../tags/tag109.xml"/><Relationship Id="rId19" Type="http://schemas.openxmlformats.org/officeDocument/2006/relationships/slideLayout" Target="../slideLayouts/slideLayout7.xml"/><Relationship Id="rId18" Type="http://schemas.openxmlformats.org/officeDocument/2006/relationships/image" Target="../media/image2.png"/><Relationship Id="rId17" Type="http://schemas.microsoft.com/office/2007/relationships/media" Target="../media/media22.m4a"/><Relationship Id="rId16" Type="http://schemas.openxmlformats.org/officeDocument/2006/relationships/audio" Target="../media/media22.m4a"/><Relationship Id="rId15" Type="http://schemas.openxmlformats.org/officeDocument/2006/relationships/tags" Target="../tags/tag122.xml"/><Relationship Id="rId14" Type="http://schemas.openxmlformats.org/officeDocument/2006/relationships/tags" Target="../tags/tag121.xml"/><Relationship Id="rId13" Type="http://schemas.openxmlformats.org/officeDocument/2006/relationships/tags" Target="../tags/tag120.xml"/><Relationship Id="rId12" Type="http://schemas.openxmlformats.org/officeDocument/2006/relationships/tags" Target="../tags/tag119.xml"/><Relationship Id="rId11" Type="http://schemas.openxmlformats.org/officeDocument/2006/relationships/tags" Target="../tags/tag118.xml"/><Relationship Id="rId10" Type="http://schemas.openxmlformats.org/officeDocument/2006/relationships/tags" Target="../tags/tag117.xml"/><Relationship Id="rId1" Type="http://schemas.openxmlformats.org/officeDocument/2006/relationships/image" Target="../media/image3.png"/></Relationships>
</file>

<file path=ppt/slides/_rels/slide23.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23.m4a"/><Relationship Id="rId2" Type="http://schemas.openxmlformats.org/officeDocument/2006/relationships/audio" Target="../media/media23.m4a"/><Relationship Id="rId1" Type="http://schemas.openxmlformats.org/officeDocument/2006/relationships/image" Target="../media/image5.png"/></Relationships>
</file>

<file path=ppt/slides/_rels/slide24.xml.rels><?xml version="1.0" encoding="UTF-8" standalone="yes"?>
<Relationships xmlns="http://schemas.openxmlformats.org/package/2006/relationships"><Relationship Id="rId6" Type="http://schemas.openxmlformats.org/officeDocument/2006/relationships/slideLayout" Target="../slideLayouts/slideLayout7.xml"/><Relationship Id="rId5" Type="http://schemas.openxmlformats.org/officeDocument/2006/relationships/image" Target="../media/image2.png"/><Relationship Id="rId4" Type="http://schemas.microsoft.com/office/2007/relationships/media" Target="../media/media24.m4a"/><Relationship Id="rId3" Type="http://schemas.openxmlformats.org/officeDocument/2006/relationships/audio" Target="../media/media24.m4a"/><Relationship Id="rId2" Type="http://schemas.openxmlformats.org/officeDocument/2006/relationships/tags" Target="../tags/tag123.xml"/><Relationship Id="rId1" Type="http://schemas.openxmlformats.org/officeDocument/2006/relationships/image" Target="../media/image3.png"/></Relationships>
</file>

<file path=ppt/slides/_rels/slide25.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25.m4a"/><Relationship Id="rId2" Type="http://schemas.openxmlformats.org/officeDocument/2006/relationships/audio" Target="../media/media25.m4a"/><Relationship Id="rId1" Type="http://schemas.openxmlformats.org/officeDocument/2006/relationships/image" Target="../media/image5.png"/></Relationships>
</file>

<file path=ppt/slides/_rels/slide26.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26.m4a"/><Relationship Id="rId2" Type="http://schemas.openxmlformats.org/officeDocument/2006/relationships/audio" Target="../media/media26.m4a"/><Relationship Id="rId1" Type="http://schemas.openxmlformats.org/officeDocument/2006/relationships/image" Target="../media/image3.png"/></Relationships>
</file>

<file path=ppt/slides/_rels/slide27.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27.m4a"/><Relationship Id="rId2" Type="http://schemas.openxmlformats.org/officeDocument/2006/relationships/audio" Target="../media/media27.m4a"/><Relationship Id="rId1" Type="http://schemas.openxmlformats.org/officeDocument/2006/relationships/image" Target="../media/image3.png"/></Relationships>
</file>

<file path=ppt/slides/_rels/slide28.xml.rels><?xml version="1.0" encoding="UTF-8" standalone="yes"?>
<Relationships xmlns="http://schemas.openxmlformats.org/package/2006/relationships"><Relationship Id="rId5" Type="http://schemas.openxmlformats.org/officeDocument/2006/relationships/slideLayout" Target="../slideLayouts/slideLayout7.xml"/><Relationship Id="rId4" Type="http://schemas.openxmlformats.org/officeDocument/2006/relationships/image" Target="../media/image2.png"/><Relationship Id="rId3" Type="http://schemas.microsoft.com/office/2007/relationships/media" Target="../media/media28.m4a"/><Relationship Id="rId2" Type="http://schemas.openxmlformats.org/officeDocument/2006/relationships/audio" Target="../media/media28.m4a"/><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243473" y="903968"/>
            <a:ext cx="5970206" cy="2627671"/>
          </a:xfrm>
          <a:prstGeom prst="rect">
            <a:avLst/>
          </a:prstGeom>
        </p:spPr>
        <p:txBody>
          <a:bodyPr vert="horz" wrap="square" lIns="91440" tIns="45720" rIns="91440" bIns="45720" rtlCol="0" anchor="t" anchorCtr="0">
            <a:normAutofit fontScale="70000"/>
          </a:bodyPr>
          <a:lstStyle/>
          <a:p>
            <a:pPr algn="l">
              <a:lnSpc>
                <a:spcPct val="120000"/>
              </a:lnSpc>
            </a:pPr>
            <a:r>
              <a:rPr lang="en-US" sz="3825" b="1">
                <a:solidFill>
                  <a:schemeClr val="accent1">
                    <a:alpha val="100000"/>
                  </a:schemeClr>
                </a:solidFill>
                <a:latin typeface="Times New Roman" panose="02020603050405020304" charset="0"/>
                <a:ea typeface="微软雅黑" panose="020B0503020204020204" charset="-122"/>
                <a:cs typeface="Times New Roman" panose="02020603050405020304" charset="0"/>
              </a:rPr>
              <a:t>Impact of Gender Stereotyping in ESL Texts on adolescences’ Reading Comprehension: Perspectives from Chinese Classrooms</a:t>
            </a:r>
            <a:endParaRPr lang="en-US" sz="3825" b="1">
              <a:solidFill>
                <a:schemeClr val="accent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3" name="TextBox 3"/>
          <p:cNvSpPr txBox="1"/>
          <p:nvPr/>
        </p:nvSpPr>
        <p:spPr>
          <a:xfrm>
            <a:off x="1243473" y="4692721"/>
            <a:ext cx="3135630" cy="516864"/>
          </a:xfrm>
          <a:prstGeom prst="rect">
            <a:avLst/>
          </a:prstGeom>
        </p:spPr>
        <p:txBody>
          <a:bodyPr vert="horz" wrap="square" lIns="91440" tIns="45720" rIns="91440" bIns="45720" rtlCol="0" anchor="ctr" anchorCtr="0">
            <a:normAutofit/>
          </a:bodyPr>
          <a:lstStyle/>
          <a:p>
            <a:pPr>
              <a:lnSpc>
                <a:spcPct val="100000"/>
              </a:lnSpc>
              <a:spcBef>
                <a:spcPts val="375"/>
              </a:spcBef>
            </a:pPr>
            <a:r>
              <a:rPr lang="en-US" sz="2400">
                <a:solidFill>
                  <a:srgbClr val="000000">
                    <a:alpha val="100000"/>
                  </a:srgbClr>
                </a:solidFill>
                <a:latin typeface="Times New Roman" panose="02020603050405020304" charset="0"/>
                <a:ea typeface="微软雅黑" panose="020B0503020204020204" charset="-122"/>
                <a:cs typeface="Times New Roman" panose="02020603050405020304" charset="0"/>
              </a:rPr>
              <a:t>Presenter: Shuai Zeng</a:t>
            </a:r>
            <a:endParaRPr lang="en-US" sz="2400">
              <a:solidFill>
                <a:srgbClr val="000000">
                  <a:alpha val="100000"/>
                </a:srgbClr>
              </a:solidFill>
              <a:latin typeface="Times New Roman" panose="02020603050405020304" charset="0"/>
              <a:ea typeface="微软雅黑" panose="020B0503020204020204" charset="-122"/>
              <a:cs typeface="Times New Roman" panose="02020603050405020304" charset="0"/>
            </a:endParaRPr>
          </a:p>
        </p:txBody>
      </p:sp>
      <p:sp>
        <p:nvSpPr>
          <p:cNvPr id="4" name="TextBox 4"/>
          <p:cNvSpPr txBox="1"/>
          <p:nvPr/>
        </p:nvSpPr>
        <p:spPr>
          <a:xfrm>
            <a:off x="1243473" y="5290281"/>
            <a:ext cx="3135630" cy="516864"/>
          </a:xfrm>
          <a:prstGeom prst="rect">
            <a:avLst/>
          </a:prstGeom>
        </p:spPr>
        <p:txBody>
          <a:bodyPr vert="horz" wrap="square" lIns="91440" tIns="45720" rIns="91440" bIns="45720" rtlCol="0" anchor="ctr" anchorCtr="0">
            <a:normAutofit/>
          </a:bodyPr>
          <a:lstStyle/>
          <a:p>
            <a:pPr>
              <a:lnSpc>
                <a:spcPct val="100000"/>
              </a:lnSpc>
              <a:spcBef>
                <a:spcPts val="375"/>
              </a:spcBef>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2024-04-18</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5" name="音频 4">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406"/>
    </mc:Choice>
    <mc:Fallback>
      <p:transition spd="slow" advTm="17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0" y="0"/>
            <a:ext cx="12192000" cy="6858000"/>
          </a:xfrm>
          <a:prstGeom prst="rect">
            <a:avLst/>
          </a:prstGeom>
        </p:spPr>
      </p:pic>
      <p:sp>
        <p:nvSpPr>
          <p:cNvPr id="3" name="TextBox 3"/>
          <p:cNvSpPr txBox="1"/>
          <p:nvPr/>
        </p:nvSpPr>
        <p:spPr>
          <a:xfrm>
            <a:off x="862330" y="1715770"/>
            <a:ext cx="10828655" cy="4692015"/>
          </a:xfrm>
          <a:prstGeom prst="rect">
            <a:avLst/>
          </a:prstGeom>
        </p:spPr>
        <p:txBody>
          <a:bodyPr vert="horz" wrap="square" lIns="91440" tIns="45720" rIns="91440" bIns="45720" rtlCol="0" anchor="t" anchorCtr="0">
            <a:normAutofit/>
          </a:bodyPr>
          <a:lstStyle/>
          <a:p>
            <a:pPr marL="203200" lvl="0" indent="-203200">
              <a:lnSpc>
                <a:spcPct val="140000"/>
              </a:lnSpc>
              <a:buFont typeface="Arial" panose="020B0604020202020204"/>
              <a:buChar char="•"/>
            </a:pPr>
            <a:r>
              <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rPr>
              <a:t>1. Aims of the Investigation</a:t>
            </a:r>
            <a:endPar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endParaRPr>
          </a:p>
          <a:p>
            <a:pPr marL="203200" lvl="0" indent="-203200">
              <a:lnSpc>
                <a:spcPct val="140000"/>
              </a:lnSpc>
              <a:buFont typeface="Arial" panose="020B0604020202020204"/>
              <a:buChar char="•"/>
            </a:pPr>
            <a:r>
              <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rPr>
              <a:t>2. The Rationale and Main Conceptual Themes</a:t>
            </a:r>
            <a:endPar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endParaRPr>
          </a:p>
          <a:p>
            <a:pPr marL="203200" lvl="0" indent="-203200">
              <a:lnSpc>
                <a:spcPct val="140000"/>
              </a:lnSpc>
              <a:buFont typeface="Arial" panose="020B0604020202020204"/>
              <a:buChar char="•"/>
            </a:pPr>
            <a:r>
              <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rPr>
              <a:t>3. Evidence Collection </a:t>
            </a:r>
            <a:endPar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endParaRPr>
          </a:p>
          <a:p>
            <a:pPr marL="203200" lvl="0" indent="-203200">
              <a:lnSpc>
                <a:spcPct val="140000"/>
              </a:lnSpc>
              <a:buFont typeface="Arial" panose="020B0604020202020204"/>
              <a:buChar char="•"/>
            </a:pPr>
            <a:r>
              <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rPr>
              <a:t>4. Methodology</a:t>
            </a:r>
            <a:endPar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endParaRPr>
          </a:p>
          <a:p>
            <a:pPr marL="203200" lvl="0" indent="-203200">
              <a:lnSpc>
                <a:spcPct val="140000"/>
              </a:lnSpc>
              <a:buFont typeface="Arial" panose="020B0604020202020204"/>
              <a:buChar char="•"/>
            </a:pPr>
            <a:r>
              <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5. A Description of the Settings </a:t>
            </a:r>
            <a:endPar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endParaRPr>
          </a:p>
          <a:p>
            <a:pPr marL="203200" lvl="0" indent="-203200">
              <a:lnSpc>
                <a:spcPct val="140000"/>
              </a:lnSpc>
              <a:buFont typeface="Arial" panose="020B0604020202020204"/>
              <a:buChar char="•"/>
            </a:pPr>
            <a:r>
              <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6. The Ethical Issues</a:t>
            </a:r>
            <a:endPar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endParaRPr>
          </a:p>
          <a:p>
            <a:pPr marL="203200" lvl="0" indent="-203200">
              <a:lnSpc>
                <a:spcPct val="140000"/>
              </a:lnSpc>
              <a:buFont typeface="Arial" panose="020B0604020202020204"/>
              <a:buChar char="•"/>
            </a:pPr>
            <a:r>
              <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7. Data Analysis</a:t>
            </a:r>
            <a:endPar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endParaRPr>
          </a:p>
          <a:p>
            <a:pPr marL="203200" lvl="0" indent="-203200">
              <a:lnSpc>
                <a:spcPct val="140000"/>
              </a:lnSpc>
              <a:buFont typeface="Arial" panose="020B0604020202020204"/>
              <a:buChar char="•"/>
            </a:pPr>
            <a:r>
              <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8. Timetable</a:t>
            </a:r>
            <a:endPar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endParaRPr>
          </a:p>
          <a:p>
            <a:pPr marL="203200" lvl="0" indent="-203200">
              <a:lnSpc>
                <a:spcPct val="140000"/>
              </a:lnSpc>
              <a:buFont typeface="Arial" panose="020B0604020202020204"/>
              <a:buChar char="•"/>
            </a:pPr>
            <a:r>
              <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9. References</a:t>
            </a:r>
            <a:endParaRPr lang="en-US" sz="21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endParaRPr>
          </a:p>
        </p:txBody>
      </p:sp>
      <p:sp>
        <p:nvSpPr>
          <p:cNvPr id="5" name="TextBox 5"/>
          <p:cNvSpPr txBox="1"/>
          <p:nvPr/>
        </p:nvSpPr>
        <p:spPr>
          <a:xfrm>
            <a:off x="990867" y="685635"/>
            <a:ext cx="3649213" cy="557380"/>
          </a:xfrm>
          <a:prstGeom prst="rect">
            <a:avLst/>
          </a:prstGeom>
        </p:spPr>
        <p:txBody>
          <a:bodyPr vert="horz" wrap="square" lIns="91440" tIns="45720" rIns="91440" bIns="45720" rtlCol="0" anchor="ctr" anchorCtr="0">
            <a:normAutofit/>
          </a:bodyPr>
          <a:lstStyle/>
          <a:p>
            <a:pPr algn="l">
              <a:lnSpc>
                <a:spcPct val="77000"/>
              </a:lnSpc>
              <a:spcBef>
                <a:spcPct val="0"/>
              </a:spcBef>
            </a:pPr>
            <a:r>
              <a:rPr lang="en-US" sz="3000" b="1">
                <a:solidFill>
                  <a:schemeClr val="accent1">
                    <a:alpha val="100000"/>
                  </a:schemeClr>
                </a:solidFill>
                <a:latin typeface="Times New Roman" panose="02020603050405020304" charset="0"/>
                <a:ea typeface="微软雅黑" panose="020B0503020204020204" charset="-122"/>
                <a:cs typeface="Times New Roman" panose="02020603050405020304" charset="0"/>
              </a:rPr>
              <a:t>CONTENTS</a:t>
            </a:r>
            <a:endParaRPr lang="en-US" sz="3000" b="1">
              <a:solidFill>
                <a:schemeClr val="accent1">
                  <a:alpha val="100000"/>
                </a:schemeClr>
              </a:solidFill>
              <a:latin typeface="Times New Roman" panose="02020603050405020304" charset="0"/>
              <a:ea typeface="微软雅黑" panose="020B0503020204020204" charset="-122"/>
              <a:cs typeface="Times New Roman" panose="02020603050405020304" charset="0"/>
            </a:endParaRPr>
          </a:p>
        </p:txBody>
      </p:sp>
      <p:pic>
        <p:nvPicPr>
          <p:cNvPr id="4" name="音频 3">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287"/>
    </mc:Choice>
    <mc:Fallback>
      <p:transition spd="slow" advTm="24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p>
            <a:pPr algn="l">
              <a:lnSpc>
                <a:spcPct val="100000"/>
              </a:lnSpc>
              <a:spcBef>
                <a:spcPts val="375"/>
              </a:spcBef>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5870" y="2477770"/>
            <a:ext cx="7543165" cy="1587500"/>
          </a:xfrm>
          <a:prstGeom prst="rect">
            <a:avLst/>
          </a:prstGeom>
        </p:spPr>
        <p:txBody>
          <a:bodyPr vert="horz" wrap="square" lIns="91440" tIns="45720" rIns="91440" bIns="45720" rtlCol="0" anchor="t" anchorCtr="0">
            <a:normAutofit/>
          </a:bodyPr>
          <a:lstStyle/>
          <a:p>
            <a:pPr algn="l">
              <a:lnSpc>
                <a:spcPct val="100000"/>
              </a:lnSpc>
              <a:spcBef>
                <a:spcPts val="375"/>
              </a:spcBef>
            </a:pPr>
            <a:r>
              <a:rPr lang="en-US" sz="4500" b="1">
                <a:solidFill>
                  <a:srgbClr val="152815">
                    <a:alpha val="100000"/>
                  </a:srgbClr>
                </a:solidFill>
                <a:latin typeface="Times New Roman" panose="02020603050405020304" charset="0"/>
                <a:ea typeface="微软雅黑" panose="020B0503020204020204" charset="-122"/>
                <a:cs typeface="Times New Roman" panose="02020603050405020304" charset="0"/>
              </a:rPr>
              <a:t>Aims of the Investigation</a:t>
            </a:r>
            <a:endParaRPr lang="en-US" sz="4500" b="1">
              <a:solidFill>
                <a:srgbClr val="152815">
                  <a:alpha val="100000"/>
                </a:srgbClr>
              </a:solidFill>
              <a:latin typeface="Times New Roman" panose="02020603050405020304" charset="0"/>
              <a:ea typeface="微软雅黑" panose="020B0503020204020204" charset="-122"/>
              <a:cs typeface="Times New Roman" panose="02020603050405020304" charset="0"/>
            </a:endParaRPr>
          </a:p>
        </p:txBody>
      </p:sp>
      <p:pic>
        <p:nvPicPr>
          <p:cNvPr id="4" name="音频 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28"/>
    </mc:Choice>
    <mc:Fallback>
      <p:transition spd="slow" advTm="2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AutoShape 2"/>
          <p:cNvSpPr/>
          <p:nvPr>
            <p:custDataLst>
              <p:tags r:id="rId2"/>
            </p:custDataLst>
          </p:nvPr>
        </p:nvSpPr>
        <p:spPr>
          <a:xfrm>
            <a:off x="990089" y="1514981"/>
            <a:ext cx="932011" cy="932011"/>
          </a:xfrm>
          <a:prstGeom prst="ellipse">
            <a:avLst/>
          </a:prstGeom>
          <a:solidFill>
            <a:schemeClr val="accent1">
              <a:alpha val="100000"/>
            </a:schemeClr>
          </a:solidFill>
        </p:spPr>
      </p:sp>
      <p:sp>
        <p:nvSpPr>
          <p:cNvPr id="3" name="TextBox 3"/>
          <p:cNvSpPr txBox="1"/>
          <p:nvPr>
            <p:custDataLst>
              <p:tags r:id="rId3"/>
            </p:custDataLst>
          </p:nvPr>
        </p:nvSpPr>
        <p:spPr>
          <a:xfrm>
            <a:off x="2133600" y="1600200"/>
            <a:ext cx="8931275" cy="981710"/>
          </a:xfrm>
          <a:prstGeom prst="rect">
            <a:avLst/>
          </a:prstGeom>
        </p:spPr>
        <p:txBody>
          <a:bodyPr vert="horz" wrap="square" lIns="114300" tIns="57150" rIns="114300" bIns="57150" rtlCol="0" anchor="t" anchorCtr="0">
            <a:noAutofit/>
          </a:bodyPr>
          <a:lstStyle/>
          <a:p>
            <a:pPr algn="just">
              <a:lnSpc>
                <a:spcPct val="96000"/>
              </a:lnSpc>
            </a:pPr>
            <a:r>
              <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rPr>
              <a:t>Identify prevalent gender stereotypes present in authentic ESL texts commonly used in Chinese classrooms targeting adolescences.</a:t>
            </a:r>
            <a:endPar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8" name="AutoShape 8"/>
          <p:cNvSpPr/>
          <p:nvPr>
            <p:custDataLst>
              <p:tags r:id="rId4"/>
            </p:custDataLst>
          </p:nvPr>
        </p:nvSpPr>
        <p:spPr>
          <a:xfrm>
            <a:off x="914637" y="3046092"/>
            <a:ext cx="932011" cy="932011"/>
          </a:xfrm>
          <a:prstGeom prst="ellipse">
            <a:avLst/>
          </a:prstGeom>
          <a:solidFill>
            <a:schemeClr val="accent2">
              <a:alpha val="100000"/>
            </a:schemeClr>
          </a:solidFill>
        </p:spPr>
      </p:sp>
      <p:sp>
        <p:nvSpPr>
          <p:cNvPr id="14" name="AutoShape 14"/>
          <p:cNvSpPr/>
          <p:nvPr>
            <p:custDataLst>
              <p:tags r:id="rId5"/>
            </p:custDataLst>
          </p:nvPr>
        </p:nvSpPr>
        <p:spPr>
          <a:xfrm>
            <a:off x="869220" y="4577077"/>
            <a:ext cx="932011" cy="932011"/>
          </a:xfrm>
          <a:prstGeom prst="ellipse">
            <a:avLst/>
          </a:prstGeom>
          <a:solidFill>
            <a:schemeClr val="accent1">
              <a:alpha val="100000"/>
            </a:schemeClr>
          </a:solidFill>
        </p:spPr>
      </p:sp>
      <p:sp>
        <p:nvSpPr>
          <p:cNvPr id="21" name="TextBox 21"/>
          <p:cNvSpPr txBox="1"/>
          <p:nvPr>
            <p:custDataLst>
              <p:tags r:id="rId6"/>
            </p:custDataLst>
          </p:nvPr>
        </p:nvSpPr>
        <p:spPr>
          <a:xfrm>
            <a:off x="2057400" y="3276600"/>
            <a:ext cx="9162415" cy="1018540"/>
          </a:xfrm>
          <a:prstGeom prst="rect">
            <a:avLst/>
          </a:prstGeom>
        </p:spPr>
        <p:txBody>
          <a:bodyPr vert="horz" wrap="square" lIns="114300" tIns="57150" rIns="114300" bIns="57150" rtlCol="0" anchor="t" anchorCtr="0">
            <a:noAutofit/>
          </a:bodyPr>
          <a:lstStyle/>
          <a:p>
            <a:pPr algn="just">
              <a:lnSpc>
                <a:spcPct val="96000"/>
              </a:lnSpc>
              <a:buClrTx/>
              <a:buSzTx/>
              <a:buFontTx/>
            </a:pPr>
            <a:r>
              <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rPr>
              <a:t>Analyse the impact of gender stereotyping on adolescences' reading comprehension in ESL contexts within China.</a:t>
            </a:r>
            <a:endPar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22" name="TextBox 22"/>
          <p:cNvSpPr txBox="1"/>
          <p:nvPr>
            <p:custDataLst>
              <p:tags r:id="rId7"/>
            </p:custDataLst>
          </p:nvPr>
        </p:nvSpPr>
        <p:spPr>
          <a:xfrm>
            <a:off x="2133600" y="4724400"/>
            <a:ext cx="9158605" cy="1018540"/>
          </a:xfrm>
          <a:prstGeom prst="rect">
            <a:avLst/>
          </a:prstGeom>
        </p:spPr>
        <p:txBody>
          <a:bodyPr vert="horz" wrap="square" lIns="114300" tIns="57150" rIns="114300" bIns="57150" rtlCol="0" anchor="t" anchorCtr="0">
            <a:noAutofit/>
          </a:bodyPr>
          <a:lstStyle/>
          <a:p>
            <a:pPr algn="just">
              <a:lnSpc>
                <a:spcPct val="96000"/>
              </a:lnSpc>
              <a:buClrTx/>
              <a:buSzTx/>
              <a:buFontTx/>
            </a:pPr>
            <a:r>
              <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rPr>
              <a:t>Assess   the  attitudes  and  perceptions   of  Chinese   ESL  teachers   towards  gender stereotypes in ESL texts used for adolescent learners, and put forward the teaching improvement opinions and suggestions.</a:t>
            </a:r>
            <a:endPar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23" name="TextBox 23"/>
          <p:cNvSpPr txBox="1"/>
          <p:nvPr>
            <p:custDataLst>
              <p:tags r:id="rId8"/>
            </p:custDataLst>
          </p:nvPr>
        </p:nvSpPr>
        <p:spPr>
          <a:xfrm>
            <a:off x="1066705" y="4814819"/>
            <a:ext cx="581025" cy="457200"/>
          </a:xfrm>
          <a:prstGeom prst="rect">
            <a:avLst/>
          </a:prstGeom>
        </p:spPr>
        <p:txBody>
          <a:bodyPr vert="horz" wrap="square" lIns="114300" tIns="57150" rIns="114300" bIns="57150" rtlCol="0" anchor="ctr" anchorCtr="1">
            <a:spAutoFit/>
          </a:body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custDataLst>
              <p:tags r:id="rId9"/>
            </p:custDataLst>
          </p:nvPr>
        </p:nvSpPr>
        <p:spPr>
          <a:xfrm>
            <a:off x="1094977" y="3293994"/>
            <a:ext cx="578298" cy="437007"/>
          </a:xfrm>
          <a:prstGeom prst="rect">
            <a:avLst/>
          </a:prstGeom>
        </p:spPr>
        <p:txBody>
          <a:bodyPr vert="horz" wrap="square" lIns="114300" tIns="57150" rIns="114300" bIns="57150" rtlCol="0" anchor="ctr" anchorCtr="1">
            <a:spAutoFit/>
          </a:body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custDataLst>
              <p:tags r:id="rId10"/>
            </p:custDataLst>
          </p:nvPr>
        </p:nvSpPr>
        <p:spPr>
          <a:xfrm>
            <a:off x="1143124" y="1753484"/>
            <a:ext cx="581025" cy="457200"/>
          </a:xfrm>
          <a:prstGeom prst="rect">
            <a:avLst/>
          </a:prstGeom>
        </p:spPr>
        <p:txBody>
          <a:bodyPr vert="horz" wrap="square" lIns="114300" tIns="57150" rIns="114300" bIns="57150" rtlCol="0" anchor="ctr" anchorCtr="1">
            <a:spAutoFit/>
          </a:body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893445"/>
            <a:chOff x="454963" y="93878"/>
            <a:chExt cx="10641129" cy="893445"/>
          </a:xfrm>
        </p:grpSpPr>
        <p:sp>
          <p:nvSpPr>
            <p:cNvPr id="27" name="AutoShape 27"/>
            <p:cNvSpPr/>
            <p:nvPr/>
          </p:nvSpPr>
          <p:spPr>
            <a:xfrm>
              <a:off x="454963" y="331168"/>
              <a:ext cx="84147" cy="84147"/>
            </a:xfrm>
            <a:prstGeom prst="ellipse">
              <a:avLst/>
            </a:prstGeom>
            <a:solidFill>
              <a:schemeClr val="accent1">
                <a:alpha val="100000"/>
              </a:schemeClr>
            </a:solidFill>
          </p:spPr>
        </p:sp>
        <p:sp>
          <p:nvSpPr>
            <p:cNvPr id="28" name="AutoShape 28"/>
            <p:cNvSpPr/>
            <p:nvPr/>
          </p:nvSpPr>
          <p:spPr>
            <a:xfrm>
              <a:off x="575049" y="337743"/>
              <a:ext cx="78137" cy="78137"/>
            </a:xfrm>
            <a:prstGeom prst="ellipse">
              <a:avLst/>
            </a:prstGeom>
            <a:solidFill>
              <a:schemeClr val="accent1">
                <a:alpha val="80000"/>
              </a:schemeClr>
            </a:solidFill>
          </p:spPr>
        </p:sp>
        <p:sp>
          <p:nvSpPr>
            <p:cNvPr id="29" name="AutoShape 29"/>
            <p:cNvSpPr/>
            <p:nvPr/>
          </p:nvSpPr>
          <p:spPr>
            <a:xfrm>
              <a:off x="689125" y="339460"/>
              <a:ext cx="74704" cy="74704"/>
            </a:xfrm>
            <a:prstGeom prst="ellipse">
              <a:avLst/>
            </a:prstGeom>
            <a:solidFill>
              <a:schemeClr val="accent1">
                <a:alpha val="60000"/>
              </a:schemeClr>
            </a:solidFill>
          </p:spPr>
        </p:sp>
        <p:sp>
          <p:nvSpPr>
            <p:cNvPr id="30" name="AutoShape 30"/>
            <p:cNvSpPr/>
            <p:nvPr/>
          </p:nvSpPr>
          <p:spPr>
            <a:xfrm>
              <a:off x="799768" y="348430"/>
              <a:ext cx="69238" cy="69238"/>
            </a:xfrm>
            <a:prstGeom prst="ellipse">
              <a:avLst/>
            </a:prstGeom>
            <a:solidFill>
              <a:schemeClr val="accent1">
                <a:alpha val="40000"/>
              </a:schemeClr>
            </a:solidFill>
          </p:spPr>
        </p:sp>
        <p:sp>
          <p:nvSpPr>
            <p:cNvPr id="31" name="AutoShape 31"/>
            <p:cNvSpPr/>
            <p:nvPr/>
          </p:nvSpPr>
          <p:spPr>
            <a:xfrm>
              <a:off x="904945" y="344297"/>
              <a:ext cx="65594" cy="65594"/>
            </a:xfrm>
            <a:prstGeom prst="ellipse">
              <a:avLst/>
            </a:prstGeom>
            <a:solidFill>
              <a:schemeClr val="accent1">
                <a:alpha val="20000"/>
              </a:schemeClr>
            </a:solidFill>
          </p:spPr>
        </p:sp>
        <p:sp>
          <p:nvSpPr>
            <p:cNvPr id="32" name="AutoShape 32"/>
            <p:cNvSpPr/>
            <p:nvPr/>
          </p:nvSpPr>
          <p:spPr>
            <a:xfrm>
              <a:off x="454963" y="448942"/>
              <a:ext cx="84147" cy="84147"/>
            </a:xfrm>
            <a:prstGeom prst="ellipse">
              <a:avLst/>
            </a:prstGeom>
            <a:solidFill>
              <a:schemeClr val="accent1">
                <a:alpha val="100000"/>
              </a:schemeClr>
            </a:solidFill>
          </p:spPr>
        </p:sp>
        <p:sp>
          <p:nvSpPr>
            <p:cNvPr id="33" name="AutoShape 33"/>
            <p:cNvSpPr/>
            <p:nvPr/>
          </p:nvSpPr>
          <p:spPr>
            <a:xfrm>
              <a:off x="575049" y="455517"/>
              <a:ext cx="78137" cy="78137"/>
            </a:xfrm>
            <a:prstGeom prst="ellipse">
              <a:avLst/>
            </a:prstGeom>
            <a:solidFill>
              <a:schemeClr val="accent1">
                <a:alpha val="80000"/>
              </a:schemeClr>
            </a:solidFill>
          </p:spPr>
        </p:sp>
        <p:sp>
          <p:nvSpPr>
            <p:cNvPr id="34" name="AutoShape 34"/>
            <p:cNvSpPr/>
            <p:nvPr/>
          </p:nvSpPr>
          <p:spPr>
            <a:xfrm>
              <a:off x="689125" y="457233"/>
              <a:ext cx="74704" cy="74704"/>
            </a:xfrm>
            <a:prstGeom prst="ellipse">
              <a:avLst/>
            </a:prstGeom>
            <a:solidFill>
              <a:schemeClr val="accent1">
                <a:alpha val="60000"/>
              </a:schemeClr>
            </a:solidFill>
          </p:spPr>
        </p:sp>
        <p:sp>
          <p:nvSpPr>
            <p:cNvPr id="35" name="AutoShape 35"/>
            <p:cNvSpPr/>
            <p:nvPr/>
          </p:nvSpPr>
          <p:spPr>
            <a:xfrm>
              <a:off x="799768" y="466203"/>
              <a:ext cx="69238" cy="69238"/>
            </a:xfrm>
            <a:prstGeom prst="ellipse">
              <a:avLst/>
            </a:prstGeom>
            <a:solidFill>
              <a:schemeClr val="accent1">
                <a:alpha val="40000"/>
              </a:schemeClr>
            </a:solidFill>
          </p:spPr>
        </p:sp>
        <p:sp>
          <p:nvSpPr>
            <p:cNvPr id="36" name="AutoShape 36"/>
            <p:cNvSpPr/>
            <p:nvPr/>
          </p:nvSpPr>
          <p:spPr>
            <a:xfrm>
              <a:off x="904945" y="462070"/>
              <a:ext cx="65594" cy="65594"/>
            </a:xfrm>
            <a:prstGeom prst="ellipse">
              <a:avLst/>
            </a:prstGeom>
            <a:solidFill>
              <a:schemeClr val="accent1">
                <a:alpha val="20000"/>
              </a:schemeClr>
            </a:solidFill>
          </p:spPr>
        </p:sp>
        <p:sp>
          <p:nvSpPr>
            <p:cNvPr id="37" name="AutoShape 37"/>
            <p:cNvSpPr/>
            <p:nvPr/>
          </p:nvSpPr>
          <p:spPr>
            <a:xfrm>
              <a:off x="454963" y="566715"/>
              <a:ext cx="84147" cy="84147"/>
            </a:xfrm>
            <a:prstGeom prst="ellipse">
              <a:avLst/>
            </a:prstGeom>
            <a:solidFill>
              <a:schemeClr val="accent1">
                <a:alpha val="100000"/>
              </a:schemeClr>
            </a:solidFill>
          </p:spPr>
        </p:sp>
        <p:sp>
          <p:nvSpPr>
            <p:cNvPr id="38" name="AutoShape 38"/>
            <p:cNvSpPr/>
            <p:nvPr/>
          </p:nvSpPr>
          <p:spPr>
            <a:xfrm>
              <a:off x="575049" y="573291"/>
              <a:ext cx="78137" cy="78137"/>
            </a:xfrm>
            <a:prstGeom prst="ellipse">
              <a:avLst/>
            </a:prstGeom>
            <a:solidFill>
              <a:schemeClr val="accent1">
                <a:alpha val="80000"/>
              </a:schemeClr>
            </a:solidFill>
          </p:spPr>
        </p:sp>
        <p:sp>
          <p:nvSpPr>
            <p:cNvPr id="39" name="AutoShape 39"/>
            <p:cNvSpPr/>
            <p:nvPr/>
          </p:nvSpPr>
          <p:spPr>
            <a:xfrm>
              <a:off x="689125" y="575007"/>
              <a:ext cx="74704" cy="74704"/>
            </a:xfrm>
            <a:prstGeom prst="ellipse">
              <a:avLst/>
            </a:prstGeom>
            <a:solidFill>
              <a:schemeClr val="accent1">
                <a:alpha val="60000"/>
              </a:schemeClr>
            </a:solidFill>
          </p:spPr>
        </p:sp>
        <p:sp>
          <p:nvSpPr>
            <p:cNvPr id="40" name="AutoShape 40"/>
            <p:cNvSpPr/>
            <p:nvPr/>
          </p:nvSpPr>
          <p:spPr>
            <a:xfrm>
              <a:off x="799768" y="583977"/>
              <a:ext cx="69238" cy="69238"/>
            </a:xfrm>
            <a:prstGeom prst="ellipse">
              <a:avLst/>
            </a:prstGeom>
            <a:solidFill>
              <a:schemeClr val="accent1">
                <a:alpha val="40000"/>
              </a:schemeClr>
            </a:solidFill>
          </p:spPr>
        </p:sp>
        <p:sp>
          <p:nvSpPr>
            <p:cNvPr id="41" name="AutoShape 41"/>
            <p:cNvSpPr/>
            <p:nvPr/>
          </p:nvSpPr>
          <p:spPr>
            <a:xfrm>
              <a:off x="904945" y="579844"/>
              <a:ext cx="65594" cy="65594"/>
            </a:xfrm>
            <a:prstGeom prst="ellipse">
              <a:avLst/>
            </a:prstGeom>
            <a:solidFill>
              <a:schemeClr val="accent1">
                <a:alpha val="20000"/>
              </a:schemeClr>
            </a:solidFill>
          </p:spPr>
        </p:sp>
        <p:sp>
          <p:nvSpPr>
            <p:cNvPr id="42" name="AutoShape 42"/>
            <p:cNvSpPr/>
            <p:nvPr/>
          </p:nvSpPr>
          <p:spPr>
            <a:xfrm>
              <a:off x="454963" y="684489"/>
              <a:ext cx="84147" cy="84147"/>
            </a:xfrm>
            <a:prstGeom prst="ellipse">
              <a:avLst/>
            </a:prstGeom>
            <a:solidFill>
              <a:schemeClr val="accent1">
                <a:alpha val="100000"/>
              </a:schemeClr>
            </a:solidFill>
          </p:spPr>
        </p:sp>
        <p:sp>
          <p:nvSpPr>
            <p:cNvPr id="43" name="AutoShape 43"/>
            <p:cNvSpPr/>
            <p:nvPr/>
          </p:nvSpPr>
          <p:spPr>
            <a:xfrm>
              <a:off x="575049" y="691064"/>
              <a:ext cx="78137" cy="78137"/>
            </a:xfrm>
            <a:prstGeom prst="ellipse">
              <a:avLst/>
            </a:prstGeom>
            <a:solidFill>
              <a:schemeClr val="accent1">
                <a:alpha val="80000"/>
              </a:schemeClr>
            </a:solidFill>
          </p:spPr>
        </p:sp>
        <p:sp>
          <p:nvSpPr>
            <p:cNvPr id="44" name="AutoShape 44"/>
            <p:cNvSpPr/>
            <p:nvPr/>
          </p:nvSpPr>
          <p:spPr>
            <a:xfrm>
              <a:off x="689125" y="692781"/>
              <a:ext cx="74704" cy="74704"/>
            </a:xfrm>
            <a:prstGeom prst="ellipse">
              <a:avLst/>
            </a:prstGeom>
            <a:solidFill>
              <a:schemeClr val="accent1">
                <a:alpha val="60000"/>
              </a:schemeClr>
            </a:solidFill>
          </p:spPr>
        </p:sp>
        <p:sp>
          <p:nvSpPr>
            <p:cNvPr id="45" name="AutoShape 45"/>
            <p:cNvSpPr/>
            <p:nvPr/>
          </p:nvSpPr>
          <p:spPr>
            <a:xfrm>
              <a:off x="799768" y="701751"/>
              <a:ext cx="69238" cy="69238"/>
            </a:xfrm>
            <a:prstGeom prst="ellipse">
              <a:avLst/>
            </a:prstGeom>
            <a:solidFill>
              <a:schemeClr val="accent1">
                <a:alpha val="40000"/>
              </a:schemeClr>
            </a:solidFill>
          </p:spPr>
        </p:sp>
        <p:sp>
          <p:nvSpPr>
            <p:cNvPr id="46" name="AutoShape 46"/>
            <p:cNvSpPr/>
            <p:nvPr/>
          </p:nvSpPr>
          <p:spPr>
            <a:xfrm>
              <a:off x="904945" y="697618"/>
              <a:ext cx="65594" cy="65594"/>
            </a:xfrm>
            <a:prstGeom prst="ellipse">
              <a:avLst/>
            </a:prstGeom>
            <a:solidFill>
              <a:schemeClr val="accent1">
                <a:alpha val="20000"/>
              </a:schemeClr>
            </a:solidFill>
          </p:spPr>
        </p:sp>
        <p:sp>
          <p:nvSpPr>
            <p:cNvPr id="47" name="TextBox 47"/>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Aims of the Investigation</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pic>
        <p:nvPicPr>
          <p:cNvPr id="4" name="音频 3">
            <a:hlinkClick r:id="" action="ppaction://media"/>
          </p:cNvPr>
          <p:cNvPicPr>
            <a:picLocks noChangeAspect="1"/>
          </p:cNvPicPr>
          <p:nvPr>
            <a:audioFile r:link="rId11"/>
            <p:extLst>
              <p:ext uri="{DAA4B4D4-6D71-4841-9C94-3DE7FCFB9230}">
                <p14:media xmlns:p14="http://schemas.microsoft.com/office/powerpoint/2010/main" r:embed="rId12"/>
              </p:ext>
            </p:extLst>
          </p:nvPr>
        </p:nvPicPr>
        <p:blipFill>
          <a:blip r:embed="rId13"/>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030"/>
    </mc:Choice>
    <mc:Fallback>
      <p:transition spd="slow" advTm="52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AutoShape 2"/>
          <p:cNvSpPr/>
          <p:nvPr>
            <p:custDataLst>
              <p:tags r:id="rId2"/>
            </p:custDataLst>
          </p:nvPr>
        </p:nvSpPr>
        <p:spPr>
          <a:xfrm>
            <a:off x="990089" y="1514981"/>
            <a:ext cx="932011" cy="932011"/>
          </a:xfrm>
          <a:prstGeom prst="ellipse">
            <a:avLst/>
          </a:prstGeom>
          <a:solidFill>
            <a:schemeClr val="accent1">
              <a:alpha val="100000"/>
            </a:schemeClr>
          </a:solidFill>
        </p:spPr>
      </p:sp>
      <p:sp>
        <p:nvSpPr>
          <p:cNvPr id="3" name="TextBox 3"/>
          <p:cNvSpPr txBox="1"/>
          <p:nvPr>
            <p:custDataLst>
              <p:tags r:id="rId3"/>
            </p:custDataLst>
          </p:nvPr>
        </p:nvSpPr>
        <p:spPr>
          <a:xfrm>
            <a:off x="2209800" y="1524000"/>
            <a:ext cx="9384665" cy="5210175"/>
          </a:xfrm>
          <a:prstGeom prst="rect">
            <a:avLst/>
          </a:prstGeom>
        </p:spPr>
        <p:txBody>
          <a:bodyPr vert="horz" wrap="square" lIns="114300" tIns="57150" rIns="114300" bIns="57150" rtlCol="0" anchor="t" anchorCtr="0">
            <a:noAutofit/>
          </a:bodyPr>
          <a:lstStyle/>
          <a:p>
            <a:pPr algn="just">
              <a:lnSpc>
                <a:spcPct val="96000"/>
              </a:lnSpc>
            </a:pPr>
            <a:r>
              <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rPr>
              <a:t>What are the most common gender stereotypes found in authentic ESL texts utilized in Chinese classrooms targeting adolescents?</a:t>
            </a:r>
            <a:endPar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8" name="AutoShape 8"/>
          <p:cNvSpPr/>
          <p:nvPr>
            <p:custDataLst>
              <p:tags r:id="rId4"/>
            </p:custDataLst>
          </p:nvPr>
        </p:nvSpPr>
        <p:spPr>
          <a:xfrm>
            <a:off x="980677" y="2974972"/>
            <a:ext cx="932011" cy="932011"/>
          </a:xfrm>
          <a:prstGeom prst="ellipse">
            <a:avLst/>
          </a:prstGeom>
          <a:solidFill>
            <a:schemeClr val="accent2">
              <a:alpha val="100000"/>
            </a:schemeClr>
          </a:solidFill>
        </p:spPr>
      </p:sp>
      <p:sp>
        <p:nvSpPr>
          <p:cNvPr id="14" name="AutoShape 14"/>
          <p:cNvSpPr/>
          <p:nvPr>
            <p:custDataLst>
              <p:tags r:id="rId5"/>
            </p:custDataLst>
          </p:nvPr>
        </p:nvSpPr>
        <p:spPr>
          <a:xfrm>
            <a:off x="990505" y="4571997"/>
            <a:ext cx="932011" cy="932011"/>
          </a:xfrm>
          <a:prstGeom prst="ellipse">
            <a:avLst/>
          </a:prstGeom>
          <a:solidFill>
            <a:schemeClr val="accent1">
              <a:alpha val="100000"/>
            </a:schemeClr>
          </a:solidFill>
        </p:spPr>
      </p:sp>
      <p:sp>
        <p:nvSpPr>
          <p:cNvPr id="21" name="TextBox 21"/>
          <p:cNvSpPr txBox="1"/>
          <p:nvPr>
            <p:custDataLst>
              <p:tags r:id="rId6"/>
            </p:custDataLst>
          </p:nvPr>
        </p:nvSpPr>
        <p:spPr>
          <a:xfrm>
            <a:off x="2222500" y="3124200"/>
            <a:ext cx="8873490" cy="1221740"/>
          </a:xfrm>
          <a:prstGeom prst="rect">
            <a:avLst/>
          </a:prstGeom>
        </p:spPr>
        <p:txBody>
          <a:bodyPr vert="horz" wrap="square" lIns="114300" tIns="57150" rIns="114300" bIns="57150" rtlCol="0" anchor="t" anchorCtr="0">
            <a:noAutofit/>
          </a:bodyPr>
          <a:lstStyle/>
          <a:p>
            <a:pPr algn="just">
              <a:lnSpc>
                <a:spcPct val="96000"/>
              </a:lnSpc>
            </a:pPr>
            <a:r>
              <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rPr>
              <a:t>How  do  gender  stereotypes  embedded  in  ESL  texts  impact  adolescents'  reading comprehension in ESL contexts within China?</a:t>
            </a:r>
            <a:endPar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22" name="TextBox 22"/>
          <p:cNvSpPr txBox="1"/>
          <p:nvPr>
            <p:custDataLst>
              <p:tags r:id="rId7"/>
            </p:custDataLst>
          </p:nvPr>
        </p:nvSpPr>
        <p:spPr>
          <a:xfrm>
            <a:off x="2222500" y="4648200"/>
            <a:ext cx="9114790" cy="928370"/>
          </a:xfrm>
          <a:prstGeom prst="rect">
            <a:avLst/>
          </a:prstGeom>
        </p:spPr>
        <p:txBody>
          <a:bodyPr vert="horz" wrap="square" lIns="114300" tIns="57150" rIns="114300" bIns="57150" rtlCol="0" anchor="t" anchorCtr="0">
            <a:noAutofit/>
          </a:bodyPr>
          <a:lstStyle/>
          <a:p>
            <a:pPr algn="just">
              <a:lnSpc>
                <a:spcPct val="96000"/>
              </a:lnSpc>
            </a:pPr>
            <a:r>
              <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rPr>
              <a:t>What are the attitudes, perceptions and teaching methods of Chinese ESL teachers regarding the presence of gender stereotypes in ESL texts used for adolescent learners?</a:t>
            </a:r>
            <a:endParaRPr lang="en-US" sz="20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23" name="TextBox 23"/>
          <p:cNvSpPr txBox="1"/>
          <p:nvPr>
            <p:custDataLst>
              <p:tags r:id="rId8"/>
            </p:custDataLst>
          </p:nvPr>
        </p:nvSpPr>
        <p:spPr>
          <a:xfrm>
            <a:off x="1142905" y="4809739"/>
            <a:ext cx="581025" cy="457200"/>
          </a:xfrm>
          <a:prstGeom prst="rect">
            <a:avLst/>
          </a:prstGeom>
        </p:spPr>
        <p:txBody>
          <a:bodyPr vert="horz" wrap="square" lIns="114300" tIns="57150" rIns="114300" bIns="57150" rtlCol="0" anchor="ctr" anchorCtr="1">
            <a:spAutoFit/>
          </a:body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custDataLst>
              <p:tags r:id="rId9"/>
            </p:custDataLst>
          </p:nvPr>
        </p:nvSpPr>
        <p:spPr>
          <a:xfrm>
            <a:off x="1143237" y="3248909"/>
            <a:ext cx="578298" cy="437007"/>
          </a:xfrm>
          <a:prstGeom prst="rect">
            <a:avLst/>
          </a:prstGeom>
        </p:spPr>
        <p:txBody>
          <a:bodyPr vert="horz" wrap="square" lIns="114300" tIns="57150" rIns="114300" bIns="57150" rtlCol="0" anchor="ctr" anchorCtr="1">
            <a:spAutoFit/>
          </a:body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custDataLst>
              <p:tags r:id="rId10"/>
            </p:custDataLst>
          </p:nvPr>
        </p:nvSpPr>
        <p:spPr>
          <a:xfrm>
            <a:off x="1143124" y="1752849"/>
            <a:ext cx="581025" cy="457200"/>
          </a:xfrm>
          <a:prstGeom prst="rect">
            <a:avLst/>
          </a:prstGeom>
        </p:spPr>
        <p:txBody>
          <a:bodyPr vert="horz" wrap="square" lIns="114300" tIns="57150" rIns="114300" bIns="57150" rtlCol="0" anchor="ctr" anchorCtr="1">
            <a:spAutoFit/>
          </a:body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893445"/>
            <a:chOff x="454963" y="93878"/>
            <a:chExt cx="10641129" cy="893445"/>
          </a:xfrm>
        </p:grpSpPr>
        <p:sp>
          <p:nvSpPr>
            <p:cNvPr id="27" name="AutoShape 27"/>
            <p:cNvSpPr/>
            <p:nvPr/>
          </p:nvSpPr>
          <p:spPr>
            <a:xfrm>
              <a:off x="454963" y="331168"/>
              <a:ext cx="84147" cy="84147"/>
            </a:xfrm>
            <a:prstGeom prst="ellipse">
              <a:avLst/>
            </a:prstGeom>
            <a:solidFill>
              <a:schemeClr val="accent1">
                <a:alpha val="100000"/>
              </a:schemeClr>
            </a:solidFill>
          </p:spPr>
        </p:sp>
        <p:sp>
          <p:nvSpPr>
            <p:cNvPr id="28" name="AutoShape 28"/>
            <p:cNvSpPr/>
            <p:nvPr/>
          </p:nvSpPr>
          <p:spPr>
            <a:xfrm>
              <a:off x="575049" y="337743"/>
              <a:ext cx="78137" cy="78137"/>
            </a:xfrm>
            <a:prstGeom prst="ellipse">
              <a:avLst/>
            </a:prstGeom>
            <a:solidFill>
              <a:schemeClr val="accent1">
                <a:alpha val="80000"/>
              </a:schemeClr>
            </a:solidFill>
          </p:spPr>
        </p:sp>
        <p:sp>
          <p:nvSpPr>
            <p:cNvPr id="29" name="AutoShape 29"/>
            <p:cNvSpPr/>
            <p:nvPr/>
          </p:nvSpPr>
          <p:spPr>
            <a:xfrm>
              <a:off x="689125" y="339460"/>
              <a:ext cx="74704" cy="74704"/>
            </a:xfrm>
            <a:prstGeom prst="ellipse">
              <a:avLst/>
            </a:prstGeom>
            <a:solidFill>
              <a:schemeClr val="accent1">
                <a:alpha val="60000"/>
              </a:schemeClr>
            </a:solidFill>
          </p:spPr>
        </p:sp>
        <p:sp>
          <p:nvSpPr>
            <p:cNvPr id="30" name="AutoShape 30"/>
            <p:cNvSpPr/>
            <p:nvPr/>
          </p:nvSpPr>
          <p:spPr>
            <a:xfrm>
              <a:off x="799768" y="348430"/>
              <a:ext cx="69238" cy="69238"/>
            </a:xfrm>
            <a:prstGeom prst="ellipse">
              <a:avLst/>
            </a:prstGeom>
            <a:solidFill>
              <a:schemeClr val="accent1">
                <a:alpha val="40000"/>
              </a:schemeClr>
            </a:solidFill>
          </p:spPr>
        </p:sp>
        <p:sp>
          <p:nvSpPr>
            <p:cNvPr id="31" name="AutoShape 31"/>
            <p:cNvSpPr/>
            <p:nvPr/>
          </p:nvSpPr>
          <p:spPr>
            <a:xfrm>
              <a:off x="904945" y="344297"/>
              <a:ext cx="65594" cy="65594"/>
            </a:xfrm>
            <a:prstGeom prst="ellipse">
              <a:avLst/>
            </a:prstGeom>
            <a:solidFill>
              <a:schemeClr val="accent1">
                <a:alpha val="20000"/>
              </a:schemeClr>
            </a:solidFill>
          </p:spPr>
        </p:sp>
        <p:sp>
          <p:nvSpPr>
            <p:cNvPr id="32" name="AutoShape 32"/>
            <p:cNvSpPr/>
            <p:nvPr/>
          </p:nvSpPr>
          <p:spPr>
            <a:xfrm>
              <a:off x="454963" y="448942"/>
              <a:ext cx="84147" cy="84147"/>
            </a:xfrm>
            <a:prstGeom prst="ellipse">
              <a:avLst/>
            </a:prstGeom>
            <a:solidFill>
              <a:schemeClr val="accent1">
                <a:alpha val="100000"/>
              </a:schemeClr>
            </a:solidFill>
          </p:spPr>
        </p:sp>
        <p:sp>
          <p:nvSpPr>
            <p:cNvPr id="33" name="AutoShape 33"/>
            <p:cNvSpPr/>
            <p:nvPr/>
          </p:nvSpPr>
          <p:spPr>
            <a:xfrm>
              <a:off x="575049" y="455517"/>
              <a:ext cx="78137" cy="78137"/>
            </a:xfrm>
            <a:prstGeom prst="ellipse">
              <a:avLst/>
            </a:prstGeom>
            <a:solidFill>
              <a:schemeClr val="accent1">
                <a:alpha val="80000"/>
              </a:schemeClr>
            </a:solidFill>
          </p:spPr>
        </p:sp>
        <p:sp>
          <p:nvSpPr>
            <p:cNvPr id="34" name="AutoShape 34"/>
            <p:cNvSpPr/>
            <p:nvPr/>
          </p:nvSpPr>
          <p:spPr>
            <a:xfrm>
              <a:off x="689125" y="457233"/>
              <a:ext cx="74704" cy="74704"/>
            </a:xfrm>
            <a:prstGeom prst="ellipse">
              <a:avLst/>
            </a:prstGeom>
            <a:solidFill>
              <a:schemeClr val="accent1">
                <a:alpha val="60000"/>
              </a:schemeClr>
            </a:solidFill>
          </p:spPr>
        </p:sp>
        <p:sp>
          <p:nvSpPr>
            <p:cNvPr id="35" name="AutoShape 35"/>
            <p:cNvSpPr/>
            <p:nvPr/>
          </p:nvSpPr>
          <p:spPr>
            <a:xfrm>
              <a:off x="799768" y="466203"/>
              <a:ext cx="69238" cy="69238"/>
            </a:xfrm>
            <a:prstGeom prst="ellipse">
              <a:avLst/>
            </a:prstGeom>
            <a:solidFill>
              <a:schemeClr val="accent1">
                <a:alpha val="40000"/>
              </a:schemeClr>
            </a:solidFill>
          </p:spPr>
        </p:sp>
        <p:sp>
          <p:nvSpPr>
            <p:cNvPr id="36" name="AutoShape 36"/>
            <p:cNvSpPr/>
            <p:nvPr/>
          </p:nvSpPr>
          <p:spPr>
            <a:xfrm>
              <a:off x="904945" y="462070"/>
              <a:ext cx="65594" cy="65594"/>
            </a:xfrm>
            <a:prstGeom prst="ellipse">
              <a:avLst/>
            </a:prstGeom>
            <a:solidFill>
              <a:schemeClr val="accent1">
                <a:alpha val="20000"/>
              </a:schemeClr>
            </a:solidFill>
          </p:spPr>
        </p:sp>
        <p:sp>
          <p:nvSpPr>
            <p:cNvPr id="37" name="AutoShape 37"/>
            <p:cNvSpPr/>
            <p:nvPr/>
          </p:nvSpPr>
          <p:spPr>
            <a:xfrm>
              <a:off x="454963" y="566715"/>
              <a:ext cx="84147" cy="84147"/>
            </a:xfrm>
            <a:prstGeom prst="ellipse">
              <a:avLst/>
            </a:prstGeom>
            <a:solidFill>
              <a:schemeClr val="accent1">
                <a:alpha val="100000"/>
              </a:schemeClr>
            </a:solidFill>
          </p:spPr>
        </p:sp>
        <p:sp>
          <p:nvSpPr>
            <p:cNvPr id="38" name="AutoShape 38"/>
            <p:cNvSpPr/>
            <p:nvPr/>
          </p:nvSpPr>
          <p:spPr>
            <a:xfrm>
              <a:off x="575049" y="573291"/>
              <a:ext cx="78137" cy="78137"/>
            </a:xfrm>
            <a:prstGeom prst="ellipse">
              <a:avLst/>
            </a:prstGeom>
            <a:solidFill>
              <a:schemeClr val="accent1">
                <a:alpha val="80000"/>
              </a:schemeClr>
            </a:solidFill>
          </p:spPr>
        </p:sp>
        <p:sp>
          <p:nvSpPr>
            <p:cNvPr id="39" name="AutoShape 39"/>
            <p:cNvSpPr/>
            <p:nvPr/>
          </p:nvSpPr>
          <p:spPr>
            <a:xfrm>
              <a:off x="689125" y="575007"/>
              <a:ext cx="74704" cy="74704"/>
            </a:xfrm>
            <a:prstGeom prst="ellipse">
              <a:avLst/>
            </a:prstGeom>
            <a:solidFill>
              <a:schemeClr val="accent1">
                <a:alpha val="60000"/>
              </a:schemeClr>
            </a:solidFill>
          </p:spPr>
        </p:sp>
        <p:sp>
          <p:nvSpPr>
            <p:cNvPr id="40" name="AutoShape 40"/>
            <p:cNvSpPr/>
            <p:nvPr/>
          </p:nvSpPr>
          <p:spPr>
            <a:xfrm>
              <a:off x="799768" y="583977"/>
              <a:ext cx="69238" cy="69238"/>
            </a:xfrm>
            <a:prstGeom prst="ellipse">
              <a:avLst/>
            </a:prstGeom>
            <a:solidFill>
              <a:schemeClr val="accent1">
                <a:alpha val="40000"/>
              </a:schemeClr>
            </a:solidFill>
          </p:spPr>
        </p:sp>
        <p:sp>
          <p:nvSpPr>
            <p:cNvPr id="41" name="AutoShape 41"/>
            <p:cNvSpPr/>
            <p:nvPr/>
          </p:nvSpPr>
          <p:spPr>
            <a:xfrm>
              <a:off x="904945" y="579844"/>
              <a:ext cx="65594" cy="65594"/>
            </a:xfrm>
            <a:prstGeom prst="ellipse">
              <a:avLst/>
            </a:prstGeom>
            <a:solidFill>
              <a:schemeClr val="accent1">
                <a:alpha val="20000"/>
              </a:schemeClr>
            </a:solidFill>
          </p:spPr>
        </p:sp>
        <p:sp>
          <p:nvSpPr>
            <p:cNvPr id="42" name="AutoShape 42"/>
            <p:cNvSpPr/>
            <p:nvPr/>
          </p:nvSpPr>
          <p:spPr>
            <a:xfrm>
              <a:off x="454963" y="684489"/>
              <a:ext cx="84147" cy="84147"/>
            </a:xfrm>
            <a:prstGeom prst="ellipse">
              <a:avLst/>
            </a:prstGeom>
            <a:solidFill>
              <a:schemeClr val="accent1">
                <a:alpha val="100000"/>
              </a:schemeClr>
            </a:solidFill>
          </p:spPr>
        </p:sp>
        <p:sp>
          <p:nvSpPr>
            <p:cNvPr id="43" name="AutoShape 43"/>
            <p:cNvSpPr/>
            <p:nvPr/>
          </p:nvSpPr>
          <p:spPr>
            <a:xfrm>
              <a:off x="575049" y="691064"/>
              <a:ext cx="78137" cy="78137"/>
            </a:xfrm>
            <a:prstGeom prst="ellipse">
              <a:avLst/>
            </a:prstGeom>
            <a:solidFill>
              <a:schemeClr val="accent1">
                <a:alpha val="80000"/>
              </a:schemeClr>
            </a:solidFill>
          </p:spPr>
        </p:sp>
        <p:sp>
          <p:nvSpPr>
            <p:cNvPr id="44" name="AutoShape 44"/>
            <p:cNvSpPr/>
            <p:nvPr/>
          </p:nvSpPr>
          <p:spPr>
            <a:xfrm>
              <a:off x="689125" y="692781"/>
              <a:ext cx="74704" cy="74704"/>
            </a:xfrm>
            <a:prstGeom prst="ellipse">
              <a:avLst/>
            </a:prstGeom>
            <a:solidFill>
              <a:schemeClr val="accent1">
                <a:alpha val="60000"/>
              </a:schemeClr>
            </a:solidFill>
          </p:spPr>
        </p:sp>
        <p:sp>
          <p:nvSpPr>
            <p:cNvPr id="45" name="AutoShape 45"/>
            <p:cNvSpPr/>
            <p:nvPr/>
          </p:nvSpPr>
          <p:spPr>
            <a:xfrm>
              <a:off x="799768" y="701751"/>
              <a:ext cx="69238" cy="69238"/>
            </a:xfrm>
            <a:prstGeom prst="ellipse">
              <a:avLst/>
            </a:prstGeom>
            <a:solidFill>
              <a:schemeClr val="accent1">
                <a:alpha val="40000"/>
              </a:schemeClr>
            </a:solidFill>
          </p:spPr>
        </p:sp>
        <p:sp>
          <p:nvSpPr>
            <p:cNvPr id="46" name="AutoShape 46"/>
            <p:cNvSpPr/>
            <p:nvPr/>
          </p:nvSpPr>
          <p:spPr>
            <a:xfrm>
              <a:off x="904945" y="697618"/>
              <a:ext cx="65594" cy="65594"/>
            </a:xfrm>
            <a:prstGeom prst="ellipse">
              <a:avLst/>
            </a:prstGeom>
            <a:solidFill>
              <a:schemeClr val="accent1">
                <a:alpha val="20000"/>
              </a:schemeClr>
            </a:solidFill>
          </p:spPr>
        </p:sp>
        <p:sp>
          <p:nvSpPr>
            <p:cNvPr id="47" name="TextBox 47"/>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Research Questions</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pic>
        <p:nvPicPr>
          <p:cNvPr id="4" name="音频 3">
            <a:hlinkClick r:id="" action="ppaction://media"/>
          </p:cNvPr>
          <p:cNvPicPr>
            <a:picLocks noChangeAspect="1"/>
          </p:cNvPicPr>
          <p:nvPr>
            <a:audioFile r:link="rId11"/>
            <p:extLst>
              <p:ext uri="{DAA4B4D4-6D71-4841-9C94-3DE7FCFB9230}">
                <p14:media xmlns:p14="http://schemas.microsoft.com/office/powerpoint/2010/main" r:embed="rId12"/>
              </p:ext>
            </p:extLst>
          </p:nvPr>
        </p:nvPicPr>
        <p:blipFill>
          <a:blip r:embed="rId13"/>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4690"/>
    </mc:Choice>
    <mc:Fallback>
      <p:transition spd="slow" advTm="44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p>
            <a:pPr algn="l">
              <a:lnSpc>
                <a:spcPct val="100000"/>
              </a:lnSpc>
              <a:spcBef>
                <a:spcPts val="375"/>
              </a:spcBef>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fontScale="90000"/>
          </a:bodyPr>
          <a:lstStyle/>
          <a:p>
            <a:pPr algn="l">
              <a:lnSpc>
                <a:spcPct val="100000"/>
              </a:lnSpc>
              <a:spcBef>
                <a:spcPts val="375"/>
              </a:spcBef>
            </a:pPr>
            <a:r>
              <a:rPr lang="en-US" sz="4500" b="1">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The Rationale and Main Conceptual Themes</a:t>
            </a:r>
            <a:endPar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4" name="Connector 17"/>
          <p:cNvCxnSpPr/>
          <p:nvPr>
            <p:custDataLst>
              <p:tags r:id="rId2"/>
            </p:custDataLst>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17"/>
          <p:cNvCxnSpPr/>
          <p:nvPr>
            <p:custDataLst>
              <p:tags r:id="rId3"/>
            </p:custDataLst>
          </p:nvPr>
        </p:nvCxnSpPr>
        <p:spPr>
          <a:xfrm>
            <a:off x="8604928" y="4573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pic>
        <p:nvPicPr>
          <p:cNvPr id="5" name="音频 4">
            <a:hlinkClick r:id="" action="ppaction://media"/>
          </p:cNvPr>
          <p:cNvPicPr>
            <a:picLocks noChangeAspect="1"/>
          </p:cNvPicPr>
          <p:nvPr>
            <a:audioFile r:link="rId4"/>
            <p:extLst>
              <p:ext uri="{DAA4B4D4-6D71-4841-9C94-3DE7FCFB9230}">
                <p14:media xmlns:p14="http://schemas.microsoft.com/office/powerpoint/2010/main" r:embed="rId5"/>
              </p:ext>
            </p:extLst>
          </p:nvPr>
        </p:nvPicPr>
        <p:blipFill>
          <a:blip r:embed="rId6"/>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55"/>
    </mc:Choice>
    <mc:Fallback>
      <p:transition spd="slow" advTm="2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3" name="Freeform 3"/>
          <p:cNvSpPr/>
          <p:nvPr>
            <p:custDataLst>
              <p:tags r:id="rId2"/>
            </p:custDataLst>
          </p:nvPr>
        </p:nvSpPr>
        <p:spPr>
          <a:xfrm>
            <a:off x="539110" y="1488377"/>
            <a:ext cx="1511760" cy="1373901"/>
          </a:xfrm>
          <a:custGeom>
            <a:avLst/>
            <a:gdLst/>
            <a:ahLst/>
            <a:cxnLst/>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p>
      <p:sp>
        <p:nvSpPr>
          <p:cNvPr id="4" name="TextBox 4"/>
          <p:cNvSpPr txBox="1"/>
          <p:nvPr>
            <p:custDataLst>
              <p:tags r:id="rId3"/>
            </p:custDataLst>
          </p:nvPr>
        </p:nvSpPr>
        <p:spPr>
          <a:xfrm>
            <a:off x="739477" y="1370655"/>
            <a:ext cx="1111026" cy="1615440"/>
          </a:xfrm>
          <a:prstGeom prst="rect">
            <a:avLst/>
          </a:prstGeom>
        </p:spPr>
        <p:txBody>
          <a:bodyPr vert="horz" wrap="square" lIns="123825" tIns="123825" rIns="57150" bIns="123825" rtlCol="0" anchor="t" anchorCtr="0">
            <a:spAutoFit/>
          </a:body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custDataLst>
              <p:tags r:id="rId4"/>
            </p:custDataLst>
          </p:nvPr>
        </p:nvSpPr>
        <p:spPr>
          <a:xfrm>
            <a:off x="539110" y="3205847"/>
            <a:ext cx="1511760" cy="1373901"/>
          </a:xfrm>
          <a:custGeom>
            <a:avLst/>
            <a:gdLst/>
            <a:ahLst/>
            <a:cxnLst/>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p>
      <p:sp>
        <p:nvSpPr>
          <p:cNvPr id="6" name="TextBox 6"/>
          <p:cNvSpPr txBox="1"/>
          <p:nvPr>
            <p:custDataLst>
              <p:tags r:id="rId5"/>
            </p:custDataLst>
          </p:nvPr>
        </p:nvSpPr>
        <p:spPr>
          <a:xfrm>
            <a:off x="739477" y="3088125"/>
            <a:ext cx="1111026" cy="1615440"/>
          </a:xfrm>
          <a:prstGeom prst="rect">
            <a:avLst/>
          </a:prstGeom>
        </p:spPr>
        <p:txBody>
          <a:bodyPr vert="horz" wrap="square" lIns="123825" tIns="123825" rIns="57150" bIns="123825" rtlCol="0" anchor="t" anchorCtr="0">
            <a:spAutoFit/>
          </a:body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custDataLst>
              <p:tags r:id="rId6"/>
            </p:custDataLst>
          </p:nvPr>
        </p:nvSpPr>
        <p:spPr>
          <a:xfrm>
            <a:off x="539110" y="4984278"/>
            <a:ext cx="1511760" cy="1373901"/>
          </a:xfrm>
          <a:custGeom>
            <a:avLst/>
            <a:gdLst/>
            <a:ahLst/>
            <a:cxnLst/>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p>
      <p:sp>
        <p:nvSpPr>
          <p:cNvPr id="8" name="TextBox 8"/>
          <p:cNvSpPr txBox="1"/>
          <p:nvPr>
            <p:custDataLst>
              <p:tags r:id="rId7"/>
            </p:custDataLst>
          </p:nvPr>
        </p:nvSpPr>
        <p:spPr>
          <a:xfrm>
            <a:off x="739477" y="4866556"/>
            <a:ext cx="1111026" cy="1615440"/>
          </a:xfrm>
          <a:prstGeom prst="rect">
            <a:avLst/>
          </a:prstGeom>
        </p:spPr>
        <p:txBody>
          <a:bodyPr vert="horz" wrap="square" lIns="123825" tIns="123825" rIns="57150" bIns="123825" rtlCol="0" anchor="t" anchorCtr="0">
            <a:spAutoFit/>
          </a:body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custDataLst>
              <p:tags r:id="rId8"/>
            </p:custDataLst>
          </p:nvPr>
        </p:nvSpPr>
        <p:spPr>
          <a:xfrm>
            <a:off x="2133600" y="1394460"/>
            <a:ext cx="8005445" cy="1127125"/>
          </a:xfrm>
          <a:prstGeom prst="rect">
            <a:avLst/>
          </a:prstGeom>
        </p:spPr>
        <p:txBody>
          <a:bodyPr vert="horz" wrap="square" lIns="123825" tIns="123825" rIns="57150" bIns="123825" rtlCol="0" anchor="t" anchorCtr="0">
            <a:no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A gender stereotype, in a broader sense, is a generalized belief or preconception about the attributes or characteristics that men and women possess or should possess, or the roles that men and women should play. According to Narahara (1998), Gender categorizing is based on males who wield the most power and women generally have lower status. </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endParaRPr>
          </a:p>
        </p:txBody>
      </p:sp>
      <p:sp>
        <p:nvSpPr>
          <p:cNvPr id="10" name="TextBox 10"/>
          <p:cNvSpPr txBox="1"/>
          <p:nvPr>
            <p:custDataLst>
              <p:tags r:id="rId9"/>
            </p:custDataLst>
          </p:nvPr>
        </p:nvSpPr>
        <p:spPr>
          <a:xfrm>
            <a:off x="2209800" y="1143198"/>
            <a:ext cx="4219575" cy="618490"/>
          </a:xfrm>
          <a:prstGeom prst="rect">
            <a:avLst/>
          </a:prstGeom>
        </p:spPr>
        <p:txBody>
          <a:bodyPr vert="horz" wrap="square" lIns="123825" tIns="123825" rIns="57150" bIns="123825" rtlCol="0" anchor="t" anchorCtr="0">
            <a:spAutoFit/>
          </a:body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Definition of gender stereotypes</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endParaRPr>
          </a:p>
        </p:txBody>
      </p:sp>
      <p:sp>
        <p:nvSpPr>
          <p:cNvPr id="11" name="TextBox 11"/>
          <p:cNvSpPr txBox="1"/>
          <p:nvPr>
            <p:custDataLst>
              <p:tags r:id="rId10"/>
            </p:custDataLst>
          </p:nvPr>
        </p:nvSpPr>
        <p:spPr>
          <a:xfrm>
            <a:off x="2133600" y="3352800"/>
            <a:ext cx="8081645" cy="1285875"/>
          </a:xfrm>
          <a:prstGeom prst="rect">
            <a:avLst/>
          </a:prstGeom>
        </p:spPr>
        <p:txBody>
          <a:bodyPr vert="horz" wrap="square" lIns="123825" tIns="123825" rIns="57150" bIns="123825" rtlCol="0" anchor="t" anchorCtr="0">
            <a:sp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Stereotypes are learned, widely shared,  socially  validated  general  beliefs  about  categories  of  individuals.  While  usually inaccurate, they are widely shared as truth and very powerful (Turner-Bowker, 1996).</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12" name="TextBox 12"/>
          <p:cNvSpPr txBox="1"/>
          <p:nvPr>
            <p:custDataLst>
              <p:tags r:id="rId11"/>
            </p:custDataLst>
          </p:nvPr>
        </p:nvSpPr>
        <p:spPr>
          <a:xfrm>
            <a:off x="2209800" y="2927837"/>
            <a:ext cx="4219575" cy="618490"/>
          </a:xfrm>
          <a:prstGeom prst="rect">
            <a:avLst/>
          </a:prstGeom>
        </p:spPr>
        <p:txBody>
          <a:bodyPr vert="horz" wrap="square" lIns="123825" tIns="123825" rIns="57150" bIns="123825" rtlCol="0" anchor="t" anchorCtr="0">
            <a:spAutoFit/>
          </a:body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The universality of stereotypes</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custDataLst>
              <p:tags r:id="rId12"/>
            </p:custDataLst>
          </p:nvPr>
        </p:nvSpPr>
        <p:spPr>
          <a:xfrm>
            <a:off x="2096135" y="4984115"/>
            <a:ext cx="8234045" cy="1632585"/>
          </a:xfrm>
          <a:prstGeom prst="rect">
            <a:avLst/>
          </a:prstGeom>
        </p:spPr>
        <p:txBody>
          <a:bodyPr vert="horz" wrap="square" lIns="123825" tIns="123825" rIns="57150" bIns="123825" rtlCol="0" anchor="t" anchorCtr="0">
            <a:sp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According to Heilman (2001) even while the majority do not purposefully perpetuate gender stereotypes, the  ideas  of gender  roles may nevertheless  influence the way we make  decisions.  Most crucially, as many scholars suggest the gender perceptions that one develop can be significantly impacted by the influence of their cultural heritage (Bajdo and Dickson, 2001; Shinnar et al., 2012; Bianet al., 2017).</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endParaRPr>
          </a:p>
        </p:txBody>
      </p:sp>
      <p:sp>
        <p:nvSpPr>
          <p:cNvPr id="14" name="TextBox 14"/>
          <p:cNvSpPr txBox="1"/>
          <p:nvPr>
            <p:custDataLst>
              <p:tags r:id="rId13"/>
            </p:custDataLst>
          </p:nvPr>
        </p:nvSpPr>
        <p:spPr>
          <a:xfrm>
            <a:off x="2133600" y="4571770"/>
            <a:ext cx="4219575" cy="618490"/>
          </a:xfrm>
          <a:prstGeom prst="rect">
            <a:avLst/>
          </a:prstGeom>
        </p:spPr>
        <p:txBody>
          <a:bodyPr vert="horz" wrap="square" lIns="123825" tIns="123825" rIns="57150" bIns="123825" rtlCol="0" anchor="t" anchorCtr="0">
            <a:spAutoFit/>
          </a:bodyPr>
          <a:lstStyle/>
          <a:p>
            <a:pPr>
              <a:lnSpc>
                <a:spcPct val="150000"/>
              </a:lnSpc>
            </a:pPr>
            <a:r>
              <a:rPr lang="zh-CN" alt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The influence of upbringing</a:t>
            </a:r>
            <a:endParaRPr lang="zh-CN" alt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330" cy="894080"/>
            <a:chOff x="454963" y="93878"/>
            <a:chExt cx="10641330" cy="894080"/>
          </a:xfrm>
        </p:grpSpPr>
        <p:sp>
          <p:nvSpPr>
            <p:cNvPr id="16" name="AutoShape 16"/>
            <p:cNvSpPr/>
            <p:nvPr/>
          </p:nvSpPr>
          <p:spPr>
            <a:xfrm>
              <a:off x="454963" y="331168"/>
              <a:ext cx="84147" cy="84147"/>
            </a:xfrm>
            <a:prstGeom prst="ellipse">
              <a:avLst/>
            </a:prstGeom>
            <a:solidFill>
              <a:schemeClr val="accent1">
                <a:alpha val="100000"/>
              </a:schemeClr>
            </a:solidFill>
          </p:spPr>
        </p:sp>
        <p:sp>
          <p:nvSpPr>
            <p:cNvPr id="17" name="AutoShape 17"/>
            <p:cNvSpPr/>
            <p:nvPr/>
          </p:nvSpPr>
          <p:spPr>
            <a:xfrm>
              <a:off x="575049" y="337743"/>
              <a:ext cx="78137" cy="78137"/>
            </a:xfrm>
            <a:prstGeom prst="ellipse">
              <a:avLst/>
            </a:prstGeom>
            <a:solidFill>
              <a:schemeClr val="accent1">
                <a:alpha val="80000"/>
              </a:schemeClr>
            </a:solidFill>
          </p:spPr>
        </p:sp>
        <p:sp>
          <p:nvSpPr>
            <p:cNvPr id="18" name="AutoShape 18"/>
            <p:cNvSpPr/>
            <p:nvPr/>
          </p:nvSpPr>
          <p:spPr>
            <a:xfrm>
              <a:off x="689125" y="339460"/>
              <a:ext cx="74704" cy="74704"/>
            </a:xfrm>
            <a:prstGeom prst="ellipse">
              <a:avLst/>
            </a:prstGeom>
            <a:solidFill>
              <a:schemeClr val="accent1">
                <a:alpha val="60000"/>
              </a:schemeClr>
            </a:solidFill>
          </p:spPr>
        </p:sp>
        <p:sp>
          <p:nvSpPr>
            <p:cNvPr id="19" name="AutoShape 19"/>
            <p:cNvSpPr/>
            <p:nvPr/>
          </p:nvSpPr>
          <p:spPr>
            <a:xfrm>
              <a:off x="799768" y="348430"/>
              <a:ext cx="69238" cy="69238"/>
            </a:xfrm>
            <a:prstGeom prst="ellipse">
              <a:avLst/>
            </a:prstGeom>
            <a:solidFill>
              <a:schemeClr val="accent1">
                <a:alpha val="40000"/>
              </a:schemeClr>
            </a:solidFill>
          </p:spPr>
        </p:sp>
        <p:sp>
          <p:nvSpPr>
            <p:cNvPr id="20" name="AutoShape 20"/>
            <p:cNvSpPr/>
            <p:nvPr/>
          </p:nvSpPr>
          <p:spPr>
            <a:xfrm>
              <a:off x="904945" y="344297"/>
              <a:ext cx="65594" cy="65594"/>
            </a:xfrm>
            <a:prstGeom prst="ellipse">
              <a:avLst/>
            </a:prstGeom>
            <a:solidFill>
              <a:schemeClr val="accent1">
                <a:alpha val="20000"/>
              </a:schemeClr>
            </a:solidFill>
          </p:spPr>
        </p:sp>
        <p:sp>
          <p:nvSpPr>
            <p:cNvPr id="21" name="AutoShape 21"/>
            <p:cNvSpPr/>
            <p:nvPr/>
          </p:nvSpPr>
          <p:spPr>
            <a:xfrm>
              <a:off x="454963" y="448942"/>
              <a:ext cx="84147" cy="84147"/>
            </a:xfrm>
            <a:prstGeom prst="ellipse">
              <a:avLst/>
            </a:prstGeom>
            <a:solidFill>
              <a:schemeClr val="accent1">
                <a:alpha val="100000"/>
              </a:schemeClr>
            </a:solidFill>
          </p:spPr>
        </p:sp>
        <p:sp>
          <p:nvSpPr>
            <p:cNvPr id="22" name="AutoShape 22"/>
            <p:cNvSpPr/>
            <p:nvPr/>
          </p:nvSpPr>
          <p:spPr>
            <a:xfrm>
              <a:off x="575049" y="455517"/>
              <a:ext cx="78137" cy="78137"/>
            </a:xfrm>
            <a:prstGeom prst="ellipse">
              <a:avLst/>
            </a:prstGeom>
            <a:solidFill>
              <a:schemeClr val="accent1">
                <a:alpha val="80000"/>
              </a:schemeClr>
            </a:solidFill>
          </p:spPr>
        </p:sp>
        <p:sp>
          <p:nvSpPr>
            <p:cNvPr id="23" name="AutoShape 23"/>
            <p:cNvSpPr/>
            <p:nvPr/>
          </p:nvSpPr>
          <p:spPr>
            <a:xfrm>
              <a:off x="689125" y="457233"/>
              <a:ext cx="74704" cy="74704"/>
            </a:xfrm>
            <a:prstGeom prst="ellipse">
              <a:avLst/>
            </a:prstGeom>
            <a:solidFill>
              <a:schemeClr val="accent1">
                <a:alpha val="60000"/>
              </a:schemeClr>
            </a:solidFill>
          </p:spPr>
        </p:sp>
        <p:sp>
          <p:nvSpPr>
            <p:cNvPr id="24" name="AutoShape 24"/>
            <p:cNvSpPr/>
            <p:nvPr/>
          </p:nvSpPr>
          <p:spPr>
            <a:xfrm>
              <a:off x="799768" y="466203"/>
              <a:ext cx="69238" cy="69238"/>
            </a:xfrm>
            <a:prstGeom prst="ellipse">
              <a:avLst/>
            </a:prstGeom>
            <a:solidFill>
              <a:schemeClr val="accent1">
                <a:alpha val="40000"/>
              </a:schemeClr>
            </a:solidFill>
          </p:spPr>
        </p:sp>
        <p:sp>
          <p:nvSpPr>
            <p:cNvPr id="25" name="AutoShape 25"/>
            <p:cNvSpPr/>
            <p:nvPr/>
          </p:nvSpPr>
          <p:spPr>
            <a:xfrm>
              <a:off x="904945" y="462070"/>
              <a:ext cx="65594" cy="65594"/>
            </a:xfrm>
            <a:prstGeom prst="ellipse">
              <a:avLst/>
            </a:prstGeom>
            <a:solidFill>
              <a:schemeClr val="accent1">
                <a:alpha val="20000"/>
              </a:schemeClr>
            </a:solidFill>
          </p:spPr>
        </p:sp>
        <p:sp>
          <p:nvSpPr>
            <p:cNvPr id="26" name="AutoShape 26"/>
            <p:cNvSpPr/>
            <p:nvPr/>
          </p:nvSpPr>
          <p:spPr>
            <a:xfrm>
              <a:off x="454963" y="566715"/>
              <a:ext cx="84147" cy="84147"/>
            </a:xfrm>
            <a:prstGeom prst="ellipse">
              <a:avLst/>
            </a:prstGeom>
            <a:solidFill>
              <a:schemeClr val="accent1">
                <a:alpha val="100000"/>
              </a:schemeClr>
            </a:solidFill>
          </p:spPr>
        </p:sp>
        <p:sp>
          <p:nvSpPr>
            <p:cNvPr id="27" name="AutoShape 27"/>
            <p:cNvSpPr/>
            <p:nvPr/>
          </p:nvSpPr>
          <p:spPr>
            <a:xfrm>
              <a:off x="575049" y="573291"/>
              <a:ext cx="78137" cy="78137"/>
            </a:xfrm>
            <a:prstGeom prst="ellipse">
              <a:avLst/>
            </a:prstGeom>
            <a:solidFill>
              <a:schemeClr val="accent1">
                <a:alpha val="80000"/>
              </a:schemeClr>
            </a:solidFill>
          </p:spPr>
        </p:sp>
        <p:sp>
          <p:nvSpPr>
            <p:cNvPr id="28" name="AutoShape 28"/>
            <p:cNvSpPr/>
            <p:nvPr/>
          </p:nvSpPr>
          <p:spPr>
            <a:xfrm>
              <a:off x="689125" y="575007"/>
              <a:ext cx="74704" cy="74704"/>
            </a:xfrm>
            <a:prstGeom prst="ellipse">
              <a:avLst/>
            </a:prstGeom>
            <a:solidFill>
              <a:schemeClr val="accent1">
                <a:alpha val="60000"/>
              </a:schemeClr>
            </a:solidFill>
          </p:spPr>
        </p:sp>
        <p:sp>
          <p:nvSpPr>
            <p:cNvPr id="29" name="AutoShape 29"/>
            <p:cNvSpPr/>
            <p:nvPr/>
          </p:nvSpPr>
          <p:spPr>
            <a:xfrm>
              <a:off x="799768" y="583977"/>
              <a:ext cx="69238" cy="69238"/>
            </a:xfrm>
            <a:prstGeom prst="ellipse">
              <a:avLst/>
            </a:prstGeom>
            <a:solidFill>
              <a:schemeClr val="accent1">
                <a:alpha val="40000"/>
              </a:schemeClr>
            </a:solidFill>
          </p:spPr>
        </p:sp>
        <p:sp>
          <p:nvSpPr>
            <p:cNvPr id="30" name="AutoShape 30"/>
            <p:cNvSpPr/>
            <p:nvPr/>
          </p:nvSpPr>
          <p:spPr>
            <a:xfrm>
              <a:off x="904945" y="579844"/>
              <a:ext cx="65594" cy="65594"/>
            </a:xfrm>
            <a:prstGeom prst="ellipse">
              <a:avLst/>
            </a:prstGeom>
            <a:solidFill>
              <a:schemeClr val="accent1">
                <a:alpha val="20000"/>
              </a:schemeClr>
            </a:solidFill>
          </p:spPr>
        </p:sp>
        <p:sp>
          <p:nvSpPr>
            <p:cNvPr id="31" name="AutoShape 31"/>
            <p:cNvSpPr/>
            <p:nvPr/>
          </p:nvSpPr>
          <p:spPr>
            <a:xfrm>
              <a:off x="454963" y="684489"/>
              <a:ext cx="84147" cy="84147"/>
            </a:xfrm>
            <a:prstGeom prst="ellipse">
              <a:avLst/>
            </a:prstGeom>
            <a:solidFill>
              <a:schemeClr val="accent1">
                <a:alpha val="100000"/>
              </a:schemeClr>
            </a:solidFill>
          </p:spPr>
        </p:sp>
        <p:sp>
          <p:nvSpPr>
            <p:cNvPr id="32" name="AutoShape 32"/>
            <p:cNvSpPr/>
            <p:nvPr/>
          </p:nvSpPr>
          <p:spPr>
            <a:xfrm>
              <a:off x="575049" y="691064"/>
              <a:ext cx="78137" cy="78137"/>
            </a:xfrm>
            <a:prstGeom prst="ellipse">
              <a:avLst/>
            </a:prstGeom>
            <a:solidFill>
              <a:schemeClr val="accent1">
                <a:alpha val="80000"/>
              </a:schemeClr>
            </a:solidFill>
          </p:spPr>
        </p:sp>
        <p:sp>
          <p:nvSpPr>
            <p:cNvPr id="33" name="AutoShape 33"/>
            <p:cNvSpPr/>
            <p:nvPr/>
          </p:nvSpPr>
          <p:spPr>
            <a:xfrm>
              <a:off x="689125" y="692781"/>
              <a:ext cx="74704" cy="74704"/>
            </a:xfrm>
            <a:prstGeom prst="ellipse">
              <a:avLst/>
            </a:prstGeom>
            <a:solidFill>
              <a:schemeClr val="accent1">
                <a:alpha val="60000"/>
              </a:schemeClr>
            </a:solidFill>
          </p:spPr>
        </p:sp>
        <p:sp>
          <p:nvSpPr>
            <p:cNvPr id="34" name="AutoShape 34"/>
            <p:cNvSpPr/>
            <p:nvPr/>
          </p:nvSpPr>
          <p:spPr>
            <a:xfrm>
              <a:off x="799768" y="701751"/>
              <a:ext cx="69238" cy="69238"/>
            </a:xfrm>
            <a:prstGeom prst="ellipse">
              <a:avLst/>
            </a:prstGeom>
            <a:solidFill>
              <a:schemeClr val="accent1">
                <a:alpha val="40000"/>
              </a:schemeClr>
            </a:solidFill>
          </p:spPr>
        </p:sp>
        <p:sp>
          <p:nvSpPr>
            <p:cNvPr id="35" name="AutoShape 35"/>
            <p:cNvSpPr/>
            <p:nvPr/>
          </p:nvSpPr>
          <p:spPr>
            <a:xfrm>
              <a:off x="904945" y="697618"/>
              <a:ext cx="65594" cy="65594"/>
            </a:xfrm>
            <a:prstGeom prst="ellipse">
              <a:avLst/>
            </a:prstGeom>
            <a:solidFill>
              <a:schemeClr val="accent1">
                <a:alpha val="20000"/>
              </a:schemeClr>
            </a:solidFill>
          </p:spPr>
        </p:sp>
        <p:sp>
          <p:nvSpPr>
            <p:cNvPr id="36" name="TextBox 36"/>
            <p:cNvSpPr txBox="1"/>
            <p:nvPr/>
          </p:nvSpPr>
          <p:spPr>
            <a:xfrm>
              <a:off x="1095043" y="93878"/>
              <a:ext cx="10001250" cy="894080"/>
            </a:xfrm>
            <a:prstGeom prst="rect">
              <a:avLst/>
            </a:prstGeom>
          </p:spPr>
          <p:txBody>
            <a:bodyPr vert="horz" wrap="square" lIns="123825" tIns="123825" rIns="57150" bIns="123825" rtlCol="0" anchor="t" anchorCtr="0">
              <a:noAutofit/>
            </a:bodyPr>
            <a:lstStyle/>
            <a:p>
              <a:pPr>
                <a:lnSpc>
                  <a:spcPct val="140000"/>
                </a:lnSpc>
              </a:pPr>
              <a:r>
                <a:rPr lang="en-US" sz="3000" b="1">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The Rationale and Main Conceptual Themes</a:t>
              </a:r>
              <a:endParaRPr lang="en-US" sz="30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a:p>
              <a:pPr>
                <a:lnSpc>
                  <a:spcPct val="140000"/>
                </a:lnSpc>
              </a:pP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 name="墨迹 1"/>
          <p:cNvSpPr/>
          <p:nvPr/>
        </p:nvSpPr>
        <p:spPr bwMode="auto">
          <a:xfrm>
            <a:off x="2820960" y="1869480"/>
            <a:ext cx="2396160" cy="1589400"/>
          </a:xfrm>
          <a:prstGeom prst="rect">
            <a:avLst/>
          </a:prstGeom>
        </p:spPr>
      </p:sp>
      <p:pic>
        <p:nvPicPr>
          <p:cNvPr id="37" name="音频 36">
            <a:hlinkClick r:id="" action="ppaction://media"/>
          </p:cNvPr>
          <p:cNvPicPr>
            <a:picLocks noChangeAspect="1"/>
          </p:cNvPicPr>
          <p:nvPr>
            <a:audioFile r:link="rId14"/>
            <p:extLst>
              <p:ext uri="{DAA4B4D4-6D71-4841-9C94-3DE7FCFB9230}">
                <p14:media xmlns:p14="http://schemas.microsoft.com/office/powerpoint/2010/main" r:embed="rId15"/>
              </p:ext>
            </p:extLst>
          </p:nvPr>
        </p:nvPicPr>
        <p:blipFill>
          <a:blip r:embed="rId16"/>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9076"/>
    </mc:Choice>
    <mc:Fallback>
      <p:transition spd="slow" advTm="109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par>
                                <p:cTn id="7" presetID="59"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md type="call" cmd="playFrom(0.0)">
                                      <p:cBhvr>
                                        <p:cTn id="9"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3" name="Freeform 3"/>
          <p:cNvSpPr/>
          <p:nvPr>
            <p:custDataLst>
              <p:tags r:id="rId2"/>
            </p:custDataLst>
          </p:nvPr>
        </p:nvSpPr>
        <p:spPr>
          <a:xfrm>
            <a:off x="539110" y="1488663"/>
            <a:ext cx="1513580" cy="1375555"/>
          </a:xfrm>
          <a:custGeom>
            <a:avLst/>
            <a:gdLst/>
            <a:ahLst/>
            <a:cxnLst/>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p>
      <p:sp>
        <p:nvSpPr>
          <p:cNvPr id="4" name="TextBox 4"/>
          <p:cNvSpPr txBox="1"/>
          <p:nvPr>
            <p:custDataLst>
              <p:tags r:id="rId3"/>
            </p:custDataLst>
          </p:nvPr>
        </p:nvSpPr>
        <p:spPr>
          <a:xfrm>
            <a:off x="739718" y="1370800"/>
            <a:ext cx="1112364" cy="1581150"/>
          </a:xfrm>
          <a:prstGeom prst="rect">
            <a:avLst/>
          </a:prstGeom>
        </p:spPr>
        <p:txBody>
          <a:bodyPr vert="horz" wrap="square" lIns="123825" tIns="123825" rIns="57150" bIns="123825" rtlCol="0" anchor="t" anchorCtr="0">
            <a:spAutoFit/>
          </a:body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4</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custDataLst>
              <p:tags r:id="rId4"/>
            </p:custDataLst>
          </p:nvPr>
        </p:nvSpPr>
        <p:spPr>
          <a:xfrm>
            <a:off x="539110" y="3208201"/>
            <a:ext cx="1513580" cy="1375555"/>
          </a:xfrm>
          <a:custGeom>
            <a:avLst/>
            <a:gdLst/>
            <a:ahLst/>
            <a:cxnLst/>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p>
      <p:sp>
        <p:nvSpPr>
          <p:cNvPr id="6" name="TextBox 6"/>
          <p:cNvSpPr txBox="1"/>
          <p:nvPr>
            <p:custDataLst>
              <p:tags r:id="rId5"/>
            </p:custDataLst>
          </p:nvPr>
        </p:nvSpPr>
        <p:spPr>
          <a:xfrm>
            <a:off x="739718" y="3090337"/>
            <a:ext cx="1112364" cy="1581150"/>
          </a:xfrm>
          <a:prstGeom prst="rect">
            <a:avLst/>
          </a:prstGeom>
        </p:spPr>
        <p:txBody>
          <a:bodyPr vert="horz" wrap="square" lIns="123825" tIns="123825" rIns="57150" bIns="123825" rtlCol="0" anchor="t" anchorCtr="0">
            <a:spAutoFit/>
          </a:body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5</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custDataLst>
              <p:tags r:id="rId6"/>
            </p:custDataLst>
          </p:nvPr>
        </p:nvSpPr>
        <p:spPr>
          <a:xfrm>
            <a:off x="539110" y="4864313"/>
            <a:ext cx="1513580" cy="1375555"/>
          </a:xfrm>
          <a:custGeom>
            <a:avLst/>
            <a:gdLst/>
            <a:ahLst/>
            <a:cxnLst/>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p>
      <p:sp>
        <p:nvSpPr>
          <p:cNvPr id="8" name="TextBox 8"/>
          <p:cNvSpPr txBox="1"/>
          <p:nvPr>
            <p:custDataLst>
              <p:tags r:id="rId7"/>
            </p:custDataLst>
          </p:nvPr>
        </p:nvSpPr>
        <p:spPr>
          <a:xfrm>
            <a:off x="739718" y="4724225"/>
            <a:ext cx="1112364" cy="1581150"/>
          </a:xfrm>
          <a:prstGeom prst="rect">
            <a:avLst/>
          </a:prstGeom>
        </p:spPr>
        <p:txBody>
          <a:bodyPr vert="horz" wrap="square" lIns="123825" tIns="123825" rIns="57150" bIns="123825" rtlCol="0" anchor="t" anchorCtr="0">
            <a:spAutoFit/>
          </a:body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6</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custDataLst>
              <p:tags r:id="rId8"/>
            </p:custDataLst>
          </p:nvPr>
        </p:nvSpPr>
        <p:spPr>
          <a:xfrm>
            <a:off x="2250440" y="1715770"/>
            <a:ext cx="9010650" cy="1285875"/>
          </a:xfrm>
          <a:prstGeom prst="rect">
            <a:avLst/>
          </a:prstGeom>
        </p:spPr>
        <p:txBody>
          <a:bodyPr vert="horz" wrap="square" lIns="123825" tIns="123825" rIns="57150" bIns="123825" rtlCol="0" anchor="t" anchorCtr="0">
            <a:sp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Textbooks are the most widely used material in an ESL classroom. It is the main carrier of the curriculum and represents the dominant role in school subject teaching and learning (Sherman et al., 2016; Hadar, 2017, as cited in Mithans &amp; Grmek, 2020,p. 202). </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endParaRPr>
          </a:p>
        </p:txBody>
      </p:sp>
      <p:sp>
        <p:nvSpPr>
          <p:cNvPr id="10" name="TextBox 10"/>
          <p:cNvSpPr txBox="1"/>
          <p:nvPr>
            <p:custDataLst>
              <p:tags r:id="rId9"/>
            </p:custDataLst>
          </p:nvPr>
        </p:nvSpPr>
        <p:spPr>
          <a:xfrm>
            <a:off x="2250593" y="1250513"/>
            <a:ext cx="4224655" cy="618490"/>
          </a:xfrm>
          <a:prstGeom prst="rect">
            <a:avLst/>
          </a:prstGeom>
        </p:spPr>
        <p:txBody>
          <a:bodyPr vert="horz" wrap="square" lIns="123825" tIns="123825" rIns="57150" bIns="123825" rtlCol="0" anchor="t" anchorCtr="0">
            <a:spAutoFit/>
          </a:bodyPr>
          <a:lstStyle/>
          <a:p>
            <a:pPr>
              <a:lnSpc>
                <a:spcPct val="150000"/>
              </a:lnSpc>
            </a:pPr>
            <a:r>
              <a:rPr lang="en-US" altLang="zh-CN"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ESL textbooks</a:t>
            </a:r>
            <a:endParaRPr lang="en-US" altLang="zh-CN"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custDataLst>
              <p:tags r:id="rId10"/>
            </p:custDataLst>
          </p:nvPr>
        </p:nvSpPr>
        <p:spPr>
          <a:xfrm>
            <a:off x="2250440" y="3371215"/>
            <a:ext cx="9010650" cy="1285875"/>
          </a:xfrm>
          <a:prstGeom prst="rect">
            <a:avLst/>
          </a:prstGeom>
        </p:spPr>
        <p:txBody>
          <a:bodyPr vert="horz" wrap="square" lIns="123825" tIns="123825" rIns="57150" bIns="123825" rtlCol="0" anchor="t" anchorCtr="0">
            <a:sp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According to ‘Schema theory’: background knowledge is necessary for successful comprehension (Lee &amp; Van Patten 2003), Gender stereotypes, which are rooted in social cognition and deeply embedded in culture, influence teenagers' reading comprehension imperceptibly.</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12" name="TextBox 12"/>
          <p:cNvSpPr txBox="1"/>
          <p:nvPr>
            <p:custDataLst>
              <p:tags r:id="rId11"/>
            </p:custDataLst>
          </p:nvPr>
        </p:nvSpPr>
        <p:spPr>
          <a:xfrm>
            <a:off x="2250593" y="2895567"/>
            <a:ext cx="4224655" cy="618490"/>
          </a:xfrm>
          <a:prstGeom prst="rect">
            <a:avLst/>
          </a:prstGeom>
        </p:spPr>
        <p:txBody>
          <a:bodyPr vert="horz" wrap="square" lIns="123825" tIns="123825" rIns="57150" bIns="123825" rtlCol="0" anchor="t" anchorCtr="0">
            <a:spAutoFit/>
          </a:bodyPr>
          <a:lstStyle/>
          <a:p>
            <a:pPr>
              <a:lnSpc>
                <a:spcPct val="150000"/>
              </a:lnSpc>
            </a:pPr>
            <a:r>
              <a:rPr lang="en-US" altLang="zh-CN"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Schema theory</a:t>
            </a:r>
            <a:endParaRPr lang="en-US" altLang="zh-CN"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custDataLst>
              <p:tags r:id="rId12"/>
            </p:custDataLst>
          </p:nvPr>
        </p:nvSpPr>
        <p:spPr>
          <a:xfrm>
            <a:off x="2250440" y="4876800"/>
            <a:ext cx="9039860" cy="1632585"/>
          </a:xfrm>
          <a:prstGeom prst="rect">
            <a:avLst/>
          </a:prstGeom>
        </p:spPr>
        <p:txBody>
          <a:bodyPr vert="horz" wrap="square" lIns="123825" tIns="123825" rIns="57150" bIns="123825" rtlCol="0" anchor="t" anchorCtr="0">
            <a:sp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Reading comprehension refers to the ability to understand and interpret written texts (Just and Carpenter, 1980; Elleman and Oslund, 2019). </a:t>
            </a: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Additionally, it is the most common way that a learner of a second language receives linguistic input. </a:t>
            </a: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Therefore, the reading material we provide to students is quite important since it can influence not just their language skills but also their understanding of culture and society. </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14" name="TextBox 14"/>
          <p:cNvSpPr txBox="1"/>
          <p:nvPr>
            <p:custDataLst>
              <p:tags r:id="rId13"/>
            </p:custDataLst>
          </p:nvPr>
        </p:nvSpPr>
        <p:spPr>
          <a:xfrm>
            <a:off x="2250593" y="4572106"/>
            <a:ext cx="4224655" cy="618490"/>
          </a:xfrm>
          <a:prstGeom prst="rect">
            <a:avLst/>
          </a:prstGeom>
        </p:spPr>
        <p:txBody>
          <a:bodyPr vert="horz" wrap="square" lIns="123825" tIns="123825" rIns="57150" bIns="123825" rtlCol="0" anchor="t" anchorCtr="0">
            <a:spAutoFit/>
          </a:body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Reading comprehension &amp; SLA</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709295"/>
            <a:chOff x="454963" y="93878"/>
            <a:chExt cx="10641129" cy="709295"/>
          </a:xfrm>
        </p:grpSpPr>
        <p:sp>
          <p:nvSpPr>
            <p:cNvPr id="16" name="AutoShape 16"/>
            <p:cNvSpPr/>
            <p:nvPr/>
          </p:nvSpPr>
          <p:spPr>
            <a:xfrm>
              <a:off x="454963" y="331168"/>
              <a:ext cx="84147" cy="84147"/>
            </a:xfrm>
            <a:prstGeom prst="ellipse">
              <a:avLst/>
            </a:prstGeom>
            <a:solidFill>
              <a:schemeClr val="accent1">
                <a:alpha val="100000"/>
              </a:schemeClr>
            </a:solidFill>
          </p:spPr>
        </p:sp>
        <p:sp>
          <p:nvSpPr>
            <p:cNvPr id="17" name="AutoShape 17"/>
            <p:cNvSpPr/>
            <p:nvPr/>
          </p:nvSpPr>
          <p:spPr>
            <a:xfrm>
              <a:off x="575049" y="337743"/>
              <a:ext cx="78137" cy="78137"/>
            </a:xfrm>
            <a:prstGeom prst="ellipse">
              <a:avLst/>
            </a:prstGeom>
            <a:solidFill>
              <a:schemeClr val="accent1">
                <a:alpha val="80000"/>
              </a:schemeClr>
            </a:solidFill>
          </p:spPr>
        </p:sp>
        <p:sp>
          <p:nvSpPr>
            <p:cNvPr id="18" name="AutoShape 18"/>
            <p:cNvSpPr/>
            <p:nvPr/>
          </p:nvSpPr>
          <p:spPr>
            <a:xfrm>
              <a:off x="689125" y="339460"/>
              <a:ext cx="74704" cy="74704"/>
            </a:xfrm>
            <a:prstGeom prst="ellipse">
              <a:avLst/>
            </a:prstGeom>
            <a:solidFill>
              <a:schemeClr val="accent1">
                <a:alpha val="60000"/>
              </a:schemeClr>
            </a:solidFill>
          </p:spPr>
        </p:sp>
        <p:sp>
          <p:nvSpPr>
            <p:cNvPr id="19" name="AutoShape 19"/>
            <p:cNvSpPr/>
            <p:nvPr/>
          </p:nvSpPr>
          <p:spPr>
            <a:xfrm>
              <a:off x="799768" y="348430"/>
              <a:ext cx="69238" cy="69238"/>
            </a:xfrm>
            <a:prstGeom prst="ellipse">
              <a:avLst/>
            </a:prstGeom>
            <a:solidFill>
              <a:schemeClr val="accent1">
                <a:alpha val="40000"/>
              </a:schemeClr>
            </a:solidFill>
          </p:spPr>
        </p:sp>
        <p:sp>
          <p:nvSpPr>
            <p:cNvPr id="20" name="AutoShape 20"/>
            <p:cNvSpPr/>
            <p:nvPr/>
          </p:nvSpPr>
          <p:spPr>
            <a:xfrm>
              <a:off x="904945" y="344297"/>
              <a:ext cx="65594" cy="65594"/>
            </a:xfrm>
            <a:prstGeom prst="ellipse">
              <a:avLst/>
            </a:prstGeom>
            <a:solidFill>
              <a:schemeClr val="accent1">
                <a:alpha val="20000"/>
              </a:schemeClr>
            </a:solidFill>
          </p:spPr>
        </p:sp>
        <p:sp>
          <p:nvSpPr>
            <p:cNvPr id="21" name="AutoShape 21"/>
            <p:cNvSpPr/>
            <p:nvPr/>
          </p:nvSpPr>
          <p:spPr>
            <a:xfrm>
              <a:off x="454963" y="448942"/>
              <a:ext cx="84147" cy="84147"/>
            </a:xfrm>
            <a:prstGeom prst="ellipse">
              <a:avLst/>
            </a:prstGeom>
            <a:solidFill>
              <a:schemeClr val="accent1">
                <a:alpha val="100000"/>
              </a:schemeClr>
            </a:solidFill>
          </p:spPr>
        </p:sp>
        <p:sp>
          <p:nvSpPr>
            <p:cNvPr id="22" name="AutoShape 22"/>
            <p:cNvSpPr/>
            <p:nvPr/>
          </p:nvSpPr>
          <p:spPr>
            <a:xfrm>
              <a:off x="575049" y="455517"/>
              <a:ext cx="78137" cy="78137"/>
            </a:xfrm>
            <a:prstGeom prst="ellipse">
              <a:avLst/>
            </a:prstGeom>
            <a:solidFill>
              <a:schemeClr val="accent1">
                <a:alpha val="80000"/>
              </a:schemeClr>
            </a:solidFill>
          </p:spPr>
        </p:sp>
        <p:sp>
          <p:nvSpPr>
            <p:cNvPr id="23" name="AutoShape 23"/>
            <p:cNvSpPr/>
            <p:nvPr/>
          </p:nvSpPr>
          <p:spPr>
            <a:xfrm>
              <a:off x="689125" y="457233"/>
              <a:ext cx="74704" cy="74704"/>
            </a:xfrm>
            <a:prstGeom prst="ellipse">
              <a:avLst/>
            </a:prstGeom>
            <a:solidFill>
              <a:schemeClr val="accent1">
                <a:alpha val="60000"/>
              </a:schemeClr>
            </a:solidFill>
          </p:spPr>
        </p:sp>
        <p:sp>
          <p:nvSpPr>
            <p:cNvPr id="24" name="AutoShape 24"/>
            <p:cNvSpPr/>
            <p:nvPr/>
          </p:nvSpPr>
          <p:spPr>
            <a:xfrm>
              <a:off x="799768" y="466203"/>
              <a:ext cx="69238" cy="69238"/>
            </a:xfrm>
            <a:prstGeom prst="ellipse">
              <a:avLst/>
            </a:prstGeom>
            <a:solidFill>
              <a:schemeClr val="accent1">
                <a:alpha val="40000"/>
              </a:schemeClr>
            </a:solidFill>
          </p:spPr>
        </p:sp>
        <p:sp>
          <p:nvSpPr>
            <p:cNvPr id="25" name="AutoShape 25"/>
            <p:cNvSpPr/>
            <p:nvPr/>
          </p:nvSpPr>
          <p:spPr>
            <a:xfrm>
              <a:off x="904945" y="462070"/>
              <a:ext cx="65594" cy="65594"/>
            </a:xfrm>
            <a:prstGeom prst="ellipse">
              <a:avLst/>
            </a:prstGeom>
            <a:solidFill>
              <a:schemeClr val="accent1">
                <a:alpha val="20000"/>
              </a:schemeClr>
            </a:solidFill>
          </p:spPr>
        </p:sp>
        <p:sp>
          <p:nvSpPr>
            <p:cNvPr id="26" name="AutoShape 26"/>
            <p:cNvSpPr/>
            <p:nvPr/>
          </p:nvSpPr>
          <p:spPr>
            <a:xfrm>
              <a:off x="454963" y="566715"/>
              <a:ext cx="84147" cy="84147"/>
            </a:xfrm>
            <a:prstGeom prst="ellipse">
              <a:avLst/>
            </a:prstGeom>
            <a:solidFill>
              <a:schemeClr val="accent1">
                <a:alpha val="100000"/>
              </a:schemeClr>
            </a:solidFill>
          </p:spPr>
        </p:sp>
        <p:sp>
          <p:nvSpPr>
            <p:cNvPr id="27" name="AutoShape 27"/>
            <p:cNvSpPr/>
            <p:nvPr/>
          </p:nvSpPr>
          <p:spPr>
            <a:xfrm>
              <a:off x="575049" y="573291"/>
              <a:ext cx="78137" cy="78137"/>
            </a:xfrm>
            <a:prstGeom prst="ellipse">
              <a:avLst/>
            </a:prstGeom>
            <a:solidFill>
              <a:schemeClr val="accent1">
                <a:alpha val="80000"/>
              </a:schemeClr>
            </a:solidFill>
          </p:spPr>
        </p:sp>
        <p:sp>
          <p:nvSpPr>
            <p:cNvPr id="28" name="AutoShape 28"/>
            <p:cNvSpPr/>
            <p:nvPr/>
          </p:nvSpPr>
          <p:spPr>
            <a:xfrm>
              <a:off x="689125" y="575007"/>
              <a:ext cx="74704" cy="74704"/>
            </a:xfrm>
            <a:prstGeom prst="ellipse">
              <a:avLst/>
            </a:prstGeom>
            <a:solidFill>
              <a:schemeClr val="accent1">
                <a:alpha val="60000"/>
              </a:schemeClr>
            </a:solidFill>
          </p:spPr>
        </p:sp>
        <p:sp>
          <p:nvSpPr>
            <p:cNvPr id="29" name="AutoShape 29"/>
            <p:cNvSpPr/>
            <p:nvPr/>
          </p:nvSpPr>
          <p:spPr>
            <a:xfrm>
              <a:off x="799768" y="583977"/>
              <a:ext cx="69238" cy="69238"/>
            </a:xfrm>
            <a:prstGeom prst="ellipse">
              <a:avLst/>
            </a:prstGeom>
            <a:solidFill>
              <a:schemeClr val="accent1">
                <a:alpha val="40000"/>
              </a:schemeClr>
            </a:solidFill>
          </p:spPr>
        </p:sp>
        <p:sp>
          <p:nvSpPr>
            <p:cNvPr id="30" name="AutoShape 30"/>
            <p:cNvSpPr/>
            <p:nvPr/>
          </p:nvSpPr>
          <p:spPr>
            <a:xfrm>
              <a:off x="904945" y="579844"/>
              <a:ext cx="65594" cy="65594"/>
            </a:xfrm>
            <a:prstGeom prst="ellipse">
              <a:avLst/>
            </a:prstGeom>
            <a:solidFill>
              <a:schemeClr val="accent1">
                <a:alpha val="20000"/>
              </a:schemeClr>
            </a:solidFill>
          </p:spPr>
        </p:sp>
        <p:sp>
          <p:nvSpPr>
            <p:cNvPr id="31" name="AutoShape 31"/>
            <p:cNvSpPr/>
            <p:nvPr/>
          </p:nvSpPr>
          <p:spPr>
            <a:xfrm>
              <a:off x="454963" y="684489"/>
              <a:ext cx="84147" cy="84147"/>
            </a:xfrm>
            <a:prstGeom prst="ellipse">
              <a:avLst/>
            </a:prstGeom>
            <a:solidFill>
              <a:schemeClr val="accent1">
                <a:alpha val="100000"/>
              </a:schemeClr>
            </a:solidFill>
          </p:spPr>
        </p:sp>
        <p:sp>
          <p:nvSpPr>
            <p:cNvPr id="32" name="AutoShape 32"/>
            <p:cNvSpPr/>
            <p:nvPr/>
          </p:nvSpPr>
          <p:spPr>
            <a:xfrm>
              <a:off x="575049" y="691064"/>
              <a:ext cx="78137" cy="78137"/>
            </a:xfrm>
            <a:prstGeom prst="ellipse">
              <a:avLst/>
            </a:prstGeom>
            <a:solidFill>
              <a:schemeClr val="accent1">
                <a:alpha val="80000"/>
              </a:schemeClr>
            </a:solidFill>
          </p:spPr>
        </p:sp>
        <p:sp>
          <p:nvSpPr>
            <p:cNvPr id="33" name="AutoShape 33"/>
            <p:cNvSpPr/>
            <p:nvPr/>
          </p:nvSpPr>
          <p:spPr>
            <a:xfrm>
              <a:off x="689125" y="692781"/>
              <a:ext cx="74704" cy="74704"/>
            </a:xfrm>
            <a:prstGeom prst="ellipse">
              <a:avLst/>
            </a:prstGeom>
            <a:solidFill>
              <a:schemeClr val="accent1">
                <a:alpha val="60000"/>
              </a:schemeClr>
            </a:solidFill>
          </p:spPr>
        </p:sp>
        <p:sp>
          <p:nvSpPr>
            <p:cNvPr id="34" name="AutoShape 34"/>
            <p:cNvSpPr/>
            <p:nvPr/>
          </p:nvSpPr>
          <p:spPr>
            <a:xfrm>
              <a:off x="799768" y="701751"/>
              <a:ext cx="69238" cy="69238"/>
            </a:xfrm>
            <a:prstGeom prst="ellipse">
              <a:avLst/>
            </a:prstGeom>
            <a:solidFill>
              <a:schemeClr val="accent1">
                <a:alpha val="40000"/>
              </a:schemeClr>
            </a:solidFill>
          </p:spPr>
        </p:sp>
        <p:sp>
          <p:nvSpPr>
            <p:cNvPr id="35" name="AutoShape 35"/>
            <p:cNvSpPr/>
            <p:nvPr/>
          </p:nvSpPr>
          <p:spPr>
            <a:xfrm>
              <a:off x="904945" y="697618"/>
              <a:ext cx="65594" cy="65594"/>
            </a:xfrm>
            <a:prstGeom prst="ellipse">
              <a:avLst/>
            </a:prstGeom>
            <a:solidFill>
              <a:schemeClr val="accent1">
                <a:alpha val="20000"/>
              </a:schemeClr>
            </a:solidFill>
          </p:spPr>
        </p:sp>
        <p:sp>
          <p:nvSpPr>
            <p:cNvPr id="36" name="TextBox 36"/>
            <p:cNvSpPr txBox="1"/>
            <p:nvPr/>
          </p:nvSpPr>
          <p:spPr>
            <a:xfrm>
              <a:off x="1094842" y="93878"/>
              <a:ext cx="10001250" cy="709295"/>
            </a:xfrm>
            <a:prstGeom prst="rect">
              <a:avLst/>
            </a:prstGeom>
          </p:spPr>
          <p:txBody>
            <a:bodyPr vert="horz" wrap="square" lIns="123825" tIns="123825" rIns="57150" bIns="123825" rtlCol="0" anchor="t" anchorCtr="0">
              <a:spAutoFit/>
            </a:bodyPr>
            <a:lstStyle/>
            <a:p>
              <a:pPr algn="l">
                <a:lnSpc>
                  <a:spcPct val="100000"/>
                </a:lnSpc>
                <a:spcBef>
                  <a:spcPts val="375"/>
                </a:spcBef>
              </a:pPr>
              <a:r>
                <a:rPr lang="en-US" sz="3000" b="1">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The Rationale and Main Conceptual Themes</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 name="墨迹 1"/>
          <p:cNvSpPr/>
          <p:nvPr/>
        </p:nvSpPr>
        <p:spPr bwMode="auto">
          <a:xfrm>
            <a:off x="3432600" y="3858120"/>
            <a:ext cx="1444680" cy="153360"/>
          </a:xfrm>
          <a:prstGeom prst="rect">
            <a:avLst/>
          </a:prstGeom>
        </p:spPr>
      </p:sp>
      <p:pic>
        <p:nvPicPr>
          <p:cNvPr id="37" name="音频 36">
            <a:hlinkClick r:id="" action="ppaction://media"/>
          </p:cNvPr>
          <p:cNvPicPr>
            <a:picLocks noChangeAspect="1"/>
          </p:cNvPicPr>
          <p:nvPr>
            <a:audioFile r:link="rId14"/>
            <p:extLst>
              <p:ext uri="{DAA4B4D4-6D71-4841-9C94-3DE7FCFB9230}">
                <p14:media xmlns:p14="http://schemas.microsoft.com/office/powerpoint/2010/main" r:embed="rId15"/>
              </p:ext>
            </p:extLst>
          </p:nvPr>
        </p:nvPicPr>
        <p:blipFill>
          <a:blip r:embed="rId16"/>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638"/>
    </mc:Choice>
    <mc:Fallback>
      <p:transition spd="slow" advTm="63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par>
                                <p:cTn id="7" presetID="59"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md type="call" cmd="playFrom(0.0)">
                                      <p:cBhvr>
                                        <p:cTn id="9"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p>
            <a:pPr algn="l">
              <a:lnSpc>
                <a:spcPct val="100000"/>
              </a:lnSpc>
              <a:spcBef>
                <a:spcPts val="375"/>
              </a:spcBef>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143294" y="2590509"/>
            <a:ext cx="5948047" cy="1587780"/>
          </a:xfrm>
          <a:prstGeom prst="rect">
            <a:avLst/>
          </a:prstGeom>
        </p:spPr>
        <p:txBody>
          <a:bodyPr vert="horz" wrap="square" lIns="91440" tIns="45720" rIns="91440" bIns="45720" rtlCol="0" anchor="t" anchorCtr="0">
            <a:normAutofit/>
          </a:bodyPr>
          <a:lstStyle/>
          <a:p>
            <a:pPr algn="l">
              <a:lnSpc>
                <a:spcPct val="100000"/>
              </a:lnSpc>
              <a:spcBef>
                <a:spcPts val="375"/>
              </a:spcBef>
            </a:pPr>
            <a:r>
              <a:rPr lang="en-US" sz="45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 Evidence Collection</a:t>
            </a:r>
            <a:endParaRPr lang="en-US" sz="4500">
              <a:solidFill>
                <a:srgbClr val="152815">
                  <a:alpha val="100000"/>
                </a:srgbClr>
              </a:solidFill>
              <a:latin typeface="Times New Roman" panose="02020603050405020304" charset="0"/>
              <a:ea typeface="微软雅黑" panose="020B0503020204020204" charset="-122"/>
              <a:cs typeface="Times New Roman" panose="02020603050405020304" charset="0"/>
            </a:endParaRPr>
          </a:p>
          <a:p>
            <a:pPr algn="l">
              <a:lnSpc>
                <a:spcPct val="100000"/>
              </a:lnSpc>
              <a:spcBef>
                <a:spcPts val="375"/>
              </a:spcBef>
            </a:pPr>
            <a:endPar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4" name="音频 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30"/>
    </mc:Choice>
    <mc:Fallback>
      <p:transition spd="slow" advTm="1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p>
      <p:pic>
        <p:nvPicPr>
          <p:cNvPr id="3" name="Picture 3" descr="C:/Users/曾帅/Desktop/微信图片_20240417175948.png微信图片_20240417175948"/>
          <p:cNvPicPr>
            <a:picLocks noChangeAspect="1"/>
          </p:cNvPicPr>
          <p:nvPr/>
        </p:nvPicPr>
        <p:blipFill>
          <a:blip r:embed="rId2">
            <a:alphaModFix amt="70000"/>
          </a:blip>
          <a:srcRect t="5072" b="5072"/>
          <a:stretch>
            <a:fillRect/>
          </a:stretch>
        </p:blipFill>
        <p:spPr>
          <a:xfrm>
            <a:off x="161995" y="1165346"/>
            <a:ext cx="4300144" cy="5733525"/>
          </a:xfrm>
          <a:prstGeom prst="parallelogram">
            <a:avLst/>
          </a:prstGeom>
        </p:spPr>
      </p:pic>
      <p:sp>
        <p:nvSpPr>
          <p:cNvPr id="4" name="TextBox 4"/>
          <p:cNvSpPr txBox="1"/>
          <p:nvPr>
            <p:custDataLst>
              <p:tags r:id="rId3"/>
            </p:custDataLst>
          </p:nvPr>
        </p:nvSpPr>
        <p:spPr>
          <a:xfrm>
            <a:off x="5190306" y="1143121"/>
            <a:ext cx="6288526" cy="748665"/>
          </a:xfrm>
          <a:prstGeom prst="rect">
            <a:avLst/>
          </a:prstGeom>
        </p:spPr>
        <p:txBody>
          <a:bodyPr vert="horz" wrap="square" lIns="123825" tIns="123825" rIns="57150" bIns="123825" rtlCol="0" anchor="t" anchorCtr="0">
            <a:spAutoFit/>
          </a:bodyPr>
          <a:lstStyle/>
          <a:p>
            <a:pPr>
              <a:lnSpc>
                <a:spcPct val="140000"/>
              </a:lnSpc>
            </a:pPr>
            <a:r>
              <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Evidence collection</a:t>
            </a:r>
            <a:endPar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custDataLst>
              <p:tags r:id="rId4"/>
            </p:custDataLst>
          </p:nvPr>
        </p:nvSpPr>
        <p:spPr>
          <a:xfrm>
            <a:off x="3908867" y="1360418"/>
            <a:ext cx="701468" cy="550104"/>
          </a:xfrm>
          <a:prstGeom prst="rect">
            <a:avLst/>
          </a:prstGeom>
          <a:solidFill>
            <a:schemeClr val="accent2">
              <a:alpha val="100000"/>
            </a:schemeClr>
          </a:solidFill>
        </p:spPr>
      </p:sp>
      <p:sp>
        <p:nvSpPr>
          <p:cNvPr id="6" name="AutoShape 6"/>
          <p:cNvSpPr/>
          <p:nvPr>
            <p:custDataLst>
              <p:tags r:id="rId5"/>
            </p:custDataLst>
          </p:nvPr>
        </p:nvSpPr>
        <p:spPr>
          <a:xfrm>
            <a:off x="4351619" y="1360418"/>
            <a:ext cx="550104" cy="550104"/>
          </a:xfrm>
          <a:prstGeom prst="ellipse">
            <a:avLst/>
          </a:prstGeom>
          <a:solidFill>
            <a:schemeClr val="accent2">
              <a:alpha val="100000"/>
            </a:schemeClr>
          </a:solidFill>
        </p:spPr>
      </p:sp>
      <p:sp>
        <p:nvSpPr>
          <p:cNvPr id="7" name="AutoShape 7"/>
          <p:cNvSpPr/>
          <p:nvPr>
            <p:custDataLst>
              <p:tags r:id="rId6"/>
            </p:custDataLst>
          </p:nvPr>
        </p:nvSpPr>
        <p:spPr>
          <a:xfrm>
            <a:off x="3633815" y="1360418"/>
            <a:ext cx="550104" cy="550104"/>
          </a:xfrm>
          <a:prstGeom prst="ellipse">
            <a:avLst/>
          </a:prstGeom>
          <a:solidFill>
            <a:schemeClr val="accent2">
              <a:alpha val="100000"/>
            </a:schemeClr>
          </a:solidFill>
        </p:spPr>
      </p:sp>
      <p:sp>
        <p:nvSpPr>
          <p:cNvPr id="8" name="TextBox 8"/>
          <p:cNvSpPr txBox="1"/>
          <p:nvPr>
            <p:custDataLst>
              <p:tags r:id="rId7"/>
            </p:custDataLst>
          </p:nvPr>
        </p:nvSpPr>
        <p:spPr>
          <a:xfrm>
            <a:off x="3810637" y="1233134"/>
            <a:ext cx="799698" cy="792480"/>
          </a:xfrm>
          <a:prstGeom prst="rect">
            <a:avLst/>
          </a:prstGeom>
        </p:spPr>
        <p:txBody>
          <a:bodyPr vert="horz" wrap="square" lIns="123825" tIns="123825" rIns="57150" bIns="123825" rtlCol="0" anchor="t" anchorCtr="0">
            <a:spAutoFit/>
          </a:body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custDataLst>
              <p:tags r:id="rId8"/>
            </p:custDataLst>
          </p:nvPr>
        </p:nvSpPr>
        <p:spPr>
          <a:xfrm>
            <a:off x="5105216" y="1600039"/>
            <a:ext cx="6124237" cy="1632585"/>
          </a:xfrm>
          <a:prstGeom prst="rect">
            <a:avLst/>
          </a:prstGeom>
        </p:spPr>
        <p:txBody>
          <a:bodyPr vert="horz" wrap="square" lIns="123825" tIns="123825" rIns="57150" bIns="123825" rtlCol="0" anchor="t" anchorCtr="0">
            <a:sp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A sample of three widely used public junior high school ESL textbooks in the research setting, Chengdu, China will be examined both visually and textually  to identify stereotyped content in order to gather data relating to the study's primary purpose.</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10" name="TextBox 10"/>
          <p:cNvSpPr txBox="1"/>
          <p:nvPr>
            <p:custDataLst>
              <p:tags r:id="rId9"/>
            </p:custDataLst>
          </p:nvPr>
        </p:nvSpPr>
        <p:spPr>
          <a:xfrm>
            <a:off x="4832636" y="2904135"/>
            <a:ext cx="6288526" cy="748665"/>
          </a:xfrm>
          <a:prstGeom prst="rect">
            <a:avLst/>
          </a:prstGeom>
        </p:spPr>
        <p:txBody>
          <a:bodyPr vert="horz" wrap="square" lIns="123825" tIns="123825" rIns="57150" bIns="123825" rtlCol="0" anchor="t" anchorCtr="0">
            <a:spAutoFit/>
          </a:bodyPr>
          <a:lstStyle/>
          <a:p>
            <a:pPr>
              <a:lnSpc>
                <a:spcPct val="140000"/>
              </a:lnSpc>
            </a:pPr>
            <a:r>
              <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Students sample</a:t>
            </a:r>
            <a:endPar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custDataLst>
              <p:tags r:id="rId10"/>
            </p:custDataLst>
          </p:nvPr>
        </p:nvSpPr>
        <p:spPr>
          <a:xfrm>
            <a:off x="3469283" y="3099207"/>
            <a:ext cx="701468" cy="550104"/>
          </a:xfrm>
          <a:prstGeom prst="rect">
            <a:avLst/>
          </a:prstGeom>
          <a:solidFill>
            <a:schemeClr val="accent2">
              <a:alpha val="100000"/>
            </a:schemeClr>
          </a:solidFill>
        </p:spPr>
      </p:sp>
      <p:sp>
        <p:nvSpPr>
          <p:cNvPr id="12" name="AutoShape 12"/>
          <p:cNvSpPr/>
          <p:nvPr>
            <p:custDataLst>
              <p:tags r:id="rId11"/>
            </p:custDataLst>
          </p:nvPr>
        </p:nvSpPr>
        <p:spPr>
          <a:xfrm>
            <a:off x="3912035" y="3099207"/>
            <a:ext cx="550104" cy="550104"/>
          </a:xfrm>
          <a:prstGeom prst="ellipse">
            <a:avLst/>
          </a:prstGeom>
          <a:solidFill>
            <a:schemeClr val="accent2">
              <a:alpha val="100000"/>
            </a:schemeClr>
          </a:solidFill>
        </p:spPr>
      </p:sp>
      <p:sp>
        <p:nvSpPr>
          <p:cNvPr id="13" name="AutoShape 13"/>
          <p:cNvSpPr/>
          <p:nvPr>
            <p:custDataLst>
              <p:tags r:id="rId12"/>
            </p:custDataLst>
          </p:nvPr>
        </p:nvSpPr>
        <p:spPr>
          <a:xfrm>
            <a:off x="3194231" y="3099207"/>
            <a:ext cx="550104" cy="550104"/>
          </a:xfrm>
          <a:prstGeom prst="ellipse">
            <a:avLst/>
          </a:prstGeom>
          <a:solidFill>
            <a:schemeClr val="accent2">
              <a:alpha val="100000"/>
            </a:schemeClr>
          </a:solidFill>
        </p:spPr>
      </p:sp>
      <p:sp>
        <p:nvSpPr>
          <p:cNvPr id="14" name="TextBox 14"/>
          <p:cNvSpPr txBox="1"/>
          <p:nvPr>
            <p:custDataLst>
              <p:tags r:id="rId13"/>
            </p:custDataLst>
          </p:nvPr>
        </p:nvSpPr>
        <p:spPr>
          <a:xfrm>
            <a:off x="3249042" y="2971923"/>
            <a:ext cx="1102577" cy="792480"/>
          </a:xfrm>
          <a:prstGeom prst="rect">
            <a:avLst/>
          </a:prstGeom>
        </p:spPr>
        <p:txBody>
          <a:bodyPr vert="horz" wrap="square" lIns="123825" tIns="123825" rIns="57150" bIns="123825" rtlCol="0" anchor="t" anchorCtr="0">
            <a:spAutoFit/>
          </a:body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custDataLst>
              <p:tags r:id="rId14"/>
            </p:custDataLst>
          </p:nvPr>
        </p:nvSpPr>
        <p:spPr>
          <a:xfrm>
            <a:off x="4648486" y="3505198"/>
            <a:ext cx="6124237" cy="939800"/>
          </a:xfrm>
          <a:prstGeom prst="rect">
            <a:avLst/>
          </a:prstGeom>
        </p:spPr>
        <p:txBody>
          <a:bodyPr vert="horz" wrap="square" lIns="123825" tIns="123825" rIns="57150" bIns="123825" rtlCol="0" anchor="t" anchorCtr="0">
            <a:sp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14-15 year-old adolescences who are using the above sample of textbooks will be given a questionnaire in order to answer the study's second aim.</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16" name="TextBox 16"/>
          <p:cNvSpPr txBox="1"/>
          <p:nvPr>
            <p:custDataLst>
              <p:tags r:id="rId15"/>
            </p:custDataLst>
          </p:nvPr>
        </p:nvSpPr>
        <p:spPr>
          <a:xfrm>
            <a:off x="4431562" y="4642924"/>
            <a:ext cx="6288526" cy="748665"/>
          </a:xfrm>
          <a:prstGeom prst="rect">
            <a:avLst/>
          </a:prstGeom>
        </p:spPr>
        <p:txBody>
          <a:bodyPr vert="horz" wrap="square" lIns="123825" tIns="123825" rIns="57150" bIns="123825" rtlCol="0" anchor="t" anchorCtr="0">
            <a:spAutoFit/>
          </a:bodyPr>
          <a:lstStyle/>
          <a:p>
            <a:pPr>
              <a:lnSpc>
                <a:spcPct val="140000"/>
              </a:lnSpc>
            </a:pPr>
            <a:r>
              <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Teachers sample</a:t>
            </a:r>
            <a:endPar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custDataLst>
              <p:tags r:id="rId16"/>
            </p:custDataLst>
          </p:nvPr>
        </p:nvSpPr>
        <p:spPr>
          <a:xfrm>
            <a:off x="3068208" y="4837996"/>
            <a:ext cx="701468" cy="550104"/>
          </a:xfrm>
          <a:prstGeom prst="rect">
            <a:avLst/>
          </a:prstGeom>
          <a:solidFill>
            <a:schemeClr val="accent2">
              <a:alpha val="100000"/>
            </a:schemeClr>
          </a:solidFill>
        </p:spPr>
      </p:sp>
      <p:sp>
        <p:nvSpPr>
          <p:cNvPr id="18" name="AutoShape 18"/>
          <p:cNvSpPr/>
          <p:nvPr>
            <p:custDataLst>
              <p:tags r:id="rId17"/>
            </p:custDataLst>
          </p:nvPr>
        </p:nvSpPr>
        <p:spPr>
          <a:xfrm>
            <a:off x="3510960" y="4837996"/>
            <a:ext cx="550104" cy="550104"/>
          </a:xfrm>
          <a:prstGeom prst="ellipse">
            <a:avLst/>
          </a:prstGeom>
          <a:solidFill>
            <a:schemeClr val="accent2">
              <a:alpha val="100000"/>
            </a:schemeClr>
          </a:solidFill>
        </p:spPr>
      </p:sp>
      <p:sp>
        <p:nvSpPr>
          <p:cNvPr id="19" name="AutoShape 19"/>
          <p:cNvSpPr/>
          <p:nvPr>
            <p:custDataLst>
              <p:tags r:id="rId18"/>
            </p:custDataLst>
          </p:nvPr>
        </p:nvSpPr>
        <p:spPr>
          <a:xfrm>
            <a:off x="2793156" y="4837996"/>
            <a:ext cx="550104" cy="550104"/>
          </a:xfrm>
          <a:prstGeom prst="ellipse">
            <a:avLst/>
          </a:prstGeom>
          <a:solidFill>
            <a:schemeClr val="accent2">
              <a:alpha val="100000"/>
            </a:schemeClr>
          </a:solidFill>
        </p:spPr>
      </p:sp>
      <p:sp>
        <p:nvSpPr>
          <p:cNvPr id="20" name="TextBox 20"/>
          <p:cNvSpPr txBox="1"/>
          <p:nvPr>
            <p:custDataLst>
              <p:tags r:id="rId19"/>
            </p:custDataLst>
          </p:nvPr>
        </p:nvSpPr>
        <p:spPr>
          <a:xfrm>
            <a:off x="2878500" y="4710712"/>
            <a:ext cx="1115711" cy="792480"/>
          </a:xfrm>
          <a:prstGeom prst="rect">
            <a:avLst/>
          </a:prstGeom>
        </p:spPr>
        <p:txBody>
          <a:bodyPr vert="horz" wrap="square" lIns="123825" tIns="123825" rIns="57150" bIns="123825" rtlCol="0" anchor="t" anchorCtr="0">
            <a:spAutoFit/>
          </a:body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custDataLst>
              <p:tags r:id="rId20"/>
            </p:custDataLst>
          </p:nvPr>
        </p:nvSpPr>
        <p:spPr>
          <a:xfrm>
            <a:off x="4431562" y="5169692"/>
            <a:ext cx="6124237" cy="939800"/>
          </a:xfrm>
          <a:prstGeom prst="rect">
            <a:avLst/>
          </a:prstGeom>
        </p:spPr>
        <p:txBody>
          <a:bodyPr vert="horz" wrap="square" lIns="123825" tIns="123825" rIns="57150" bIns="123825" rtlCol="0" anchor="t" anchorCtr="0">
            <a:sp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An additional questionnaire will be given to a sample of 5 ESL teachers in order to meet the third aim of the study. </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grpSp>
        <p:nvGrpSpPr>
          <p:cNvPr id="22" name="Group 22"/>
          <p:cNvGrpSpPr/>
          <p:nvPr/>
        </p:nvGrpSpPr>
        <p:grpSpPr>
          <a:xfrm>
            <a:off x="454963" y="93878"/>
            <a:ext cx="10641129" cy="709295"/>
            <a:chOff x="454963" y="93878"/>
            <a:chExt cx="10641129" cy="709295"/>
          </a:xfrm>
        </p:grpSpPr>
        <p:sp>
          <p:nvSpPr>
            <p:cNvPr id="23" name="AutoShape 23"/>
            <p:cNvSpPr/>
            <p:nvPr/>
          </p:nvSpPr>
          <p:spPr>
            <a:xfrm>
              <a:off x="454963" y="331168"/>
              <a:ext cx="84147" cy="84147"/>
            </a:xfrm>
            <a:prstGeom prst="ellipse">
              <a:avLst/>
            </a:prstGeom>
            <a:solidFill>
              <a:schemeClr val="accent1">
                <a:alpha val="100000"/>
              </a:schemeClr>
            </a:solidFill>
          </p:spPr>
        </p:sp>
        <p:sp>
          <p:nvSpPr>
            <p:cNvPr id="24" name="AutoShape 24"/>
            <p:cNvSpPr/>
            <p:nvPr/>
          </p:nvSpPr>
          <p:spPr>
            <a:xfrm>
              <a:off x="575049" y="337743"/>
              <a:ext cx="78137" cy="78137"/>
            </a:xfrm>
            <a:prstGeom prst="ellipse">
              <a:avLst/>
            </a:prstGeom>
            <a:solidFill>
              <a:schemeClr val="accent1">
                <a:alpha val="80000"/>
              </a:schemeClr>
            </a:solidFill>
          </p:spPr>
        </p:sp>
        <p:sp>
          <p:nvSpPr>
            <p:cNvPr id="25" name="AutoShape 25"/>
            <p:cNvSpPr/>
            <p:nvPr/>
          </p:nvSpPr>
          <p:spPr>
            <a:xfrm>
              <a:off x="689125" y="339460"/>
              <a:ext cx="74704" cy="74704"/>
            </a:xfrm>
            <a:prstGeom prst="ellipse">
              <a:avLst/>
            </a:prstGeom>
            <a:solidFill>
              <a:schemeClr val="accent1">
                <a:alpha val="60000"/>
              </a:schemeClr>
            </a:solidFill>
          </p:spPr>
        </p:sp>
        <p:sp>
          <p:nvSpPr>
            <p:cNvPr id="26" name="AutoShape 26"/>
            <p:cNvSpPr/>
            <p:nvPr/>
          </p:nvSpPr>
          <p:spPr>
            <a:xfrm>
              <a:off x="799768" y="348430"/>
              <a:ext cx="69238" cy="69238"/>
            </a:xfrm>
            <a:prstGeom prst="ellipse">
              <a:avLst/>
            </a:prstGeom>
            <a:solidFill>
              <a:schemeClr val="accent1">
                <a:alpha val="40000"/>
              </a:schemeClr>
            </a:solidFill>
          </p:spPr>
        </p:sp>
        <p:sp>
          <p:nvSpPr>
            <p:cNvPr id="27" name="AutoShape 27"/>
            <p:cNvSpPr/>
            <p:nvPr/>
          </p:nvSpPr>
          <p:spPr>
            <a:xfrm>
              <a:off x="904945" y="344297"/>
              <a:ext cx="65594" cy="65594"/>
            </a:xfrm>
            <a:prstGeom prst="ellipse">
              <a:avLst/>
            </a:prstGeom>
            <a:solidFill>
              <a:schemeClr val="accent1">
                <a:alpha val="20000"/>
              </a:schemeClr>
            </a:solidFill>
          </p:spPr>
        </p:sp>
        <p:sp>
          <p:nvSpPr>
            <p:cNvPr id="28" name="AutoShape 28"/>
            <p:cNvSpPr/>
            <p:nvPr/>
          </p:nvSpPr>
          <p:spPr>
            <a:xfrm>
              <a:off x="454963" y="448942"/>
              <a:ext cx="84147" cy="84147"/>
            </a:xfrm>
            <a:prstGeom prst="ellipse">
              <a:avLst/>
            </a:prstGeom>
            <a:solidFill>
              <a:schemeClr val="accent1">
                <a:alpha val="100000"/>
              </a:schemeClr>
            </a:solidFill>
          </p:spPr>
        </p:sp>
        <p:sp>
          <p:nvSpPr>
            <p:cNvPr id="29" name="AutoShape 29"/>
            <p:cNvSpPr/>
            <p:nvPr/>
          </p:nvSpPr>
          <p:spPr>
            <a:xfrm>
              <a:off x="575049" y="455517"/>
              <a:ext cx="78137" cy="78137"/>
            </a:xfrm>
            <a:prstGeom prst="ellipse">
              <a:avLst/>
            </a:prstGeom>
            <a:solidFill>
              <a:schemeClr val="accent1">
                <a:alpha val="80000"/>
              </a:schemeClr>
            </a:solidFill>
          </p:spPr>
        </p:sp>
        <p:sp>
          <p:nvSpPr>
            <p:cNvPr id="30" name="AutoShape 30"/>
            <p:cNvSpPr/>
            <p:nvPr/>
          </p:nvSpPr>
          <p:spPr>
            <a:xfrm>
              <a:off x="689125" y="457233"/>
              <a:ext cx="74704" cy="74704"/>
            </a:xfrm>
            <a:prstGeom prst="ellipse">
              <a:avLst/>
            </a:prstGeom>
            <a:solidFill>
              <a:schemeClr val="accent1">
                <a:alpha val="60000"/>
              </a:schemeClr>
            </a:solidFill>
          </p:spPr>
        </p:sp>
        <p:sp>
          <p:nvSpPr>
            <p:cNvPr id="31" name="AutoShape 31"/>
            <p:cNvSpPr/>
            <p:nvPr/>
          </p:nvSpPr>
          <p:spPr>
            <a:xfrm>
              <a:off x="799768" y="466203"/>
              <a:ext cx="69238" cy="69238"/>
            </a:xfrm>
            <a:prstGeom prst="ellipse">
              <a:avLst/>
            </a:prstGeom>
            <a:solidFill>
              <a:schemeClr val="accent1">
                <a:alpha val="40000"/>
              </a:schemeClr>
            </a:solidFill>
          </p:spPr>
        </p:sp>
        <p:sp>
          <p:nvSpPr>
            <p:cNvPr id="32" name="AutoShape 32"/>
            <p:cNvSpPr/>
            <p:nvPr/>
          </p:nvSpPr>
          <p:spPr>
            <a:xfrm>
              <a:off x="904945" y="462070"/>
              <a:ext cx="65594" cy="65594"/>
            </a:xfrm>
            <a:prstGeom prst="ellipse">
              <a:avLst/>
            </a:prstGeom>
            <a:solidFill>
              <a:schemeClr val="accent1">
                <a:alpha val="20000"/>
              </a:schemeClr>
            </a:solidFill>
          </p:spPr>
        </p:sp>
        <p:sp>
          <p:nvSpPr>
            <p:cNvPr id="33" name="AutoShape 33"/>
            <p:cNvSpPr/>
            <p:nvPr/>
          </p:nvSpPr>
          <p:spPr>
            <a:xfrm>
              <a:off x="454963" y="566715"/>
              <a:ext cx="84147" cy="84147"/>
            </a:xfrm>
            <a:prstGeom prst="ellipse">
              <a:avLst/>
            </a:prstGeom>
            <a:solidFill>
              <a:schemeClr val="accent1">
                <a:alpha val="100000"/>
              </a:schemeClr>
            </a:solidFill>
          </p:spPr>
        </p:sp>
        <p:sp>
          <p:nvSpPr>
            <p:cNvPr id="34" name="AutoShape 34"/>
            <p:cNvSpPr/>
            <p:nvPr/>
          </p:nvSpPr>
          <p:spPr>
            <a:xfrm>
              <a:off x="575049" y="573291"/>
              <a:ext cx="78137" cy="78137"/>
            </a:xfrm>
            <a:prstGeom prst="ellipse">
              <a:avLst/>
            </a:prstGeom>
            <a:solidFill>
              <a:schemeClr val="accent1">
                <a:alpha val="80000"/>
              </a:schemeClr>
            </a:solidFill>
          </p:spPr>
        </p:sp>
        <p:sp>
          <p:nvSpPr>
            <p:cNvPr id="35" name="AutoShape 35"/>
            <p:cNvSpPr/>
            <p:nvPr/>
          </p:nvSpPr>
          <p:spPr>
            <a:xfrm>
              <a:off x="689125" y="575007"/>
              <a:ext cx="74704" cy="74704"/>
            </a:xfrm>
            <a:prstGeom prst="ellipse">
              <a:avLst/>
            </a:prstGeom>
            <a:solidFill>
              <a:schemeClr val="accent1">
                <a:alpha val="60000"/>
              </a:schemeClr>
            </a:solidFill>
          </p:spPr>
        </p:sp>
        <p:sp>
          <p:nvSpPr>
            <p:cNvPr id="36" name="AutoShape 36"/>
            <p:cNvSpPr/>
            <p:nvPr/>
          </p:nvSpPr>
          <p:spPr>
            <a:xfrm>
              <a:off x="799768" y="583977"/>
              <a:ext cx="69238" cy="69238"/>
            </a:xfrm>
            <a:prstGeom prst="ellipse">
              <a:avLst/>
            </a:prstGeom>
            <a:solidFill>
              <a:schemeClr val="accent1">
                <a:alpha val="40000"/>
              </a:schemeClr>
            </a:solidFill>
          </p:spPr>
        </p:sp>
        <p:sp>
          <p:nvSpPr>
            <p:cNvPr id="37" name="AutoShape 37"/>
            <p:cNvSpPr/>
            <p:nvPr/>
          </p:nvSpPr>
          <p:spPr>
            <a:xfrm>
              <a:off x="904945" y="579844"/>
              <a:ext cx="65594" cy="65594"/>
            </a:xfrm>
            <a:prstGeom prst="ellipse">
              <a:avLst/>
            </a:prstGeom>
            <a:solidFill>
              <a:schemeClr val="accent1">
                <a:alpha val="20000"/>
              </a:schemeClr>
            </a:solidFill>
          </p:spPr>
        </p:sp>
        <p:sp>
          <p:nvSpPr>
            <p:cNvPr id="38" name="AutoShape 38"/>
            <p:cNvSpPr/>
            <p:nvPr/>
          </p:nvSpPr>
          <p:spPr>
            <a:xfrm>
              <a:off x="454963" y="684489"/>
              <a:ext cx="84147" cy="84147"/>
            </a:xfrm>
            <a:prstGeom prst="ellipse">
              <a:avLst/>
            </a:prstGeom>
            <a:solidFill>
              <a:schemeClr val="accent1">
                <a:alpha val="100000"/>
              </a:schemeClr>
            </a:solidFill>
          </p:spPr>
        </p:sp>
        <p:sp>
          <p:nvSpPr>
            <p:cNvPr id="39" name="AutoShape 39"/>
            <p:cNvSpPr/>
            <p:nvPr/>
          </p:nvSpPr>
          <p:spPr>
            <a:xfrm>
              <a:off x="575049" y="691064"/>
              <a:ext cx="78137" cy="78137"/>
            </a:xfrm>
            <a:prstGeom prst="ellipse">
              <a:avLst/>
            </a:prstGeom>
            <a:solidFill>
              <a:schemeClr val="accent1">
                <a:alpha val="80000"/>
              </a:schemeClr>
            </a:solidFill>
          </p:spPr>
        </p:sp>
        <p:sp>
          <p:nvSpPr>
            <p:cNvPr id="40" name="AutoShape 40"/>
            <p:cNvSpPr/>
            <p:nvPr/>
          </p:nvSpPr>
          <p:spPr>
            <a:xfrm>
              <a:off x="689125" y="692781"/>
              <a:ext cx="74704" cy="74704"/>
            </a:xfrm>
            <a:prstGeom prst="ellipse">
              <a:avLst/>
            </a:prstGeom>
            <a:solidFill>
              <a:schemeClr val="accent1">
                <a:alpha val="60000"/>
              </a:schemeClr>
            </a:solidFill>
          </p:spPr>
        </p:sp>
        <p:sp>
          <p:nvSpPr>
            <p:cNvPr id="41" name="AutoShape 41"/>
            <p:cNvSpPr/>
            <p:nvPr/>
          </p:nvSpPr>
          <p:spPr>
            <a:xfrm>
              <a:off x="799768" y="701751"/>
              <a:ext cx="69238" cy="69238"/>
            </a:xfrm>
            <a:prstGeom prst="ellipse">
              <a:avLst/>
            </a:prstGeom>
            <a:solidFill>
              <a:schemeClr val="accent1">
                <a:alpha val="40000"/>
              </a:schemeClr>
            </a:solidFill>
          </p:spPr>
        </p:sp>
        <p:sp>
          <p:nvSpPr>
            <p:cNvPr id="42" name="AutoShape 42"/>
            <p:cNvSpPr/>
            <p:nvPr/>
          </p:nvSpPr>
          <p:spPr>
            <a:xfrm>
              <a:off x="904945" y="697618"/>
              <a:ext cx="65594" cy="65594"/>
            </a:xfrm>
            <a:prstGeom prst="ellipse">
              <a:avLst/>
            </a:prstGeom>
            <a:solidFill>
              <a:schemeClr val="accent1">
                <a:alpha val="20000"/>
              </a:schemeClr>
            </a:solidFill>
          </p:spPr>
        </p:sp>
        <p:sp>
          <p:nvSpPr>
            <p:cNvPr id="43" name="TextBox 43"/>
            <p:cNvSpPr txBox="1"/>
            <p:nvPr/>
          </p:nvSpPr>
          <p:spPr>
            <a:xfrm>
              <a:off x="1094842" y="93878"/>
              <a:ext cx="10001250" cy="709295"/>
            </a:xfrm>
            <a:prstGeom prst="rect">
              <a:avLst/>
            </a:prstGeom>
          </p:spPr>
          <p:txBody>
            <a:bodyPr vert="horz" wrap="square" lIns="123825" tIns="123825" rIns="57150" bIns="123825" rtlCol="0" anchor="t" anchorCtr="0">
              <a:spAutoFit/>
            </a:bodyPr>
            <a:lstStyle/>
            <a:p>
              <a:pPr algn="l">
                <a:lnSpc>
                  <a:spcPct val="100000"/>
                </a:lnSpc>
                <a:spcBef>
                  <a:spcPts val="375"/>
                </a:spcBef>
              </a:pPr>
              <a:r>
                <a:rPr lang="en-US" sz="30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A Description of the Evidence Collection</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4" name="墨迹 43"/>
          <p:cNvSpPr/>
          <p:nvPr/>
        </p:nvSpPr>
        <p:spPr bwMode="auto">
          <a:xfrm>
            <a:off x="5259240" y="2362320"/>
            <a:ext cx="4826160" cy="3323160"/>
          </a:xfrm>
          <a:prstGeom prst="rect">
            <a:avLst/>
          </a:prstGeom>
        </p:spPr>
      </p:sp>
      <p:pic>
        <p:nvPicPr>
          <p:cNvPr id="45" name="音频 44">
            <a:hlinkClick r:id="" action="ppaction://media"/>
          </p:cNvPr>
          <p:cNvPicPr>
            <a:picLocks noChangeAspect="1"/>
          </p:cNvPicPr>
          <p:nvPr>
            <a:audioFile r:link="rId21"/>
            <p:extLst>
              <p:ext uri="{DAA4B4D4-6D71-4841-9C94-3DE7FCFB9230}">
                <p14:media xmlns:p14="http://schemas.microsoft.com/office/powerpoint/2010/main" r:embed="rId22"/>
              </p:ext>
            </p:extLst>
          </p:nvPr>
        </p:nvPicPr>
        <p:blipFill>
          <a:blip r:embed="rId23"/>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5939"/>
    </mc:Choice>
    <mc:Fallback>
      <p:transition spd="slow" advTm="55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par>
                                <p:cTn id="7" presetID="59" presetClass="entr" presetSubtype="0" fill="hold" nodeType="withEffect">
                                  <p:stCondLst>
                                    <p:cond delay="0"/>
                                  </p:stCondLst>
                                  <p:childTnLst>
                                    <p:set>
                                      <p:cBhvr>
                                        <p:cTn id="8" dur="1" fill="hold">
                                          <p:stCondLst>
                                            <p:cond delay="0"/>
                                          </p:stCondLst>
                                        </p:cTn>
                                        <p:tgtEl>
                                          <p:spTgt spid="44"/>
                                        </p:tgtEl>
                                        <p:attrNameLst>
                                          <p:attrName>style.visibility</p:attrName>
                                        </p:attrNameLst>
                                      </p:cBhvr>
                                      <p:to>
                                        <p:strVal val="visible"/>
                                      </p:to>
                                    </p:set>
                                    <p:cmd type="call" cmd="playFrom(0.0)">
                                      <p:cBhvr>
                                        <p:cTn id="9"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p>
            <a:pPr algn="l">
              <a:lnSpc>
                <a:spcPct val="100000"/>
              </a:lnSpc>
              <a:spcBef>
                <a:spcPts val="375"/>
              </a:spcBef>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04</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p>
            <a:pPr algn="l">
              <a:lnSpc>
                <a:spcPct val="100000"/>
              </a:lnSpc>
              <a:spcBef>
                <a:spcPts val="375"/>
              </a:spcBef>
            </a:pPr>
            <a:r>
              <a:rPr lang="en-US" sz="45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Methodology</a:t>
            </a:r>
            <a:endPar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4" name="音频 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30"/>
    </mc:Choice>
    <mc:Fallback>
      <p:transition spd="slow" advTm="1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AutoShape 2"/>
          <p:cNvSpPr/>
          <p:nvPr/>
        </p:nvSpPr>
        <p:spPr>
          <a:xfrm>
            <a:off x="4065171" y="3581301"/>
            <a:ext cx="1954703" cy="1969616"/>
          </a:xfrm>
          <a:prstGeom prst="ellipse">
            <a:avLst/>
          </a:prstGeom>
          <a:solidFill>
            <a:schemeClr val="accent2">
              <a:alpha val="100000"/>
            </a:schemeClr>
          </a:solidFill>
        </p:spPr>
      </p:sp>
      <p:sp>
        <p:nvSpPr>
          <p:cNvPr id="4" name="AutoShape 4"/>
          <p:cNvSpPr/>
          <p:nvPr/>
        </p:nvSpPr>
        <p:spPr>
          <a:xfrm>
            <a:off x="4115014" y="1219144"/>
            <a:ext cx="1721774" cy="1721774"/>
          </a:xfrm>
          <a:prstGeom prst="ellipse">
            <a:avLst/>
          </a:prstGeom>
          <a:solidFill>
            <a:schemeClr val="accent2">
              <a:alpha val="100000"/>
            </a:schemeClr>
          </a:solidFill>
        </p:spPr>
      </p:sp>
      <p:sp>
        <p:nvSpPr>
          <p:cNvPr id="5" name="TextBox 5"/>
          <p:cNvSpPr txBox="1"/>
          <p:nvPr/>
        </p:nvSpPr>
        <p:spPr>
          <a:xfrm>
            <a:off x="-989965" y="2913380"/>
            <a:ext cx="4428490" cy="704215"/>
          </a:xfrm>
          <a:prstGeom prst="rect">
            <a:avLst/>
          </a:prstGeom>
        </p:spPr>
        <p:txBody>
          <a:bodyPr vert="horz" wrap="square" lIns="114300" tIns="57150" rIns="114300" bIns="57150" rtlCol="0" anchor="t" anchorCtr="0">
            <a:spAutoFit/>
          </a:bodyPr>
          <a:lstStyle/>
          <a:p>
            <a:pPr algn="r">
              <a:lnSpc>
                <a:spcPct val="120000"/>
              </a:lnSpc>
            </a:pPr>
            <a:r>
              <a:rPr sz="1600" b="1">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quantitative</a:t>
            </a:r>
            <a:r>
              <a:rPr lang="en-US" sz="1600" b="1">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 &amp;</a:t>
            </a:r>
            <a:r>
              <a:rPr sz="1600" b="1">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 qualitative</a:t>
            </a:r>
            <a:endParaRPr sz="16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endParaRPr>
          </a:p>
          <a:p>
            <a:pPr algn="r">
              <a:lnSpc>
                <a:spcPct val="120000"/>
              </a:lnSpc>
            </a:pPr>
            <a:endParaRPr lang="en-US" sz="16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7" name="TextBox 7"/>
          <p:cNvSpPr txBox="1"/>
          <p:nvPr/>
        </p:nvSpPr>
        <p:spPr>
          <a:xfrm>
            <a:off x="869084" y="2362174"/>
            <a:ext cx="2703493" cy="389890"/>
          </a:xfrm>
          <a:prstGeom prst="rect">
            <a:avLst/>
          </a:prstGeom>
        </p:spPr>
        <p:txBody>
          <a:bodyPr vert="horz" wrap="square" lIns="114300" tIns="57150" rIns="114300" bIns="57150" rtlCol="0" anchor="t" anchorCtr="0">
            <a:spAutoFit/>
          </a:bodyPr>
          <a:lstStyle/>
          <a:p>
            <a:pPr algn="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Mixed methods</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5836920" y="1066800"/>
            <a:ext cx="5595620" cy="1221740"/>
          </a:xfrm>
          <a:prstGeom prst="rect">
            <a:avLst/>
          </a:prstGeom>
        </p:spPr>
        <p:txBody>
          <a:bodyPr vert="horz" wrap="square" lIns="114300" tIns="57150" rIns="114300" bIns="57150" rtlCol="0" anchor="t" anchorCtr="0">
            <a:spAutoFit/>
          </a:bodyPr>
          <a:lstStyle/>
          <a:p>
            <a:pPr>
              <a:lnSpc>
                <a:spcPct val="120000"/>
              </a:lnSpc>
            </a:pPr>
            <a:r>
              <a:rPr sz="1500">
                <a:solidFill>
                  <a:schemeClr val="dk1">
                    <a:alpha val="100000"/>
                  </a:schemeClr>
                </a:solidFill>
                <a:latin typeface="Times New Roman" panose="02020603050405020304" charset="0"/>
                <a:ea typeface="微软雅黑" panose="020B0503020204020204" charset="-122"/>
                <a:cs typeface="Times New Roman" panose="02020603050405020304" charset="0"/>
              </a:rPr>
              <a:t>The student questionnaire and teacher questionnaire </a:t>
            </a: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will both be</a:t>
            </a:r>
            <a:r>
              <a:rPr sz="1500">
                <a:solidFill>
                  <a:schemeClr val="dk1">
                    <a:alpha val="100000"/>
                  </a:schemeClr>
                </a:solidFill>
                <a:latin typeface="Times New Roman" panose="02020603050405020304" charset="0"/>
                <a:ea typeface="微软雅黑" panose="020B0503020204020204" charset="-122"/>
                <a:cs typeface="Times New Roman" panose="02020603050405020304" charset="0"/>
              </a:rPr>
              <a:t> collected using Likert scales, which ensured the quantitative nature of the research content.The students </a:t>
            </a: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will be</a:t>
            </a:r>
            <a:r>
              <a:rPr sz="1500">
                <a:solidFill>
                  <a:schemeClr val="dk1">
                    <a:alpha val="100000"/>
                  </a:schemeClr>
                </a:solidFill>
                <a:latin typeface="Times New Roman" panose="02020603050405020304" charset="0"/>
                <a:ea typeface="微软雅黑" panose="020B0503020204020204" charset="-122"/>
                <a:cs typeface="Times New Roman" panose="02020603050405020304" charset="0"/>
              </a:rPr>
              <a:t> given 2</a:t>
            </a: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5</a:t>
            </a:r>
            <a:r>
              <a:rPr sz="1500">
                <a:solidFill>
                  <a:schemeClr val="dk1">
                    <a:alpha val="100000"/>
                  </a:schemeClr>
                </a:solidFill>
                <a:latin typeface="Times New Roman" panose="02020603050405020304" charset="0"/>
                <a:ea typeface="微软雅黑" panose="020B0503020204020204" charset="-122"/>
                <a:cs typeface="Times New Roman" panose="02020603050405020304" charset="0"/>
              </a:rPr>
              <a:t>-</a:t>
            </a: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30</a:t>
            </a:r>
            <a:r>
              <a:rPr sz="1500">
                <a:solidFill>
                  <a:schemeClr val="dk1">
                    <a:alpha val="100000"/>
                  </a:schemeClr>
                </a:solidFill>
                <a:latin typeface="Times New Roman" panose="02020603050405020304" charset="0"/>
                <a:ea typeface="微软雅黑" panose="020B0503020204020204" charset="-122"/>
                <a:cs typeface="Times New Roman" panose="02020603050405020304" charset="0"/>
              </a:rPr>
              <a:t> minutes to complete their survey  in their class within a proper and formal setting. </a:t>
            </a:r>
            <a:endParaRPr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9" name="TextBox 9"/>
          <p:cNvSpPr txBox="1"/>
          <p:nvPr/>
        </p:nvSpPr>
        <p:spPr>
          <a:xfrm>
            <a:off x="5867400" y="535305"/>
            <a:ext cx="4540250" cy="651510"/>
          </a:xfrm>
          <a:prstGeom prst="rect">
            <a:avLst/>
          </a:prstGeom>
        </p:spPr>
        <p:txBody>
          <a:bodyPr vert="horz" wrap="square" lIns="114300" tIns="57150" rIns="114300" bIns="57150" rtlCol="0" anchor="t" anchorCtr="0">
            <a:spAutoFit/>
          </a:bodyPr>
          <a:lstStyle/>
          <a:p>
            <a:pPr>
              <a:lnSpc>
                <a:spcPct val="150000"/>
              </a:lnSpc>
            </a:pPr>
            <a:r>
              <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Quantitative</a:t>
            </a:r>
            <a:r>
              <a:rPr lang="zh-CN" alt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：Likert</a:t>
            </a:r>
            <a:r>
              <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 Scale</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6096000" y="3267710"/>
            <a:ext cx="5426710" cy="2884170"/>
          </a:xfrm>
          <a:prstGeom prst="rect">
            <a:avLst/>
          </a:prstGeom>
        </p:spPr>
        <p:txBody>
          <a:bodyPr vert="horz" wrap="square" lIns="114300" tIns="57150" rIns="114300" bIns="57150" rtlCol="0" anchor="t" anchorCtr="0">
            <a:spAutoFit/>
          </a:bodyPr>
          <a:lstStyle/>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1.Textbook analysis, where data will be collected using predefined criteria developed by the researchers to analyze the textbook's stereotypical textual and visual content, including roles, gender distribution, occupations, activities, stereotype frequency, etc. </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50000"/>
              </a:lnSpc>
            </a:pP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50000"/>
              </a:lnSpc>
            </a:pPr>
            <a:r>
              <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rPr>
              <a:t>2.The teacher questionnaire will include a comment section (conducted through interviews) to incorporate both quantitative and qualitative attributes into its content.</a:t>
            </a:r>
            <a:endParaRPr lang="en-US" sz="15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13" name="TextBox 13"/>
          <p:cNvSpPr txBox="1"/>
          <p:nvPr/>
        </p:nvSpPr>
        <p:spPr>
          <a:xfrm>
            <a:off x="5943600" y="2590800"/>
            <a:ext cx="7628890" cy="665480"/>
          </a:xfrm>
          <a:prstGeom prst="rect">
            <a:avLst/>
          </a:prstGeom>
        </p:spPr>
        <p:txBody>
          <a:bodyPr vert="horz" wrap="square" lIns="114300" tIns="57150" rIns="114300" bIns="57150" rtlCol="0" anchor="t" anchorCtr="0">
            <a:spAutoFit/>
          </a:bodyPr>
          <a:lstStyle/>
          <a:p>
            <a:pPr>
              <a:lnSpc>
                <a:spcPct val="77000"/>
              </a:lnSpc>
            </a:pPr>
            <a:r>
              <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Qualitative</a:t>
            </a:r>
            <a:r>
              <a:rPr lang="zh-CN" alt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：Text analysis and </a:t>
            </a:r>
            <a:r>
              <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 </a:t>
            </a:r>
            <a:endPar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endParaRPr>
          </a:p>
          <a:p>
            <a:pPr>
              <a:lnSpc>
                <a:spcPct val="77000"/>
              </a:lnSpc>
            </a:pPr>
            <a:r>
              <a:rPr lang="en-US" altLang="zh-CN"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                      </a:t>
            </a:r>
            <a:r>
              <a:rPr lang="zh-CN" alt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teacher interviews</a:t>
            </a:r>
            <a:endParaRPr lang="zh-CN" alt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endParaRPr>
          </a:p>
        </p:txBody>
      </p:sp>
      <p:grpSp>
        <p:nvGrpSpPr>
          <p:cNvPr id="14" name="Group 14"/>
          <p:cNvGrpSpPr/>
          <p:nvPr/>
        </p:nvGrpSpPr>
        <p:grpSpPr>
          <a:xfrm>
            <a:off x="454963" y="93878"/>
            <a:ext cx="10641129" cy="893445"/>
            <a:chOff x="454963" y="93878"/>
            <a:chExt cx="10641129" cy="893445"/>
          </a:xfrm>
        </p:grpSpPr>
        <p:sp>
          <p:nvSpPr>
            <p:cNvPr id="15" name="AutoShape 15"/>
            <p:cNvSpPr/>
            <p:nvPr/>
          </p:nvSpPr>
          <p:spPr>
            <a:xfrm>
              <a:off x="454963" y="331168"/>
              <a:ext cx="84147" cy="84147"/>
            </a:xfrm>
            <a:prstGeom prst="ellipse">
              <a:avLst/>
            </a:prstGeom>
            <a:solidFill>
              <a:schemeClr val="accent1">
                <a:alpha val="100000"/>
              </a:schemeClr>
            </a:solidFill>
          </p:spPr>
        </p:sp>
        <p:sp>
          <p:nvSpPr>
            <p:cNvPr id="16" name="AutoShape 16"/>
            <p:cNvSpPr/>
            <p:nvPr/>
          </p:nvSpPr>
          <p:spPr>
            <a:xfrm>
              <a:off x="575049" y="337743"/>
              <a:ext cx="78137" cy="78137"/>
            </a:xfrm>
            <a:prstGeom prst="ellipse">
              <a:avLst/>
            </a:prstGeom>
            <a:solidFill>
              <a:schemeClr val="accent1">
                <a:alpha val="80000"/>
              </a:schemeClr>
            </a:solidFill>
          </p:spPr>
        </p:sp>
        <p:sp>
          <p:nvSpPr>
            <p:cNvPr id="17" name="AutoShape 17"/>
            <p:cNvSpPr/>
            <p:nvPr/>
          </p:nvSpPr>
          <p:spPr>
            <a:xfrm>
              <a:off x="689125" y="339460"/>
              <a:ext cx="74704" cy="74704"/>
            </a:xfrm>
            <a:prstGeom prst="ellipse">
              <a:avLst/>
            </a:prstGeom>
            <a:solidFill>
              <a:schemeClr val="accent1">
                <a:alpha val="60000"/>
              </a:schemeClr>
            </a:solidFill>
          </p:spPr>
        </p:sp>
        <p:sp>
          <p:nvSpPr>
            <p:cNvPr id="18" name="AutoShape 18"/>
            <p:cNvSpPr/>
            <p:nvPr/>
          </p:nvSpPr>
          <p:spPr>
            <a:xfrm>
              <a:off x="799768" y="348430"/>
              <a:ext cx="69238" cy="69238"/>
            </a:xfrm>
            <a:prstGeom prst="ellipse">
              <a:avLst/>
            </a:prstGeom>
            <a:solidFill>
              <a:schemeClr val="accent1">
                <a:alpha val="40000"/>
              </a:schemeClr>
            </a:solidFill>
          </p:spPr>
        </p:sp>
        <p:sp>
          <p:nvSpPr>
            <p:cNvPr id="19" name="AutoShape 19"/>
            <p:cNvSpPr/>
            <p:nvPr/>
          </p:nvSpPr>
          <p:spPr>
            <a:xfrm>
              <a:off x="904945" y="344297"/>
              <a:ext cx="65594" cy="65594"/>
            </a:xfrm>
            <a:prstGeom prst="ellipse">
              <a:avLst/>
            </a:prstGeom>
            <a:solidFill>
              <a:schemeClr val="accent1">
                <a:alpha val="20000"/>
              </a:schemeClr>
            </a:solidFill>
          </p:spPr>
        </p:sp>
        <p:sp>
          <p:nvSpPr>
            <p:cNvPr id="20" name="AutoShape 20"/>
            <p:cNvSpPr/>
            <p:nvPr/>
          </p:nvSpPr>
          <p:spPr>
            <a:xfrm>
              <a:off x="454963" y="448942"/>
              <a:ext cx="84147" cy="84147"/>
            </a:xfrm>
            <a:prstGeom prst="ellipse">
              <a:avLst/>
            </a:prstGeom>
            <a:solidFill>
              <a:schemeClr val="accent1">
                <a:alpha val="100000"/>
              </a:schemeClr>
            </a:solidFill>
          </p:spPr>
        </p:sp>
        <p:sp>
          <p:nvSpPr>
            <p:cNvPr id="21" name="AutoShape 21"/>
            <p:cNvSpPr/>
            <p:nvPr/>
          </p:nvSpPr>
          <p:spPr>
            <a:xfrm>
              <a:off x="575049" y="455517"/>
              <a:ext cx="78137" cy="78137"/>
            </a:xfrm>
            <a:prstGeom prst="ellipse">
              <a:avLst/>
            </a:prstGeom>
            <a:solidFill>
              <a:schemeClr val="accent1">
                <a:alpha val="80000"/>
              </a:schemeClr>
            </a:solidFill>
          </p:spPr>
        </p:sp>
        <p:sp>
          <p:nvSpPr>
            <p:cNvPr id="22" name="AutoShape 22"/>
            <p:cNvSpPr/>
            <p:nvPr/>
          </p:nvSpPr>
          <p:spPr>
            <a:xfrm>
              <a:off x="689125" y="457233"/>
              <a:ext cx="74704" cy="74704"/>
            </a:xfrm>
            <a:prstGeom prst="ellipse">
              <a:avLst/>
            </a:prstGeom>
            <a:solidFill>
              <a:schemeClr val="accent1">
                <a:alpha val="60000"/>
              </a:schemeClr>
            </a:solidFill>
          </p:spPr>
        </p:sp>
        <p:sp>
          <p:nvSpPr>
            <p:cNvPr id="23" name="AutoShape 23"/>
            <p:cNvSpPr/>
            <p:nvPr/>
          </p:nvSpPr>
          <p:spPr>
            <a:xfrm>
              <a:off x="799768" y="466203"/>
              <a:ext cx="69238" cy="69238"/>
            </a:xfrm>
            <a:prstGeom prst="ellipse">
              <a:avLst/>
            </a:prstGeom>
            <a:solidFill>
              <a:schemeClr val="accent1">
                <a:alpha val="40000"/>
              </a:schemeClr>
            </a:solidFill>
          </p:spPr>
        </p:sp>
        <p:sp>
          <p:nvSpPr>
            <p:cNvPr id="24" name="AutoShape 24"/>
            <p:cNvSpPr/>
            <p:nvPr/>
          </p:nvSpPr>
          <p:spPr>
            <a:xfrm>
              <a:off x="904945" y="462070"/>
              <a:ext cx="65594" cy="65594"/>
            </a:xfrm>
            <a:prstGeom prst="ellipse">
              <a:avLst/>
            </a:prstGeom>
            <a:solidFill>
              <a:schemeClr val="accent1">
                <a:alpha val="20000"/>
              </a:schemeClr>
            </a:solidFill>
          </p:spPr>
        </p:sp>
        <p:sp>
          <p:nvSpPr>
            <p:cNvPr id="25" name="AutoShape 25"/>
            <p:cNvSpPr/>
            <p:nvPr/>
          </p:nvSpPr>
          <p:spPr>
            <a:xfrm>
              <a:off x="454963" y="566715"/>
              <a:ext cx="84147" cy="84147"/>
            </a:xfrm>
            <a:prstGeom prst="ellipse">
              <a:avLst/>
            </a:prstGeom>
            <a:solidFill>
              <a:schemeClr val="accent1">
                <a:alpha val="100000"/>
              </a:schemeClr>
            </a:solidFill>
          </p:spPr>
        </p:sp>
        <p:sp>
          <p:nvSpPr>
            <p:cNvPr id="26" name="AutoShape 26"/>
            <p:cNvSpPr/>
            <p:nvPr/>
          </p:nvSpPr>
          <p:spPr>
            <a:xfrm>
              <a:off x="575049" y="573291"/>
              <a:ext cx="78137" cy="78137"/>
            </a:xfrm>
            <a:prstGeom prst="ellipse">
              <a:avLst/>
            </a:prstGeom>
            <a:solidFill>
              <a:schemeClr val="accent1">
                <a:alpha val="80000"/>
              </a:schemeClr>
            </a:solidFill>
          </p:spPr>
        </p:sp>
        <p:sp>
          <p:nvSpPr>
            <p:cNvPr id="27" name="AutoShape 27"/>
            <p:cNvSpPr/>
            <p:nvPr/>
          </p:nvSpPr>
          <p:spPr>
            <a:xfrm>
              <a:off x="689125" y="575007"/>
              <a:ext cx="74704" cy="74704"/>
            </a:xfrm>
            <a:prstGeom prst="ellipse">
              <a:avLst/>
            </a:prstGeom>
            <a:solidFill>
              <a:schemeClr val="accent1">
                <a:alpha val="60000"/>
              </a:schemeClr>
            </a:solidFill>
          </p:spPr>
        </p:sp>
        <p:sp>
          <p:nvSpPr>
            <p:cNvPr id="28" name="AutoShape 28"/>
            <p:cNvSpPr/>
            <p:nvPr/>
          </p:nvSpPr>
          <p:spPr>
            <a:xfrm>
              <a:off x="799768" y="583977"/>
              <a:ext cx="69238" cy="69238"/>
            </a:xfrm>
            <a:prstGeom prst="ellipse">
              <a:avLst/>
            </a:prstGeom>
            <a:solidFill>
              <a:schemeClr val="accent1">
                <a:alpha val="40000"/>
              </a:schemeClr>
            </a:solidFill>
          </p:spPr>
        </p:sp>
        <p:sp>
          <p:nvSpPr>
            <p:cNvPr id="29" name="AutoShape 29"/>
            <p:cNvSpPr/>
            <p:nvPr/>
          </p:nvSpPr>
          <p:spPr>
            <a:xfrm>
              <a:off x="904945" y="579844"/>
              <a:ext cx="65594" cy="65594"/>
            </a:xfrm>
            <a:prstGeom prst="ellipse">
              <a:avLst/>
            </a:prstGeom>
            <a:solidFill>
              <a:schemeClr val="accent1">
                <a:alpha val="20000"/>
              </a:schemeClr>
            </a:solidFill>
          </p:spPr>
        </p:sp>
        <p:sp>
          <p:nvSpPr>
            <p:cNvPr id="30" name="AutoShape 30"/>
            <p:cNvSpPr/>
            <p:nvPr/>
          </p:nvSpPr>
          <p:spPr>
            <a:xfrm>
              <a:off x="454963" y="684489"/>
              <a:ext cx="84147" cy="84147"/>
            </a:xfrm>
            <a:prstGeom prst="ellipse">
              <a:avLst/>
            </a:prstGeom>
            <a:solidFill>
              <a:schemeClr val="accent1">
                <a:alpha val="100000"/>
              </a:schemeClr>
            </a:solidFill>
          </p:spPr>
        </p:sp>
        <p:sp>
          <p:nvSpPr>
            <p:cNvPr id="31" name="AutoShape 31"/>
            <p:cNvSpPr/>
            <p:nvPr/>
          </p:nvSpPr>
          <p:spPr>
            <a:xfrm>
              <a:off x="575049" y="691064"/>
              <a:ext cx="78137" cy="78137"/>
            </a:xfrm>
            <a:prstGeom prst="ellipse">
              <a:avLst/>
            </a:prstGeom>
            <a:solidFill>
              <a:schemeClr val="accent1">
                <a:alpha val="80000"/>
              </a:schemeClr>
            </a:solidFill>
          </p:spPr>
        </p:sp>
        <p:sp>
          <p:nvSpPr>
            <p:cNvPr id="32" name="AutoShape 32"/>
            <p:cNvSpPr/>
            <p:nvPr/>
          </p:nvSpPr>
          <p:spPr>
            <a:xfrm>
              <a:off x="689125" y="692781"/>
              <a:ext cx="74704" cy="74704"/>
            </a:xfrm>
            <a:prstGeom prst="ellipse">
              <a:avLst/>
            </a:prstGeom>
            <a:solidFill>
              <a:schemeClr val="accent1">
                <a:alpha val="60000"/>
              </a:schemeClr>
            </a:solidFill>
          </p:spPr>
        </p:sp>
        <p:sp>
          <p:nvSpPr>
            <p:cNvPr id="33" name="AutoShape 33"/>
            <p:cNvSpPr/>
            <p:nvPr/>
          </p:nvSpPr>
          <p:spPr>
            <a:xfrm>
              <a:off x="799768" y="701751"/>
              <a:ext cx="69238" cy="69238"/>
            </a:xfrm>
            <a:prstGeom prst="ellipse">
              <a:avLst/>
            </a:prstGeom>
            <a:solidFill>
              <a:schemeClr val="accent1">
                <a:alpha val="40000"/>
              </a:schemeClr>
            </a:solidFill>
          </p:spPr>
        </p:sp>
        <p:sp>
          <p:nvSpPr>
            <p:cNvPr id="34" name="AutoShape 34"/>
            <p:cNvSpPr/>
            <p:nvPr/>
          </p:nvSpPr>
          <p:spPr>
            <a:xfrm>
              <a:off x="904945" y="697618"/>
              <a:ext cx="65594" cy="65594"/>
            </a:xfrm>
            <a:prstGeom prst="ellipse">
              <a:avLst/>
            </a:prstGeom>
            <a:solidFill>
              <a:schemeClr val="accent1">
                <a:alpha val="20000"/>
              </a:schemeClr>
            </a:solidFill>
          </p:spPr>
        </p:sp>
        <p:sp>
          <p:nvSpPr>
            <p:cNvPr id="35" name="TextBox 35"/>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Methodology</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 name="墨迹 2"/>
          <p:cNvSpPr/>
          <p:nvPr/>
        </p:nvSpPr>
        <p:spPr bwMode="auto">
          <a:xfrm>
            <a:off x="8062920" y="1121760"/>
            <a:ext cx="2472840" cy="127800"/>
          </a:xfrm>
          <a:prstGeom prst="rect">
            <a:avLst/>
          </a:prstGeom>
        </p:spPr>
      </p:sp>
      <p:pic>
        <p:nvPicPr>
          <p:cNvPr id="6" name="音频 5">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5744"/>
    </mc:Choice>
    <mc:Fallback>
      <p:transition spd="slow" advTm="957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59"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md type="call" cmd="playFrom(0.0)">
                                      <p:cBhvr>
                                        <p:cTn id="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pic>
        <p:nvPicPr>
          <p:cNvPr id="2" name="Picture 2" descr="C:/Users/曾帅/Desktop/7.jpeg7"/>
          <p:cNvPicPr>
            <a:picLocks noChangeAspect="1"/>
          </p:cNvPicPr>
          <p:nvPr/>
        </p:nvPicPr>
        <p:blipFill>
          <a:blip r:embed="rId2"/>
          <a:srcRect t="769" b="769"/>
          <a:stretch>
            <a:fillRect/>
          </a:stretch>
        </p:blipFill>
        <p:spPr>
          <a:xfrm>
            <a:off x="704850" y="1258570"/>
            <a:ext cx="3755390" cy="5140325"/>
          </a:xfrm>
          <a:prstGeom prst="roundRect">
            <a:avLst/>
          </a:prstGeom>
        </p:spPr>
      </p:pic>
      <p:sp>
        <p:nvSpPr>
          <p:cNvPr id="5" name="TextBox 5"/>
          <p:cNvSpPr txBox="1"/>
          <p:nvPr>
            <p:custDataLst>
              <p:tags r:id="rId3"/>
            </p:custDataLst>
          </p:nvPr>
        </p:nvSpPr>
        <p:spPr>
          <a:xfrm>
            <a:off x="4669155" y="1450340"/>
            <a:ext cx="6817360" cy="1644650"/>
          </a:xfrm>
          <a:prstGeom prst="rect">
            <a:avLst/>
          </a:prstGeom>
        </p:spPr>
        <p:txBody>
          <a:bodyPr vert="horz" wrap="square" lIns="114300" tIns="57150" rIns="114300" bIns="57150" rtlCol="0" anchor="t" anchorCtr="0">
            <a:noAutofit/>
          </a:bodyPr>
          <a:lstStyle/>
          <a:p>
            <a:pPr>
              <a:lnSpc>
                <a:spcPct val="120000"/>
              </a:lnSpc>
            </a:pPr>
            <a:r>
              <a:rPr lang="en-US" sz="1600">
                <a:solidFill>
                  <a:schemeClr val="dk1">
                    <a:alpha val="100000"/>
                  </a:schemeClr>
                </a:solidFill>
                <a:latin typeface="Times New Roman" panose="02020603050405020304" charset="0"/>
                <a:ea typeface="微软雅黑" panose="020B0503020204020204" charset="-122"/>
                <a:cs typeface="Times New Roman" panose="02020603050405020304" charset="0"/>
              </a:rPr>
              <a:t>The questionnaire contained 10 questions which followed the Likert Scale: (Strongly disagree, Disagree, Neutral, Agree, Strongly Agree)</a:t>
            </a:r>
            <a:endParaRPr lang="en-US" sz="16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endParaRPr lang="en-US" sz="16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6" name="TextBox 6"/>
          <p:cNvSpPr txBox="1"/>
          <p:nvPr>
            <p:custDataLst>
              <p:tags r:id="rId4"/>
            </p:custDataLst>
          </p:nvPr>
        </p:nvSpPr>
        <p:spPr>
          <a:xfrm>
            <a:off x="4724476" y="1066599"/>
            <a:ext cx="5612939" cy="327025"/>
          </a:xfrm>
          <a:prstGeom prst="rect">
            <a:avLst/>
          </a:prstGeom>
        </p:spPr>
        <p:txBody>
          <a:bodyPr vert="horz" wrap="square" lIns="114300" tIns="57150" rIns="114300" bIns="57150" rtlCol="0" anchor="t" anchorCtr="0">
            <a:spAutoFit/>
          </a:bodyPr>
          <a:lstStyle/>
          <a:p>
            <a:pPr>
              <a:lnSpc>
                <a:spcPct val="77000"/>
              </a:lnSpc>
            </a:pPr>
            <a:r>
              <a:rPr lang="en-US" b="1">
                <a:solidFill>
                  <a:schemeClr val="accent1">
                    <a:alpha val="100000"/>
                  </a:schemeClr>
                </a:solidFill>
                <a:latin typeface="微软雅黑" panose="020B0503020204020204" charset="-122"/>
                <a:ea typeface="微软雅黑" panose="020B0503020204020204" charset="-122"/>
                <a:cs typeface="微软雅黑" panose="020B0503020204020204" charset="-122"/>
              </a:rPr>
              <a:t>Questionnaire:  Likert scale</a:t>
            </a:r>
            <a:endParaRPr lang="en-US"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375588" y="93878"/>
            <a:ext cx="10641129" cy="893445"/>
            <a:chOff x="454963" y="93878"/>
            <a:chExt cx="10641129" cy="893445"/>
          </a:xfrm>
        </p:grpSpPr>
        <p:sp>
          <p:nvSpPr>
            <p:cNvPr id="10" name="AutoShape 10"/>
            <p:cNvSpPr/>
            <p:nvPr/>
          </p:nvSpPr>
          <p:spPr>
            <a:xfrm>
              <a:off x="454963" y="331168"/>
              <a:ext cx="84147" cy="84147"/>
            </a:xfrm>
            <a:prstGeom prst="ellipse">
              <a:avLst/>
            </a:prstGeom>
            <a:solidFill>
              <a:schemeClr val="accent1">
                <a:alpha val="100000"/>
              </a:schemeClr>
            </a:solidFill>
          </p:spPr>
        </p:sp>
        <p:sp>
          <p:nvSpPr>
            <p:cNvPr id="11" name="AutoShape 11"/>
            <p:cNvSpPr/>
            <p:nvPr/>
          </p:nvSpPr>
          <p:spPr>
            <a:xfrm>
              <a:off x="575049" y="337743"/>
              <a:ext cx="78137" cy="78137"/>
            </a:xfrm>
            <a:prstGeom prst="ellipse">
              <a:avLst/>
            </a:prstGeom>
            <a:solidFill>
              <a:schemeClr val="accent1">
                <a:alpha val="80000"/>
              </a:schemeClr>
            </a:solidFill>
          </p:spPr>
        </p:sp>
        <p:sp>
          <p:nvSpPr>
            <p:cNvPr id="12" name="AutoShape 12"/>
            <p:cNvSpPr/>
            <p:nvPr/>
          </p:nvSpPr>
          <p:spPr>
            <a:xfrm>
              <a:off x="689125" y="339460"/>
              <a:ext cx="74704" cy="74704"/>
            </a:xfrm>
            <a:prstGeom prst="ellipse">
              <a:avLst/>
            </a:prstGeom>
            <a:solidFill>
              <a:schemeClr val="accent1">
                <a:alpha val="60000"/>
              </a:schemeClr>
            </a:solidFill>
          </p:spPr>
        </p:sp>
        <p:sp>
          <p:nvSpPr>
            <p:cNvPr id="13" name="AutoShape 13"/>
            <p:cNvSpPr/>
            <p:nvPr/>
          </p:nvSpPr>
          <p:spPr>
            <a:xfrm>
              <a:off x="799768" y="348430"/>
              <a:ext cx="69238" cy="69238"/>
            </a:xfrm>
            <a:prstGeom prst="ellipse">
              <a:avLst/>
            </a:prstGeom>
            <a:solidFill>
              <a:schemeClr val="accent1">
                <a:alpha val="40000"/>
              </a:schemeClr>
            </a:solidFill>
          </p:spPr>
        </p:sp>
        <p:sp>
          <p:nvSpPr>
            <p:cNvPr id="14" name="AutoShape 14"/>
            <p:cNvSpPr/>
            <p:nvPr/>
          </p:nvSpPr>
          <p:spPr>
            <a:xfrm>
              <a:off x="904945" y="344297"/>
              <a:ext cx="65594" cy="65594"/>
            </a:xfrm>
            <a:prstGeom prst="ellipse">
              <a:avLst/>
            </a:prstGeom>
            <a:solidFill>
              <a:schemeClr val="accent1">
                <a:alpha val="20000"/>
              </a:schemeClr>
            </a:solidFill>
          </p:spPr>
        </p:sp>
        <p:sp>
          <p:nvSpPr>
            <p:cNvPr id="15" name="AutoShape 15"/>
            <p:cNvSpPr/>
            <p:nvPr/>
          </p:nvSpPr>
          <p:spPr>
            <a:xfrm>
              <a:off x="454963" y="448942"/>
              <a:ext cx="84147" cy="84147"/>
            </a:xfrm>
            <a:prstGeom prst="ellipse">
              <a:avLst/>
            </a:prstGeom>
            <a:solidFill>
              <a:schemeClr val="accent1">
                <a:alpha val="100000"/>
              </a:schemeClr>
            </a:solidFill>
          </p:spPr>
        </p:sp>
        <p:sp>
          <p:nvSpPr>
            <p:cNvPr id="16" name="AutoShape 16"/>
            <p:cNvSpPr/>
            <p:nvPr/>
          </p:nvSpPr>
          <p:spPr>
            <a:xfrm>
              <a:off x="575049" y="455517"/>
              <a:ext cx="78137" cy="78137"/>
            </a:xfrm>
            <a:prstGeom prst="ellipse">
              <a:avLst/>
            </a:prstGeom>
            <a:solidFill>
              <a:schemeClr val="accent1">
                <a:alpha val="80000"/>
              </a:schemeClr>
            </a:solidFill>
          </p:spPr>
        </p:sp>
        <p:sp>
          <p:nvSpPr>
            <p:cNvPr id="17" name="AutoShape 17"/>
            <p:cNvSpPr/>
            <p:nvPr/>
          </p:nvSpPr>
          <p:spPr>
            <a:xfrm>
              <a:off x="689125" y="457233"/>
              <a:ext cx="74704" cy="74704"/>
            </a:xfrm>
            <a:prstGeom prst="ellipse">
              <a:avLst/>
            </a:prstGeom>
            <a:solidFill>
              <a:schemeClr val="accent1">
                <a:alpha val="60000"/>
              </a:schemeClr>
            </a:solidFill>
          </p:spPr>
        </p:sp>
        <p:sp>
          <p:nvSpPr>
            <p:cNvPr id="18" name="AutoShape 18"/>
            <p:cNvSpPr/>
            <p:nvPr/>
          </p:nvSpPr>
          <p:spPr>
            <a:xfrm>
              <a:off x="799768" y="466203"/>
              <a:ext cx="69238" cy="69238"/>
            </a:xfrm>
            <a:prstGeom prst="ellipse">
              <a:avLst/>
            </a:prstGeom>
            <a:solidFill>
              <a:schemeClr val="accent1">
                <a:alpha val="40000"/>
              </a:schemeClr>
            </a:solidFill>
          </p:spPr>
        </p:sp>
        <p:sp>
          <p:nvSpPr>
            <p:cNvPr id="19" name="AutoShape 19"/>
            <p:cNvSpPr/>
            <p:nvPr/>
          </p:nvSpPr>
          <p:spPr>
            <a:xfrm>
              <a:off x="904945" y="462070"/>
              <a:ext cx="65594" cy="65594"/>
            </a:xfrm>
            <a:prstGeom prst="ellipse">
              <a:avLst/>
            </a:prstGeom>
            <a:solidFill>
              <a:schemeClr val="accent1">
                <a:alpha val="20000"/>
              </a:schemeClr>
            </a:solidFill>
          </p:spPr>
        </p:sp>
        <p:sp>
          <p:nvSpPr>
            <p:cNvPr id="20" name="AutoShape 20"/>
            <p:cNvSpPr/>
            <p:nvPr/>
          </p:nvSpPr>
          <p:spPr>
            <a:xfrm>
              <a:off x="454963" y="566715"/>
              <a:ext cx="84147" cy="84147"/>
            </a:xfrm>
            <a:prstGeom prst="ellipse">
              <a:avLst/>
            </a:prstGeom>
            <a:solidFill>
              <a:schemeClr val="accent1">
                <a:alpha val="100000"/>
              </a:schemeClr>
            </a:solidFill>
          </p:spPr>
        </p:sp>
        <p:sp>
          <p:nvSpPr>
            <p:cNvPr id="21" name="AutoShape 21"/>
            <p:cNvSpPr/>
            <p:nvPr/>
          </p:nvSpPr>
          <p:spPr>
            <a:xfrm>
              <a:off x="575049" y="573291"/>
              <a:ext cx="78137" cy="78137"/>
            </a:xfrm>
            <a:prstGeom prst="ellipse">
              <a:avLst/>
            </a:prstGeom>
            <a:solidFill>
              <a:schemeClr val="accent1">
                <a:alpha val="80000"/>
              </a:schemeClr>
            </a:solidFill>
          </p:spPr>
        </p:sp>
        <p:sp>
          <p:nvSpPr>
            <p:cNvPr id="22" name="AutoShape 22"/>
            <p:cNvSpPr/>
            <p:nvPr/>
          </p:nvSpPr>
          <p:spPr>
            <a:xfrm>
              <a:off x="689125" y="575007"/>
              <a:ext cx="74704" cy="74704"/>
            </a:xfrm>
            <a:prstGeom prst="ellipse">
              <a:avLst/>
            </a:prstGeom>
            <a:solidFill>
              <a:schemeClr val="accent1">
                <a:alpha val="60000"/>
              </a:schemeClr>
            </a:solidFill>
          </p:spPr>
        </p:sp>
        <p:sp>
          <p:nvSpPr>
            <p:cNvPr id="23" name="AutoShape 23"/>
            <p:cNvSpPr/>
            <p:nvPr/>
          </p:nvSpPr>
          <p:spPr>
            <a:xfrm>
              <a:off x="799768" y="583977"/>
              <a:ext cx="69238" cy="69238"/>
            </a:xfrm>
            <a:prstGeom prst="ellipse">
              <a:avLst/>
            </a:prstGeom>
            <a:solidFill>
              <a:schemeClr val="accent1">
                <a:alpha val="40000"/>
              </a:schemeClr>
            </a:solidFill>
          </p:spPr>
        </p:sp>
        <p:sp>
          <p:nvSpPr>
            <p:cNvPr id="24" name="AutoShape 24"/>
            <p:cNvSpPr/>
            <p:nvPr/>
          </p:nvSpPr>
          <p:spPr>
            <a:xfrm>
              <a:off x="904945" y="579844"/>
              <a:ext cx="65594" cy="65594"/>
            </a:xfrm>
            <a:prstGeom prst="ellipse">
              <a:avLst/>
            </a:prstGeom>
            <a:solidFill>
              <a:schemeClr val="accent1">
                <a:alpha val="20000"/>
              </a:schemeClr>
            </a:solidFill>
          </p:spPr>
        </p:sp>
        <p:sp>
          <p:nvSpPr>
            <p:cNvPr id="25" name="AutoShape 25"/>
            <p:cNvSpPr/>
            <p:nvPr/>
          </p:nvSpPr>
          <p:spPr>
            <a:xfrm>
              <a:off x="454963" y="684489"/>
              <a:ext cx="84147" cy="84147"/>
            </a:xfrm>
            <a:prstGeom prst="ellipse">
              <a:avLst/>
            </a:prstGeom>
            <a:solidFill>
              <a:schemeClr val="accent1">
                <a:alpha val="100000"/>
              </a:schemeClr>
            </a:solidFill>
          </p:spPr>
        </p:sp>
        <p:sp>
          <p:nvSpPr>
            <p:cNvPr id="26" name="AutoShape 26"/>
            <p:cNvSpPr/>
            <p:nvPr/>
          </p:nvSpPr>
          <p:spPr>
            <a:xfrm>
              <a:off x="575049" y="691064"/>
              <a:ext cx="78137" cy="78137"/>
            </a:xfrm>
            <a:prstGeom prst="ellipse">
              <a:avLst/>
            </a:prstGeom>
            <a:solidFill>
              <a:schemeClr val="accent1">
                <a:alpha val="80000"/>
              </a:schemeClr>
            </a:solidFill>
          </p:spPr>
        </p:sp>
        <p:sp>
          <p:nvSpPr>
            <p:cNvPr id="27" name="AutoShape 27"/>
            <p:cNvSpPr/>
            <p:nvPr/>
          </p:nvSpPr>
          <p:spPr>
            <a:xfrm>
              <a:off x="689125" y="692781"/>
              <a:ext cx="74704" cy="74704"/>
            </a:xfrm>
            <a:prstGeom prst="ellipse">
              <a:avLst/>
            </a:prstGeom>
            <a:solidFill>
              <a:schemeClr val="accent1">
                <a:alpha val="60000"/>
              </a:schemeClr>
            </a:solidFill>
          </p:spPr>
        </p:sp>
        <p:sp>
          <p:nvSpPr>
            <p:cNvPr id="28" name="AutoShape 28"/>
            <p:cNvSpPr/>
            <p:nvPr/>
          </p:nvSpPr>
          <p:spPr>
            <a:xfrm>
              <a:off x="799768" y="701751"/>
              <a:ext cx="69238" cy="69238"/>
            </a:xfrm>
            <a:prstGeom prst="ellipse">
              <a:avLst/>
            </a:prstGeom>
            <a:solidFill>
              <a:schemeClr val="accent1">
                <a:alpha val="40000"/>
              </a:schemeClr>
            </a:solidFill>
          </p:spPr>
        </p:sp>
        <p:sp>
          <p:nvSpPr>
            <p:cNvPr id="29" name="AutoShape 29"/>
            <p:cNvSpPr/>
            <p:nvPr/>
          </p:nvSpPr>
          <p:spPr>
            <a:xfrm>
              <a:off x="904945" y="697618"/>
              <a:ext cx="65594" cy="65594"/>
            </a:xfrm>
            <a:prstGeom prst="ellipse">
              <a:avLst/>
            </a:prstGeom>
            <a:solidFill>
              <a:schemeClr val="accent1">
                <a:alpha val="20000"/>
              </a:schemeClr>
            </a:solidFill>
          </p:spPr>
        </p:sp>
        <p:sp>
          <p:nvSpPr>
            <p:cNvPr id="30" name="TextBox 30"/>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Methodology</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100" name="文本框 99"/>
          <p:cNvSpPr txBox="1"/>
          <p:nvPr/>
        </p:nvSpPr>
        <p:spPr>
          <a:xfrm>
            <a:off x="4742815" y="2286000"/>
            <a:ext cx="7096760" cy="4384675"/>
          </a:xfrm>
          <a:prstGeom prst="rect">
            <a:avLst/>
          </a:prstGeom>
          <a:noFill/>
          <a:ln w="9525">
            <a:noFill/>
          </a:ln>
        </p:spPr>
        <p:txBody>
          <a:bodyPr>
            <a:noAutofit/>
          </a:bodyPr>
          <a:lstStyle/>
          <a:p>
            <a:pPr indent="0"/>
            <a:r>
              <a:rPr lang="en-US" sz="1600" b="0">
                <a:solidFill>
                  <a:srgbClr val="000000"/>
                </a:solidFill>
                <a:latin typeface="Times New Roman" panose="02020603050405020304" charset="0"/>
                <a:cs typeface="Times New Roman" panose="02020603050405020304" charset="0"/>
              </a:rPr>
              <a:t>Example:</a:t>
            </a:r>
            <a:endParaRPr lang="en-US" sz="1600" b="0">
              <a:solidFill>
                <a:srgbClr val="000000"/>
              </a:solidFill>
              <a:latin typeface="Times New Roman" panose="02020603050405020304" charset="0"/>
              <a:cs typeface="Times New Roman" panose="02020603050405020304" charset="0"/>
            </a:endParaRPr>
          </a:p>
          <a:p>
            <a:pPr indent="0"/>
            <a:endParaRPr lang="en-US" sz="1600" b="0">
              <a:solidFill>
                <a:srgbClr val="000000"/>
              </a:solidFill>
              <a:latin typeface="Times New Roman" panose="02020603050405020304" charset="0"/>
              <a:cs typeface="Times New Roman" panose="02020603050405020304" charset="0"/>
            </a:endParaRPr>
          </a:p>
          <a:p>
            <a:pPr indent="0"/>
            <a:r>
              <a:rPr lang="en-US" sz="1600" b="0">
                <a:solidFill>
                  <a:srgbClr val="000000"/>
                </a:solidFill>
                <a:latin typeface="Times New Roman" panose="02020603050405020304" charset="0"/>
                <a:cs typeface="Times New Roman" panose="02020603050405020304" charset="0"/>
              </a:rPr>
              <a:t>1. In Textbook 7, Unit 1, Text A, Male characters are connected with particular occupations/jobs. (example: police, sportsperson, pilot, boss...)</a:t>
            </a:r>
            <a:endParaRPr lang="en-US" sz="1600" b="0">
              <a:solidFill>
                <a:srgbClr val="000000"/>
              </a:solidFill>
              <a:latin typeface="Times New Roman" panose="02020603050405020304" charset="0"/>
              <a:cs typeface="Times New Roman" panose="02020603050405020304" charset="0"/>
            </a:endParaRPr>
          </a:p>
          <a:p>
            <a:pPr indent="0"/>
            <a:r>
              <a:rPr lang="en-US" sz="1400" b="0">
                <a:solidFill>
                  <a:srgbClr val="000000"/>
                </a:solidFill>
                <a:latin typeface="Times New Roman" panose="02020603050405020304" charset="0"/>
                <a:cs typeface="Times New Roman" panose="02020603050405020304" charset="0"/>
              </a:rPr>
              <a:t> </a:t>
            </a:r>
            <a:endParaRPr lang="zh-CN" altLang="en-US" sz="1400">
              <a:latin typeface="Times New Roman" panose="02020603050405020304" charset="0"/>
              <a:cs typeface="Times New Roman" panose="02020603050405020304" charset="0"/>
            </a:endParaRPr>
          </a:p>
        </p:txBody>
      </p:sp>
      <p:graphicFrame>
        <p:nvGraphicFramePr>
          <p:cNvPr id="31" name="表格 30"/>
          <p:cNvGraphicFramePr/>
          <p:nvPr/>
        </p:nvGraphicFramePr>
        <p:xfrm>
          <a:off x="4800600" y="3733800"/>
          <a:ext cx="5708650" cy="635000"/>
        </p:xfrm>
        <a:graphic>
          <a:graphicData uri="http://schemas.openxmlformats.org/drawingml/2006/table">
            <a:tbl>
              <a:tblPr/>
              <a:tblGrid>
                <a:gridCol w="1146175"/>
                <a:gridCol w="1023938"/>
                <a:gridCol w="1084262"/>
                <a:gridCol w="1141413"/>
                <a:gridCol w="1312862"/>
              </a:tblGrid>
              <a:tr h="317500">
                <a:tc>
                  <a:txBody>
                    <a:bodyPr/>
                    <a:lstStyle/>
                    <a:p>
                      <a:pPr indent="0">
                        <a:buNone/>
                      </a:pPr>
                      <a:r>
                        <a:rPr lang="en-US" sz="1000" b="1">
                          <a:solidFill>
                            <a:srgbClr val="000000"/>
                          </a:solidFill>
                          <a:latin typeface="Times New Roman" panose="02020603050405020304" charset="0"/>
                          <a:cs typeface="Times New Roman" panose="02020603050405020304" charset="0"/>
                        </a:rPr>
                        <a:t>Strongly 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Neutral</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Disagree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Strongly Disagree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17500">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32" name="文本框 31"/>
          <p:cNvSpPr txBox="1"/>
          <p:nvPr/>
        </p:nvSpPr>
        <p:spPr>
          <a:xfrm>
            <a:off x="4800600" y="3810000"/>
            <a:ext cx="5080000" cy="414020"/>
          </a:xfrm>
          <a:prstGeom prst="rect">
            <a:avLst/>
          </a:prstGeom>
          <a:noFill/>
          <a:ln w="9525">
            <a:noFill/>
          </a:ln>
        </p:spPr>
        <p:txBody>
          <a:bodyPr>
            <a:spAutoFit/>
          </a:bodyPr>
          <a:lstStyle/>
          <a:p>
            <a:pPr indent="0"/>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zh-CN" altLang="en-US"/>
          </a:p>
        </p:txBody>
      </p:sp>
      <p:sp>
        <p:nvSpPr>
          <p:cNvPr id="33" name="文本框 32"/>
          <p:cNvSpPr txBox="1"/>
          <p:nvPr/>
        </p:nvSpPr>
        <p:spPr>
          <a:xfrm>
            <a:off x="4724400" y="4636770"/>
            <a:ext cx="6846570" cy="744855"/>
          </a:xfrm>
          <a:prstGeom prst="rect">
            <a:avLst/>
          </a:prstGeom>
          <a:noFill/>
          <a:ln w="9525">
            <a:noFill/>
          </a:ln>
        </p:spPr>
        <p:txBody>
          <a:bodyPr wrap="square">
            <a:spAutoFit/>
          </a:bodyPr>
          <a:lstStyle/>
          <a:p>
            <a:pPr indent="0"/>
            <a:r>
              <a:rPr lang="en-US" sz="1600" b="0">
                <a:solidFill>
                  <a:srgbClr val="000000"/>
                </a:solidFill>
                <a:latin typeface="Times New Roman" panose="02020603050405020304" charset="0"/>
                <a:cs typeface="Times New Roman" panose="02020603050405020304" charset="0"/>
              </a:rPr>
              <a:t>2. In Textbook 8, Unit 3, Text A, Female characters are connected with particular occupations/jobs. (example: housewife, secretary, nurse...)</a:t>
            </a:r>
            <a:endParaRPr lang="en-US" sz="1600" b="0">
              <a:solidFill>
                <a:srgbClr val="000000"/>
              </a:solidFill>
              <a:latin typeface="Times New Roman" panose="02020603050405020304" charset="0"/>
              <a:cs typeface="Times New Roman" panose="02020603050405020304" charset="0"/>
            </a:endParaRPr>
          </a:p>
          <a:p>
            <a:pPr indent="0"/>
            <a:r>
              <a:rPr lang="en-US" sz="1050" b="0">
                <a:solidFill>
                  <a:srgbClr val="000000"/>
                </a:solidFill>
                <a:latin typeface="Arial" panose="020B0604020202020204" pitchFamily="34" charset="0"/>
              </a:rPr>
              <a:t> </a:t>
            </a:r>
            <a:endParaRPr lang="zh-CN" altLang="en-US"/>
          </a:p>
        </p:txBody>
      </p:sp>
      <p:graphicFrame>
        <p:nvGraphicFramePr>
          <p:cNvPr id="34" name="表格 33"/>
          <p:cNvGraphicFramePr/>
          <p:nvPr/>
        </p:nvGraphicFramePr>
        <p:xfrm>
          <a:off x="4800600" y="5562600"/>
          <a:ext cx="5708650" cy="635000"/>
        </p:xfrm>
        <a:graphic>
          <a:graphicData uri="http://schemas.openxmlformats.org/drawingml/2006/table">
            <a:tbl>
              <a:tblPr/>
              <a:tblGrid>
                <a:gridCol w="1146175"/>
                <a:gridCol w="1023938"/>
                <a:gridCol w="1084262"/>
                <a:gridCol w="1141413"/>
                <a:gridCol w="1312862"/>
              </a:tblGrid>
              <a:tr h="317500">
                <a:tc>
                  <a:txBody>
                    <a:bodyPr/>
                    <a:lstStyle/>
                    <a:p>
                      <a:pPr indent="0">
                        <a:buNone/>
                      </a:pPr>
                      <a:r>
                        <a:rPr lang="en-US" sz="1000" b="1">
                          <a:solidFill>
                            <a:srgbClr val="000000"/>
                          </a:solidFill>
                          <a:latin typeface="Times New Roman" panose="02020603050405020304" charset="0"/>
                          <a:cs typeface="Times New Roman" panose="02020603050405020304" charset="0"/>
                        </a:rPr>
                        <a:t>Strongly 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Neutral</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Disagree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Strongly Disagree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17500">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35" name="文本框 34"/>
          <p:cNvSpPr txBox="1"/>
          <p:nvPr/>
        </p:nvSpPr>
        <p:spPr>
          <a:xfrm>
            <a:off x="4724400" y="6078220"/>
            <a:ext cx="5080000" cy="414020"/>
          </a:xfrm>
          <a:prstGeom prst="rect">
            <a:avLst/>
          </a:prstGeom>
          <a:noFill/>
          <a:ln w="9525">
            <a:noFill/>
          </a:ln>
        </p:spPr>
        <p:txBody>
          <a:bodyPr>
            <a:spAutoFit/>
          </a:bodyPr>
          <a:lstStyle/>
          <a:p>
            <a:pPr indent="0"/>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zh-CN" altLang="en-US"/>
          </a:p>
        </p:txBody>
      </p:sp>
      <p:sp>
        <p:nvSpPr>
          <p:cNvPr id="3" name="墨迹 2"/>
          <p:cNvSpPr/>
          <p:nvPr/>
        </p:nvSpPr>
        <p:spPr bwMode="auto">
          <a:xfrm>
            <a:off x="5063760" y="2005560"/>
            <a:ext cx="4707360" cy="255240"/>
          </a:xfrm>
          <a:prstGeom prst="rect">
            <a:avLst/>
          </a:prstGeom>
        </p:spPr>
      </p:sp>
      <p:pic>
        <p:nvPicPr>
          <p:cNvPr id="4" name="音频 3">
            <a:hlinkClick r:id="" action="ppaction://media"/>
          </p:cNvPr>
          <p:cNvPicPr>
            <a:picLocks noChangeAspect="1"/>
          </p:cNvPicPr>
          <p:nvPr>
            <a:audioFile r:link="rId5"/>
            <p:extLst>
              <p:ext uri="{DAA4B4D4-6D71-4841-9C94-3DE7FCFB9230}">
                <p14:media xmlns:p14="http://schemas.microsoft.com/office/powerpoint/2010/main" r:embed="rId6"/>
              </p:ext>
            </p:extLst>
          </p:nvPr>
        </p:nvPicPr>
        <p:blipFill>
          <a:blip r:embed="rId7"/>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302"/>
    </mc:Choice>
    <mc:Fallback>
      <p:transition spd="slow" advTm="66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59"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md type="call" cmd="playFrom(0.0)">
                                      <p:cBhvr>
                                        <p:cTn id="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6" name="TextBox 6"/>
          <p:cNvSpPr txBox="1"/>
          <p:nvPr>
            <p:custDataLst>
              <p:tags r:id="rId2"/>
            </p:custDataLst>
          </p:nvPr>
        </p:nvSpPr>
        <p:spPr>
          <a:xfrm>
            <a:off x="990676" y="1123114"/>
            <a:ext cx="5612939" cy="327025"/>
          </a:xfrm>
          <a:prstGeom prst="rect">
            <a:avLst/>
          </a:prstGeom>
        </p:spPr>
        <p:txBody>
          <a:bodyPr vert="horz" wrap="square" lIns="114300" tIns="57150" rIns="114300" bIns="57150" rtlCol="0" anchor="t" anchorCtr="0">
            <a:spAutoFit/>
          </a:bodyPr>
          <a:lstStyle/>
          <a:p>
            <a:pPr>
              <a:lnSpc>
                <a:spcPct val="77000"/>
              </a:lnSpc>
            </a:pPr>
            <a:r>
              <a:rPr lang="en-US" b="1">
                <a:solidFill>
                  <a:schemeClr val="accent1">
                    <a:alpha val="100000"/>
                  </a:schemeClr>
                </a:solidFill>
                <a:latin typeface="微软雅黑" panose="020B0503020204020204" charset="-122"/>
                <a:ea typeface="微软雅黑" panose="020B0503020204020204" charset="-122"/>
                <a:cs typeface="微软雅黑" panose="020B0503020204020204" charset="-122"/>
              </a:rPr>
              <a:t>Teacher Questionnaire:  Likert scale+Interview</a:t>
            </a:r>
            <a:endParaRPr lang="en-US"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375588" y="93878"/>
            <a:ext cx="10641129" cy="893445"/>
            <a:chOff x="454963" y="93878"/>
            <a:chExt cx="10641129" cy="893445"/>
          </a:xfrm>
        </p:grpSpPr>
        <p:sp>
          <p:nvSpPr>
            <p:cNvPr id="10" name="AutoShape 10"/>
            <p:cNvSpPr/>
            <p:nvPr/>
          </p:nvSpPr>
          <p:spPr>
            <a:xfrm>
              <a:off x="454963" y="331168"/>
              <a:ext cx="84147" cy="84147"/>
            </a:xfrm>
            <a:prstGeom prst="ellipse">
              <a:avLst/>
            </a:prstGeom>
            <a:solidFill>
              <a:schemeClr val="accent1">
                <a:alpha val="100000"/>
              </a:schemeClr>
            </a:solidFill>
          </p:spPr>
        </p:sp>
        <p:sp>
          <p:nvSpPr>
            <p:cNvPr id="11" name="AutoShape 11"/>
            <p:cNvSpPr/>
            <p:nvPr/>
          </p:nvSpPr>
          <p:spPr>
            <a:xfrm>
              <a:off x="575049" y="337743"/>
              <a:ext cx="78137" cy="78137"/>
            </a:xfrm>
            <a:prstGeom prst="ellipse">
              <a:avLst/>
            </a:prstGeom>
            <a:solidFill>
              <a:schemeClr val="accent1">
                <a:alpha val="80000"/>
              </a:schemeClr>
            </a:solidFill>
          </p:spPr>
        </p:sp>
        <p:sp>
          <p:nvSpPr>
            <p:cNvPr id="12" name="AutoShape 12"/>
            <p:cNvSpPr/>
            <p:nvPr/>
          </p:nvSpPr>
          <p:spPr>
            <a:xfrm>
              <a:off x="689125" y="339460"/>
              <a:ext cx="74704" cy="74704"/>
            </a:xfrm>
            <a:prstGeom prst="ellipse">
              <a:avLst/>
            </a:prstGeom>
            <a:solidFill>
              <a:schemeClr val="accent1">
                <a:alpha val="60000"/>
              </a:schemeClr>
            </a:solidFill>
          </p:spPr>
        </p:sp>
        <p:sp>
          <p:nvSpPr>
            <p:cNvPr id="13" name="AutoShape 13"/>
            <p:cNvSpPr/>
            <p:nvPr/>
          </p:nvSpPr>
          <p:spPr>
            <a:xfrm>
              <a:off x="799768" y="348430"/>
              <a:ext cx="69238" cy="69238"/>
            </a:xfrm>
            <a:prstGeom prst="ellipse">
              <a:avLst/>
            </a:prstGeom>
            <a:solidFill>
              <a:schemeClr val="accent1">
                <a:alpha val="40000"/>
              </a:schemeClr>
            </a:solidFill>
          </p:spPr>
        </p:sp>
        <p:sp>
          <p:nvSpPr>
            <p:cNvPr id="14" name="AutoShape 14"/>
            <p:cNvSpPr/>
            <p:nvPr/>
          </p:nvSpPr>
          <p:spPr>
            <a:xfrm>
              <a:off x="904945" y="344297"/>
              <a:ext cx="65594" cy="65594"/>
            </a:xfrm>
            <a:prstGeom prst="ellipse">
              <a:avLst/>
            </a:prstGeom>
            <a:solidFill>
              <a:schemeClr val="accent1">
                <a:alpha val="20000"/>
              </a:schemeClr>
            </a:solidFill>
          </p:spPr>
        </p:sp>
        <p:sp>
          <p:nvSpPr>
            <p:cNvPr id="15" name="AutoShape 15"/>
            <p:cNvSpPr/>
            <p:nvPr/>
          </p:nvSpPr>
          <p:spPr>
            <a:xfrm>
              <a:off x="454963" y="448942"/>
              <a:ext cx="84147" cy="84147"/>
            </a:xfrm>
            <a:prstGeom prst="ellipse">
              <a:avLst/>
            </a:prstGeom>
            <a:solidFill>
              <a:schemeClr val="accent1">
                <a:alpha val="100000"/>
              </a:schemeClr>
            </a:solidFill>
          </p:spPr>
        </p:sp>
        <p:sp>
          <p:nvSpPr>
            <p:cNvPr id="16" name="AutoShape 16"/>
            <p:cNvSpPr/>
            <p:nvPr/>
          </p:nvSpPr>
          <p:spPr>
            <a:xfrm>
              <a:off x="575049" y="455517"/>
              <a:ext cx="78137" cy="78137"/>
            </a:xfrm>
            <a:prstGeom prst="ellipse">
              <a:avLst/>
            </a:prstGeom>
            <a:solidFill>
              <a:schemeClr val="accent1">
                <a:alpha val="80000"/>
              </a:schemeClr>
            </a:solidFill>
          </p:spPr>
        </p:sp>
        <p:sp>
          <p:nvSpPr>
            <p:cNvPr id="17" name="AutoShape 17"/>
            <p:cNvSpPr/>
            <p:nvPr/>
          </p:nvSpPr>
          <p:spPr>
            <a:xfrm>
              <a:off x="689125" y="457233"/>
              <a:ext cx="74704" cy="74704"/>
            </a:xfrm>
            <a:prstGeom prst="ellipse">
              <a:avLst/>
            </a:prstGeom>
            <a:solidFill>
              <a:schemeClr val="accent1">
                <a:alpha val="60000"/>
              </a:schemeClr>
            </a:solidFill>
          </p:spPr>
        </p:sp>
        <p:sp>
          <p:nvSpPr>
            <p:cNvPr id="18" name="AutoShape 18"/>
            <p:cNvSpPr/>
            <p:nvPr/>
          </p:nvSpPr>
          <p:spPr>
            <a:xfrm>
              <a:off x="799768" y="466203"/>
              <a:ext cx="69238" cy="69238"/>
            </a:xfrm>
            <a:prstGeom prst="ellipse">
              <a:avLst/>
            </a:prstGeom>
            <a:solidFill>
              <a:schemeClr val="accent1">
                <a:alpha val="40000"/>
              </a:schemeClr>
            </a:solidFill>
          </p:spPr>
        </p:sp>
        <p:sp>
          <p:nvSpPr>
            <p:cNvPr id="19" name="AutoShape 19"/>
            <p:cNvSpPr/>
            <p:nvPr/>
          </p:nvSpPr>
          <p:spPr>
            <a:xfrm>
              <a:off x="904945" y="462070"/>
              <a:ext cx="65594" cy="65594"/>
            </a:xfrm>
            <a:prstGeom prst="ellipse">
              <a:avLst/>
            </a:prstGeom>
            <a:solidFill>
              <a:schemeClr val="accent1">
                <a:alpha val="20000"/>
              </a:schemeClr>
            </a:solidFill>
          </p:spPr>
        </p:sp>
        <p:sp>
          <p:nvSpPr>
            <p:cNvPr id="20" name="AutoShape 20"/>
            <p:cNvSpPr/>
            <p:nvPr/>
          </p:nvSpPr>
          <p:spPr>
            <a:xfrm>
              <a:off x="454963" y="566715"/>
              <a:ext cx="84147" cy="84147"/>
            </a:xfrm>
            <a:prstGeom prst="ellipse">
              <a:avLst/>
            </a:prstGeom>
            <a:solidFill>
              <a:schemeClr val="accent1">
                <a:alpha val="100000"/>
              </a:schemeClr>
            </a:solidFill>
          </p:spPr>
        </p:sp>
        <p:sp>
          <p:nvSpPr>
            <p:cNvPr id="21" name="AutoShape 21"/>
            <p:cNvSpPr/>
            <p:nvPr/>
          </p:nvSpPr>
          <p:spPr>
            <a:xfrm>
              <a:off x="575049" y="573291"/>
              <a:ext cx="78137" cy="78137"/>
            </a:xfrm>
            <a:prstGeom prst="ellipse">
              <a:avLst/>
            </a:prstGeom>
            <a:solidFill>
              <a:schemeClr val="accent1">
                <a:alpha val="80000"/>
              </a:schemeClr>
            </a:solidFill>
          </p:spPr>
        </p:sp>
        <p:sp>
          <p:nvSpPr>
            <p:cNvPr id="22" name="AutoShape 22"/>
            <p:cNvSpPr/>
            <p:nvPr/>
          </p:nvSpPr>
          <p:spPr>
            <a:xfrm>
              <a:off x="689125" y="575007"/>
              <a:ext cx="74704" cy="74704"/>
            </a:xfrm>
            <a:prstGeom prst="ellipse">
              <a:avLst/>
            </a:prstGeom>
            <a:solidFill>
              <a:schemeClr val="accent1">
                <a:alpha val="60000"/>
              </a:schemeClr>
            </a:solidFill>
          </p:spPr>
        </p:sp>
        <p:sp>
          <p:nvSpPr>
            <p:cNvPr id="23" name="AutoShape 23"/>
            <p:cNvSpPr/>
            <p:nvPr/>
          </p:nvSpPr>
          <p:spPr>
            <a:xfrm>
              <a:off x="799768" y="583977"/>
              <a:ext cx="69238" cy="69238"/>
            </a:xfrm>
            <a:prstGeom prst="ellipse">
              <a:avLst/>
            </a:prstGeom>
            <a:solidFill>
              <a:schemeClr val="accent1">
                <a:alpha val="40000"/>
              </a:schemeClr>
            </a:solidFill>
          </p:spPr>
        </p:sp>
        <p:sp>
          <p:nvSpPr>
            <p:cNvPr id="24" name="AutoShape 24"/>
            <p:cNvSpPr/>
            <p:nvPr/>
          </p:nvSpPr>
          <p:spPr>
            <a:xfrm>
              <a:off x="904945" y="579844"/>
              <a:ext cx="65594" cy="65594"/>
            </a:xfrm>
            <a:prstGeom prst="ellipse">
              <a:avLst/>
            </a:prstGeom>
            <a:solidFill>
              <a:schemeClr val="accent1">
                <a:alpha val="20000"/>
              </a:schemeClr>
            </a:solidFill>
          </p:spPr>
        </p:sp>
        <p:sp>
          <p:nvSpPr>
            <p:cNvPr id="25" name="AutoShape 25"/>
            <p:cNvSpPr/>
            <p:nvPr/>
          </p:nvSpPr>
          <p:spPr>
            <a:xfrm>
              <a:off x="454963" y="684489"/>
              <a:ext cx="84147" cy="84147"/>
            </a:xfrm>
            <a:prstGeom prst="ellipse">
              <a:avLst/>
            </a:prstGeom>
            <a:solidFill>
              <a:schemeClr val="accent1">
                <a:alpha val="100000"/>
              </a:schemeClr>
            </a:solidFill>
          </p:spPr>
        </p:sp>
        <p:sp>
          <p:nvSpPr>
            <p:cNvPr id="26" name="AutoShape 26"/>
            <p:cNvSpPr/>
            <p:nvPr/>
          </p:nvSpPr>
          <p:spPr>
            <a:xfrm>
              <a:off x="575049" y="691064"/>
              <a:ext cx="78137" cy="78137"/>
            </a:xfrm>
            <a:prstGeom prst="ellipse">
              <a:avLst/>
            </a:prstGeom>
            <a:solidFill>
              <a:schemeClr val="accent1">
                <a:alpha val="80000"/>
              </a:schemeClr>
            </a:solidFill>
          </p:spPr>
        </p:sp>
        <p:sp>
          <p:nvSpPr>
            <p:cNvPr id="27" name="AutoShape 27"/>
            <p:cNvSpPr/>
            <p:nvPr/>
          </p:nvSpPr>
          <p:spPr>
            <a:xfrm>
              <a:off x="689125" y="692781"/>
              <a:ext cx="74704" cy="74704"/>
            </a:xfrm>
            <a:prstGeom prst="ellipse">
              <a:avLst/>
            </a:prstGeom>
            <a:solidFill>
              <a:schemeClr val="accent1">
                <a:alpha val="60000"/>
              </a:schemeClr>
            </a:solidFill>
          </p:spPr>
        </p:sp>
        <p:sp>
          <p:nvSpPr>
            <p:cNvPr id="28" name="AutoShape 28"/>
            <p:cNvSpPr/>
            <p:nvPr/>
          </p:nvSpPr>
          <p:spPr>
            <a:xfrm>
              <a:off x="799768" y="701751"/>
              <a:ext cx="69238" cy="69238"/>
            </a:xfrm>
            <a:prstGeom prst="ellipse">
              <a:avLst/>
            </a:prstGeom>
            <a:solidFill>
              <a:schemeClr val="accent1">
                <a:alpha val="40000"/>
              </a:schemeClr>
            </a:solidFill>
          </p:spPr>
        </p:sp>
        <p:sp>
          <p:nvSpPr>
            <p:cNvPr id="29" name="AutoShape 29"/>
            <p:cNvSpPr/>
            <p:nvPr/>
          </p:nvSpPr>
          <p:spPr>
            <a:xfrm>
              <a:off x="904945" y="697618"/>
              <a:ext cx="65594" cy="65594"/>
            </a:xfrm>
            <a:prstGeom prst="ellipse">
              <a:avLst/>
            </a:prstGeom>
            <a:solidFill>
              <a:schemeClr val="accent1">
                <a:alpha val="20000"/>
              </a:schemeClr>
            </a:solidFill>
          </p:spPr>
        </p:sp>
        <p:sp>
          <p:nvSpPr>
            <p:cNvPr id="30" name="TextBox 30"/>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Methodology</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5" name="文本框 34"/>
          <p:cNvSpPr txBox="1"/>
          <p:nvPr/>
        </p:nvSpPr>
        <p:spPr>
          <a:xfrm>
            <a:off x="4724400" y="6078220"/>
            <a:ext cx="5080000" cy="414020"/>
          </a:xfrm>
          <a:prstGeom prst="rect">
            <a:avLst/>
          </a:prstGeom>
          <a:noFill/>
          <a:ln w="9525">
            <a:noFill/>
          </a:ln>
        </p:spPr>
        <p:txBody>
          <a:bodyPr>
            <a:spAutoFit/>
          </a:bodyPr>
          <a:lstStyle/>
          <a:p>
            <a:pPr indent="0"/>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zh-CN" altLang="en-US"/>
          </a:p>
        </p:txBody>
      </p:sp>
      <p:sp>
        <p:nvSpPr>
          <p:cNvPr id="3" name="文本框 2"/>
          <p:cNvSpPr txBox="1"/>
          <p:nvPr/>
        </p:nvSpPr>
        <p:spPr>
          <a:xfrm>
            <a:off x="1066800" y="1595120"/>
            <a:ext cx="9412605" cy="467995"/>
          </a:xfrm>
          <a:prstGeom prst="rect">
            <a:avLst/>
          </a:prstGeom>
          <a:noFill/>
          <a:ln w="9525">
            <a:noFill/>
          </a:ln>
        </p:spPr>
        <p:txBody>
          <a:bodyPr wrap="square">
            <a:spAutoFit/>
          </a:bodyPr>
          <a:lstStyle/>
          <a:p>
            <a:pPr indent="0" algn="l"/>
            <a:r>
              <a:rPr lang="en-US" sz="1400" b="1">
                <a:solidFill>
                  <a:srgbClr val="000000"/>
                </a:solidFill>
                <a:latin typeface="Times New Roman" panose="02020603050405020304" charset="0"/>
              </a:rPr>
              <a:t>Example: 1. There are specific exercises that help bring a more gender-neutral atmosphere in terms of language</a:t>
            </a:r>
            <a:r>
              <a:rPr lang="en-US" sz="1200" b="0">
                <a:solidFill>
                  <a:srgbClr val="000000"/>
                </a:solidFill>
                <a:latin typeface="Times New Roman" panose="02020603050405020304" charset="0"/>
              </a:rPr>
              <a:t>.</a:t>
            </a:r>
            <a:endParaRPr lang="en-US" sz="1050" b="0">
              <a:solidFill>
                <a:srgbClr val="000000"/>
              </a:solidFill>
              <a:latin typeface="Arial" panose="020B0604020202020204" pitchFamily="34" charset="0"/>
            </a:endParaRPr>
          </a:p>
          <a:p>
            <a:pPr indent="0" algn="l"/>
            <a:r>
              <a:rPr lang="en-US" sz="1050" b="0">
                <a:solidFill>
                  <a:srgbClr val="000000"/>
                </a:solidFill>
                <a:latin typeface="Arial" panose="020B0604020202020204" pitchFamily="34" charset="0"/>
              </a:rPr>
              <a:t> </a:t>
            </a:r>
            <a:endParaRPr lang="zh-CN" altLang="en-US"/>
          </a:p>
        </p:txBody>
      </p:sp>
      <p:graphicFrame>
        <p:nvGraphicFramePr>
          <p:cNvPr id="4" name="表格 3"/>
          <p:cNvGraphicFramePr/>
          <p:nvPr/>
        </p:nvGraphicFramePr>
        <p:xfrm>
          <a:off x="1143000" y="2362200"/>
          <a:ext cx="5708650" cy="635000"/>
        </p:xfrm>
        <a:graphic>
          <a:graphicData uri="http://schemas.openxmlformats.org/drawingml/2006/table">
            <a:tbl>
              <a:tblPr/>
              <a:tblGrid>
                <a:gridCol w="1146175"/>
                <a:gridCol w="1023938"/>
                <a:gridCol w="1084262"/>
                <a:gridCol w="1141413"/>
                <a:gridCol w="1312862"/>
              </a:tblGrid>
              <a:tr h="317500">
                <a:tc>
                  <a:txBody>
                    <a:bodyPr/>
                    <a:lstStyle/>
                    <a:p>
                      <a:pPr indent="0">
                        <a:buNone/>
                      </a:pPr>
                      <a:r>
                        <a:rPr lang="en-US" sz="1000" b="1">
                          <a:solidFill>
                            <a:srgbClr val="000000"/>
                          </a:solidFill>
                          <a:latin typeface="Times New Roman" panose="02020603050405020304" charset="0"/>
                          <a:cs typeface="Times New Roman" panose="02020603050405020304" charset="0"/>
                        </a:rPr>
                        <a:t>Strongly 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Neutral</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Disagree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Strongly Disagree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17500">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7" name="文本框 6"/>
          <p:cNvSpPr txBox="1"/>
          <p:nvPr/>
        </p:nvSpPr>
        <p:spPr>
          <a:xfrm>
            <a:off x="1066800" y="2837180"/>
            <a:ext cx="5998845" cy="1529715"/>
          </a:xfrm>
          <a:prstGeom prst="rect">
            <a:avLst/>
          </a:prstGeom>
          <a:noFill/>
          <a:ln w="9525">
            <a:noFill/>
          </a:ln>
        </p:spPr>
        <p:txBody>
          <a:bodyPr wrap="square">
            <a:spAutoFit/>
          </a:bodyPr>
          <a:lstStyle/>
          <a:p>
            <a:pPr indent="0"/>
            <a:endParaRPr lang="en-US" sz="1200" b="1">
              <a:solidFill>
                <a:srgbClr val="000000"/>
              </a:solidFill>
              <a:latin typeface="Times New Roman" panose="02020603050405020304" charset="0"/>
            </a:endParaRPr>
          </a:p>
          <a:p>
            <a:pPr indent="0"/>
            <a:r>
              <a:rPr lang="en-US" sz="1200" b="1">
                <a:solidFill>
                  <a:srgbClr val="000000"/>
                </a:solidFill>
                <a:latin typeface="Times New Roman" panose="02020603050405020304" charset="0"/>
              </a:rPr>
              <a:t>Comment (if any):</a:t>
            </a:r>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en-US" sz="1200" b="0">
              <a:solidFill>
                <a:srgbClr val="000000"/>
              </a:solidFill>
              <a:latin typeface="Times New Roman" panose="02020603050405020304" charset="0"/>
            </a:endParaRPr>
          </a:p>
          <a:p>
            <a:pPr indent="0"/>
            <a:r>
              <a:rPr lang="en-US" sz="1200" b="0">
                <a:solidFill>
                  <a:srgbClr val="000000"/>
                </a:solidFill>
                <a:latin typeface="Times New Roman" panose="02020603050405020304" charset="0"/>
              </a:rPr>
              <a:t>______________________________________________________________________________</a:t>
            </a:r>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en-US" sz="1200" b="0">
              <a:solidFill>
                <a:srgbClr val="000000"/>
              </a:solidFill>
              <a:latin typeface="Times New Roman" panose="02020603050405020304" charset="0"/>
            </a:endParaRPr>
          </a:p>
          <a:p>
            <a:pPr indent="0"/>
            <a:r>
              <a:rPr lang="en-US" sz="1400" b="1">
                <a:solidFill>
                  <a:srgbClr val="000000"/>
                </a:solidFill>
                <a:latin typeface="Times New Roman" panose="02020603050405020304" charset="0"/>
                <a:cs typeface="Times New Roman" panose="02020603050405020304" charset="0"/>
              </a:rPr>
              <a:t>2. Teaching materials need to be updated to make it more gender-neutral.</a:t>
            </a:r>
            <a:endParaRPr lang="en-US" sz="1400" b="1">
              <a:solidFill>
                <a:srgbClr val="000000"/>
              </a:solidFill>
              <a:latin typeface="Times New Roman" panose="02020603050405020304" charset="0"/>
              <a:cs typeface="Times New Roman" panose="02020603050405020304" charset="0"/>
            </a:endParaRPr>
          </a:p>
          <a:p>
            <a:pPr indent="0"/>
            <a:r>
              <a:rPr lang="en-US" sz="1050" b="0">
                <a:solidFill>
                  <a:srgbClr val="000000"/>
                </a:solidFill>
                <a:latin typeface="Arial" panose="020B0604020202020204" pitchFamily="34" charset="0"/>
              </a:rPr>
              <a:t> </a:t>
            </a:r>
            <a:endParaRPr lang="zh-CN" altLang="en-US"/>
          </a:p>
        </p:txBody>
      </p:sp>
      <p:graphicFrame>
        <p:nvGraphicFramePr>
          <p:cNvPr id="8" name="表格 7"/>
          <p:cNvGraphicFramePr/>
          <p:nvPr/>
        </p:nvGraphicFramePr>
        <p:xfrm>
          <a:off x="1143000" y="4572000"/>
          <a:ext cx="5708650" cy="635000"/>
        </p:xfrm>
        <a:graphic>
          <a:graphicData uri="http://schemas.openxmlformats.org/drawingml/2006/table">
            <a:tbl>
              <a:tblPr/>
              <a:tblGrid>
                <a:gridCol w="1146175"/>
                <a:gridCol w="1023938"/>
                <a:gridCol w="1084262"/>
                <a:gridCol w="1141413"/>
                <a:gridCol w="1312862"/>
              </a:tblGrid>
              <a:tr h="317500">
                <a:tc>
                  <a:txBody>
                    <a:bodyPr/>
                    <a:lstStyle/>
                    <a:p>
                      <a:pPr indent="0">
                        <a:buNone/>
                      </a:pPr>
                      <a:r>
                        <a:rPr lang="en-US" sz="1000" b="1">
                          <a:solidFill>
                            <a:srgbClr val="000000"/>
                          </a:solidFill>
                          <a:latin typeface="Times New Roman" panose="02020603050405020304" charset="0"/>
                          <a:cs typeface="Times New Roman" panose="02020603050405020304" charset="0"/>
                        </a:rPr>
                        <a:t>Strongly 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Neutral</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Disagree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1">
                          <a:solidFill>
                            <a:srgbClr val="000000"/>
                          </a:solidFill>
                          <a:latin typeface="Times New Roman" panose="02020603050405020304" charset="0"/>
                          <a:cs typeface="Times New Roman" panose="02020603050405020304" charset="0"/>
                        </a:rPr>
                        <a:t>Strongly Disagree</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17500">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Arial" panose="020B0604020202020204" pitchFamily="34" charset="0"/>
                          <a:cs typeface="Arial" panose="020B0604020202020204" pitchFamily="34" charset="0"/>
                        </a:rPr>
                        <a:t> </a:t>
                      </a:r>
                      <a:endParaRPr lang="en-US" altLang="en-US" sz="1000" b="0">
                        <a:solidFill>
                          <a:srgbClr val="000000"/>
                        </a:solidFill>
                        <a:latin typeface="Arial" panose="020B0604020202020204" pitchFamily="34" charset="0"/>
                        <a:ea typeface="Arial" panose="020B0604020202020204" pitchFamily="34" charset="0"/>
                        <a:cs typeface="Arial" panose="020B0604020202020204" pitchFamily="3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36" name="文本框 35"/>
          <p:cNvSpPr txBox="1"/>
          <p:nvPr/>
        </p:nvSpPr>
        <p:spPr>
          <a:xfrm>
            <a:off x="1031875" y="5257800"/>
            <a:ext cx="5080000" cy="1430020"/>
          </a:xfrm>
          <a:prstGeom prst="rect">
            <a:avLst/>
          </a:prstGeom>
          <a:noFill/>
          <a:ln w="9525">
            <a:noFill/>
          </a:ln>
        </p:spPr>
        <p:txBody>
          <a:bodyPr>
            <a:spAutoFit/>
          </a:bodyPr>
          <a:lstStyle/>
          <a:p>
            <a:pPr indent="0"/>
            <a:endParaRPr lang="en-US" sz="1200" b="1">
              <a:solidFill>
                <a:srgbClr val="000000"/>
              </a:solidFill>
              <a:latin typeface="Times New Roman" panose="02020603050405020304" charset="0"/>
            </a:endParaRPr>
          </a:p>
          <a:p>
            <a:pPr indent="0"/>
            <a:r>
              <a:rPr lang="en-US" sz="1200" b="1">
                <a:solidFill>
                  <a:srgbClr val="000000"/>
                </a:solidFill>
                <a:latin typeface="Times New Roman" panose="02020603050405020304" charset="0"/>
              </a:rPr>
              <a:t>Comment (if any):</a:t>
            </a:r>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en-US" sz="1200" b="0">
              <a:solidFill>
                <a:srgbClr val="000000"/>
              </a:solidFill>
              <a:latin typeface="Times New Roman" panose="02020603050405020304" charset="0"/>
            </a:endParaRPr>
          </a:p>
          <a:p>
            <a:pPr indent="0"/>
            <a:r>
              <a:rPr lang="en-US" sz="1200" b="0">
                <a:solidFill>
                  <a:srgbClr val="000000"/>
                </a:solidFill>
                <a:latin typeface="Times New Roman" panose="02020603050405020304" charset="0"/>
              </a:rPr>
              <a:t>______________________________________________________________________________</a:t>
            </a:r>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en-US" sz="1200" b="0">
              <a:solidFill>
                <a:srgbClr val="000000"/>
              </a:solidFill>
              <a:latin typeface="Times New Roman" panose="02020603050405020304" charset="0"/>
            </a:endParaRPr>
          </a:p>
          <a:p>
            <a:endParaRPr lang="zh-CN" altLang="en-US"/>
          </a:p>
        </p:txBody>
      </p:sp>
      <p:sp>
        <p:nvSpPr>
          <p:cNvPr id="2" name="墨迹 1"/>
          <p:cNvSpPr/>
          <p:nvPr/>
        </p:nvSpPr>
        <p:spPr bwMode="auto">
          <a:xfrm>
            <a:off x="1045080" y="1946160"/>
            <a:ext cx="8539200" cy="1427760"/>
          </a:xfrm>
          <a:prstGeom prst="rect">
            <a:avLst/>
          </a:prstGeom>
        </p:spPr>
      </p:sp>
      <p:pic>
        <p:nvPicPr>
          <p:cNvPr id="5" name="音频 4">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856"/>
    </mc:Choice>
    <mc:Fallback>
      <p:transition spd="slow" advTm="56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59"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md type="call" cmd="playFrom(0.0)">
                                      <p:cBhvr>
                                        <p:cTn id="9"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6" name="TextBox 6"/>
          <p:cNvSpPr txBox="1"/>
          <p:nvPr>
            <p:custDataLst>
              <p:tags r:id="rId2"/>
            </p:custDataLst>
          </p:nvPr>
        </p:nvSpPr>
        <p:spPr>
          <a:xfrm>
            <a:off x="762000" y="1219200"/>
            <a:ext cx="10256520" cy="327025"/>
          </a:xfrm>
          <a:prstGeom prst="rect">
            <a:avLst/>
          </a:prstGeom>
        </p:spPr>
        <p:txBody>
          <a:bodyPr vert="horz" wrap="square" lIns="114300" tIns="57150" rIns="114300" bIns="57150" rtlCol="0" anchor="t" anchorCtr="0">
            <a:spAutoFit/>
          </a:bodyPr>
          <a:lstStyle/>
          <a:p>
            <a:pPr>
              <a:lnSpc>
                <a:spcPct val="77000"/>
              </a:lnSpc>
            </a:pPr>
            <a:r>
              <a:rPr lang="en-US" b="1">
                <a:solidFill>
                  <a:schemeClr val="accent1">
                    <a:alpha val="100000"/>
                  </a:schemeClr>
                </a:solidFill>
                <a:latin typeface="微软雅黑" panose="020B0503020204020204" charset="-122"/>
                <a:ea typeface="微软雅黑" panose="020B0503020204020204" charset="-122"/>
                <a:cs typeface="微软雅黑" panose="020B0503020204020204" charset="-122"/>
              </a:rPr>
              <a:t>Criteria to analyse the textbooks for stereotypical textual and visual content</a:t>
            </a:r>
            <a:endParaRPr lang="en-US"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375588" y="93878"/>
            <a:ext cx="10641129" cy="893445"/>
            <a:chOff x="454963" y="93878"/>
            <a:chExt cx="10641129" cy="893445"/>
          </a:xfrm>
        </p:grpSpPr>
        <p:sp>
          <p:nvSpPr>
            <p:cNvPr id="10" name="AutoShape 10"/>
            <p:cNvSpPr/>
            <p:nvPr/>
          </p:nvSpPr>
          <p:spPr>
            <a:xfrm>
              <a:off x="454963" y="331168"/>
              <a:ext cx="84147" cy="84147"/>
            </a:xfrm>
            <a:prstGeom prst="ellipse">
              <a:avLst/>
            </a:prstGeom>
            <a:solidFill>
              <a:schemeClr val="accent1">
                <a:alpha val="100000"/>
              </a:schemeClr>
            </a:solidFill>
          </p:spPr>
        </p:sp>
        <p:sp>
          <p:nvSpPr>
            <p:cNvPr id="11" name="AutoShape 11"/>
            <p:cNvSpPr/>
            <p:nvPr/>
          </p:nvSpPr>
          <p:spPr>
            <a:xfrm>
              <a:off x="575049" y="337743"/>
              <a:ext cx="78137" cy="78137"/>
            </a:xfrm>
            <a:prstGeom prst="ellipse">
              <a:avLst/>
            </a:prstGeom>
            <a:solidFill>
              <a:schemeClr val="accent1">
                <a:alpha val="80000"/>
              </a:schemeClr>
            </a:solidFill>
          </p:spPr>
        </p:sp>
        <p:sp>
          <p:nvSpPr>
            <p:cNvPr id="12" name="AutoShape 12"/>
            <p:cNvSpPr/>
            <p:nvPr/>
          </p:nvSpPr>
          <p:spPr>
            <a:xfrm>
              <a:off x="689125" y="339460"/>
              <a:ext cx="74704" cy="74704"/>
            </a:xfrm>
            <a:prstGeom prst="ellipse">
              <a:avLst/>
            </a:prstGeom>
            <a:solidFill>
              <a:schemeClr val="accent1">
                <a:alpha val="60000"/>
              </a:schemeClr>
            </a:solidFill>
          </p:spPr>
        </p:sp>
        <p:sp>
          <p:nvSpPr>
            <p:cNvPr id="13" name="AutoShape 13"/>
            <p:cNvSpPr/>
            <p:nvPr/>
          </p:nvSpPr>
          <p:spPr>
            <a:xfrm>
              <a:off x="799768" y="348430"/>
              <a:ext cx="69238" cy="69238"/>
            </a:xfrm>
            <a:prstGeom prst="ellipse">
              <a:avLst/>
            </a:prstGeom>
            <a:solidFill>
              <a:schemeClr val="accent1">
                <a:alpha val="40000"/>
              </a:schemeClr>
            </a:solidFill>
          </p:spPr>
        </p:sp>
        <p:sp>
          <p:nvSpPr>
            <p:cNvPr id="14" name="AutoShape 14"/>
            <p:cNvSpPr/>
            <p:nvPr/>
          </p:nvSpPr>
          <p:spPr>
            <a:xfrm>
              <a:off x="904945" y="344297"/>
              <a:ext cx="65594" cy="65594"/>
            </a:xfrm>
            <a:prstGeom prst="ellipse">
              <a:avLst/>
            </a:prstGeom>
            <a:solidFill>
              <a:schemeClr val="accent1">
                <a:alpha val="20000"/>
              </a:schemeClr>
            </a:solidFill>
          </p:spPr>
        </p:sp>
        <p:sp>
          <p:nvSpPr>
            <p:cNvPr id="15" name="AutoShape 15"/>
            <p:cNvSpPr/>
            <p:nvPr/>
          </p:nvSpPr>
          <p:spPr>
            <a:xfrm>
              <a:off x="454963" y="448942"/>
              <a:ext cx="84147" cy="84147"/>
            </a:xfrm>
            <a:prstGeom prst="ellipse">
              <a:avLst/>
            </a:prstGeom>
            <a:solidFill>
              <a:schemeClr val="accent1">
                <a:alpha val="100000"/>
              </a:schemeClr>
            </a:solidFill>
          </p:spPr>
        </p:sp>
        <p:sp>
          <p:nvSpPr>
            <p:cNvPr id="16" name="AutoShape 16"/>
            <p:cNvSpPr/>
            <p:nvPr/>
          </p:nvSpPr>
          <p:spPr>
            <a:xfrm>
              <a:off x="575049" y="455517"/>
              <a:ext cx="78137" cy="78137"/>
            </a:xfrm>
            <a:prstGeom prst="ellipse">
              <a:avLst/>
            </a:prstGeom>
            <a:solidFill>
              <a:schemeClr val="accent1">
                <a:alpha val="80000"/>
              </a:schemeClr>
            </a:solidFill>
          </p:spPr>
        </p:sp>
        <p:sp>
          <p:nvSpPr>
            <p:cNvPr id="17" name="AutoShape 17"/>
            <p:cNvSpPr/>
            <p:nvPr/>
          </p:nvSpPr>
          <p:spPr>
            <a:xfrm>
              <a:off x="689125" y="457233"/>
              <a:ext cx="74704" cy="74704"/>
            </a:xfrm>
            <a:prstGeom prst="ellipse">
              <a:avLst/>
            </a:prstGeom>
            <a:solidFill>
              <a:schemeClr val="accent1">
                <a:alpha val="60000"/>
              </a:schemeClr>
            </a:solidFill>
          </p:spPr>
        </p:sp>
        <p:sp>
          <p:nvSpPr>
            <p:cNvPr id="18" name="AutoShape 18"/>
            <p:cNvSpPr/>
            <p:nvPr/>
          </p:nvSpPr>
          <p:spPr>
            <a:xfrm>
              <a:off x="799768" y="466203"/>
              <a:ext cx="69238" cy="69238"/>
            </a:xfrm>
            <a:prstGeom prst="ellipse">
              <a:avLst/>
            </a:prstGeom>
            <a:solidFill>
              <a:schemeClr val="accent1">
                <a:alpha val="40000"/>
              </a:schemeClr>
            </a:solidFill>
          </p:spPr>
        </p:sp>
        <p:sp>
          <p:nvSpPr>
            <p:cNvPr id="19" name="AutoShape 19"/>
            <p:cNvSpPr/>
            <p:nvPr/>
          </p:nvSpPr>
          <p:spPr>
            <a:xfrm>
              <a:off x="904945" y="462070"/>
              <a:ext cx="65594" cy="65594"/>
            </a:xfrm>
            <a:prstGeom prst="ellipse">
              <a:avLst/>
            </a:prstGeom>
            <a:solidFill>
              <a:schemeClr val="accent1">
                <a:alpha val="20000"/>
              </a:schemeClr>
            </a:solidFill>
          </p:spPr>
        </p:sp>
        <p:sp>
          <p:nvSpPr>
            <p:cNvPr id="20" name="AutoShape 20"/>
            <p:cNvSpPr/>
            <p:nvPr/>
          </p:nvSpPr>
          <p:spPr>
            <a:xfrm>
              <a:off x="454963" y="566715"/>
              <a:ext cx="84147" cy="84147"/>
            </a:xfrm>
            <a:prstGeom prst="ellipse">
              <a:avLst/>
            </a:prstGeom>
            <a:solidFill>
              <a:schemeClr val="accent1">
                <a:alpha val="100000"/>
              </a:schemeClr>
            </a:solidFill>
          </p:spPr>
        </p:sp>
        <p:sp>
          <p:nvSpPr>
            <p:cNvPr id="21" name="AutoShape 21"/>
            <p:cNvSpPr/>
            <p:nvPr/>
          </p:nvSpPr>
          <p:spPr>
            <a:xfrm>
              <a:off x="575049" y="573291"/>
              <a:ext cx="78137" cy="78137"/>
            </a:xfrm>
            <a:prstGeom prst="ellipse">
              <a:avLst/>
            </a:prstGeom>
            <a:solidFill>
              <a:schemeClr val="accent1">
                <a:alpha val="80000"/>
              </a:schemeClr>
            </a:solidFill>
          </p:spPr>
        </p:sp>
        <p:sp>
          <p:nvSpPr>
            <p:cNvPr id="22" name="AutoShape 22"/>
            <p:cNvSpPr/>
            <p:nvPr/>
          </p:nvSpPr>
          <p:spPr>
            <a:xfrm>
              <a:off x="689125" y="575007"/>
              <a:ext cx="74704" cy="74704"/>
            </a:xfrm>
            <a:prstGeom prst="ellipse">
              <a:avLst/>
            </a:prstGeom>
            <a:solidFill>
              <a:schemeClr val="accent1">
                <a:alpha val="60000"/>
              </a:schemeClr>
            </a:solidFill>
          </p:spPr>
        </p:sp>
        <p:sp>
          <p:nvSpPr>
            <p:cNvPr id="23" name="AutoShape 23"/>
            <p:cNvSpPr/>
            <p:nvPr/>
          </p:nvSpPr>
          <p:spPr>
            <a:xfrm>
              <a:off x="799768" y="583977"/>
              <a:ext cx="69238" cy="69238"/>
            </a:xfrm>
            <a:prstGeom prst="ellipse">
              <a:avLst/>
            </a:prstGeom>
            <a:solidFill>
              <a:schemeClr val="accent1">
                <a:alpha val="40000"/>
              </a:schemeClr>
            </a:solidFill>
          </p:spPr>
        </p:sp>
        <p:sp>
          <p:nvSpPr>
            <p:cNvPr id="24" name="AutoShape 24"/>
            <p:cNvSpPr/>
            <p:nvPr/>
          </p:nvSpPr>
          <p:spPr>
            <a:xfrm>
              <a:off x="904945" y="579844"/>
              <a:ext cx="65594" cy="65594"/>
            </a:xfrm>
            <a:prstGeom prst="ellipse">
              <a:avLst/>
            </a:prstGeom>
            <a:solidFill>
              <a:schemeClr val="accent1">
                <a:alpha val="20000"/>
              </a:schemeClr>
            </a:solidFill>
          </p:spPr>
        </p:sp>
        <p:sp>
          <p:nvSpPr>
            <p:cNvPr id="25" name="AutoShape 25"/>
            <p:cNvSpPr/>
            <p:nvPr/>
          </p:nvSpPr>
          <p:spPr>
            <a:xfrm>
              <a:off x="454963" y="684489"/>
              <a:ext cx="84147" cy="84147"/>
            </a:xfrm>
            <a:prstGeom prst="ellipse">
              <a:avLst/>
            </a:prstGeom>
            <a:solidFill>
              <a:schemeClr val="accent1">
                <a:alpha val="100000"/>
              </a:schemeClr>
            </a:solidFill>
          </p:spPr>
        </p:sp>
        <p:sp>
          <p:nvSpPr>
            <p:cNvPr id="26" name="AutoShape 26"/>
            <p:cNvSpPr/>
            <p:nvPr/>
          </p:nvSpPr>
          <p:spPr>
            <a:xfrm>
              <a:off x="575049" y="691064"/>
              <a:ext cx="78137" cy="78137"/>
            </a:xfrm>
            <a:prstGeom prst="ellipse">
              <a:avLst/>
            </a:prstGeom>
            <a:solidFill>
              <a:schemeClr val="accent1">
                <a:alpha val="80000"/>
              </a:schemeClr>
            </a:solidFill>
          </p:spPr>
        </p:sp>
        <p:sp>
          <p:nvSpPr>
            <p:cNvPr id="27" name="AutoShape 27"/>
            <p:cNvSpPr/>
            <p:nvPr/>
          </p:nvSpPr>
          <p:spPr>
            <a:xfrm>
              <a:off x="689125" y="692781"/>
              <a:ext cx="74704" cy="74704"/>
            </a:xfrm>
            <a:prstGeom prst="ellipse">
              <a:avLst/>
            </a:prstGeom>
            <a:solidFill>
              <a:schemeClr val="accent1">
                <a:alpha val="60000"/>
              </a:schemeClr>
            </a:solidFill>
          </p:spPr>
        </p:sp>
        <p:sp>
          <p:nvSpPr>
            <p:cNvPr id="28" name="AutoShape 28"/>
            <p:cNvSpPr/>
            <p:nvPr/>
          </p:nvSpPr>
          <p:spPr>
            <a:xfrm>
              <a:off x="799768" y="701751"/>
              <a:ext cx="69238" cy="69238"/>
            </a:xfrm>
            <a:prstGeom prst="ellipse">
              <a:avLst/>
            </a:prstGeom>
            <a:solidFill>
              <a:schemeClr val="accent1">
                <a:alpha val="40000"/>
              </a:schemeClr>
            </a:solidFill>
          </p:spPr>
        </p:sp>
        <p:sp>
          <p:nvSpPr>
            <p:cNvPr id="29" name="AutoShape 29"/>
            <p:cNvSpPr/>
            <p:nvPr/>
          </p:nvSpPr>
          <p:spPr>
            <a:xfrm>
              <a:off x="904945" y="697618"/>
              <a:ext cx="65594" cy="65594"/>
            </a:xfrm>
            <a:prstGeom prst="ellipse">
              <a:avLst/>
            </a:prstGeom>
            <a:solidFill>
              <a:schemeClr val="accent1">
                <a:alpha val="20000"/>
              </a:schemeClr>
            </a:solidFill>
          </p:spPr>
        </p:sp>
        <p:sp>
          <p:nvSpPr>
            <p:cNvPr id="30" name="TextBox 30"/>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Methodology</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100" name="文本框 99"/>
          <p:cNvSpPr txBox="1"/>
          <p:nvPr/>
        </p:nvSpPr>
        <p:spPr>
          <a:xfrm>
            <a:off x="890905" y="1828800"/>
            <a:ext cx="10106025" cy="5212715"/>
          </a:xfrm>
          <a:prstGeom prst="rect">
            <a:avLst/>
          </a:prstGeom>
          <a:noFill/>
          <a:ln w="9525">
            <a:noFill/>
          </a:ln>
        </p:spPr>
        <p:txBody>
          <a:bodyPr>
            <a:noAutofit/>
          </a:bodyPr>
          <a:lstStyle/>
          <a:p>
            <a:pPr indent="0"/>
            <a:r>
              <a:rPr lang="en-US" altLang="zh-CN" b="1">
                <a:latin typeface="Times New Roman" panose="02020603050405020304" charset="0"/>
                <a:cs typeface="Times New Roman" panose="02020603050405020304" charset="0"/>
              </a:rPr>
              <a:t>C</a:t>
            </a:r>
            <a:r>
              <a:rPr lang="zh-CN" altLang="en-US" b="1">
                <a:latin typeface="Times New Roman" panose="02020603050405020304" charset="0"/>
                <a:cs typeface="Times New Roman" panose="02020603050405020304" charset="0"/>
              </a:rPr>
              <a:t>riteri</a:t>
            </a:r>
            <a:r>
              <a:rPr lang="en-US" altLang="zh-CN" b="1">
                <a:latin typeface="Times New Roman" panose="02020603050405020304" charset="0"/>
                <a:cs typeface="Times New Roman" panose="02020603050405020304" charset="0"/>
              </a:rPr>
              <a:t>a</a:t>
            </a:r>
            <a:r>
              <a:rPr lang="zh-CN" altLang="en-US" b="1">
                <a:latin typeface="Times New Roman" panose="02020603050405020304" charset="0"/>
                <a:cs typeface="Times New Roman" panose="02020603050405020304" charset="0"/>
              </a:rPr>
              <a:t> for the analysis of textual data</a:t>
            </a:r>
            <a:endParaRPr lang="zh-CN" altLang="en-US" b="1">
              <a:latin typeface="Times New Roman" panose="02020603050405020304" charset="0"/>
              <a:cs typeface="Times New Roman" panose="02020603050405020304" charset="0"/>
            </a:endParaRPr>
          </a:p>
          <a:p>
            <a:pPr indent="0"/>
            <a:endParaRPr lang="zh-CN" altLang="en-US" b="1">
              <a:latin typeface="Times New Roman" panose="02020603050405020304" charset="0"/>
              <a:cs typeface="Times New Roman" panose="02020603050405020304" charset="0"/>
            </a:endParaRPr>
          </a:p>
          <a:p>
            <a:pPr indent="0"/>
            <a:r>
              <a:rPr lang="zh-CN" altLang="en-US">
                <a:latin typeface="Times New Roman" panose="02020603050405020304" charset="0"/>
                <a:cs typeface="Times New Roman" panose="02020603050405020304" charset="0"/>
              </a:rPr>
              <a:t>1.   How many female and male characters are present in each text?</a:t>
            </a:r>
            <a:endParaRPr lang="zh-CN" altLang="en-US">
              <a:latin typeface="Times New Roman" panose="02020603050405020304" charset="0"/>
              <a:cs typeface="Times New Roman" panose="02020603050405020304" charset="0"/>
            </a:endParaRPr>
          </a:p>
          <a:p>
            <a:pPr indent="0"/>
            <a:endParaRPr lang="zh-CN" altLang="en-US">
              <a:latin typeface="Times New Roman" panose="02020603050405020304" charset="0"/>
              <a:cs typeface="Times New Roman" panose="02020603050405020304" charset="0"/>
            </a:endParaRPr>
          </a:p>
          <a:p>
            <a:pPr indent="0"/>
            <a:r>
              <a:rPr lang="zh-CN" altLang="en-US">
                <a:latin typeface="Times New Roman" panose="02020603050405020304" charset="0"/>
                <a:cs typeface="Times New Roman" panose="02020603050405020304" charset="0"/>
              </a:rPr>
              <a:t>2.   What is the distribution of gender in each textbook?</a:t>
            </a:r>
            <a:endParaRPr lang="zh-CN" altLang="en-US">
              <a:latin typeface="Times New Roman" panose="02020603050405020304" charset="0"/>
              <a:cs typeface="Times New Roman" panose="02020603050405020304" charset="0"/>
            </a:endParaRPr>
          </a:p>
          <a:p>
            <a:pPr indent="0"/>
            <a:endParaRPr lang="zh-CN" altLang="en-US">
              <a:latin typeface="Times New Roman" panose="02020603050405020304" charset="0"/>
              <a:cs typeface="Times New Roman" panose="02020603050405020304" charset="0"/>
            </a:endParaRPr>
          </a:p>
          <a:p>
            <a:pPr indent="0"/>
            <a:r>
              <a:rPr lang="zh-CN" altLang="en-US">
                <a:latin typeface="Times New Roman" panose="02020603050405020304" charset="0"/>
                <a:cs typeface="Times New Roman" panose="02020603050405020304" charset="0"/>
              </a:rPr>
              <a:t>3.   What professions are assigned to male and female characters?</a:t>
            </a:r>
            <a:endParaRPr lang="zh-CN" altLang="en-US">
              <a:latin typeface="Times New Roman" panose="02020603050405020304" charset="0"/>
              <a:cs typeface="Times New Roman" panose="02020603050405020304" charset="0"/>
            </a:endParaRPr>
          </a:p>
          <a:p>
            <a:pPr indent="0"/>
            <a:endParaRPr lang="zh-CN" altLang="en-US">
              <a:latin typeface="Times New Roman" panose="02020603050405020304" charset="0"/>
              <a:cs typeface="Times New Roman" panose="02020603050405020304" charset="0"/>
            </a:endParaRPr>
          </a:p>
          <a:p>
            <a:pPr indent="0"/>
            <a:r>
              <a:rPr lang="zh-CN" altLang="en-US">
                <a:latin typeface="Times New Roman" panose="02020603050405020304" charset="0"/>
                <a:cs typeface="Times New Roman" panose="02020603050405020304" charset="0"/>
              </a:rPr>
              <a:t>4.   What are the activities that the characters in the texts are involved in?</a:t>
            </a:r>
            <a:endParaRPr lang="zh-CN" altLang="en-US">
              <a:latin typeface="Times New Roman" panose="02020603050405020304" charset="0"/>
              <a:cs typeface="Times New Roman" panose="02020603050405020304" charset="0"/>
            </a:endParaRPr>
          </a:p>
          <a:p>
            <a:pPr indent="0"/>
            <a:endParaRPr lang="zh-CN" altLang="en-US">
              <a:latin typeface="Times New Roman" panose="02020603050405020304" charset="0"/>
              <a:cs typeface="Times New Roman" panose="02020603050405020304" charset="0"/>
            </a:endParaRPr>
          </a:p>
          <a:p>
            <a:pPr indent="0"/>
            <a:r>
              <a:rPr lang="zh-CN" altLang="en-US">
                <a:latin typeface="Times New Roman" panose="02020603050405020304" charset="0"/>
                <a:cs typeface="Times New Roman" panose="02020603050405020304" charset="0"/>
              </a:rPr>
              <a:t>5.   What is the frequency of stereotyping in the actions of characters in texts?</a:t>
            </a:r>
            <a:endParaRPr lang="zh-CN" altLang="en-US">
              <a:latin typeface="Times New Roman" panose="02020603050405020304" charset="0"/>
              <a:cs typeface="Times New Roman" panose="02020603050405020304" charset="0"/>
            </a:endParaRPr>
          </a:p>
          <a:p>
            <a:pPr indent="0"/>
            <a:endParaRPr lang="zh-CN" altLang="en-US">
              <a:latin typeface="Times New Roman" panose="02020603050405020304" charset="0"/>
              <a:cs typeface="Times New Roman" panose="02020603050405020304" charset="0"/>
            </a:endParaRPr>
          </a:p>
          <a:p>
            <a:pPr indent="0"/>
            <a:r>
              <a:rPr lang="zh-CN" altLang="en-US">
                <a:latin typeface="Times New Roman" panose="02020603050405020304" charset="0"/>
                <a:cs typeface="Times New Roman" panose="02020603050405020304" charset="0"/>
              </a:rPr>
              <a:t>6.   What are the adjectives used for each gender?</a:t>
            </a:r>
            <a:endParaRPr lang="zh-CN" altLang="en-US">
              <a:latin typeface="Times New Roman" panose="02020603050405020304" charset="0"/>
              <a:cs typeface="Times New Roman" panose="02020603050405020304" charset="0"/>
            </a:endParaRPr>
          </a:p>
        </p:txBody>
      </p:sp>
      <p:sp>
        <p:nvSpPr>
          <p:cNvPr id="32" name="文本框 31"/>
          <p:cNvSpPr txBox="1"/>
          <p:nvPr/>
        </p:nvSpPr>
        <p:spPr>
          <a:xfrm flipV="1">
            <a:off x="4800600" y="5476875"/>
            <a:ext cx="5080000" cy="76200"/>
          </a:xfrm>
          <a:prstGeom prst="rect">
            <a:avLst/>
          </a:prstGeom>
          <a:noFill/>
          <a:ln w="9525">
            <a:noFill/>
          </a:ln>
        </p:spPr>
        <p:txBody>
          <a:bodyPr>
            <a:noAutofit/>
          </a:bodyPr>
          <a:lstStyle/>
          <a:p>
            <a:pPr indent="0"/>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zh-CN" altLang="en-US"/>
          </a:p>
        </p:txBody>
      </p:sp>
      <p:sp>
        <p:nvSpPr>
          <p:cNvPr id="35" name="文本框 34"/>
          <p:cNvSpPr txBox="1"/>
          <p:nvPr/>
        </p:nvSpPr>
        <p:spPr>
          <a:xfrm>
            <a:off x="4724400" y="6078220"/>
            <a:ext cx="5080000" cy="414020"/>
          </a:xfrm>
          <a:prstGeom prst="rect">
            <a:avLst/>
          </a:prstGeom>
          <a:noFill/>
          <a:ln w="9525">
            <a:noFill/>
          </a:ln>
        </p:spPr>
        <p:txBody>
          <a:bodyPr>
            <a:spAutoFit/>
          </a:bodyPr>
          <a:lstStyle/>
          <a:p>
            <a:pPr indent="0"/>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zh-CN" altLang="en-US"/>
          </a:p>
        </p:txBody>
      </p:sp>
      <p:sp>
        <p:nvSpPr>
          <p:cNvPr id="2" name="墨迹 1"/>
          <p:cNvSpPr/>
          <p:nvPr/>
        </p:nvSpPr>
        <p:spPr bwMode="auto">
          <a:xfrm>
            <a:off x="2566080" y="1495440"/>
            <a:ext cx="7323840" cy="714240"/>
          </a:xfrm>
          <a:prstGeom prst="rect">
            <a:avLst/>
          </a:prstGeom>
        </p:spPr>
      </p:sp>
      <p:pic>
        <p:nvPicPr>
          <p:cNvPr id="3" name="音频 2">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0033"/>
    </mc:Choice>
    <mc:Fallback>
      <p:transition spd="slow" advTm="100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59"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md type="call" cmd="playFrom(0.0)">
                                      <p:cBhvr>
                                        <p:cTn id="9"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5" name="TextBox 5"/>
          <p:cNvSpPr txBox="1"/>
          <p:nvPr>
            <p:custDataLst>
              <p:tags r:id="rId2"/>
            </p:custDataLst>
          </p:nvPr>
        </p:nvSpPr>
        <p:spPr>
          <a:xfrm>
            <a:off x="793115" y="1600200"/>
            <a:ext cx="10354310" cy="3982085"/>
          </a:xfrm>
          <a:prstGeom prst="rect">
            <a:avLst/>
          </a:prstGeom>
        </p:spPr>
        <p:txBody>
          <a:bodyPr vert="horz" wrap="square" lIns="114300" tIns="57150" rIns="114300" bIns="57150" rtlCol="0" anchor="t" anchorCtr="0">
            <a:noAutofit/>
          </a:bodyPr>
          <a:lstStyle/>
          <a:p>
            <a:pPr>
              <a:lnSpc>
                <a:spcPct val="120000"/>
              </a:lnSpc>
            </a:pPr>
            <a:endParaRPr lang="en-US" sz="16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r>
              <a:rPr lang="en-US" b="1">
                <a:solidFill>
                  <a:schemeClr val="dk1">
                    <a:alpha val="100000"/>
                  </a:schemeClr>
                </a:solidFill>
                <a:latin typeface="Times New Roman" panose="02020603050405020304" charset="0"/>
                <a:ea typeface="微软雅黑" panose="020B0503020204020204" charset="-122"/>
                <a:cs typeface="Times New Roman" panose="02020603050405020304" charset="0"/>
              </a:rPr>
              <a:t>Criteria for the analysis of visual data</a:t>
            </a:r>
            <a:endParaRPr lang="en-US" b="1">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endParaRPr lang="en-US" b="1">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r>
              <a:rPr lang="en-US">
                <a:solidFill>
                  <a:schemeClr val="dk1">
                    <a:alpha val="100000"/>
                  </a:schemeClr>
                </a:solidFill>
                <a:latin typeface="Times New Roman" panose="02020603050405020304" charset="0"/>
                <a:ea typeface="微软雅黑" panose="020B0503020204020204" charset="-122"/>
                <a:cs typeface="Times New Roman" panose="02020603050405020304" charset="0"/>
              </a:rPr>
              <a:t>1.   What is the frequency of gender in pictures?</a:t>
            </a:r>
            <a:endParaRPr lang="en-US">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endParaRPr lang="en-US">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r>
              <a:rPr lang="en-US">
                <a:solidFill>
                  <a:schemeClr val="dk1">
                    <a:alpha val="100000"/>
                  </a:schemeClr>
                </a:solidFill>
                <a:latin typeface="Times New Roman" panose="02020603050405020304" charset="0"/>
                <a:ea typeface="微软雅黑" panose="020B0503020204020204" charset="-122"/>
                <a:cs typeface="Times New Roman" panose="02020603050405020304" charset="0"/>
              </a:rPr>
              <a:t>2.   What colours are used for each gender?</a:t>
            </a:r>
            <a:endParaRPr lang="en-US">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endParaRPr lang="en-US">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r>
              <a:rPr lang="en-US">
                <a:solidFill>
                  <a:schemeClr val="dk1">
                    <a:alpha val="100000"/>
                  </a:schemeClr>
                </a:solidFill>
                <a:latin typeface="Times New Roman" panose="02020603050405020304" charset="0"/>
                <a:ea typeface="微软雅黑" panose="020B0503020204020204" charset="-122"/>
                <a:cs typeface="Times New Roman" panose="02020603050405020304" charset="0"/>
              </a:rPr>
              <a:t>3.   What are the activities that the characters in the pictures are involved in?</a:t>
            </a:r>
            <a:endParaRPr lang="en-US">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endParaRPr lang="en-US">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r>
              <a:rPr lang="en-US">
                <a:solidFill>
                  <a:schemeClr val="dk1">
                    <a:alpha val="100000"/>
                  </a:schemeClr>
                </a:solidFill>
                <a:latin typeface="Times New Roman" panose="02020603050405020304" charset="0"/>
                <a:ea typeface="微软雅黑" panose="020B0503020204020204" charset="-122"/>
                <a:cs typeface="Times New Roman" panose="02020603050405020304" charset="0"/>
              </a:rPr>
              <a:t>4.   What are the instruments the characters use? (if any)</a:t>
            </a:r>
            <a:endParaRPr lang="en-US">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endParaRPr lang="en-US">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a:lnSpc>
                <a:spcPct val="120000"/>
              </a:lnSpc>
            </a:pPr>
            <a:r>
              <a:rPr lang="en-US">
                <a:solidFill>
                  <a:schemeClr val="dk1">
                    <a:alpha val="100000"/>
                  </a:schemeClr>
                </a:solidFill>
                <a:latin typeface="Times New Roman" panose="02020603050405020304" charset="0"/>
                <a:ea typeface="微软雅黑" panose="020B0503020204020204" charset="-122"/>
                <a:cs typeface="Times New Roman" panose="02020603050405020304" charset="0"/>
              </a:rPr>
              <a:t>5.   What are the professions the characters in the pictures represent?</a:t>
            </a:r>
            <a:endParaRPr lang="en-US">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6" name="TextBox 6"/>
          <p:cNvSpPr txBox="1"/>
          <p:nvPr>
            <p:custDataLst>
              <p:tags r:id="rId3"/>
            </p:custDataLst>
          </p:nvPr>
        </p:nvSpPr>
        <p:spPr>
          <a:xfrm>
            <a:off x="760095" y="1219200"/>
            <a:ext cx="10256520" cy="327025"/>
          </a:xfrm>
          <a:prstGeom prst="rect">
            <a:avLst/>
          </a:prstGeom>
        </p:spPr>
        <p:txBody>
          <a:bodyPr vert="horz" wrap="square" lIns="114300" tIns="57150" rIns="114300" bIns="57150" rtlCol="0" anchor="t" anchorCtr="0">
            <a:spAutoFit/>
          </a:bodyPr>
          <a:lstStyle/>
          <a:p>
            <a:pPr>
              <a:lnSpc>
                <a:spcPct val="77000"/>
              </a:lnSpc>
            </a:pPr>
            <a:r>
              <a:rPr lang="en-US" b="1">
                <a:solidFill>
                  <a:schemeClr val="accent1">
                    <a:alpha val="100000"/>
                  </a:schemeClr>
                </a:solidFill>
                <a:latin typeface="微软雅黑" panose="020B0503020204020204" charset="-122"/>
                <a:ea typeface="微软雅黑" panose="020B0503020204020204" charset="-122"/>
                <a:cs typeface="微软雅黑" panose="020B0503020204020204" charset="-122"/>
              </a:rPr>
              <a:t>Criteria to analyse the textbooks for stereotypical textual and visual content</a:t>
            </a:r>
            <a:endParaRPr lang="en-US"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375588" y="93878"/>
            <a:ext cx="10641129" cy="893445"/>
            <a:chOff x="454963" y="93878"/>
            <a:chExt cx="10641129" cy="893445"/>
          </a:xfrm>
        </p:grpSpPr>
        <p:sp>
          <p:nvSpPr>
            <p:cNvPr id="10" name="AutoShape 10"/>
            <p:cNvSpPr/>
            <p:nvPr/>
          </p:nvSpPr>
          <p:spPr>
            <a:xfrm>
              <a:off x="454963" y="331168"/>
              <a:ext cx="84147" cy="84147"/>
            </a:xfrm>
            <a:prstGeom prst="ellipse">
              <a:avLst/>
            </a:prstGeom>
            <a:solidFill>
              <a:schemeClr val="accent1">
                <a:alpha val="100000"/>
              </a:schemeClr>
            </a:solidFill>
          </p:spPr>
        </p:sp>
        <p:sp>
          <p:nvSpPr>
            <p:cNvPr id="11" name="AutoShape 11"/>
            <p:cNvSpPr/>
            <p:nvPr/>
          </p:nvSpPr>
          <p:spPr>
            <a:xfrm>
              <a:off x="575049" y="337743"/>
              <a:ext cx="78137" cy="78137"/>
            </a:xfrm>
            <a:prstGeom prst="ellipse">
              <a:avLst/>
            </a:prstGeom>
            <a:solidFill>
              <a:schemeClr val="accent1">
                <a:alpha val="80000"/>
              </a:schemeClr>
            </a:solidFill>
          </p:spPr>
        </p:sp>
        <p:sp>
          <p:nvSpPr>
            <p:cNvPr id="12" name="AutoShape 12"/>
            <p:cNvSpPr/>
            <p:nvPr/>
          </p:nvSpPr>
          <p:spPr>
            <a:xfrm>
              <a:off x="689125" y="339460"/>
              <a:ext cx="74704" cy="74704"/>
            </a:xfrm>
            <a:prstGeom prst="ellipse">
              <a:avLst/>
            </a:prstGeom>
            <a:solidFill>
              <a:schemeClr val="accent1">
                <a:alpha val="60000"/>
              </a:schemeClr>
            </a:solidFill>
          </p:spPr>
        </p:sp>
        <p:sp>
          <p:nvSpPr>
            <p:cNvPr id="13" name="AutoShape 13"/>
            <p:cNvSpPr/>
            <p:nvPr/>
          </p:nvSpPr>
          <p:spPr>
            <a:xfrm>
              <a:off x="799768" y="348430"/>
              <a:ext cx="69238" cy="69238"/>
            </a:xfrm>
            <a:prstGeom prst="ellipse">
              <a:avLst/>
            </a:prstGeom>
            <a:solidFill>
              <a:schemeClr val="accent1">
                <a:alpha val="40000"/>
              </a:schemeClr>
            </a:solidFill>
          </p:spPr>
        </p:sp>
        <p:sp>
          <p:nvSpPr>
            <p:cNvPr id="14" name="AutoShape 14"/>
            <p:cNvSpPr/>
            <p:nvPr/>
          </p:nvSpPr>
          <p:spPr>
            <a:xfrm>
              <a:off x="904945" y="344297"/>
              <a:ext cx="65594" cy="65594"/>
            </a:xfrm>
            <a:prstGeom prst="ellipse">
              <a:avLst/>
            </a:prstGeom>
            <a:solidFill>
              <a:schemeClr val="accent1">
                <a:alpha val="20000"/>
              </a:schemeClr>
            </a:solidFill>
          </p:spPr>
        </p:sp>
        <p:sp>
          <p:nvSpPr>
            <p:cNvPr id="15" name="AutoShape 15"/>
            <p:cNvSpPr/>
            <p:nvPr/>
          </p:nvSpPr>
          <p:spPr>
            <a:xfrm>
              <a:off x="454963" y="448942"/>
              <a:ext cx="84147" cy="84147"/>
            </a:xfrm>
            <a:prstGeom prst="ellipse">
              <a:avLst/>
            </a:prstGeom>
            <a:solidFill>
              <a:schemeClr val="accent1">
                <a:alpha val="100000"/>
              </a:schemeClr>
            </a:solidFill>
          </p:spPr>
        </p:sp>
        <p:sp>
          <p:nvSpPr>
            <p:cNvPr id="16" name="AutoShape 16"/>
            <p:cNvSpPr/>
            <p:nvPr/>
          </p:nvSpPr>
          <p:spPr>
            <a:xfrm>
              <a:off x="575049" y="455517"/>
              <a:ext cx="78137" cy="78137"/>
            </a:xfrm>
            <a:prstGeom prst="ellipse">
              <a:avLst/>
            </a:prstGeom>
            <a:solidFill>
              <a:schemeClr val="accent1">
                <a:alpha val="80000"/>
              </a:schemeClr>
            </a:solidFill>
          </p:spPr>
        </p:sp>
        <p:sp>
          <p:nvSpPr>
            <p:cNvPr id="17" name="AutoShape 17"/>
            <p:cNvSpPr/>
            <p:nvPr/>
          </p:nvSpPr>
          <p:spPr>
            <a:xfrm>
              <a:off x="689125" y="457233"/>
              <a:ext cx="74704" cy="74704"/>
            </a:xfrm>
            <a:prstGeom prst="ellipse">
              <a:avLst/>
            </a:prstGeom>
            <a:solidFill>
              <a:schemeClr val="accent1">
                <a:alpha val="60000"/>
              </a:schemeClr>
            </a:solidFill>
          </p:spPr>
        </p:sp>
        <p:sp>
          <p:nvSpPr>
            <p:cNvPr id="18" name="AutoShape 18"/>
            <p:cNvSpPr/>
            <p:nvPr/>
          </p:nvSpPr>
          <p:spPr>
            <a:xfrm>
              <a:off x="799768" y="466203"/>
              <a:ext cx="69238" cy="69238"/>
            </a:xfrm>
            <a:prstGeom prst="ellipse">
              <a:avLst/>
            </a:prstGeom>
            <a:solidFill>
              <a:schemeClr val="accent1">
                <a:alpha val="40000"/>
              </a:schemeClr>
            </a:solidFill>
          </p:spPr>
        </p:sp>
        <p:sp>
          <p:nvSpPr>
            <p:cNvPr id="19" name="AutoShape 19"/>
            <p:cNvSpPr/>
            <p:nvPr/>
          </p:nvSpPr>
          <p:spPr>
            <a:xfrm>
              <a:off x="904945" y="462070"/>
              <a:ext cx="65594" cy="65594"/>
            </a:xfrm>
            <a:prstGeom prst="ellipse">
              <a:avLst/>
            </a:prstGeom>
            <a:solidFill>
              <a:schemeClr val="accent1">
                <a:alpha val="20000"/>
              </a:schemeClr>
            </a:solidFill>
          </p:spPr>
        </p:sp>
        <p:sp>
          <p:nvSpPr>
            <p:cNvPr id="20" name="AutoShape 20"/>
            <p:cNvSpPr/>
            <p:nvPr/>
          </p:nvSpPr>
          <p:spPr>
            <a:xfrm>
              <a:off x="454963" y="566715"/>
              <a:ext cx="84147" cy="84147"/>
            </a:xfrm>
            <a:prstGeom prst="ellipse">
              <a:avLst/>
            </a:prstGeom>
            <a:solidFill>
              <a:schemeClr val="accent1">
                <a:alpha val="100000"/>
              </a:schemeClr>
            </a:solidFill>
          </p:spPr>
        </p:sp>
        <p:sp>
          <p:nvSpPr>
            <p:cNvPr id="21" name="AutoShape 21"/>
            <p:cNvSpPr/>
            <p:nvPr/>
          </p:nvSpPr>
          <p:spPr>
            <a:xfrm>
              <a:off x="575049" y="573291"/>
              <a:ext cx="78137" cy="78137"/>
            </a:xfrm>
            <a:prstGeom prst="ellipse">
              <a:avLst/>
            </a:prstGeom>
            <a:solidFill>
              <a:schemeClr val="accent1">
                <a:alpha val="80000"/>
              </a:schemeClr>
            </a:solidFill>
          </p:spPr>
        </p:sp>
        <p:sp>
          <p:nvSpPr>
            <p:cNvPr id="22" name="AutoShape 22"/>
            <p:cNvSpPr/>
            <p:nvPr/>
          </p:nvSpPr>
          <p:spPr>
            <a:xfrm>
              <a:off x="689125" y="575007"/>
              <a:ext cx="74704" cy="74704"/>
            </a:xfrm>
            <a:prstGeom prst="ellipse">
              <a:avLst/>
            </a:prstGeom>
            <a:solidFill>
              <a:schemeClr val="accent1">
                <a:alpha val="60000"/>
              </a:schemeClr>
            </a:solidFill>
          </p:spPr>
        </p:sp>
        <p:sp>
          <p:nvSpPr>
            <p:cNvPr id="23" name="AutoShape 23"/>
            <p:cNvSpPr/>
            <p:nvPr/>
          </p:nvSpPr>
          <p:spPr>
            <a:xfrm>
              <a:off x="799768" y="583977"/>
              <a:ext cx="69238" cy="69238"/>
            </a:xfrm>
            <a:prstGeom prst="ellipse">
              <a:avLst/>
            </a:prstGeom>
            <a:solidFill>
              <a:schemeClr val="accent1">
                <a:alpha val="40000"/>
              </a:schemeClr>
            </a:solidFill>
          </p:spPr>
        </p:sp>
        <p:sp>
          <p:nvSpPr>
            <p:cNvPr id="24" name="AutoShape 24"/>
            <p:cNvSpPr/>
            <p:nvPr/>
          </p:nvSpPr>
          <p:spPr>
            <a:xfrm>
              <a:off x="904945" y="579844"/>
              <a:ext cx="65594" cy="65594"/>
            </a:xfrm>
            <a:prstGeom prst="ellipse">
              <a:avLst/>
            </a:prstGeom>
            <a:solidFill>
              <a:schemeClr val="accent1">
                <a:alpha val="20000"/>
              </a:schemeClr>
            </a:solidFill>
          </p:spPr>
        </p:sp>
        <p:sp>
          <p:nvSpPr>
            <p:cNvPr id="25" name="AutoShape 25"/>
            <p:cNvSpPr/>
            <p:nvPr/>
          </p:nvSpPr>
          <p:spPr>
            <a:xfrm>
              <a:off x="454963" y="684489"/>
              <a:ext cx="84147" cy="84147"/>
            </a:xfrm>
            <a:prstGeom prst="ellipse">
              <a:avLst/>
            </a:prstGeom>
            <a:solidFill>
              <a:schemeClr val="accent1">
                <a:alpha val="100000"/>
              </a:schemeClr>
            </a:solidFill>
          </p:spPr>
        </p:sp>
        <p:sp>
          <p:nvSpPr>
            <p:cNvPr id="26" name="AutoShape 26"/>
            <p:cNvSpPr/>
            <p:nvPr/>
          </p:nvSpPr>
          <p:spPr>
            <a:xfrm>
              <a:off x="575049" y="691064"/>
              <a:ext cx="78137" cy="78137"/>
            </a:xfrm>
            <a:prstGeom prst="ellipse">
              <a:avLst/>
            </a:prstGeom>
            <a:solidFill>
              <a:schemeClr val="accent1">
                <a:alpha val="80000"/>
              </a:schemeClr>
            </a:solidFill>
          </p:spPr>
        </p:sp>
        <p:sp>
          <p:nvSpPr>
            <p:cNvPr id="27" name="AutoShape 27"/>
            <p:cNvSpPr/>
            <p:nvPr/>
          </p:nvSpPr>
          <p:spPr>
            <a:xfrm>
              <a:off x="689125" y="692781"/>
              <a:ext cx="74704" cy="74704"/>
            </a:xfrm>
            <a:prstGeom prst="ellipse">
              <a:avLst/>
            </a:prstGeom>
            <a:solidFill>
              <a:schemeClr val="accent1">
                <a:alpha val="60000"/>
              </a:schemeClr>
            </a:solidFill>
          </p:spPr>
        </p:sp>
        <p:sp>
          <p:nvSpPr>
            <p:cNvPr id="28" name="AutoShape 28"/>
            <p:cNvSpPr/>
            <p:nvPr/>
          </p:nvSpPr>
          <p:spPr>
            <a:xfrm>
              <a:off x="799768" y="701751"/>
              <a:ext cx="69238" cy="69238"/>
            </a:xfrm>
            <a:prstGeom prst="ellipse">
              <a:avLst/>
            </a:prstGeom>
            <a:solidFill>
              <a:schemeClr val="accent1">
                <a:alpha val="40000"/>
              </a:schemeClr>
            </a:solidFill>
          </p:spPr>
        </p:sp>
        <p:sp>
          <p:nvSpPr>
            <p:cNvPr id="29" name="AutoShape 29"/>
            <p:cNvSpPr/>
            <p:nvPr/>
          </p:nvSpPr>
          <p:spPr>
            <a:xfrm>
              <a:off x="904945" y="697618"/>
              <a:ext cx="65594" cy="65594"/>
            </a:xfrm>
            <a:prstGeom prst="ellipse">
              <a:avLst/>
            </a:prstGeom>
            <a:solidFill>
              <a:schemeClr val="accent1">
                <a:alpha val="20000"/>
              </a:schemeClr>
            </a:solidFill>
          </p:spPr>
        </p:sp>
        <p:sp>
          <p:nvSpPr>
            <p:cNvPr id="30" name="TextBox 30"/>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Methodology</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5" name="文本框 34"/>
          <p:cNvSpPr txBox="1"/>
          <p:nvPr/>
        </p:nvSpPr>
        <p:spPr>
          <a:xfrm>
            <a:off x="4724400" y="6078220"/>
            <a:ext cx="5080000" cy="414020"/>
          </a:xfrm>
          <a:prstGeom prst="rect">
            <a:avLst/>
          </a:prstGeom>
          <a:noFill/>
          <a:ln w="9525">
            <a:noFill/>
          </a:ln>
        </p:spPr>
        <p:txBody>
          <a:bodyPr>
            <a:spAutoFit/>
          </a:bodyPr>
          <a:lstStyle/>
          <a:p>
            <a:pPr indent="0"/>
            <a:endParaRPr lang="en-US" sz="1050" b="0">
              <a:solidFill>
                <a:srgbClr val="000000"/>
              </a:solidFill>
              <a:latin typeface="Arial" panose="020B0604020202020204" pitchFamily="34" charset="0"/>
            </a:endParaRPr>
          </a:p>
          <a:p>
            <a:pPr indent="0"/>
            <a:r>
              <a:rPr lang="en-US" sz="1050" b="0">
                <a:solidFill>
                  <a:srgbClr val="000000"/>
                </a:solidFill>
                <a:latin typeface="Arial" panose="020B0604020202020204" pitchFamily="34" charset="0"/>
              </a:rPr>
              <a:t> </a:t>
            </a:r>
            <a:endParaRPr lang="zh-CN" altLang="en-US"/>
          </a:p>
        </p:txBody>
      </p:sp>
      <p:sp>
        <p:nvSpPr>
          <p:cNvPr id="2" name="墨迹 1"/>
          <p:cNvSpPr/>
          <p:nvPr/>
        </p:nvSpPr>
        <p:spPr bwMode="auto">
          <a:xfrm>
            <a:off x="3483720" y="2269080"/>
            <a:ext cx="1461600" cy="42840"/>
          </a:xfrm>
          <a:prstGeom prst="rect">
            <a:avLst/>
          </a:prstGeom>
        </p:spPr>
      </p:sp>
      <p:pic>
        <p:nvPicPr>
          <p:cNvPr id="3" name="音频 2">
            <a:hlinkClick r:id="" action="ppaction://media"/>
          </p:cNvPr>
          <p:cNvPicPr>
            <a:picLocks noChangeAspect="1"/>
          </p:cNvPicPr>
          <p:nvPr>
            <a:audioFile r:link="rId4"/>
            <p:extLst>
              <p:ext uri="{DAA4B4D4-6D71-4841-9C94-3DE7FCFB9230}">
                <p14:media xmlns:p14="http://schemas.microsoft.com/office/powerpoint/2010/main" r:embed="rId5"/>
              </p:ext>
            </p:extLst>
          </p:nvPr>
        </p:nvPicPr>
        <p:blipFill>
          <a:blip r:embed="rId6"/>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170"/>
    </mc:Choice>
    <mc:Fallback>
      <p:transition spd="slow" advTm="27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59"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md type="call" cmd="playFrom(0.0)">
                                      <p:cBhvr>
                                        <p:cTn id="9"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p>
            <a:pPr algn="l">
              <a:lnSpc>
                <a:spcPct val="100000"/>
              </a:lnSpc>
              <a:spcBef>
                <a:spcPts val="375"/>
              </a:spcBef>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05</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5870" y="2477770"/>
            <a:ext cx="8952230" cy="1587500"/>
          </a:xfrm>
          <a:prstGeom prst="rect">
            <a:avLst/>
          </a:prstGeom>
        </p:spPr>
        <p:txBody>
          <a:bodyPr vert="horz" wrap="square" lIns="91440" tIns="45720" rIns="91440" bIns="45720" rtlCol="0" anchor="t" anchorCtr="0">
            <a:normAutofit/>
          </a:bodyPr>
          <a:lstStyle/>
          <a:p>
            <a:pPr algn="l">
              <a:lnSpc>
                <a:spcPct val="100000"/>
              </a:lnSpc>
              <a:spcBef>
                <a:spcPts val="375"/>
              </a:spcBef>
            </a:pPr>
            <a:r>
              <a:rPr lang="en-US" sz="45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 A Description of the Settings </a:t>
            </a:r>
            <a:endParaRPr lang="en-US" sz="45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endParaRPr>
          </a:p>
          <a:p>
            <a:pPr algn="l">
              <a:lnSpc>
                <a:spcPct val="100000"/>
              </a:lnSpc>
              <a:spcBef>
                <a:spcPts val="375"/>
              </a:spcBef>
            </a:pPr>
            <a:endPar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4" name="音频 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41"/>
    </mc:Choice>
    <mc:Fallback>
      <p:transition spd="slow" advTm="1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grpSp>
        <p:nvGrpSpPr>
          <p:cNvPr id="2" name="Group 2"/>
          <p:cNvGrpSpPr/>
          <p:nvPr>
            <p:custDataLst>
              <p:tags r:id="rId2"/>
            </p:custDataLst>
          </p:nvPr>
        </p:nvGrpSpPr>
        <p:grpSpPr>
          <a:xfrm>
            <a:off x="4017073" y="2029682"/>
            <a:ext cx="4161759" cy="3593306"/>
            <a:chOff x="4017073" y="2029682"/>
            <a:chExt cx="4161759" cy="3593306"/>
          </a:xfrm>
        </p:grpSpPr>
        <p:sp>
          <p:nvSpPr>
            <p:cNvPr id="3" name="AutoShape 3"/>
            <p:cNvSpPr/>
            <p:nvPr>
              <p:custDataLst>
                <p:tags r:id="rId3"/>
              </p:custDataLst>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p>
        <p:sp>
          <p:nvSpPr>
            <p:cNvPr id="4" name="AutoShape 4"/>
            <p:cNvSpPr/>
            <p:nvPr>
              <p:custDataLst>
                <p:tags r:id="rId4"/>
              </p:custDataLst>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p>
        <p:sp>
          <p:nvSpPr>
            <p:cNvPr id="5" name="AutoShape 5"/>
            <p:cNvSpPr/>
            <p:nvPr>
              <p:custDataLst>
                <p:tags r:id="rId5"/>
              </p:custDataLst>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p>
        <p:sp>
          <p:nvSpPr>
            <p:cNvPr id="6" name="AutoShape 6"/>
            <p:cNvSpPr/>
            <p:nvPr>
              <p:custDataLst>
                <p:tags r:id="rId6"/>
              </p:custDataLst>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p>
      </p:grpSp>
      <p:grpSp>
        <p:nvGrpSpPr>
          <p:cNvPr id="7" name="Group 7"/>
          <p:cNvGrpSpPr/>
          <p:nvPr>
            <p:custDataLst>
              <p:tags r:id="rId7"/>
            </p:custDataLst>
          </p:nvPr>
        </p:nvGrpSpPr>
        <p:grpSpPr>
          <a:xfrm>
            <a:off x="4768691" y="4711446"/>
            <a:ext cx="581882" cy="581882"/>
            <a:chOff x="4768691" y="4711446"/>
            <a:chExt cx="581882" cy="581882"/>
          </a:xfrm>
        </p:grpSpPr>
        <p:sp>
          <p:nvSpPr>
            <p:cNvPr id="8" name="Freeform 8"/>
            <p:cNvSpPr/>
            <p:nvPr>
              <p:custDataLst>
                <p:tags r:id="rId8"/>
              </p:custDataLst>
            </p:nvPr>
          </p:nvSpPr>
          <p:spPr>
            <a:xfrm>
              <a:off x="5015484" y="5009769"/>
              <a:ext cx="163925" cy="195167"/>
            </a:xfrm>
            <a:custGeom>
              <a:avLst/>
              <a:gdLst/>
              <a:ahLst/>
              <a:cxnLst/>
              <a:rect l="l" t="t" r="r" b="b"/>
              <a:pathLst>
                <a:path w="178" h="212">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sp>
        <p:sp>
          <p:nvSpPr>
            <p:cNvPr id="9" name="Freeform 9"/>
            <p:cNvSpPr/>
            <p:nvPr>
              <p:custDataLst>
                <p:tags r:id="rId9"/>
              </p:custDataLst>
            </p:nvPr>
          </p:nvSpPr>
          <p:spPr>
            <a:xfrm>
              <a:off x="4768691" y="4711446"/>
              <a:ext cx="581882" cy="581882"/>
            </a:xfrm>
            <a:custGeom>
              <a:avLst/>
              <a:gdLst/>
              <a:ahLst/>
              <a:cxnLst/>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sp>
      </p:grpSp>
      <p:sp>
        <p:nvSpPr>
          <p:cNvPr id="10" name="Freeform 10"/>
          <p:cNvSpPr/>
          <p:nvPr>
            <p:custDataLst>
              <p:tags r:id="rId10"/>
            </p:custDataLst>
          </p:nvPr>
        </p:nvSpPr>
        <p:spPr>
          <a:xfrm>
            <a:off x="6919008" y="4724686"/>
            <a:ext cx="435578" cy="526542"/>
          </a:xfrm>
          <a:custGeom>
            <a:avLst/>
            <a:gdLst/>
            <a:ahLst/>
            <a:cxnLst/>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sp>
      <p:sp>
        <p:nvSpPr>
          <p:cNvPr id="11" name="Freeform 11"/>
          <p:cNvSpPr/>
          <p:nvPr/>
        </p:nvSpPr>
        <p:spPr>
          <a:xfrm>
            <a:off x="6086475" y="4388453"/>
            <a:ext cx="87916" cy="87916"/>
          </a:xfrm>
          <a:custGeom>
            <a:avLst/>
            <a:gdLst/>
            <a:ahLst/>
            <a:cxnLst/>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sp>
      <p:sp>
        <p:nvSpPr>
          <p:cNvPr id="12" name="Freeform 12"/>
          <p:cNvSpPr/>
          <p:nvPr>
            <p:custDataLst>
              <p:tags r:id="rId11"/>
            </p:custDataLst>
          </p:nvPr>
        </p:nvSpPr>
        <p:spPr>
          <a:xfrm>
            <a:off x="5783437" y="2866346"/>
            <a:ext cx="622649" cy="637223"/>
          </a:xfrm>
          <a:custGeom>
            <a:avLst/>
            <a:gdLst/>
            <a:ahLst/>
            <a:cxnLst/>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sp>
      <p:sp>
        <p:nvSpPr>
          <p:cNvPr id="13" name="Freeform 13"/>
          <p:cNvSpPr/>
          <p:nvPr>
            <p:custDataLst>
              <p:tags r:id="rId12"/>
            </p:custDataLst>
          </p:nvPr>
        </p:nvSpPr>
        <p:spPr>
          <a:xfrm>
            <a:off x="5833776" y="4203763"/>
            <a:ext cx="521970" cy="520922"/>
          </a:xfrm>
          <a:custGeom>
            <a:avLst/>
            <a:gdLst/>
            <a:ahLst/>
            <a:cxnLst/>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sp>
      <p:grpSp>
        <p:nvGrpSpPr>
          <p:cNvPr id="14" name="Group 14"/>
          <p:cNvGrpSpPr/>
          <p:nvPr/>
        </p:nvGrpSpPr>
        <p:grpSpPr>
          <a:xfrm>
            <a:off x="454963" y="93878"/>
            <a:ext cx="10641129" cy="893445"/>
            <a:chOff x="454963" y="93878"/>
            <a:chExt cx="10641129" cy="893445"/>
          </a:xfrm>
        </p:grpSpPr>
        <p:sp>
          <p:nvSpPr>
            <p:cNvPr id="15" name="AutoShape 15"/>
            <p:cNvSpPr/>
            <p:nvPr/>
          </p:nvSpPr>
          <p:spPr>
            <a:xfrm>
              <a:off x="454963" y="331168"/>
              <a:ext cx="84147" cy="84147"/>
            </a:xfrm>
            <a:prstGeom prst="ellipse">
              <a:avLst/>
            </a:prstGeom>
            <a:solidFill>
              <a:schemeClr val="accent1">
                <a:alpha val="100000"/>
              </a:schemeClr>
            </a:solidFill>
          </p:spPr>
        </p:sp>
        <p:sp>
          <p:nvSpPr>
            <p:cNvPr id="16" name="AutoShape 16"/>
            <p:cNvSpPr/>
            <p:nvPr/>
          </p:nvSpPr>
          <p:spPr>
            <a:xfrm>
              <a:off x="575049" y="337743"/>
              <a:ext cx="78137" cy="78137"/>
            </a:xfrm>
            <a:prstGeom prst="ellipse">
              <a:avLst/>
            </a:prstGeom>
            <a:solidFill>
              <a:schemeClr val="accent1">
                <a:alpha val="80000"/>
              </a:schemeClr>
            </a:solidFill>
          </p:spPr>
        </p:sp>
        <p:sp>
          <p:nvSpPr>
            <p:cNvPr id="17" name="AutoShape 17"/>
            <p:cNvSpPr/>
            <p:nvPr/>
          </p:nvSpPr>
          <p:spPr>
            <a:xfrm>
              <a:off x="689125" y="339460"/>
              <a:ext cx="74704" cy="74704"/>
            </a:xfrm>
            <a:prstGeom prst="ellipse">
              <a:avLst/>
            </a:prstGeom>
            <a:solidFill>
              <a:schemeClr val="accent1">
                <a:alpha val="60000"/>
              </a:schemeClr>
            </a:solidFill>
          </p:spPr>
        </p:sp>
        <p:sp>
          <p:nvSpPr>
            <p:cNvPr id="18" name="AutoShape 18"/>
            <p:cNvSpPr/>
            <p:nvPr/>
          </p:nvSpPr>
          <p:spPr>
            <a:xfrm>
              <a:off x="799768" y="348430"/>
              <a:ext cx="69238" cy="69238"/>
            </a:xfrm>
            <a:prstGeom prst="ellipse">
              <a:avLst/>
            </a:prstGeom>
            <a:solidFill>
              <a:schemeClr val="accent1">
                <a:alpha val="40000"/>
              </a:schemeClr>
            </a:solidFill>
          </p:spPr>
        </p:sp>
        <p:sp>
          <p:nvSpPr>
            <p:cNvPr id="19" name="AutoShape 19"/>
            <p:cNvSpPr/>
            <p:nvPr/>
          </p:nvSpPr>
          <p:spPr>
            <a:xfrm>
              <a:off x="904945" y="344297"/>
              <a:ext cx="65594" cy="65594"/>
            </a:xfrm>
            <a:prstGeom prst="ellipse">
              <a:avLst/>
            </a:prstGeom>
            <a:solidFill>
              <a:schemeClr val="accent1">
                <a:alpha val="20000"/>
              </a:schemeClr>
            </a:solidFill>
          </p:spPr>
        </p:sp>
        <p:sp>
          <p:nvSpPr>
            <p:cNvPr id="20" name="AutoShape 20"/>
            <p:cNvSpPr/>
            <p:nvPr/>
          </p:nvSpPr>
          <p:spPr>
            <a:xfrm>
              <a:off x="454963" y="448942"/>
              <a:ext cx="84147" cy="84147"/>
            </a:xfrm>
            <a:prstGeom prst="ellipse">
              <a:avLst/>
            </a:prstGeom>
            <a:solidFill>
              <a:schemeClr val="accent1">
                <a:alpha val="100000"/>
              </a:schemeClr>
            </a:solidFill>
          </p:spPr>
        </p:sp>
        <p:sp>
          <p:nvSpPr>
            <p:cNvPr id="21" name="AutoShape 21"/>
            <p:cNvSpPr/>
            <p:nvPr/>
          </p:nvSpPr>
          <p:spPr>
            <a:xfrm>
              <a:off x="575049" y="455517"/>
              <a:ext cx="78137" cy="78137"/>
            </a:xfrm>
            <a:prstGeom prst="ellipse">
              <a:avLst/>
            </a:prstGeom>
            <a:solidFill>
              <a:schemeClr val="accent1">
                <a:alpha val="80000"/>
              </a:schemeClr>
            </a:solidFill>
          </p:spPr>
        </p:sp>
        <p:sp>
          <p:nvSpPr>
            <p:cNvPr id="22" name="AutoShape 22"/>
            <p:cNvSpPr/>
            <p:nvPr/>
          </p:nvSpPr>
          <p:spPr>
            <a:xfrm>
              <a:off x="689125" y="457233"/>
              <a:ext cx="74704" cy="74704"/>
            </a:xfrm>
            <a:prstGeom prst="ellipse">
              <a:avLst/>
            </a:prstGeom>
            <a:solidFill>
              <a:schemeClr val="accent1">
                <a:alpha val="60000"/>
              </a:schemeClr>
            </a:solidFill>
          </p:spPr>
        </p:sp>
        <p:sp>
          <p:nvSpPr>
            <p:cNvPr id="23" name="AutoShape 23"/>
            <p:cNvSpPr/>
            <p:nvPr/>
          </p:nvSpPr>
          <p:spPr>
            <a:xfrm>
              <a:off x="799768" y="466203"/>
              <a:ext cx="69238" cy="69238"/>
            </a:xfrm>
            <a:prstGeom prst="ellipse">
              <a:avLst/>
            </a:prstGeom>
            <a:solidFill>
              <a:schemeClr val="accent1">
                <a:alpha val="40000"/>
              </a:schemeClr>
            </a:solidFill>
          </p:spPr>
        </p:sp>
        <p:sp>
          <p:nvSpPr>
            <p:cNvPr id="24" name="AutoShape 24"/>
            <p:cNvSpPr/>
            <p:nvPr/>
          </p:nvSpPr>
          <p:spPr>
            <a:xfrm>
              <a:off x="904945" y="462070"/>
              <a:ext cx="65594" cy="65594"/>
            </a:xfrm>
            <a:prstGeom prst="ellipse">
              <a:avLst/>
            </a:prstGeom>
            <a:solidFill>
              <a:schemeClr val="accent1">
                <a:alpha val="20000"/>
              </a:schemeClr>
            </a:solidFill>
          </p:spPr>
        </p:sp>
        <p:sp>
          <p:nvSpPr>
            <p:cNvPr id="25" name="AutoShape 25"/>
            <p:cNvSpPr/>
            <p:nvPr/>
          </p:nvSpPr>
          <p:spPr>
            <a:xfrm>
              <a:off x="454963" y="566715"/>
              <a:ext cx="84147" cy="84147"/>
            </a:xfrm>
            <a:prstGeom prst="ellipse">
              <a:avLst/>
            </a:prstGeom>
            <a:solidFill>
              <a:schemeClr val="accent1">
                <a:alpha val="100000"/>
              </a:schemeClr>
            </a:solidFill>
          </p:spPr>
        </p:sp>
        <p:sp>
          <p:nvSpPr>
            <p:cNvPr id="26" name="AutoShape 26"/>
            <p:cNvSpPr/>
            <p:nvPr/>
          </p:nvSpPr>
          <p:spPr>
            <a:xfrm>
              <a:off x="575049" y="573291"/>
              <a:ext cx="78137" cy="78137"/>
            </a:xfrm>
            <a:prstGeom prst="ellipse">
              <a:avLst/>
            </a:prstGeom>
            <a:solidFill>
              <a:schemeClr val="accent1">
                <a:alpha val="80000"/>
              </a:schemeClr>
            </a:solidFill>
          </p:spPr>
        </p:sp>
        <p:sp>
          <p:nvSpPr>
            <p:cNvPr id="27" name="AutoShape 27"/>
            <p:cNvSpPr/>
            <p:nvPr/>
          </p:nvSpPr>
          <p:spPr>
            <a:xfrm>
              <a:off x="689125" y="575007"/>
              <a:ext cx="74704" cy="74704"/>
            </a:xfrm>
            <a:prstGeom prst="ellipse">
              <a:avLst/>
            </a:prstGeom>
            <a:solidFill>
              <a:schemeClr val="accent1">
                <a:alpha val="60000"/>
              </a:schemeClr>
            </a:solidFill>
          </p:spPr>
        </p:sp>
        <p:sp>
          <p:nvSpPr>
            <p:cNvPr id="28" name="AutoShape 28"/>
            <p:cNvSpPr/>
            <p:nvPr/>
          </p:nvSpPr>
          <p:spPr>
            <a:xfrm>
              <a:off x="799768" y="583977"/>
              <a:ext cx="69238" cy="69238"/>
            </a:xfrm>
            <a:prstGeom prst="ellipse">
              <a:avLst/>
            </a:prstGeom>
            <a:solidFill>
              <a:schemeClr val="accent1">
                <a:alpha val="40000"/>
              </a:schemeClr>
            </a:solidFill>
          </p:spPr>
        </p:sp>
        <p:sp>
          <p:nvSpPr>
            <p:cNvPr id="29" name="AutoShape 29"/>
            <p:cNvSpPr/>
            <p:nvPr/>
          </p:nvSpPr>
          <p:spPr>
            <a:xfrm>
              <a:off x="904945" y="579844"/>
              <a:ext cx="65594" cy="65594"/>
            </a:xfrm>
            <a:prstGeom prst="ellipse">
              <a:avLst/>
            </a:prstGeom>
            <a:solidFill>
              <a:schemeClr val="accent1">
                <a:alpha val="20000"/>
              </a:schemeClr>
            </a:solidFill>
          </p:spPr>
        </p:sp>
        <p:sp>
          <p:nvSpPr>
            <p:cNvPr id="30" name="AutoShape 30"/>
            <p:cNvSpPr/>
            <p:nvPr/>
          </p:nvSpPr>
          <p:spPr>
            <a:xfrm>
              <a:off x="454963" y="684489"/>
              <a:ext cx="84147" cy="84147"/>
            </a:xfrm>
            <a:prstGeom prst="ellipse">
              <a:avLst/>
            </a:prstGeom>
            <a:solidFill>
              <a:schemeClr val="accent1">
                <a:alpha val="100000"/>
              </a:schemeClr>
            </a:solidFill>
          </p:spPr>
        </p:sp>
        <p:sp>
          <p:nvSpPr>
            <p:cNvPr id="31" name="AutoShape 31"/>
            <p:cNvSpPr/>
            <p:nvPr/>
          </p:nvSpPr>
          <p:spPr>
            <a:xfrm>
              <a:off x="575049" y="691064"/>
              <a:ext cx="78137" cy="78137"/>
            </a:xfrm>
            <a:prstGeom prst="ellipse">
              <a:avLst/>
            </a:prstGeom>
            <a:solidFill>
              <a:schemeClr val="accent1">
                <a:alpha val="80000"/>
              </a:schemeClr>
            </a:solidFill>
          </p:spPr>
        </p:sp>
        <p:sp>
          <p:nvSpPr>
            <p:cNvPr id="32" name="AutoShape 32"/>
            <p:cNvSpPr/>
            <p:nvPr/>
          </p:nvSpPr>
          <p:spPr>
            <a:xfrm>
              <a:off x="689125" y="692781"/>
              <a:ext cx="74704" cy="74704"/>
            </a:xfrm>
            <a:prstGeom prst="ellipse">
              <a:avLst/>
            </a:prstGeom>
            <a:solidFill>
              <a:schemeClr val="accent1">
                <a:alpha val="60000"/>
              </a:schemeClr>
            </a:solidFill>
          </p:spPr>
        </p:sp>
        <p:sp>
          <p:nvSpPr>
            <p:cNvPr id="33" name="AutoShape 33"/>
            <p:cNvSpPr/>
            <p:nvPr/>
          </p:nvSpPr>
          <p:spPr>
            <a:xfrm>
              <a:off x="799768" y="701751"/>
              <a:ext cx="69238" cy="69238"/>
            </a:xfrm>
            <a:prstGeom prst="ellipse">
              <a:avLst/>
            </a:prstGeom>
            <a:solidFill>
              <a:schemeClr val="accent1">
                <a:alpha val="40000"/>
              </a:schemeClr>
            </a:solidFill>
          </p:spPr>
        </p:sp>
        <p:sp>
          <p:nvSpPr>
            <p:cNvPr id="34" name="AutoShape 34"/>
            <p:cNvSpPr/>
            <p:nvPr/>
          </p:nvSpPr>
          <p:spPr>
            <a:xfrm>
              <a:off x="904945" y="697618"/>
              <a:ext cx="65594" cy="65594"/>
            </a:xfrm>
            <a:prstGeom prst="ellipse">
              <a:avLst/>
            </a:prstGeom>
            <a:solidFill>
              <a:schemeClr val="accent1">
                <a:alpha val="20000"/>
              </a:schemeClr>
            </a:solidFill>
          </p:spPr>
        </p:sp>
        <p:sp>
          <p:nvSpPr>
            <p:cNvPr id="35" name="TextBox 35"/>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A Description of the Settings </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6" name="TextBox 36"/>
          <p:cNvSpPr txBox="1"/>
          <p:nvPr>
            <p:custDataLst>
              <p:tags r:id="rId13"/>
            </p:custDataLst>
          </p:nvPr>
        </p:nvSpPr>
        <p:spPr>
          <a:xfrm>
            <a:off x="1294218" y="1702234"/>
            <a:ext cx="3394996" cy="490334"/>
          </a:xfrm>
          <a:prstGeom prst="rect">
            <a:avLst/>
          </a:prstGeom>
        </p:spPr>
        <p:txBody>
          <a:bodyPr vert="horz" wrap="square" lIns="66008" tIns="33052" rIns="66008" bIns="33052" rtlCol="0" anchor="t" anchorCtr="0">
            <a:normAutofit/>
          </a:bodyPr>
          <a:lstStyle/>
          <a:p>
            <a:pPr algn="r">
              <a:lnSpc>
                <a:spcPct val="150000"/>
              </a:lnSpc>
            </a:pPr>
            <a:r>
              <a:rPr lang="zh-CN" alt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rPr>
              <a:t>Student Participants</a:t>
            </a:r>
            <a:endParaRPr lang="zh-CN" alt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7" name="TextBox 37"/>
          <p:cNvSpPr txBox="1"/>
          <p:nvPr>
            <p:custDataLst>
              <p:tags r:id="rId14"/>
            </p:custDataLst>
          </p:nvPr>
        </p:nvSpPr>
        <p:spPr>
          <a:xfrm>
            <a:off x="914167" y="4038740"/>
            <a:ext cx="3394996" cy="490334"/>
          </a:xfrm>
          <a:prstGeom prst="rect">
            <a:avLst/>
          </a:prstGeom>
        </p:spPr>
        <p:txBody>
          <a:bodyPr vert="horz" wrap="square" lIns="66008" tIns="33052" rIns="66008" bIns="33052" rtlCol="0" anchor="t" anchorCtr="0">
            <a:normAutofit/>
          </a:bodyPr>
          <a:lstStyle/>
          <a:p>
            <a:pPr algn="r">
              <a:lnSpc>
                <a:spcPct val="150000"/>
              </a:lnSpc>
            </a:pPr>
            <a:r>
              <a:rPr lang="en-US" altLang="zh-CN" sz="1725" b="1">
                <a:solidFill>
                  <a:schemeClr val="accent3">
                    <a:alpha val="100000"/>
                  </a:schemeClr>
                </a:solidFill>
                <a:latin typeface="微软雅黑" panose="020B0503020204020204" charset="-122"/>
                <a:ea typeface="微软雅黑" panose="020B0503020204020204" charset="-122"/>
                <a:cs typeface="微软雅黑" panose="020B0503020204020204" charset="-122"/>
              </a:rPr>
              <a:t>Sample textbooks</a:t>
            </a:r>
            <a:endParaRPr lang="en-US" altLang="zh-CN" sz="17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8" name="TextBox 38"/>
          <p:cNvSpPr txBox="1"/>
          <p:nvPr>
            <p:custDataLst>
              <p:tags r:id="rId15"/>
            </p:custDataLst>
          </p:nvPr>
        </p:nvSpPr>
        <p:spPr>
          <a:xfrm>
            <a:off x="7434063" y="1702234"/>
            <a:ext cx="3394996" cy="490334"/>
          </a:xfrm>
          <a:prstGeom prst="rect">
            <a:avLst/>
          </a:prstGeom>
        </p:spPr>
        <p:txBody>
          <a:bodyPr vert="horz" wrap="square" lIns="66008" tIns="33052" rIns="66008" bIns="33052" rtlCol="0" anchor="t" anchorCtr="0">
            <a:normAutofit/>
          </a:bodyPr>
          <a:lstStyle/>
          <a:p>
            <a:pPr algn="l">
              <a:lnSpc>
                <a:spcPct val="150000"/>
              </a:lnSpc>
            </a:pPr>
            <a:r>
              <a:rPr lang="en-US" altLang="zh-CN" sz="1725" b="1">
                <a:solidFill>
                  <a:schemeClr val="accent2">
                    <a:alpha val="100000"/>
                  </a:schemeClr>
                </a:solidFill>
                <a:latin typeface="微软雅黑" panose="020B0503020204020204" charset="-122"/>
                <a:ea typeface="微软雅黑" panose="020B0503020204020204" charset="-122"/>
                <a:cs typeface="微软雅黑" panose="020B0503020204020204" charset="-122"/>
              </a:rPr>
              <a:t>Teacher Participants</a:t>
            </a:r>
            <a:endParaRPr lang="en-US" altLang="zh-CN" sz="1725" b="1">
              <a:solidFill>
                <a:schemeClr val="accen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9" name="TextBox 39"/>
          <p:cNvSpPr txBox="1"/>
          <p:nvPr>
            <p:custDataLst>
              <p:tags r:id="rId16"/>
            </p:custDataLst>
          </p:nvPr>
        </p:nvSpPr>
        <p:spPr>
          <a:xfrm>
            <a:off x="8457043" y="3986035"/>
            <a:ext cx="3394996" cy="490334"/>
          </a:xfrm>
          <a:prstGeom prst="rect">
            <a:avLst/>
          </a:prstGeom>
        </p:spPr>
        <p:txBody>
          <a:bodyPr vert="horz" wrap="square" lIns="66008" tIns="33052" rIns="66008" bIns="33052" rtlCol="0" anchor="t" anchorCtr="0">
            <a:normAutofit/>
          </a:bodyPr>
          <a:lstStyle/>
          <a:p>
            <a:pPr algn="l">
              <a:lnSpc>
                <a:spcPct val="150000"/>
              </a:lnSpc>
            </a:pPr>
            <a:r>
              <a:rPr lang="en-US" altLang="zh-CN" sz="1725" b="1">
                <a:solidFill>
                  <a:schemeClr val="accent4">
                    <a:alpha val="100000"/>
                  </a:schemeClr>
                </a:solidFill>
                <a:latin typeface="微软雅黑" panose="020B0503020204020204" charset="-122"/>
                <a:ea typeface="微软雅黑" panose="020B0503020204020204" charset="-122"/>
                <a:cs typeface="微软雅黑" panose="020B0503020204020204" charset="-122"/>
              </a:rPr>
              <a:t>Task allocation</a:t>
            </a:r>
            <a:endParaRPr lang="en-US" altLang="zh-CN" sz="1725" b="1">
              <a:solidFill>
                <a:schemeClr val="accent4">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0" name="TextBox 40"/>
          <p:cNvSpPr txBox="1"/>
          <p:nvPr>
            <p:custDataLst>
              <p:tags r:id="rId17"/>
            </p:custDataLst>
          </p:nvPr>
        </p:nvSpPr>
        <p:spPr>
          <a:xfrm>
            <a:off x="429895" y="2192655"/>
            <a:ext cx="4622800" cy="1424305"/>
          </a:xfrm>
          <a:prstGeom prst="rect">
            <a:avLst/>
          </a:prstGeom>
        </p:spPr>
        <p:txBody>
          <a:bodyPr vert="horz" wrap="square" lIns="66008" tIns="33052" rIns="66008" bIns="33052" rtlCol="0" anchor="t" anchorCtr="0">
            <a:normAutofit fontScale="90000"/>
          </a:bodyPr>
          <a:lstStyle/>
          <a:p>
            <a:pPr algn="r">
              <a:lnSpc>
                <a:spcPct val="150000"/>
              </a:lnSpc>
            </a:pPr>
            <a:r>
              <a:rPr lang="en-US" sz="1575">
                <a:solidFill>
                  <a:schemeClr val="dk1">
                    <a:alpha val="100000"/>
                  </a:schemeClr>
                </a:solidFill>
                <a:latin typeface="Times New Roman" panose="02020603050405020304" charset="0"/>
                <a:ea typeface="微软雅黑" panose="020B0503020204020204" charset="-122"/>
                <a:cs typeface="Times New Roman" panose="02020603050405020304" charset="0"/>
              </a:rPr>
              <a:t>Participants(grade 3 students, 3 classes, total 150 persons) from Public junior high  school（Chengdu Yandaojie junior high school) in China, will be employed for the study.</a:t>
            </a:r>
            <a:r>
              <a:rPr lang="en-US" sz="1575">
                <a:solidFill>
                  <a:schemeClr val="dk1">
                    <a:alpha val="100000"/>
                  </a:schemeClr>
                </a:solidFill>
                <a:latin typeface="微软雅黑" panose="020B0503020204020204" charset="-122"/>
                <a:ea typeface="微软雅黑" panose="020B0503020204020204" charset="-122"/>
                <a:cs typeface="微软雅黑" panose="020B0503020204020204" charset="-122"/>
              </a:rPr>
              <a:t> </a:t>
            </a:r>
            <a:endParaRPr lang="en-US" sz="157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1" name="TextBox 41"/>
          <p:cNvSpPr txBox="1"/>
          <p:nvPr>
            <p:custDataLst>
              <p:tags r:id="rId18"/>
            </p:custDataLst>
          </p:nvPr>
        </p:nvSpPr>
        <p:spPr>
          <a:xfrm>
            <a:off x="473075" y="4388485"/>
            <a:ext cx="3860800" cy="1089660"/>
          </a:xfrm>
          <a:prstGeom prst="rect">
            <a:avLst/>
          </a:prstGeom>
        </p:spPr>
        <p:txBody>
          <a:bodyPr vert="horz" wrap="square" lIns="66008" tIns="33052" rIns="66008" bIns="33052" rtlCol="0" anchor="t" anchorCtr="0">
            <a:normAutofit/>
          </a:bodyPr>
          <a:lstStyle/>
          <a:p>
            <a:pPr algn="r">
              <a:lnSpc>
                <a:spcPct val="150000"/>
              </a:lnSpc>
            </a:pPr>
            <a:r>
              <a:rPr lang="en-US" sz="1400">
                <a:solidFill>
                  <a:schemeClr val="dk1">
                    <a:alpha val="100000"/>
                  </a:schemeClr>
                </a:solidFill>
                <a:latin typeface="Times New Roman" panose="02020603050405020304" charset="0"/>
                <a:ea typeface="微软雅黑" panose="020B0503020204020204" charset="-122"/>
                <a:cs typeface="Times New Roman" panose="02020603050405020304" charset="0"/>
              </a:rPr>
              <a:t>Textbook sample consists of the three books from the‘Go For It’ series intended for Grades 7, 8 and 9.</a:t>
            </a: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 </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2" name="TextBox 42"/>
          <p:cNvSpPr txBox="1"/>
          <p:nvPr>
            <p:custDataLst>
              <p:tags r:id="rId19"/>
            </p:custDataLst>
          </p:nvPr>
        </p:nvSpPr>
        <p:spPr>
          <a:xfrm>
            <a:off x="7433945" y="2192655"/>
            <a:ext cx="4484370" cy="1424305"/>
          </a:xfrm>
          <a:prstGeom prst="rect">
            <a:avLst/>
          </a:prstGeom>
        </p:spPr>
        <p:txBody>
          <a:bodyPr vert="horz" wrap="square" lIns="66008" tIns="33052" rIns="66008" bIns="33052" rtlCol="0" anchor="t" anchorCtr="0">
            <a:normAutofit/>
          </a:bodyPr>
          <a:lstStyle/>
          <a:p>
            <a:pPr algn="l">
              <a:lnSpc>
                <a:spcPct val="150000"/>
              </a:lnSpc>
            </a:pPr>
            <a:r>
              <a:rPr lang="en-US" sz="1400">
                <a:solidFill>
                  <a:schemeClr val="dk1">
                    <a:alpha val="100000"/>
                  </a:schemeClr>
                </a:solidFill>
                <a:latin typeface="Times New Roman" panose="02020603050405020304" charset="0"/>
                <a:ea typeface="微软雅黑" panose="020B0503020204020204" charset="-122"/>
                <a:cs typeface="Times New Roman" panose="02020603050405020304" charset="0"/>
              </a:rPr>
              <a:t>The researcher intends to employ 5 teachers who teach ESL in the previous sample of students to be employed as the teacher sample. </a:t>
            </a:r>
            <a:endParaRPr lang="en-US" sz="14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43" name="TextBox 43"/>
          <p:cNvSpPr txBox="1"/>
          <p:nvPr>
            <p:custDataLst>
              <p:tags r:id="rId20"/>
            </p:custDataLst>
          </p:nvPr>
        </p:nvSpPr>
        <p:spPr>
          <a:xfrm>
            <a:off x="8456930" y="4388485"/>
            <a:ext cx="3461385" cy="1504315"/>
          </a:xfrm>
          <a:prstGeom prst="rect">
            <a:avLst/>
          </a:prstGeom>
        </p:spPr>
        <p:txBody>
          <a:bodyPr vert="horz" wrap="square" lIns="66008" tIns="33052" rIns="66008" bIns="33052" rtlCol="0" anchor="t" anchorCtr="0">
            <a:normAutofit/>
          </a:bodyPr>
          <a:lstStyle/>
          <a:p>
            <a:pPr algn="l">
              <a:lnSpc>
                <a:spcPct val="150000"/>
              </a:lnSpc>
            </a:pPr>
            <a:r>
              <a:rPr lang="zh-CN" altLang="en-US" sz="1400">
                <a:solidFill>
                  <a:schemeClr val="dk1">
                    <a:alpha val="100000"/>
                  </a:schemeClr>
                </a:solidFill>
                <a:latin typeface="Times New Roman" panose="02020603050405020304" charset="0"/>
                <a:ea typeface="微软雅黑" panose="020B0503020204020204" charset="-122"/>
                <a:cs typeface="Times New Roman" panose="02020603050405020304" charset="0"/>
              </a:rPr>
              <a:t>Students and teachers </a:t>
            </a:r>
            <a:r>
              <a:rPr lang="en-US" altLang="zh-CN" sz="1400">
                <a:solidFill>
                  <a:schemeClr val="dk1">
                    <a:alpha val="100000"/>
                  </a:schemeClr>
                </a:solidFill>
                <a:latin typeface="Times New Roman" panose="02020603050405020304" charset="0"/>
                <a:ea typeface="微软雅黑" panose="020B0503020204020204" charset="-122"/>
                <a:cs typeface="Times New Roman" panose="02020603050405020304" charset="0"/>
              </a:rPr>
              <a:t>will </a:t>
            </a:r>
            <a:r>
              <a:rPr lang="zh-CN" altLang="en-US" sz="1400">
                <a:solidFill>
                  <a:schemeClr val="dk1">
                    <a:alpha val="100000"/>
                  </a:schemeClr>
                </a:solidFill>
                <a:latin typeface="Times New Roman" panose="02020603050405020304" charset="0"/>
                <a:ea typeface="微软雅黑" panose="020B0503020204020204" charset="-122"/>
                <a:cs typeface="Times New Roman" panose="02020603050405020304" charset="0"/>
              </a:rPr>
              <a:t>complete questionnaires respectively, and teachers </a:t>
            </a:r>
            <a:r>
              <a:rPr lang="en-US" altLang="zh-CN" sz="1400">
                <a:solidFill>
                  <a:schemeClr val="dk1">
                    <a:alpha val="100000"/>
                  </a:schemeClr>
                </a:solidFill>
                <a:latin typeface="Times New Roman" panose="02020603050405020304" charset="0"/>
                <a:ea typeface="微软雅黑" panose="020B0503020204020204" charset="-122"/>
                <a:cs typeface="Times New Roman" panose="02020603050405020304" charset="0"/>
              </a:rPr>
              <a:t>will be </a:t>
            </a:r>
            <a:r>
              <a:rPr lang="zh-CN" altLang="en-US" sz="1400">
                <a:solidFill>
                  <a:schemeClr val="dk1">
                    <a:alpha val="100000"/>
                  </a:schemeClr>
                </a:solidFill>
                <a:latin typeface="Times New Roman" panose="02020603050405020304" charset="0"/>
                <a:ea typeface="微软雅黑" panose="020B0503020204020204" charset="-122"/>
                <a:cs typeface="Times New Roman" panose="02020603050405020304" charset="0"/>
              </a:rPr>
              <a:t>interviewed</a:t>
            </a:r>
            <a:r>
              <a:rPr lang="en-US" altLang="zh-CN" sz="1400">
                <a:solidFill>
                  <a:schemeClr val="dk1">
                    <a:alpha val="100000"/>
                  </a:schemeClr>
                </a:solidFill>
                <a:latin typeface="Times New Roman" panose="02020603050405020304" charset="0"/>
                <a:ea typeface="微软雅黑" panose="020B0503020204020204" charset="-122"/>
                <a:cs typeface="Times New Roman" panose="02020603050405020304" charset="0"/>
              </a:rPr>
              <a:t> in their office</a:t>
            </a:r>
            <a:r>
              <a:rPr lang="zh-CN" altLang="en-US" sz="1400">
                <a:solidFill>
                  <a:schemeClr val="dk1">
                    <a:alpha val="100000"/>
                  </a:schemeClr>
                </a:solidFill>
                <a:latin typeface="Times New Roman" panose="02020603050405020304" charset="0"/>
                <a:ea typeface="微软雅黑" panose="020B0503020204020204" charset="-122"/>
                <a:cs typeface="Times New Roman" panose="02020603050405020304" charset="0"/>
              </a:rPr>
              <a:t>.</a:t>
            </a:r>
            <a:endParaRPr lang="zh-CN" altLang="en-US" sz="14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44" name="墨迹 43"/>
          <p:cNvSpPr/>
          <p:nvPr/>
        </p:nvSpPr>
        <p:spPr bwMode="auto">
          <a:xfrm>
            <a:off x="977040" y="2056320"/>
            <a:ext cx="3832200" cy="3042720"/>
          </a:xfrm>
          <a:prstGeom prst="rect">
            <a:avLst/>
          </a:prstGeom>
        </p:spPr>
      </p:sp>
      <p:pic>
        <p:nvPicPr>
          <p:cNvPr id="45" name="音频 44">
            <a:hlinkClick r:id="" action="ppaction://media"/>
          </p:cNvPr>
          <p:cNvPicPr>
            <a:picLocks noChangeAspect="1"/>
          </p:cNvPicPr>
          <p:nvPr>
            <a:audioFile r:link="rId21"/>
            <p:extLst>
              <p:ext uri="{DAA4B4D4-6D71-4841-9C94-3DE7FCFB9230}">
                <p14:media xmlns:p14="http://schemas.microsoft.com/office/powerpoint/2010/main" r:embed="rId22"/>
              </p:ext>
            </p:extLst>
          </p:nvPr>
        </p:nvPicPr>
        <p:blipFill>
          <a:blip r:embed="rId23"/>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855"/>
    </mc:Choice>
    <mc:Fallback>
      <p:transition spd="slow" advTm="57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par>
                                <p:cTn id="7" presetID="59" presetClass="entr" presetSubtype="0" fill="hold" nodeType="withEffect">
                                  <p:stCondLst>
                                    <p:cond delay="0"/>
                                  </p:stCondLst>
                                  <p:childTnLst>
                                    <p:set>
                                      <p:cBhvr>
                                        <p:cTn id="8" dur="1" fill="hold">
                                          <p:stCondLst>
                                            <p:cond delay="0"/>
                                          </p:stCondLst>
                                        </p:cTn>
                                        <p:tgtEl>
                                          <p:spTgt spid="44"/>
                                        </p:tgtEl>
                                        <p:attrNameLst>
                                          <p:attrName>style.visibility</p:attrName>
                                        </p:attrNameLst>
                                      </p:cBhvr>
                                      <p:to>
                                        <p:strVal val="visible"/>
                                      </p:to>
                                    </p:set>
                                    <p:cmd type="call" cmd="playFrom(0.0)">
                                      <p:cBhvr>
                                        <p:cTn id="9"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p>
            <a:pPr algn="l">
              <a:lnSpc>
                <a:spcPct val="100000"/>
              </a:lnSpc>
              <a:spcBef>
                <a:spcPts val="375"/>
              </a:spcBef>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06</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p>
            <a:pPr algn="l">
              <a:lnSpc>
                <a:spcPct val="100000"/>
              </a:lnSpc>
              <a:spcBef>
                <a:spcPts val="375"/>
              </a:spcBef>
            </a:pPr>
            <a:r>
              <a:rPr lang="en-US" sz="45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The Ethical Issues</a:t>
            </a:r>
            <a:endParaRPr lang="en-US" sz="45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endParaRPr>
          </a:p>
          <a:p>
            <a:pPr algn="l">
              <a:lnSpc>
                <a:spcPct val="100000"/>
              </a:lnSpc>
              <a:spcBef>
                <a:spcPts val="375"/>
              </a:spcBef>
            </a:pPr>
            <a:endPar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4" name="音频 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2"/>
    </mc:Choice>
    <mc:Fallback>
      <p:transition spd="slow" advTm="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6" name="AutoShape 6"/>
          <p:cNvSpPr/>
          <p:nvPr>
            <p:custDataLst>
              <p:tags r:id="rId2"/>
            </p:custDataLst>
          </p:nvPr>
        </p:nvSpPr>
        <p:spPr>
          <a:xfrm>
            <a:off x="6416040" y="1461135"/>
            <a:ext cx="2285365" cy="2745740"/>
          </a:xfrm>
          <a:prstGeom prst="rect">
            <a:avLst/>
          </a:prstGeom>
          <a:solidFill>
            <a:schemeClr val="accent1">
              <a:alpha val="100000"/>
            </a:schemeClr>
          </a:solidFill>
        </p:spPr>
      </p:sp>
      <p:sp>
        <p:nvSpPr>
          <p:cNvPr id="7" name="AutoShape 7"/>
          <p:cNvSpPr/>
          <p:nvPr>
            <p:custDataLst>
              <p:tags r:id="rId3"/>
            </p:custDataLst>
          </p:nvPr>
        </p:nvSpPr>
        <p:spPr>
          <a:xfrm>
            <a:off x="6416040" y="2223770"/>
            <a:ext cx="2288540" cy="4085590"/>
          </a:xfrm>
          <a:prstGeom prst="rect">
            <a:avLst/>
          </a:prstGeom>
          <a:solidFill>
            <a:schemeClr val="accent1">
              <a:lumMod val="50000"/>
              <a:alpha val="100000"/>
            </a:schemeClr>
          </a:solidFill>
        </p:spPr>
      </p:sp>
      <p:sp>
        <p:nvSpPr>
          <p:cNvPr id="8" name="AutoShape 8"/>
          <p:cNvSpPr/>
          <p:nvPr>
            <p:custDataLst>
              <p:tags r:id="rId4"/>
            </p:custDataLst>
          </p:nvPr>
        </p:nvSpPr>
        <p:spPr>
          <a:xfrm>
            <a:off x="3571240" y="1442720"/>
            <a:ext cx="2285365" cy="2764155"/>
          </a:xfrm>
          <a:prstGeom prst="rect">
            <a:avLst/>
          </a:prstGeom>
          <a:solidFill>
            <a:schemeClr val="accent1">
              <a:alpha val="100000"/>
            </a:schemeClr>
          </a:solidFill>
        </p:spPr>
      </p:sp>
      <p:sp>
        <p:nvSpPr>
          <p:cNvPr id="9" name="AutoShape 9"/>
          <p:cNvSpPr/>
          <p:nvPr>
            <p:custDataLst>
              <p:tags r:id="rId5"/>
            </p:custDataLst>
          </p:nvPr>
        </p:nvSpPr>
        <p:spPr>
          <a:xfrm>
            <a:off x="3571240" y="2222500"/>
            <a:ext cx="2287905" cy="4087495"/>
          </a:xfrm>
          <a:prstGeom prst="rect">
            <a:avLst/>
          </a:prstGeom>
          <a:solidFill>
            <a:schemeClr val="accent1">
              <a:lumMod val="50000"/>
              <a:alpha val="100000"/>
            </a:schemeClr>
          </a:solidFill>
        </p:spPr>
      </p:sp>
      <p:sp>
        <p:nvSpPr>
          <p:cNvPr id="10" name="AutoShape 10"/>
          <p:cNvSpPr/>
          <p:nvPr>
            <p:custDataLst>
              <p:tags r:id="rId6"/>
            </p:custDataLst>
          </p:nvPr>
        </p:nvSpPr>
        <p:spPr>
          <a:xfrm>
            <a:off x="9265285" y="1442720"/>
            <a:ext cx="2286000" cy="2764155"/>
          </a:xfrm>
          <a:prstGeom prst="rect">
            <a:avLst/>
          </a:prstGeom>
          <a:solidFill>
            <a:schemeClr val="accent1">
              <a:alpha val="100000"/>
            </a:schemeClr>
          </a:solidFill>
        </p:spPr>
      </p:sp>
      <p:sp>
        <p:nvSpPr>
          <p:cNvPr id="11" name="AutoShape 11"/>
          <p:cNvSpPr/>
          <p:nvPr>
            <p:custDataLst>
              <p:tags r:id="rId7"/>
            </p:custDataLst>
          </p:nvPr>
        </p:nvSpPr>
        <p:spPr>
          <a:xfrm>
            <a:off x="9265285" y="2221865"/>
            <a:ext cx="2286000" cy="4087495"/>
          </a:xfrm>
          <a:prstGeom prst="rect">
            <a:avLst/>
          </a:prstGeom>
          <a:solidFill>
            <a:schemeClr val="accent1">
              <a:lumMod val="50000"/>
              <a:alpha val="100000"/>
            </a:schemeClr>
          </a:solidFill>
        </p:spPr>
      </p:sp>
      <p:grpSp>
        <p:nvGrpSpPr>
          <p:cNvPr id="12" name="Group 12"/>
          <p:cNvGrpSpPr/>
          <p:nvPr>
            <p:custDataLst>
              <p:tags r:id="rId8"/>
            </p:custDataLst>
          </p:nvPr>
        </p:nvGrpSpPr>
        <p:grpSpPr>
          <a:xfrm>
            <a:off x="705485" y="1452245"/>
            <a:ext cx="2286000" cy="4857750"/>
            <a:chOff x="705451" y="3460761"/>
            <a:chExt cx="2286000" cy="2849023"/>
          </a:xfrm>
        </p:grpSpPr>
        <p:sp>
          <p:nvSpPr>
            <p:cNvPr id="13" name="AutoShape 13"/>
            <p:cNvSpPr/>
            <p:nvPr>
              <p:custDataLst>
                <p:tags r:id="rId9"/>
              </p:custDataLst>
            </p:nvPr>
          </p:nvSpPr>
          <p:spPr>
            <a:xfrm>
              <a:off x="705451" y="3460761"/>
              <a:ext cx="2286000" cy="883920"/>
            </a:xfrm>
            <a:prstGeom prst="rect">
              <a:avLst/>
            </a:prstGeom>
            <a:solidFill>
              <a:schemeClr val="accent1">
                <a:alpha val="100000"/>
              </a:schemeClr>
            </a:solidFill>
          </p:spPr>
        </p:sp>
        <p:sp>
          <p:nvSpPr>
            <p:cNvPr id="14" name="AutoShape 14"/>
            <p:cNvSpPr/>
            <p:nvPr>
              <p:custDataLst>
                <p:tags r:id="rId10"/>
              </p:custDataLst>
            </p:nvPr>
          </p:nvSpPr>
          <p:spPr>
            <a:xfrm>
              <a:off x="705451" y="3912880"/>
              <a:ext cx="2286000" cy="2396904"/>
            </a:xfrm>
            <a:prstGeom prst="rect">
              <a:avLst/>
            </a:prstGeom>
            <a:solidFill>
              <a:schemeClr val="accent1">
                <a:lumMod val="50000"/>
                <a:alpha val="100000"/>
              </a:schemeClr>
            </a:solidFill>
          </p:spPr>
        </p:sp>
      </p:grpSp>
      <p:grpSp>
        <p:nvGrpSpPr>
          <p:cNvPr id="15" name="Group 15"/>
          <p:cNvGrpSpPr/>
          <p:nvPr/>
        </p:nvGrpSpPr>
        <p:grpSpPr>
          <a:xfrm>
            <a:off x="454963" y="93878"/>
            <a:ext cx="10641129" cy="893445"/>
            <a:chOff x="454963" y="93878"/>
            <a:chExt cx="10641129" cy="893445"/>
          </a:xfrm>
        </p:grpSpPr>
        <p:sp>
          <p:nvSpPr>
            <p:cNvPr id="16" name="AutoShape 16"/>
            <p:cNvSpPr/>
            <p:nvPr/>
          </p:nvSpPr>
          <p:spPr>
            <a:xfrm>
              <a:off x="454963" y="331168"/>
              <a:ext cx="84147" cy="84147"/>
            </a:xfrm>
            <a:prstGeom prst="ellipse">
              <a:avLst/>
            </a:prstGeom>
            <a:solidFill>
              <a:schemeClr val="accent1">
                <a:alpha val="100000"/>
              </a:schemeClr>
            </a:solidFill>
          </p:spPr>
        </p:sp>
        <p:sp>
          <p:nvSpPr>
            <p:cNvPr id="17" name="AutoShape 17"/>
            <p:cNvSpPr/>
            <p:nvPr/>
          </p:nvSpPr>
          <p:spPr>
            <a:xfrm>
              <a:off x="575049" y="337743"/>
              <a:ext cx="78137" cy="78137"/>
            </a:xfrm>
            <a:prstGeom prst="ellipse">
              <a:avLst/>
            </a:prstGeom>
            <a:solidFill>
              <a:schemeClr val="accent1">
                <a:alpha val="80000"/>
              </a:schemeClr>
            </a:solidFill>
          </p:spPr>
        </p:sp>
        <p:sp>
          <p:nvSpPr>
            <p:cNvPr id="18" name="AutoShape 18"/>
            <p:cNvSpPr/>
            <p:nvPr/>
          </p:nvSpPr>
          <p:spPr>
            <a:xfrm>
              <a:off x="689125" y="339460"/>
              <a:ext cx="74704" cy="74704"/>
            </a:xfrm>
            <a:prstGeom prst="ellipse">
              <a:avLst/>
            </a:prstGeom>
            <a:solidFill>
              <a:schemeClr val="accent1">
                <a:alpha val="60000"/>
              </a:schemeClr>
            </a:solidFill>
          </p:spPr>
        </p:sp>
        <p:sp>
          <p:nvSpPr>
            <p:cNvPr id="19" name="AutoShape 19"/>
            <p:cNvSpPr/>
            <p:nvPr/>
          </p:nvSpPr>
          <p:spPr>
            <a:xfrm>
              <a:off x="799768" y="348430"/>
              <a:ext cx="69238" cy="69238"/>
            </a:xfrm>
            <a:prstGeom prst="ellipse">
              <a:avLst/>
            </a:prstGeom>
            <a:solidFill>
              <a:schemeClr val="accent1">
                <a:alpha val="40000"/>
              </a:schemeClr>
            </a:solidFill>
          </p:spPr>
        </p:sp>
        <p:sp>
          <p:nvSpPr>
            <p:cNvPr id="20" name="AutoShape 20"/>
            <p:cNvSpPr/>
            <p:nvPr/>
          </p:nvSpPr>
          <p:spPr>
            <a:xfrm>
              <a:off x="904945" y="344297"/>
              <a:ext cx="65594" cy="65594"/>
            </a:xfrm>
            <a:prstGeom prst="ellipse">
              <a:avLst/>
            </a:prstGeom>
            <a:solidFill>
              <a:schemeClr val="accent1">
                <a:alpha val="20000"/>
              </a:schemeClr>
            </a:solidFill>
          </p:spPr>
        </p:sp>
        <p:sp>
          <p:nvSpPr>
            <p:cNvPr id="21" name="AutoShape 21"/>
            <p:cNvSpPr/>
            <p:nvPr/>
          </p:nvSpPr>
          <p:spPr>
            <a:xfrm>
              <a:off x="454963" y="448942"/>
              <a:ext cx="84147" cy="84147"/>
            </a:xfrm>
            <a:prstGeom prst="ellipse">
              <a:avLst/>
            </a:prstGeom>
            <a:solidFill>
              <a:schemeClr val="accent1">
                <a:alpha val="100000"/>
              </a:schemeClr>
            </a:solidFill>
          </p:spPr>
        </p:sp>
        <p:sp>
          <p:nvSpPr>
            <p:cNvPr id="22" name="AutoShape 22"/>
            <p:cNvSpPr/>
            <p:nvPr/>
          </p:nvSpPr>
          <p:spPr>
            <a:xfrm>
              <a:off x="575049" y="455517"/>
              <a:ext cx="78137" cy="78137"/>
            </a:xfrm>
            <a:prstGeom prst="ellipse">
              <a:avLst/>
            </a:prstGeom>
            <a:solidFill>
              <a:schemeClr val="accent1">
                <a:alpha val="80000"/>
              </a:schemeClr>
            </a:solidFill>
          </p:spPr>
        </p:sp>
        <p:sp>
          <p:nvSpPr>
            <p:cNvPr id="23" name="AutoShape 23"/>
            <p:cNvSpPr/>
            <p:nvPr/>
          </p:nvSpPr>
          <p:spPr>
            <a:xfrm>
              <a:off x="689125" y="457233"/>
              <a:ext cx="74704" cy="74704"/>
            </a:xfrm>
            <a:prstGeom prst="ellipse">
              <a:avLst/>
            </a:prstGeom>
            <a:solidFill>
              <a:schemeClr val="accent1">
                <a:alpha val="60000"/>
              </a:schemeClr>
            </a:solidFill>
          </p:spPr>
        </p:sp>
        <p:sp>
          <p:nvSpPr>
            <p:cNvPr id="24" name="AutoShape 24"/>
            <p:cNvSpPr/>
            <p:nvPr/>
          </p:nvSpPr>
          <p:spPr>
            <a:xfrm>
              <a:off x="799768" y="466203"/>
              <a:ext cx="69238" cy="69238"/>
            </a:xfrm>
            <a:prstGeom prst="ellipse">
              <a:avLst/>
            </a:prstGeom>
            <a:solidFill>
              <a:schemeClr val="accent1">
                <a:alpha val="40000"/>
              </a:schemeClr>
            </a:solidFill>
          </p:spPr>
        </p:sp>
        <p:sp>
          <p:nvSpPr>
            <p:cNvPr id="25" name="AutoShape 25"/>
            <p:cNvSpPr/>
            <p:nvPr/>
          </p:nvSpPr>
          <p:spPr>
            <a:xfrm>
              <a:off x="904945" y="462070"/>
              <a:ext cx="65594" cy="65594"/>
            </a:xfrm>
            <a:prstGeom prst="ellipse">
              <a:avLst/>
            </a:prstGeom>
            <a:solidFill>
              <a:schemeClr val="accent1">
                <a:alpha val="20000"/>
              </a:schemeClr>
            </a:solidFill>
          </p:spPr>
        </p:sp>
        <p:sp>
          <p:nvSpPr>
            <p:cNvPr id="26" name="AutoShape 26"/>
            <p:cNvSpPr/>
            <p:nvPr/>
          </p:nvSpPr>
          <p:spPr>
            <a:xfrm>
              <a:off x="454963" y="566715"/>
              <a:ext cx="84147" cy="84147"/>
            </a:xfrm>
            <a:prstGeom prst="ellipse">
              <a:avLst/>
            </a:prstGeom>
            <a:solidFill>
              <a:schemeClr val="accent1">
                <a:alpha val="100000"/>
              </a:schemeClr>
            </a:solidFill>
          </p:spPr>
        </p:sp>
        <p:sp>
          <p:nvSpPr>
            <p:cNvPr id="27" name="AutoShape 27"/>
            <p:cNvSpPr/>
            <p:nvPr/>
          </p:nvSpPr>
          <p:spPr>
            <a:xfrm>
              <a:off x="575049" y="573291"/>
              <a:ext cx="78137" cy="78137"/>
            </a:xfrm>
            <a:prstGeom prst="ellipse">
              <a:avLst/>
            </a:prstGeom>
            <a:solidFill>
              <a:schemeClr val="accent1">
                <a:alpha val="80000"/>
              </a:schemeClr>
            </a:solidFill>
          </p:spPr>
        </p:sp>
        <p:sp>
          <p:nvSpPr>
            <p:cNvPr id="28" name="AutoShape 28"/>
            <p:cNvSpPr/>
            <p:nvPr/>
          </p:nvSpPr>
          <p:spPr>
            <a:xfrm>
              <a:off x="689125" y="575007"/>
              <a:ext cx="74704" cy="74704"/>
            </a:xfrm>
            <a:prstGeom prst="ellipse">
              <a:avLst/>
            </a:prstGeom>
            <a:solidFill>
              <a:schemeClr val="accent1">
                <a:alpha val="60000"/>
              </a:schemeClr>
            </a:solidFill>
          </p:spPr>
        </p:sp>
        <p:sp>
          <p:nvSpPr>
            <p:cNvPr id="29" name="AutoShape 29"/>
            <p:cNvSpPr/>
            <p:nvPr/>
          </p:nvSpPr>
          <p:spPr>
            <a:xfrm>
              <a:off x="799768" y="583977"/>
              <a:ext cx="69238" cy="69238"/>
            </a:xfrm>
            <a:prstGeom prst="ellipse">
              <a:avLst/>
            </a:prstGeom>
            <a:solidFill>
              <a:schemeClr val="accent1">
                <a:alpha val="40000"/>
              </a:schemeClr>
            </a:solidFill>
          </p:spPr>
        </p:sp>
        <p:sp>
          <p:nvSpPr>
            <p:cNvPr id="30" name="AutoShape 30"/>
            <p:cNvSpPr/>
            <p:nvPr/>
          </p:nvSpPr>
          <p:spPr>
            <a:xfrm>
              <a:off x="904945" y="579844"/>
              <a:ext cx="65594" cy="65594"/>
            </a:xfrm>
            <a:prstGeom prst="ellipse">
              <a:avLst/>
            </a:prstGeom>
            <a:solidFill>
              <a:schemeClr val="accent1">
                <a:alpha val="20000"/>
              </a:schemeClr>
            </a:solidFill>
          </p:spPr>
        </p:sp>
        <p:sp>
          <p:nvSpPr>
            <p:cNvPr id="31" name="AutoShape 31"/>
            <p:cNvSpPr/>
            <p:nvPr/>
          </p:nvSpPr>
          <p:spPr>
            <a:xfrm>
              <a:off x="454963" y="684489"/>
              <a:ext cx="84147" cy="84147"/>
            </a:xfrm>
            <a:prstGeom prst="ellipse">
              <a:avLst/>
            </a:prstGeom>
            <a:solidFill>
              <a:schemeClr val="accent1">
                <a:alpha val="100000"/>
              </a:schemeClr>
            </a:solidFill>
          </p:spPr>
        </p:sp>
        <p:sp>
          <p:nvSpPr>
            <p:cNvPr id="32" name="AutoShape 32"/>
            <p:cNvSpPr/>
            <p:nvPr/>
          </p:nvSpPr>
          <p:spPr>
            <a:xfrm>
              <a:off x="575049" y="691064"/>
              <a:ext cx="78137" cy="78137"/>
            </a:xfrm>
            <a:prstGeom prst="ellipse">
              <a:avLst/>
            </a:prstGeom>
            <a:solidFill>
              <a:schemeClr val="accent1">
                <a:alpha val="80000"/>
              </a:schemeClr>
            </a:solidFill>
          </p:spPr>
        </p:sp>
        <p:sp>
          <p:nvSpPr>
            <p:cNvPr id="33" name="AutoShape 33"/>
            <p:cNvSpPr/>
            <p:nvPr/>
          </p:nvSpPr>
          <p:spPr>
            <a:xfrm>
              <a:off x="689125" y="692781"/>
              <a:ext cx="74704" cy="74704"/>
            </a:xfrm>
            <a:prstGeom prst="ellipse">
              <a:avLst/>
            </a:prstGeom>
            <a:solidFill>
              <a:schemeClr val="accent1">
                <a:alpha val="60000"/>
              </a:schemeClr>
            </a:solidFill>
          </p:spPr>
        </p:sp>
        <p:sp>
          <p:nvSpPr>
            <p:cNvPr id="34" name="AutoShape 34"/>
            <p:cNvSpPr/>
            <p:nvPr/>
          </p:nvSpPr>
          <p:spPr>
            <a:xfrm>
              <a:off x="799768" y="701751"/>
              <a:ext cx="69238" cy="69238"/>
            </a:xfrm>
            <a:prstGeom prst="ellipse">
              <a:avLst/>
            </a:prstGeom>
            <a:solidFill>
              <a:schemeClr val="accent1">
                <a:alpha val="40000"/>
              </a:schemeClr>
            </a:solidFill>
          </p:spPr>
        </p:sp>
        <p:sp>
          <p:nvSpPr>
            <p:cNvPr id="35" name="AutoShape 35"/>
            <p:cNvSpPr/>
            <p:nvPr/>
          </p:nvSpPr>
          <p:spPr>
            <a:xfrm>
              <a:off x="904945" y="697618"/>
              <a:ext cx="65594" cy="65594"/>
            </a:xfrm>
            <a:prstGeom prst="ellipse">
              <a:avLst/>
            </a:prstGeom>
            <a:solidFill>
              <a:schemeClr val="accent1">
                <a:alpha val="20000"/>
              </a:schemeClr>
            </a:solidFill>
          </p:spPr>
        </p:sp>
        <p:sp>
          <p:nvSpPr>
            <p:cNvPr id="36" name="TextBox 36"/>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Ethical Issue</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7" name="TextBox 37"/>
          <p:cNvSpPr txBox="1"/>
          <p:nvPr>
            <p:custDataLst>
              <p:tags r:id="rId11"/>
            </p:custDataLst>
          </p:nvPr>
        </p:nvSpPr>
        <p:spPr>
          <a:xfrm>
            <a:off x="756285" y="2186940"/>
            <a:ext cx="2164715" cy="4121785"/>
          </a:xfrm>
          <a:prstGeom prst="rect">
            <a:avLst/>
          </a:prstGeom>
        </p:spPr>
        <p:txBody>
          <a:bodyPr vert="horz" wrap="square" lIns="66008" tIns="33052" rIns="66008" bIns="33052" rtlCol="0" anchor="ctr" anchorCtr="1">
            <a:noAutofit/>
          </a:bodyPr>
          <a:lstStyle/>
          <a:p>
            <a:pPr algn="ctr">
              <a:lnSpc>
                <a:spcPct val="188000"/>
              </a:lnSpc>
            </a:pPr>
            <a:r>
              <a:rPr lang="en-US" sz="1300">
                <a:solidFill>
                  <a:srgbClr val="FFFDFD">
                    <a:alpha val="100000"/>
                  </a:srgbClr>
                </a:solidFill>
                <a:latin typeface="Times New Roman" panose="02020603050405020304" charset="0"/>
                <a:ea typeface="微软雅黑" panose="020B0503020204020204" charset="-122"/>
                <a:cs typeface="Times New Roman" panose="02020603050405020304" charset="0"/>
              </a:rPr>
              <a:t>It is necessary to inform all participants of the study (both students and teachers) of the purpose, procedures, potential risks, and benefits of the study before agreeing to participate. Hence, a written consent form will be obtained by the teachers and the guardians of the adolescents who are participating in the study.</a:t>
            </a:r>
            <a:endParaRPr lang="en-US" sz="1300">
              <a:solidFill>
                <a:srgbClr val="FFFDFD">
                  <a:alpha val="100000"/>
                </a:srgbClr>
              </a:solidFill>
              <a:latin typeface="Times New Roman" panose="02020603050405020304" charset="0"/>
              <a:ea typeface="微软雅黑" panose="020B0503020204020204" charset="-122"/>
              <a:cs typeface="Times New Roman" panose="02020603050405020304" charset="0"/>
            </a:endParaRPr>
          </a:p>
        </p:txBody>
      </p:sp>
      <p:sp>
        <p:nvSpPr>
          <p:cNvPr id="38" name="TextBox 38"/>
          <p:cNvSpPr txBox="1"/>
          <p:nvPr>
            <p:custDataLst>
              <p:tags r:id="rId12"/>
            </p:custDataLst>
          </p:nvPr>
        </p:nvSpPr>
        <p:spPr>
          <a:xfrm>
            <a:off x="3628390" y="1766570"/>
            <a:ext cx="2164715" cy="4486910"/>
          </a:xfrm>
          <a:prstGeom prst="rect">
            <a:avLst/>
          </a:prstGeom>
        </p:spPr>
        <p:txBody>
          <a:bodyPr vert="horz" wrap="square" lIns="66008" tIns="33052" rIns="66008" bIns="33052" rtlCol="0" anchor="ctr" anchorCtr="1">
            <a:normAutofit/>
          </a:bodyPr>
          <a:lstStyle/>
          <a:p>
            <a:pPr algn="ctr">
              <a:lnSpc>
                <a:spcPct val="188000"/>
              </a:lnSpc>
            </a:pPr>
            <a:r>
              <a:rPr lang="en-US" sz="1400">
                <a:solidFill>
                  <a:srgbClr val="FFFDFD">
                    <a:alpha val="100000"/>
                  </a:srgbClr>
                </a:solidFill>
                <a:latin typeface="Times New Roman" panose="02020603050405020304" charset="0"/>
                <a:ea typeface="微软雅黑" panose="020B0503020204020204" charset="-122"/>
                <a:cs typeface="Times New Roman" panose="02020603050405020304" charset="0"/>
              </a:rPr>
              <a:t>The identity of the participant will not be revealed for any reason in the research paper. Either coding or anonymization techniques will be used to report data to</a:t>
            </a:r>
            <a:endParaRPr lang="en-US" sz="1400">
              <a:solidFill>
                <a:srgbClr val="FFFDFD">
                  <a:alpha val="100000"/>
                </a:srgbClr>
              </a:solidFill>
              <a:latin typeface="Times New Roman" panose="02020603050405020304" charset="0"/>
              <a:ea typeface="微软雅黑" panose="020B0503020204020204" charset="-122"/>
              <a:cs typeface="Times New Roman" panose="02020603050405020304" charset="0"/>
            </a:endParaRPr>
          </a:p>
          <a:p>
            <a:pPr algn="ctr">
              <a:lnSpc>
                <a:spcPct val="188000"/>
              </a:lnSpc>
            </a:pPr>
            <a:r>
              <a:rPr lang="en-US" sz="1400">
                <a:solidFill>
                  <a:srgbClr val="FFFDFD">
                    <a:alpha val="100000"/>
                  </a:srgbClr>
                </a:solidFill>
                <a:latin typeface="Times New Roman" panose="02020603050405020304" charset="0"/>
                <a:ea typeface="微软雅黑" panose="020B0503020204020204" charset="-122"/>
                <a:cs typeface="Times New Roman" panose="02020603050405020304" charset="0"/>
              </a:rPr>
              <a:t>ensure that individuals cannot be identified.</a:t>
            </a:r>
            <a:endParaRPr lang="en-US" sz="1400">
              <a:solidFill>
                <a:srgbClr val="FFFDFD">
                  <a:alpha val="100000"/>
                </a:srgbClr>
              </a:solidFill>
              <a:latin typeface="Times New Roman" panose="02020603050405020304" charset="0"/>
              <a:ea typeface="微软雅黑" panose="020B0503020204020204" charset="-122"/>
              <a:cs typeface="Times New Roman" panose="02020603050405020304" charset="0"/>
            </a:endParaRPr>
          </a:p>
        </p:txBody>
      </p:sp>
      <p:sp>
        <p:nvSpPr>
          <p:cNvPr id="39" name="TextBox 39"/>
          <p:cNvSpPr txBox="1"/>
          <p:nvPr>
            <p:custDataLst>
              <p:tags r:id="rId13"/>
            </p:custDataLst>
          </p:nvPr>
        </p:nvSpPr>
        <p:spPr>
          <a:xfrm>
            <a:off x="6466840" y="584835"/>
            <a:ext cx="2164715" cy="5678170"/>
          </a:xfrm>
          <a:prstGeom prst="rect">
            <a:avLst/>
          </a:prstGeom>
        </p:spPr>
        <p:txBody>
          <a:bodyPr vert="horz" wrap="square" lIns="66008" tIns="33052" rIns="66008" bIns="33052" rtlCol="0" anchor="ctr" anchorCtr="1">
            <a:normAutofit/>
          </a:bodyPr>
          <a:lstStyle/>
          <a:p>
            <a:pPr algn="ctr">
              <a:lnSpc>
                <a:spcPct val="188000"/>
              </a:lnSpc>
            </a:pPr>
            <a:r>
              <a:rPr lang="en-US" sz="1600">
                <a:solidFill>
                  <a:srgbClr val="FFFDFD">
                    <a:alpha val="100000"/>
                  </a:srgbClr>
                </a:solidFill>
                <a:latin typeface="Times New Roman" panose="02020603050405020304" charset="0"/>
                <a:ea typeface="微软雅黑" panose="020B0503020204020204" charset="-122"/>
                <a:cs typeface="Times New Roman" panose="02020603050405020304" charset="0"/>
              </a:rPr>
              <a:t>The collected data will not be provided to a third party without the consent of the participant.</a:t>
            </a:r>
            <a:endParaRPr lang="en-US" sz="1600">
              <a:solidFill>
                <a:srgbClr val="FFFDFD">
                  <a:alpha val="100000"/>
                </a:srgbClr>
              </a:solidFill>
              <a:latin typeface="Times New Roman" panose="02020603050405020304" charset="0"/>
              <a:ea typeface="微软雅黑" panose="020B0503020204020204" charset="-122"/>
              <a:cs typeface="Times New Roman" panose="02020603050405020304" charset="0"/>
            </a:endParaRPr>
          </a:p>
        </p:txBody>
      </p:sp>
      <p:sp>
        <p:nvSpPr>
          <p:cNvPr id="40" name="TextBox 40"/>
          <p:cNvSpPr txBox="1"/>
          <p:nvPr>
            <p:custDataLst>
              <p:tags r:id="rId14"/>
            </p:custDataLst>
          </p:nvPr>
        </p:nvSpPr>
        <p:spPr>
          <a:xfrm>
            <a:off x="9318625" y="2221865"/>
            <a:ext cx="2164715" cy="3807460"/>
          </a:xfrm>
          <a:prstGeom prst="rect">
            <a:avLst/>
          </a:prstGeom>
        </p:spPr>
        <p:txBody>
          <a:bodyPr vert="horz" wrap="square" lIns="66008" tIns="33052" rIns="66008" bIns="33052" rtlCol="0" anchor="ctr" anchorCtr="1">
            <a:noAutofit/>
          </a:bodyPr>
          <a:lstStyle/>
          <a:p>
            <a:pPr algn="ctr">
              <a:lnSpc>
                <a:spcPct val="188000"/>
              </a:lnSpc>
            </a:pPr>
            <a:r>
              <a:rPr lang="en-US" sz="1300">
                <a:solidFill>
                  <a:srgbClr val="FFFDFD">
                    <a:alpha val="100000"/>
                  </a:srgbClr>
                </a:solidFill>
                <a:latin typeface="Times New Roman" panose="02020603050405020304" charset="0"/>
                <a:ea typeface="微软雅黑" panose="020B0503020204020204" charset="-122"/>
                <a:cs typeface="Times New Roman" panose="02020603050405020304" charset="0"/>
              </a:rPr>
              <a:t>Some of the findings and information gathered might be culturally sensitive, as the study addresses gender perceptions embedded in a particular culture. The researcher should make sure not to highlight such culturally sensitive gender norms during the study.</a:t>
            </a:r>
            <a:endParaRPr lang="en-US" sz="1300">
              <a:solidFill>
                <a:srgbClr val="FFFDFD">
                  <a:alpha val="100000"/>
                </a:srgbClr>
              </a:solidFill>
              <a:latin typeface="Times New Roman" panose="02020603050405020304" charset="0"/>
              <a:ea typeface="微软雅黑" panose="020B0503020204020204" charset="-122"/>
              <a:cs typeface="Times New Roman" panose="02020603050405020304" charset="0"/>
            </a:endParaRPr>
          </a:p>
        </p:txBody>
      </p:sp>
      <p:sp>
        <p:nvSpPr>
          <p:cNvPr id="41" name="TextBox 41"/>
          <p:cNvSpPr txBox="1"/>
          <p:nvPr>
            <p:custDataLst>
              <p:tags r:id="rId15"/>
            </p:custDataLst>
          </p:nvPr>
        </p:nvSpPr>
        <p:spPr>
          <a:xfrm>
            <a:off x="726406" y="1502618"/>
            <a:ext cx="2267763" cy="490334"/>
          </a:xfrm>
          <a:prstGeom prst="rect">
            <a:avLst/>
          </a:prstGeom>
        </p:spPr>
        <p:txBody>
          <a:bodyPr vert="horz" wrap="square" lIns="66008" tIns="33052" rIns="66008" bIns="33052" rtlCol="0" anchor="ctr" anchorCtr="1">
            <a:normAutofit/>
          </a:bodyPr>
          <a:lstStyle/>
          <a:p>
            <a:pPr algn="ctr">
              <a:lnSpc>
                <a:spcPct val="150000"/>
              </a:lnSpc>
            </a:pPr>
            <a:r>
              <a:rPr lang="en-US" sz="1725" b="1">
                <a:solidFill>
                  <a:srgbClr val="FFFFFF">
                    <a:alpha val="100000"/>
                  </a:srgbClr>
                </a:solidFill>
                <a:latin typeface="微软雅黑" panose="020B0503020204020204" charset="-122"/>
                <a:ea typeface="微软雅黑" panose="020B0503020204020204" charset="-122"/>
                <a:cs typeface="微软雅黑" panose="020B0503020204020204" charset="-122"/>
              </a:rPr>
              <a:t>Ethical issue</a:t>
            </a:r>
            <a:endParaRPr lang="en-US" sz="17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2" name="TextBox 42"/>
          <p:cNvSpPr txBox="1"/>
          <p:nvPr>
            <p:custDataLst>
              <p:tags r:id="rId16"/>
            </p:custDataLst>
          </p:nvPr>
        </p:nvSpPr>
        <p:spPr>
          <a:xfrm>
            <a:off x="3581578" y="1452453"/>
            <a:ext cx="2267763" cy="490334"/>
          </a:xfrm>
          <a:prstGeom prst="rect">
            <a:avLst/>
          </a:prstGeom>
        </p:spPr>
        <p:txBody>
          <a:bodyPr vert="horz" wrap="square" lIns="66008" tIns="33052" rIns="66008" bIns="33052" rtlCol="0" anchor="ctr" anchorCtr="1">
            <a:normAutofit/>
          </a:bodyPr>
          <a:lstStyle/>
          <a:p>
            <a:pPr algn="ctr">
              <a:lnSpc>
                <a:spcPct val="150000"/>
              </a:lnSpc>
            </a:pPr>
            <a:r>
              <a:rPr lang="en-US" sz="1725" b="1">
                <a:solidFill>
                  <a:srgbClr val="FFFFFF">
                    <a:alpha val="100000"/>
                  </a:srgbClr>
                </a:solidFill>
                <a:latin typeface="微软雅黑" panose="020B0503020204020204" charset="-122"/>
                <a:ea typeface="微软雅黑" panose="020B0503020204020204" charset="-122"/>
                <a:cs typeface="微软雅黑" panose="020B0503020204020204" charset="-122"/>
              </a:rPr>
              <a:t>Confidentiality</a:t>
            </a:r>
            <a:endParaRPr lang="en-US" sz="17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3" name="TextBox 43"/>
          <p:cNvSpPr txBox="1"/>
          <p:nvPr>
            <p:custDataLst>
              <p:tags r:id="rId17"/>
            </p:custDataLst>
          </p:nvPr>
        </p:nvSpPr>
        <p:spPr>
          <a:xfrm>
            <a:off x="6477000" y="1371600"/>
            <a:ext cx="2267585" cy="768985"/>
          </a:xfrm>
          <a:prstGeom prst="rect">
            <a:avLst/>
          </a:prstGeom>
        </p:spPr>
        <p:txBody>
          <a:bodyPr vert="horz" wrap="square" lIns="66008" tIns="33052" rIns="66008" bIns="33052" rtlCol="0" anchor="ctr" anchorCtr="1">
            <a:normAutofit/>
          </a:bodyPr>
          <a:lstStyle/>
          <a:p>
            <a:pPr algn="ctr">
              <a:lnSpc>
                <a:spcPct val="150000"/>
              </a:lnSpc>
            </a:pPr>
            <a:r>
              <a:rPr lang="en-US" sz="1725" b="1">
                <a:solidFill>
                  <a:srgbClr val="FFFFFF">
                    <a:alpha val="100000"/>
                  </a:srgbClr>
                </a:solidFill>
                <a:latin typeface="微软雅黑" panose="020B0503020204020204" charset="-122"/>
                <a:ea typeface="微软雅黑" panose="020B0503020204020204" charset="-122"/>
                <a:cs typeface="微软雅黑" panose="020B0503020204020204" charset="-122"/>
              </a:rPr>
              <a:t>Data protection</a:t>
            </a:r>
            <a:endParaRPr lang="en-US" sz="17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custDataLst>
              <p:tags r:id="rId18"/>
            </p:custDataLst>
          </p:nvPr>
        </p:nvSpPr>
        <p:spPr>
          <a:xfrm>
            <a:off x="9312910" y="1461135"/>
            <a:ext cx="2267585" cy="537210"/>
          </a:xfrm>
          <a:prstGeom prst="rect">
            <a:avLst/>
          </a:prstGeom>
        </p:spPr>
        <p:txBody>
          <a:bodyPr vert="horz" wrap="square" lIns="66008" tIns="33052" rIns="66008" bIns="33052" rtlCol="0" anchor="ctr" anchorCtr="1">
            <a:normAutofit/>
          </a:bodyPr>
          <a:lstStyle/>
          <a:p>
            <a:pPr algn="ctr">
              <a:lnSpc>
                <a:spcPct val="150000"/>
              </a:lnSpc>
            </a:pPr>
            <a:r>
              <a:rPr lang="en-US" sz="1725" b="1">
                <a:solidFill>
                  <a:srgbClr val="FFFFFF">
                    <a:alpha val="100000"/>
                  </a:srgbClr>
                </a:solidFill>
                <a:latin typeface="微软雅黑" panose="020B0503020204020204" charset="-122"/>
                <a:ea typeface="微软雅黑" panose="020B0503020204020204" charset="-122"/>
                <a:cs typeface="微软雅黑" panose="020B0503020204020204" charset="-122"/>
              </a:rPr>
              <a:t>Cultural sensitivity</a:t>
            </a:r>
            <a:endParaRPr lang="en-US" sz="17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2" name="音频 1">
            <a:hlinkClick r:id="" action="ppaction://media"/>
          </p:cNvPr>
          <p:cNvPicPr>
            <a:picLocks noChangeAspect="1"/>
          </p:cNvPicPr>
          <p:nvPr>
            <a:audioFile r:link="rId19"/>
            <p:extLst>
              <p:ext uri="{DAA4B4D4-6D71-4841-9C94-3DE7FCFB9230}">
                <p14:media xmlns:p14="http://schemas.microsoft.com/office/powerpoint/2010/main" r:embed="rId20"/>
              </p:ext>
            </p:extLst>
          </p:nvPr>
        </p:nvPicPr>
        <p:blipFill>
          <a:blip r:embed="rId21"/>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8840"/>
    </mc:Choice>
    <mc:Fallback>
      <p:transition spd="slow" advTm="88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p>
            <a:pPr algn="l">
              <a:lnSpc>
                <a:spcPct val="100000"/>
              </a:lnSpc>
              <a:spcBef>
                <a:spcPts val="375"/>
              </a:spcBef>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07</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p>
            <a:pPr lvl="0" indent="0">
              <a:lnSpc>
                <a:spcPct val="140000"/>
              </a:lnSpc>
              <a:buFont typeface="Arial" panose="020B0604020202020204"/>
              <a:buNone/>
            </a:pPr>
            <a:r>
              <a:rPr lang="en-US" sz="45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Data Analysis</a:t>
            </a:r>
            <a:endPar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4" name="音频 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80"/>
    </mc:Choice>
    <mc:Fallback>
      <p:transition spd="slow" advTm="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AutoShape 2"/>
          <p:cNvSpPr/>
          <p:nvPr>
            <p:custDataLst>
              <p:tags r:id="rId2"/>
            </p:custDataLst>
          </p:nvPr>
        </p:nvSpPr>
        <p:spPr>
          <a:xfrm>
            <a:off x="3629637" y="1434871"/>
            <a:ext cx="638131" cy="638131"/>
          </a:xfrm>
          <a:prstGeom prst="ellipse">
            <a:avLst/>
          </a:prstGeom>
          <a:solidFill>
            <a:schemeClr val="accent1">
              <a:alpha val="20000"/>
            </a:schemeClr>
          </a:solidFill>
        </p:spPr>
      </p:sp>
      <p:sp>
        <p:nvSpPr>
          <p:cNvPr id="3" name="AutoShape 3"/>
          <p:cNvSpPr/>
          <p:nvPr>
            <p:custDataLst>
              <p:tags r:id="rId3"/>
            </p:custDataLst>
          </p:nvPr>
        </p:nvSpPr>
        <p:spPr>
          <a:xfrm>
            <a:off x="3764381" y="1569615"/>
            <a:ext cx="368642" cy="368642"/>
          </a:xfrm>
          <a:prstGeom prst="ellipse">
            <a:avLst/>
          </a:prstGeom>
          <a:solidFill>
            <a:schemeClr val="accent1">
              <a:alpha val="100000"/>
            </a:schemeClr>
          </a:solidFill>
        </p:spPr>
      </p:sp>
      <p:cxnSp>
        <p:nvCxnSpPr>
          <p:cNvPr id="4" name="Connector 4"/>
          <p:cNvCxnSpPr/>
          <p:nvPr>
            <p:custDataLst>
              <p:tags r:id="rId4"/>
            </p:custDataLst>
          </p:nvPr>
        </p:nvCxnSpPr>
        <p:spPr>
          <a:xfrm>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custDataLst>
              <p:tags r:id="rId5"/>
            </p:custDataLst>
          </p:nvPr>
        </p:nvSpPr>
        <p:spPr>
          <a:xfrm>
            <a:off x="4434094" y="2743246"/>
            <a:ext cx="6891292" cy="618490"/>
          </a:xfrm>
          <a:prstGeom prst="rect">
            <a:avLst/>
          </a:prstGeom>
        </p:spPr>
        <p:txBody>
          <a:bodyPr vert="horz" wrap="square" lIns="123825" tIns="123825" rIns="57150" bIns="123825" rtlCol="0" anchor="t" anchorCtr="0">
            <a:spAutoFit/>
          </a:bodyPr>
          <a:lstStyle/>
          <a:p>
            <a:pPr>
              <a:lnSpc>
                <a:spcPct val="150000"/>
              </a:lnSpc>
            </a:pPr>
            <a:r>
              <a:rPr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Open-ended questions in interviews</a:t>
            </a:r>
            <a:endParaRPr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custDataLst>
              <p:tags r:id="rId6"/>
            </p:custDataLst>
          </p:nvPr>
        </p:nvSpPr>
        <p:spPr>
          <a:xfrm>
            <a:off x="4399169" y="3200446"/>
            <a:ext cx="6891292" cy="1539875"/>
          </a:xfrm>
          <a:prstGeom prst="rect">
            <a:avLst/>
          </a:prstGeom>
        </p:spPr>
        <p:txBody>
          <a:bodyPr vert="horz" wrap="square" lIns="123825" tIns="123825" rIns="57150" bIns="123825" rtlCol="0" anchor="t" anchorCtr="0">
            <a:spAutoFit/>
          </a:bodyPr>
          <a:lstStyle/>
          <a:p>
            <a:pPr>
              <a:lnSpc>
                <a:spcPct val="150000"/>
              </a:lnSpc>
            </a:pPr>
            <a:r>
              <a:rPr sz="1400">
                <a:solidFill>
                  <a:schemeClr val="dk1">
                    <a:alpha val="100000"/>
                  </a:schemeClr>
                </a:solidFill>
                <a:latin typeface="Times New Roman" panose="02020603050405020304" charset="0"/>
                <a:ea typeface="微软雅黑" panose="020B0503020204020204" charset="-122"/>
                <a:cs typeface="Times New Roman" panose="02020603050405020304" charset="0"/>
              </a:rPr>
              <a:t>Closely observe the responses to the repeated themes related to gender stereotypes and reading comprehension, and code and classify the collected data to obtain and gain insight into the participants' attitudes, perceptions and experiences of gender stereotypes in ESL environments.</a:t>
            </a:r>
            <a:endParaRPr sz="14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7" name="AutoShape 7"/>
          <p:cNvSpPr/>
          <p:nvPr/>
        </p:nvSpPr>
        <p:spPr>
          <a:xfrm>
            <a:off x="-545608" y="2453663"/>
            <a:ext cx="3870955" cy="3870955"/>
          </a:xfrm>
          <a:prstGeom prst="ellipse">
            <a:avLst/>
          </a:prstGeom>
          <a:solidFill>
            <a:schemeClr val="accent2">
              <a:alpha val="100000"/>
            </a:schemeClr>
          </a:solidFill>
        </p:spPr>
      </p:sp>
      <p:sp>
        <p:nvSpPr>
          <p:cNvPr id="9" name="AutoShape 9"/>
          <p:cNvSpPr/>
          <p:nvPr>
            <p:custDataLst>
              <p:tags r:id="rId7"/>
            </p:custDataLst>
          </p:nvPr>
        </p:nvSpPr>
        <p:spPr>
          <a:xfrm>
            <a:off x="3629637" y="3155196"/>
            <a:ext cx="638131" cy="638131"/>
          </a:xfrm>
          <a:prstGeom prst="ellipse">
            <a:avLst/>
          </a:prstGeom>
          <a:solidFill>
            <a:schemeClr val="accent1">
              <a:alpha val="20000"/>
            </a:schemeClr>
          </a:solidFill>
        </p:spPr>
      </p:sp>
      <p:sp>
        <p:nvSpPr>
          <p:cNvPr id="10" name="AutoShape 10"/>
          <p:cNvSpPr/>
          <p:nvPr>
            <p:custDataLst>
              <p:tags r:id="rId8"/>
            </p:custDataLst>
          </p:nvPr>
        </p:nvSpPr>
        <p:spPr>
          <a:xfrm>
            <a:off x="3764381" y="3289940"/>
            <a:ext cx="368642" cy="368642"/>
          </a:xfrm>
          <a:prstGeom prst="ellipse">
            <a:avLst/>
          </a:prstGeom>
          <a:solidFill>
            <a:schemeClr val="accent1">
              <a:alpha val="100000"/>
            </a:schemeClr>
          </a:solidFill>
        </p:spPr>
      </p:sp>
      <p:cxnSp>
        <p:nvCxnSpPr>
          <p:cNvPr id="11" name="Connector 11"/>
          <p:cNvCxnSpPr/>
          <p:nvPr>
            <p:custDataLst>
              <p:tags r:id="rId9"/>
            </p:custDataLst>
          </p:nvPr>
        </p:nvCxnSpPr>
        <p:spPr>
          <a:xfrm>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custDataLst>
              <p:tags r:id="rId10"/>
            </p:custDataLst>
          </p:nvPr>
        </p:nvSpPr>
        <p:spPr>
          <a:xfrm>
            <a:off x="4434205" y="1295400"/>
            <a:ext cx="6891020" cy="1516380"/>
          </a:xfrm>
          <a:prstGeom prst="rect">
            <a:avLst/>
          </a:prstGeom>
        </p:spPr>
        <p:txBody>
          <a:bodyPr vert="horz" wrap="square" lIns="123825" tIns="123825" rIns="57150" bIns="123825" rtlCol="0" anchor="t" anchorCtr="0">
            <a:noAutofit/>
          </a:bodyPr>
          <a:lstStyle/>
          <a:p>
            <a:pPr>
              <a:lnSpc>
                <a:spcPct val="12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rPr>
              <a:t>Likert Scale</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sym typeface="+mn-ea"/>
            </a:endParaRPr>
          </a:p>
          <a:p>
            <a:pPr>
              <a:lnSpc>
                <a:spcPct val="120000"/>
              </a:lnSpc>
            </a:pPr>
            <a:r>
              <a:rPr sz="1400">
                <a:solidFill>
                  <a:schemeClr val="dk1">
                    <a:alpha val="100000"/>
                  </a:schemeClr>
                </a:solidFill>
                <a:latin typeface="Times New Roman" panose="02020603050405020304" charset="0"/>
                <a:ea typeface="微软雅黑" panose="020B0503020204020204" charset="-122"/>
                <a:cs typeface="Times New Roman" panose="02020603050405020304" charset="0"/>
              </a:rPr>
              <a:t>The Likert scale responses will be converted to numerical values and then analyzed to find the mean, median, and standard deviation for each item in the questionnaire; A mathematical representation scale has been designed based on the mean score to show</a:t>
            </a:r>
            <a:r>
              <a:rPr lang="en-US" sz="1400">
                <a:solidFill>
                  <a:schemeClr val="dk1">
                    <a:alpha val="100000"/>
                  </a:schemeClr>
                </a:solidFill>
                <a:latin typeface="Times New Roman" panose="02020603050405020304" charset="0"/>
                <a:ea typeface="微软雅黑" panose="020B0503020204020204" charset="-122"/>
                <a:cs typeface="Times New Roman" panose="02020603050405020304" charset="0"/>
              </a:rPr>
              <a:t> </a:t>
            </a:r>
            <a:r>
              <a:rPr sz="1400">
                <a:solidFill>
                  <a:schemeClr val="dk1">
                    <a:alpha val="100000"/>
                  </a:schemeClr>
                </a:solidFill>
                <a:latin typeface="Times New Roman" panose="02020603050405020304" charset="0"/>
                <a:ea typeface="微软雅黑" panose="020B0503020204020204" charset="-122"/>
                <a:cs typeface="Times New Roman" panose="02020603050405020304" charset="0"/>
              </a:rPr>
              <a:t>the findings according to the survey results</a:t>
            </a:r>
            <a:r>
              <a:rPr lang="en-US" sz="1400">
                <a:solidFill>
                  <a:schemeClr val="dk1">
                    <a:alpha val="100000"/>
                  </a:schemeClr>
                </a:solidFill>
                <a:latin typeface="Times New Roman" panose="02020603050405020304" charset="0"/>
                <a:ea typeface="微软雅黑" panose="020B0503020204020204" charset="-122"/>
                <a:cs typeface="Times New Roman" panose="02020603050405020304" charset="0"/>
              </a:rPr>
              <a:t>; </a:t>
            </a:r>
            <a:r>
              <a:rPr sz="1400">
                <a:solidFill>
                  <a:schemeClr val="dk1">
                    <a:alpha val="100000"/>
                  </a:schemeClr>
                </a:solidFill>
                <a:latin typeface="Times New Roman" panose="02020603050405020304" charset="0"/>
                <a:ea typeface="微软雅黑" panose="020B0503020204020204" charset="-122"/>
                <a:cs typeface="Times New Roman" panose="02020603050405020304" charset="0"/>
              </a:rPr>
              <a:t>the collected data will be summarized in a histogram and table.</a:t>
            </a:r>
            <a:endParaRPr sz="14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14" name="AutoShape 14"/>
          <p:cNvSpPr/>
          <p:nvPr>
            <p:custDataLst>
              <p:tags r:id="rId11"/>
            </p:custDataLst>
          </p:nvPr>
        </p:nvSpPr>
        <p:spPr>
          <a:xfrm>
            <a:off x="3629637" y="4875521"/>
            <a:ext cx="638131" cy="638131"/>
          </a:xfrm>
          <a:prstGeom prst="ellipse">
            <a:avLst/>
          </a:prstGeom>
          <a:solidFill>
            <a:schemeClr val="accent1">
              <a:alpha val="20000"/>
            </a:schemeClr>
          </a:solidFill>
        </p:spPr>
      </p:sp>
      <p:sp>
        <p:nvSpPr>
          <p:cNvPr id="15" name="AutoShape 15"/>
          <p:cNvSpPr/>
          <p:nvPr>
            <p:custDataLst>
              <p:tags r:id="rId12"/>
            </p:custDataLst>
          </p:nvPr>
        </p:nvSpPr>
        <p:spPr>
          <a:xfrm>
            <a:off x="3764381" y="5010265"/>
            <a:ext cx="368642" cy="368642"/>
          </a:xfrm>
          <a:prstGeom prst="ellipse">
            <a:avLst/>
          </a:prstGeom>
          <a:solidFill>
            <a:schemeClr val="accent1">
              <a:alpha val="100000"/>
            </a:schemeClr>
          </a:solidFill>
        </p:spPr>
      </p:sp>
      <p:cxnSp>
        <p:nvCxnSpPr>
          <p:cNvPr id="16" name="Connector 16"/>
          <p:cNvCxnSpPr/>
          <p:nvPr>
            <p:custDataLst>
              <p:tags r:id="rId13"/>
            </p:custDataLst>
          </p:nvPr>
        </p:nvCxnSpPr>
        <p:spPr>
          <a:xfrm>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custDataLst>
              <p:tags r:id="rId14"/>
            </p:custDataLst>
          </p:nvPr>
        </p:nvSpPr>
        <p:spPr>
          <a:xfrm>
            <a:off x="4343289" y="4496066"/>
            <a:ext cx="6891292" cy="618490"/>
          </a:xfrm>
          <a:prstGeom prst="rect">
            <a:avLst/>
          </a:prstGeom>
        </p:spPr>
        <p:txBody>
          <a:bodyPr vert="horz" wrap="square" lIns="123825" tIns="123825" rIns="57150" bIns="123825" rtlCol="0" anchor="t" anchorCtr="0">
            <a:spAutoFit/>
          </a:bodyPr>
          <a:lstStyle/>
          <a:p>
            <a:pPr>
              <a:lnSpc>
                <a:spcPct val="150000"/>
              </a:lnSpc>
            </a:pPr>
            <a:r>
              <a:rPr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Conduct data comparison</a:t>
            </a:r>
            <a:endParaRPr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custDataLst>
              <p:tags r:id="rId15"/>
            </p:custDataLst>
          </p:nvPr>
        </p:nvSpPr>
        <p:spPr>
          <a:xfrm>
            <a:off x="4399280" y="5009515"/>
            <a:ext cx="6898640" cy="1070610"/>
          </a:xfrm>
          <a:prstGeom prst="rect">
            <a:avLst/>
          </a:prstGeom>
        </p:spPr>
        <p:txBody>
          <a:bodyPr vert="horz" wrap="square" lIns="123825" tIns="123825" rIns="57150" bIns="123825" rtlCol="0" anchor="t" anchorCtr="0">
            <a:noAutofit/>
          </a:bodyPr>
          <a:lstStyle/>
          <a:p>
            <a:pPr indent="0" fontAlgn="auto">
              <a:lnSpc>
                <a:spcPct val="100000"/>
              </a:lnSpc>
            </a:pPr>
            <a:r>
              <a:rPr sz="1400">
                <a:solidFill>
                  <a:schemeClr val="dk1">
                    <a:alpha val="100000"/>
                  </a:schemeClr>
                </a:solidFill>
                <a:latin typeface="Times New Roman" panose="02020603050405020304" charset="0"/>
                <a:ea typeface="微软雅黑" panose="020B0503020204020204" charset="-122"/>
                <a:cs typeface="Times New Roman" panose="02020603050405020304" charset="0"/>
              </a:rPr>
              <a:t>The data collected by quantitative and qualitative methods are compared to determine similar patterns and common thematic concerns, and statistical tests such as t-tests or analysis of variance</a:t>
            </a:r>
            <a:r>
              <a:rPr lang="en-US" sz="1400">
                <a:solidFill>
                  <a:schemeClr val="dk1">
                    <a:alpha val="100000"/>
                  </a:schemeClr>
                </a:solidFill>
                <a:latin typeface="Times New Roman" panose="02020603050405020304" charset="0"/>
                <a:ea typeface="微软雅黑" panose="020B0503020204020204" charset="-122"/>
                <a:cs typeface="Times New Roman" panose="02020603050405020304" charset="0"/>
              </a:rPr>
              <a:t>(ANOVA)</a:t>
            </a:r>
            <a:r>
              <a:rPr sz="1400">
                <a:solidFill>
                  <a:schemeClr val="dk1">
                    <a:alpha val="100000"/>
                  </a:schemeClr>
                </a:solidFill>
                <a:latin typeface="Times New Roman" panose="02020603050405020304" charset="0"/>
                <a:ea typeface="微软雅黑" panose="020B0503020204020204" charset="-122"/>
                <a:cs typeface="Times New Roman" panose="02020603050405020304" charset="0"/>
              </a:rPr>
              <a:t> are performed to determine the significance of any observed differences.</a:t>
            </a:r>
            <a:endParaRPr sz="14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grpSp>
        <p:nvGrpSpPr>
          <p:cNvPr id="19" name="Group 19"/>
          <p:cNvGrpSpPr/>
          <p:nvPr/>
        </p:nvGrpSpPr>
        <p:grpSpPr>
          <a:xfrm>
            <a:off x="454963" y="93878"/>
            <a:ext cx="10641129" cy="893445"/>
            <a:chOff x="454963" y="93878"/>
            <a:chExt cx="10641129" cy="893445"/>
          </a:xfrm>
        </p:grpSpPr>
        <p:sp>
          <p:nvSpPr>
            <p:cNvPr id="20" name="AutoShape 20"/>
            <p:cNvSpPr/>
            <p:nvPr/>
          </p:nvSpPr>
          <p:spPr>
            <a:xfrm>
              <a:off x="454963" y="331168"/>
              <a:ext cx="84147" cy="84147"/>
            </a:xfrm>
            <a:prstGeom prst="ellipse">
              <a:avLst/>
            </a:prstGeom>
            <a:solidFill>
              <a:schemeClr val="accent1">
                <a:alpha val="100000"/>
              </a:schemeClr>
            </a:solidFill>
          </p:spPr>
        </p:sp>
        <p:sp>
          <p:nvSpPr>
            <p:cNvPr id="21" name="AutoShape 21"/>
            <p:cNvSpPr/>
            <p:nvPr/>
          </p:nvSpPr>
          <p:spPr>
            <a:xfrm>
              <a:off x="575049" y="337743"/>
              <a:ext cx="78137" cy="78137"/>
            </a:xfrm>
            <a:prstGeom prst="ellipse">
              <a:avLst/>
            </a:prstGeom>
            <a:solidFill>
              <a:schemeClr val="accent1">
                <a:alpha val="80000"/>
              </a:schemeClr>
            </a:solidFill>
          </p:spPr>
        </p:sp>
        <p:sp>
          <p:nvSpPr>
            <p:cNvPr id="22" name="AutoShape 22"/>
            <p:cNvSpPr/>
            <p:nvPr/>
          </p:nvSpPr>
          <p:spPr>
            <a:xfrm>
              <a:off x="689125" y="339460"/>
              <a:ext cx="74704" cy="74704"/>
            </a:xfrm>
            <a:prstGeom prst="ellipse">
              <a:avLst/>
            </a:prstGeom>
            <a:solidFill>
              <a:schemeClr val="accent1">
                <a:alpha val="60000"/>
              </a:schemeClr>
            </a:solidFill>
          </p:spPr>
        </p:sp>
        <p:sp>
          <p:nvSpPr>
            <p:cNvPr id="23" name="AutoShape 23"/>
            <p:cNvSpPr/>
            <p:nvPr/>
          </p:nvSpPr>
          <p:spPr>
            <a:xfrm>
              <a:off x="799768" y="348430"/>
              <a:ext cx="69238" cy="69238"/>
            </a:xfrm>
            <a:prstGeom prst="ellipse">
              <a:avLst/>
            </a:prstGeom>
            <a:solidFill>
              <a:schemeClr val="accent1">
                <a:alpha val="40000"/>
              </a:schemeClr>
            </a:solidFill>
          </p:spPr>
        </p:sp>
        <p:sp>
          <p:nvSpPr>
            <p:cNvPr id="24" name="AutoShape 24"/>
            <p:cNvSpPr/>
            <p:nvPr/>
          </p:nvSpPr>
          <p:spPr>
            <a:xfrm>
              <a:off x="904945" y="344297"/>
              <a:ext cx="65594" cy="65594"/>
            </a:xfrm>
            <a:prstGeom prst="ellipse">
              <a:avLst/>
            </a:prstGeom>
            <a:solidFill>
              <a:schemeClr val="accent1">
                <a:alpha val="20000"/>
              </a:schemeClr>
            </a:solidFill>
          </p:spPr>
        </p:sp>
        <p:sp>
          <p:nvSpPr>
            <p:cNvPr id="25" name="AutoShape 25"/>
            <p:cNvSpPr/>
            <p:nvPr/>
          </p:nvSpPr>
          <p:spPr>
            <a:xfrm>
              <a:off x="454963" y="448942"/>
              <a:ext cx="84147" cy="84147"/>
            </a:xfrm>
            <a:prstGeom prst="ellipse">
              <a:avLst/>
            </a:prstGeom>
            <a:solidFill>
              <a:schemeClr val="accent1">
                <a:alpha val="100000"/>
              </a:schemeClr>
            </a:solidFill>
          </p:spPr>
        </p:sp>
        <p:sp>
          <p:nvSpPr>
            <p:cNvPr id="26" name="AutoShape 26"/>
            <p:cNvSpPr/>
            <p:nvPr/>
          </p:nvSpPr>
          <p:spPr>
            <a:xfrm>
              <a:off x="575049" y="455517"/>
              <a:ext cx="78137" cy="78137"/>
            </a:xfrm>
            <a:prstGeom prst="ellipse">
              <a:avLst/>
            </a:prstGeom>
            <a:solidFill>
              <a:schemeClr val="accent1">
                <a:alpha val="80000"/>
              </a:schemeClr>
            </a:solidFill>
          </p:spPr>
        </p:sp>
        <p:sp>
          <p:nvSpPr>
            <p:cNvPr id="27" name="AutoShape 27"/>
            <p:cNvSpPr/>
            <p:nvPr/>
          </p:nvSpPr>
          <p:spPr>
            <a:xfrm>
              <a:off x="689125" y="457233"/>
              <a:ext cx="74704" cy="74704"/>
            </a:xfrm>
            <a:prstGeom prst="ellipse">
              <a:avLst/>
            </a:prstGeom>
            <a:solidFill>
              <a:schemeClr val="accent1">
                <a:alpha val="60000"/>
              </a:schemeClr>
            </a:solidFill>
          </p:spPr>
        </p:sp>
        <p:sp>
          <p:nvSpPr>
            <p:cNvPr id="28" name="AutoShape 28"/>
            <p:cNvSpPr/>
            <p:nvPr/>
          </p:nvSpPr>
          <p:spPr>
            <a:xfrm>
              <a:off x="799768" y="466203"/>
              <a:ext cx="69238" cy="69238"/>
            </a:xfrm>
            <a:prstGeom prst="ellipse">
              <a:avLst/>
            </a:prstGeom>
            <a:solidFill>
              <a:schemeClr val="accent1">
                <a:alpha val="40000"/>
              </a:schemeClr>
            </a:solidFill>
          </p:spPr>
        </p:sp>
        <p:sp>
          <p:nvSpPr>
            <p:cNvPr id="29" name="AutoShape 29"/>
            <p:cNvSpPr/>
            <p:nvPr/>
          </p:nvSpPr>
          <p:spPr>
            <a:xfrm>
              <a:off x="904945" y="462070"/>
              <a:ext cx="65594" cy="65594"/>
            </a:xfrm>
            <a:prstGeom prst="ellipse">
              <a:avLst/>
            </a:prstGeom>
            <a:solidFill>
              <a:schemeClr val="accent1">
                <a:alpha val="20000"/>
              </a:schemeClr>
            </a:solidFill>
          </p:spPr>
        </p:sp>
        <p:sp>
          <p:nvSpPr>
            <p:cNvPr id="30" name="AutoShape 30"/>
            <p:cNvSpPr/>
            <p:nvPr/>
          </p:nvSpPr>
          <p:spPr>
            <a:xfrm>
              <a:off x="454963" y="566715"/>
              <a:ext cx="84147" cy="84147"/>
            </a:xfrm>
            <a:prstGeom prst="ellipse">
              <a:avLst/>
            </a:prstGeom>
            <a:solidFill>
              <a:schemeClr val="accent1">
                <a:alpha val="100000"/>
              </a:schemeClr>
            </a:solidFill>
          </p:spPr>
        </p:sp>
        <p:sp>
          <p:nvSpPr>
            <p:cNvPr id="31" name="AutoShape 31"/>
            <p:cNvSpPr/>
            <p:nvPr/>
          </p:nvSpPr>
          <p:spPr>
            <a:xfrm>
              <a:off x="575049" y="573291"/>
              <a:ext cx="78137" cy="78137"/>
            </a:xfrm>
            <a:prstGeom prst="ellipse">
              <a:avLst/>
            </a:prstGeom>
            <a:solidFill>
              <a:schemeClr val="accent1">
                <a:alpha val="80000"/>
              </a:schemeClr>
            </a:solidFill>
          </p:spPr>
        </p:sp>
        <p:sp>
          <p:nvSpPr>
            <p:cNvPr id="32" name="AutoShape 32"/>
            <p:cNvSpPr/>
            <p:nvPr/>
          </p:nvSpPr>
          <p:spPr>
            <a:xfrm>
              <a:off x="689125" y="575007"/>
              <a:ext cx="74704" cy="74704"/>
            </a:xfrm>
            <a:prstGeom prst="ellipse">
              <a:avLst/>
            </a:prstGeom>
            <a:solidFill>
              <a:schemeClr val="accent1">
                <a:alpha val="60000"/>
              </a:schemeClr>
            </a:solidFill>
          </p:spPr>
        </p:sp>
        <p:sp>
          <p:nvSpPr>
            <p:cNvPr id="33" name="AutoShape 33"/>
            <p:cNvSpPr/>
            <p:nvPr/>
          </p:nvSpPr>
          <p:spPr>
            <a:xfrm>
              <a:off x="799768" y="583977"/>
              <a:ext cx="69238" cy="69238"/>
            </a:xfrm>
            <a:prstGeom prst="ellipse">
              <a:avLst/>
            </a:prstGeom>
            <a:solidFill>
              <a:schemeClr val="accent1">
                <a:alpha val="40000"/>
              </a:schemeClr>
            </a:solidFill>
          </p:spPr>
        </p:sp>
        <p:sp>
          <p:nvSpPr>
            <p:cNvPr id="34" name="AutoShape 34"/>
            <p:cNvSpPr/>
            <p:nvPr/>
          </p:nvSpPr>
          <p:spPr>
            <a:xfrm>
              <a:off x="904945" y="579844"/>
              <a:ext cx="65594" cy="65594"/>
            </a:xfrm>
            <a:prstGeom prst="ellipse">
              <a:avLst/>
            </a:prstGeom>
            <a:solidFill>
              <a:schemeClr val="accent1">
                <a:alpha val="20000"/>
              </a:schemeClr>
            </a:solidFill>
          </p:spPr>
        </p:sp>
        <p:sp>
          <p:nvSpPr>
            <p:cNvPr id="35" name="AutoShape 35"/>
            <p:cNvSpPr/>
            <p:nvPr/>
          </p:nvSpPr>
          <p:spPr>
            <a:xfrm>
              <a:off x="454963" y="684489"/>
              <a:ext cx="84147" cy="84147"/>
            </a:xfrm>
            <a:prstGeom prst="ellipse">
              <a:avLst/>
            </a:prstGeom>
            <a:solidFill>
              <a:schemeClr val="accent1">
                <a:alpha val="100000"/>
              </a:schemeClr>
            </a:solidFill>
          </p:spPr>
        </p:sp>
        <p:sp>
          <p:nvSpPr>
            <p:cNvPr id="36" name="AutoShape 36"/>
            <p:cNvSpPr/>
            <p:nvPr/>
          </p:nvSpPr>
          <p:spPr>
            <a:xfrm>
              <a:off x="575049" y="691064"/>
              <a:ext cx="78137" cy="78137"/>
            </a:xfrm>
            <a:prstGeom prst="ellipse">
              <a:avLst/>
            </a:prstGeom>
            <a:solidFill>
              <a:schemeClr val="accent1">
                <a:alpha val="80000"/>
              </a:schemeClr>
            </a:solidFill>
          </p:spPr>
        </p:sp>
        <p:sp>
          <p:nvSpPr>
            <p:cNvPr id="37" name="AutoShape 37"/>
            <p:cNvSpPr/>
            <p:nvPr/>
          </p:nvSpPr>
          <p:spPr>
            <a:xfrm>
              <a:off x="689125" y="692781"/>
              <a:ext cx="74704" cy="74704"/>
            </a:xfrm>
            <a:prstGeom prst="ellipse">
              <a:avLst/>
            </a:prstGeom>
            <a:solidFill>
              <a:schemeClr val="accent1">
                <a:alpha val="60000"/>
              </a:schemeClr>
            </a:solidFill>
          </p:spPr>
        </p:sp>
        <p:sp>
          <p:nvSpPr>
            <p:cNvPr id="38" name="AutoShape 38"/>
            <p:cNvSpPr/>
            <p:nvPr/>
          </p:nvSpPr>
          <p:spPr>
            <a:xfrm>
              <a:off x="799768" y="701751"/>
              <a:ext cx="69238" cy="69238"/>
            </a:xfrm>
            <a:prstGeom prst="ellipse">
              <a:avLst/>
            </a:prstGeom>
            <a:solidFill>
              <a:schemeClr val="accent1">
                <a:alpha val="40000"/>
              </a:schemeClr>
            </a:solidFill>
          </p:spPr>
        </p:sp>
        <p:sp>
          <p:nvSpPr>
            <p:cNvPr id="39" name="AutoShape 39"/>
            <p:cNvSpPr/>
            <p:nvPr/>
          </p:nvSpPr>
          <p:spPr>
            <a:xfrm>
              <a:off x="904945" y="697618"/>
              <a:ext cx="65594" cy="65594"/>
            </a:xfrm>
            <a:prstGeom prst="ellipse">
              <a:avLst/>
            </a:prstGeom>
            <a:solidFill>
              <a:schemeClr val="accent1">
                <a:alpha val="20000"/>
              </a:schemeClr>
            </a:solidFill>
          </p:spPr>
        </p:sp>
        <p:sp>
          <p:nvSpPr>
            <p:cNvPr id="40" name="TextBox 40"/>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a:solidFill>
                    <a:srgbClr val="152815">
                      <a:alpha val="100000"/>
                    </a:srgbClr>
                  </a:solidFill>
                  <a:latin typeface="Times New Roman" panose="02020603050405020304" charset="0"/>
                  <a:ea typeface="微软雅黑" panose="020B0503020204020204" charset="-122"/>
                  <a:cs typeface="Times New Roman" panose="02020603050405020304" charset="0"/>
                  <a:sym typeface="+mn-ea"/>
                </a:rPr>
                <a:t>Data Analysis</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墨迹 7"/>
          <p:cNvSpPr/>
          <p:nvPr/>
        </p:nvSpPr>
        <p:spPr bwMode="auto">
          <a:xfrm>
            <a:off x="4808880" y="2201040"/>
            <a:ext cx="4877280" cy="2192760"/>
          </a:xfrm>
          <a:prstGeom prst="rect">
            <a:avLst/>
          </a:prstGeom>
        </p:spPr>
      </p:sp>
      <p:pic>
        <p:nvPicPr>
          <p:cNvPr id="13" name="音频 12">
            <a:hlinkClick r:id="" action="ppaction://media"/>
          </p:cNvPr>
          <p:cNvPicPr>
            <a:picLocks noChangeAspect="1"/>
          </p:cNvPicPr>
          <p:nvPr>
            <a:audioFile r:link="rId16"/>
            <p:extLst>
              <p:ext uri="{DAA4B4D4-6D71-4841-9C94-3DE7FCFB9230}">
                <p14:media xmlns:p14="http://schemas.microsoft.com/office/powerpoint/2010/main" r:embed="rId17"/>
              </p:ext>
            </p:extLst>
          </p:nvPr>
        </p:nvPicPr>
        <p:blipFill>
          <a:blip r:embed="rId18"/>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7858"/>
    </mc:Choice>
    <mc:Fallback>
      <p:transition spd="slow" advTm="67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par>
                                <p:cTn id="7" presetID="59"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md type="call" cmd="playFrom(0.0)">
                                      <p:cBhvr>
                                        <p:cTn id="9"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p>
            <a:pPr algn="l">
              <a:lnSpc>
                <a:spcPct val="100000"/>
              </a:lnSpc>
              <a:spcBef>
                <a:spcPts val="375"/>
              </a:spcBef>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08</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p>
            <a:pPr algn="l">
              <a:lnSpc>
                <a:spcPct val="100000"/>
              </a:lnSpc>
              <a:spcBef>
                <a:spcPts val="375"/>
              </a:spcBef>
            </a:pPr>
            <a:r>
              <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rPr>
              <a:t>Timetable</a:t>
            </a:r>
            <a:endPar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4" name="音频 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10"/>
    </mc:Choice>
    <mc:Fallback>
      <p:transition spd="slow" advTm="1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grpSp>
        <p:nvGrpSpPr>
          <p:cNvPr id="29" name="Group 29"/>
          <p:cNvGrpSpPr/>
          <p:nvPr/>
        </p:nvGrpSpPr>
        <p:grpSpPr>
          <a:xfrm>
            <a:off x="454963" y="93878"/>
            <a:ext cx="10641129" cy="893445"/>
            <a:chOff x="454963" y="93878"/>
            <a:chExt cx="10641129" cy="893445"/>
          </a:xfrm>
        </p:grpSpPr>
        <p:sp>
          <p:nvSpPr>
            <p:cNvPr id="30" name="AutoShape 30"/>
            <p:cNvSpPr/>
            <p:nvPr/>
          </p:nvSpPr>
          <p:spPr>
            <a:xfrm>
              <a:off x="454963" y="331168"/>
              <a:ext cx="84147" cy="84147"/>
            </a:xfrm>
            <a:prstGeom prst="ellipse">
              <a:avLst/>
            </a:prstGeom>
            <a:solidFill>
              <a:schemeClr val="accent1">
                <a:alpha val="100000"/>
              </a:schemeClr>
            </a:solidFill>
          </p:spPr>
        </p:sp>
        <p:sp>
          <p:nvSpPr>
            <p:cNvPr id="31" name="AutoShape 31"/>
            <p:cNvSpPr/>
            <p:nvPr/>
          </p:nvSpPr>
          <p:spPr>
            <a:xfrm>
              <a:off x="575049" y="337743"/>
              <a:ext cx="78137" cy="78137"/>
            </a:xfrm>
            <a:prstGeom prst="ellipse">
              <a:avLst/>
            </a:prstGeom>
            <a:solidFill>
              <a:schemeClr val="accent1">
                <a:alpha val="80000"/>
              </a:schemeClr>
            </a:solidFill>
          </p:spPr>
        </p:sp>
        <p:sp>
          <p:nvSpPr>
            <p:cNvPr id="32" name="AutoShape 32"/>
            <p:cNvSpPr/>
            <p:nvPr/>
          </p:nvSpPr>
          <p:spPr>
            <a:xfrm>
              <a:off x="689125" y="339460"/>
              <a:ext cx="74704" cy="74704"/>
            </a:xfrm>
            <a:prstGeom prst="ellipse">
              <a:avLst/>
            </a:prstGeom>
            <a:solidFill>
              <a:schemeClr val="accent1">
                <a:alpha val="60000"/>
              </a:schemeClr>
            </a:solidFill>
          </p:spPr>
        </p:sp>
        <p:sp>
          <p:nvSpPr>
            <p:cNvPr id="33" name="AutoShape 33"/>
            <p:cNvSpPr/>
            <p:nvPr/>
          </p:nvSpPr>
          <p:spPr>
            <a:xfrm>
              <a:off x="799768" y="348430"/>
              <a:ext cx="69238" cy="69238"/>
            </a:xfrm>
            <a:prstGeom prst="ellipse">
              <a:avLst/>
            </a:prstGeom>
            <a:solidFill>
              <a:schemeClr val="accent1">
                <a:alpha val="40000"/>
              </a:schemeClr>
            </a:solidFill>
          </p:spPr>
        </p:sp>
        <p:sp>
          <p:nvSpPr>
            <p:cNvPr id="34" name="AutoShape 34"/>
            <p:cNvSpPr/>
            <p:nvPr/>
          </p:nvSpPr>
          <p:spPr>
            <a:xfrm>
              <a:off x="904945" y="344297"/>
              <a:ext cx="65594" cy="65594"/>
            </a:xfrm>
            <a:prstGeom prst="ellipse">
              <a:avLst/>
            </a:prstGeom>
            <a:solidFill>
              <a:schemeClr val="accent1">
                <a:alpha val="20000"/>
              </a:schemeClr>
            </a:solidFill>
          </p:spPr>
        </p:sp>
        <p:sp>
          <p:nvSpPr>
            <p:cNvPr id="35" name="AutoShape 35"/>
            <p:cNvSpPr/>
            <p:nvPr/>
          </p:nvSpPr>
          <p:spPr>
            <a:xfrm>
              <a:off x="454963" y="448942"/>
              <a:ext cx="84147" cy="84147"/>
            </a:xfrm>
            <a:prstGeom prst="ellipse">
              <a:avLst/>
            </a:prstGeom>
            <a:solidFill>
              <a:schemeClr val="accent1">
                <a:alpha val="100000"/>
              </a:schemeClr>
            </a:solidFill>
          </p:spPr>
        </p:sp>
        <p:sp>
          <p:nvSpPr>
            <p:cNvPr id="36" name="AutoShape 36"/>
            <p:cNvSpPr/>
            <p:nvPr/>
          </p:nvSpPr>
          <p:spPr>
            <a:xfrm>
              <a:off x="575049" y="455517"/>
              <a:ext cx="78137" cy="78137"/>
            </a:xfrm>
            <a:prstGeom prst="ellipse">
              <a:avLst/>
            </a:prstGeom>
            <a:solidFill>
              <a:schemeClr val="accent1">
                <a:alpha val="80000"/>
              </a:schemeClr>
            </a:solidFill>
          </p:spPr>
        </p:sp>
        <p:sp>
          <p:nvSpPr>
            <p:cNvPr id="37" name="AutoShape 37"/>
            <p:cNvSpPr/>
            <p:nvPr/>
          </p:nvSpPr>
          <p:spPr>
            <a:xfrm>
              <a:off x="689125" y="457233"/>
              <a:ext cx="74704" cy="74704"/>
            </a:xfrm>
            <a:prstGeom prst="ellipse">
              <a:avLst/>
            </a:prstGeom>
            <a:solidFill>
              <a:schemeClr val="accent1">
                <a:alpha val="60000"/>
              </a:schemeClr>
            </a:solidFill>
          </p:spPr>
        </p:sp>
        <p:sp>
          <p:nvSpPr>
            <p:cNvPr id="38" name="AutoShape 38"/>
            <p:cNvSpPr/>
            <p:nvPr/>
          </p:nvSpPr>
          <p:spPr>
            <a:xfrm>
              <a:off x="799768" y="466203"/>
              <a:ext cx="69238" cy="69238"/>
            </a:xfrm>
            <a:prstGeom prst="ellipse">
              <a:avLst/>
            </a:prstGeom>
            <a:solidFill>
              <a:schemeClr val="accent1">
                <a:alpha val="40000"/>
              </a:schemeClr>
            </a:solidFill>
          </p:spPr>
        </p:sp>
        <p:sp>
          <p:nvSpPr>
            <p:cNvPr id="39" name="AutoShape 39"/>
            <p:cNvSpPr/>
            <p:nvPr/>
          </p:nvSpPr>
          <p:spPr>
            <a:xfrm>
              <a:off x="904945" y="462070"/>
              <a:ext cx="65594" cy="65594"/>
            </a:xfrm>
            <a:prstGeom prst="ellipse">
              <a:avLst/>
            </a:prstGeom>
            <a:solidFill>
              <a:schemeClr val="accent1">
                <a:alpha val="20000"/>
              </a:schemeClr>
            </a:solidFill>
          </p:spPr>
        </p:sp>
        <p:sp>
          <p:nvSpPr>
            <p:cNvPr id="40" name="AutoShape 40"/>
            <p:cNvSpPr/>
            <p:nvPr/>
          </p:nvSpPr>
          <p:spPr>
            <a:xfrm>
              <a:off x="454963" y="566715"/>
              <a:ext cx="84147" cy="84147"/>
            </a:xfrm>
            <a:prstGeom prst="ellipse">
              <a:avLst/>
            </a:prstGeom>
            <a:solidFill>
              <a:schemeClr val="accent1">
                <a:alpha val="100000"/>
              </a:schemeClr>
            </a:solidFill>
          </p:spPr>
        </p:sp>
        <p:sp>
          <p:nvSpPr>
            <p:cNvPr id="41" name="AutoShape 41"/>
            <p:cNvSpPr/>
            <p:nvPr/>
          </p:nvSpPr>
          <p:spPr>
            <a:xfrm>
              <a:off x="575049" y="573291"/>
              <a:ext cx="78137" cy="78137"/>
            </a:xfrm>
            <a:prstGeom prst="ellipse">
              <a:avLst/>
            </a:prstGeom>
            <a:solidFill>
              <a:schemeClr val="accent1">
                <a:alpha val="80000"/>
              </a:schemeClr>
            </a:solidFill>
          </p:spPr>
        </p:sp>
        <p:sp>
          <p:nvSpPr>
            <p:cNvPr id="42" name="AutoShape 42"/>
            <p:cNvSpPr/>
            <p:nvPr/>
          </p:nvSpPr>
          <p:spPr>
            <a:xfrm>
              <a:off x="689125" y="575007"/>
              <a:ext cx="74704" cy="74704"/>
            </a:xfrm>
            <a:prstGeom prst="ellipse">
              <a:avLst/>
            </a:prstGeom>
            <a:solidFill>
              <a:schemeClr val="accent1">
                <a:alpha val="60000"/>
              </a:schemeClr>
            </a:solidFill>
          </p:spPr>
        </p:sp>
        <p:sp>
          <p:nvSpPr>
            <p:cNvPr id="43" name="AutoShape 43"/>
            <p:cNvSpPr/>
            <p:nvPr/>
          </p:nvSpPr>
          <p:spPr>
            <a:xfrm>
              <a:off x="799768" y="583977"/>
              <a:ext cx="69238" cy="69238"/>
            </a:xfrm>
            <a:prstGeom prst="ellipse">
              <a:avLst/>
            </a:prstGeom>
            <a:solidFill>
              <a:schemeClr val="accent1">
                <a:alpha val="40000"/>
              </a:schemeClr>
            </a:solidFill>
          </p:spPr>
        </p:sp>
        <p:sp>
          <p:nvSpPr>
            <p:cNvPr id="44" name="AutoShape 44"/>
            <p:cNvSpPr/>
            <p:nvPr/>
          </p:nvSpPr>
          <p:spPr>
            <a:xfrm>
              <a:off x="904945" y="579844"/>
              <a:ext cx="65594" cy="65594"/>
            </a:xfrm>
            <a:prstGeom prst="ellipse">
              <a:avLst/>
            </a:prstGeom>
            <a:solidFill>
              <a:schemeClr val="accent1">
                <a:alpha val="20000"/>
              </a:schemeClr>
            </a:solidFill>
          </p:spPr>
        </p:sp>
        <p:sp>
          <p:nvSpPr>
            <p:cNvPr id="45" name="AutoShape 45"/>
            <p:cNvSpPr/>
            <p:nvPr/>
          </p:nvSpPr>
          <p:spPr>
            <a:xfrm>
              <a:off x="454963" y="684489"/>
              <a:ext cx="84147" cy="84147"/>
            </a:xfrm>
            <a:prstGeom prst="ellipse">
              <a:avLst/>
            </a:prstGeom>
            <a:solidFill>
              <a:schemeClr val="accent1">
                <a:alpha val="100000"/>
              </a:schemeClr>
            </a:solidFill>
          </p:spPr>
        </p:sp>
        <p:sp>
          <p:nvSpPr>
            <p:cNvPr id="46" name="AutoShape 46"/>
            <p:cNvSpPr/>
            <p:nvPr/>
          </p:nvSpPr>
          <p:spPr>
            <a:xfrm>
              <a:off x="575049" y="691064"/>
              <a:ext cx="78137" cy="78137"/>
            </a:xfrm>
            <a:prstGeom prst="ellipse">
              <a:avLst/>
            </a:prstGeom>
            <a:solidFill>
              <a:schemeClr val="accent1">
                <a:alpha val="80000"/>
              </a:schemeClr>
            </a:solidFill>
          </p:spPr>
        </p:sp>
        <p:sp>
          <p:nvSpPr>
            <p:cNvPr id="47" name="AutoShape 47"/>
            <p:cNvSpPr/>
            <p:nvPr/>
          </p:nvSpPr>
          <p:spPr>
            <a:xfrm>
              <a:off x="689125" y="692781"/>
              <a:ext cx="74704" cy="74704"/>
            </a:xfrm>
            <a:prstGeom prst="ellipse">
              <a:avLst/>
            </a:prstGeom>
            <a:solidFill>
              <a:schemeClr val="accent1">
                <a:alpha val="60000"/>
              </a:schemeClr>
            </a:solidFill>
          </p:spPr>
        </p:sp>
        <p:sp>
          <p:nvSpPr>
            <p:cNvPr id="48" name="AutoShape 48"/>
            <p:cNvSpPr/>
            <p:nvPr/>
          </p:nvSpPr>
          <p:spPr>
            <a:xfrm>
              <a:off x="799768" y="701751"/>
              <a:ext cx="69238" cy="69238"/>
            </a:xfrm>
            <a:prstGeom prst="ellipse">
              <a:avLst/>
            </a:prstGeom>
            <a:solidFill>
              <a:schemeClr val="accent1">
                <a:alpha val="40000"/>
              </a:schemeClr>
            </a:solidFill>
          </p:spPr>
        </p:sp>
        <p:sp>
          <p:nvSpPr>
            <p:cNvPr id="49" name="AutoShape 49"/>
            <p:cNvSpPr/>
            <p:nvPr/>
          </p:nvSpPr>
          <p:spPr>
            <a:xfrm>
              <a:off x="904945" y="697618"/>
              <a:ext cx="65594" cy="65594"/>
            </a:xfrm>
            <a:prstGeom prst="ellipse">
              <a:avLst/>
            </a:prstGeom>
            <a:solidFill>
              <a:schemeClr val="accent1">
                <a:alpha val="20000"/>
              </a:schemeClr>
            </a:solidFill>
          </p:spPr>
        </p:sp>
        <p:sp>
          <p:nvSpPr>
            <p:cNvPr id="50" name="TextBox 50"/>
            <p:cNvSpPr txBox="1"/>
            <p:nvPr/>
          </p:nvSpPr>
          <p:spPr>
            <a:xfrm>
              <a:off x="1094842" y="93878"/>
              <a:ext cx="10001250" cy="893445"/>
            </a:xfrm>
            <a:prstGeom prst="rect">
              <a:avLst/>
            </a:prstGeom>
          </p:spPr>
          <p:txBody>
            <a:bodyPr vert="horz" wrap="square" lIns="123825" tIns="123825" rIns="57150" bIns="123825" rtlCol="0" anchor="t" anchorCtr="0">
              <a:spAutoFit/>
            </a:body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Timetable</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51" name="文本框 50"/>
          <p:cNvSpPr txBox="1"/>
          <p:nvPr/>
        </p:nvSpPr>
        <p:spPr>
          <a:xfrm>
            <a:off x="457200" y="1051560"/>
            <a:ext cx="11062970" cy="5177155"/>
          </a:xfrm>
          <a:prstGeom prst="rect">
            <a:avLst/>
          </a:prstGeom>
          <a:noFill/>
        </p:spPr>
        <p:txBody>
          <a:bodyPr wrap="square" rtlCol="0">
            <a:noAutofit/>
          </a:bodyPr>
          <a:lstStyle/>
          <a:p>
            <a:endParaRPr lang="zh-CN" altLang="en-US"/>
          </a:p>
        </p:txBody>
      </p:sp>
      <p:graphicFrame>
        <p:nvGraphicFramePr>
          <p:cNvPr id="55" name="表格 54"/>
          <p:cNvGraphicFramePr/>
          <p:nvPr>
            <p:custDataLst>
              <p:tags r:id="rId2"/>
            </p:custDataLst>
          </p:nvPr>
        </p:nvGraphicFramePr>
        <p:xfrm>
          <a:off x="1176020" y="1718945"/>
          <a:ext cx="9255760" cy="3984625"/>
        </p:xfrm>
        <a:graphic>
          <a:graphicData uri="http://schemas.openxmlformats.org/drawingml/2006/table">
            <a:tbl>
              <a:tblPr/>
              <a:tblGrid>
                <a:gridCol w="2221865"/>
                <a:gridCol w="333375"/>
                <a:gridCol w="330835"/>
                <a:gridCol w="332740"/>
                <a:gridCol w="329565"/>
                <a:gridCol w="189230"/>
                <a:gridCol w="290830"/>
                <a:gridCol w="264160"/>
                <a:gridCol w="357505"/>
                <a:gridCol w="245110"/>
                <a:gridCol w="247015"/>
                <a:gridCol w="247015"/>
                <a:gridCol w="318135"/>
                <a:gridCol w="247650"/>
                <a:gridCol w="246380"/>
                <a:gridCol w="247650"/>
                <a:gridCol w="318135"/>
                <a:gridCol w="266700"/>
                <a:gridCol w="352425"/>
                <a:gridCol w="286385"/>
                <a:gridCol w="339725"/>
                <a:gridCol w="311785"/>
                <a:gridCol w="309880"/>
                <a:gridCol w="308610"/>
                <a:gridCol w="313055"/>
              </a:tblGrid>
              <a:tr h="359410">
                <a:tc rowSpan="2">
                  <a:txBody>
                    <a:bodyPr/>
                    <a:lstStyle/>
                    <a:p>
                      <a:pPr indent="0">
                        <a:buNone/>
                      </a:pP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gridSpan="4">
                  <a:txBody>
                    <a:bodyPr/>
                    <a:lstStyle/>
                    <a:p>
                      <a:pPr indent="0">
                        <a:buNone/>
                      </a:pPr>
                      <a:r>
                        <a:rPr lang="en-US" sz="1000" b="0">
                          <a:solidFill>
                            <a:srgbClr val="0D0D0D"/>
                          </a:solidFill>
                          <a:latin typeface="Times New Roman" panose="02020603050405020304" charset="0"/>
                          <a:cs typeface="Times New Roman" panose="02020603050405020304" charset="0"/>
                        </a:rPr>
                        <a:t>Month1</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gridSpan="4">
                  <a:txBody>
                    <a:bodyPr/>
                    <a:lstStyle/>
                    <a:p>
                      <a:pPr indent="0">
                        <a:buNone/>
                      </a:pPr>
                      <a:r>
                        <a:rPr lang="en-US" sz="1000" b="0">
                          <a:solidFill>
                            <a:srgbClr val="0D0D0D"/>
                          </a:solidFill>
                          <a:latin typeface="Times New Roman" panose="02020603050405020304" charset="0"/>
                          <a:cs typeface="Times New Roman" panose="02020603050405020304" charset="0"/>
                        </a:rPr>
                        <a:t>Month 2</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gridSpan="4">
                  <a:txBody>
                    <a:bodyPr/>
                    <a:lstStyle/>
                    <a:p>
                      <a:pPr indent="0">
                        <a:buNone/>
                      </a:pPr>
                      <a:r>
                        <a:rPr lang="en-US" sz="1000" b="0">
                          <a:solidFill>
                            <a:srgbClr val="0D0D0D"/>
                          </a:solidFill>
                          <a:latin typeface="Times New Roman" panose="02020603050405020304" charset="0"/>
                          <a:cs typeface="Times New Roman" panose="02020603050405020304" charset="0"/>
                        </a:rPr>
                        <a:t>Month3</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gridSpan="4">
                  <a:txBody>
                    <a:bodyPr/>
                    <a:lstStyle/>
                    <a:p>
                      <a:pPr indent="0">
                        <a:buNone/>
                      </a:pPr>
                      <a:r>
                        <a:rPr lang="en-US" sz="1000" b="0">
                          <a:solidFill>
                            <a:srgbClr val="0D0D0D"/>
                          </a:solidFill>
                          <a:latin typeface="Times New Roman" panose="02020603050405020304" charset="0"/>
                          <a:cs typeface="Times New Roman" panose="02020603050405020304" charset="0"/>
                        </a:rPr>
                        <a:t>Month 4</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gridSpan="4">
                  <a:txBody>
                    <a:bodyPr/>
                    <a:lstStyle/>
                    <a:p>
                      <a:pPr indent="0">
                        <a:buNone/>
                      </a:pPr>
                      <a:r>
                        <a:rPr lang="en-US" sz="1000" b="0">
                          <a:solidFill>
                            <a:srgbClr val="0D0D0D"/>
                          </a:solidFill>
                          <a:latin typeface="Times New Roman" panose="02020603050405020304" charset="0"/>
                          <a:cs typeface="Times New Roman" panose="02020603050405020304" charset="0"/>
                        </a:rPr>
                        <a:t>Month5</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gridSpan="4">
                  <a:txBody>
                    <a:bodyPr/>
                    <a:lstStyle/>
                    <a:p>
                      <a:pPr indent="0">
                        <a:buNone/>
                      </a:pPr>
                      <a:r>
                        <a:rPr lang="en-US" sz="1000" b="0">
                          <a:solidFill>
                            <a:srgbClr val="0D0D0D"/>
                          </a:solidFill>
                          <a:latin typeface="Times New Roman" panose="02020603050405020304" charset="0"/>
                          <a:cs typeface="Times New Roman" panose="02020603050405020304" charset="0"/>
                        </a:rPr>
                        <a:t>Month 6</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hMerge="1">
                  <a:tcPr>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r>
              <a:tr h="204470">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a:txBody>
                    <a:bodyPr/>
                    <a:lstStyle/>
                    <a:p>
                      <a:pPr indent="0">
                        <a:buNone/>
                      </a:pPr>
                      <a:r>
                        <a:rPr lang="en-US" sz="1000" b="0">
                          <a:solidFill>
                            <a:srgbClr val="0D0D0D"/>
                          </a:solidFill>
                          <a:latin typeface="Times New Roman" panose="02020603050405020304" charset="0"/>
                          <a:cs typeface="Times New Roman" panose="02020603050405020304" charset="0"/>
                        </a:rPr>
                        <a:t>1</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2</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3</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4</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r">
                        <a:buNone/>
                      </a:pPr>
                      <a:r>
                        <a:rPr lang="en-US" sz="1000" b="0">
                          <a:solidFill>
                            <a:srgbClr val="0D0D0D"/>
                          </a:solidFill>
                          <a:latin typeface="Times New Roman" panose="02020603050405020304" charset="0"/>
                          <a:cs typeface="Times New Roman" panose="02020603050405020304" charset="0"/>
                        </a:rPr>
                        <a:t>1</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2</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r">
                        <a:buNone/>
                      </a:pPr>
                      <a:r>
                        <a:rPr lang="en-US" sz="1000" b="0">
                          <a:solidFill>
                            <a:srgbClr val="0D0D0D"/>
                          </a:solidFill>
                          <a:latin typeface="Times New Roman" panose="02020603050405020304" charset="0"/>
                          <a:cs typeface="Times New Roman" panose="02020603050405020304" charset="0"/>
                        </a:rPr>
                        <a:t>3</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4</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r">
                        <a:buNone/>
                      </a:pPr>
                      <a:r>
                        <a:rPr lang="en-US" sz="1000" b="0">
                          <a:solidFill>
                            <a:srgbClr val="0D0D0D"/>
                          </a:solidFill>
                          <a:latin typeface="Times New Roman" panose="02020603050405020304" charset="0"/>
                          <a:cs typeface="Times New Roman" panose="02020603050405020304" charset="0"/>
                        </a:rPr>
                        <a:t>1</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r">
                        <a:buNone/>
                      </a:pPr>
                      <a:r>
                        <a:rPr lang="en-US" sz="1000" b="0">
                          <a:solidFill>
                            <a:srgbClr val="0D0D0D"/>
                          </a:solidFill>
                          <a:latin typeface="Times New Roman" panose="02020603050405020304" charset="0"/>
                          <a:cs typeface="Times New Roman" panose="02020603050405020304" charset="0"/>
                        </a:rPr>
                        <a:t>2</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r">
                        <a:buNone/>
                      </a:pPr>
                      <a:r>
                        <a:rPr lang="en-US" sz="1000" b="0">
                          <a:solidFill>
                            <a:srgbClr val="0D0D0D"/>
                          </a:solidFill>
                          <a:latin typeface="Times New Roman" panose="02020603050405020304" charset="0"/>
                          <a:cs typeface="Times New Roman" panose="02020603050405020304" charset="0"/>
                        </a:rPr>
                        <a:t>3</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4</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r">
                        <a:buNone/>
                      </a:pPr>
                      <a:r>
                        <a:rPr lang="en-US" sz="1000" b="0">
                          <a:solidFill>
                            <a:srgbClr val="0D0D0D"/>
                          </a:solidFill>
                          <a:latin typeface="Times New Roman" panose="02020603050405020304" charset="0"/>
                          <a:cs typeface="Times New Roman" panose="02020603050405020304" charset="0"/>
                        </a:rPr>
                        <a:t>1</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r">
                        <a:buNone/>
                      </a:pPr>
                      <a:r>
                        <a:rPr lang="en-US" sz="1000" b="0">
                          <a:solidFill>
                            <a:srgbClr val="0D0D0D"/>
                          </a:solidFill>
                          <a:latin typeface="Times New Roman" panose="02020603050405020304" charset="0"/>
                          <a:cs typeface="Times New Roman" panose="02020603050405020304" charset="0"/>
                        </a:rPr>
                        <a:t>2</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r">
                        <a:buNone/>
                      </a:pPr>
                      <a:r>
                        <a:rPr lang="en-US" sz="1000" b="0">
                          <a:solidFill>
                            <a:srgbClr val="0D0D0D"/>
                          </a:solidFill>
                          <a:latin typeface="Times New Roman" panose="02020603050405020304" charset="0"/>
                          <a:cs typeface="Times New Roman" panose="02020603050405020304" charset="0"/>
                        </a:rPr>
                        <a:t>3</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4</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lgn="r">
                        <a:buNone/>
                      </a:pPr>
                      <a:r>
                        <a:rPr lang="en-US" sz="1000" b="0">
                          <a:solidFill>
                            <a:srgbClr val="0D0D0D"/>
                          </a:solidFill>
                          <a:latin typeface="Times New Roman" panose="02020603050405020304" charset="0"/>
                          <a:cs typeface="Times New Roman" panose="02020603050405020304" charset="0"/>
                        </a:rPr>
                        <a:t>1</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2</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3</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4</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1</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2</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3</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D0D0D"/>
                          </a:solidFill>
                          <a:latin typeface="Times New Roman" panose="02020603050405020304" charset="0"/>
                          <a:cs typeface="Times New Roman" panose="02020603050405020304" charset="0"/>
                        </a:rPr>
                        <a:t>4</a:t>
                      </a:r>
                      <a:endParaRPr lang="en-US" altLang="en-US" sz="1000" b="0">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43305">
                <a:tc>
                  <a:txBody>
                    <a:bodyPr/>
                    <a:lstStyle/>
                    <a:p>
                      <a:pPr indent="0">
                        <a:buNone/>
                      </a:pPr>
                      <a:r>
                        <a:rPr lang="en-US" sz="1000" b="1">
                          <a:solidFill>
                            <a:srgbClr val="000000"/>
                          </a:solidFill>
                          <a:latin typeface="Times New Roman" panose="02020603050405020304" charset="0"/>
                          <a:cs typeface="Times New Roman" panose="02020603050405020304" charset="0"/>
                        </a:rPr>
                        <a:t>Identification of the problem</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42900">
                <a:tc>
                  <a:txBody>
                    <a:bodyPr/>
                    <a:lstStyle/>
                    <a:p>
                      <a:pPr indent="0">
                        <a:buNone/>
                      </a:pPr>
                      <a:r>
                        <a:rPr lang="en-US" sz="1000" b="1">
                          <a:solidFill>
                            <a:srgbClr val="000000"/>
                          </a:solidFill>
                          <a:latin typeface="Times New Roman" panose="02020603050405020304" charset="0"/>
                          <a:cs typeface="Times New Roman" panose="02020603050405020304" charset="0"/>
                        </a:rPr>
                        <a:t>Literature survey</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lumMod val="50000"/>
                      </a:schemeClr>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lumMod val="50000"/>
                      </a:schemeClr>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lumMod val="50000"/>
                      </a:schemeClr>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00405">
                <a:tc>
                  <a:txBody>
                    <a:bodyPr/>
                    <a:lstStyle/>
                    <a:p>
                      <a:pPr indent="0">
                        <a:buNone/>
                      </a:pPr>
                      <a:r>
                        <a:rPr lang="en-US" sz="1000" b="1">
                          <a:solidFill>
                            <a:srgbClr val="000000"/>
                          </a:solidFill>
                          <a:latin typeface="Times New Roman" panose="02020603050405020304" charset="0"/>
                          <a:cs typeface="Times New Roman" panose="02020603050405020304" charset="0"/>
                        </a:rPr>
                        <a:t>Preparing research design</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205105">
                <a:tc rowSpan="2">
                  <a:txBody>
                    <a:bodyPr/>
                    <a:lstStyle/>
                    <a:p>
                      <a:pPr indent="0">
                        <a:buNone/>
                      </a:pPr>
                      <a:r>
                        <a:rPr lang="en-US" sz="1000" b="1">
                          <a:solidFill>
                            <a:srgbClr val="000000"/>
                          </a:solidFill>
                          <a:latin typeface="Times New Roman" panose="02020603050405020304" charset="0"/>
                          <a:cs typeface="Times New Roman" panose="02020603050405020304" charset="0"/>
                        </a:rPr>
                        <a:t>Collect data</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solidFill>
                      <a:srgbClr val="767171"/>
                    </a:solid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solidFill>
                      <a:srgbClr val="767171"/>
                    </a:solid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solidFill>
                      <a:srgbClr val="767171"/>
                    </a:solid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rowSpan="2">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cap="flat">
                      <a:noFill/>
                    </a:lnB>
                    <a:lnTlToBr>
                      <a:noFill/>
                    </a:lnTlToBr>
                    <a:lnBlToTr>
                      <a:noFill/>
                    </a:lnBlToTr>
                    <a:noFill/>
                  </a:tcPr>
                </a:tc>
              </a:tr>
              <a:tr h="205740">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67171"/>
                    </a:solidFill>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67171"/>
                    </a:solidFill>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vMerge="1">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B cap="flat">
                      <a:noFill/>
                    </a:lnB>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r>
              <a:tr h="563880">
                <a:tc>
                  <a:txBody>
                    <a:bodyPr/>
                    <a:lstStyle/>
                    <a:p>
                      <a:pPr indent="0">
                        <a:buNone/>
                      </a:pPr>
                      <a:r>
                        <a:rPr lang="en-US" sz="1000" b="1">
                          <a:solidFill>
                            <a:srgbClr val="000000"/>
                          </a:solidFill>
                          <a:latin typeface="Times New Roman" panose="02020603050405020304" charset="0"/>
                          <a:cs typeface="Times New Roman" panose="02020603050405020304" charset="0"/>
                        </a:rPr>
                        <a:t>Analysing the data</a:t>
                      </a:r>
                      <a:endParaRPr lang="en-US" altLang="en-US" sz="1000" b="1">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F7F7F"/>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F7F7F"/>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cap="flat">
                      <a:noFill/>
                    </a:lnT>
                    <a:lnB w="12700" cap="flat" cmpd="sng">
                      <a:solidFill>
                        <a:srgbClr val="000000"/>
                      </a:solidFill>
                      <a:prstDash val="solid"/>
                      <a:headEnd type="none" w="med" len="med"/>
                      <a:tailEnd type="none" w="med" len="med"/>
                    </a:lnB>
                    <a:lnTlToBr>
                      <a:noFill/>
                    </a:lnTlToBr>
                    <a:lnBlToTr>
                      <a:noFill/>
                    </a:lnBlToTr>
                    <a:solidFill>
                      <a:srgbClr val="7F7F7F"/>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59410">
                <a:tc>
                  <a:txBody>
                    <a:bodyPr/>
                    <a:lstStyle/>
                    <a:p>
                      <a:pPr indent="0">
                        <a:buNone/>
                      </a:pPr>
                      <a:r>
                        <a:rPr lang="en-US" sz="1000" b="1">
                          <a:solidFill>
                            <a:srgbClr val="0D0D0D"/>
                          </a:solidFill>
                          <a:latin typeface="Times New Roman" panose="02020603050405020304" charset="0"/>
                          <a:cs typeface="Times New Roman" panose="02020603050405020304" charset="0"/>
                        </a:rPr>
                        <a:t>Submission</a:t>
                      </a:r>
                      <a:endParaRPr lang="en-US" altLang="en-US" sz="1000" b="1">
                        <a:solidFill>
                          <a:srgbClr val="0D0D0D"/>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FF"/>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FF"/>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FFFFFF"/>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r>
                        <a:rPr lang="en-US" sz="1000" b="0">
                          <a:solidFill>
                            <a:srgbClr val="000000"/>
                          </a:solidFill>
                          <a:latin typeface="Times New Roman" panose="02020603050405020304" charset="0"/>
                          <a:cs typeface="Times New Roman" panose="02020603050405020304" charset="0"/>
                        </a:rPr>
                        <a:t> </a:t>
                      </a: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767171"/>
                    </a:solidFill>
                  </a:tcPr>
                </a:tc>
                <a:tc>
                  <a:txBody>
                    <a:bodyPr/>
                    <a:lstStyle/>
                    <a:p>
                      <a:pPr indent="0">
                        <a:buNone/>
                      </a:pPr>
                      <a:endParaRPr lang="en-US" altLang="en-US" sz="1000" b="0">
                        <a:solidFill>
                          <a:srgbClr val="000000"/>
                        </a:solidFill>
                        <a:latin typeface="Times New Roman" panose="02020603050405020304" charset="0"/>
                        <a:ea typeface="Times New Roman" panose="02020603050405020304" charset="0"/>
                        <a:cs typeface="Times New Roman" panose="02020603050405020304" charset="0"/>
                      </a:endParaRPr>
                    </a:p>
                  </a:txBody>
                  <a:tcPr marL="0" marR="0" marT="0" marB="0">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rgbClr val="767171"/>
                    </a:solidFill>
                  </a:tcPr>
                </a:tc>
              </a:tr>
            </a:tbl>
          </a:graphicData>
        </a:graphic>
      </p:graphicFrame>
      <p:sp>
        <p:nvSpPr>
          <p:cNvPr id="2" name="墨迹 1"/>
          <p:cNvSpPr/>
          <p:nvPr/>
        </p:nvSpPr>
        <p:spPr bwMode="auto">
          <a:xfrm>
            <a:off x="1164240" y="2540880"/>
            <a:ext cx="1810080" cy="3076560"/>
          </a:xfrm>
          <a:prstGeom prst="rect">
            <a:avLst/>
          </a:prstGeom>
        </p:spPr>
      </p:sp>
      <p:pic>
        <p:nvPicPr>
          <p:cNvPr id="3" name="音频 2">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065"/>
    </mc:Choice>
    <mc:Fallback>
      <p:transition spd="slow" advTm="28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par>
                                <p:cTn id="7" presetID="59" presetClass="entr" presetSubtype="0" fill="hold" nodeType="withEffect">
                                  <p:stCondLst>
                                    <p:cond delay="0"/>
                                  </p:stCondLst>
                                  <p:childTnLst>
                                    <p:set>
                                      <p:cBhvr>
                                        <p:cTn id="8" dur="1" fill="hold">
                                          <p:stCondLst>
                                            <p:cond delay="0"/>
                                          </p:stCondLst>
                                        </p:cTn>
                                        <p:tgtEl>
                                          <p:spTgt spid="2"/>
                                        </p:tgtEl>
                                        <p:attrNameLst>
                                          <p:attrName>style.visibility</p:attrName>
                                        </p:attrNameLst>
                                      </p:cBhvr>
                                      <p:to>
                                        <p:strVal val="visible"/>
                                      </p:to>
                                    </p:set>
                                    <p:cmd type="call" cmd="playFrom(0.0)">
                                      <p:cBhvr>
                                        <p:cTn id="9"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p>
            <a:pPr algn="l">
              <a:lnSpc>
                <a:spcPct val="100000"/>
              </a:lnSpc>
              <a:spcBef>
                <a:spcPts val="375"/>
              </a:spcBef>
            </a:pPr>
            <a:r>
              <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rPr>
              <a:t>09</a:t>
            </a:r>
            <a:endParaRPr lang="en-US" sz="8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p>
            <a:pPr algn="l">
              <a:lnSpc>
                <a:spcPct val="100000"/>
              </a:lnSpc>
              <a:spcBef>
                <a:spcPts val="375"/>
              </a:spcBef>
            </a:pPr>
            <a:r>
              <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rPr>
              <a:t>References</a:t>
            </a:r>
            <a:endParaRPr lang="en-US" sz="45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4" name="音频 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16"/>
    </mc:Choice>
    <mc:Fallback>
      <p:transition spd="slow" advTm="15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6" name="TextBox 6"/>
          <p:cNvSpPr txBox="1"/>
          <p:nvPr/>
        </p:nvSpPr>
        <p:spPr>
          <a:xfrm>
            <a:off x="795655" y="1051560"/>
            <a:ext cx="10658475" cy="4988560"/>
          </a:xfrm>
          <a:prstGeom prst="rect">
            <a:avLst/>
          </a:prstGeom>
        </p:spPr>
        <p:txBody>
          <a:bodyPr vert="horz" wrap="square" lIns="123825" tIns="123825" rIns="57150" bIns="123825" rtlCol="0" anchor="t" anchorCtr="0">
            <a:noAutofit/>
          </a:bodyPr>
          <a:lstStyle/>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Abeyasekera, A. (2008). Gender ideologies in the school curriculum: A textual analysis of secondary school textbooks. Centre for Women's Research.</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Khalid, A. (2017). Gender Biasness in ESL Textbooks. Journal of Literature, Languages and Linguistics, 38, 29-32. https://iiste.org/Journals/index.php/JLLL/article/view/39353</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Bahman, M., &amp; Rahimi, A. (2010). Gender representation in EFL materials: An analysis of English textbooks of Iranian high schools. Procedia Social and Behavioral Sciences, 9, 273-277. https://doi.org/10.1016/j.sbspro.2010.12.149</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Bajdo, L. M., &amp; Dickson, M. W. (2001). Perceptions of organizational culture and women's advancement in organizations: A cross-cultural examination. Sex Roles, 45, 399-414.</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Bian, L., Leslie, S. J., &amp; Cimpian, A. (2017). Gender stereotypes about intellectual ability emerge early and influence children's interests. Science (New York, N.Y.), 355(6323), 389–391. https://doi.org/10.1126/science.aah6524</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Bojanić, B. B. R.,  &amp; Topalov, J. P.  (2016).  Textbooks  in the EFL classroom: Defining, assessing and analyzing. Зборник радова Филозофског факултета у Приштини, 46(3).</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British Educational Research Association. (2018). Ethical Guidelines for Educational Research (4th   ed.).   Available   at:  https://www.bera.ac.uk/publication/ethical-guidelines-for- educational-research-2018-online</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Coffman, K. B. (2014). Evidence on  self-stereotyping and the contribution of ideas.  The Quarterly           Journal            of           Economics,             129(4),            1625–1660.https://doi.org/10.1093/qje/qju023</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Diem-Wille, G. (2021). Psychoanalytic Perspectives on Puberty and Adolescents: The Inner World of Teenagers and their Parents.  Verlag  der  Österreichischen Akademie  der Wissenschaften.</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Dockx,  J.,  Bellens,  K.,  &amp;  De  Fraine,  B.  (2020).  Do  textbooks  matter  for  reading comprehension? A study in Flemish primary education. Frontiers in Psychology, 10, 493565.</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Durrani, N., CohenMiller, A., Kataeva, Z., Bekzhanova, Z., Seitkhadyrova, A., &amp; Badanova, A. (2022). ‘The fearful khan and the delightful beauties’: The construction of gender in secondary  school  textbooks  in  Kazakhstan.  International  Journal  of  Educational Development, 88, 102508</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Elleman,A. &amp; Oslund, E. (2019). Reading Comprehension Research: Implications for Practice and Policy. Policy Insights from the Behavioural and Brain Sciences.</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Erikson, E. H. (1993). Childhood and society. WW Norton &amp; Company.</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Gamble, T. K., &amp; Gamble, M. (1990). Communication works. McGraw-Hill</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Guimond,  S.,  Chatard,  A.,  Martinot,  D.,  Crisp,  R.  J.,  &amp;  Redersdorff,  S.  (2006).  Social</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sym typeface="+mn-ea"/>
              </a:rPr>
              <a:t>comparison, self-stereotyping, and gender differences in self-construals. Journal of personality  and  social  psychology,  90(2),  221–242. https://doi.org/10.1037/0022- 3514.90.2.221</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grpSp>
        <p:nvGrpSpPr>
          <p:cNvPr id="9" name="Group 9"/>
          <p:cNvGrpSpPr/>
          <p:nvPr/>
        </p:nvGrpSpPr>
        <p:grpSpPr>
          <a:xfrm>
            <a:off x="454963" y="93878"/>
            <a:ext cx="10641129" cy="1539875"/>
            <a:chOff x="454963" y="93878"/>
            <a:chExt cx="10641129" cy="1539875"/>
          </a:xfrm>
        </p:grpSpPr>
        <p:sp>
          <p:nvSpPr>
            <p:cNvPr id="10" name="AutoShape 10"/>
            <p:cNvSpPr/>
            <p:nvPr/>
          </p:nvSpPr>
          <p:spPr>
            <a:xfrm>
              <a:off x="454963" y="331168"/>
              <a:ext cx="84147" cy="84147"/>
            </a:xfrm>
            <a:prstGeom prst="ellipse">
              <a:avLst/>
            </a:prstGeom>
            <a:solidFill>
              <a:schemeClr val="accent1">
                <a:alpha val="100000"/>
              </a:schemeClr>
            </a:solidFill>
          </p:spPr>
        </p:sp>
        <p:sp>
          <p:nvSpPr>
            <p:cNvPr id="11" name="AutoShape 11"/>
            <p:cNvSpPr/>
            <p:nvPr/>
          </p:nvSpPr>
          <p:spPr>
            <a:xfrm>
              <a:off x="575049" y="337743"/>
              <a:ext cx="78137" cy="78137"/>
            </a:xfrm>
            <a:prstGeom prst="ellipse">
              <a:avLst/>
            </a:prstGeom>
            <a:solidFill>
              <a:schemeClr val="accent1">
                <a:alpha val="80000"/>
              </a:schemeClr>
            </a:solidFill>
          </p:spPr>
        </p:sp>
        <p:sp>
          <p:nvSpPr>
            <p:cNvPr id="12" name="AutoShape 12"/>
            <p:cNvSpPr/>
            <p:nvPr/>
          </p:nvSpPr>
          <p:spPr>
            <a:xfrm>
              <a:off x="689125" y="339460"/>
              <a:ext cx="74704" cy="74704"/>
            </a:xfrm>
            <a:prstGeom prst="ellipse">
              <a:avLst/>
            </a:prstGeom>
            <a:solidFill>
              <a:schemeClr val="accent1">
                <a:alpha val="60000"/>
              </a:schemeClr>
            </a:solidFill>
          </p:spPr>
        </p:sp>
        <p:sp>
          <p:nvSpPr>
            <p:cNvPr id="13" name="AutoShape 13"/>
            <p:cNvSpPr/>
            <p:nvPr/>
          </p:nvSpPr>
          <p:spPr>
            <a:xfrm>
              <a:off x="799768" y="348430"/>
              <a:ext cx="69238" cy="69238"/>
            </a:xfrm>
            <a:prstGeom prst="ellipse">
              <a:avLst/>
            </a:prstGeom>
            <a:solidFill>
              <a:schemeClr val="accent1">
                <a:alpha val="40000"/>
              </a:schemeClr>
            </a:solidFill>
          </p:spPr>
        </p:sp>
        <p:sp>
          <p:nvSpPr>
            <p:cNvPr id="14" name="AutoShape 14"/>
            <p:cNvSpPr/>
            <p:nvPr/>
          </p:nvSpPr>
          <p:spPr>
            <a:xfrm>
              <a:off x="904945" y="344297"/>
              <a:ext cx="65594" cy="65594"/>
            </a:xfrm>
            <a:prstGeom prst="ellipse">
              <a:avLst/>
            </a:prstGeom>
            <a:solidFill>
              <a:schemeClr val="accent1">
                <a:alpha val="20000"/>
              </a:schemeClr>
            </a:solidFill>
          </p:spPr>
        </p:sp>
        <p:sp>
          <p:nvSpPr>
            <p:cNvPr id="15" name="AutoShape 15"/>
            <p:cNvSpPr/>
            <p:nvPr/>
          </p:nvSpPr>
          <p:spPr>
            <a:xfrm>
              <a:off x="454963" y="448942"/>
              <a:ext cx="84147" cy="84147"/>
            </a:xfrm>
            <a:prstGeom prst="ellipse">
              <a:avLst/>
            </a:prstGeom>
            <a:solidFill>
              <a:schemeClr val="accent1">
                <a:alpha val="100000"/>
              </a:schemeClr>
            </a:solidFill>
          </p:spPr>
        </p:sp>
        <p:sp>
          <p:nvSpPr>
            <p:cNvPr id="16" name="AutoShape 16"/>
            <p:cNvSpPr/>
            <p:nvPr/>
          </p:nvSpPr>
          <p:spPr>
            <a:xfrm>
              <a:off x="575049" y="455517"/>
              <a:ext cx="78137" cy="78137"/>
            </a:xfrm>
            <a:prstGeom prst="ellipse">
              <a:avLst/>
            </a:prstGeom>
            <a:solidFill>
              <a:schemeClr val="accent1">
                <a:alpha val="80000"/>
              </a:schemeClr>
            </a:solidFill>
          </p:spPr>
        </p:sp>
        <p:sp>
          <p:nvSpPr>
            <p:cNvPr id="17" name="AutoShape 17"/>
            <p:cNvSpPr/>
            <p:nvPr/>
          </p:nvSpPr>
          <p:spPr>
            <a:xfrm>
              <a:off x="689125" y="457233"/>
              <a:ext cx="74704" cy="74704"/>
            </a:xfrm>
            <a:prstGeom prst="ellipse">
              <a:avLst/>
            </a:prstGeom>
            <a:solidFill>
              <a:schemeClr val="accent1">
                <a:alpha val="60000"/>
              </a:schemeClr>
            </a:solidFill>
          </p:spPr>
        </p:sp>
        <p:sp>
          <p:nvSpPr>
            <p:cNvPr id="18" name="AutoShape 18"/>
            <p:cNvSpPr/>
            <p:nvPr/>
          </p:nvSpPr>
          <p:spPr>
            <a:xfrm>
              <a:off x="799768" y="466203"/>
              <a:ext cx="69238" cy="69238"/>
            </a:xfrm>
            <a:prstGeom prst="ellipse">
              <a:avLst/>
            </a:prstGeom>
            <a:solidFill>
              <a:schemeClr val="accent1">
                <a:alpha val="40000"/>
              </a:schemeClr>
            </a:solidFill>
          </p:spPr>
        </p:sp>
        <p:sp>
          <p:nvSpPr>
            <p:cNvPr id="19" name="AutoShape 19"/>
            <p:cNvSpPr/>
            <p:nvPr/>
          </p:nvSpPr>
          <p:spPr>
            <a:xfrm>
              <a:off x="904945" y="462070"/>
              <a:ext cx="65594" cy="65594"/>
            </a:xfrm>
            <a:prstGeom prst="ellipse">
              <a:avLst/>
            </a:prstGeom>
            <a:solidFill>
              <a:schemeClr val="accent1">
                <a:alpha val="20000"/>
              </a:schemeClr>
            </a:solidFill>
          </p:spPr>
        </p:sp>
        <p:sp>
          <p:nvSpPr>
            <p:cNvPr id="20" name="AutoShape 20"/>
            <p:cNvSpPr/>
            <p:nvPr/>
          </p:nvSpPr>
          <p:spPr>
            <a:xfrm>
              <a:off x="454963" y="566715"/>
              <a:ext cx="84147" cy="84147"/>
            </a:xfrm>
            <a:prstGeom prst="ellipse">
              <a:avLst/>
            </a:prstGeom>
            <a:solidFill>
              <a:schemeClr val="accent1">
                <a:alpha val="100000"/>
              </a:schemeClr>
            </a:solidFill>
          </p:spPr>
        </p:sp>
        <p:sp>
          <p:nvSpPr>
            <p:cNvPr id="21" name="AutoShape 21"/>
            <p:cNvSpPr/>
            <p:nvPr/>
          </p:nvSpPr>
          <p:spPr>
            <a:xfrm>
              <a:off x="575049" y="573291"/>
              <a:ext cx="78137" cy="78137"/>
            </a:xfrm>
            <a:prstGeom prst="ellipse">
              <a:avLst/>
            </a:prstGeom>
            <a:solidFill>
              <a:schemeClr val="accent1">
                <a:alpha val="80000"/>
              </a:schemeClr>
            </a:solidFill>
          </p:spPr>
        </p:sp>
        <p:sp>
          <p:nvSpPr>
            <p:cNvPr id="22" name="AutoShape 22"/>
            <p:cNvSpPr/>
            <p:nvPr/>
          </p:nvSpPr>
          <p:spPr>
            <a:xfrm>
              <a:off x="689125" y="575007"/>
              <a:ext cx="74704" cy="74704"/>
            </a:xfrm>
            <a:prstGeom prst="ellipse">
              <a:avLst/>
            </a:prstGeom>
            <a:solidFill>
              <a:schemeClr val="accent1">
                <a:alpha val="60000"/>
              </a:schemeClr>
            </a:solidFill>
          </p:spPr>
        </p:sp>
        <p:sp>
          <p:nvSpPr>
            <p:cNvPr id="23" name="AutoShape 23"/>
            <p:cNvSpPr/>
            <p:nvPr/>
          </p:nvSpPr>
          <p:spPr>
            <a:xfrm>
              <a:off x="799768" y="583977"/>
              <a:ext cx="69238" cy="69238"/>
            </a:xfrm>
            <a:prstGeom prst="ellipse">
              <a:avLst/>
            </a:prstGeom>
            <a:solidFill>
              <a:schemeClr val="accent1">
                <a:alpha val="40000"/>
              </a:schemeClr>
            </a:solidFill>
          </p:spPr>
        </p:sp>
        <p:sp>
          <p:nvSpPr>
            <p:cNvPr id="24" name="AutoShape 24"/>
            <p:cNvSpPr/>
            <p:nvPr/>
          </p:nvSpPr>
          <p:spPr>
            <a:xfrm>
              <a:off x="904945" y="579844"/>
              <a:ext cx="65594" cy="65594"/>
            </a:xfrm>
            <a:prstGeom prst="ellipse">
              <a:avLst/>
            </a:prstGeom>
            <a:solidFill>
              <a:schemeClr val="accent1">
                <a:alpha val="20000"/>
              </a:schemeClr>
            </a:solidFill>
          </p:spPr>
        </p:sp>
        <p:sp>
          <p:nvSpPr>
            <p:cNvPr id="25" name="AutoShape 25"/>
            <p:cNvSpPr/>
            <p:nvPr/>
          </p:nvSpPr>
          <p:spPr>
            <a:xfrm>
              <a:off x="454963" y="684489"/>
              <a:ext cx="84147" cy="84147"/>
            </a:xfrm>
            <a:prstGeom prst="ellipse">
              <a:avLst/>
            </a:prstGeom>
            <a:solidFill>
              <a:schemeClr val="accent1">
                <a:alpha val="100000"/>
              </a:schemeClr>
            </a:solidFill>
          </p:spPr>
        </p:sp>
        <p:sp>
          <p:nvSpPr>
            <p:cNvPr id="26" name="AutoShape 26"/>
            <p:cNvSpPr/>
            <p:nvPr/>
          </p:nvSpPr>
          <p:spPr>
            <a:xfrm>
              <a:off x="575049" y="691064"/>
              <a:ext cx="78137" cy="78137"/>
            </a:xfrm>
            <a:prstGeom prst="ellipse">
              <a:avLst/>
            </a:prstGeom>
            <a:solidFill>
              <a:schemeClr val="accent1">
                <a:alpha val="80000"/>
              </a:schemeClr>
            </a:solidFill>
          </p:spPr>
        </p:sp>
        <p:sp>
          <p:nvSpPr>
            <p:cNvPr id="27" name="AutoShape 27"/>
            <p:cNvSpPr/>
            <p:nvPr/>
          </p:nvSpPr>
          <p:spPr>
            <a:xfrm>
              <a:off x="689125" y="692781"/>
              <a:ext cx="74704" cy="74704"/>
            </a:xfrm>
            <a:prstGeom prst="ellipse">
              <a:avLst/>
            </a:prstGeom>
            <a:solidFill>
              <a:schemeClr val="accent1">
                <a:alpha val="60000"/>
              </a:schemeClr>
            </a:solidFill>
          </p:spPr>
        </p:sp>
        <p:sp>
          <p:nvSpPr>
            <p:cNvPr id="28" name="AutoShape 28"/>
            <p:cNvSpPr/>
            <p:nvPr/>
          </p:nvSpPr>
          <p:spPr>
            <a:xfrm>
              <a:off x="799768" y="701751"/>
              <a:ext cx="69238" cy="69238"/>
            </a:xfrm>
            <a:prstGeom prst="ellipse">
              <a:avLst/>
            </a:prstGeom>
            <a:solidFill>
              <a:schemeClr val="accent1">
                <a:alpha val="40000"/>
              </a:schemeClr>
            </a:solidFill>
          </p:spPr>
        </p:sp>
        <p:sp>
          <p:nvSpPr>
            <p:cNvPr id="29" name="AutoShape 29"/>
            <p:cNvSpPr/>
            <p:nvPr/>
          </p:nvSpPr>
          <p:spPr>
            <a:xfrm>
              <a:off x="904945" y="697618"/>
              <a:ext cx="65594" cy="65594"/>
            </a:xfrm>
            <a:prstGeom prst="ellipse">
              <a:avLst/>
            </a:prstGeom>
            <a:solidFill>
              <a:schemeClr val="accent1">
                <a:alpha val="20000"/>
              </a:schemeClr>
            </a:solidFill>
          </p:spPr>
        </p:sp>
        <p:sp>
          <p:nvSpPr>
            <p:cNvPr id="30" name="TextBox 30"/>
            <p:cNvSpPr txBox="1"/>
            <p:nvPr/>
          </p:nvSpPr>
          <p:spPr>
            <a:xfrm>
              <a:off x="1094842" y="93878"/>
              <a:ext cx="10001250" cy="1539875"/>
            </a:xfrm>
            <a:prstGeom prst="rect">
              <a:avLst/>
            </a:prstGeom>
          </p:spPr>
          <p:txBody>
            <a:bodyPr vert="horz" wrap="square" lIns="123825" tIns="123825" rIns="57150" bIns="123825" rtlCol="0" anchor="t" anchorCtr="0">
              <a:spAutoFit/>
            </a:bodyPr>
            <a:lstStyle/>
            <a:p>
              <a:pPr>
                <a:lnSpc>
                  <a:spcPct val="140000"/>
                </a:lnSpc>
              </a:pPr>
              <a:r>
                <a:rPr lang="en-US" sz="3000" b="1">
                  <a:solidFill>
                    <a:srgbClr val="152815">
                      <a:alpha val="100000"/>
                    </a:srgbClr>
                  </a:solidFill>
                  <a:latin typeface="微软雅黑" panose="020B0503020204020204" charset="-122"/>
                  <a:ea typeface="微软雅黑" panose="020B0503020204020204" charset="-122"/>
                  <a:cs typeface="微软雅黑" panose="020B0503020204020204" charset="-122"/>
                  <a:sym typeface="+mn-ea"/>
                </a:rPr>
                <a:t>References</a:t>
              </a:r>
              <a:endParaRPr lang="en-US" sz="30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a:p>
              <a:pPr>
                <a:lnSpc>
                  <a:spcPct val="140000"/>
                </a:lnSpc>
              </a:pP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pic>
        <p:nvPicPr>
          <p:cNvPr id="2" name="音频 1">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56"/>
    </mc:Choice>
    <mc:Fallback>
      <p:transition spd="slow" advTm="17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4" name="TextBox 4"/>
          <p:cNvSpPr txBox="1"/>
          <p:nvPr/>
        </p:nvSpPr>
        <p:spPr>
          <a:xfrm>
            <a:off x="529590" y="1200785"/>
            <a:ext cx="11253470" cy="5210175"/>
          </a:xfrm>
          <a:prstGeom prst="rect">
            <a:avLst/>
          </a:prstGeom>
        </p:spPr>
        <p:txBody>
          <a:bodyPr vert="horz" wrap="square" lIns="123825" tIns="123825" rIns="57150" bIns="123825" rtlCol="0" anchor="t" anchorCtr="0">
            <a:noAutofit/>
          </a:bodyPr>
          <a:lstStyle/>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Heilman,  M.  E.  (2001).  Description  and  Prescription:  How  Gender  Stereotypes  Prevent Women's Ascent Up the Organizational Ladder. Journal of Social Issues, 57(4), 657- 674. https://doi.org/10.1111/0022-4537.00234</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Jing, L., Ros,M. &amp; Karen, F. (2021). Investigating EFL Teachers' Gender-Stereotypical Beliefs about  Learners:  A  Mixed-Methods  Study.  Cambridge  Journal  of  Education,  doi: 10.1080/0305764X.2020.1772720</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Just, M. &amp; Carpenter, P. (1980). A theory of reading: from eye fixations to comprehension.</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Psychology Review.</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Koondher,M. A. (2015). Developing reading comprehension through metacognitive strategies: A review of previous studies. English Language Teaching, 8(8), 181–186.</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Lee, J.F. and VanPatten, B. (2003) Making Communicative Language Teaching Happen, 2nd Edition . New York: McGraw.</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Mithans, M., &amp; Grmek, M. I. (2020). The Use of Textbooks in the Teaching-Learning Process. University of Maribor, Faculty of Education.</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Narahara, M. M. (1998). Gender Stereotypes in Children's Picture Books.</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O’Reilly, M.,  Talbot, A.,  &amp;  Harrington,  D.  (2023).  Adolescent perspectives on  gendered ideologies in  physical   activity  within   schools:   Reflections   on a   female-focused intervention.           Feminism           &amp;           Psychology,            33(2),           175-196.</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https://doi.org/10.1177/09593535221109040</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Shinnar, R. S., Giacomin, O., &amp; Janssen,F. (2012). Entrepreneurial Perceptions and Intentions: The   Role   of   Gender    and    Culture.   Entrepreneurship    Theory   and   Practice.</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https://doi.org/10.1111/j.1540-6520.2012.00509.x</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Sovic, A., &amp; Hus, V. (2015). Gender stereotype analysis of the textbooks for young learners. Procedia-Social and Behavioral Sciences, 186, 495-501.</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Sri,  R.  &amp;  Uning,  M.  (2017).  The  Relationship  between  Reading  Self-Efficacy,  Reading Attitude  and  EFL  Reading  Comprehension  Based  on  Gender  Difference.       doi: 10.17977/UM046V1I1P20-26</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Teevno,R. A., &amp; Raisani,R. B. (2017). English reading strategies and their impact on students’ performance in reading comprehension. Journal of Education &amp; Social Sciences, 5(2),  152-166.</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Turner-Bowker, D. M. (1996). Gender stereotyped descriptors in children's picture books: Does “Curious Jane” exist in the literature?. Sex roles, 35(7), 461-488</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University of Wales Trinity Saint David. (2022). Research Ethics &amp; Integrity Code of Practice. Available at: https://www.uwtsd.ac.uk/research/research-integrity-and-ethics</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Velya, P. (2021). Exploring pre-service teachers’ perception towards gender biased texts in EFL textbook.   doi: 10.26905/ENJOURME.V6I1.5578</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a:p>
            <a:pPr marL="203200" lvl="0" indent="-203200" fontAlgn="auto">
              <a:lnSpc>
                <a:spcPct val="100000"/>
              </a:lnSpc>
              <a:buFont typeface="Arial" panose="020B0604020202020204"/>
              <a:buChar char="•"/>
            </a:pPr>
            <a:r>
              <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rPr>
              <a:t>Yanan, D. and Yaxu, Z. (2023).  Strategic Processing of Gender  Stereotypes  in  Sentence Comprehension: An ERP Study. Brain Sciences,  doi: 10.3390/brainsci13040560</a:t>
            </a:r>
            <a:endParaRPr lang="en-US" sz="1200">
              <a:solidFill>
                <a:schemeClr val="dk1">
                  <a:alpha val="100000"/>
                </a:schemeClr>
              </a:solidFill>
              <a:latin typeface="Times New Roman" panose="02020603050405020304" charset="0"/>
              <a:ea typeface="微软雅黑" panose="020B0503020204020204" charset="-122"/>
              <a:cs typeface="Times New Roman" panose="02020603050405020304" charset="0"/>
            </a:endParaRPr>
          </a:p>
        </p:txBody>
      </p:sp>
      <p:sp>
        <p:nvSpPr>
          <p:cNvPr id="5" name="AutoShape 5"/>
          <p:cNvSpPr/>
          <p:nvPr/>
        </p:nvSpPr>
        <p:spPr>
          <a:xfrm>
            <a:off x="11222422" y="6100215"/>
            <a:ext cx="84147" cy="84147"/>
          </a:xfrm>
          <a:prstGeom prst="ellipse">
            <a:avLst/>
          </a:prstGeom>
          <a:solidFill>
            <a:schemeClr val="accent1">
              <a:alpha val="100000"/>
            </a:schemeClr>
          </a:solidFill>
        </p:spPr>
      </p:sp>
      <p:sp>
        <p:nvSpPr>
          <p:cNvPr id="6" name="AutoShape 6"/>
          <p:cNvSpPr/>
          <p:nvPr/>
        </p:nvSpPr>
        <p:spPr>
          <a:xfrm>
            <a:off x="11342508" y="6097266"/>
            <a:ext cx="78137" cy="78137"/>
          </a:xfrm>
          <a:prstGeom prst="ellipse">
            <a:avLst/>
          </a:prstGeom>
          <a:solidFill>
            <a:schemeClr val="accent1">
              <a:alpha val="80000"/>
            </a:schemeClr>
          </a:solidFill>
        </p:spPr>
      </p:sp>
      <p:sp>
        <p:nvSpPr>
          <p:cNvPr id="7" name="AutoShape 7"/>
          <p:cNvSpPr/>
          <p:nvPr/>
        </p:nvSpPr>
        <p:spPr>
          <a:xfrm>
            <a:off x="11456583" y="6098982"/>
            <a:ext cx="74704" cy="74704"/>
          </a:xfrm>
          <a:prstGeom prst="ellipse">
            <a:avLst/>
          </a:prstGeom>
          <a:solidFill>
            <a:schemeClr val="accent1">
              <a:alpha val="60000"/>
            </a:schemeClr>
          </a:solidFill>
        </p:spPr>
      </p:sp>
      <p:sp>
        <p:nvSpPr>
          <p:cNvPr id="8" name="AutoShape 8"/>
          <p:cNvSpPr/>
          <p:nvPr/>
        </p:nvSpPr>
        <p:spPr>
          <a:xfrm>
            <a:off x="11567227" y="6107952"/>
            <a:ext cx="69238" cy="69238"/>
          </a:xfrm>
          <a:prstGeom prst="ellipse">
            <a:avLst/>
          </a:prstGeom>
          <a:solidFill>
            <a:schemeClr val="accent1">
              <a:alpha val="40000"/>
            </a:schemeClr>
          </a:solidFill>
        </p:spPr>
      </p:sp>
      <p:sp>
        <p:nvSpPr>
          <p:cNvPr id="9" name="AutoShape 9"/>
          <p:cNvSpPr/>
          <p:nvPr/>
        </p:nvSpPr>
        <p:spPr>
          <a:xfrm>
            <a:off x="11672404" y="6103819"/>
            <a:ext cx="65594" cy="65594"/>
          </a:xfrm>
          <a:prstGeom prst="ellipse">
            <a:avLst/>
          </a:prstGeom>
          <a:solidFill>
            <a:schemeClr val="accent1">
              <a:alpha val="20000"/>
            </a:schemeClr>
          </a:solidFill>
        </p:spPr>
      </p:sp>
      <p:sp>
        <p:nvSpPr>
          <p:cNvPr id="10" name="AutoShape 10"/>
          <p:cNvSpPr/>
          <p:nvPr/>
        </p:nvSpPr>
        <p:spPr>
          <a:xfrm>
            <a:off x="11222422" y="6217990"/>
            <a:ext cx="84147" cy="84147"/>
          </a:xfrm>
          <a:prstGeom prst="ellipse">
            <a:avLst/>
          </a:prstGeom>
          <a:solidFill>
            <a:schemeClr val="accent1">
              <a:alpha val="100000"/>
            </a:schemeClr>
          </a:solidFill>
        </p:spPr>
      </p:sp>
      <p:sp>
        <p:nvSpPr>
          <p:cNvPr id="11" name="AutoShape 11"/>
          <p:cNvSpPr/>
          <p:nvPr/>
        </p:nvSpPr>
        <p:spPr>
          <a:xfrm>
            <a:off x="11342508" y="6215040"/>
            <a:ext cx="78137" cy="78137"/>
          </a:xfrm>
          <a:prstGeom prst="ellipse">
            <a:avLst/>
          </a:prstGeom>
          <a:solidFill>
            <a:schemeClr val="accent1">
              <a:alpha val="80000"/>
            </a:schemeClr>
          </a:solidFill>
        </p:spPr>
      </p:sp>
      <p:sp>
        <p:nvSpPr>
          <p:cNvPr id="12" name="AutoShape 12"/>
          <p:cNvSpPr/>
          <p:nvPr/>
        </p:nvSpPr>
        <p:spPr>
          <a:xfrm>
            <a:off x="11456583" y="6216756"/>
            <a:ext cx="74704" cy="74704"/>
          </a:xfrm>
          <a:prstGeom prst="ellipse">
            <a:avLst/>
          </a:prstGeom>
          <a:solidFill>
            <a:schemeClr val="accent1">
              <a:alpha val="60000"/>
            </a:schemeClr>
          </a:solidFill>
        </p:spPr>
      </p:sp>
      <p:sp>
        <p:nvSpPr>
          <p:cNvPr id="13" name="AutoShape 13"/>
          <p:cNvSpPr/>
          <p:nvPr/>
        </p:nvSpPr>
        <p:spPr>
          <a:xfrm>
            <a:off x="11567227" y="6225726"/>
            <a:ext cx="69238" cy="69238"/>
          </a:xfrm>
          <a:prstGeom prst="ellipse">
            <a:avLst/>
          </a:prstGeom>
          <a:solidFill>
            <a:schemeClr val="accent1">
              <a:alpha val="40000"/>
            </a:schemeClr>
          </a:solidFill>
        </p:spPr>
      </p:sp>
      <p:sp>
        <p:nvSpPr>
          <p:cNvPr id="14" name="AutoShape 14"/>
          <p:cNvSpPr/>
          <p:nvPr/>
        </p:nvSpPr>
        <p:spPr>
          <a:xfrm>
            <a:off x="11672404" y="6221593"/>
            <a:ext cx="65594" cy="65594"/>
          </a:xfrm>
          <a:prstGeom prst="ellipse">
            <a:avLst/>
          </a:prstGeom>
          <a:solidFill>
            <a:schemeClr val="accent1">
              <a:alpha val="20000"/>
            </a:schemeClr>
          </a:solidFill>
        </p:spPr>
      </p:sp>
      <p:sp>
        <p:nvSpPr>
          <p:cNvPr id="15" name="AutoShape 15"/>
          <p:cNvSpPr/>
          <p:nvPr/>
        </p:nvSpPr>
        <p:spPr>
          <a:xfrm>
            <a:off x="11222422" y="6335763"/>
            <a:ext cx="84147" cy="84147"/>
          </a:xfrm>
          <a:prstGeom prst="ellipse">
            <a:avLst/>
          </a:prstGeom>
          <a:solidFill>
            <a:schemeClr val="accent1">
              <a:alpha val="100000"/>
            </a:schemeClr>
          </a:solidFill>
        </p:spPr>
      </p:sp>
      <p:sp>
        <p:nvSpPr>
          <p:cNvPr id="16" name="AutoShape 16"/>
          <p:cNvSpPr/>
          <p:nvPr/>
        </p:nvSpPr>
        <p:spPr>
          <a:xfrm>
            <a:off x="11342508" y="6332813"/>
            <a:ext cx="78137" cy="78137"/>
          </a:xfrm>
          <a:prstGeom prst="ellipse">
            <a:avLst/>
          </a:prstGeom>
          <a:solidFill>
            <a:schemeClr val="accent1">
              <a:alpha val="80000"/>
            </a:schemeClr>
          </a:solidFill>
        </p:spPr>
      </p:sp>
      <p:sp>
        <p:nvSpPr>
          <p:cNvPr id="17" name="AutoShape 17"/>
          <p:cNvSpPr/>
          <p:nvPr/>
        </p:nvSpPr>
        <p:spPr>
          <a:xfrm>
            <a:off x="11456583" y="6334530"/>
            <a:ext cx="74704" cy="74704"/>
          </a:xfrm>
          <a:prstGeom prst="ellipse">
            <a:avLst/>
          </a:prstGeom>
          <a:solidFill>
            <a:schemeClr val="accent1">
              <a:alpha val="60000"/>
            </a:schemeClr>
          </a:solidFill>
        </p:spPr>
      </p:sp>
      <p:sp>
        <p:nvSpPr>
          <p:cNvPr id="18" name="AutoShape 18"/>
          <p:cNvSpPr/>
          <p:nvPr/>
        </p:nvSpPr>
        <p:spPr>
          <a:xfrm>
            <a:off x="11567227" y="6343500"/>
            <a:ext cx="69238" cy="69238"/>
          </a:xfrm>
          <a:prstGeom prst="ellipse">
            <a:avLst/>
          </a:prstGeom>
          <a:solidFill>
            <a:schemeClr val="accent1">
              <a:alpha val="40000"/>
            </a:schemeClr>
          </a:solidFill>
        </p:spPr>
      </p:sp>
      <p:sp>
        <p:nvSpPr>
          <p:cNvPr id="19" name="AutoShape 19"/>
          <p:cNvSpPr/>
          <p:nvPr/>
        </p:nvSpPr>
        <p:spPr>
          <a:xfrm>
            <a:off x="11672404" y="6339367"/>
            <a:ext cx="65594" cy="65594"/>
          </a:xfrm>
          <a:prstGeom prst="ellipse">
            <a:avLst/>
          </a:prstGeom>
          <a:solidFill>
            <a:schemeClr val="accent1">
              <a:alpha val="20000"/>
            </a:schemeClr>
          </a:solidFill>
        </p:spPr>
      </p:sp>
      <p:sp>
        <p:nvSpPr>
          <p:cNvPr id="20" name="AutoShape 20"/>
          <p:cNvSpPr/>
          <p:nvPr/>
        </p:nvSpPr>
        <p:spPr>
          <a:xfrm>
            <a:off x="11222422" y="6453537"/>
            <a:ext cx="84147" cy="84147"/>
          </a:xfrm>
          <a:prstGeom prst="ellipse">
            <a:avLst/>
          </a:prstGeom>
          <a:solidFill>
            <a:schemeClr val="accent1">
              <a:alpha val="100000"/>
            </a:schemeClr>
          </a:solidFill>
        </p:spPr>
      </p:sp>
      <p:sp>
        <p:nvSpPr>
          <p:cNvPr id="21" name="AutoShape 21"/>
          <p:cNvSpPr/>
          <p:nvPr/>
        </p:nvSpPr>
        <p:spPr>
          <a:xfrm>
            <a:off x="11342508" y="6450587"/>
            <a:ext cx="78137" cy="78137"/>
          </a:xfrm>
          <a:prstGeom prst="ellipse">
            <a:avLst/>
          </a:prstGeom>
          <a:solidFill>
            <a:schemeClr val="accent1">
              <a:alpha val="80000"/>
            </a:schemeClr>
          </a:solidFill>
        </p:spPr>
      </p:sp>
      <p:sp>
        <p:nvSpPr>
          <p:cNvPr id="22" name="AutoShape 22"/>
          <p:cNvSpPr/>
          <p:nvPr/>
        </p:nvSpPr>
        <p:spPr>
          <a:xfrm>
            <a:off x="11456583" y="6452303"/>
            <a:ext cx="74704" cy="74704"/>
          </a:xfrm>
          <a:prstGeom prst="ellipse">
            <a:avLst/>
          </a:prstGeom>
          <a:solidFill>
            <a:schemeClr val="accent1">
              <a:alpha val="60000"/>
            </a:schemeClr>
          </a:solidFill>
        </p:spPr>
      </p:sp>
      <p:sp>
        <p:nvSpPr>
          <p:cNvPr id="23" name="AutoShape 23"/>
          <p:cNvSpPr/>
          <p:nvPr/>
        </p:nvSpPr>
        <p:spPr>
          <a:xfrm>
            <a:off x="11567227" y="6461274"/>
            <a:ext cx="69238" cy="69238"/>
          </a:xfrm>
          <a:prstGeom prst="ellipse">
            <a:avLst/>
          </a:prstGeom>
          <a:solidFill>
            <a:schemeClr val="accent1">
              <a:alpha val="40000"/>
            </a:schemeClr>
          </a:solidFill>
        </p:spPr>
      </p:sp>
      <p:sp>
        <p:nvSpPr>
          <p:cNvPr id="24" name="AutoShape 24"/>
          <p:cNvSpPr/>
          <p:nvPr/>
        </p:nvSpPr>
        <p:spPr>
          <a:xfrm>
            <a:off x="11672404" y="6457141"/>
            <a:ext cx="65594" cy="65594"/>
          </a:xfrm>
          <a:prstGeom prst="ellipse">
            <a:avLst/>
          </a:prstGeom>
          <a:solidFill>
            <a:schemeClr val="accent1">
              <a:alpha val="20000"/>
            </a:schemeClr>
          </a:solidFill>
        </p:spPr>
      </p:sp>
      <p:grpSp>
        <p:nvGrpSpPr>
          <p:cNvPr id="25" name="Group 25"/>
          <p:cNvGrpSpPr/>
          <p:nvPr/>
        </p:nvGrpSpPr>
        <p:grpSpPr>
          <a:xfrm>
            <a:off x="454963" y="93878"/>
            <a:ext cx="10641129" cy="1539875"/>
            <a:chOff x="454963" y="93878"/>
            <a:chExt cx="10641129" cy="1539875"/>
          </a:xfrm>
        </p:grpSpPr>
        <p:sp>
          <p:nvSpPr>
            <p:cNvPr id="26" name="AutoShape 26"/>
            <p:cNvSpPr/>
            <p:nvPr/>
          </p:nvSpPr>
          <p:spPr>
            <a:xfrm>
              <a:off x="454963" y="331168"/>
              <a:ext cx="84147" cy="84147"/>
            </a:xfrm>
            <a:prstGeom prst="ellipse">
              <a:avLst/>
            </a:prstGeom>
            <a:solidFill>
              <a:schemeClr val="accent1">
                <a:alpha val="100000"/>
              </a:schemeClr>
            </a:solidFill>
          </p:spPr>
        </p:sp>
        <p:sp>
          <p:nvSpPr>
            <p:cNvPr id="27" name="AutoShape 27"/>
            <p:cNvSpPr/>
            <p:nvPr/>
          </p:nvSpPr>
          <p:spPr>
            <a:xfrm>
              <a:off x="575049" y="337743"/>
              <a:ext cx="78137" cy="78137"/>
            </a:xfrm>
            <a:prstGeom prst="ellipse">
              <a:avLst/>
            </a:prstGeom>
            <a:solidFill>
              <a:schemeClr val="accent1">
                <a:alpha val="80000"/>
              </a:schemeClr>
            </a:solidFill>
          </p:spPr>
        </p:sp>
        <p:sp>
          <p:nvSpPr>
            <p:cNvPr id="28" name="AutoShape 28"/>
            <p:cNvSpPr/>
            <p:nvPr/>
          </p:nvSpPr>
          <p:spPr>
            <a:xfrm>
              <a:off x="689125" y="339460"/>
              <a:ext cx="74704" cy="74704"/>
            </a:xfrm>
            <a:prstGeom prst="ellipse">
              <a:avLst/>
            </a:prstGeom>
            <a:solidFill>
              <a:schemeClr val="accent1">
                <a:alpha val="60000"/>
              </a:schemeClr>
            </a:solidFill>
          </p:spPr>
        </p:sp>
        <p:sp>
          <p:nvSpPr>
            <p:cNvPr id="29" name="AutoShape 29"/>
            <p:cNvSpPr/>
            <p:nvPr/>
          </p:nvSpPr>
          <p:spPr>
            <a:xfrm>
              <a:off x="799768" y="348430"/>
              <a:ext cx="69238" cy="69238"/>
            </a:xfrm>
            <a:prstGeom prst="ellipse">
              <a:avLst/>
            </a:prstGeom>
            <a:solidFill>
              <a:schemeClr val="accent1">
                <a:alpha val="40000"/>
              </a:schemeClr>
            </a:solidFill>
          </p:spPr>
        </p:sp>
        <p:sp>
          <p:nvSpPr>
            <p:cNvPr id="30" name="AutoShape 30"/>
            <p:cNvSpPr/>
            <p:nvPr/>
          </p:nvSpPr>
          <p:spPr>
            <a:xfrm>
              <a:off x="904945" y="344297"/>
              <a:ext cx="65594" cy="65594"/>
            </a:xfrm>
            <a:prstGeom prst="ellipse">
              <a:avLst/>
            </a:prstGeom>
            <a:solidFill>
              <a:schemeClr val="accent1">
                <a:alpha val="20000"/>
              </a:schemeClr>
            </a:solidFill>
          </p:spPr>
        </p:sp>
        <p:sp>
          <p:nvSpPr>
            <p:cNvPr id="31" name="AutoShape 31"/>
            <p:cNvSpPr/>
            <p:nvPr/>
          </p:nvSpPr>
          <p:spPr>
            <a:xfrm>
              <a:off x="454963" y="448942"/>
              <a:ext cx="84147" cy="84147"/>
            </a:xfrm>
            <a:prstGeom prst="ellipse">
              <a:avLst/>
            </a:prstGeom>
            <a:solidFill>
              <a:schemeClr val="accent1">
                <a:alpha val="100000"/>
              </a:schemeClr>
            </a:solidFill>
          </p:spPr>
        </p:sp>
        <p:sp>
          <p:nvSpPr>
            <p:cNvPr id="32" name="AutoShape 32"/>
            <p:cNvSpPr/>
            <p:nvPr/>
          </p:nvSpPr>
          <p:spPr>
            <a:xfrm>
              <a:off x="575049" y="455517"/>
              <a:ext cx="78137" cy="78137"/>
            </a:xfrm>
            <a:prstGeom prst="ellipse">
              <a:avLst/>
            </a:prstGeom>
            <a:solidFill>
              <a:schemeClr val="accent1">
                <a:alpha val="80000"/>
              </a:schemeClr>
            </a:solidFill>
          </p:spPr>
        </p:sp>
        <p:sp>
          <p:nvSpPr>
            <p:cNvPr id="33" name="AutoShape 33"/>
            <p:cNvSpPr/>
            <p:nvPr/>
          </p:nvSpPr>
          <p:spPr>
            <a:xfrm>
              <a:off x="689125" y="457233"/>
              <a:ext cx="74704" cy="74704"/>
            </a:xfrm>
            <a:prstGeom prst="ellipse">
              <a:avLst/>
            </a:prstGeom>
            <a:solidFill>
              <a:schemeClr val="accent1">
                <a:alpha val="60000"/>
              </a:schemeClr>
            </a:solidFill>
          </p:spPr>
        </p:sp>
        <p:sp>
          <p:nvSpPr>
            <p:cNvPr id="34" name="AutoShape 34"/>
            <p:cNvSpPr/>
            <p:nvPr/>
          </p:nvSpPr>
          <p:spPr>
            <a:xfrm>
              <a:off x="799768" y="466203"/>
              <a:ext cx="69238" cy="69238"/>
            </a:xfrm>
            <a:prstGeom prst="ellipse">
              <a:avLst/>
            </a:prstGeom>
            <a:solidFill>
              <a:schemeClr val="accent1">
                <a:alpha val="40000"/>
              </a:schemeClr>
            </a:solidFill>
          </p:spPr>
        </p:sp>
        <p:sp>
          <p:nvSpPr>
            <p:cNvPr id="35" name="AutoShape 35"/>
            <p:cNvSpPr/>
            <p:nvPr/>
          </p:nvSpPr>
          <p:spPr>
            <a:xfrm>
              <a:off x="904945" y="462070"/>
              <a:ext cx="65594" cy="65594"/>
            </a:xfrm>
            <a:prstGeom prst="ellipse">
              <a:avLst/>
            </a:prstGeom>
            <a:solidFill>
              <a:schemeClr val="accent1">
                <a:alpha val="20000"/>
              </a:schemeClr>
            </a:solidFill>
          </p:spPr>
        </p:sp>
        <p:sp>
          <p:nvSpPr>
            <p:cNvPr id="36" name="AutoShape 36"/>
            <p:cNvSpPr/>
            <p:nvPr/>
          </p:nvSpPr>
          <p:spPr>
            <a:xfrm>
              <a:off x="454963" y="566715"/>
              <a:ext cx="84147" cy="84147"/>
            </a:xfrm>
            <a:prstGeom prst="ellipse">
              <a:avLst/>
            </a:prstGeom>
            <a:solidFill>
              <a:schemeClr val="accent1">
                <a:alpha val="100000"/>
              </a:schemeClr>
            </a:solidFill>
          </p:spPr>
        </p:sp>
        <p:sp>
          <p:nvSpPr>
            <p:cNvPr id="37" name="AutoShape 37"/>
            <p:cNvSpPr/>
            <p:nvPr/>
          </p:nvSpPr>
          <p:spPr>
            <a:xfrm>
              <a:off x="575049" y="573291"/>
              <a:ext cx="78137" cy="78137"/>
            </a:xfrm>
            <a:prstGeom prst="ellipse">
              <a:avLst/>
            </a:prstGeom>
            <a:solidFill>
              <a:schemeClr val="accent1">
                <a:alpha val="80000"/>
              </a:schemeClr>
            </a:solidFill>
          </p:spPr>
        </p:sp>
        <p:sp>
          <p:nvSpPr>
            <p:cNvPr id="38" name="AutoShape 38"/>
            <p:cNvSpPr/>
            <p:nvPr/>
          </p:nvSpPr>
          <p:spPr>
            <a:xfrm>
              <a:off x="689125" y="575007"/>
              <a:ext cx="74704" cy="74704"/>
            </a:xfrm>
            <a:prstGeom prst="ellipse">
              <a:avLst/>
            </a:prstGeom>
            <a:solidFill>
              <a:schemeClr val="accent1">
                <a:alpha val="60000"/>
              </a:schemeClr>
            </a:solidFill>
          </p:spPr>
        </p:sp>
        <p:sp>
          <p:nvSpPr>
            <p:cNvPr id="39" name="AutoShape 39"/>
            <p:cNvSpPr/>
            <p:nvPr/>
          </p:nvSpPr>
          <p:spPr>
            <a:xfrm>
              <a:off x="799768" y="583977"/>
              <a:ext cx="69238" cy="69238"/>
            </a:xfrm>
            <a:prstGeom prst="ellipse">
              <a:avLst/>
            </a:prstGeom>
            <a:solidFill>
              <a:schemeClr val="accent1">
                <a:alpha val="40000"/>
              </a:schemeClr>
            </a:solidFill>
          </p:spPr>
        </p:sp>
        <p:sp>
          <p:nvSpPr>
            <p:cNvPr id="40" name="AutoShape 40"/>
            <p:cNvSpPr/>
            <p:nvPr/>
          </p:nvSpPr>
          <p:spPr>
            <a:xfrm>
              <a:off x="904945" y="579844"/>
              <a:ext cx="65594" cy="65594"/>
            </a:xfrm>
            <a:prstGeom prst="ellipse">
              <a:avLst/>
            </a:prstGeom>
            <a:solidFill>
              <a:schemeClr val="accent1">
                <a:alpha val="20000"/>
              </a:schemeClr>
            </a:solidFill>
          </p:spPr>
        </p:sp>
        <p:sp>
          <p:nvSpPr>
            <p:cNvPr id="41" name="AutoShape 41"/>
            <p:cNvSpPr/>
            <p:nvPr/>
          </p:nvSpPr>
          <p:spPr>
            <a:xfrm>
              <a:off x="454963" y="684489"/>
              <a:ext cx="84147" cy="84147"/>
            </a:xfrm>
            <a:prstGeom prst="ellipse">
              <a:avLst/>
            </a:prstGeom>
            <a:solidFill>
              <a:schemeClr val="accent1">
                <a:alpha val="100000"/>
              </a:schemeClr>
            </a:solidFill>
          </p:spPr>
        </p:sp>
        <p:sp>
          <p:nvSpPr>
            <p:cNvPr id="42" name="AutoShape 42"/>
            <p:cNvSpPr/>
            <p:nvPr/>
          </p:nvSpPr>
          <p:spPr>
            <a:xfrm>
              <a:off x="575049" y="691064"/>
              <a:ext cx="78137" cy="78137"/>
            </a:xfrm>
            <a:prstGeom prst="ellipse">
              <a:avLst/>
            </a:prstGeom>
            <a:solidFill>
              <a:schemeClr val="accent1">
                <a:alpha val="80000"/>
              </a:schemeClr>
            </a:solidFill>
          </p:spPr>
        </p:sp>
        <p:sp>
          <p:nvSpPr>
            <p:cNvPr id="43" name="AutoShape 43"/>
            <p:cNvSpPr/>
            <p:nvPr/>
          </p:nvSpPr>
          <p:spPr>
            <a:xfrm>
              <a:off x="689125" y="692781"/>
              <a:ext cx="74704" cy="74704"/>
            </a:xfrm>
            <a:prstGeom prst="ellipse">
              <a:avLst/>
            </a:prstGeom>
            <a:solidFill>
              <a:schemeClr val="accent1">
                <a:alpha val="60000"/>
              </a:schemeClr>
            </a:solidFill>
          </p:spPr>
        </p:sp>
        <p:sp>
          <p:nvSpPr>
            <p:cNvPr id="44" name="AutoShape 44"/>
            <p:cNvSpPr/>
            <p:nvPr/>
          </p:nvSpPr>
          <p:spPr>
            <a:xfrm>
              <a:off x="799768" y="701751"/>
              <a:ext cx="69238" cy="69238"/>
            </a:xfrm>
            <a:prstGeom prst="ellipse">
              <a:avLst/>
            </a:prstGeom>
            <a:solidFill>
              <a:schemeClr val="accent1">
                <a:alpha val="40000"/>
              </a:schemeClr>
            </a:solidFill>
          </p:spPr>
        </p:sp>
        <p:sp>
          <p:nvSpPr>
            <p:cNvPr id="45" name="AutoShape 45"/>
            <p:cNvSpPr/>
            <p:nvPr/>
          </p:nvSpPr>
          <p:spPr>
            <a:xfrm>
              <a:off x="904945" y="697618"/>
              <a:ext cx="65594" cy="65594"/>
            </a:xfrm>
            <a:prstGeom prst="ellipse">
              <a:avLst/>
            </a:prstGeom>
            <a:solidFill>
              <a:schemeClr val="accent1">
                <a:alpha val="20000"/>
              </a:schemeClr>
            </a:solidFill>
          </p:spPr>
        </p:sp>
        <p:sp>
          <p:nvSpPr>
            <p:cNvPr id="46" name="TextBox 46"/>
            <p:cNvSpPr txBox="1"/>
            <p:nvPr/>
          </p:nvSpPr>
          <p:spPr>
            <a:xfrm>
              <a:off x="1094842" y="93878"/>
              <a:ext cx="10001250" cy="1539875"/>
            </a:xfrm>
            <a:prstGeom prst="rect">
              <a:avLst/>
            </a:prstGeom>
          </p:spPr>
          <p:txBody>
            <a:bodyPr vert="horz" wrap="square" lIns="123825" tIns="123825" rIns="57150" bIns="123825" rtlCol="0" anchor="t" anchorCtr="0">
              <a:spAutoFit/>
            </a:bodyPr>
            <a:lstStyle/>
            <a:p>
              <a:pPr>
                <a:lnSpc>
                  <a:spcPct val="140000"/>
                </a:lnSpc>
              </a:pPr>
              <a:r>
                <a:rPr lang="en-US" sz="3000" b="1">
                  <a:solidFill>
                    <a:srgbClr val="152815">
                      <a:alpha val="100000"/>
                    </a:srgbClr>
                  </a:solidFill>
                  <a:latin typeface="微软雅黑" panose="020B0503020204020204" charset="-122"/>
                  <a:ea typeface="微软雅黑" panose="020B0503020204020204" charset="-122"/>
                  <a:cs typeface="微软雅黑" panose="020B0503020204020204" charset="-122"/>
                  <a:sym typeface="+mn-ea"/>
                </a:rPr>
                <a:t>References</a:t>
              </a:r>
              <a:endParaRPr lang="en-US" sz="3000" b="1">
                <a:solidFill>
                  <a:srgbClr val="152815">
                    <a:alpha val="100000"/>
                  </a:srgbClr>
                </a:solidFill>
                <a:latin typeface="微软雅黑" panose="020B0503020204020204" charset="-122"/>
                <a:ea typeface="微软雅黑" panose="020B0503020204020204" charset="-122"/>
                <a:cs typeface="微软雅黑" panose="020B0503020204020204" charset="-122"/>
              </a:endParaRPr>
            </a:p>
            <a:p>
              <a:pPr>
                <a:lnSpc>
                  <a:spcPct val="140000"/>
                </a:lnSpc>
              </a:pP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pic>
        <p:nvPicPr>
          <p:cNvPr id="2" name="音频 1">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15"/>
    </mc:Choice>
    <mc:Fallback>
      <p:transition spd="slow" advTm="1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1"/>
          <a:srcRect/>
          <a:stretch>
            <a:fillRect/>
          </a:stretch>
        </a:blipFill>
        <a:effectLst/>
      </p:bgPr>
    </p:bg>
    <p:spTree>
      <p:nvGrpSpPr>
        <p:cNvPr id="1" name=""/>
        <p:cNvGrpSpPr/>
        <p:nvPr/>
      </p:nvGrpSpPr>
      <p:grpSpPr>
        <a:xfrm>
          <a:off x="0" y="0"/>
          <a:ext cx="0" cy="0"/>
          <a:chOff x="0" y="0"/>
          <a:chExt cx="0" cy="0"/>
        </a:xfrm>
      </p:grpSpPr>
      <p:sp>
        <p:nvSpPr>
          <p:cNvPr id="2" name="TextBox 2"/>
          <p:cNvSpPr txBox="1"/>
          <p:nvPr/>
        </p:nvSpPr>
        <p:spPr>
          <a:xfrm>
            <a:off x="761105" y="1748640"/>
            <a:ext cx="6988435" cy="1649151"/>
          </a:xfrm>
          <a:prstGeom prst="rect">
            <a:avLst/>
          </a:prstGeom>
        </p:spPr>
        <p:txBody>
          <a:bodyPr vert="horz" wrap="square" lIns="91440" tIns="45720" rIns="91440" bIns="45720" rtlCol="0" anchor="t" anchorCtr="0">
            <a:normAutofit/>
          </a:bodyPr>
          <a:lstStyle/>
          <a:p>
            <a:pPr algn="l">
              <a:lnSpc>
                <a:spcPct val="96000"/>
              </a:lnSpc>
            </a:pPr>
            <a:r>
              <a:rPr lang="en-US" sz="9675" b="1">
                <a:solidFill>
                  <a:schemeClr val="accent1">
                    <a:alpha val="100000"/>
                  </a:schemeClr>
                </a:solidFill>
                <a:latin typeface="微软雅黑" panose="020B0503020204020204" charset="-122"/>
                <a:ea typeface="微软雅黑" panose="020B0503020204020204" charset="-122"/>
                <a:cs typeface="微软雅黑" panose="020B0503020204020204" charset="-122"/>
              </a:rPr>
              <a:t>THANKS</a:t>
            </a:r>
            <a:endParaRPr lang="en-US" sz="96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856355" y="3336110"/>
            <a:ext cx="3123730" cy="716174"/>
          </a:xfrm>
          <a:prstGeom prst="rect">
            <a:avLst/>
          </a:prstGeom>
        </p:spPr>
        <p:txBody>
          <a:bodyPr vert="horz" wrap="square" lIns="91440" tIns="45720" rIns="91440" bIns="45720" rtlCol="0" anchor="ctr" anchorCtr="0">
            <a:normAutofit/>
          </a:bodyPr>
          <a:lstStyle/>
          <a:p>
            <a:pPr algn="l">
              <a:lnSpc>
                <a:spcPct val="90000"/>
              </a:lnSpc>
            </a:pPr>
            <a:endParaRPr lang="en-US" sz="30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4" name="音频 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rcRect l="-262704" t="-125896" r="-262704" b="-125896"/>
          <a:stretch>
            <a:fillRect/>
          </a:stretch>
        </p:blipFill>
        <p:spPr>
          <a:xfrm>
            <a:off x="9144000" y="5143500"/>
            <a:ext cx="3048000" cy="17145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918"/>
    </mc:Choice>
    <mc:Fallback>
      <p:transition spd="slow" advTm="6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5.xml><?xml version="1.0" encoding="utf-8"?>
<p:tagLst xmlns:p="http://schemas.openxmlformats.org/presentationml/2006/main">
  <p:tag name="KSO_WM_DIAGRAM_VIRTUALLY_FRAME" val="{&quot;height&quot;:342.50023622047246,&quot;left&quot;:68.44251968503937,&quot;top&quot;:109.69976377952756,&quot;width&quot;:820.7074803149605}"/>
</p:tagLst>
</file>

<file path=ppt/tags/tag6.xml><?xml version="1.0" encoding="utf-8"?>
<p:tagLst xmlns:p="http://schemas.openxmlformats.org/presentationml/2006/main">
  <p:tag name="KSO_WM_DIAGRAM_VIRTUALLY_FRAME" val="{&quot;height&quot;:342.50023622047246,&quot;left&quot;:68.44251968503937,&quot;top&quot;:109.69976377952756,&quot;width&quot;:820.7074803149605}"/>
</p:tagLst>
</file>

<file path=ppt/tags/tag7.xml><?xml version="1.0" encoding="utf-8"?>
<p:tagLst xmlns:p="http://schemas.openxmlformats.org/presentationml/2006/main">
  <p:tag name="KSO_WM_DIAGRAM_VIRTUALLY_FRAME" val="{&quot;height&quot;:342.50023622047246,&quot;left&quot;:68.44251968503937,&quot;top&quot;:109.69976377952756,&quot;width&quot;:820.7074803149605}"/>
</p:tagLst>
</file>

<file path=ppt/tags/tag8.xml><?xml version="1.0" encoding="utf-8"?>
<p:tagLst xmlns:p="http://schemas.openxmlformats.org/presentationml/2006/main">
  <p:tag name="KSO_WM_DIAGRAM_VIRTUALLY_FRAME" val="{&quot;height&quot;:342.50023622047246,&quot;left&quot;:68.44251968503937,&quot;top&quot;:109.69976377952756,&quot;width&quot;:820.7074803149605}"/>
</p:tagLst>
</file>

<file path=ppt/tags/tag9.xml><?xml version="1.0" encoding="utf-8"?>
<p:tagLst xmlns:p="http://schemas.openxmlformats.org/presentationml/2006/main">
  <p:tag name="KSO_WM_DIAGRAM_VIRTUALLY_FRAME" val="{&quot;height&quot;:342.50023622047246,&quot;left&quot;:68.44251968503937,&quot;top&quot;:109.69976377952756,&quot;width&quot;:820.7074803149605}"/>
</p:tagLst>
</file>

<file path=ppt/tags/tag10.xml><?xml version="1.0" encoding="utf-8"?>
<p:tagLst xmlns:p="http://schemas.openxmlformats.org/presentationml/2006/main">
  <p:tag name="KSO_WM_DIAGRAM_VIRTUALLY_FRAME" val="{&quot;height&quot;:342.50023622047246,&quot;left&quot;:68.44251968503937,&quot;top&quot;:109.69976377952756,&quot;width&quot;:820.7074803149605}"/>
</p:tagLst>
</file>

<file path=ppt/tags/tag11.xml><?xml version="1.0" encoding="utf-8"?>
<p:tagLst xmlns:p="http://schemas.openxmlformats.org/presentationml/2006/main">
  <p:tag name="KSO_WM_DIAGRAM_VIRTUALLY_FRAME" val="{&quot;height&quot;:342.50023622047246,&quot;left&quot;:68.44251968503937,&quot;top&quot;:109.69976377952756,&quot;width&quot;:820.7074803149605}"/>
</p:tagLst>
</file>

<file path=ppt/tags/tag12.xml><?xml version="1.0" encoding="utf-8"?>
<p:tagLst xmlns:p="http://schemas.openxmlformats.org/presentationml/2006/main">
  <p:tag name="KSO_WM_DIAGRAM_VIRTUALLY_FRAME" val="{&quot;height&quot;:342.50023622047246,&quot;left&quot;:68.44251968503937,&quot;top&quot;:109.69976377952756,&quot;width&quot;:820.7074803149605}"/>
</p:tagLst>
</file>

<file path=ppt/tags/tag13.xml><?xml version="1.0" encoding="utf-8"?>
<p:tagLst xmlns:p="http://schemas.openxmlformats.org/presentationml/2006/main">
  <p:tag name="KSO_WM_DIAGRAM_VIRTUALLY_FRAME" val="{&quot;height&quot;:342.50023622047246,&quot;left&quot;:68.44251968503937,&quot;top&quot;:109.69976377952756,&quot;width&quot;:820.7074803149605}"/>
</p:tagLst>
</file>

<file path=ppt/tags/tag14.xml><?xml version="1.0" encoding="utf-8"?>
<p:tagLst xmlns:p="http://schemas.openxmlformats.org/presentationml/2006/main">
  <p:tag name="KSO_WM_DIAGRAM_VIRTUALLY_FRAME" val="{&quot;height&quot;:476.55023622047247,&quot;left&quot;:77.20976377952755,&quot;top&quot;:109.69976377952756,&quot;width&quot;:835.7402362204724}"/>
</p:tagLst>
</file>

<file path=ppt/tags/tag15.xml><?xml version="1.0" encoding="utf-8"?>
<p:tagLst xmlns:p="http://schemas.openxmlformats.org/presentationml/2006/main">
  <p:tag name="KSO_WM_DIAGRAM_VIRTUALLY_FRAME" val="{&quot;height&quot;:476.55023622047247,&quot;left&quot;:77.20976377952755,&quot;top&quot;:109.69976377952756,&quot;width&quot;:835.7402362204724}"/>
</p:tagLst>
</file>

<file path=ppt/tags/tag16.xml><?xml version="1.0" encoding="utf-8"?>
<p:tagLst xmlns:p="http://schemas.openxmlformats.org/presentationml/2006/main">
  <p:tag name="KSO_WM_DIAGRAM_VIRTUALLY_FRAME" val="{&quot;height&quot;:476.55023622047247,&quot;left&quot;:77.20976377952755,&quot;top&quot;:109.69976377952756,&quot;width&quot;:835.7402362204724}"/>
</p:tagLst>
</file>

<file path=ppt/tags/tag17.xml><?xml version="1.0" encoding="utf-8"?>
<p:tagLst xmlns:p="http://schemas.openxmlformats.org/presentationml/2006/main">
  <p:tag name="KSO_WM_DIAGRAM_VIRTUALLY_FRAME" val="{&quot;height&quot;:476.55023622047247,&quot;left&quot;:77.20976377952755,&quot;top&quot;:109.69976377952756,&quot;width&quot;:835.7402362204724}"/>
</p:tagLst>
</file>

<file path=ppt/tags/tag18.xml><?xml version="1.0" encoding="utf-8"?>
<p:tagLst xmlns:p="http://schemas.openxmlformats.org/presentationml/2006/main">
  <p:tag name="KSO_WM_DIAGRAM_VIRTUALLY_FRAME" val="{&quot;height&quot;:476.55023622047247,&quot;left&quot;:77.20976377952755,&quot;top&quot;:109.69976377952756,&quot;width&quot;:835.7402362204724}"/>
</p:tagLst>
</file>

<file path=ppt/tags/tag19.xml><?xml version="1.0" encoding="utf-8"?>
<p:tagLst xmlns:p="http://schemas.openxmlformats.org/presentationml/2006/main">
  <p:tag name="KSO_WM_DIAGRAM_VIRTUALLY_FRAME" val="{&quot;height&quot;:476.55023622047247,&quot;left&quot;:77.20976377952755,&quot;top&quot;:109.69976377952756,&quot;width&quot;:835.7402362204724}"/>
</p:tagLst>
</file>

<file path=ppt/tags/tag20.xml><?xml version="1.0" encoding="utf-8"?>
<p:tagLst xmlns:p="http://schemas.openxmlformats.org/presentationml/2006/main">
  <p:tag name="KSO_WM_DIAGRAM_VIRTUALLY_FRAME" val="{&quot;height&quot;:476.55023622047247,&quot;left&quot;:77.20976377952755,&quot;top&quot;:109.69976377952756,&quot;width&quot;:835.7402362204724}"/>
</p:tagLst>
</file>

<file path=ppt/tags/tag21.xml><?xml version="1.0" encoding="utf-8"?>
<p:tagLst xmlns:p="http://schemas.openxmlformats.org/presentationml/2006/main">
  <p:tag name="KSO_WM_DIAGRAM_VIRTUALLY_FRAME" val="{&quot;height&quot;:476.55023622047247,&quot;left&quot;:77.20976377952755,&quot;top&quot;:109.69976377952756,&quot;width&quot;:835.7402362204724}"/>
</p:tagLst>
</file>

<file path=ppt/tags/tag22.xml><?xml version="1.0" encoding="utf-8"?>
<p:tagLst xmlns:p="http://schemas.openxmlformats.org/presentationml/2006/main">
  <p:tag name="KSO_WM_DIAGRAM_VIRTUALLY_FRAME" val="{&quot;height&quot;:476.55023622047247,&quot;left&quot;:77.20976377952755,&quot;top&quot;:109.69976377952756,&quot;width&quot;:835.7402362204724}"/>
</p:tagLst>
</file>

<file path=ppt/tags/tag23.xml><?xml version="1.0" encoding="utf-8"?>
<p:tagLst xmlns:p="http://schemas.openxmlformats.org/presentationml/2006/main">
  <p:tag name="KSO_WM_DIAGRAM_VIRTUALLY_FRAME" val="{&quot;height&quot;:342.50023622047246,&quot;left&quot;:68.4425196850394,&quot;top&quot;:109.69976377952756,&quot;width&quot;:820.7074803149605}"/>
</p:tagLst>
</file>

<file path=ppt/tags/tag24.xml><?xml version="1.0" encoding="utf-8"?>
<p:tagLst xmlns:p="http://schemas.openxmlformats.org/presentationml/2006/main">
  <p:tag name="KSO_WM_DIAGRAM_VIRTUALLY_FRAME" val="{&quot;height&quot;:342.50023622047246,&quot;left&quot;:68.4425196850394,&quot;top&quot;:109.69976377952756,&quot;width&quot;:820.7074803149605}"/>
</p:tagLst>
</file>

<file path=ppt/tags/tag25.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26.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27.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28.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29.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30.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31.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32.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33.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34.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35.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36.xml><?xml version="1.0" encoding="utf-8"?>
<p:tagLst xmlns:p="http://schemas.openxmlformats.org/presentationml/2006/main">
  <p:tag name="KSO_WM_DIAGRAM_VIRTUALLY_FRAME" val="{&quot;height&quot;:470.0824409448819,&quot;left&quot;:42.4496062992126,&quot;top&quot;:90.0155905511811,&quot;width&quot;:782.9503937007873}"/>
</p:tagLst>
</file>

<file path=ppt/tags/tag37.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38.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39.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0.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1.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2.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3.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4.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5.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6.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7.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8.xml><?xml version="1.0" encoding="utf-8"?>
<p:tagLst xmlns:p="http://schemas.openxmlformats.org/presentationml/2006/main">
  <p:tag name="KSO_WM_DIAGRAM_VIRTUALLY_FRAME" val="{&quot;height&quot;:414.08440944881886,&quot;left&quot;:42.4496062992126,&quot;top&quot;:98.46559055118111,&quot;width&quot;:847.4703149606299}"/>
</p:tagLst>
</file>

<file path=ppt/tags/tag49.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0.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1.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2.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3.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4.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5.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6.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7.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8.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59.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60.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61.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62.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63.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64.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65.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66.xml><?xml version="1.0" encoding="utf-8"?>
<p:tagLst xmlns:p="http://schemas.openxmlformats.org/presentationml/2006/main">
  <p:tag name="KSO_WM_DIAGRAM_VIRTUALLY_FRAME" val="{&quot;height&quot;:391.0528346456693,&quot;left&quot;:219.9335433070866,&quot;top&quot;:90.00952755905512,&quot;width&quot;:690.361496062992}"/>
</p:tagLst>
</file>

<file path=ppt/tags/tag67.xml><?xml version="1.0" encoding="utf-8"?>
<p:tagLst xmlns:p="http://schemas.openxmlformats.org/presentationml/2006/main">
  <p:tag name="KSO_WM_DIAGRAM_VIRTUALLY_FRAME" val="{&quot;height&quot;:436.2981102362205,&quot;left&quot;:367.65,&quot;top&quot;:52.5828346456693,&quot;width&quot;:536.8281102362209}"/>
</p:tagLst>
</file>

<file path=ppt/tags/tag68.xml><?xml version="1.0" encoding="utf-8"?>
<p:tagLst xmlns:p="http://schemas.openxmlformats.org/presentationml/2006/main">
  <p:tag name="KSO_WM_DIAGRAM_VIRTUALLY_FRAME" val="{&quot;height&quot;:436.2981102362205,&quot;left&quot;:367.65,&quot;top&quot;:52.5828346456693,&quot;width&quot;:536.8281102362209}"/>
</p:tagLst>
</file>

<file path=ppt/tags/tag69.xml><?xml version="1.0" encoding="utf-8"?>
<p:tagLst xmlns:p="http://schemas.openxmlformats.org/presentationml/2006/main">
  <p:tag name="KSO_WM_DIAGRAM_VIRTUALLY_FRAME" val="{&quot;height&quot;:436.2981102362205,&quot;left&quot;:367.65,&quot;top&quot;:52.5828346456693,&quot;width&quot;:536.8281102362209}"/>
</p:tagLst>
</file>

<file path=ppt/tags/tag70.xml><?xml version="1.0" encoding="utf-8"?>
<p:tagLst xmlns:p="http://schemas.openxmlformats.org/presentationml/2006/main">
  <p:tag name="KSO_WM_DIAGRAM_VIRTUALLY_FRAME" val="{&quot;height&quot;:436.2981102362205,&quot;left&quot;:367.65,&quot;top&quot;:52.5828346456693,&quot;width&quot;:536.8281102362209}"/>
</p:tagLst>
</file>

<file path=ppt/tags/tag71.xml><?xml version="1.0" encoding="utf-8"?>
<p:tagLst xmlns:p="http://schemas.openxmlformats.org/presentationml/2006/main">
  <p:tag name="KSO_WM_DIAGRAM_VIRTUALLY_FRAME" val="{&quot;height&quot;:436.2981102362205,&quot;left&quot;:367.65,&quot;top&quot;:52.5828346456693,&quot;width&quot;:536.8281102362209}"/>
</p:tagLst>
</file>

<file path=ppt/tags/tag72.xml><?xml version="1.0" encoding="utf-8"?>
<p:tagLst xmlns:p="http://schemas.openxmlformats.org/presentationml/2006/main">
  <p:tag name="KSO_WM_DIAGRAM_VIRTUALLY_FRAME" val="{&quot;height&quot;:436.2981102362205,&quot;left&quot;:367.65,&quot;top&quot;:52.5828346456693,&quot;width&quot;:536.8281102362209}"/>
</p:tagLst>
</file>

<file path=ppt/tags/tag73.xml><?xml version="1.0" encoding="utf-8"?>
<p:tagLst xmlns:p="http://schemas.openxmlformats.org/presentationml/2006/main">
  <p:tag name="KSO_WM_DIAGRAM_VIRTUALLY_FRAME" val="{&quot;height&quot;:329.98133858267715,&quot;left&quot;:-13.05,&quot;top&quot;:134.03417322834645,&quot;width&quot;:951.5}"/>
</p:tagLst>
</file>

<file path=ppt/tags/tag74.xml><?xml version="1.0" encoding="utf-8"?>
<p:tagLst xmlns:p="http://schemas.openxmlformats.org/presentationml/2006/main">
  <p:tag name="KSO_WM_DIAGRAM_VIRTUALLY_FRAME" val="{&quot;height&quot;:329.98133858267715,&quot;left&quot;:-13.05,&quot;top&quot;:134.03417322834645,&quot;width&quot;:951.5}"/>
</p:tagLst>
</file>

<file path=ppt/tags/tag75.xml><?xml version="1.0" encoding="utf-8"?>
<p:tagLst xmlns:p="http://schemas.openxmlformats.org/presentationml/2006/main">
  <p:tag name="KSO_WM_DIAGRAM_VIRTUALLY_FRAME" val="{&quot;height&quot;:329.98133858267715,&quot;left&quot;:-13.05,&quot;top&quot;:134.03417322834645,&quot;width&quot;:951.5}"/>
</p:tagLst>
</file>

<file path=ppt/tags/tag76.xml><?xml version="1.0" encoding="utf-8"?>
<p:tagLst xmlns:p="http://schemas.openxmlformats.org/presentationml/2006/main">
  <p:tag name="KSO_WM_DIAGRAM_VIRTUALLY_FRAME" val="{&quot;height&quot;:329.98133858267715,&quot;left&quot;:-13.05,&quot;top&quot;:134.03417322834645,&quot;width&quot;:951.5}"/>
</p:tagLst>
</file>

<file path=ppt/tags/tag77.xml><?xml version="1.0" encoding="utf-8"?>
<p:tagLst xmlns:p="http://schemas.openxmlformats.org/presentationml/2006/main">
  <p:tag name="KSO_WM_DIAGRAM_VIRTUALLY_FRAME" val="{&quot;height&quot;:329.98133858267715,&quot;left&quot;:-13.05,&quot;top&quot;:134.03417322834645,&quot;width&quot;:951.5}"/>
</p:tagLst>
</file>

<file path=ppt/tags/tag78.xml><?xml version="1.0" encoding="utf-8"?>
<p:tagLst xmlns:p="http://schemas.openxmlformats.org/presentationml/2006/main">
  <p:tag name="KSO_WM_DIAGRAM_VIRTUALLY_FRAME" val="{&quot;height&quot;:329.98133858267715,&quot;left&quot;:-13.05,&quot;top&quot;:134.03417322834645,&quot;width&quot;:951.5}"/>
</p:tagLst>
</file>

<file path=ppt/tags/tag79.xml><?xml version="1.0" encoding="utf-8"?>
<p:tagLst xmlns:p="http://schemas.openxmlformats.org/presentationml/2006/main">
  <p:tag name="KSO_WM_DIAGRAM_VIRTUALLY_FRAME" val="{&quot;height&quot;:329.98133858267715,&quot;left&quot;:-13.05,&quot;top&quot;:134.03417322834645,&quot;width&quot;:951.5}"/>
</p:tagLst>
</file>

<file path=ppt/tags/tag80.xml><?xml version="1.0" encoding="utf-8"?>
<p:tagLst xmlns:p="http://schemas.openxmlformats.org/presentationml/2006/main">
  <p:tag name="KSO_WM_DIAGRAM_VIRTUALLY_FRAME" val="{&quot;height&quot;:329.98133858267715,&quot;left&quot;:-13.05,&quot;top&quot;:134.03417322834645,&quot;width&quot;:951.5}"/>
</p:tagLst>
</file>

<file path=ppt/tags/tag81.xml><?xml version="1.0" encoding="utf-8"?>
<p:tagLst xmlns:p="http://schemas.openxmlformats.org/presentationml/2006/main">
  <p:tag name="KSO_WM_DIAGRAM_VIRTUALLY_FRAME" val="{&quot;height&quot;:329.98133858267715,&quot;left&quot;:-13.05,&quot;top&quot;:134.03417322834645,&quot;width&quot;:951.5}"/>
</p:tagLst>
</file>

<file path=ppt/tags/tag82.xml><?xml version="1.0" encoding="utf-8"?>
<p:tagLst xmlns:p="http://schemas.openxmlformats.org/presentationml/2006/main">
  <p:tag name="KSO_WM_DIAGRAM_VIRTUALLY_FRAME" val="{&quot;height&quot;:329.98133858267715,&quot;left&quot;:-13.05,&quot;top&quot;:134.03417322834645,&quot;width&quot;:951.5}"/>
</p:tagLst>
</file>

<file path=ppt/tags/tag83.xml><?xml version="1.0" encoding="utf-8"?>
<p:tagLst xmlns:p="http://schemas.openxmlformats.org/presentationml/2006/main">
  <p:tag name="KSO_WM_DIAGRAM_VIRTUALLY_FRAME" val="{&quot;height&quot;:329.98133858267715,&quot;left&quot;:-13.05,&quot;top&quot;:134.03417322834645,&quot;width&quot;:951.5}"/>
</p:tagLst>
</file>

<file path=ppt/tags/tag84.xml><?xml version="1.0" encoding="utf-8"?>
<p:tagLst xmlns:p="http://schemas.openxmlformats.org/presentationml/2006/main">
  <p:tag name="KSO_WM_DIAGRAM_VIRTUALLY_FRAME" val="{&quot;height&quot;:329.98133858267715,&quot;left&quot;:-13.05,&quot;top&quot;:134.03417322834645,&quot;width&quot;:951.5}"/>
</p:tagLst>
</file>

<file path=ppt/tags/tag85.xml><?xml version="1.0" encoding="utf-8"?>
<p:tagLst xmlns:p="http://schemas.openxmlformats.org/presentationml/2006/main">
  <p:tag name="KSO_WM_DIAGRAM_VIRTUALLY_FRAME" val="{&quot;height&quot;:329.98133858267715,&quot;left&quot;:-13.05,&quot;top&quot;:134.03417322834645,&quot;width&quot;:951.5}"/>
</p:tagLst>
</file>

<file path=ppt/tags/tag86.xml><?xml version="1.0" encoding="utf-8"?>
<p:tagLst xmlns:p="http://schemas.openxmlformats.org/presentationml/2006/main">
  <p:tag name="KSO_WM_DIAGRAM_VIRTUALLY_FRAME" val="{&quot;height&quot;:329.98133858267715,&quot;left&quot;:-13.05,&quot;top&quot;:134.03417322834645,&quot;width&quot;:951.5}"/>
</p:tagLst>
</file>

<file path=ppt/tags/tag87.xml><?xml version="1.0" encoding="utf-8"?>
<p:tagLst xmlns:p="http://schemas.openxmlformats.org/presentationml/2006/main">
  <p:tag name="KSO_WM_DIAGRAM_VIRTUALLY_FRAME" val="{&quot;height&quot;:329.98133858267715,&quot;left&quot;:-13.05,&quot;top&quot;:134.03417322834645,&quot;width&quot;:951.5}"/>
</p:tagLst>
</file>

<file path=ppt/tags/tag88.xml><?xml version="1.0" encoding="utf-8"?>
<p:tagLst xmlns:p="http://schemas.openxmlformats.org/presentationml/2006/main">
  <p:tag name="KSO_WM_DIAGRAM_VIRTUALLY_FRAME" val="{&quot;height&quot;:329.98133858267715,&quot;left&quot;:-13.05,&quot;top&quot;:134.03417322834645,&quot;width&quot;:951.5}"/>
</p:tagLst>
</file>

<file path=ppt/tags/tag89.xml><?xml version="1.0" encoding="utf-8"?>
<p:tagLst xmlns:p="http://schemas.openxmlformats.org/presentationml/2006/main">
  <p:tag name="KSO_WM_DIAGRAM_VIRTUALLY_FRAME" val="{&quot;height&quot;:329.98133858267715,&quot;left&quot;:-13.05,&quot;top&quot;:134.03417322834645,&quot;width&quot;:951.5}"/>
</p:tagLst>
</file>

<file path=ppt/tags/tag90.xml><?xml version="1.0" encoding="utf-8"?>
<p:tagLst xmlns:p="http://schemas.openxmlformats.org/presentationml/2006/main">
  <p:tag name="KSO_WM_DIAGRAM_VIRTUALLY_FRAME" val="{&quot;height&quot;:329.98133858267715,&quot;left&quot;:-13.05,&quot;top&quot;:134.03417322834645,&quot;width&quot;:951.5}"/>
</p:tagLst>
</file>

<file path=ppt/tags/tag91.xml><?xml version="1.0" encoding="utf-8"?>
<p:tagLst xmlns:p="http://schemas.openxmlformats.org/presentationml/2006/main">
  <p:tag name="KSO_WM_DIAGRAM_VIRTUALLY_FRAME" val="{&quot;height&quot;:329.98133858267715,&quot;left&quot;:-13.05,&quot;top&quot;:134.03417322834645,&quot;width&quot;:951.5}"/>
</p:tagLst>
</file>

<file path=ppt/tags/tag92.xml><?xml version="1.0" encoding="utf-8"?>
<p:tagLst xmlns:p="http://schemas.openxmlformats.org/presentationml/2006/main">
  <p:tag name="KSO_WM_DIAGRAM_VIRTUALLY_FRAME" val="{&quot;height&quot;:450.8,&quot;left&quot;:55.54732283464567,&quot;top&quot;:46.05,&quot;width&quot;:856.3026771653543}"/>
</p:tagLst>
</file>

<file path=ppt/tags/tag93.xml><?xml version="1.0" encoding="utf-8"?>
<p:tagLst xmlns:p="http://schemas.openxmlformats.org/presentationml/2006/main">
  <p:tag name="KSO_WM_DIAGRAM_VIRTUALLY_FRAME" val="{&quot;height&quot;:450.8,&quot;left&quot;:55.54732283464567,&quot;top&quot;:46.05,&quot;width&quot;:856.3026771653543}"/>
</p:tagLst>
</file>

<file path=ppt/tags/tag94.xml><?xml version="1.0" encoding="utf-8"?>
<p:tagLst xmlns:p="http://schemas.openxmlformats.org/presentationml/2006/main">
  <p:tag name="KSO_WM_DIAGRAM_VIRTUALLY_FRAME" val="{&quot;height&quot;:450.8,&quot;left&quot;:55.54732283464567,&quot;top&quot;:46.05,&quot;width&quot;:856.3026771653543}"/>
</p:tagLst>
</file>

<file path=ppt/tags/tag95.xml><?xml version="1.0" encoding="utf-8"?>
<p:tagLst xmlns:p="http://schemas.openxmlformats.org/presentationml/2006/main">
  <p:tag name="KSO_WM_DIAGRAM_VIRTUALLY_FRAME" val="{&quot;height&quot;:450.8,&quot;left&quot;:55.54732283464567,&quot;top&quot;:46.05,&quot;width&quot;:856.3026771653543}"/>
</p:tagLst>
</file>

<file path=ppt/tags/tag96.xml><?xml version="1.0" encoding="utf-8"?>
<p:tagLst xmlns:p="http://schemas.openxmlformats.org/presentationml/2006/main">
  <p:tag name="KSO_WM_DIAGRAM_VIRTUALLY_FRAME" val="{&quot;height&quot;:450.8,&quot;left&quot;:55.54732283464567,&quot;top&quot;:46.05,&quot;width&quot;:856.3026771653543}"/>
</p:tagLst>
</file>

<file path=ppt/tags/tag97.xml><?xml version="1.0" encoding="utf-8"?>
<p:tagLst xmlns:p="http://schemas.openxmlformats.org/presentationml/2006/main">
  <p:tag name="KSO_WM_DIAGRAM_VIRTUALLY_FRAME" val="{&quot;height&quot;:450.8,&quot;left&quot;:55.54732283464567,&quot;top&quot;:46.05,&quot;width&quot;:856.3026771653543}"/>
</p:tagLst>
</file>

<file path=ppt/tags/tag98.xml><?xml version="1.0" encoding="utf-8"?>
<p:tagLst xmlns:p="http://schemas.openxmlformats.org/presentationml/2006/main">
  <p:tag name="KSO_WM_DIAGRAM_VIRTUALLY_FRAME" val="{&quot;height&quot;:450.8,&quot;left&quot;:55.54732283464567,&quot;top&quot;:46.05,&quot;width&quot;:856.3026771653543}"/>
</p:tagLst>
</file>

<file path=ppt/tags/tag99.xml><?xml version="1.0" encoding="utf-8"?>
<p:tagLst xmlns:p="http://schemas.openxmlformats.org/presentationml/2006/main">
  <p:tag name="KSO_WM_DIAGRAM_VIRTUALLY_FRAME" val="{&quot;height&quot;:450.8,&quot;left&quot;:55.54732283464567,&quot;top&quot;:46.05,&quot;width&quot;:856.3026771653543}"/>
</p:tagLst>
</file>

<file path=ppt/tags/tag100.xml><?xml version="1.0" encoding="utf-8"?>
<p:tagLst xmlns:p="http://schemas.openxmlformats.org/presentationml/2006/main">
  <p:tag name="KSO_WM_DIAGRAM_VIRTUALLY_FRAME" val="{&quot;height&quot;:450.8,&quot;left&quot;:55.54732283464567,&quot;top&quot;:46.05,&quot;width&quot;:856.3026771653543}"/>
</p:tagLst>
</file>

<file path=ppt/tags/tag101.xml><?xml version="1.0" encoding="utf-8"?>
<p:tagLst xmlns:p="http://schemas.openxmlformats.org/presentationml/2006/main">
  <p:tag name="KSO_WM_DIAGRAM_VIRTUALLY_FRAME" val="{&quot;height&quot;:450.8,&quot;left&quot;:55.54732283464567,&quot;top&quot;:46.05,&quot;width&quot;:856.3026771653543}"/>
</p:tagLst>
</file>

<file path=ppt/tags/tag102.xml><?xml version="1.0" encoding="utf-8"?>
<p:tagLst xmlns:p="http://schemas.openxmlformats.org/presentationml/2006/main">
  <p:tag name="KSO_WM_DIAGRAM_VIRTUALLY_FRAME" val="{&quot;height&quot;:450.8,&quot;left&quot;:55.54732283464567,&quot;top&quot;:46.05,&quot;width&quot;:856.3026771653543}"/>
</p:tagLst>
</file>

<file path=ppt/tags/tag103.xml><?xml version="1.0" encoding="utf-8"?>
<p:tagLst xmlns:p="http://schemas.openxmlformats.org/presentationml/2006/main">
  <p:tag name="KSO_WM_DIAGRAM_VIRTUALLY_FRAME" val="{&quot;height&quot;:450.8,&quot;left&quot;:55.54732283464567,&quot;top&quot;:46.05,&quot;width&quot;:856.3026771653543}"/>
</p:tagLst>
</file>

<file path=ppt/tags/tag104.xml><?xml version="1.0" encoding="utf-8"?>
<p:tagLst xmlns:p="http://schemas.openxmlformats.org/presentationml/2006/main">
  <p:tag name="KSO_WM_DIAGRAM_VIRTUALLY_FRAME" val="{&quot;height&quot;:450.8,&quot;left&quot;:55.54732283464567,&quot;top&quot;:46.05,&quot;width&quot;:856.3026771653543}"/>
</p:tagLst>
</file>

<file path=ppt/tags/tag105.xml><?xml version="1.0" encoding="utf-8"?>
<p:tagLst xmlns:p="http://schemas.openxmlformats.org/presentationml/2006/main">
  <p:tag name="KSO_WM_DIAGRAM_VIRTUALLY_FRAME" val="{&quot;height&quot;:450.8,&quot;left&quot;:55.54732283464567,&quot;top&quot;:46.05,&quot;width&quot;:856.3026771653543}"/>
</p:tagLst>
</file>

<file path=ppt/tags/tag106.xml><?xml version="1.0" encoding="utf-8"?>
<p:tagLst xmlns:p="http://schemas.openxmlformats.org/presentationml/2006/main">
  <p:tag name="KSO_WM_DIAGRAM_VIRTUALLY_FRAME" val="{&quot;height&quot;:450.8,&quot;left&quot;:55.54732283464567,&quot;top&quot;:46.05,&quot;width&quot;:856.3026771653543}"/>
</p:tagLst>
</file>

<file path=ppt/tags/tag107.xml><?xml version="1.0" encoding="utf-8"?>
<p:tagLst xmlns:p="http://schemas.openxmlformats.org/presentationml/2006/main">
  <p:tag name="KSO_WM_DIAGRAM_VIRTUALLY_FRAME" val="{&quot;height&quot;:450.8,&quot;left&quot;:55.54732283464567,&quot;top&quot;:46.05,&quot;width&quot;:856.3026771653543}"/>
</p:tagLst>
</file>

<file path=ppt/tags/tag108.xml><?xml version="1.0" encoding="utf-8"?>
<p:tagLst xmlns:p="http://schemas.openxmlformats.org/presentationml/2006/main">
  <p:tag name="KSO_WM_DIAGRAM_VIRTUALLY_FRAME" val="{&quot;height&quot;:450.8,&quot;left&quot;:55.54732283464567,&quot;top&quot;:46.05,&quot;width&quot;:856.3026771653543}"/>
</p:tagLst>
</file>

<file path=ppt/tags/tag109.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0.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1.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2.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3.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4.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5.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6.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7.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8.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19.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20.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21.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22.xml><?xml version="1.0" encoding="utf-8"?>
<p:tagLst xmlns:p="http://schemas.openxmlformats.org/presentationml/2006/main">
  <p:tag name="KSO_WM_DIAGRAM_VIRTUALLY_FRAME" val="{&quot;height&quot;:408.9173228346457,&quot;left&quot;:285.79818897637796,&quot;top&quot;:96.1036220472441,&quot;width&quot;:603.8144881889764}"/>
</p:tagLst>
</file>

<file path=ppt/tags/tag123.xml><?xml version="1.0" encoding="utf-8"?>
<p:tagLst xmlns:p="http://schemas.openxmlformats.org/presentationml/2006/main">
  <p:tag name="TABLE_ENDDRAG_ORIGIN_RECT" val="728*313"/>
  <p:tag name="TABLE_ENDDRAG_RECT" val="92*135*728*313"/>
</p:tagLst>
</file>

<file path=ppt/tags/tag124.xml><?xml version="1.0" encoding="utf-8"?>
<p:tagLst xmlns:p="http://schemas.openxmlformats.org/presentationml/2006/main">
  <p:tag name="COMMONDATA" val="eyJoZGlkIjoiMzc3OGQzZDJmOWY1MWRhNWQzMjE1MjM5OTA0MTRmZGMifQ=="/>
</p:tagLst>
</file>

<file path=ppt/theme/theme1.xml><?xml version="1.0" encoding="utf-8"?>
<a:theme xmlns:a="http://schemas.openxmlformats.org/drawingml/2006/main" name="1_Office Theme">
  <a:themeElements>
    <a:clrScheme name="Office">
      <a:dk1>
        <a:srgbClr val="001431"/>
      </a:dk1>
      <a:lt1>
        <a:srgbClr val="FFFFFF"/>
      </a:lt1>
      <a:dk2>
        <a:srgbClr val="001431"/>
      </a:dk2>
      <a:lt2>
        <a:srgbClr val="FFFFFF"/>
      </a:lt2>
      <a:accent1>
        <a:srgbClr val="1A36E5"/>
      </a:accent1>
      <a:accent2>
        <a:srgbClr val="528CFF"/>
      </a:accent2>
      <a:accent3>
        <a:srgbClr val="9F73EB"/>
      </a:accent3>
      <a:accent4>
        <a:srgbClr val="53A5FF"/>
      </a:accent4>
      <a:accent5>
        <a:srgbClr val="6991E0"/>
      </a:accent5>
      <a:accent6>
        <a:srgbClr val="9EA2D9"/>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15831</Words>
  <Application>WPS 演示</Application>
  <PresentationFormat>宽屏</PresentationFormat>
  <Paragraphs>867</Paragraphs>
  <Slides>28</Slides>
  <Notes>4</Notes>
  <HiddenSlides>0</HiddenSlides>
  <MMClips>28</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28</vt:i4>
      </vt:variant>
    </vt:vector>
  </HeadingPairs>
  <TitlesOfParts>
    <vt:vector size="37" baseType="lpstr">
      <vt:lpstr>Arial</vt:lpstr>
      <vt:lpstr>宋体</vt:lpstr>
      <vt:lpstr>Wingdings</vt:lpstr>
      <vt:lpstr>Times New Roman</vt:lpstr>
      <vt:lpstr>微软雅黑</vt:lpstr>
      <vt:lpstr>Arial</vt:lpstr>
      <vt:lpstr>Arial Unicode MS</vt:lpstr>
      <vt:lpstr>Calibri</vt:lpstr>
      <vt:lpstr>1_Office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cp:lastModifiedBy>奥黛拉</cp:lastModifiedBy>
  <cp:revision>56</cp:revision>
  <dcterms:created xsi:type="dcterms:W3CDTF">2006-08-16T00:00:00Z</dcterms:created>
  <dcterms:modified xsi:type="dcterms:W3CDTF">2024-04-18T14:09:12Z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C018A35730FF4ECDBA242D2398F6658D_13</vt:lpwstr>
  </property>
  <property fmtid="{D5CDD505-2E9C-101B-9397-08002B2CF9AE}" pid="3" name="KSOProductBuildVer">
    <vt:lpwstr>2052-12.1.0.16729</vt:lpwstr>
  </property>
</Properties>
</file>