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68" r:id="rId3"/>
    <p:sldId id="258" r:id="rId4"/>
    <p:sldId id="259" r:id="rId5"/>
    <p:sldId id="269" r:id="rId6"/>
    <p:sldId id="261" r:id="rId7"/>
    <p:sldId id="264" r:id="rId8"/>
    <p:sldId id="271" r:id="rId9"/>
    <p:sldId id="265" r:id="rId10"/>
    <p:sldId id="262" r:id="rId11"/>
    <p:sldId id="263" r:id="rId12"/>
    <p:sldId id="266" r:id="rId13"/>
    <p:sldId id="260"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711498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020963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064694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880643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451604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137991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763030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8377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62232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17787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6/10/2021</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83963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6/10/2021</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9778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emf"/><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628268/E7_Non-technical_summary_WEB.pdf" TargetMode="External"/><Relationship Id="rId13" Type="http://schemas.openxmlformats.org/officeDocument/2006/relationships/hyperlink" Target="https://www.cclresourcecentre.com/engineering/hs2-review-a-brief-summary-of-the-high-speed-2-project/#content" TargetMode="External"/><Relationship Id="rId3" Type="http://schemas.openxmlformats.org/officeDocument/2006/relationships/hyperlink" Target="https://www.nchsr.ac.uk/" TargetMode="External"/><Relationship Id="rId7" Type="http://schemas.openxmlformats.org/officeDocument/2006/relationships/hyperlink" Target="https://assets.publishing.service.gov.uk/government/uploads/system/uploads/attachment_data/file/480683/CS392G_A_Phase_2A_Hybrid_Bills_v2_web.pdf" TargetMode="External"/><Relationship Id="rId12" Type="http://schemas.openxmlformats.org/officeDocument/2006/relationships/hyperlink" Target="https://www.gov.uk/government/news/uk-enshrines-new-target-in-law-to-slash-emissions-by-78-by-2035"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assets.publishing.service.gov.uk/government/uploads/system/uploads/attachment_data/file/225300/pb14009-biodiversity2020-progress-guide-20130730.pdf" TargetMode="External"/><Relationship Id="rId11" Type="http://schemas.openxmlformats.org/officeDocument/2006/relationships/hyperlink" Target="https://assets.publishing.service.gov.uk/government/uploads/system/uploads/attachment_data/file/960832/H4_National_College_for_High_Speed_Rail_v1.2.pdf" TargetMode="External"/><Relationship Id="rId5" Type="http://schemas.openxmlformats.org/officeDocument/2006/relationships/hyperlink" Target="https://www.britannica.com/technology/maglev-train" TargetMode="External"/><Relationship Id="rId15" Type="http://schemas.openxmlformats.org/officeDocument/2006/relationships/hyperlink" Target="http://www.highspeeduk.co.uk/D07%20UU%20hs2-regional-economic-impacts%202013.pdf" TargetMode="External"/><Relationship Id="rId10" Type="http://schemas.openxmlformats.org/officeDocument/2006/relationships/hyperlink" Target="https://assets.publishing.service.gov.uk/government/uploads/system/uploads/attachment_data/file/259487/NTS_for_web_ES_3.0.0.pdf" TargetMode="External"/><Relationship Id="rId4" Type="http://schemas.openxmlformats.org/officeDocument/2006/relationships/hyperlink" Target="https://www.thelondoneconomic.com/business-economics/economics/uk-economy-can-grow-big-engineering-projects-71829/" TargetMode="External"/><Relationship Id="rId9" Type="http://schemas.openxmlformats.org/officeDocument/2006/relationships/hyperlink" Target="https://www.gov.uk/government/speeches/hs2-6-monthly-report-to-parliament-march-2021" TargetMode="External"/><Relationship Id="rId14" Type="http://schemas.openxmlformats.org/officeDocument/2006/relationships/hyperlink" Target="https://assets.hs2.org.uk/wp-content/uploads/2019/08/14094931/our-story-and-key-facts.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ildlifetrusts.org/sites/default/files/2020-01/What%27s%20the%20damage%20-%20Full%20Report%20digital2_0.pdf" TargetMode="External"/><Relationship Id="rId13" Type="http://schemas.openxmlformats.org/officeDocument/2006/relationships/hyperlink" Target="https://www.hs2.org.uk/what-is-hs2/#:~:text=HS2%20is%20a%20state%2Dof,will%20bring%20Britain%20closer%20together" TargetMode="External"/><Relationship Id="rId3" Type="http://schemas.openxmlformats.org/officeDocument/2006/relationships/hyperlink" Target="https://www.mckinsey.com/industries/automotive-and-assembly/our-insights/five-covid-19-aftershocks-reshaping-mobilitys-future" TargetMode="External"/><Relationship Id="rId7" Type="http://schemas.openxmlformats.org/officeDocument/2006/relationships/hyperlink" Target="https://www.independent.co.uk/voices/hs2-rail-trains-new-line-northern-powerhouse-network-a9054456.html" TargetMode="External"/><Relationship Id="rId12" Type="http://schemas.openxmlformats.org/officeDocument/2006/relationships/hyperlink" Target="https://publications.parliament.uk/pa/ld201415/ldselect/ldeconaf/134/13410.htm#:~:text=KPMG's%20report%2C%20HS2%20Regional%20Economic,of%20HS2%20would%20be%20open"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ons.gov.uk/economy/grossdomesticproductgdp/articles/coronavirusandtheimpactonoutputintheukeconomy/february2021" TargetMode="External"/><Relationship Id="rId11" Type="http://schemas.openxmlformats.org/officeDocument/2006/relationships/hyperlink" Target="https://unfccc.int/kyoto_protocol" TargetMode="External"/><Relationship Id="rId5" Type="http://schemas.openxmlformats.org/officeDocument/2006/relationships/hyperlink" Target="https://www.ons.gov.uk/peoplepopulationandcommunity/healthandsocialcare/conditionsanddiseases/articles/coronaviruscovid192020incharts/2020-12-18" TargetMode="External"/><Relationship Id="rId10" Type="http://schemas.openxmlformats.org/officeDocument/2006/relationships/hyperlink" Target="https://www.legislation.gov.uk/ukpga/2008/27/section/1" TargetMode="External"/><Relationship Id="rId4" Type="http://schemas.openxmlformats.org/officeDocument/2006/relationships/hyperlink" Target="https://webarchive.nationalarchives.gov.uk/20180608214848/https:/www.gov.uk/guidance/national-planning-policy-framework/11-conserving-and-enhancing-the-natural-environment" TargetMode="External"/><Relationship Id="rId9" Type="http://schemas.openxmlformats.org/officeDocument/2006/relationships/hyperlink" Target="https://www.cityam.com/hs2-minister-covid-crisis-has-strengthened-case-for-high-speed-rail-link/" TargetMode="External"/><Relationship Id="rId14" Type="http://schemas.openxmlformats.org/officeDocument/2006/relationships/hyperlink" Target="https://www.asce.org/magazine/20161108-engineering-tied-to-economic-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2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blip>
          <a:srcRect t="13129"/>
          <a:stretch/>
        </p:blipFill>
        <p:spPr>
          <a:xfrm>
            <a:off x="1" y="152"/>
            <a:ext cx="12192000" cy="6857848"/>
          </a:xfrm>
          <a:prstGeom prst="rect">
            <a:avLst/>
          </a:prstGeom>
        </p:spPr>
      </p:pic>
      <p:sp>
        <p:nvSpPr>
          <p:cNvPr id="37" name="Rectangle 31">
            <a:extLst>
              <a:ext uri="{FF2B5EF4-FFF2-40B4-BE49-F238E27FC236}">
                <a16:creationId xmlns:a16="http://schemas.microsoft.com/office/drawing/2014/main" id="{F8B2ECD5-47B1-47AD-AC9D-045064631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6400798" y="1371600"/>
            <a:ext cx="4916478" cy="2933952"/>
          </a:xfrm>
        </p:spPr>
        <p:txBody>
          <a:bodyPr anchor="t">
            <a:normAutofit/>
          </a:bodyPr>
          <a:lstStyle/>
          <a:p>
            <a:pPr algn="r">
              <a:lnSpc>
                <a:spcPct val="90000"/>
              </a:lnSpc>
            </a:pPr>
            <a:r>
              <a:rPr lang="en-US" dirty="0">
                <a:solidFill>
                  <a:srgbClr val="FFFFFF"/>
                </a:solidFill>
              </a:rPr>
              <a:t>University of Wales Trinity Saint David</a:t>
            </a:r>
            <a:br>
              <a:rPr lang="en-US" dirty="0">
                <a:solidFill>
                  <a:srgbClr val="FFFFFF"/>
                </a:solidFill>
              </a:rPr>
            </a:br>
            <a:r>
              <a:rPr lang="en-US" dirty="0">
                <a:solidFill>
                  <a:srgbClr val="FFFFFF"/>
                </a:solidFill>
              </a:rPr>
              <a:t>Group project (AMCA5009)</a:t>
            </a:r>
            <a:br>
              <a:rPr lang="en-US" dirty="0">
                <a:solidFill>
                  <a:srgbClr val="FFFFFF"/>
                </a:solidFill>
              </a:rPr>
            </a:br>
            <a:r>
              <a:rPr lang="en-US" dirty="0">
                <a:solidFill>
                  <a:srgbClr val="FFFFFF"/>
                </a:solidFill>
              </a:rPr>
              <a:t>HS2 Rail</a:t>
            </a:r>
            <a:endParaRPr lang="en-GB" dirty="0">
              <a:solidFill>
                <a:srgbClr val="FFFFFF"/>
              </a:solidFill>
            </a:endParaRPr>
          </a:p>
        </p:txBody>
      </p:sp>
      <p:sp>
        <p:nvSpPr>
          <p:cNvPr id="3" name="Subtitle 2">
            <a:extLst>
              <a:ext uri="{FF2B5EF4-FFF2-40B4-BE49-F238E27FC236}">
                <a16:creationId xmlns:a16="http://schemas.microsoft.com/office/drawing/2014/main" id="{991D96AB-CC55-450D-B04F-EABBD6D71617}"/>
              </a:ext>
            </a:extLst>
          </p:cNvPr>
          <p:cNvSpPr>
            <a:spLocks noGrp="1"/>
          </p:cNvSpPr>
          <p:nvPr>
            <p:ph type="subTitle" idx="1"/>
          </p:nvPr>
        </p:nvSpPr>
        <p:spPr>
          <a:xfrm>
            <a:off x="6400799" y="4584879"/>
            <a:ext cx="4916477" cy="1287887"/>
          </a:xfrm>
        </p:spPr>
        <p:txBody>
          <a:bodyPr anchor="b">
            <a:normAutofit/>
          </a:bodyPr>
          <a:lstStyle/>
          <a:p>
            <a:pPr algn="r"/>
            <a:r>
              <a:rPr lang="en-US" dirty="0">
                <a:solidFill>
                  <a:srgbClr val="FFFFFF"/>
                </a:solidFill>
              </a:rPr>
              <a:t>Viktoria Berces</a:t>
            </a:r>
          </a:p>
          <a:p>
            <a:pPr algn="r"/>
            <a:r>
              <a:rPr lang="en-US" dirty="0">
                <a:solidFill>
                  <a:srgbClr val="FFFFFF"/>
                </a:solidFill>
              </a:rPr>
              <a:t>1908705</a:t>
            </a:r>
            <a:endParaRPr lang="en-GB" dirty="0">
              <a:solidFill>
                <a:srgbClr val="FFFFFF"/>
              </a:solidFill>
            </a:endParaRPr>
          </a:p>
        </p:txBody>
      </p:sp>
      <p:cxnSp>
        <p:nvCxnSpPr>
          <p:cNvPr id="38" name="Straight Connector 33">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222043"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7DE7A1AE-791C-43EE-8481-1C222F7F81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06553456"/>
      </p:ext>
    </p:extLst>
  </p:cSld>
  <p:clrMapOvr>
    <a:masterClrMapping/>
  </p:clrMapOvr>
  <mc:AlternateContent xmlns:mc="http://schemas.openxmlformats.org/markup-compatibility/2006">
    <mc:Choice xmlns:p14="http://schemas.microsoft.com/office/powerpoint/2010/main" Requires="p14">
      <p:transition spd="slow" p14:dur="2000" advTm="7611"/>
    </mc:Choice>
    <mc:Fallback>
      <p:transition spd="slow" advTm="7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additive="base">
                                        <p:cTn id="1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0"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756745" y="315315"/>
            <a:ext cx="10908521" cy="5139548"/>
          </a:xfrm>
        </p:spPr>
        <p:txBody>
          <a:bodyPr anchor="b">
            <a:normAutofit/>
          </a:bodyPr>
          <a:lstStyle/>
          <a:p>
            <a:pPr algn="just">
              <a:lnSpc>
                <a:spcPct val="150000"/>
              </a:lnSpc>
            </a:pPr>
            <a:br>
              <a:rPr lang="en-US" sz="1800" dirty="0">
                <a:solidFill>
                  <a:schemeClr val="bg1"/>
                </a:solidFill>
                <a:effectLst/>
                <a:latin typeface="+mn-lt"/>
                <a:ea typeface="Calibri" panose="020F0502020204030204" pitchFamily="34" charset="0"/>
                <a:cs typeface="Times New Roman" panose="02020603050405020304" pitchFamily="18" charset="0"/>
              </a:rPr>
            </a:br>
            <a:endParaRPr lang="en-GB" sz="1200" dirty="0">
              <a:solidFill>
                <a:schemeClr val="bg1"/>
              </a:solidFill>
              <a:latin typeface="+mn-lt"/>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D28EC8F-1391-4A35-A119-77A43EAD6945}"/>
              </a:ext>
            </a:extLst>
          </p:cNvPr>
          <p:cNvSpPr txBox="1"/>
          <p:nvPr/>
        </p:nvSpPr>
        <p:spPr>
          <a:xfrm>
            <a:off x="2944210" y="1403137"/>
            <a:ext cx="6956534" cy="1698029"/>
          </a:xfrm>
          <a:prstGeom prst="rect">
            <a:avLst/>
          </a:prstGeom>
          <a:noFill/>
        </p:spPr>
        <p:txBody>
          <a:bodyPr wrap="square">
            <a:spAutoFit/>
          </a:bodyPr>
          <a:lstStyle/>
          <a:p>
            <a:pPr algn="just">
              <a:lnSpc>
                <a:spcPct val="150000"/>
              </a:lnSpc>
            </a:pPr>
            <a:r>
              <a:rPr lang="en-US" sz="1800" dirty="0">
                <a:solidFill>
                  <a:schemeClr val="bg1"/>
                </a:solidFill>
                <a:effectLst/>
                <a:ea typeface="Calibri" panose="020F0502020204030204" pitchFamily="34" charset="0"/>
                <a:cs typeface="Times New Roman" panose="02020603050405020304" pitchFamily="18" charset="0"/>
              </a:rPr>
              <a:t>The aim of this </a:t>
            </a:r>
            <a:r>
              <a:rPr lang="en-US" dirty="0">
                <a:solidFill>
                  <a:schemeClr val="bg1"/>
                </a:solidFill>
                <a:ea typeface="Calibri" panose="020F0502020204030204" pitchFamily="34" charset="0"/>
                <a:cs typeface="Times New Roman" panose="02020603050405020304" pitchFamily="18" charset="0"/>
              </a:rPr>
              <a:t>presentation</a:t>
            </a:r>
            <a:r>
              <a:rPr lang="en-US" sz="1800" dirty="0">
                <a:solidFill>
                  <a:schemeClr val="bg1"/>
                </a:solidFill>
                <a:effectLst/>
                <a:ea typeface="Calibri" panose="020F0502020204030204" pitchFamily="34" charset="0"/>
                <a:cs typeface="Times New Roman" panose="02020603050405020304" pitchFamily="18" charset="0"/>
              </a:rPr>
              <a:t> is to briefly demonstrate the HS2 project from different aspects. All areas that may be affected by the project have been considered, such areas are cost, economic, environmental, educational, people. </a:t>
            </a:r>
            <a:endParaRPr lang="en-GB" dirty="0">
              <a:solidFill>
                <a:schemeClr val="bg1"/>
              </a:solidFill>
            </a:endParaRPr>
          </a:p>
        </p:txBody>
      </p:sp>
      <p:pic>
        <p:nvPicPr>
          <p:cNvPr id="3" name="Audio 2">
            <a:hlinkClick r:id="" action="ppaction://media"/>
            <a:extLst>
              <a:ext uri="{FF2B5EF4-FFF2-40B4-BE49-F238E27FC236}">
                <a16:creationId xmlns:a16="http://schemas.microsoft.com/office/drawing/2014/main" id="{8309A3C0-BC3A-407E-A163-B379720448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030444"/>
      </p:ext>
    </p:extLst>
  </p:cSld>
  <p:clrMapOvr>
    <a:masterClrMapping/>
  </p:clrMapOvr>
  <mc:AlternateContent xmlns:mc="http://schemas.openxmlformats.org/markup-compatibility/2006">
    <mc:Choice xmlns:p14="http://schemas.microsoft.com/office/powerpoint/2010/main" Requires="p14">
      <p:transition spd="slow" p14:dur="2000" advTm="14954"/>
    </mc:Choice>
    <mc:Fallback>
      <p:transition spd="slow" advTm="14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1000"/>
                                        <p:tgtEl>
                                          <p:spTgt spid="10"/>
                                        </p:tgtEl>
                                      </p:cBhvr>
                                    </p:animEffect>
                                    <p:anim calcmode="lin" valueType="num">
                                      <p:cBhvr>
                                        <p:cTn id="12" dur="1000" fill="hold"/>
                                        <p:tgtEl>
                                          <p:spTgt spid="10"/>
                                        </p:tgtEl>
                                        <p:attrNameLst>
                                          <p:attrName>ppt_x</p:attrName>
                                        </p:attrNameLst>
                                      </p:cBhvr>
                                      <p:tavLst>
                                        <p:tav tm="0">
                                          <p:val>
                                            <p:strVal val="#ppt_x"/>
                                          </p:val>
                                        </p:tav>
                                        <p:tav tm="100000">
                                          <p:val>
                                            <p:strVal val="#ppt_x"/>
                                          </p:val>
                                        </p:tav>
                                      </p:tavLst>
                                    </p:anim>
                                    <p:anim calcmode="lin" valueType="num">
                                      <p:cBhvr>
                                        <p:cTn id="1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3"/>
                </p:tgtEl>
              </p:cMediaNode>
            </p:audio>
          </p:childTnLst>
        </p:cTn>
      </p:par>
    </p:tnLst>
    <p:bldLst>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0"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543785" y="-110358"/>
            <a:ext cx="7121481" cy="5926956"/>
          </a:xfrm>
        </p:spPr>
        <p:txBody>
          <a:bodyPr anchor="b">
            <a:normAutofit fontScale="90000"/>
          </a:bodyPr>
          <a:lstStyle/>
          <a:p>
            <a:pPr algn="just">
              <a:lnSpc>
                <a:spcPct val="150000"/>
              </a:lnSpc>
            </a:pPr>
            <a:r>
              <a:rPr lang="en-US" sz="1600" dirty="0">
                <a:solidFill>
                  <a:schemeClr val="bg1"/>
                </a:solidFill>
                <a:effectLst/>
                <a:latin typeface="+mn-lt"/>
                <a:ea typeface="Calibri" panose="020F0502020204030204" pitchFamily="34" charset="0"/>
                <a:cs typeface="Times New Roman" panose="02020603050405020304" pitchFamily="18" charset="0"/>
              </a:rPr>
              <a:t>The HS2 train is a high-speed electric train based on the TGV technology known in France, which is also known as a floating magnetic railway.</a:t>
            </a:r>
            <a:br>
              <a:rPr lang="en-US" sz="1600" dirty="0">
                <a:solidFill>
                  <a:schemeClr val="bg1"/>
                </a:solidFill>
                <a:effectLst/>
                <a:latin typeface="+mn-lt"/>
                <a:ea typeface="Calibri" panose="020F0502020204030204" pitchFamily="34" charset="0"/>
                <a:cs typeface="Times New Roman" panose="02020603050405020304" pitchFamily="18" charset="0"/>
              </a:rPr>
            </a:br>
            <a:r>
              <a:rPr lang="en-GB" sz="1600" dirty="0">
                <a:solidFill>
                  <a:schemeClr val="bg1"/>
                </a:solidFill>
                <a:effectLst/>
                <a:latin typeface="+mn-lt"/>
                <a:ea typeface="Calibri" panose="020F0502020204030204" pitchFamily="34" charset="0"/>
                <a:cs typeface="Times New Roman" panose="02020603050405020304" pitchFamily="18" charset="0"/>
              </a:rPr>
              <a:t>England’s first high-speed train, the HS1, connects London and the Channel Tunnel. </a:t>
            </a:r>
            <a:br>
              <a:rPr lang="en-US" sz="1600" dirty="0">
                <a:solidFill>
                  <a:schemeClr val="bg1"/>
                </a:solidFill>
                <a:effectLst/>
                <a:latin typeface="+mn-lt"/>
                <a:ea typeface="Calibri" panose="020F0502020204030204" pitchFamily="34" charset="0"/>
                <a:cs typeface="Times New Roman" panose="02020603050405020304" pitchFamily="18" charset="0"/>
              </a:rPr>
            </a:br>
            <a:r>
              <a:rPr lang="en-US" sz="1600" dirty="0">
                <a:solidFill>
                  <a:schemeClr val="bg1"/>
                </a:solidFill>
                <a:effectLst/>
                <a:latin typeface="+mn-lt"/>
                <a:ea typeface="Calibri" panose="020F0502020204030204" pitchFamily="34" charset="0"/>
                <a:cs typeface="Times New Roman" panose="02020603050405020304" pitchFamily="18" charset="0"/>
              </a:rPr>
              <a:t>The high-speed train will connect London, Birmingham, the East Midlands, Leeds and Manchester. Glasgow, Edinburgh, Liverpool, York and Newcastle will also be connected to the HS2 network.</a:t>
            </a:r>
            <a:br>
              <a:rPr lang="en-US" sz="1600" dirty="0">
                <a:solidFill>
                  <a:schemeClr val="bg1"/>
                </a:solidFill>
                <a:effectLst/>
                <a:latin typeface="+mn-lt"/>
                <a:ea typeface="Calibri" panose="020F0502020204030204" pitchFamily="34" charset="0"/>
                <a:cs typeface="Times New Roman" panose="02020603050405020304" pitchFamily="18" charset="0"/>
              </a:rPr>
            </a:br>
            <a:r>
              <a:rPr lang="en-GB" sz="1600" dirty="0">
                <a:solidFill>
                  <a:schemeClr val="bg1"/>
                </a:solidFill>
                <a:latin typeface="+mn-lt"/>
                <a:ea typeface="Calibri" panose="020F0502020204030204" pitchFamily="34" charset="0"/>
                <a:cs typeface="Times New Roman" panose="02020603050405020304" pitchFamily="18" charset="0"/>
              </a:rPr>
              <a:t>the principle of its operation is basically how magnetic forces interact, that is, they attract and repel each other. It has a number of advantages, some of which are low operating and maintenance costs, all due to the fact that the train does not run on a conventional rail, so it does not come into direct contact with the rail, making parts harder to wear out. Furthermore, due to the lack of contact, the train is quiet and does not pollute the air. Installing a Maglev system is not easy as it requires its own infrastructure, so it cannot be combined with existing and built railway systems. In addition to the construction of the infrastructure, the other determining cost factor is the rare earth elements required for its operation.</a:t>
            </a:r>
            <a:br>
              <a:rPr lang="en-US" sz="1600" dirty="0">
                <a:solidFill>
                  <a:schemeClr val="bg1"/>
                </a:solidFill>
                <a:effectLst/>
                <a:latin typeface="+mn-lt"/>
                <a:ea typeface="Calibri" panose="020F0502020204030204" pitchFamily="34" charset="0"/>
                <a:cs typeface="Times New Roman" panose="02020603050405020304" pitchFamily="18" charset="0"/>
              </a:rPr>
            </a:br>
            <a:r>
              <a:rPr lang="en-US" sz="1600" dirty="0">
                <a:solidFill>
                  <a:schemeClr val="bg1"/>
                </a:solidFill>
                <a:effectLst/>
                <a:latin typeface="+mn-lt"/>
                <a:ea typeface="Calibri" panose="020F0502020204030204" pitchFamily="34" charset="0"/>
                <a:cs typeface="Times New Roman" panose="02020603050405020304" pitchFamily="18" charset="0"/>
              </a:rPr>
              <a:t>The primary goal of the project is to contribute to the Zero carbon emissions by 2050 by reducing harmful emissions.</a:t>
            </a:r>
            <a:br>
              <a:rPr lang="en-US" sz="1800" dirty="0">
                <a:solidFill>
                  <a:schemeClr val="bg1"/>
                </a:solidFill>
                <a:effectLst/>
                <a:latin typeface="+mn-lt"/>
                <a:ea typeface="Calibri" panose="020F0502020204030204" pitchFamily="34" charset="0"/>
                <a:cs typeface="Times New Roman" panose="02020603050405020304" pitchFamily="18" charset="0"/>
              </a:rPr>
            </a:br>
            <a:endParaRPr lang="en-GB" sz="1200" dirty="0">
              <a:solidFill>
                <a:schemeClr val="bg1"/>
              </a:solidFill>
              <a:latin typeface="+mn-lt"/>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4968ABE-80A9-4EDE-A1D1-5A4048A49FA6}"/>
              </a:ext>
            </a:extLst>
          </p:cNvPr>
          <p:cNvPicPr>
            <a:picLocks noChangeAspect="1"/>
          </p:cNvPicPr>
          <p:nvPr/>
        </p:nvPicPr>
        <p:blipFill>
          <a:blip r:embed="rId5"/>
          <a:stretch>
            <a:fillRect/>
          </a:stretch>
        </p:blipFill>
        <p:spPr>
          <a:xfrm>
            <a:off x="205273" y="1248401"/>
            <a:ext cx="4338512" cy="2442209"/>
          </a:xfrm>
          <a:prstGeom prst="rect">
            <a:avLst/>
          </a:prstGeom>
        </p:spPr>
      </p:pic>
      <p:sp>
        <p:nvSpPr>
          <p:cNvPr id="8" name="TextBox 7">
            <a:extLst>
              <a:ext uri="{FF2B5EF4-FFF2-40B4-BE49-F238E27FC236}">
                <a16:creationId xmlns:a16="http://schemas.microsoft.com/office/drawing/2014/main" id="{54FBD6F8-0EF8-4224-8105-9ADE4D9BFD9E}"/>
              </a:ext>
            </a:extLst>
          </p:cNvPr>
          <p:cNvSpPr txBox="1"/>
          <p:nvPr/>
        </p:nvSpPr>
        <p:spPr>
          <a:xfrm>
            <a:off x="205273" y="3429000"/>
            <a:ext cx="760600" cy="261610"/>
          </a:xfrm>
          <a:prstGeom prst="rect">
            <a:avLst/>
          </a:prstGeom>
          <a:noFill/>
        </p:spPr>
        <p:txBody>
          <a:bodyPr wrap="square" rtlCol="0">
            <a:spAutoFit/>
          </a:bodyPr>
          <a:lstStyle/>
          <a:p>
            <a:r>
              <a:rPr lang="en-US" sz="1100" dirty="0">
                <a:solidFill>
                  <a:schemeClr val="bg1"/>
                </a:solidFill>
              </a:rPr>
              <a:t>bbc.co.uk</a:t>
            </a:r>
            <a:endParaRPr lang="en-GB" sz="1100" dirty="0">
              <a:solidFill>
                <a:schemeClr val="bg1"/>
              </a:solidFill>
            </a:endParaRPr>
          </a:p>
        </p:txBody>
      </p:sp>
      <p:pic>
        <p:nvPicPr>
          <p:cNvPr id="11" name="Audio 10">
            <a:hlinkClick r:id="" action="ppaction://media"/>
            <a:extLst>
              <a:ext uri="{FF2B5EF4-FFF2-40B4-BE49-F238E27FC236}">
                <a16:creationId xmlns:a16="http://schemas.microsoft.com/office/drawing/2014/main" id="{45D728A2-A3CF-4616-A20A-8CE44C1360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10171815"/>
      </p:ext>
    </p:extLst>
  </p:cSld>
  <p:clrMapOvr>
    <a:masterClrMapping/>
  </p:clrMapOvr>
  <mc:AlternateContent xmlns:mc="http://schemas.openxmlformats.org/markup-compatibility/2006">
    <mc:Choice xmlns:p14="http://schemas.microsoft.com/office/powerpoint/2010/main" Requires="p14">
      <p:transition spd="slow" p14:dur="2000" advTm="83464"/>
    </mc:Choice>
    <mc:Fallback>
      <p:transition spd="slow" advTm="8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1"/>
                </p:tgtEl>
              </p:cMediaNode>
            </p:audio>
          </p:childTnLst>
        </p:cTn>
      </p:par>
    </p:tnLst>
    <p:bldLst>
      <p:bldP spid="2"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72967" y="654348"/>
            <a:ext cx="5297212" cy="4262453"/>
          </a:xfrm>
        </p:spPr>
        <p:txBody>
          <a:bodyPr anchor="b">
            <a:normAutofit fontScale="90000"/>
          </a:bodyPr>
          <a:lstStyle/>
          <a:p>
            <a:pPr algn="just">
              <a:lnSpc>
                <a:spcPct val="150000"/>
              </a:lnSpc>
            </a:pPr>
            <a:r>
              <a:rPr lang="en-US" sz="1800" dirty="0">
                <a:solidFill>
                  <a:schemeClr val="bg1"/>
                </a:solidFill>
                <a:effectLst/>
                <a:latin typeface="+mn-lt"/>
                <a:ea typeface="Calibri" panose="020F0502020204030204" pitchFamily="34" charset="0"/>
                <a:cs typeface="Times New Roman" panose="02020603050405020304" pitchFamily="18" charset="0"/>
              </a:rPr>
              <a:t>The HS2 railway has several construction phases, the first phase will connect London and Birmingham, and the first trains are expected to be operational in 2026. The second phase has two sub-phases. The first sub-phase, 2a, would connect Crewe and the West Midlands. The second sub-phase, 2b, would run between Crewe and Manchester and the West Midlands and Leeds. The second phase would begin in 2022 and is expected to be completed by 2032.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403EC6DC-04AF-4D62-8956-D5162E57EC79}"/>
              </a:ext>
            </a:extLst>
          </p:cNvPr>
          <p:cNvPicPr>
            <a:picLocks noChangeAspect="1"/>
          </p:cNvPicPr>
          <p:nvPr/>
        </p:nvPicPr>
        <p:blipFill>
          <a:blip r:embed="rId5"/>
          <a:stretch>
            <a:fillRect/>
          </a:stretch>
        </p:blipFill>
        <p:spPr>
          <a:xfrm>
            <a:off x="6216057" y="730298"/>
            <a:ext cx="4985343" cy="4639104"/>
          </a:xfrm>
          <a:prstGeom prst="rect">
            <a:avLst/>
          </a:prstGeom>
        </p:spPr>
      </p:pic>
      <p:sp>
        <p:nvSpPr>
          <p:cNvPr id="5" name="TextBox 4">
            <a:extLst>
              <a:ext uri="{FF2B5EF4-FFF2-40B4-BE49-F238E27FC236}">
                <a16:creationId xmlns:a16="http://schemas.microsoft.com/office/drawing/2014/main" id="{4861B3B0-BEA5-44F1-B778-47FD9D5126E5}"/>
              </a:ext>
            </a:extLst>
          </p:cNvPr>
          <p:cNvSpPr txBox="1"/>
          <p:nvPr/>
        </p:nvSpPr>
        <p:spPr>
          <a:xfrm>
            <a:off x="10167457" y="4655194"/>
            <a:ext cx="1208015" cy="261610"/>
          </a:xfrm>
          <a:prstGeom prst="rect">
            <a:avLst/>
          </a:prstGeom>
          <a:noFill/>
        </p:spPr>
        <p:txBody>
          <a:bodyPr wrap="square" rtlCol="0">
            <a:spAutoFit/>
          </a:bodyPr>
          <a:lstStyle/>
          <a:p>
            <a:r>
              <a:rPr lang="en-US" sz="1100" dirty="0"/>
              <a:t>HS2 route map</a:t>
            </a:r>
            <a:endParaRPr lang="en-GB" sz="1100" dirty="0"/>
          </a:p>
        </p:txBody>
      </p:sp>
      <p:pic>
        <p:nvPicPr>
          <p:cNvPr id="8" name="Audio 7">
            <a:hlinkClick r:id="" action="ppaction://media"/>
            <a:extLst>
              <a:ext uri="{FF2B5EF4-FFF2-40B4-BE49-F238E27FC236}">
                <a16:creationId xmlns:a16="http://schemas.microsoft.com/office/drawing/2014/main" id="{AAA7F766-8900-4391-AEEC-4CF3667DC5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9164326"/>
      </p:ext>
    </p:extLst>
  </p:cSld>
  <p:clrMapOvr>
    <a:masterClrMapping/>
  </p:clrMapOvr>
  <mc:AlternateContent xmlns:mc="http://schemas.openxmlformats.org/markup-compatibility/2006">
    <mc:Choice xmlns:p14="http://schemas.microsoft.com/office/powerpoint/2010/main" Requires="p14">
      <p:transition spd="slow" p14:dur="2000" advTm="30319"/>
    </mc:Choice>
    <mc:Fallback>
      <p:transition spd="slow" advTm="30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8"/>
                </p:tgtEl>
              </p:cMediaNode>
            </p:audio>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0"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61394" y="218114"/>
            <a:ext cx="5308785" cy="5947794"/>
          </a:xfrm>
        </p:spPr>
        <p:txBody>
          <a:bodyPr anchor="b">
            <a:noAutofit/>
          </a:bodyPr>
          <a:lstStyle/>
          <a:p>
            <a:pPr algn="just">
              <a:lnSpc>
                <a:spcPct val="150000"/>
              </a:lnSpc>
              <a:spcAft>
                <a:spcPts val="800"/>
              </a:spcAft>
            </a:pPr>
            <a:r>
              <a:rPr lang="en-GB" sz="1400" dirty="0">
                <a:solidFill>
                  <a:schemeClr val="bg1"/>
                </a:solidFill>
                <a:latin typeface="+mn-lt"/>
                <a:ea typeface="Calibri" panose="020F0502020204030204" pitchFamily="34" charset="0"/>
                <a:cs typeface="Times New Roman" panose="02020603050405020304" pitchFamily="18" charset="0"/>
              </a:rPr>
              <a:t>Today’s modern developing world need megaprojects and giant investments. </a:t>
            </a:r>
            <a:r>
              <a:rPr lang="en-US" sz="1400" dirty="0">
                <a:solidFill>
                  <a:schemeClr val="bg1"/>
                </a:solidFill>
                <a:latin typeface="+mn-lt"/>
                <a:ea typeface="Calibri" panose="020F0502020204030204" pitchFamily="34" charset="0"/>
                <a:cs typeface="Times New Roman" panose="02020603050405020304" pitchFamily="18" charset="0"/>
              </a:rPr>
              <a:t>However, the most fundamental component of the success of projects of this size is the proper management of complexity. In the case of HS2, cooperation with suppliers, contractors, political parties, local and international organizations and partners, and the public.</a:t>
            </a:r>
            <a:br>
              <a:rPr lang="en-GB" sz="1400" dirty="0">
                <a:solidFill>
                  <a:schemeClr val="bg1"/>
                </a:solidFill>
                <a:latin typeface="+mn-lt"/>
                <a:ea typeface="Calibri" panose="020F0502020204030204" pitchFamily="34" charset="0"/>
                <a:cs typeface="Times New Roman" panose="02020603050405020304" pitchFamily="18" charset="0"/>
              </a:rPr>
            </a:br>
            <a:r>
              <a:rPr lang="en-US" sz="1400" dirty="0">
                <a:solidFill>
                  <a:schemeClr val="bg1"/>
                </a:solidFill>
                <a:latin typeface="+mn-lt"/>
                <a:ea typeface="Calibri" panose="020F0502020204030204" pitchFamily="34" charset="0"/>
                <a:cs typeface="Times New Roman" panose="02020603050405020304" pitchFamily="18" charset="0"/>
              </a:rPr>
              <a:t>The implementation of such projects can take years, the economy is constantly changing over the years, the political situation, rising costs, unforeseen difficulties are to be faced, but despite these, the cancellation of projects of this size is not typical. There is an enormous amount of money invested in such projects, so there is a point after which it is too late to return. It is essential to assess all risks and identify and apply appropriate strategies to mitigate them as the figure shows the integrated framework for risk management</a:t>
            </a:r>
            <a:br>
              <a:rPr lang="en-GB" sz="1400" dirty="0">
                <a:solidFill>
                  <a:schemeClr val="bg1"/>
                </a:solidFill>
                <a:latin typeface="+mn-lt"/>
                <a:ea typeface="Calibri" panose="020F0502020204030204" pitchFamily="34" charset="0"/>
                <a:cs typeface="Times New Roman" panose="02020603050405020304" pitchFamily="18" charset="0"/>
              </a:rPr>
            </a:b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GB" sz="14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CCB34E48-2B5F-4ECB-AFFD-E10609EE2C68}"/>
              </a:ext>
            </a:extLst>
          </p:cNvPr>
          <p:cNvPicPr>
            <a:picLocks noChangeAspect="1"/>
          </p:cNvPicPr>
          <p:nvPr/>
        </p:nvPicPr>
        <p:blipFill>
          <a:blip r:embed="rId5"/>
          <a:stretch>
            <a:fillRect/>
          </a:stretch>
        </p:blipFill>
        <p:spPr>
          <a:xfrm>
            <a:off x="5940563" y="820640"/>
            <a:ext cx="5730737" cy="4489590"/>
          </a:xfrm>
          <a:prstGeom prst="rect">
            <a:avLst/>
          </a:prstGeom>
        </p:spPr>
      </p:pic>
      <p:sp>
        <p:nvSpPr>
          <p:cNvPr id="8" name="TextBox 7">
            <a:extLst>
              <a:ext uri="{FF2B5EF4-FFF2-40B4-BE49-F238E27FC236}">
                <a16:creationId xmlns:a16="http://schemas.microsoft.com/office/drawing/2014/main" id="{2088924C-8FB9-41D7-BC86-625F5DBEB40C}"/>
              </a:ext>
            </a:extLst>
          </p:cNvPr>
          <p:cNvSpPr txBox="1"/>
          <p:nvPr/>
        </p:nvSpPr>
        <p:spPr>
          <a:xfrm>
            <a:off x="10773970" y="5064009"/>
            <a:ext cx="1067714" cy="246221"/>
          </a:xfrm>
          <a:prstGeom prst="rect">
            <a:avLst/>
          </a:prstGeom>
          <a:noFill/>
        </p:spPr>
        <p:txBody>
          <a:bodyPr wrap="square" rtlCol="0">
            <a:spAutoFit/>
          </a:bodyPr>
          <a:lstStyle/>
          <a:p>
            <a:r>
              <a:rPr lang="en-US" sz="1000" dirty="0" err="1"/>
              <a:t>Kardes</a:t>
            </a:r>
            <a:r>
              <a:rPr lang="en-US" sz="1000" dirty="0"/>
              <a:t>, 2013</a:t>
            </a:r>
            <a:endParaRPr lang="en-GB" sz="1000" dirty="0"/>
          </a:p>
        </p:txBody>
      </p:sp>
      <p:pic>
        <p:nvPicPr>
          <p:cNvPr id="7" name="Audio 6">
            <a:hlinkClick r:id="" action="ppaction://media"/>
            <a:extLst>
              <a:ext uri="{FF2B5EF4-FFF2-40B4-BE49-F238E27FC236}">
                <a16:creationId xmlns:a16="http://schemas.microsoft.com/office/drawing/2014/main" id="{4FBAF57F-8A46-4EA5-A57B-AE49FEC90C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06869326"/>
      </p:ext>
    </p:extLst>
  </p:cSld>
  <p:clrMapOvr>
    <a:masterClrMapping/>
  </p:clrMapOvr>
  <mc:AlternateContent xmlns:mc="http://schemas.openxmlformats.org/markup-compatibility/2006">
    <mc:Choice xmlns:p14="http://schemas.microsoft.com/office/powerpoint/2010/main" Requires="p14">
      <p:transition spd="slow" p14:dur="2000" advTm="54666"/>
    </mc:Choice>
    <mc:Fallback>
      <p:transition spd="slow" advTm="54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7"/>
                </p:tgtEl>
              </p:cMediaNode>
            </p:audio>
          </p:childTnLst>
        </p:cTn>
      </p:par>
    </p:tnLst>
    <p:bldLst>
      <p:bldP spid="2"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978461" y="58723"/>
            <a:ext cx="10097677" cy="5620621"/>
          </a:xfrm>
        </p:spPr>
        <p:txBody>
          <a:bodyPr anchor="b">
            <a:normAutofit fontScale="90000"/>
          </a:bodyPr>
          <a:lstStyle/>
          <a:p>
            <a:pPr algn="just">
              <a:lnSpc>
                <a:spcPct val="150000"/>
              </a:lnSpc>
            </a:pPr>
            <a:r>
              <a:rPr lang="en-GB" sz="1800" dirty="0">
                <a:solidFill>
                  <a:schemeClr val="bg1"/>
                </a:solidFill>
                <a:latin typeface="+mn-lt"/>
                <a:ea typeface="Calibri" panose="020F0502020204030204" pitchFamily="34" charset="0"/>
                <a:cs typeface="Times New Roman" panose="02020603050405020304" pitchFamily="18" charset="0"/>
              </a:rPr>
              <a:t>"Many outside the profession are unaware of the extent to which engineering contributes to growth in many areas of industry and society, and the tangible impact it has on everyone's lives." (</a:t>
            </a:r>
            <a:r>
              <a:rPr lang="en-GB" sz="1800" dirty="0" err="1">
                <a:solidFill>
                  <a:schemeClr val="bg1"/>
                </a:solidFill>
                <a:latin typeface="+mn-lt"/>
                <a:ea typeface="Calibri" panose="020F0502020204030204" pitchFamily="34" charset="0"/>
                <a:cs typeface="Times New Roman" panose="02020603050405020304" pitchFamily="18" charset="0"/>
              </a:rPr>
              <a:t>Sillem</a:t>
            </a:r>
            <a:r>
              <a:rPr lang="en-GB" sz="1800" dirty="0">
                <a:solidFill>
                  <a:schemeClr val="bg1"/>
                </a:solidFill>
                <a:latin typeface="+mn-lt"/>
                <a:ea typeface="Calibri" panose="020F0502020204030204" pitchFamily="34" charset="0"/>
                <a:cs typeface="Times New Roman" panose="02020603050405020304" pitchFamily="18" charset="0"/>
              </a:rPr>
              <a:t>, 2016)</a:t>
            </a:r>
            <a:br>
              <a:rPr lang="en-GB" sz="1800" dirty="0">
                <a:solidFill>
                  <a:schemeClr val="bg1"/>
                </a:solidFill>
                <a:latin typeface="+mn-lt"/>
                <a:ea typeface="Calibri" panose="020F0502020204030204" pitchFamily="34" charset="0"/>
                <a:cs typeface="Times New Roman" panose="02020603050405020304" pitchFamily="18" charset="0"/>
              </a:rPr>
            </a:b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Calibri" panose="020F0502020204030204" pitchFamily="34" charset="0"/>
                <a:cs typeface="Times New Roman" panose="02020603050405020304" pitchFamily="18" charset="0"/>
              </a:rPr>
              <a:t>Engineering plays a key role in the UK's economic situation. Engineering accounts for 26% of GDP, which exceeds what the financial or commercial sector, for example, provides. (</a:t>
            </a:r>
            <a:r>
              <a:rPr lang="en-GB" sz="1800" dirty="0" err="1">
                <a:solidFill>
                  <a:schemeClr val="bg1"/>
                </a:solidFill>
                <a:latin typeface="+mn-lt"/>
                <a:ea typeface="Calibri" panose="020F0502020204030204" pitchFamily="34" charset="0"/>
                <a:cs typeface="Times New Roman" panose="02020603050405020304" pitchFamily="18" charset="0"/>
              </a:rPr>
              <a:t>Allock</a:t>
            </a:r>
            <a:r>
              <a:rPr lang="en-GB" sz="1800" dirty="0">
                <a:solidFill>
                  <a:schemeClr val="bg1"/>
                </a:solidFill>
                <a:latin typeface="+mn-lt"/>
                <a:ea typeface="Calibri" panose="020F0502020204030204" pitchFamily="34" charset="0"/>
                <a:cs typeface="Times New Roman" panose="02020603050405020304" pitchFamily="18" charset="0"/>
              </a:rPr>
              <a:t>, 2018)</a:t>
            </a:r>
            <a:br>
              <a:rPr lang="en-GB" sz="1800" dirty="0">
                <a:solidFill>
                  <a:schemeClr val="bg1"/>
                </a:solidFill>
                <a:latin typeface="+mn-lt"/>
                <a:ea typeface="Calibri" panose="020F0502020204030204" pitchFamily="34" charset="0"/>
                <a:cs typeface="Times New Roman" panose="02020603050405020304" pitchFamily="18" charset="0"/>
              </a:rPr>
            </a:b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Calibri" panose="020F0502020204030204" pitchFamily="34" charset="0"/>
                <a:cs typeface="Times New Roman" panose="02020603050405020304" pitchFamily="18" charset="0"/>
              </a:rPr>
              <a:t>One of the positives that is due to HS2 is that the Government established a new college.</a:t>
            </a:r>
            <a:r>
              <a:rPr lang="en-US" sz="1800" dirty="0">
                <a:solidFill>
                  <a:schemeClr val="bg1"/>
                </a:solidFill>
                <a:effectLst/>
                <a:latin typeface="+mn-lt"/>
                <a:ea typeface="Calibri" panose="020F0502020204030204" pitchFamily="34" charset="0"/>
                <a:cs typeface="Times New Roman" panose="02020603050405020304" pitchFamily="18" charset="0"/>
              </a:rPr>
              <a:t> The National College for Advanced Transport and Infrastructure (NCATI) in 2017 opened in Birmingham and Doncaster. In addition to college training, the educational institution also provides training opportunities for employees already working in the profession.  </a:t>
            </a:r>
            <a:br>
              <a:rPr lang="en-GB" sz="1800" dirty="0">
                <a:solidFill>
                  <a:schemeClr val="bg1"/>
                </a:solidFill>
                <a:effectLst/>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Calibri" panose="020F0502020204030204" pitchFamily="34" charset="0"/>
                <a:cs typeface="Times New Roman" panose="02020603050405020304" pitchFamily="18" charset="0"/>
              </a:rPr>
              <a:t> </a:t>
            </a:r>
            <a:r>
              <a:rPr lang="en-US" sz="1800" dirty="0">
                <a:solidFill>
                  <a:schemeClr val="bg1"/>
                </a:solidFill>
                <a:effectLst/>
                <a:latin typeface="+mn-lt"/>
                <a:ea typeface="Calibri" panose="020F0502020204030204" pitchFamily="34" charset="0"/>
                <a:cs typeface="Times New Roman" panose="02020603050405020304" pitchFamily="18" charset="0"/>
              </a:rPr>
              <a:t>There is a great need for all this because the profession is aging. </a:t>
            </a:r>
            <a:r>
              <a:rPr lang="en-GB" sz="1800" dirty="0">
                <a:solidFill>
                  <a:schemeClr val="bg1"/>
                </a:solidFill>
                <a:effectLst/>
                <a:latin typeface="+mn-lt"/>
                <a:ea typeface="Calibri" panose="020F0502020204030204" pitchFamily="34" charset="0"/>
                <a:cs typeface="Times New Roman" panose="02020603050405020304" pitchFamily="18" charset="0"/>
              </a:rPr>
              <a:t>High-profile engineering plans such as HS2 all add to the economic processes. They improve the infrastructure, the constructions ensure continuous work, the technical developments make the construction simpler, they increase the standard of living, they affect almost all areas of life.</a:t>
            </a:r>
            <a:br>
              <a:rPr lang="en-GB" sz="1800" dirty="0">
                <a:solidFill>
                  <a:schemeClr val="bg1"/>
                </a:solidFill>
                <a:effectLst/>
                <a:latin typeface="+mn-lt"/>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1" name="Audio 10">
            <a:hlinkClick r:id="" action="ppaction://media"/>
            <a:extLst>
              <a:ext uri="{FF2B5EF4-FFF2-40B4-BE49-F238E27FC236}">
                <a16:creationId xmlns:a16="http://schemas.microsoft.com/office/drawing/2014/main" id="{409EE254-7909-4422-974C-0B099CB77F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567794"/>
      </p:ext>
    </p:extLst>
  </p:cSld>
  <p:clrMapOvr>
    <a:masterClrMapping/>
  </p:clrMapOvr>
  <mc:AlternateContent xmlns:mc="http://schemas.openxmlformats.org/markup-compatibility/2006">
    <mc:Choice xmlns:p14="http://schemas.microsoft.com/office/powerpoint/2010/main" Requires="p14">
      <p:transition spd="slow" p14:dur="2000" advTm="67530"/>
    </mc:Choice>
    <mc:Fallback>
      <p:transition spd="slow" advTm="67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6095999" y="654348"/>
            <a:ext cx="5507421" cy="4989707"/>
          </a:xfrm>
        </p:spPr>
        <p:txBody>
          <a:bodyPr anchor="b">
            <a:normAutofit/>
          </a:bodyPr>
          <a:lstStyle/>
          <a:p>
            <a:pPr algn="just">
              <a:lnSpc>
                <a:spcPct val="150000"/>
              </a:lnSpc>
            </a:pPr>
            <a:r>
              <a:rPr lang="en-US" sz="1800" dirty="0">
                <a:solidFill>
                  <a:schemeClr val="bg1"/>
                </a:solidFill>
                <a:latin typeface="+mn-lt"/>
                <a:ea typeface="Calibri" panose="020F0502020204030204" pitchFamily="34" charset="0"/>
                <a:cs typeface="Times New Roman" panose="02020603050405020304" pitchFamily="18" charset="0"/>
              </a:rPr>
              <a:t>T</a:t>
            </a:r>
            <a:r>
              <a:rPr lang="en-US" sz="1800" dirty="0">
                <a:solidFill>
                  <a:schemeClr val="bg1"/>
                </a:solidFill>
                <a:effectLst/>
                <a:latin typeface="+mn-lt"/>
                <a:ea typeface="Calibri" panose="020F0502020204030204" pitchFamily="34" charset="0"/>
                <a:cs typeface="Times New Roman" panose="02020603050405020304" pitchFamily="18" charset="0"/>
              </a:rPr>
              <a:t>he project would contribute to economic growth through productivity and job creation. It would promote the development of certain businesses, provide better or more opportunities for companies in the vicinity of the railway line, such as more choice in the workforce or even more choice between suppliers. It would shorten travel time, allowing people not only to be forced to work in the local area, but also to be able to work in more remote regions. </a:t>
            </a:r>
            <a:br>
              <a:rPr lang="en-GB" sz="1800" dirty="0">
                <a:solidFill>
                  <a:schemeClr val="bg1"/>
                </a:solidFill>
                <a:effectLst/>
                <a:latin typeface="+mn-lt"/>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423DAC20-3722-4D56-8AE5-3278549DB1F2}"/>
              </a:ext>
            </a:extLst>
          </p:cNvPr>
          <p:cNvPicPr>
            <a:picLocks noChangeAspect="1"/>
          </p:cNvPicPr>
          <p:nvPr/>
        </p:nvPicPr>
        <p:blipFill>
          <a:blip r:embed="rId5"/>
          <a:stretch>
            <a:fillRect/>
          </a:stretch>
        </p:blipFill>
        <p:spPr>
          <a:xfrm>
            <a:off x="182632" y="654348"/>
            <a:ext cx="5730737" cy="4564037"/>
          </a:xfrm>
          <a:prstGeom prst="rect">
            <a:avLst/>
          </a:prstGeom>
        </p:spPr>
      </p:pic>
      <p:pic>
        <p:nvPicPr>
          <p:cNvPr id="5" name="Audio 4">
            <a:hlinkClick r:id="" action="ppaction://media"/>
            <a:extLst>
              <a:ext uri="{FF2B5EF4-FFF2-40B4-BE49-F238E27FC236}">
                <a16:creationId xmlns:a16="http://schemas.microsoft.com/office/drawing/2014/main" id="{6B5BF105-43C2-4174-A900-5385C76D66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7620455"/>
      </p:ext>
    </p:extLst>
  </p:cSld>
  <p:clrMapOvr>
    <a:masterClrMapping/>
  </p:clrMapOvr>
  <mc:AlternateContent xmlns:mc="http://schemas.openxmlformats.org/markup-compatibility/2006">
    <mc:Choice xmlns:p14="http://schemas.microsoft.com/office/powerpoint/2010/main" Requires="p14">
      <p:transition spd="slow" p14:dur="2000" advTm="28005"/>
    </mc:Choice>
    <mc:Fallback>
      <p:transition spd="slow" advTm="28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6095999" y="654348"/>
            <a:ext cx="5507421" cy="4989707"/>
          </a:xfrm>
        </p:spPr>
        <p:txBody>
          <a:bodyPr anchor="b">
            <a:normAutofit/>
          </a:bodyPr>
          <a:lstStyle/>
          <a:p>
            <a:pPr algn="just">
              <a:lnSpc>
                <a:spcPct val="150000"/>
              </a:lnSpc>
            </a:pPr>
            <a:br>
              <a:rPr lang="en-GB" sz="1800" dirty="0">
                <a:solidFill>
                  <a:schemeClr val="bg1"/>
                </a:solidFill>
                <a:effectLst/>
                <a:latin typeface="+mn-lt"/>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8992677-14AE-49F6-8D28-8EBA5879F8EC}"/>
              </a:ext>
            </a:extLst>
          </p:cNvPr>
          <p:cNvPicPr>
            <a:picLocks noChangeAspect="1"/>
          </p:cNvPicPr>
          <p:nvPr/>
        </p:nvPicPr>
        <p:blipFill>
          <a:blip r:embed="rId5"/>
          <a:stretch>
            <a:fillRect/>
          </a:stretch>
        </p:blipFill>
        <p:spPr>
          <a:xfrm>
            <a:off x="588580" y="336079"/>
            <a:ext cx="5718544" cy="4989697"/>
          </a:xfrm>
          <a:prstGeom prst="rect">
            <a:avLst/>
          </a:prstGeom>
        </p:spPr>
      </p:pic>
      <p:sp>
        <p:nvSpPr>
          <p:cNvPr id="11" name="TextBox 10">
            <a:extLst>
              <a:ext uri="{FF2B5EF4-FFF2-40B4-BE49-F238E27FC236}">
                <a16:creationId xmlns:a16="http://schemas.microsoft.com/office/drawing/2014/main" id="{54336509-3E72-45F7-8394-FBD073ABED1C}"/>
              </a:ext>
            </a:extLst>
          </p:cNvPr>
          <p:cNvSpPr txBox="1"/>
          <p:nvPr/>
        </p:nvSpPr>
        <p:spPr>
          <a:xfrm>
            <a:off x="6557320" y="1036000"/>
            <a:ext cx="5257223" cy="2957028"/>
          </a:xfrm>
          <a:prstGeom prst="rect">
            <a:avLst/>
          </a:prstGeom>
          <a:noFill/>
        </p:spPr>
        <p:txBody>
          <a:bodyPr wrap="square">
            <a:spAutoFit/>
          </a:bodyPr>
          <a:lstStyle/>
          <a:p>
            <a:pPr algn="just">
              <a:lnSpc>
                <a:spcPct val="150000"/>
              </a:lnSpc>
            </a:pPr>
            <a:r>
              <a:rPr lang="en-GB" sz="1400" dirty="0">
                <a:solidFill>
                  <a:schemeClr val="bg1"/>
                </a:solidFill>
              </a:rPr>
              <a:t>The more efficient method of transport also reduces transport costs, which also promotes competition and the more efficient functioning of markets.</a:t>
            </a:r>
          </a:p>
          <a:p>
            <a:pPr algn="just">
              <a:lnSpc>
                <a:spcPct val="150000"/>
              </a:lnSpc>
            </a:pPr>
            <a:r>
              <a:rPr lang="en-GB" sz="1400" dirty="0">
                <a:solidFill>
                  <a:schemeClr val="bg1"/>
                </a:solidFill>
              </a:rPr>
              <a:t>By 2037, an annual output growth of £ 15 billion is expected, which would mean 0.8% GDP growth. However, this growth could prove sustainable after the opening of HS2, which would be accompanied by economic growth.</a:t>
            </a:r>
          </a:p>
          <a:p>
            <a:pPr algn="just">
              <a:lnSpc>
                <a:spcPct val="150000"/>
              </a:lnSpc>
            </a:pPr>
            <a:r>
              <a:rPr lang="en-GB" sz="1400" dirty="0">
                <a:solidFill>
                  <a:schemeClr val="bg1"/>
                </a:solidFill>
              </a:rPr>
              <a:t>The figure illustrates the potential economic growth in 2037 following the opening and use of the HS2 railway. </a:t>
            </a:r>
          </a:p>
        </p:txBody>
      </p:sp>
      <p:pic>
        <p:nvPicPr>
          <p:cNvPr id="9" name="Audio 8">
            <a:hlinkClick r:id="" action="ppaction://media"/>
            <a:extLst>
              <a:ext uri="{FF2B5EF4-FFF2-40B4-BE49-F238E27FC236}">
                <a16:creationId xmlns:a16="http://schemas.microsoft.com/office/drawing/2014/main" id="{489B917A-51BB-46E9-BC35-B5DB023A91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09380285"/>
      </p:ext>
    </p:extLst>
  </p:cSld>
  <p:clrMapOvr>
    <a:masterClrMapping/>
  </p:clrMapOvr>
  <mc:AlternateContent xmlns:mc="http://schemas.openxmlformats.org/markup-compatibility/2006">
    <mc:Choice xmlns:p14="http://schemas.microsoft.com/office/powerpoint/2010/main" Requires="p14">
      <p:transition spd="slow" p14:dur="2000" advTm="33995"/>
    </mc:Choice>
    <mc:Fallback>
      <p:transition spd="slow" advTm="33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1000"/>
                                        <p:tgtEl>
                                          <p:spTgt spid="11"/>
                                        </p:tgtEl>
                                      </p:cBhvr>
                                    </p:animEffect>
                                    <p:anim calcmode="lin" valueType="num">
                                      <p:cBhvr>
                                        <p:cTn id="19" dur="1000" fill="hold"/>
                                        <p:tgtEl>
                                          <p:spTgt spid="11"/>
                                        </p:tgtEl>
                                        <p:attrNameLst>
                                          <p:attrName>ppt_x</p:attrName>
                                        </p:attrNameLst>
                                      </p:cBhvr>
                                      <p:tavLst>
                                        <p:tav tm="0">
                                          <p:val>
                                            <p:strVal val="#ppt_x"/>
                                          </p:val>
                                        </p:tav>
                                        <p:tav tm="100000">
                                          <p:val>
                                            <p:strVal val="#ppt_x"/>
                                          </p:val>
                                        </p:tav>
                                      </p:tavLst>
                                    </p:anim>
                                    <p:anim calcmode="lin" valueType="num">
                                      <p:cBhvr>
                                        <p:cTn id="2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9"/>
                </p:tgtEl>
              </p:cMediaNode>
            </p:audio>
          </p:childTnLst>
        </p:cTn>
      </p:par>
    </p:tnLst>
    <p:bldLst>
      <p:bldP spid="2"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88731" y="654348"/>
            <a:ext cx="11114689" cy="4989707"/>
          </a:xfrm>
        </p:spPr>
        <p:txBody>
          <a:bodyPr anchor="b">
            <a:normAutofit/>
          </a:bodyPr>
          <a:lstStyle/>
          <a:p>
            <a:pPr algn="just">
              <a:lnSpc>
                <a:spcPct val="150000"/>
              </a:lnSpc>
            </a:pPr>
            <a:r>
              <a:rPr lang="en-US" sz="1800" dirty="0">
                <a:solidFill>
                  <a:schemeClr val="bg1"/>
                </a:solidFill>
                <a:effectLst/>
                <a:latin typeface="+mn-lt"/>
                <a:ea typeface="Calibri" panose="020F0502020204030204" pitchFamily="34" charset="0"/>
                <a:cs typeface="Times New Roman" panose="02020603050405020304" pitchFamily="18" charset="0"/>
              </a:rPr>
              <a:t>The economic growth generated by the project is positive, but there is no guarantee that the predicted data will be realized. All this is extremely important given the ever-increasing costs of the project.</a:t>
            </a:r>
            <a:br>
              <a:rPr lang="en-GB" sz="1800" dirty="0">
                <a:solidFill>
                  <a:schemeClr val="bg1"/>
                </a:solidFill>
                <a:effectLst/>
                <a:latin typeface="+mn-lt"/>
                <a:ea typeface="Calibri" panose="020F0502020204030204" pitchFamily="34" charset="0"/>
                <a:cs typeface="Times New Roman" panose="02020603050405020304" pitchFamily="18" charset="0"/>
              </a:rPr>
            </a:br>
            <a:r>
              <a:rPr lang="en-US" sz="1800" dirty="0">
                <a:solidFill>
                  <a:schemeClr val="bg1"/>
                </a:solidFill>
                <a:effectLst/>
                <a:latin typeface="+mn-lt"/>
                <a:ea typeface="Calibri" panose="020F0502020204030204" pitchFamily="34" charset="0"/>
                <a:cs typeface="Times New Roman" panose="02020603050405020304" pitchFamily="18" charset="0"/>
              </a:rPr>
              <a:t>The positive effects are promising, but the negative effects also had to be considered. Although the aim is to reduce greenhouse gas emissions, there is a contradiction in the view that the impact of this train will really be significant. emissions will increase during construction work. People living around the railway line will also be affected by the construction. Residential buildings, local businesses will be discontinued or transformed. Significant changes are also taking place in the environment, such as fauna and flora, historic buildings</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dirty="0">
                <a:solidFill>
                  <a:schemeClr val="bg1"/>
                </a:solidFill>
                <a:effectLst/>
                <a:latin typeface="+mn-lt"/>
                <a:ea typeface="Calibri" panose="020F0502020204030204" pitchFamily="34" charset="0"/>
                <a:cs typeface="Times New Roman" panose="02020603050405020304" pitchFamily="18" charset="0"/>
              </a:rPr>
              <a:t>  </a:t>
            </a:r>
            <a:b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chemeClr val="bg1"/>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8ED0CED4-BA12-4427-BAE8-7F38F94991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636793"/>
      </p:ext>
    </p:extLst>
  </p:cSld>
  <p:clrMapOvr>
    <a:masterClrMapping/>
  </p:clrMapOvr>
  <mc:AlternateContent xmlns:mc="http://schemas.openxmlformats.org/markup-compatibility/2006">
    <mc:Choice xmlns:p14="http://schemas.microsoft.com/office/powerpoint/2010/main" Requires="p14">
      <p:transition spd="slow" p14:dur="2000" advTm="45471"/>
    </mc:Choice>
    <mc:Fallback>
      <p:transition spd="slow" advTm="45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0"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72966" y="173423"/>
            <a:ext cx="5470635" cy="5908595"/>
          </a:xfrm>
        </p:spPr>
        <p:txBody>
          <a:bodyPr anchor="b">
            <a:normAutofit fontScale="90000"/>
          </a:bodyPr>
          <a:lstStyle/>
          <a:p>
            <a:pPr algn="just">
              <a:lnSpc>
                <a:spcPct val="150000"/>
              </a:lnSpc>
              <a:spcAft>
                <a:spcPts val="800"/>
              </a:spcAft>
            </a:pPr>
            <a:r>
              <a:rPr lang="en-US" sz="1600" dirty="0">
                <a:solidFill>
                  <a:schemeClr val="bg1"/>
                </a:solidFill>
                <a:latin typeface="+mn-lt"/>
              </a:rPr>
              <a:t>The question also arises as to how travel habits changed as a result of the pandemic will affect train utilization. Because of the lockdowns, people's work and travel habits have changed, working from home, or going to work by bicycle instead of a car, for example, has become widespread.</a:t>
            </a:r>
            <a:br>
              <a:rPr lang="en-US" sz="1600" dirty="0">
                <a:solidFill>
                  <a:schemeClr val="bg1"/>
                </a:solidFill>
                <a:latin typeface="+mn-lt"/>
              </a:rPr>
            </a:br>
            <a:r>
              <a:rPr lang="en-GB" sz="1600" dirty="0">
                <a:solidFill>
                  <a:schemeClr val="bg1"/>
                </a:solidFill>
                <a:effectLst/>
                <a:latin typeface="+mn-lt"/>
                <a:ea typeface="Calibri" panose="020F0502020204030204" pitchFamily="34" charset="0"/>
                <a:cs typeface="Times New Roman" panose="02020603050405020304" pitchFamily="18" charset="0"/>
              </a:rPr>
              <a:t>The railway sector fell by almost 80% compared to the February 2020 data, which is also well illustrated in the graph</a:t>
            </a:r>
            <a:r>
              <a:rPr lang="en-GB" sz="1600" dirty="0">
                <a:solidFill>
                  <a:schemeClr val="bg1"/>
                </a:solidFill>
                <a:latin typeface="+mn-lt"/>
                <a:ea typeface="Calibri" panose="020F0502020204030204" pitchFamily="34" charset="0"/>
                <a:cs typeface="Times New Roman" panose="02020603050405020304" pitchFamily="18" charset="0"/>
              </a:rPr>
              <a:t>.</a:t>
            </a:r>
            <a:br>
              <a:rPr lang="en-GB" sz="1600" dirty="0">
                <a:solidFill>
                  <a:schemeClr val="bg1"/>
                </a:solidFill>
                <a:latin typeface="+mn-lt"/>
                <a:ea typeface="Calibri" panose="020F0502020204030204" pitchFamily="34" charset="0"/>
                <a:cs typeface="Times New Roman" panose="02020603050405020304" pitchFamily="18" charset="0"/>
              </a:rPr>
            </a:br>
            <a:r>
              <a:rPr lang="en-GB" sz="1600" dirty="0">
                <a:solidFill>
                  <a:schemeClr val="bg1"/>
                </a:solidFill>
                <a:latin typeface="+mn-lt"/>
                <a:ea typeface="Calibri" panose="020F0502020204030204" pitchFamily="34" charset="0"/>
                <a:cs typeface="Times New Roman" panose="02020603050405020304" pitchFamily="18" charset="0"/>
              </a:rPr>
              <a:t>The question is whether there is a real need for the services provided by HS2. Will people really take advantage of this super train or will capacity remain untapped. Of course, it is important to reduce emissions of pollutants, to reduce freight traffic on the roads, to shorten travel times, but if working from home can be solved, why would people choose a time-consuming commute to work. If people continued to work from home or go to work only four days a week instead of five a week, or would choose another mode of transportation, would it really be worth the project, which consumes a lot of money, planning, time, and may not be used in the years to come</a:t>
            </a:r>
            <a:r>
              <a:rPr lang="en-GB" sz="1800" dirty="0">
                <a:solidFill>
                  <a:schemeClr val="bg1"/>
                </a:solidFill>
                <a:latin typeface="+mn-lt"/>
                <a:ea typeface="Calibri" panose="020F0502020204030204" pitchFamily="34" charset="0"/>
                <a:cs typeface="Times New Roman" panose="02020603050405020304" pitchFamily="18" charset="0"/>
              </a:rPr>
              <a:t>.</a:t>
            </a:r>
            <a:br>
              <a:rPr lang="en-GB" sz="1800" dirty="0">
                <a:solidFill>
                  <a:schemeClr val="bg1"/>
                </a:solidFill>
                <a:effectLst/>
                <a:latin typeface="+mn-lt"/>
                <a:ea typeface="Calibri" panose="020F0502020204030204" pitchFamily="34" charset="0"/>
                <a:cs typeface="Times New Roman" panose="02020603050405020304" pitchFamily="18" charset="0"/>
              </a:rPr>
            </a:br>
            <a:endParaRPr lang="en-GB" sz="1200" dirty="0">
              <a:solidFill>
                <a:srgbClr val="FFFFFF"/>
              </a:solidFill>
              <a:latin typeface="+mn-lt"/>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6D8C6173-75B6-44F1-8403-075425C3042A}"/>
              </a:ext>
            </a:extLst>
          </p:cNvPr>
          <p:cNvPicPr>
            <a:picLocks noChangeAspect="1"/>
          </p:cNvPicPr>
          <p:nvPr/>
        </p:nvPicPr>
        <p:blipFill>
          <a:blip r:embed="rId5"/>
          <a:stretch>
            <a:fillRect/>
          </a:stretch>
        </p:blipFill>
        <p:spPr>
          <a:xfrm>
            <a:off x="6088927" y="148256"/>
            <a:ext cx="5470636" cy="5533695"/>
          </a:xfrm>
          <a:prstGeom prst="rect">
            <a:avLst/>
          </a:prstGeom>
        </p:spPr>
      </p:pic>
      <p:sp>
        <p:nvSpPr>
          <p:cNvPr id="5" name="TextBox 4">
            <a:extLst>
              <a:ext uri="{FF2B5EF4-FFF2-40B4-BE49-F238E27FC236}">
                <a16:creationId xmlns:a16="http://schemas.microsoft.com/office/drawing/2014/main" id="{6256E749-D2BC-4563-BE45-96A1E03AF8CC}"/>
              </a:ext>
            </a:extLst>
          </p:cNvPr>
          <p:cNvSpPr txBox="1"/>
          <p:nvPr/>
        </p:nvSpPr>
        <p:spPr>
          <a:xfrm>
            <a:off x="5956737" y="5283314"/>
            <a:ext cx="2401614" cy="538609"/>
          </a:xfrm>
          <a:prstGeom prst="rect">
            <a:avLst/>
          </a:prstGeom>
          <a:noFill/>
        </p:spPr>
        <p:txBody>
          <a:bodyPr wrap="square" rtlCol="0">
            <a:spAutoFit/>
          </a:bodyPr>
          <a:lstStyle/>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100" dirty="0">
                <a:effectLst/>
                <a:latin typeface="Calibri" panose="020F0502020204030204" pitchFamily="34" charset="0"/>
                <a:ea typeface="Calibri" panose="020F0502020204030204" pitchFamily="34" charset="0"/>
                <a:cs typeface="Times New Roman" panose="02020603050405020304" pitchFamily="18" charset="0"/>
              </a:rPr>
              <a:t>Office for National Statistics, 2021)</a:t>
            </a:r>
            <a:br>
              <a:rPr lang="en-GB" sz="1100" dirty="0">
                <a:effectLst/>
                <a:latin typeface="Calibri" panose="020F0502020204030204" pitchFamily="34" charset="0"/>
                <a:ea typeface="Calibri" panose="020F0502020204030204" pitchFamily="34" charset="0"/>
                <a:cs typeface="Times New Roman" panose="02020603050405020304" pitchFamily="18" charset="0"/>
              </a:rPr>
            </a:br>
            <a:endParaRPr lang="en-GB" sz="1100" dirty="0"/>
          </a:p>
        </p:txBody>
      </p:sp>
      <p:pic>
        <p:nvPicPr>
          <p:cNvPr id="10" name="Audio 9">
            <a:hlinkClick r:id="" action="ppaction://media"/>
            <a:extLst>
              <a:ext uri="{FF2B5EF4-FFF2-40B4-BE49-F238E27FC236}">
                <a16:creationId xmlns:a16="http://schemas.microsoft.com/office/drawing/2014/main" id="{F1E41963-EF53-4C42-83AE-AB766186E9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13236831"/>
      </p:ext>
    </p:extLst>
  </p:cSld>
  <p:clrMapOvr>
    <a:masterClrMapping/>
  </p:clrMapOvr>
  <mc:AlternateContent xmlns:mc="http://schemas.openxmlformats.org/markup-compatibility/2006">
    <mc:Choice xmlns:p14="http://schemas.microsoft.com/office/powerpoint/2010/main" Requires="p14">
      <p:transition spd="slow" p14:dur="2000" advTm="65228"/>
    </mc:Choice>
    <mc:Fallback>
      <p:transition spd="slow" advTm="65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0"/>
                </p:tgtEl>
              </p:cMediaNode>
            </p:audio>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72967" y="654348"/>
            <a:ext cx="9862270" cy="4262453"/>
          </a:xfrm>
        </p:spPr>
        <p:txBody>
          <a:bodyPr anchor="b">
            <a:normAutofit/>
          </a:bodyPr>
          <a:lstStyle/>
          <a:p>
            <a:pPr algn="just">
              <a:lnSpc>
                <a:spcPct val="150000"/>
              </a:lnSpc>
            </a:pPr>
            <a:br>
              <a:rPr lang="en-GB" sz="1800" dirty="0">
                <a:solidFill>
                  <a:schemeClr val="bg1"/>
                </a:solidFill>
                <a:effectLst/>
                <a:latin typeface="+mn-lt"/>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3BAF008-1495-40AE-B891-3FBFA21DC28A}"/>
              </a:ext>
            </a:extLst>
          </p:cNvPr>
          <p:cNvSpPr txBox="1"/>
          <p:nvPr/>
        </p:nvSpPr>
        <p:spPr>
          <a:xfrm>
            <a:off x="6096000" y="-17137"/>
            <a:ext cx="5520239" cy="5853013"/>
          </a:xfrm>
          <a:prstGeom prst="rect">
            <a:avLst/>
          </a:prstGeom>
          <a:noFill/>
        </p:spPr>
        <p:txBody>
          <a:bodyPr wrap="square">
            <a:spAutoFit/>
          </a:bodyPr>
          <a:lstStyle/>
          <a:p>
            <a:pPr algn="just">
              <a:lnSpc>
                <a:spcPct val="150000"/>
              </a:lnSpc>
              <a:spcAft>
                <a:spcPts val="800"/>
              </a:spcAft>
            </a:pPr>
            <a:r>
              <a:rPr lang="en-US" sz="1800" dirty="0">
                <a:solidFill>
                  <a:schemeClr val="bg1"/>
                </a:solidFill>
                <a:effectLst/>
                <a:ea typeface="Calibri" panose="020F0502020204030204" pitchFamily="34" charset="0"/>
                <a:cs typeface="Times New Roman" panose="02020603050405020304" pitchFamily="18" charset="0"/>
              </a:rPr>
              <a:t>Over the years several groups have formed against HS2. These groups or individuals are of the opinion that there is no need for a high-speed train. It is considered that the benefits and gains of the project do not compensate for the damage or costs caused by its implementation. They doubt that the multibillion-pound investment, which will consistently exceed the budget, will pay off in the years to come. They are opposed to all the changes that will take place in the environment during the construction of the railway line. This includes the relocation of wildlife from certain animal species, changes in vegetation and landscape, and will also affect buildings of historical significance.</a:t>
            </a:r>
            <a:endParaRPr lang="en-GB" sz="1800" dirty="0">
              <a:solidFill>
                <a:schemeClr val="bg1"/>
              </a:solidFill>
              <a:effectLst/>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52F8ABC9-BF5C-40D7-9D44-EABAB0589E77}"/>
              </a:ext>
            </a:extLst>
          </p:cNvPr>
          <p:cNvPicPr>
            <a:picLocks noChangeAspect="1"/>
          </p:cNvPicPr>
          <p:nvPr/>
        </p:nvPicPr>
        <p:blipFill>
          <a:blip r:embed="rId5"/>
          <a:stretch>
            <a:fillRect/>
          </a:stretch>
        </p:blipFill>
        <p:spPr>
          <a:xfrm>
            <a:off x="225229" y="1626777"/>
            <a:ext cx="5722054" cy="2495082"/>
          </a:xfrm>
          <a:prstGeom prst="rect">
            <a:avLst/>
          </a:prstGeom>
        </p:spPr>
      </p:pic>
      <p:sp>
        <p:nvSpPr>
          <p:cNvPr id="6" name="TextBox 5">
            <a:extLst>
              <a:ext uri="{FF2B5EF4-FFF2-40B4-BE49-F238E27FC236}">
                <a16:creationId xmlns:a16="http://schemas.microsoft.com/office/drawing/2014/main" id="{19AB4F82-A489-4855-9D87-5A0801A421AA}"/>
              </a:ext>
            </a:extLst>
          </p:cNvPr>
          <p:cNvSpPr txBox="1"/>
          <p:nvPr/>
        </p:nvSpPr>
        <p:spPr>
          <a:xfrm>
            <a:off x="3797032" y="4121859"/>
            <a:ext cx="2155971" cy="261610"/>
          </a:xfrm>
          <a:prstGeom prst="rect">
            <a:avLst/>
          </a:prstGeom>
          <a:noFill/>
        </p:spPr>
        <p:txBody>
          <a:bodyPr wrap="square" rtlCol="0">
            <a:spAutoFit/>
          </a:bodyPr>
          <a:lstStyle/>
          <a:p>
            <a:r>
              <a:rPr lang="en-US" sz="1100" dirty="0">
                <a:solidFill>
                  <a:schemeClr val="bg1"/>
                </a:solidFill>
              </a:rPr>
              <a:t>Derbyshire Wildlife Trust, 2020</a:t>
            </a:r>
            <a:endParaRPr lang="en-GB" sz="1100" dirty="0">
              <a:solidFill>
                <a:schemeClr val="bg1"/>
              </a:solidFill>
            </a:endParaRPr>
          </a:p>
        </p:txBody>
      </p:sp>
      <p:pic>
        <p:nvPicPr>
          <p:cNvPr id="3" name="Audio 2">
            <a:hlinkClick r:id="" action="ppaction://media"/>
            <a:extLst>
              <a:ext uri="{FF2B5EF4-FFF2-40B4-BE49-F238E27FC236}">
                <a16:creationId xmlns:a16="http://schemas.microsoft.com/office/drawing/2014/main" id="{5F984B12-1BF6-4B0A-B7D1-22268C3824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44245797"/>
      </p:ext>
    </p:extLst>
  </p:cSld>
  <p:clrMapOvr>
    <a:masterClrMapping/>
  </p:clrMapOvr>
  <mc:AlternateContent xmlns:mc="http://schemas.openxmlformats.org/markup-compatibility/2006">
    <mc:Choice xmlns:p14="http://schemas.microsoft.com/office/powerpoint/2010/main" Requires="p14">
      <p:transition spd="slow" p14:dur="2000" advTm="43659"/>
    </mc:Choice>
    <mc:Fallback>
      <p:transition spd="slow" advTm="43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1000"/>
                                        <p:tgtEl>
                                          <p:spTgt spid="8"/>
                                        </p:tgtEl>
                                      </p:cBhvr>
                                    </p:animEffect>
                                    <p:anim calcmode="lin" valueType="num">
                                      <p:cBhvr>
                                        <p:cTn id="17" dur="1000" fill="hold"/>
                                        <p:tgtEl>
                                          <p:spTgt spid="8"/>
                                        </p:tgtEl>
                                        <p:attrNameLst>
                                          <p:attrName>ppt_x</p:attrName>
                                        </p:attrNameLst>
                                      </p:cBhvr>
                                      <p:tavLst>
                                        <p:tav tm="0">
                                          <p:val>
                                            <p:strVal val="#ppt_x"/>
                                          </p:val>
                                        </p:tav>
                                        <p:tav tm="100000">
                                          <p:val>
                                            <p:strVal val="#ppt_x"/>
                                          </p:val>
                                        </p:tav>
                                      </p:tavLst>
                                    </p:anim>
                                    <p:anim calcmode="lin" valueType="num">
                                      <p:cBhvr>
                                        <p:cTn id="1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3"/>
                </p:tgtEl>
              </p:cMediaNode>
            </p:audio>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4">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472967" y="654348"/>
            <a:ext cx="9862270" cy="4262453"/>
          </a:xfrm>
        </p:spPr>
        <p:txBody>
          <a:bodyPr anchor="b">
            <a:normAutofit/>
          </a:bodyPr>
          <a:lstStyle/>
          <a:p>
            <a:pPr algn="just">
              <a:lnSpc>
                <a:spcPct val="150000"/>
              </a:lnSpc>
            </a:pPr>
            <a:br>
              <a:rPr lang="en-GB" sz="1800" dirty="0">
                <a:solidFill>
                  <a:schemeClr val="bg1"/>
                </a:solidFill>
                <a:effectLst/>
                <a:latin typeface="+mn-lt"/>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solidFill>
                <a:srgbClr val="FFFFFF"/>
              </a:solidFill>
            </a:endParaRPr>
          </a:p>
        </p:txBody>
      </p:sp>
      <p:cxnSp>
        <p:nvCxnSpPr>
          <p:cNvPr id="47" name="Straight Connector 46">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3BAF008-1495-40AE-B891-3FBFA21DC28A}"/>
              </a:ext>
            </a:extLst>
          </p:cNvPr>
          <p:cNvSpPr txBox="1"/>
          <p:nvPr/>
        </p:nvSpPr>
        <p:spPr>
          <a:xfrm>
            <a:off x="783180" y="1438814"/>
            <a:ext cx="10625639" cy="2229456"/>
          </a:xfrm>
          <a:prstGeom prst="rect">
            <a:avLst/>
          </a:prstGeom>
          <a:noFill/>
        </p:spPr>
        <p:txBody>
          <a:bodyPr wrap="square">
            <a:spAutoFit/>
          </a:bodyPr>
          <a:lstStyle/>
          <a:p>
            <a:pPr algn="just">
              <a:lnSpc>
                <a:spcPct val="150000"/>
              </a:lnSpc>
              <a:spcAft>
                <a:spcPts val="800"/>
              </a:spcAft>
            </a:pPr>
            <a:r>
              <a:rPr lang="en-US" sz="1800" dirty="0">
                <a:solidFill>
                  <a:schemeClr val="bg1"/>
                </a:solidFill>
                <a:effectLst/>
                <a:ea typeface="Calibri" panose="020F0502020204030204" pitchFamily="34" charset="0"/>
                <a:cs typeface="Times New Roman" panose="02020603050405020304" pitchFamily="18" charset="0"/>
              </a:rPr>
              <a:t>Although project planning has been underway for several years, complete and detailed accurate economic data are not available. Forecasts regarding the success of the project are inaccurate due to constantly changing economic conditions and unforeseen (pandemic) events.</a:t>
            </a:r>
            <a:endParaRPr lang="en-GB" sz="1800" dirty="0">
              <a:solidFill>
                <a:schemeClr val="bg1"/>
              </a:solidFill>
              <a:effectLst/>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solidFill>
                  <a:schemeClr val="bg1"/>
                </a:solidFill>
                <a:effectLst/>
                <a:ea typeface="Calibri" panose="020F0502020204030204" pitchFamily="34" charset="0"/>
                <a:cs typeface="Times New Roman" panose="02020603050405020304" pitchFamily="18" charset="0"/>
              </a:rPr>
              <a:t>The main question is whether it is really worth making such lasting and high-impact changes that affect local communities, people, the environment, and the economy.</a:t>
            </a:r>
            <a:endParaRPr lang="en-GB" sz="1800" dirty="0">
              <a:solidFill>
                <a:schemeClr val="bg1"/>
              </a:solidFill>
              <a:effectLst/>
              <a:ea typeface="Calibri" panose="020F0502020204030204" pitchFamily="34" charset="0"/>
              <a:cs typeface="Times New Roman" panose="02020603050405020304" pitchFamily="18" charset="0"/>
            </a:endParaRPr>
          </a:p>
        </p:txBody>
      </p:sp>
      <p:pic>
        <p:nvPicPr>
          <p:cNvPr id="9" name="Audio 8">
            <a:hlinkClick r:id="" action="ppaction://media"/>
            <a:extLst>
              <a:ext uri="{FF2B5EF4-FFF2-40B4-BE49-F238E27FC236}">
                <a16:creationId xmlns:a16="http://schemas.microsoft.com/office/drawing/2014/main" id="{5238624B-A894-4BB8-947E-6B742580B8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27145976"/>
      </p:ext>
    </p:extLst>
  </p:cSld>
  <p:clrMapOvr>
    <a:masterClrMapping/>
  </p:clrMapOvr>
  <mc:AlternateContent xmlns:mc="http://schemas.openxmlformats.org/markup-compatibility/2006">
    <mc:Choice xmlns:p14="http://schemas.microsoft.com/office/powerpoint/2010/main" Requires="p14">
      <p:transition spd="slow" p14:dur="2000" advTm="28862"/>
    </mc:Choice>
    <mc:Fallback>
      <p:transition spd="slow" advTm="28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9"/>
                </p:tgtEl>
              </p:cMediaNode>
            </p:audio>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2">
            <a:alphaModFix amt="40000"/>
          </a:blip>
          <a:srcRect t="13127"/>
          <a:stretch/>
        </p:blipFill>
        <p:spPr>
          <a:xfrm>
            <a:off x="0"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992569" y="4144167"/>
            <a:ext cx="7100553" cy="1324474"/>
          </a:xfrm>
        </p:spPr>
        <p:txBody>
          <a:bodyPr anchor="b">
            <a:normAutofit/>
          </a:bodyPr>
          <a:lstStyle/>
          <a:p>
            <a:br>
              <a:rPr lang="en-US" dirty="0">
                <a:solidFill>
                  <a:srgbClr val="FFFFFF"/>
                </a:solidFill>
              </a:rPr>
            </a:br>
            <a:endParaRPr lang="en-GB" dirty="0">
              <a:solidFill>
                <a:srgbClr val="FFFFFF"/>
              </a:solidFill>
            </a:endParaRPr>
          </a:p>
        </p:txBody>
      </p:sp>
      <p:cxnSp>
        <p:nvCxnSpPr>
          <p:cNvPr id="56" name="Straight Connector 55">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FEC466B-6703-40F0-9A38-AC566914B1C3}"/>
              </a:ext>
            </a:extLst>
          </p:cNvPr>
          <p:cNvSpPr txBox="1"/>
          <p:nvPr/>
        </p:nvSpPr>
        <p:spPr>
          <a:xfrm>
            <a:off x="1132514" y="142613"/>
            <a:ext cx="9773173" cy="5570756"/>
          </a:xfrm>
          <a:prstGeom prst="rect">
            <a:avLst/>
          </a:prstGeom>
          <a:noFill/>
        </p:spPr>
        <p:txBody>
          <a:bodyPr wrap="square">
            <a:spAutoFit/>
          </a:bodyPr>
          <a:lstStyle/>
          <a:p>
            <a:r>
              <a:rPr lang="en-US" sz="1800" dirty="0">
                <a:solidFill>
                  <a:srgbClr val="FFFFFF"/>
                </a:solidFill>
              </a:rPr>
              <a:t>References: </a:t>
            </a:r>
          </a:p>
          <a:p>
            <a:pPr algn="just"/>
            <a:r>
              <a:rPr lang="en-GB" sz="1000" dirty="0">
                <a:solidFill>
                  <a:srgbClr val="FFFFFF"/>
                </a:solidFill>
              </a:rPr>
              <a:t>•	Advanced Transport &amp; Infrastructure National College (2021) Introduction. Available at: </a:t>
            </a:r>
            <a:r>
              <a:rPr lang="en-GB" sz="1000" dirty="0">
                <a:solidFill>
                  <a:srgbClr val="FFFFFF"/>
                </a:solidFill>
                <a:hlinkClick r:id="rId3"/>
              </a:rPr>
              <a:t>https://www.nchsr.ac.uk/</a:t>
            </a:r>
            <a:r>
              <a:rPr lang="en-GB" sz="1000" dirty="0">
                <a:solidFill>
                  <a:srgbClr val="FFFFFF"/>
                </a:solidFill>
              </a:rPr>
              <a:t> [Accessed: 21/04/2021]</a:t>
            </a:r>
          </a:p>
          <a:p>
            <a:pPr algn="just"/>
            <a:r>
              <a:rPr lang="en-GB" sz="1000" dirty="0">
                <a:solidFill>
                  <a:srgbClr val="FFFFFF"/>
                </a:solidFill>
              </a:rPr>
              <a:t>•	</a:t>
            </a:r>
            <a:r>
              <a:rPr lang="en-GB" sz="1000" dirty="0" err="1">
                <a:solidFill>
                  <a:srgbClr val="FFFFFF"/>
                </a:solidFill>
              </a:rPr>
              <a:t>Allock</a:t>
            </a:r>
            <a:r>
              <a:rPr lang="en-GB" sz="1000" dirty="0">
                <a:solidFill>
                  <a:srgbClr val="FFFFFF"/>
                </a:solidFill>
              </a:rPr>
              <a:t>, S. (2018) ‘How the UK Economy Can Grow With Big Engineering Projects’, The London Economic, 8th February. Available at: </a:t>
            </a:r>
            <a:r>
              <a:rPr lang="en-GB" sz="1000" dirty="0">
                <a:solidFill>
                  <a:srgbClr val="FFFFFF"/>
                </a:solidFill>
                <a:hlinkClick r:id="rId4"/>
              </a:rPr>
              <a:t>https://www.thelondoneconomic.com/business-economics/economics/uk-economy-can-grow-big-engineering-projects-71829/</a:t>
            </a:r>
            <a:r>
              <a:rPr lang="en-GB" sz="1000" dirty="0">
                <a:solidFill>
                  <a:srgbClr val="FFFFFF"/>
                </a:solidFill>
              </a:rPr>
              <a:t> [Accessed: 21/04/2021]</a:t>
            </a:r>
          </a:p>
          <a:p>
            <a:pPr algn="just"/>
            <a:r>
              <a:rPr lang="en-GB" sz="1000" dirty="0">
                <a:solidFill>
                  <a:srgbClr val="FFFFFF"/>
                </a:solidFill>
              </a:rPr>
              <a:t>•	</a:t>
            </a:r>
            <a:r>
              <a:rPr lang="en-GB" sz="1000" dirty="0" err="1">
                <a:solidFill>
                  <a:srgbClr val="FFFFFF"/>
                </a:solidFill>
              </a:rPr>
              <a:t>Boslaugh</a:t>
            </a:r>
            <a:r>
              <a:rPr lang="en-GB" sz="1000" dirty="0">
                <a:solidFill>
                  <a:srgbClr val="FFFFFF"/>
                </a:solidFill>
              </a:rPr>
              <a:t>, Sarah E.. "Maglev". </a:t>
            </a:r>
            <a:r>
              <a:rPr lang="en-GB" sz="1000" dirty="0" err="1">
                <a:solidFill>
                  <a:srgbClr val="FFFFFF"/>
                </a:solidFill>
              </a:rPr>
              <a:t>Encyclopedia</a:t>
            </a:r>
            <a:r>
              <a:rPr lang="en-GB" sz="1000" dirty="0">
                <a:solidFill>
                  <a:srgbClr val="FFFFFF"/>
                </a:solidFill>
              </a:rPr>
              <a:t> Britannica (2020). Available at: </a:t>
            </a:r>
            <a:r>
              <a:rPr lang="en-GB" sz="1000" dirty="0">
                <a:solidFill>
                  <a:srgbClr val="FFFFFF"/>
                </a:solidFill>
                <a:hlinkClick r:id="rId5"/>
              </a:rPr>
              <a:t>https://www.britannica.com/technology/maglev-train</a:t>
            </a:r>
            <a:r>
              <a:rPr lang="en-GB" sz="1000" dirty="0">
                <a:solidFill>
                  <a:srgbClr val="FFFFFF"/>
                </a:solidFill>
              </a:rPr>
              <a:t> [Accessed: 02/03/2021]</a:t>
            </a:r>
          </a:p>
          <a:p>
            <a:pPr algn="just"/>
            <a:r>
              <a:rPr lang="en-GB" sz="1000" dirty="0">
                <a:solidFill>
                  <a:srgbClr val="FFFFFF"/>
                </a:solidFill>
              </a:rPr>
              <a:t>•	Government Digital Service (2013) A simple guide to Biodiversity 2020 and progress update. Available at: </a:t>
            </a:r>
            <a:r>
              <a:rPr lang="en-GB" sz="1000" dirty="0">
                <a:solidFill>
                  <a:srgbClr val="FFFFFF"/>
                </a:solidFill>
                <a:hlinkClick r:id="rId6"/>
              </a:rPr>
              <a:t>https://assets.publishing.service.gov.uk/government/uploads/system/uploads/attachment_data/file/225300/pb14009-biodiversity2020-progress-guide-20130730.pdf</a:t>
            </a:r>
            <a:r>
              <a:rPr lang="en-GB" sz="1000" dirty="0">
                <a:solidFill>
                  <a:srgbClr val="FFFFFF"/>
                </a:solidFill>
              </a:rPr>
              <a:t> [Accessed: 06/05/2021]</a:t>
            </a:r>
          </a:p>
          <a:p>
            <a:pPr algn="just"/>
            <a:r>
              <a:rPr lang="en-GB" sz="1000" dirty="0">
                <a:solidFill>
                  <a:srgbClr val="FFFFFF"/>
                </a:solidFill>
              </a:rPr>
              <a:t>•	Government Digital Service (2021) HS2: In your area – Government hybrid bills. Available at: </a:t>
            </a:r>
            <a:r>
              <a:rPr lang="en-GB" sz="1000" dirty="0">
                <a:solidFill>
                  <a:srgbClr val="FFFFFF"/>
                </a:solidFill>
                <a:hlinkClick r:id="rId7"/>
              </a:rPr>
              <a:t>https://assets.publishing.service.gov.uk/government/uploads/system/uploads/attachment_data/file/480683/CS392G_A_Phase_2A_Hybrid_Bills_v2_web.pdf</a:t>
            </a:r>
            <a:r>
              <a:rPr lang="en-GB" sz="1000" dirty="0">
                <a:solidFill>
                  <a:srgbClr val="FFFFFF"/>
                </a:solidFill>
              </a:rPr>
              <a:t> [Accessed: 28/04/2021]</a:t>
            </a:r>
          </a:p>
          <a:p>
            <a:pPr algn="just"/>
            <a:r>
              <a:rPr lang="en-GB" sz="1000" dirty="0">
                <a:solidFill>
                  <a:srgbClr val="FFFFFF"/>
                </a:solidFill>
              </a:rPr>
              <a:t>•	Government Digital Service (2017) High Speed Rail (West Midlands - Crewe) Environmental Statement. Available at: </a:t>
            </a:r>
            <a:r>
              <a:rPr lang="en-GB" sz="1000" dirty="0">
                <a:solidFill>
                  <a:srgbClr val="FFFFFF"/>
                </a:solidFill>
                <a:hlinkClick r:id="rId8"/>
              </a:rPr>
              <a:t>https://assets.publishing.service.gov.uk/government/uploads/system/uploads/attachment_data/file/628268/E7_Non-technical_summary_WEB.pdf</a:t>
            </a:r>
            <a:r>
              <a:rPr lang="en-GB" sz="1000" dirty="0">
                <a:solidFill>
                  <a:srgbClr val="FFFFFF"/>
                </a:solidFill>
              </a:rPr>
              <a:t> [Accessed: 06/05/2021]</a:t>
            </a:r>
          </a:p>
          <a:p>
            <a:pPr algn="just"/>
            <a:r>
              <a:rPr lang="en-GB" sz="1000" dirty="0">
                <a:solidFill>
                  <a:srgbClr val="FFFFFF"/>
                </a:solidFill>
              </a:rPr>
              <a:t>•	Government Digital Service (2021) HS2 6-monthly report to Parliament: March 2021. Available at: </a:t>
            </a:r>
            <a:r>
              <a:rPr lang="en-GB" sz="1000" dirty="0">
                <a:solidFill>
                  <a:srgbClr val="FFFFFF"/>
                </a:solidFill>
                <a:hlinkClick r:id="rId9"/>
              </a:rPr>
              <a:t>https://www.gov.uk/government/speeches/hs2-6-monthly-report-to-parliament-march-2021</a:t>
            </a:r>
            <a:r>
              <a:rPr lang="en-GB" sz="1000" dirty="0">
                <a:solidFill>
                  <a:srgbClr val="FFFFFF"/>
                </a:solidFill>
              </a:rPr>
              <a:t> [Accessed: 09/05/2021]</a:t>
            </a:r>
          </a:p>
          <a:p>
            <a:pPr algn="just"/>
            <a:r>
              <a:rPr lang="en-GB" sz="1000" dirty="0">
                <a:solidFill>
                  <a:srgbClr val="FFFFFF"/>
                </a:solidFill>
              </a:rPr>
              <a:t>•	Government Digital Service (2013) London-West Midlands Environmental Statement. Available at: </a:t>
            </a:r>
            <a:r>
              <a:rPr lang="en-GB" sz="1000" dirty="0">
                <a:solidFill>
                  <a:srgbClr val="FFFFFF"/>
                </a:solidFill>
                <a:hlinkClick r:id="rId10"/>
              </a:rPr>
              <a:t>https://assets.publishing.service.gov.uk/government/uploads/system/uploads/attachment_data/file/259487/NTS_for_web_ES_3.0.0.pdf</a:t>
            </a:r>
            <a:r>
              <a:rPr lang="en-GB" sz="1000" dirty="0">
                <a:solidFill>
                  <a:srgbClr val="FFFFFF"/>
                </a:solidFill>
              </a:rPr>
              <a:t> [Accessed: 03/05/2021]</a:t>
            </a:r>
          </a:p>
          <a:p>
            <a:pPr algn="just"/>
            <a:r>
              <a:rPr lang="en-GB" sz="1000" dirty="0">
                <a:solidFill>
                  <a:srgbClr val="FFFFFF"/>
                </a:solidFill>
              </a:rPr>
              <a:t>•	Government Digital Service (2021) National College for Advanced Transport and Infrastructure (NCATI) Available at: </a:t>
            </a:r>
            <a:r>
              <a:rPr lang="en-GB" sz="1000" dirty="0">
                <a:solidFill>
                  <a:srgbClr val="FFFFFF"/>
                </a:solidFill>
                <a:hlinkClick r:id="rId11"/>
              </a:rPr>
              <a:t>https://assets.publishing.service.gov.uk/government/uploads/system/uploads/attachment_data/file/960832/H4_National_College_for_High_Speed_Rail_v1.2.pdf</a:t>
            </a:r>
            <a:r>
              <a:rPr lang="en-GB" sz="1000" dirty="0">
                <a:solidFill>
                  <a:srgbClr val="FFFFFF"/>
                </a:solidFill>
              </a:rPr>
              <a:t> [Accessed: 05/05/2021]</a:t>
            </a:r>
          </a:p>
          <a:p>
            <a:pPr algn="just"/>
            <a:r>
              <a:rPr lang="en-GB" sz="1000" dirty="0">
                <a:solidFill>
                  <a:srgbClr val="FFFFFF"/>
                </a:solidFill>
              </a:rPr>
              <a:t>•	Government Digital Service (2021) UK enshrines new target in law to slash emissions by 78% by 2035. Available at: </a:t>
            </a:r>
            <a:r>
              <a:rPr lang="en-GB" sz="1000" dirty="0">
                <a:solidFill>
                  <a:srgbClr val="FFFFFF"/>
                </a:solidFill>
                <a:hlinkClick r:id="rId12"/>
              </a:rPr>
              <a:t>https://www.gov.uk/government/news/uk-enshrines-new-target-in-law-to-slash-emissions-by-78-by-2035</a:t>
            </a:r>
            <a:r>
              <a:rPr lang="en-GB" sz="1000" dirty="0">
                <a:solidFill>
                  <a:srgbClr val="FFFFFF"/>
                </a:solidFill>
              </a:rPr>
              <a:t> [Accessed: 07/05/2021]</a:t>
            </a:r>
          </a:p>
          <a:p>
            <a:pPr algn="just"/>
            <a:r>
              <a:rPr lang="en-GB" sz="1000" dirty="0">
                <a:solidFill>
                  <a:srgbClr val="FFFFFF"/>
                </a:solidFill>
              </a:rPr>
              <a:t>•	HS2 review – A brief summary of the high speed 2 project (2021). Available at: </a:t>
            </a:r>
            <a:r>
              <a:rPr lang="en-GB" sz="1000" dirty="0">
                <a:solidFill>
                  <a:srgbClr val="FFFFFF"/>
                </a:solidFill>
                <a:hlinkClick r:id="rId13"/>
              </a:rPr>
              <a:t>https://www.cclresourcecentre.com/engineering/hs2-review-a-brief-summary-of-the-high-speed-2-project/#content</a:t>
            </a:r>
            <a:r>
              <a:rPr lang="en-GB" sz="1000" dirty="0">
                <a:solidFill>
                  <a:srgbClr val="FFFFFF"/>
                </a:solidFill>
              </a:rPr>
              <a:t> [Accessed: 14/03/2021]</a:t>
            </a:r>
          </a:p>
          <a:p>
            <a:pPr algn="just"/>
            <a:r>
              <a:rPr lang="en-GB" sz="1000" dirty="0">
                <a:solidFill>
                  <a:srgbClr val="FFFFFF"/>
                </a:solidFill>
              </a:rPr>
              <a:t>•	HS2 Our story and key facts (2019) Available at: </a:t>
            </a:r>
            <a:r>
              <a:rPr lang="en-GB" sz="1000" dirty="0">
                <a:solidFill>
                  <a:srgbClr val="FFFFFF"/>
                </a:solidFill>
                <a:hlinkClick r:id="rId14"/>
              </a:rPr>
              <a:t>https://assets.hs2.org.uk/wp-content/uploads/2019/08/14094931/our-story-and-key-facts.pdf</a:t>
            </a:r>
            <a:r>
              <a:rPr lang="en-GB" sz="1000" dirty="0">
                <a:solidFill>
                  <a:srgbClr val="FFFFFF"/>
                </a:solidFill>
              </a:rPr>
              <a:t> [Accessed: 14/03/2021]</a:t>
            </a:r>
          </a:p>
          <a:p>
            <a:pPr algn="just"/>
            <a:r>
              <a:rPr lang="en-GB" sz="1000" dirty="0">
                <a:solidFill>
                  <a:srgbClr val="FFFFFF"/>
                </a:solidFill>
              </a:rPr>
              <a:t>•	HSUK (2013) Categorisation of potential impacts Figure 5. Available at: </a:t>
            </a:r>
            <a:r>
              <a:rPr lang="en-GB" sz="1000" dirty="0">
                <a:solidFill>
                  <a:srgbClr val="FFFFFF"/>
                </a:solidFill>
                <a:hlinkClick r:id="rId15"/>
              </a:rPr>
              <a:t>http://www.highspeeduk.co.uk/D07%20UU%20hs2-regional-economic-impacts%202013.pdf</a:t>
            </a:r>
            <a:r>
              <a:rPr lang="en-GB" sz="1000" dirty="0">
                <a:solidFill>
                  <a:srgbClr val="FFFFFF"/>
                </a:solidFill>
              </a:rPr>
              <a:t> [Accessed: 09/05/2021] </a:t>
            </a:r>
          </a:p>
          <a:p>
            <a:pPr algn="just"/>
            <a:r>
              <a:rPr lang="en-GB" sz="1000" dirty="0">
                <a:solidFill>
                  <a:srgbClr val="FFFFFF"/>
                </a:solidFill>
              </a:rPr>
              <a:t>•	HSUK (2013) Estimated change in economic output after investment in HS2 (2037, at 2013 prices) Figure 2. Available at: </a:t>
            </a:r>
            <a:r>
              <a:rPr lang="en-GB" sz="1000" dirty="0">
                <a:solidFill>
                  <a:srgbClr val="FFFFFF"/>
                </a:solidFill>
                <a:hlinkClick r:id="rId15"/>
              </a:rPr>
              <a:t>http://www.highspeeduk.co.uk/D07%20UU%20hs2-regional-economic-impacts%202013.pdf</a:t>
            </a:r>
            <a:r>
              <a:rPr lang="en-GB" sz="1000" dirty="0">
                <a:solidFill>
                  <a:srgbClr val="FFFFFF"/>
                </a:solidFill>
              </a:rPr>
              <a:t> [Accessed: 09/05/2021]</a:t>
            </a:r>
          </a:p>
          <a:p>
            <a:pPr algn="just"/>
            <a:r>
              <a:rPr lang="en-GB" sz="1000" dirty="0">
                <a:solidFill>
                  <a:srgbClr val="FFFFFF"/>
                </a:solidFill>
              </a:rPr>
              <a:t>•	HSUK (2013) HS2 Regional Economic Impacts. Available at: </a:t>
            </a:r>
            <a:r>
              <a:rPr lang="en-GB" sz="1000" dirty="0">
                <a:solidFill>
                  <a:srgbClr val="FFFFFF"/>
                </a:solidFill>
                <a:hlinkClick r:id="rId15"/>
              </a:rPr>
              <a:t>http://www.highspeeduk.co.uk/D07%20UU%20hs2-regional-economic-impacts%202013.pdf</a:t>
            </a:r>
            <a:r>
              <a:rPr lang="en-GB" sz="1000" dirty="0">
                <a:solidFill>
                  <a:srgbClr val="FFFFFF"/>
                </a:solidFill>
              </a:rPr>
              <a:t> [Accessed: 09/05/2021]</a:t>
            </a:r>
          </a:p>
          <a:p>
            <a:pPr algn="just"/>
            <a:r>
              <a:rPr lang="en-GB" sz="1000" dirty="0">
                <a:solidFill>
                  <a:srgbClr val="FFFFFF"/>
                </a:solidFill>
              </a:rPr>
              <a:t>•	</a:t>
            </a:r>
            <a:r>
              <a:rPr lang="en-GB" sz="1000" dirty="0" err="1">
                <a:solidFill>
                  <a:srgbClr val="FFFFFF"/>
                </a:solidFill>
              </a:rPr>
              <a:t>Kardes</a:t>
            </a:r>
            <a:r>
              <a:rPr lang="en-GB" sz="1000" dirty="0">
                <a:solidFill>
                  <a:srgbClr val="FFFFFF"/>
                </a:solidFill>
              </a:rPr>
              <a:t>, I. et al. (2013) Managing global megaprojects: Complexity and risk management. International Business Review, 22(6), pp.905-917</a:t>
            </a:r>
          </a:p>
          <a:p>
            <a:endParaRPr lang="en-US" dirty="0">
              <a:solidFill>
                <a:srgbClr val="FFFFFF"/>
              </a:solidFill>
            </a:endParaRPr>
          </a:p>
        </p:txBody>
      </p:sp>
    </p:spTree>
    <p:extLst>
      <p:ext uri="{BB962C8B-B14F-4D97-AF65-F5344CB8AC3E}">
        <p14:creationId xmlns:p14="http://schemas.microsoft.com/office/powerpoint/2010/main" val="779200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983080A-6551-4451-BD82-99B048897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ion-blurred view of the city lights">
            <a:extLst>
              <a:ext uri="{FF2B5EF4-FFF2-40B4-BE49-F238E27FC236}">
                <a16:creationId xmlns:a16="http://schemas.microsoft.com/office/drawing/2014/main" id="{A868E8F3-A948-426E-B018-01F7473AD804}"/>
              </a:ext>
            </a:extLst>
          </p:cNvPr>
          <p:cNvPicPr>
            <a:picLocks noChangeAspect="1"/>
          </p:cNvPicPr>
          <p:nvPr/>
        </p:nvPicPr>
        <p:blipFill rotWithShape="1">
          <a:blip r:embed="rId2">
            <a:alphaModFix amt="40000"/>
          </a:blip>
          <a:srcRect t="13127"/>
          <a:stretch/>
        </p:blipFill>
        <p:spPr>
          <a:xfrm>
            <a:off x="1" y="152"/>
            <a:ext cx="12192000" cy="6857848"/>
          </a:xfrm>
          <a:prstGeom prst="rect">
            <a:avLst/>
          </a:prstGeom>
        </p:spPr>
      </p:pic>
      <p:sp>
        <p:nvSpPr>
          <p:cNvPr id="2" name="Title 1">
            <a:extLst>
              <a:ext uri="{FF2B5EF4-FFF2-40B4-BE49-F238E27FC236}">
                <a16:creationId xmlns:a16="http://schemas.microsoft.com/office/drawing/2014/main" id="{B0F6FB52-1AB8-40D8-AFFF-F2FD053BF67C}"/>
              </a:ext>
            </a:extLst>
          </p:cNvPr>
          <p:cNvSpPr>
            <a:spLocks noGrp="1"/>
          </p:cNvSpPr>
          <p:nvPr>
            <p:ph type="ctrTitle"/>
          </p:nvPr>
        </p:nvSpPr>
        <p:spPr>
          <a:xfrm>
            <a:off x="992569" y="4144167"/>
            <a:ext cx="7100553" cy="1324474"/>
          </a:xfrm>
        </p:spPr>
        <p:txBody>
          <a:bodyPr anchor="b">
            <a:normAutofit/>
          </a:bodyPr>
          <a:lstStyle/>
          <a:p>
            <a:br>
              <a:rPr lang="en-US" dirty="0">
                <a:solidFill>
                  <a:srgbClr val="FFFFFF"/>
                </a:solidFill>
              </a:rPr>
            </a:br>
            <a:endParaRPr lang="en-GB" dirty="0">
              <a:solidFill>
                <a:srgbClr val="FFFFFF"/>
              </a:solidFill>
            </a:endParaRPr>
          </a:p>
        </p:txBody>
      </p:sp>
      <p:cxnSp>
        <p:nvCxnSpPr>
          <p:cNvPr id="56" name="Straight Connector 55">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FEC466B-6703-40F0-9A38-AC566914B1C3}"/>
              </a:ext>
            </a:extLst>
          </p:cNvPr>
          <p:cNvSpPr txBox="1"/>
          <p:nvPr/>
        </p:nvSpPr>
        <p:spPr>
          <a:xfrm>
            <a:off x="1132514" y="142613"/>
            <a:ext cx="9773173" cy="5078313"/>
          </a:xfrm>
          <a:prstGeom prst="rect">
            <a:avLst/>
          </a:prstGeom>
          <a:noFill/>
        </p:spPr>
        <p:txBody>
          <a:bodyPr wrap="square">
            <a:spAutoFit/>
          </a:bodyPr>
          <a:lstStyle/>
          <a:p>
            <a:r>
              <a:rPr lang="en-US" sz="1800" dirty="0">
                <a:solidFill>
                  <a:srgbClr val="FFFFFF"/>
                </a:solidFill>
              </a:rPr>
              <a:t>References: </a:t>
            </a:r>
          </a:p>
          <a:p>
            <a:r>
              <a:rPr lang="en-GB" dirty="0">
                <a:solidFill>
                  <a:srgbClr val="FFFFFF"/>
                </a:solidFill>
              </a:rPr>
              <a:t>•</a:t>
            </a:r>
            <a:r>
              <a:rPr lang="en-GB" sz="1000" dirty="0">
                <a:solidFill>
                  <a:srgbClr val="FFFFFF"/>
                </a:solidFill>
              </a:rPr>
              <a:t>	McKinsey &amp; Company (2020) Five COVID-19 aftershocks reshaping mobility’s future – Key reasons to choose a mode of transportation, graph. Available at: </a:t>
            </a:r>
            <a:r>
              <a:rPr lang="en-GB" sz="1000" dirty="0">
                <a:solidFill>
                  <a:srgbClr val="FFFFFF"/>
                </a:solidFill>
                <a:hlinkClick r:id="rId3"/>
              </a:rPr>
              <a:t>https://www.mckinsey.com/industries/automotive-and-assembly/our-insights/five-covid-19-aftershocks-reshaping-mobilitys-future</a:t>
            </a:r>
            <a:r>
              <a:rPr lang="en-GB" sz="1000" dirty="0">
                <a:solidFill>
                  <a:srgbClr val="FFFFFF"/>
                </a:solidFill>
              </a:rPr>
              <a:t> [Accessed: 21/04/2021]</a:t>
            </a:r>
          </a:p>
          <a:p>
            <a:r>
              <a:rPr lang="en-GB" sz="1000" dirty="0">
                <a:solidFill>
                  <a:srgbClr val="FFFFFF"/>
                </a:solidFill>
              </a:rPr>
              <a:t>•	Ministry of Housing (2012) National Planning Policy Framework. Available at: </a:t>
            </a:r>
            <a:r>
              <a:rPr lang="en-GB" sz="1000" dirty="0">
                <a:solidFill>
                  <a:srgbClr val="FFFFFF"/>
                </a:solidFill>
                <a:hlinkClick r:id="rId4"/>
              </a:rPr>
              <a:t>https://webarchive.nationalarchives.gov.uk/20180608214848/https://www.gov.uk/guidance/national-planning-policy-framework/11-conserving-and-enhancing-the-natural-environment</a:t>
            </a:r>
            <a:r>
              <a:rPr lang="en-GB" sz="1000" dirty="0">
                <a:solidFill>
                  <a:srgbClr val="FFFFFF"/>
                </a:solidFill>
              </a:rPr>
              <a:t> [Accessed: 21/04/2021]</a:t>
            </a:r>
          </a:p>
          <a:p>
            <a:r>
              <a:rPr lang="en-GB" sz="1000" dirty="0">
                <a:solidFill>
                  <a:srgbClr val="FFFFFF"/>
                </a:solidFill>
              </a:rPr>
              <a:t>•	Office for National Statistics (2020) Coronavirus (COVID-19): 2020 in charts – 2. Lockdown to stop the spread changed how and when we travelled, graph. Available at: </a:t>
            </a:r>
            <a:r>
              <a:rPr lang="en-GB" sz="1000" dirty="0">
                <a:solidFill>
                  <a:srgbClr val="FFFFFF"/>
                </a:solidFill>
                <a:hlinkClick r:id="rId5"/>
              </a:rPr>
              <a:t>https://www.ons.gov.uk/peoplepopulationandcommunity/healthandsocialcare/conditionsanddiseases/articles/coronaviruscovid192020incharts/2020-12-18</a:t>
            </a:r>
            <a:r>
              <a:rPr lang="en-GB" sz="1000" dirty="0">
                <a:solidFill>
                  <a:srgbClr val="FFFFFF"/>
                </a:solidFill>
              </a:rPr>
              <a:t> [Accessed: 21/04/2021]</a:t>
            </a:r>
          </a:p>
          <a:p>
            <a:r>
              <a:rPr lang="en-GB" sz="1000" dirty="0">
                <a:solidFill>
                  <a:srgbClr val="FFFFFF"/>
                </a:solidFill>
              </a:rPr>
              <a:t>•	Office for National Statistics (2021) Services industries, monthly growth, seasonally adjusted, UK, February 2021 compared with February 2020, graph 2. Available at: </a:t>
            </a:r>
            <a:r>
              <a:rPr lang="en-GB" sz="1000" dirty="0">
                <a:solidFill>
                  <a:srgbClr val="FFFFFF"/>
                </a:solidFill>
                <a:hlinkClick r:id="rId6"/>
              </a:rPr>
              <a:t>https://www.ons.gov.uk/economy/grossdomesticproductgdp/articles/coronavirusandtheimpactonoutputintheukeconomy/february2021</a:t>
            </a:r>
            <a:r>
              <a:rPr lang="en-GB" sz="1000" dirty="0">
                <a:solidFill>
                  <a:srgbClr val="FFFFFF"/>
                </a:solidFill>
              </a:rPr>
              <a:t> [Accessed: 21/04/2021]</a:t>
            </a:r>
          </a:p>
          <a:p>
            <a:r>
              <a:rPr lang="en-GB" sz="1000" dirty="0">
                <a:solidFill>
                  <a:srgbClr val="FFFFFF"/>
                </a:solidFill>
              </a:rPr>
              <a:t>•	</a:t>
            </a:r>
            <a:r>
              <a:rPr lang="en-GB" sz="1000" dirty="0" err="1">
                <a:solidFill>
                  <a:srgbClr val="FFFFFF"/>
                </a:solidFill>
              </a:rPr>
              <a:t>Rukin</a:t>
            </a:r>
            <a:r>
              <a:rPr lang="en-GB" sz="1000" dirty="0">
                <a:solidFill>
                  <a:srgbClr val="FFFFFF"/>
                </a:solidFill>
              </a:rPr>
              <a:t>, J. (2019) ‘I have spent a decade fighting HS2, and the arguments to support it keep getting worse’, Independent, 12th August. Available at: </a:t>
            </a:r>
            <a:r>
              <a:rPr lang="en-GB" sz="1000" dirty="0">
                <a:solidFill>
                  <a:srgbClr val="FFFFFF"/>
                </a:solidFill>
                <a:hlinkClick r:id="rId7"/>
              </a:rPr>
              <a:t>https://www.independent.co.uk/voices/hs2-rail-trains-new-line-northern-powerhouse-network-a9054456.html</a:t>
            </a:r>
            <a:r>
              <a:rPr lang="en-GB" sz="1000" dirty="0">
                <a:solidFill>
                  <a:srgbClr val="FFFFFF"/>
                </a:solidFill>
              </a:rPr>
              <a:t> [Accessed: 25/03/2021]</a:t>
            </a:r>
          </a:p>
          <a:p>
            <a:r>
              <a:rPr lang="en-GB" sz="1000" dirty="0">
                <a:solidFill>
                  <a:srgbClr val="FFFFFF"/>
                </a:solidFill>
              </a:rPr>
              <a:t>•	The Wildlife Trusts (2019) What’s the damage? Why HS2 will cost nature too much. Available at: </a:t>
            </a:r>
            <a:r>
              <a:rPr lang="en-GB" sz="1000" dirty="0">
                <a:solidFill>
                  <a:srgbClr val="FFFFFF"/>
                </a:solidFill>
                <a:hlinkClick r:id="rId8"/>
              </a:rPr>
              <a:t>https://www.wildlifetrusts.org/sites/default/files/2020-01/What%27s%20the%20damage%20-%20Full%20Report%20digital2_0.pdf</a:t>
            </a:r>
            <a:r>
              <a:rPr lang="en-GB" sz="1000" dirty="0">
                <a:solidFill>
                  <a:srgbClr val="FFFFFF"/>
                </a:solidFill>
              </a:rPr>
              <a:t> [Accessed: 06/05/2021]</a:t>
            </a:r>
          </a:p>
          <a:p>
            <a:r>
              <a:rPr lang="en-GB" sz="1000" dirty="0">
                <a:solidFill>
                  <a:srgbClr val="FFFFFF"/>
                </a:solidFill>
              </a:rPr>
              <a:t>•	</a:t>
            </a:r>
            <a:r>
              <a:rPr lang="en-GB" sz="1000" dirty="0" err="1">
                <a:solidFill>
                  <a:srgbClr val="FFFFFF"/>
                </a:solidFill>
              </a:rPr>
              <a:t>Thicknesse</a:t>
            </a:r>
            <a:r>
              <a:rPr lang="en-GB" sz="1000" dirty="0">
                <a:solidFill>
                  <a:srgbClr val="FFFFFF"/>
                </a:solidFill>
              </a:rPr>
              <a:t>, E. (2021) ‘HS2 minister: Covid crisis has 'strengthened' case for high speed rail link’, CITYA.M., 6th January. Available at: </a:t>
            </a:r>
            <a:r>
              <a:rPr lang="en-GB" sz="1000" dirty="0">
                <a:solidFill>
                  <a:srgbClr val="FFFFFF"/>
                </a:solidFill>
                <a:hlinkClick r:id="rId9"/>
              </a:rPr>
              <a:t>https://www.cityam.com/hs2-minister-covid-crisis-has-strengthened-case-for-high-speed-rail-link/</a:t>
            </a:r>
            <a:r>
              <a:rPr lang="en-GB" sz="1000" dirty="0">
                <a:solidFill>
                  <a:srgbClr val="FFFFFF"/>
                </a:solidFill>
              </a:rPr>
              <a:t> [Accessed: 21/04/2021]</a:t>
            </a:r>
          </a:p>
          <a:p>
            <a:r>
              <a:rPr lang="en-GB" sz="1000" dirty="0">
                <a:solidFill>
                  <a:srgbClr val="FFFFFF"/>
                </a:solidFill>
              </a:rPr>
              <a:t>•	UK Government plans new college to train HS2 rail project engineers. 2014. Tunnels &amp; Tunnelling International, pp. 12. </a:t>
            </a:r>
          </a:p>
          <a:p>
            <a:r>
              <a:rPr lang="en-GB" sz="1000" dirty="0">
                <a:solidFill>
                  <a:srgbClr val="FFFFFF"/>
                </a:solidFill>
              </a:rPr>
              <a:t>•	UK legislation (2019). Climate Change Act 2008. Available at: </a:t>
            </a:r>
            <a:r>
              <a:rPr lang="en-GB" sz="1000" dirty="0">
                <a:solidFill>
                  <a:srgbClr val="FFFFFF"/>
                </a:solidFill>
                <a:hlinkClick r:id="rId10"/>
              </a:rPr>
              <a:t>https://www.legislation.gov.uk/ukpga/2008/27/section/1</a:t>
            </a:r>
            <a:r>
              <a:rPr lang="en-GB" sz="1000" dirty="0">
                <a:solidFill>
                  <a:srgbClr val="FFFFFF"/>
                </a:solidFill>
              </a:rPr>
              <a:t> [Accessed: 03/05/2021]</a:t>
            </a:r>
          </a:p>
          <a:p>
            <a:r>
              <a:rPr lang="en-GB" sz="1000" dirty="0">
                <a:solidFill>
                  <a:srgbClr val="FFFFFF"/>
                </a:solidFill>
              </a:rPr>
              <a:t>•	United Nations Framework Convention on Climate Change (2021) What is the Kyoto Protocol? Available at: </a:t>
            </a:r>
            <a:r>
              <a:rPr lang="en-GB" sz="1000" dirty="0">
                <a:solidFill>
                  <a:srgbClr val="FFFFFF"/>
                </a:solidFill>
                <a:hlinkClick r:id="rId11"/>
              </a:rPr>
              <a:t>https://unfccc.int/kyoto_protocol</a:t>
            </a:r>
            <a:r>
              <a:rPr lang="en-GB" sz="1000" dirty="0">
                <a:solidFill>
                  <a:srgbClr val="FFFFFF"/>
                </a:solidFill>
              </a:rPr>
              <a:t> [Accessed: 07/05/2021]</a:t>
            </a:r>
          </a:p>
          <a:p>
            <a:r>
              <a:rPr lang="en-GB" sz="1000" dirty="0">
                <a:solidFill>
                  <a:srgbClr val="FFFFFF"/>
                </a:solidFill>
              </a:rPr>
              <a:t>•	UK Parliament (2015) Chapter 6: Will HS2 stimulate economic growth? Available at: </a:t>
            </a:r>
            <a:r>
              <a:rPr lang="en-GB" sz="1000" dirty="0">
                <a:solidFill>
                  <a:srgbClr val="FFFFFF"/>
                </a:solidFill>
                <a:hlinkClick r:id="rId12"/>
              </a:rPr>
              <a:t>https://publications.parliament.uk/pa/ld201415/ldselect/ldeconaf/134/13410.htm#:~:text=KPMG's%20report%2C%20HS2%20Regional%20Economic,of%20HS2%20would%20be%20open</a:t>
            </a:r>
            <a:r>
              <a:rPr lang="en-GB" sz="1000" dirty="0">
                <a:solidFill>
                  <a:srgbClr val="FFFFFF"/>
                </a:solidFill>
              </a:rPr>
              <a:t>. [Accessed: 09/05/2021]</a:t>
            </a:r>
          </a:p>
          <a:p>
            <a:r>
              <a:rPr lang="en-GB" sz="1000" dirty="0">
                <a:solidFill>
                  <a:srgbClr val="FFFFFF"/>
                </a:solidFill>
              </a:rPr>
              <a:t>•	What is HS2 (2021) Available at: </a:t>
            </a:r>
            <a:r>
              <a:rPr lang="en-GB" sz="1000" dirty="0">
                <a:solidFill>
                  <a:srgbClr val="FFFFFF"/>
                </a:solidFill>
                <a:hlinkClick r:id="rId13"/>
              </a:rPr>
              <a:t>https://www.hs2.org.uk/what-is-hs2/#:~:text=HS2%20is%20a%20state%2Dof,will%20bring%20Britain%20closer%20together</a:t>
            </a:r>
            <a:r>
              <a:rPr lang="en-GB" sz="1000" dirty="0">
                <a:solidFill>
                  <a:srgbClr val="FFFFFF"/>
                </a:solidFill>
              </a:rPr>
              <a:t>. [Accessed: 14/03/2021]</a:t>
            </a:r>
          </a:p>
          <a:p>
            <a:r>
              <a:rPr lang="en-GB" sz="1000" dirty="0">
                <a:solidFill>
                  <a:srgbClr val="FFFFFF"/>
                </a:solidFill>
              </a:rPr>
              <a:t>•	Wilcox, K. (2016) ‘Engineering tied to economic development’, Civil Engineering. Available at: </a:t>
            </a:r>
            <a:r>
              <a:rPr lang="en-GB" sz="1000" dirty="0">
                <a:solidFill>
                  <a:srgbClr val="FFFFFF"/>
                </a:solidFill>
                <a:hlinkClick r:id="rId14"/>
              </a:rPr>
              <a:t>https://www.asce.org/magazine/20161108-engineering-tied-to-economic-development/</a:t>
            </a:r>
            <a:r>
              <a:rPr lang="en-GB" sz="1000" dirty="0">
                <a:solidFill>
                  <a:srgbClr val="FFFFFF"/>
                </a:solidFill>
              </a:rPr>
              <a:t> [Accessed: 21/04/2021]</a:t>
            </a:r>
          </a:p>
          <a:p>
            <a:endParaRPr lang="en-US" dirty="0">
              <a:solidFill>
                <a:srgbClr val="FFFFFF"/>
              </a:solidFill>
            </a:endParaRPr>
          </a:p>
        </p:txBody>
      </p:sp>
    </p:spTree>
    <p:extLst>
      <p:ext uri="{BB962C8B-B14F-4D97-AF65-F5344CB8AC3E}">
        <p14:creationId xmlns:p14="http://schemas.microsoft.com/office/powerpoint/2010/main" val="2631983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otalTime>306</TotalTime>
  <Words>2889</Words>
  <Application>Microsoft Office PowerPoint</Application>
  <PresentationFormat>Widescreen</PresentationFormat>
  <Paragraphs>59</Paragraphs>
  <Slides>14</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Grandview Display</vt:lpstr>
      <vt:lpstr>DashVTI</vt:lpstr>
      <vt:lpstr>University of Wales Trinity Saint David Group project (AMCA5009) HS2 Rail</vt:lpstr>
      <vt:lpstr> </vt:lpstr>
      <vt:lpstr>The HS2 train is a high-speed electric train based on the TGV technology known in France, which is also known as a floating magnetic railway. England’s first high-speed train, the HS1, connects London and the Channel Tunnel.  The high-speed train will connect London, Birmingham, the East Midlands, Leeds and Manchester. Glasgow, Edinburgh, Liverpool, York and Newcastle will also be connected to the HS2 network. the principle of its operation is basically how magnetic forces interact, that is, they attract and repel each other. It has a number of advantages, some of which are low operating and maintenance costs, all due to the fact that the train does not run on a conventional rail, so it does not come into direct contact with the rail, making parts harder to wear out. Furthermore, due to the lack of contact, the train is quiet and does not pollute the air. Installing a Maglev system is not easy as it requires its own infrastructure, so it cannot be combined with existing and built railway systems. In addition to the construction of the infrastructure, the other determining cost factor is the rare earth elements required for its operation. The primary goal of the project is to contribute to the Zero carbon emissions by 2050 by reducing harmful emissions. </vt:lpstr>
      <vt:lpstr>The HS2 railway has several construction phases, the first phase will connect London and Birmingham, and the first trains are expected to be operational in 2026. The second phase has two sub-phases. The first sub-phase, 2a, would connect Crewe and the West Midlands. The second sub-phase, 2b, would run between Crewe and Manchester and the West Midlands and Leeds. The second phase would begin in 2022 and is expected to be completed by 2032. </vt:lpstr>
      <vt:lpstr>Today’s modern developing world need megaprojects and giant investments. However, the most fundamental component of the success of projects of this size is the proper management of complexity. In the case of HS2, cooperation with suppliers, contractors, political parties, local and international organizations and partners, and the public. The implementation of such projects can take years, the economy is constantly changing over the years, the political situation, rising costs, unforeseen difficulties are to be faced, but despite these, the cancellation of projects of this size is not typical. There is an enormous amount of money invested in such projects, so there is a point after which it is too late to return. It is essential to assess all risks and identify and apply appropriate strategies to mitigate them as the figure shows the integrated framework for risk management  </vt:lpstr>
      <vt:lpstr>"Many outside the profession are unaware of the extent to which engineering contributes to growth in many areas of industry and society, and the tangible impact it has on everyone's lives." (Sillem, 2016)  Engineering plays a key role in the UK's economic situation. Engineering accounts for 26% of GDP, which exceeds what the financial or commercial sector, for example, provides. (Allock, 2018)  One of the positives that is due to HS2 is that the Government established a new college. The National College for Advanced Transport and Infrastructure (NCATI) in 2017 opened in Birmingham and Doncaster. In addition to college training, the educational institution also provides training opportunities for employees already working in the profession.    There is a great need for all this because the profession is aging. High-profile engineering plans such as HS2 all add to the economic processes. They improve the infrastructure, the constructions ensure continuous work, the technical developments make the construction simpler, they increase the standard of living, they affect almost all areas of life.  </vt:lpstr>
      <vt:lpstr>The project would contribute to economic growth through productivity and job creation. It would promote the development of certain businesses, provide better or more opportunities for companies in the vicinity of the railway line, such as more choice in the workforce or even more choice between suppliers. It would shorten travel time, allowing people not only to be forced to work in the local area, but also to be able to work in more remote regions.   </vt:lpstr>
      <vt:lpstr>  </vt:lpstr>
      <vt:lpstr>The economic growth generated by the project is positive, but there is no guarantee that the predicted data will be realized. All this is extremely important given the ever-increasing costs of the project. The positive effects are promising, but the negative effects also had to be considered. Although the aim is to reduce greenhouse gas emissions, there is a contradiction in the view that the impact of this train will really be significant. emissions will increase during construction work. People living around the railway line will also be affected by the construction. Residential buildings, local businesses will be discontinued or transformed. Significant changes are also taking place in the environment, such as fauna and flora, historic buildings.   </vt:lpstr>
      <vt:lpstr>The question also arises as to how travel habits changed as a result of the pandemic will affect train utilization. Because of the lockdowns, people's work and travel habits have changed, working from home, or going to work by bicycle instead of a car, for example, has become widespread. The railway sector fell by almost 80% compared to the February 2020 data, which is also well illustrated in the graph. The question is whether there is a real need for the services provided by HS2. Will people really take advantage of this super train or will capacity remain untapped. Of course, it is important to reduce emissions of pollutants, to reduce freight traffic on the roads, to shorten travel times, but if working from home can be solved, why would people choose a time-consuming commute to work. If people continued to work from home or go to work only four days a week instead of five a week, or would choose another mode of transportation, would it really be worth the project, which consumes a lot of money, planning, time, and may not be used in the years to come. </vt:lpstr>
      <vt:lpstr>  </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Group project (AMCA5009) HS2 Rail</dc:title>
  <dc:creator>Viktoria Berces</dc:creator>
  <cp:lastModifiedBy>Viktoria Berces</cp:lastModifiedBy>
  <cp:revision>35</cp:revision>
  <dcterms:created xsi:type="dcterms:W3CDTF">2021-06-07T12:37:46Z</dcterms:created>
  <dcterms:modified xsi:type="dcterms:W3CDTF">2021-06-10T19:38:21Z</dcterms:modified>
</cp:coreProperties>
</file>