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slideLayouts/slideLayout8.xml" ContentType="application/vnd.openxmlformats-officedocument.presentationml.slideLayout+xml"/>
  <Override PartName="/ppt/theme/theme4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5.xml" ContentType="application/vnd.openxmlformats-officedocument.theme+xml"/>
  <Override PartName="/ppt/slideLayouts/slideLayout11.xml" ContentType="application/vnd.openxmlformats-officedocument.presentationml.slideLayout+xml"/>
  <Override PartName="/ppt/theme/theme6.xml" ContentType="application/vnd.openxmlformats-officedocument.theme+xml"/>
  <Override PartName="/ppt/slideLayouts/slideLayout12.xml" ContentType="application/vnd.openxmlformats-officedocument.presentationml.slideLayout+xml"/>
  <Override PartName="/ppt/theme/theme7.xml" ContentType="application/vnd.openxmlformats-officedocument.theme+xml"/>
  <Override PartName="/ppt/slideLayouts/slideLayout13.xml" ContentType="application/vnd.openxmlformats-officedocument.presentationml.slideLayout+xml"/>
  <Override PartName="/ppt/theme/theme8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9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10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11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12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13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14.xml" ContentType="application/vnd.openxmlformats-officedocument.theme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15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16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theme/theme17.xml" ContentType="application/vnd.openxmlformats-officedocument.theme+xml"/>
  <Override PartName="/ppt/theme/theme18.xml" ContentType="application/vnd.openxmlformats-officedocument.theme+xml"/>
  <Override PartName="/ppt/theme/theme19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4"/>
    <p:sldMasterId id="2147483666" r:id="rId5"/>
    <p:sldMasterId id="2147483668" r:id="rId6"/>
    <p:sldMasterId id="2147483670" r:id="rId7"/>
    <p:sldMasterId id="2147483672" r:id="rId8"/>
    <p:sldMasterId id="2147483675" r:id="rId9"/>
    <p:sldMasterId id="2147483677" r:id="rId10"/>
    <p:sldMasterId id="2147483679" r:id="rId11"/>
    <p:sldMasterId id="2147483681" r:id="rId12"/>
    <p:sldMasterId id="2147483693" r:id="rId13"/>
    <p:sldMasterId id="2147483698" r:id="rId14"/>
    <p:sldMasterId id="2147483702" r:id="rId15"/>
    <p:sldMasterId id="2147483706" r:id="rId16"/>
    <p:sldMasterId id="2147483718" r:id="rId17"/>
    <p:sldMasterId id="2147483730" r:id="rId18"/>
    <p:sldMasterId id="2147483739" r:id="rId19"/>
    <p:sldMasterId id="2147483742" r:id="rId20"/>
  </p:sldMasterIdLst>
  <p:notesMasterIdLst>
    <p:notesMasterId r:id="rId62"/>
  </p:notesMasterIdLst>
  <p:handoutMasterIdLst>
    <p:handoutMasterId r:id="rId63"/>
  </p:handoutMasterIdLst>
  <p:sldIdLst>
    <p:sldId id="256" r:id="rId21"/>
    <p:sldId id="502" r:id="rId22"/>
    <p:sldId id="503" r:id="rId23"/>
    <p:sldId id="364" r:id="rId24"/>
    <p:sldId id="369" r:id="rId25"/>
    <p:sldId id="371" r:id="rId26"/>
    <p:sldId id="372" r:id="rId27"/>
    <p:sldId id="368" r:id="rId28"/>
    <p:sldId id="373" r:id="rId29"/>
    <p:sldId id="374" r:id="rId30"/>
    <p:sldId id="375" r:id="rId31"/>
    <p:sldId id="376" r:id="rId32"/>
    <p:sldId id="377" r:id="rId33"/>
    <p:sldId id="378" r:id="rId34"/>
    <p:sldId id="379" r:id="rId35"/>
    <p:sldId id="380" r:id="rId36"/>
    <p:sldId id="381" r:id="rId37"/>
    <p:sldId id="398" r:id="rId38"/>
    <p:sldId id="387" r:id="rId39"/>
    <p:sldId id="391" r:id="rId40"/>
    <p:sldId id="389" r:id="rId41"/>
    <p:sldId id="506" r:id="rId42"/>
    <p:sldId id="504" r:id="rId43"/>
    <p:sldId id="392" r:id="rId44"/>
    <p:sldId id="399" r:id="rId45"/>
    <p:sldId id="388" r:id="rId46"/>
    <p:sldId id="510" r:id="rId47"/>
    <p:sldId id="509" r:id="rId48"/>
    <p:sldId id="394" r:id="rId49"/>
    <p:sldId id="390" r:id="rId50"/>
    <p:sldId id="505" r:id="rId51"/>
    <p:sldId id="382" r:id="rId52"/>
    <p:sldId id="383" r:id="rId53"/>
    <p:sldId id="384" r:id="rId54"/>
    <p:sldId id="385" r:id="rId55"/>
    <p:sldId id="386" r:id="rId56"/>
    <p:sldId id="396" r:id="rId57"/>
    <p:sldId id="400" r:id="rId58"/>
    <p:sldId id="507" r:id="rId59"/>
    <p:sldId id="508" r:id="rId60"/>
    <p:sldId id="367" r:id="rId6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107" autoAdjust="0"/>
    <p:restoredTop sz="56778" autoAdjust="0"/>
  </p:normalViewPr>
  <p:slideViewPr>
    <p:cSldViewPr>
      <p:cViewPr varScale="1">
        <p:scale>
          <a:sx n="53" d="100"/>
          <a:sy n="53" d="100"/>
        </p:scale>
        <p:origin x="1746" y="3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6.xml"/><Relationship Id="rId21" Type="http://schemas.openxmlformats.org/officeDocument/2006/relationships/slide" Target="slides/slide1.xml"/><Relationship Id="rId34" Type="http://schemas.openxmlformats.org/officeDocument/2006/relationships/slide" Target="slides/slide14.xml"/><Relationship Id="rId42" Type="http://schemas.openxmlformats.org/officeDocument/2006/relationships/slide" Target="slides/slide22.xml"/><Relationship Id="rId47" Type="http://schemas.openxmlformats.org/officeDocument/2006/relationships/slide" Target="slides/slide27.xml"/><Relationship Id="rId50" Type="http://schemas.openxmlformats.org/officeDocument/2006/relationships/slide" Target="slides/slide30.xml"/><Relationship Id="rId55" Type="http://schemas.openxmlformats.org/officeDocument/2006/relationships/slide" Target="slides/slide35.xml"/><Relationship Id="rId63" Type="http://schemas.openxmlformats.org/officeDocument/2006/relationships/handoutMaster" Target="handoutMasters/handoutMaster1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" Target="slides/slide9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4.xml"/><Relationship Id="rId32" Type="http://schemas.openxmlformats.org/officeDocument/2006/relationships/slide" Target="slides/slide12.xml"/><Relationship Id="rId37" Type="http://schemas.openxmlformats.org/officeDocument/2006/relationships/slide" Target="slides/slide17.xml"/><Relationship Id="rId40" Type="http://schemas.openxmlformats.org/officeDocument/2006/relationships/slide" Target="slides/slide20.xml"/><Relationship Id="rId45" Type="http://schemas.openxmlformats.org/officeDocument/2006/relationships/slide" Target="slides/slide25.xml"/><Relationship Id="rId53" Type="http://schemas.openxmlformats.org/officeDocument/2006/relationships/slide" Target="slides/slide33.xml"/><Relationship Id="rId58" Type="http://schemas.openxmlformats.org/officeDocument/2006/relationships/slide" Target="slides/slide38.xml"/><Relationship Id="rId66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61" Type="http://schemas.openxmlformats.org/officeDocument/2006/relationships/slide" Target="slides/slide41.xml"/><Relationship Id="rId19" Type="http://schemas.openxmlformats.org/officeDocument/2006/relationships/slideMaster" Target="slideMasters/slideMaster1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2.xml"/><Relationship Id="rId27" Type="http://schemas.openxmlformats.org/officeDocument/2006/relationships/slide" Target="slides/slide7.xml"/><Relationship Id="rId30" Type="http://schemas.openxmlformats.org/officeDocument/2006/relationships/slide" Target="slides/slide10.xml"/><Relationship Id="rId35" Type="http://schemas.openxmlformats.org/officeDocument/2006/relationships/slide" Target="slides/slide15.xml"/><Relationship Id="rId43" Type="http://schemas.openxmlformats.org/officeDocument/2006/relationships/slide" Target="slides/slide23.xml"/><Relationship Id="rId48" Type="http://schemas.openxmlformats.org/officeDocument/2006/relationships/slide" Target="slides/slide28.xml"/><Relationship Id="rId56" Type="http://schemas.openxmlformats.org/officeDocument/2006/relationships/slide" Target="slides/slide36.xml"/><Relationship Id="rId64" Type="http://schemas.openxmlformats.org/officeDocument/2006/relationships/presProps" Target="presProps.xml"/><Relationship Id="rId8" Type="http://schemas.openxmlformats.org/officeDocument/2006/relationships/slideMaster" Target="slideMasters/slideMaster5.xml"/><Relationship Id="rId51" Type="http://schemas.openxmlformats.org/officeDocument/2006/relationships/slide" Target="slides/slide31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5.xml"/><Relationship Id="rId33" Type="http://schemas.openxmlformats.org/officeDocument/2006/relationships/slide" Target="slides/slide13.xml"/><Relationship Id="rId38" Type="http://schemas.openxmlformats.org/officeDocument/2006/relationships/slide" Target="slides/slide18.xml"/><Relationship Id="rId46" Type="http://schemas.openxmlformats.org/officeDocument/2006/relationships/slide" Target="slides/slide26.xml"/><Relationship Id="rId59" Type="http://schemas.openxmlformats.org/officeDocument/2006/relationships/slide" Target="slides/slide39.xml"/><Relationship Id="rId67" Type="http://schemas.openxmlformats.org/officeDocument/2006/relationships/tableStyles" Target="tableStyles.xml"/><Relationship Id="rId20" Type="http://schemas.openxmlformats.org/officeDocument/2006/relationships/slideMaster" Target="slideMasters/slideMaster17.xml"/><Relationship Id="rId41" Type="http://schemas.openxmlformats.org/officeDocument/2006/relationships/slide" Target="slides/slide21.xml"/><Relationship Id="rId54" Type="http://schemas.openxmlformats.org/officeDocument/2006/relationships/slide" Target="slides/slide34.xml"/><Relationship Id="rId62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3.xml"/><Relationship Id="rId28" Type="http://schemas.openxmlformats.org/officeDocument/2006/relationships/slide" Target="slides/slide8.xml"/><Relationship Id="rId36" Type="http://schemas.openxmlformats.org/officeDocument/2006/relationships/slide" Target="slides/slide16.xml"/><Relationship Id="rId49" Type="http://schemas.openxmlformats.org/officeDocument/2006/relationships/slide" Target="slides/slide29.xml"/><Relationship Id="rId57" Type="http://schemas.openxmlformats.org/officeDocument/2006/relationships/slide" Target="slides/slide37.xml"/><Relationship Id="rId10" Type="http://schemas.openxmlformats.org/officeDocument/2006/relationships/slideMaster" Target="slideMasters/slideMaster7.xml"/><Relationship Id="rId31" Type="http://schemas.openxmlformats.org/officeDocument/2006/relationships/slide" Target="slides/slide11.xml"/><Relationship Id="rId44" Type="http://schemas.openxmlformats.org/officeDocument/2006/relationships/slide" Target="slides/slide24.xml"/><Relationship Id="rId52" Type="http://schemas.openxmlformats.org/officeDocument/2006/relationships/slide" Target="slides/slide32.xml"/><Relationship Id="rId60" Type="http://schemas.openxmlformats.org/officeDocument/2006/relationships/slide" Target="slides/slide40.xml"/><Relationship Id="rId65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39" Type="http://schemas.openxmlformats.org/officeDocument/2006/relationships/slide" Target="slides/slide1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48254F1-6B1E-4902-A4E0-D8D18B0CDFF0}" type="doc">
      <dgm:prSet loTypeId="urn:microsoft.com/office/officeart/2016/7/layout/VerticalSolidAction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14290B14-2DF7-43BC-BC75-7DBF044327C3}">
      <dgm:prSet/>
      <dgm:spPr/>
      <dgm:t>
        <a:bodyPr/>
        <a:lstStyle/>
        <a:p>
          <a:r>
            <a:rPr lang="en-US"/>
            <a:t>Undertake</a:t>
          </a:r>
        </a:p>
      </dgm:t>
    </dgm:pt>
    <dgm:pt modelId="{7A2E3B43-3712-4C39-ABFC-69FD63FCDBEC}" type="parTrans" cxnId="{CD446605-5D6B-4CA2-841E-EDE58F4D0321}">
      <dgm:prSet/>
      <dgm:spPr/>
      <dgm:t>
        <a:bodyPr/>
        <a:lstStyle/>
        <a:p>
          <a:endParaRPr lang="en-US"/>
        </a:p>
      </dgm:t>
    </dgm:pt>
    <dgm:pt modelId="{005E6B8F-F109-43E7-BAB2-A8586B0132B5}" type="sibTrans" cxnId="{CD446605-5D6B-4CA2-841E-EDE58F4D0321}">
      <dgm:prSet/>
      <dgm:spPr/>
      <dgm:t>
        <a:bodyPr/>
        <a:lstStyle/>
        <a:p>
          <a:endParaRPr lang="en-US"/>
        </a:p>
      </dgm:t>
    </dgm:pt>
    <dgm:pt modelId="{CBED1AA0-88C4-4299-A800-75EB91E819C7}">
      <dgm:prSet/>
      <dgm:spPr/>
      <dgm:t>
        <a:bodyPr/>
        <a:lstStyle/>
        <a:p>
          <a:r>
            <a:rPr lang="en-US"/>
            <a:t>Undertake key Reception tasks within hotel administration and front office operations and gain an appreciation of the importance of work based key skills within this area of hotel operation.</a:t>
          </a:r>
        </a:p>
      </dgm:t>
    </dgm:pt>
    <dgm:pt modelId="{EFD47165-9BBB-41D5-BBCD-6EA1F2CE351A}" type="parTrans" cxnId="{A044AC8C-5D2D-41EE-AAC2-BAD24CE31F45}">
      <dgm:prSet/>
      <dgm:spPr/>
      <dgm:t>
        <a:bodyPr/>
        <a:lstStyle/>
        <a:p>
          <a:endParaRPr lang="en-US"/>
        </a:p>
      </dgm:t>
    </dgm:pt>
    <dgm:pt modelId="{329A2B23-F6F8-4F61-ACF8-D5B6AD9266DF}" type="sibTrans" cxnId="{A044AC8C-5D2D-41EE-AAC2-BAD24CE31F45}">
      <dgm:prSet/>
      <dgm:spPr/>
      <dgm:t>
        <a:bodyPr/>
        <a:lstStyle/>
        <a:p>
          <a:endParaRPr lang="en-US"/>
        </a:p>
      </dgm:t>
    </dgm:pt>
    <dgm:pt modelId="{925B90E5-1EAB-41D5-883F-6558A8CE3496}">
      <dgm:prSet/>
      <dgm:spPr/>
      <dgm:t>
        <a:bodyPr/>
        <a:lstStyle/>
        <a:p>
          <a:r>
            <a:rPr lang="en-US"/>
            <a:t>Understand</a:t>
          </a:r>
        </a:p>
      </dgm:t>
    </dgm:pt>
    <dgm:pt modelId="{CA08ED02-57E1-4F0D-90C4-C534F7A646FB}" type="parTrans" cxnId="{C52852FB-3DB5-4267-86AE-EEF8B2E67341}">
      <dgm:prSet/>
      <dgm:spPr/>
      <dgm:t>
        <a:bodyPr/>
        <a:lstStyle/>
        <a:p>
          <a:endParaRPr lang="en-US"/>
        </a:p>
      </dgm:t>
    </dgm:pt>
    <dgm:pt modelId="{048C2B7C-789A-4CC6-9E75-64E72508EBCA}" type="sibTrans" cxnId="{C52852FB-3DB5-4267-86AE-EEF8B2E67341}">
      <dgm:prSet/>
      <dgm:spPr/>
      <dgm:t>
        <a:bodyPr/>
        <a:lstStyle/>
        <a:p>
          <a:endParaRPr lang="en-US"/>
        </a:p>
      </dgm:t>
    </dgm:pt>
    <dgm:pt modelId="{C3104F15-B6AF-48E1-9209-4D58AE4945D8}">
      <dgm:prSet/>
      <dgm:spPr/>
      <dgm:t>
        <a:bodyPr/>
        <a:lstStyle/>
        <a:p>
          <a:r>
            <a:rPr lang="en-US"/>
            <a:t>Understand the key administrative and operational duties required within Hotel Administration and Front Office departments (Reception, Concierge, Switchboard, AYS, Finance).</a:t>
          </a:r>
        </a:p>
      </dgm:t>
    </dgm:pt>
    <dgm:pt modelId="{1297F124-6BEB-4276-90D5-21F668DA7938}" type="parTrans" cxnId="{53455DB9-61A6-4B2C-B7F9-86CA77C065CB}">
      <dgm:prSet/>
      <dgm:spPr/>
      <dgm:t>
        <a:bodyPr/>
        <a:lstStyle/>
        <a:p>
          <a:endParaRPr lang="en-US"/>
        </a:p>
      </dgm:t>
    </dgm:pt>
    <dgm:pt modelId="{052BE2BF-0C7A-4CB7-8CDC-80442BBF4B48}" type="sibTrans" cxnId="{53455DB9-61A6-4B2C-B7F9-86CA77C065CB}">
      <dgm:prSet/>
      <dgm:spPr/>
      <dgm:t>
        <a:bodyPr/>
        <a:lstStyle/>
        <a:p>
          <a:endParaRPr lang="en-US"/>
        </a:p>
      </dgm:t>
    </dgm:pt>
    <dgm:pt modelId="{D4AC63BE-A088-4420-A1D9-68C501EF2F59}">
      <dgm:prSet/>
      <dgm:spPr/>
      <dgm:t>
        <a:bodyPr/>
        <a:lstStyle/>
        <a:p>
          <a:r>
            <a:rPr lang="en-US"/>
            <a:t>Examine</a:t>
          </a:r>
        </a:p>
      </dgm:t>
    </dgm:pt>
    <dgm:pt modelId="{D6A40D39-4C35-446E-984F-3E96FD91B011}" type="parTrans" cxnId="{78469961-E833-4558-AFA0-CD9A5790BE43}">
      <dgm:prSet/>
      <dgm:spPr/>
      <dgm:t>
        <a:bodyPr/>
        <a:lstStyle/>
        <a:p>
          <a:endParaRPr lang="en-US"/>
        </a:p>
      </dgm:t>
    </dgm:pt>
    <dgm:pt modelId="{F8C52693-ADCF-493C-BE35-EE23E53FD286}" type="sibTrans" cxnId="{78469961-E833-4558-AFA0-CD9A5790BE43}">
      <dgm:prSet/>
      <dgm:spPr/>
      <dgm:t>
        <a:bodyPr/>
        <a:lstStyle/>
        <a:p>
          <a:endParaRPr lang="en-US"/>
        </a:p>
      </dgm:t>
    </dgm:pt>
    <dgm:pt modelId="{67F6A05F-4D5C-4453-80CF-63552B1C6E86}">
      <dgm:prSet/>
      <dgm:spPr/>
      <dgm:t>
        <a:bodyPr/>
        <a:lstStyle/>
        <a:p>
          <a:r>
            <a:rPr lang="en-US"/>
            <a:t>Examine issues such as resource allocation, marketing, PMS systems, management styles, culture, health and safety and organisational/industry problems as they relate to specific departmental areas. </a:t>
          </a:r>
        </a:p>
      </dgm:t>
    </dgm:pt>
    <dgm:pt modelId="{9EE14BE3-63DD-4EEB-8B9A-0DC82745DE70}" type="parTrans" cxnId="{1BC2EB2E-AC2F-470D-8800-8C0484A676D3}">
      <dgm:prSet/>
      <dgm:spPr/>
      <dgm:t>
        <a:bodyPr/>
        <a:lstStyle/>
        <a:p>
          <a:endParaRPr lang="en-US"/>
        </a:p>
      </dgm:t>
    </dgm:pt>
    <dgm:pt modelId="{3C17D57F-DA71-43E3-B36C-A1370A6BD524}" type="sibTrans" cxnId="{1BC2EB2E-AC2F-470D-8800-8C0484A676D3}">
      <dgm:prSet/>
      <dgm:spPr/>
      <dgm:t>
        <a:bodyPr/>
        <a:lstStyle/>
        <a:p>
          <a:endParaRPr lang="en-US"/>
        </a:p>
      </dgm:t>
    </dgm:pt>
    <dgm:pt modelId="{85BCA434-05D1-4210-8E0B-CEB45C9028D1}" type="pres">
      <dgm:prSet presAssocID="{F48254F1-6B1E-4902-A4E0-D8D18B0CDFF0}" presName="Name0" presStyleCnt="0">
        <dgm:presLayoutVars>
          <dgm:dir/>
          <dgm:animLvl val="lvl"/>
          <dgm:resizeHandles val="exact"/>
        </dgm:presLayoutVars>
      </dgm:prSet>
      <dgm:spPr/>
    </dgm:pt>
    <dgm:pt modelId="{3A293903-C6B1-4AB8-A44F-25366848EAE7}" type="pres">
      <dgm:prSet presAssocID="{14290B14-2DF7-43BC-BC75-7DBF044327C3}" presName="linNode" presStyleCnt="0"/>
      <dgm:spPr/>
    </dgm:pt>
    <dgm:pt modelId="{06F37686-9360-4A1E-9030-BBB648D77C05}" type="pres">
      <dgm:prSet presAssocID="{14290B14-2DF7-43BC-BC75-7DBF044327C3}" presName="parentText" presStyleLbl="alignNode1" presStyleIdx="0" presStyleCnt="3">
        <dgm:presLayoutVars>
          <dgm:chMax val="1"/>
          <dgm:bulletEnabled/>
        </dgm:presLayoutVars>
      </dgm:prSet>
      <dgm:spPr/>
    </dgm:pt>
    <dgm:pt modelId="{F03550E5-FF63-4913-B43A-8A50F05CF55C}" type="pres">
      <dgm:prSet presAssocID="{14290B14-2DF7-43BC-BC75-7DBF044327C3}" presName="descendantText" presStyleLbl="alignAccFollowNode1" presStyleIdx="0" presStyleCnt="3">
        <dgm:presLayoutVars>
          <dgm:bulletEnabled/>
        </dgm:presLayoutVars>
      </dgm:prSet>
      <dgm:spPr/>
    </dgm:pt>
    <dgm:pt modelId="{112B74C5-FD19-40F4-A2F8-EB6680079D9B}" type="pres">
      <dgm:prSet presAssocID="{005E6B8F-F109-43E7-BAB2-A8586B0132B5}" presName="sp" presStyleCnt="0"/>
      <dgm:spPr/>
    </dgm:pt>
    <dgm:pt modelId="{66C46017-F81A-4BE5-B79E-0D068067EB63}" type="pres">
      <dgm:prSet presAssocID="{925B90E5-1EAB-41D5-883F-6558A8CE3496}" presName="linNode" presStyleCnt="0"/>
      <dgm:spPr/>
    </dgm:pt>
    <dgm:pt modelId="{2B671A4E-91F3-4EF1-BA45-24726C8AEF3A}" type="pres">
      <dgm:prSet presAssocID="{925B90E5-1EAB-41D5-883F-6558A8CE3496}" presName="parentText" presStyleLbl="alignNode1" presStyleIdx="1" presStyleCnt="3">
        <dgm:presLayoutVars>
          <dgm:chMax val="1"/>
          <dgm:bulletEnabled/>
        </dgm:presLayoutVars>
      </dgm:prSet>
      <dgm:spPr/>
    </dgm:pt>
    <dgm:pt modelId="{CAFB255A-4015-42BC-8ED3-44511221900D}" type="pres">
      <dgm:prSet presAssocID="{925B90E5-1EAB-41D5-883F-6558A8CE3496}" presName="descendantText" presStyleLbl="alignAccFollowNode1" presStyleIdx="1" presStyleCnt="3">
        <dgm:presLayoutVars>
          <dgm:bulletEnabled/>
        </dgm:presLayoutVars>
      </dgm:prSet>
      <dgm:spPr/>
    </dgm:pt>
    <dgm:pt modelId="{CFE8C421-D5CB-4E18-884E-A8CB8BB3195A}" type="pres">
      <dgm:prSet presAssocID="{048C2B7C-789A-4CC6-9E75-64E72508EBCA}" presName="sp" presStyleCnt="0"/>
      <dgm:spPr/>
    </dgm:pt>
    <dgm:pt modelId="{049A4D48-309A-4B8B-B47C-169627E0D335}" type="pres">
      <dgm:prSet presAssocID="{D4AC63BE-A088-4420-A1D9-68C501EF2F59}" presName="linNode" presStyleCnt="0"/>
      <dgm:spPr/>
    </dgm:pt>
    <dgm:pt modelId="{EAEBB214-2A82-40F6-A0CE-E13400F2A90E}" type="pres">
      <dgm:prSet presAssocID="{D4AC63BE-A088-4420-A1D9-68C501EF2F59}" presName="parentText" presStyleLbl="alignNode1" presStyleIdx="2" presStyleCnt="3">
        <dgm:presLayoutVars>
          <dgm:chMax val="1"/>
          <dgm:bulletEnabled/>
        </dgm:presLayoutVars>
      </dgm:prSet>
      <dgm:spPr/>
    </dgm:pt>
    <dgm:pt modelId="{8D9E1FB4-F52E-44B0-AC0E-FD94D290BD00}" type="pres">
      <dgm:prSet presAssocID="{D4AC63BE-A088-4420-A1D9-68C501EF2F59}" presName="descendantText" presStyleLbl="alignAccFollowNode1" presStyleIdx="2" presStyleCnt="3">
        <dgm:presLayoutVars>
          <dgm:bulletEnabled/>
        </dgm:presLayoutVars>
      </dgm:prSet>
      <dgm:spPr/>
    </dgm:pt>
  </dgm:ptLst>
  <dgm:cxnLst>
    <dgm:cxn modelId="{CD446605-5D6B-4CA2-841E-EDE58F4D0321}" srcId="{F48254F1-6B1E-4902-A4E0-D8D18B0CDFF0}" destId="{14290B14-2DF7-43BC-BC75-7DBF044327C3}" srcOrd="0" destOrd="0" parTransId="{7A2E3B43-3712-4C39-ABFC-69FD63FCDBEC}" sibTransId="{005E6B8F-F109-43E7-BAB2-A8586B0132B5}"/>
    <dgm:cxn modelId="{6D4D5720-C519-4DF4-A380-FCF0E23AB62E}" type="presOf" srcId="{14290B14-2DF7-43BC-BC75-7DBF044327C3}" destId="{06F37686-9360-4A1E-9030-BBB648D77C05}" srcOrd="0" destOrd="0" presId="urn:microsoft.com/office/officeart/2016/7/layout/VerticalSolidActionList"/>
    <dgm:cxn modelId="{5F9D3C22-A277-4E2A-9F25-210D65FA2B3B}" type="presOf" srcId="{67F6A05F-4D5C-4453-80CF-63552B1C6E86}" destId="{8D9E1FB4-F52E-44B0-AC0E-FD94D290BD00}" srcOrd="0" destOrd="0" presId="urn:microsoft.com/office/officeart/2016/7/layout/VerticalSolidActionList"/>
    <dgm:cxn modelId="{1BC2EB2E-AC2F-470D-8800-8C0484A676D3}" srcId="{D4AC63BE-A088-4420-A1D9-68C501EF2F59}" destId="{67F6A05F-4D5C-4453-80CF-63552B1C6E86}" srcOrd="0" destOrd="0" parTransId="{9EE14BE3-63DD-4EEB-8B9A-0DC82745DE70}" sibTransId="{3C17D57F-DA71-43E3-B36C-A1370A6BD524}"/>
    <dgm:cxn modelId="{527D7541-E1E4-4075-B718-9913C97315EA}" type="presOf" srcId="{F48254F1-6B1E-4902-A4E0-D8D18B0CDFF0}" destId="{85BCA434-05D1-4210-8E0B-CEB45C9028D1}" srcOrd="0" destOrd="0" presId="urn:microsoft.com/office/officeart/2016/7/layout/VerticalSolidActionList"/>
    <dgm:cxn modelId="{78469961-E833-4558-AFA0-CD9A5790BE43}" srcId="{F48254F1-6B1E-4902-A4E0-D8D18B0CDFF0}" destId="{D4AC63BE-A088-4420-A1D9-68C501EF2F59}" srcOrd="2" destOrd="0" parTransId="{D6A40D39-4C35-446E-984F-3E96FD91B011}" sibTransId="{F8C52693-ADCF-493C-BE35-EE23E53FD286}"/>
    <dgm:cxn modelId="{CB79B063-B80A-4845-B189-892FED1626F6}" type="presOf" srcId="{C3104F15-B6AF-48E1-9209-4D58AE4945D8}" destId="{CAFB255A-4015-42BC-8ED3-44511221900D}" srcOrd="0" destOrd="0" presId="urn:microsoft.com/office/officeart/2016/7/layout/VerticalSolidActionList"/>
    <dgm:cxn modelId="{B311D787-142C-42BA-BEBC-A5D1D49D57A3}" type="presOf" srcId="{CBED1AA0-88C4-4299-A800-75EB91E819C7}" destId="{F03550E5-FF63-4913-B43A-8A50F05CF55C}" srcOrd="0" destOrd="0" presId="urn:microsoft.com/office/officeart/2016/7/layout/VerticalSolidActionList"/>
    <dgm:cxn modelId="{A044AC8C-5D2D-41EE-AAC2-BAD24CE31F45}" srcId="{14290B14-2DF7-43BC-BC75-7DBF044327C3}" destId="{CBED1AA0-88C4-4299-A800-75EB91E819C7}" srcOrd="0" destOrd="0" parTransId="{EFD47165-9BBB-41D5-BBCD-6EA1F2CE351A}" sibTransId="{329A2B23-F6F8-4F61-ACF8-D5B6AD9266DF}"/>
    <dgm:cxn modelId="{EA1B5CA6-862F-4042-A49F-2D81B6885D5C}" type="presOf" srcId="{925B90E5-1EAB-41D5-883F-6558A8CE3496}" destId="{2B671A4E-91F3-4EF1-BA45-24726C8AEF3A}" srcOrd="0" destOrd="0" presId="urn:microsoft.com/office/officeart/2016/7/layout/VerticalSolidActionList"/>
    <dgm:cxn modelId="{53455DB9-61A6-4B2C-B7F9-86CA77C065CB}" srcId="{925B90E5-1EAB-41D5-883F-6558A8CE3496}" destId="{C3104F15-B6AF-48E1-9209-4D58AE4945D8}" srcOrd="0" destOrd="0" parTransId="{1297F124-6BEB-4276-90D5-21F668DA7938}" sibTransId="{052BE2BF-0C7A-4CB7-8CDC-80442BBF4B48}"/>
    <dgm:cxn modelId="{F1BA67C6-CE3A-4057-9AD0-9BA951837F43}" type="presOf" srcId="{D4AC63BE-A088-4420-A1D9-68C501EF2F59}" destId="{EAEBB214-2A82-40F6-A0CE-E13400F2A90E}" srcOrd="0" destOrd="0" presId="urn:microsoft.com/office/officeart/2016/7/layout/VerticalSolidActionList"/>
    <dgm:cxn modelId="{C52852FB-3DB5-4267-86AE-EEF8B2E67341}" srcId="{F48254F1-6B1E-4902-A4E0-D8D18B0CDFF0}" destId="{925B90E5-1EAB-41D5-883F-6558A8CE3496}" srcOrd="1" destOrd="0" parTransId="{CA08ED02-57E1-4F0D-90C4-C534F7A646FB}" sibTransId="{048C2B7C-789A-4CC6-9E75-64E72508EBCA}"/>
    <dgm:cxn modelId="{A5662CCE-945B-4EA4-AC3D-55A50A5A9296}" type="presParOf" srcId="{85BCA434-05D1-4210-8E0B-CEB45C9028D1}" destId="{3A293903-C6B1-4AB8-A44F-25366848EAE7}" srcOrd="0" destOrd="0" presId="urn:microsoft.com/office/officeart/2016/7/layout/VerticalSolidActionList"/>
    <dgm:cxn modelId="{9ED4057A-9A9C-4A16-90A0-3B34F94ADDF1}" type="presParOf" srcId="{3A293903-C6B1-4AB8-A44F-25366848EAE7}" destId="{06F37686-9360-4A1E-9030-BBB648D77C05}" srcOrd="0" destOrd="0" presId="urn:microsoft.com/office/officeart/2016/7/layout/VerticalSolidActionList"/>
    <dgm:cxn modelId="{E61E3CF7-E70B-4272-8122-13CED69233AE}" type="presParOf" srcId="{3A293903-C6B1-4AB8-A44F-25366848EAE7}" destId="{F03550E5-FF63-4913-B43A-8A50F05CF55C}" srcOrd="1" destOrd="0" presId="urn:microsoft.com/office/officeart/2016/7/layout/VerticalSolidActionList"/>
    <dgm:cxn modelId="{2EE100F2-973F-4426-9822-806494DB726D}" type="presParOf" srcId="{85BCA434-05D1-4210-8E0B-CEB45C9028D1}" destId="{112B74C5-FD19-40F4-A2F8-EB6680079D9B}" srcOrd="1" destOrd="0" presId="urn:microsoft.com/office/officeart/2016/7/layout/VerticalSolidActionList"/>
    <dgm:cxn modelId="{7D56AF2D-9B95-443A-B0AA-06ED5B5B0CD1}" type="presParOf" srcId="{85BCA434-05D1-4210-8E0B-CEB45C9028D1}" destId="{66C46017-F81A-4BE5-B79E-0D068067EB63}" srcOrd="2" destOrd="0" presId="urn:microsoft.com/office/officeart/2016/7/layout/VerticalSolidActionList"/>
    <dgm:cxn modelId="{E3F7A966-4C81-4146-ACF7-DDC0B6B10A23}" type="presParOf" srcId="{66C46017-F81A-4BE5-B79E-0D068067EB63}" destId="{2B671A4E-91F3-4EF1-BA45-24726C8AEF3A}" srcOrd="0" destOrd="0" presId="urn:microsoft.com/office/officeart/2016/7/layout/VerticalSolidActionList"/>
    <dgm:cxn modelId="{4E632C4D-A69E-42FA-B8C0-53D42306CDD0}" type="presParOf" srcId="{66C46017-F81A-4BE5-B79E-0D068067EB63}" destId="{CAFB255A-4015-42BC-8ED3-44511221900D}" srcOrd="1" destOrd="0" presId="urn:microsoft.com/office/officeart/2016/7/layout/VerticalSolidActionList"/>
    <dgm:cxn modelId="{6B7F0681-0C08-4E97-A7F5-C7505ECEC181}" type="presParOf" srcId="{85BCA434-05D1-4210-8E0B-CEB45C9028D1}" destId="{CFE8C421-D5CB-4E18-884E-A8CB8BB3195A}" srcOrd="3" destOrd="0" presId="urn:microsoft.com/office/officeart/2016/7/layout/VerticalSolidActionList"/>
    <dgm:cxn modelId="{3C63AF94-77AA-4D8A-ABEF-FCB3DFF62CFF}" type="presParOf" srcId="{85BCA434-05D1-4210-8E0B-CEB45C9028D1}" destId="{049A4D48-309A-4B8B-B47C-169627E0D335}" srcOrd="4" destOrd="0" presId="urn:microsoft.com/office/officeart/2016/7/layout/VerticalSolidActionList"/>
    <dgm:cxn modelId="{573B2089-566D-4465-B5D0-1137F74EFA00}" type="presParOf" srcId="{049A4D48-309A-4B8B-B47C-169627E0D335}" destId="{EAEBB214-2A82-40F6-A0CE-E13400F2A90E}" srcOrd="0" destOrd="0" presId="urn:microsoft.com/office/officeart/2016/7/layout/VerticalSolidActionList"/>
    <dgm:cxn modelId="{2AE033A9-BF11-48C6-B1A9-8F6C8B3EB018}" type="presParOf" srcId="{049A4D48-309A-4B8B-B47C-169627E0D335}" destId="{8D9E1FB4-F52E-44B0-AC0E-FD94D290BD00}" srcOrd="1" destOrd="0" presId="urn:microsoft.com/office/officeart/2016/7/layout/VerticalSolidAc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1BA7BF4-64E7-4806-9208-0E16AFAF10D4}" type="doc">
      <dgm:prSet loTypeId="urn:microsoft.com/office/officeart/2016/7/layout/VerticalSolidActionList" loCatId="List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A1FC3F6B-D4F6-4F19-AE7C-EE18468B1EB3}">
      <dgm:prSet/>
      <dgm:spPr/>
      <dgm:t>
        <a:bodyPr/>
        <a:lstStyle/>
        <a:p>
          <a:r>
            <a:rPr lang="en-US"/>
            <a:t>Understand</a:t>
          </a:r>
        </a:p>
      </dgm:t>
    </dgm:pt>
    <dgm:pt modelId="{DA206AD5-A5AC-401E-8C4E-E538FD609744}" type="parTrans" cxnId="{F26F60FD-B035-48A0-A139-35121401DCC9}">
      <dgm:prSet/>
      <dgm:spPr/>
      <dgm:t>
        <a:bodyPr/>
        <a:lstStyle/>
        <a:p>
          <a:endParaRPr lang="en-US"/>
        </a:p>
      </dgm:t>
    </dgm:pt>
    <dgm:pt modelId="{DAA085CC-7D37-4929-AED0-AD62989E41B3}" type="sibTrans" cxnId="{F26F60FD-B035-48A0-A139-35121401DCC9}">
      <dgm:prSet/>
      <dgm:spPr/>
      <dgm:t>
        <a:bodyPr/>
        <a:lstStyle/>
        <a:p>
          <a:endParaRPr lang="en-US"/>
        </a:p>
      </dgm:t>
    </dgm:pt>
    <dgm:pt modelId="{81D42AB5-D84E-4EC4-89C6-F8634E27004C}">
      <dgm:prSet/>
      <dgm:spPr/>
      <dgm:t>
        <a:bodyPr/>
        <a:lstStyle/>
        <a:p>
          <a:r>
            <a:rPr lang="en-US"/>
            <a:t>Understand the importance of online reputation management​</a:t>
          </a:r>
        </a:p>
      </dgm:t>
    </dgm:pt>
    <dgm:pt modelId="{B2E9C8FD-586D-4EC0-9538-25D60E74C1A2}" type="parTrans" cxnId="{0EC7C5E1-2832-486E-A839-99BD451A1A54}">
      <dgm:prSet/>
      <dgm:spPr/>
      <dgm:t>
        <a:bodyPr/>
        <a:lstStyle/>
        <a:p>
          <a:endParaRPr lang="en-US"/>
        </a:p>
      </dgm:t>
    </dgm:pt>
    <dgm:pt modelId="{423342B3-529B-486B-B071-E963FF67163B}" type="sibTrans" cxnId="{0EC7C5E1-2832-486E-A839-99BD451A1A54}">
      <dgm:prSet/>
      <dgm:spPr/>
      <dgm:t>
        <a:bodyPr/>
        <a:lstStyle/>
        <a:p>
          <a:endParaRPr lang="en-US"/>
        </a:p>
      </dgm:t>
    </dgm:pt>
    <dgm:pt modelId="{3B6F4CEF-CA72-484F-95CA-05C19E555BEE}">
      <dgm:prSet/>
      <dgm:spPr/>
      <dgm:t>
        <a:bodyPr/>
        <a:lstStyle/>
        <a:p>
          <a:r>
            <a:rPr lang="en-US"/>
            <a:t>Set</a:t>
          </a:r>
        </a:p>
      </dgm:t>
    </dgm:pt>
    <dgm:pt modelId="{4547A978-5172-4232-BFD5-EACFBFA91A0B}" type="parTrans" cxnId="{20BB927D-E5F8-4B17-B08E-6B566EEA51A6}">
      <dgm:prSet/>
      <dgm:spPr/>
      <dgm:t>
        <a:bodyPr/>
        <a:lstStyle/>
        <a:p>
          <a:endParaRPr lang="en-US"/>
        </a:p>
      </dgm:t>
    </dgm:pt>
    <dgm:pt modelId="{F70F8E1A-1F76-464C-94AC-9501F941C518}" type="sibTrans" cxnId="{20BB927D-E5F8-4B17-B08E-6B566EEA51A6}">
      <dgm:prSet/>
      <dgm:spPr/>
      <dgm:t>
        <a:bodyPr/>
        <a:lstStyle/>
        <a:p>
          <a:endParaRPr lang="en-US"/>
        </a:p>
      </dgm:t>
    </dgm:pt>
    <dgm:pt modelId="{C797A068-6D10-40F1-BC06-0A98A721FD41}">
      <dgm:prSet/>
      <dgm:spPr/>
      <dgm:t>
        <a:bodyPr/>
        <a:lstStyle/>
        <a:p>
          <a:r>
            <a:rPr lang="en-US"/>
            <a:t>Set reputation objectives and strategies​</a:t>
          </a:r>
        </a:p>
      </dgm:t>
    </dgm:pt>
    <dgm:pt modelId="{4CE68EA4-DCDE-4DCB-9DE1-7EF02C7A3686}" type="parTrans" cxnId="{052D35E7-0D32-4BC1-9D47-5892C718EDF9}">
      <dgm:prSet/>
      <dgm:spPr/>
      <dgm:t>
        <a:bodyPr/>
        <a:lstStyle/>
        <a:p>
          <a:endParaRPr lang="en-US"/>
        </a:p>
      </dgm:t>
    </dgm:pt>
    <dgm:pt modelId="{86D67E72-B63F-4A51-B78B-141AF06143FB}" type="sibTrans" cxnId="{052D35E7-0D32-4BC1-9D47-5892C718EDF9}">
      <dgm:prSet/>
      <dgm:spPr/>
      <dgm:t>
        <a:bodyPr/>
        <a:lstStyle/>
        <a:p>
          <a:endParaRPr lang="en-US"/>
        </a:p>
      </dgm:t>
    </dgm:pt>
    <dgm:pt modelId="{6B0F92D2-ED09-419F-A64F-E41A493949CE}">
      <dgm:prSet/>
      <dgm:spPr/>
      <dgm:t>
        <a:bodyPr/>
        <a:lstStyle/>
        <a:p>
          <a:r>
            <a:rPr lang="en-US"/>
            <a:t>Take</a:t>
          </a:r>
        </a:p>
      </dgm:t>
    </dgm:pt>
    <dgm:pt modelId="{E1B53A47-2F06-42F8-AF0B-AED0A8E3448D}" type="parTrans" cxnId="{5FA2823F-6B04-43A5-97C0-5FEFE8C7F5E8}">
      <dgm:prSet/>
      <dgm:spPr/>
      <dgm:t>
        <a:bodyPr/>
        <a:lstStyle/>
        <a:p>
          <a:endParaRPr lang="en-US"/>
        </a:p>
      </dgm:t>
    </dgm:pt>
    <dgm:pt modelId="{0A947C62-CD31-40F8-9A95-668CCFEB9693}" type="sibTrans" cxnId="{5FA2823F-6B04-43A5-97C0-5FEFE8C7F5E8}">
      <dgm:prSet/>
      <dgm:spPr/>
      <dgm:t>
        <a:bodyPr/>
        <a:lstStyle/>
        <a:p>
          <a:endParaRPr lang="en-US"/>
        </a:p>
      </dgm:t>
    </dgm:pt>
    <dgm:pt modelId="{D461BC97-300A-4A6F-866D-3CCBFDB94DDC}">
      <dgm:prSet/>
      <dgm:spPr/>
      <dgm:t>
        <a:bodyPr/>
        <a:lstStyle/>
        <a:p>
          <a:r>
            <a:rPr lang="en-US"/>
            <a:t>Take a team approach​</a:t>
          </a:r>
        </a:p>
      </dgm:t>
    </dgm:pt>
    <dgm:pt modelId="{9C07064D-A573-4A11-B80A-E0448F315A8F}" type="parTrans" cxnId="{94F101D6-D2CE-40D8-9B34-27D73F3250DA}">
      <dgm:prSet/>
      <dgm:spPr/>
      <dgm:t>
        <a:bodyPr/>
        <a:lstStyle/>
        <a:p>
          <a:endParaRPr lang="en-US"/>
        </a:p>
      </dgm:t>
    </dgm:pt>
    <dgm:pt modelId="{0C7B6A19-A42C-442B-A826-7B79C7CB2290}" type="sibTrans" cxnId="{94F101D6-D2CE-40D8-9B34-27D73F3250DA}">
      <dgm:prSet/>
      <dgm:spPr/>
      <dgm:t>
        <a:bodyPr/>
        <a:lstStyle/>
        <a:p>
          <a:endParaRPr lang="en-US"/>
        </a:p>
      </dgm:t>
    </dgm:pt>
    <dgm:pt modelId="{5CFA4D2A-ADDF-45BF-9FA6-D8CD11305CCE}">
      <dgm:prSet/>
      <dgm:spPr/>
      <dgm:t>
        <a:bodyPr/>
        <a:lstStyle/>
        <a:p>
          <a:r>
            <a:rPr lang="en-US"/>
            <a:t>Be</a:t>
          </a:r>
        </a:p>
      </dgm:t>
    </dgm:pt>
    <dgm:pt modelId="{A4C7A7C4-46D3-4D11-863A-857668044871}" type="parTrans" cxnId="{E6D30419-930F-474E-ABDE-C43E50DC372F}">
      <dgm:prSet/>
      <dgm:spPr/>
      <dgm:t>
        <a:bodyPr/>
        <a:lstStyle/>
        <a:p>
          <a:endParaRPr lang="en-US"/>
        </a:p>
      </dgm:t>
    </dgm:pt>
    <dgm:pt modelId="{C305B208-C5F1-40F4-9080-44CB8E9B6946}" type="sibTrans" cxnId="{E6D30419-930F-474E-ABDE-C43E50DC372F}">
      <dgm:prSet/>
      <dgm:spPr/>
      <dgm:t>
        <a:bodyPr/>
        <a:lstStyle/>
        <a:p>
          <a:endParaRPr lang="en-US"/>
        </a:p>
      </dgm:t>
    </dgm:pt>
    <dgm:pt modelId="{E2F2F7ED-A66E-47B1-BB1B-395E4E2C6DC2}">
      <dgm:prSet/>
      <dgm:spPr/>
      <dgm:t>
        <a:bodyPr/>
        <a:lstStyle/>
        <a:p>
          <a:r>
            <a:rPr lang="en-US"/>
            <a:t>Be prepared​</a:t>
          </a:r>
        </a:p>
      </dgm:t>
    </dgm:pt>
    <dgm:pt modelId="{9E98C0FC-54D0-4421-ACCD-C155B192B5BB}" type="parTrans" cxnId="{5836C808-8601-4A58-AD62-2D3FD8705E95}">
      <dgm:prSet/>
      <dgm:spPr/>
      <dgm:t>
        <a:bodyPr/>
        <a:lstStyle/>
        <a:p>
          <a:endParaRPr lang="en-US"/>
        </a:p>
      </dgm:t>
    </dgm:pt>
    <dgm:pt modelId="{855F30F9-848E-4E86-9F08-7ABED06673F7}" type="sibTrans" cxnId="{5836C808-8601-4A58-AD62-2D3FD8705E95}">
      <dgm:prSet/>
      <dgm:spPr/>
      <dgm:t>
        <a:bodyPr/>
        <a:lstStyle/>
        <a:p>
          <a:endParaRPr lang="en-US"/>
        </a:p>
      </dgm:t>
    </dgm:pt>
    <dgm:pt modelId="{065652F9-6E6E-4D0E-A8F8-6A75403CB5A5}">
      <dgm:prSet/>
      <dgm:spPr/>
      <dgm:t>
        <a:bodyPr/>
        <a:lstStyle/>
        <a:p>
          <a:r>
            <a:rPr lang="en-US"/>
            <a:t>Optimise</a:t>
          </a:r>
        </a:p>
      </dgm:t>
    </dgm:pt>
    <dgm:pt modelId="{8F6919F4-FC16-480A-B250-03B3754D530C}" type="parTrans" cxnId="{7B5D32EE-0E00-47D6-8024-E5CF6C456ED5}">
      <dgm:prSet/>
      <dgm:spPr/>
      <dgm:t>
        <a:bodyPr/>
        <a:lstStyle/>
        <a:p>
          <a:endParaRPr lang="en-US"/>
        </a:p>
      </dgm:t>
    </dgm:pt>
    <dgm:pt modelId="{D1D50080-6C80-4580-BFC1-E86F5C830795}" type="sibTrans" cxnId="{7B5D32EE-0E00-47D6-8024-E5CF6C456ED5}">
      <dgm:prSet/>
      <dgm:spPr/>
      <dgm:t>
        <a:bodyPr/>
        <a:lstStyle/>
        <a:p>
          <a:endParaRPr lang="en-US"/>
        </a:p>
      </dgm:t>
    </dgm:pt>
    <dgm:pt modelId="{A0986060-A70E-459A-B184-CE72ACEA7141}">
      <dgm:prSet/>
      <dgm:spPr/>
      <dgm:t>
        <a:bodyPr/>
        <a:lstStyle/>
        <a:p>
          <a:r>
            <a:rPr lang="en-US"/>
            <a:t>Optimise your online presence​</a:t>
          </a:r>
        </a:p>
      </dgm:t>
    </dgm:pt>
    <dgm:pt modelId="{66E10355-CDEA-40B7-956B-7DBE9D746EF1}" type="parTrans" cxnId="{65C861C7-6D2F-4D93-808C-6156401403F0}">
      <dgm:prSet/>
      <dgm:spPr/>
      <dgm:t>
        <a:bodyPr/>
        <a:lstStyle/>
        <a:p>
          <a:endParaRPr lang="en-US"/>
        </a:p>
      </dgm:t>
    </dgm:pt>
    <dgm:pt modelId="{45734DBF-4154-4AE2-849D-7B25C617A218}" type="sibTrans" cxnId="{65C861C7-6D2F-4D93-808C-6156401403F0}">
      <dgm:prSet/>
      <dgm:spPr/>
      <dgm:t>
        <a:bodyPr/>
        <a:lstStyle/>
        <a:p>
          <a:endParaRPr lang="en-US"/>
        </a:p>
      </dgm:t>
    </dgm:pt>
    <dgm:pt modelId="{DAD79995-DC57-4A47-A49E-346450D9E379}">
      <dgm:prSet/>
      <dgm:spPr/>
      <dgm:t>
        <a:bodyPr/>
        <a:lstStyle/>
        <a:p>
          <a:r>
            <a:rPr lang="en-US"/>
            <a:t>Set up</a:t>
          </a:r>
        </a:p>
      </dgm:t>
    </dgm:pt>
    <dgm:pt modelId="{79405C7D-579F-4252-BBA7-82195F427B17}" type="parTrans" cxnId="{9C18755C-3AF9-44EB-BBDD-339702AD9582}">
      <dgm:prSet/>
      <dgm:spPr/>
      <dgm:t>
        <a:bodyPr/>
        <a:lstStyle/>
        <a:p>
          <a:endParaRPr lang="en-US"/>
        </a:p>
      </dgm:t>
    </dgm:pt>
    <dgm:pt modelId="{E64E8DBA-8C57-451B-933E-D015E636F6DA}" type="sibTrans" cxnId="{9C18755C-3AF9-44EB-BBDD-339702AD9582}">
      <dgm:prSet/>
      <dgm:spPr/>
      <dgm:t>
        <a:bodyPr/>
        <a:lstStyle/>
        <a:p>
          <a:endParaRPr lang="en-US"/>
        </a:p>
      </dgm:t>
    </dgm:pt>
    <dgm:pt modelId="{7F84F7BE-F59A-4637-A462-C7875E21B0A6}">
      <dgm:prSet/>
      <dgm:spPr/>
      <dgm:t>
        <a:bodyPr/>
        <a:lstStyle/>
        <a:p>
          <a:r>
            <a:rPr lang="en-US"/>
            <a:t>Set up monitoring tools​</a:t>
          </a:r>
        </a:p>
      </dgm:t>
    </dgm:pt>
    <dgm:pt modelId="{B7E8DC11-8634-4473-9055-4360892CD982}" type="parTrans" cxnId="{440F74C9-0236-42EC-A137-558C970995D7}">
      <dgm:prSet/>
      <dgm:spPr/>
      <dgm:t>
        <a:bodyPr/>
        <a:lstStyle/>
        <a:p>
          <a:endParaRPr lang="en-US"/>
        </a:p>
      </dgm:t>
    </dgm:pt>
    <dgm:pt modelId="{921317D8-948E-4AAD-9D91-486DDA8ECBBA}" type="sibTrans" cxnId="{440F74C9-0236-42EC-A137-558C970995D7}">
      <dgm:prSet/>
      <dgm:spPr/>
      <dgm:t>
        <a:bodyPr/>
        <a:lstStyle/>
        <a:p>
          <a:endParaRPr lang="en-US"/>
        </a:p>
      </dgm:t>
    </dgm:pt>
    <dgm:pt modelId="{6E45A245-882D-4A0F-8635-31A12C33EDC2}">
      <dgm:prSet/>
      <dgm:spPr/>
      <dgm:t>
        <a:bodyPr/>
        <a:lstStyle/>
        <a:p>
          <a:r>
            <a:rPr lang="en-US"/>
            <a:t>Analyse</a:t>
          </a:r>
        </a:p>
      </dgm:t>
    </dgm:pt>
    <dgm:pt modelId="{304CD161-1717-44D1-8496-F360E80AE0E8}" type="parTrans" cxnId="{E62FB40A-6715-4F96-AD61-955BEEA6D271}">
      <dgm:prSet/>
      <dgm:spPr/>
      <dgm:t>
        <a:bodyPr/>
        <a:lstStyle/>
        <a:p>
          <a:endParaRPr lang="en-US"/>
        </a:p>
      </dgm:t>
    </dgm:pt>
    <dgm:pt modelId="{3A9E40FB-B3C2-44B7-B1C2-E7EB55D86925}" type="sibTrans" cxnId="{E62FB40A-6715-4F96-AD61-955BEEA6D271}">
      <dgm:prSet/>
      <dgm:spPr/>
      <dgm:t>
        <a:bodyPr/>
        <a:lstStyle/>
        <a:p>
          <a:endParaRPr lang="en-US"/>
        </a:p>
      </dgm:t>
    </dgm:pt>
    <dgm:pt modelId="{2D4B5A38-3CE9-4C91-A514-A90ADF776831}">
      <dgm:prSet/>
      <dgm:spPr/>
      <dgm:t>
        <a:bodyPr/>
        <a:lstStyle/>
        <a:p>
          <a:r>
            <a:rPr lang="en-US"/>
            <a:t>Analyse feedback​</a:t>
          </a:r>
        </a:p>
      </dgm:t>
    </dgm:pt>
    <dgm:pt modelId="{3707C4AB-8F41-4BD9-AE60-8AA9EEC2833C}" type="parTrans" cxnId="{74B42E65-7C80-4FAF-9685-1CE5BC87B5B0}">
      <dgm:prSet/>
      <dgm:spPr/>
      <dgm:t>
        <a:bodyPr/>
        <a:lstStyle/>
        <a:p>
          <a:endParaRPr lang="en-US"/>
        </a:p>
      </dgm:t>
    </dgm:pt>
    <dgm:pt modelId="{2CE0B15E-63E3-40E7-BE17-1F05707B4473}" type="sibTrans" cxnId="{74B42E65-7C80-4FAF-9685-1CE5BC87B5B0}">
      <dgm:prSet/>
      <dgm:spPr/>
      <dgm:t>
        <a:bodyPr/>
        <a:lstStyle/>
        <a:p>
          <a:endParaRPr lang="en-US"/>
        </a:p>
      </dgm:t>
    </dgm:pt>
    <dgm:pt modelId="{9F88470E-4385-448C-82E2-AF6C272239CA}">
      <dgm:prSet/>
      <dgm:spPr/>
      <dgm:t>
        <a:bodyPr/>
        <a:lstStyle/>
        <a:p>
          <a:r>
            <a:rPr lang="en-US"/>
            <a:t>Take</a:t>
          </a:r>
        </a:p>
      </dgm:t>
    </dgm:pt>
    <dgm:pt modelId="{CE4FE02D-1CD1-4F28-B2A8-4C7B99C0A927}" type="parTrans" cxnId="{E7C38C98-78D8-4DC1-8D54-8CD3F17FF051}">
      <dgm:prSet/>
      <dgm:spPr/>
      <dgm:t>
        <a:bodyPr/>
        <a:lstStyle/>
        <a:p>
          <a:endParaRPr lang="en-US"/>
        </a:p>
      </dgm:t>
    </dgm:pt>
    <dgm:pt modelId="{174BC559-F2FC-408C-90BA-8B8BF43027BC}" type="sibTrans" cxnId="{E7C38C98-78D8-4DC1-8D54-8CD3F17FF051}">
      <dgm:prSet/>
      <dgm:spPr/>
      <dgm:t>
        <a:bodyPr/>
        <a:lstStyle/>
        <a:p>
          <a:endParaRPr lang="en-US"/>
        </a:p>
      </dgm:t>
    </dgm:pt>
    <dgm:pt modelId="{6A928585-50AC-4F57-82AA-025B1642E791}">
      <dgm:prSet/>
      <dgm:spPr/>
      <dgm:t>
        <a:bodyPr/>
        <a:lstStyle/>
        <a:p>
          <a:r>
            <a:rPr lang="en-US"/>
            <a:t>Take action​</a:t>
          </a:r>
        </a:p>
      </dgm:t>
    </dgm:pt>
    <dgm:pt modelId="{AE7A610B-BF74-4BBF-ADF2-F40BF7C1AAB6}" type="parTrans" cxnId="{66901701-AFE0-4F05-80C3-4614D4116E84}">
      <dgm:prSet/>
      <dgm:spPr/>
      <dgm:t>
        <a:bodyPr/>
        <a:lstStyle/>
        <a:p>
          <a:endParaRPr lang="en-US"/>
        </a:p>
      </dgm:t>
    </dgm:pt>
    <dgm:pt modelId="{D2903BC3-8D01-48B6-BCE4-546D22231AA9}" type="sibTrans" cxnId="{66901701-AFE0-4F05-80C3-4614D4116E84}">
      <dgm:prSet/>
      <dgm:spPr/>
      <dgm:t>
        <a:bodyPr/>
        <a:lstStyle/>
        <a:p>
          <a:endParaRPr lang="en-US"/>
        </a:p>
      </dgm:t>
    </dgm:pt>
    <dgm:pt modelId="{F6A32CC4-640C-44FF-8603-3CAA63806B95}">
      <dgm:prSet/>
      <dgm:spPr/>
      <dgm:t>
        <a:bodyPr/>
        <a:lstStyle/>
        <a:p>
          <a:r>
            <a:rPr lang="en-US"/>
            <a:t>Recognise and reward</a:t>
          </a:r>
        </a:p>
      </dgm:t>
    </dgm:pt>
    <dgm:pt modelId="{B3A30E0B-3E48-4F38-875C-ECC13CC4805B}" type="parTrans" cxnId="{0D9412F2-25C0-4EA8-A841-EFECBEFF1B6E}">
      <dgm:prSet/>
      <dgm:spPr/>
      <dgm:t>
        <a:bodyPr/>
        <a:lstStyle/>
        <a:p>
          <a:endParaRPr lang="en-US"/>
        </a:p>
      </dgm:t>
    </dgm:pt>
    <dgm:pt modelId="{0E0DE552-3AEB-43AA-AA07-8F8A40662FE5}" type="sibTrans" cxnId="{0D9412F2-25C0-4EA8-A841-EFECBEFF1B6E}">
      <dgm:prSet/>
      <dgm:spPr/>
      <dgm:t>
        <a:bodyPr/>
        <a:lstStyle/>
        <a:p>
          <a:endParaRPr lang="en-US"/>
        </a:p>
      </dgm:t>
    </dgm:pt>
    <dgm:pt modelId="{881DB837-21D0-43EF-95D4-372ABDD6E025}">
      <dgm:prSet/>
      <dgm:spPr/>
      <dgm:t>
        <a:bodyPr/>
        <a:lstStyle/>
        <a:p>
          <a:r>
            <a:rPr lang="en-US"/>
            <a:t>Recognise and reward​</a:t>
          </a:r>
        </a:p>
      </dgm:t>
    </dgm:pt>
    <dgm:pt modelId="{F1EEE5C7-2231-4050-A763-B75AFD779E4D}" type="parTrans" cxnId="{3DF60996-B42C-4731-B17E-CBC6EF655B1E}">
      <dgm:prSet/>
      <dgm:spPr/>
      <dgm:t>
        <a:bodyPr/>
        <a:lstStyle/>
        <a:p>
          <a:endParaRPr lang="en-US"/>
        </a:p>
      </dgm:t>
    </dgm:pt>
    <dgm:pt modelId="{FAFE8A13-F0B2-4355-8960-35B3507168F0}" type="sibTrans" cxnId="{3DF60996-B42C-4731-B17E-CBC6EF655B1E}">
      <dgm:prSet/>
      <dgm:spPr/>
      <dgm:t>
        <a:bodyPr/>
        <a:lstStyle/>
        <a:p>
          <a:endParaRPr lang="en-US"/>
        </a:p>
      </dgm:t>
    </dgm:pt>
    <dgm:pt modelId="{81D8535A-395F-4430-BDC0-D0478B3503AE}">
      <dgm:prSet/>
      <dgm:spPr/>
      <dgm:t>
        <a:bodyPr/>
        <a:lstStyle/>
        <a:p>
          <a:r>
            <a:rPr lang="en-US"/>
            <a:t>Respond</a:t>
          </a:r>
        </a:p>
      </dgm:t>
    </dgm:pt>
    <dgm:pt modelId="{529F155E-E96D-4544-BCA5-3BD1CA54C577}" type="parTrans" cxnId="{A4689531-2800-4D89-9754-BCADD1C5208C}">
      <dgm:prSet/>
      <dgm:spPr/>
      <dgm:t>
        <a:bodyPr/>
        <a:lstStyle/>
        <a:p>
          <a:endParaRPr lang="en-US"/>
        </a:p>
      </dgm:t>
    </dgm:pt>
    <dgm:pt modelId="{EE601CA4-6D4C-468A-87DE-830069BF2313}" type="sibTrans" cxnId="{A4689531-2800-4D89-9754-BCADD1C5208C}">
      <dgm:prSet/>
      <dgm:spPr/>
      <dgm:t>
        <a:bodyPr/>
        <a:lstStyle/>
        <a:p>
          <a:endParaRPr lang="en-US"/>
        </a:p>
      </dgm:t>
    </dgm:pt>
    <dgm:pt modelId="{3E7EC925-7659-4707-81FE-80303F8B01AF}">
      <dgm:prSet/>
      <dgm:spPr/>
      <dgm:t>
        <a:bodyPr/>
        <a:lstStyle/>
        <a:p>
          <a:r>
            <a:rPr lang="en-US"/>
            <a:t>Respond to reviews</a:t>
          </a:r>
        </a:p>
      </dgm:t>
    </dgm:pt>
    <dgm:pt modelId="{88956838-9486-4F36-B879-6F0938E3220B}" type="parTrans" cxnId="{E50CCA03-89E3-4065-8BAE-67A49E2005CE}">
      <dgm:prSet/>
      <dgm:spPr/>
      <dgm:t>
        <a:bodyPr/>
        <a:lstStyle/>
        <a:p>
          <a:endParaRPr lang="en-US"/>
        </a:p>
      </dgm:t>
    </dgm:pt>
    <dgm:pt modelId="{0196B567-E672-4990-A3A6-5988C4B6C478}" type="sibTrans" cxnId="{E50CCA03-89E3-4065-8BAE-67A49E2005CE}">
      <dgm:prSet/>
      <dgm:spPr/>
      <dgm:t>
        <a:bodyPr/>
        <a:lstStyle/>
        <a:p>
          <a:endParaRPr lang="en-US"/>
        </a:p>
      </dgm:t>
    </dgm:pt>
    <dgm:pt modelId="{4706AC26-1BDB-447B-9A26-8CA8B2EF9965}" type="pres">
      <dgm:prSet presAssocID="{A1BA7BF4-64E7-4806-9208-0E16AFAF10D4}" presName="Name0" presStyleCnt="0">
        <dgm:presLayoutVars>
          <dgm:dir/>
          <dgm:animLvl val="lvl"/>
          <dgm:resizeHandles val="exact"/>
        </dgm:presLayoutVars>
      </dgm:prSet>
      <dgm:spPr/>
    </dgm:pt>
    <dgm:pt modelId="{05EEC542-A995-4519-86C6-E2871C9946A4}" type="pres">
      <dgm:prSet presAssocID="{A1FC3F6B-D4F6-4F19-AE7C-EE18468B1EB3}" presName="linNode" presStyleCnt="0"/>
      <dgm:spPr/>
    </dgm:pt>
    <dgm:pt modelId="{54E7CF45-BCB4-471D-87F5-72DC6D65C413}" type="pres">
      <dgm:prSet presAssocID="{A1FC3F6B-D4F6-4F19-AE7C-EE18468B1EB3}" presName="parentText" presStyleLbl="alignNode1" presStyleIdx="0" presStyleCnt="10">
        <dgm:presLayoutVars>
          <dgm:chMax val="1"/>
          <dgm:bulletEnabled/>
        </dgm:presLayoutVars>
      </dgm:prSet>
      <dgm:spPr/>
    </dgm:pt>
    <dgm:pt modelId="{DAF60E20-1F92-447D-9B19-0498EAFDBC83}" type="pres">
      <dgm:prSet presAssocID="{A1FC3F6B-D4F6-4F19-AE7C-EE18468B1EB3}" presName="descendantText" presStyleLbl="alignAccFollowNode1" presStyleIdx="0" presStyleCnt="10">
        <dgm:presLayoutVars>
          <dgm:bulletEnabled/>
        </dgm:presLayoutVars>
      </dgm:prSet>
      <dgm:spPr/>
    </dgm:pt>
    <dgm:pt modelId="{71E5FAA4-AE29-4B27-949B-85B6CB159C8A}" type="pres">
      <dgm:prSet presAssocID="{DAA085CC-7D37-4929-AED0-AD62989E41B3}" presName="sp" presStyleCnt="0"/>
      <dgm:spPr/>
    </dgm:pt>
    <dgm:pt modelId="{3213A587-2DD4-49E6-A1B2-5E192AC44F9A}" type="pres">
      <dgm:prSet presAssocID="{3B6F4CEF-CA72-484F-95CA-05C19E555BEE}" presName="linNode" presStyleCnt="0"/>
      <dgm:spPr/>
    </dgm:pt>
    <dgm:pt modelId="{B0ABDD91-019F-4B6D-9C91-30E5B08B2D14}" type="pres">
      <dgm:prSet presAssocID="{3B6F4CEF-CA72-484F-95CA-05C19E555BEE}" presName="parentText" presStyleLbl="alignNode1" presStyleIdx="1" presStyleCnt="10">
        <dgm:presLayoutVars>
          <dgm:chMax val="1"/>
          <dgm:bulletEnabled/>
        </dgm:presLayoutVars>
      </dgm:prSet>
      <dgm:spPr/>
    </dgm:pt>
    <dgm:pt modelId="{B2C8F851-337D-49F5-8A3F-E93D1FC1D8F7}" type="pres">
      <dgm:prSet presAssocID="{3B6F4CEF-CA72-484F-95CA-05C19E555BEE}" presName="descendantText" presStyleLbl="alignAccFollowNode1" presStyleIdx="1" presStyleCnt="10">
        <dgm:presLayoutVars>
          <dgm:bulletEnabled/>
        </dgm:presLayoutVars>
      </dgm:prSet>
      <dgm:spPr/>
    </dgm:pt>
    <dgm:pt modelId="{86D66E1D-AE16-49DE-A55E-351135F5F7DF}" type="pres">
      <dgm:prSet presAssocID="{F70F8E1A-1F76-464C-94AC-9501F941C518}" presName="sp" presStyleCnt="0"/>
      <dgm:spPr/>
    </dgm:pt>
    <dgm:pt modelId="{C29DCF0E-135A-431E-9238-1C8D6A4F1148}" type="pres">
      <dgm:prSet presAssocID="{6B0F92D2-ED09-419F-A64F-E41A493949CE}" presName="linNode" presStyleCnt="0"/>
      <dgm:spPr/>
    </dgm:pt>
    <dgm:pt modelId="{01353814-B084-4289-8508-15EDDB6B6DF4}" type="pres">
      <dgm:prSet presAssocID="{6B0F92D2-ED09-419F-A64F-E41A493949CE}" presName="parentText" presStyleLbl="alignNode1" presStyleIdx="2" presStyleCnt="10">
        <dgm:presLayoutVars>
          <dgm:chMax val="1"/>
          <dgm:bulletEnabled/>
        </dgm:presLayoutVars>
      </dgm:prSet>
      <dgm:spPr/>
    </dgm:pt>
    <dgm:pt modelId="{86CA9615-9CCD-4D96-B78A-E6B70955E807}" type="pres">
      <dgm:prSet presAssocID="{6B0F92D2-ED09-419F-A64F-E41A493949CE}" presName="descendantText" presStyleLbl="alignAccFollowNode1" presStyleIdx="2" presStyleCnt="10">
        <dgm:presLayoutVars>
          <dgm:bulletEnabled/>
        </dgm:presLayoutVars>
      </dgm:prSet>
      <dgm:spPr/>
    </dgm:pt>
    <dgm:pt modelId="{5FCD6209-451F-4643-8589-2DA50968CA97}" type="pres">
      <dgm:prSet presAssocID="{0A947C62-CD31-40F8-9A95-668CCFEB9693}" presName="sp" presStyleCnt="0"/>
      <dgm:spPr/>
    </dgm:pt>
    <dgm:pt modelId="{9C2CF964-65C3-45D4-9DAA-E85DADC07D74}" type="pres">
      <dgm:prSet presAssocID="{5CFA4D2A-ADDF-45BF-9FA6-D8CD11305CCE}" presName="linNode" presStyleCnt="0"/>
      <dgm:spPr/>
    </dgm:pt>
    <dgm:pt modelId="{A5E9A215-A07A-4BF0-9CCB-C1599B624D6E}" type="pres">
      <dgm:prSet presAssocID="{5CFA4D2A-ADDF-45BF-9FA6-D8CD11305CCE}" presName="parentText" presStyleLbl="alignNode1" presStyleIdx="3" presStyleCnt="10">
        <dgm:presLayoutVars>
          <dgm:chMax val="1"/>
          <dgm:bulletEnabled/>
        </dgm:presLayoutVars>
      </dgm:prSet>
      <dgm:spPr/>
    </dgm:pt>
    <dgm:pt modelId="{74E582C2-2690-4A27-A4FD-1E5D7606EF9C}" type="pres">
      <dgm:prSet presAssocID="{5CFA4D2A-ADDF-45BF-9FA6-D8CD11305CCE}" presName="descendantText" presStyleLbl="alignAccFollowNode1" presStyleIdx="3" presStyleCnt="10">
        <dgm:presLayoutVars>
          <dgm:bulletEnabled/>
        </dgm:presLayoutVars>
      </dgm:prSet>
      <dgm:spPr/>
    </dgm:pt>
    <dgm:pt modelId="{62445AE7-EF5B-4F2B-A95E-F5DA0E4D2FF1}" type="pres">
      <dgm:prSet presAssocID="{C305B208-C5F1-40F4-9080-44CB8E9B6946}" presName="sp" presStyleCnt="0"/>
      <dgm:spPr/>
    </dgm:pt>
    <dgm:pt modelId="{E94A71DE-CBAA-4476-9868-E60C555E371F}" type="pres">
      <dgm:prSet presAssocID="{065652F9-6E6E-4D0E-A8F8-6A75403CB5A5}" presName="linNode" presStyleCnt="0"/>
      <dgm:spPr/>
    </dgm:pt>
    <dgm:pt modelId="{1AA7E2A2-826A-4C24-8152-2A3107507AE9}" type="pres">
      <dgm:prSet presAssocID="{065652F9-6E6E-4D0E-A8F8-6A75403CB5A5}" presName="parentText" presStyleLbl="alignNode1" presStyleIdx="4" presStyleCnt="10">
        <dgm:presLayoutVars>
          <dgm:chMax val="1"/>
          <dgm:bulletEnabled/>
        </dgm:presLayoutVars>
      </dgm:prSet>
      <dgm:spPr/>
    </dgm:pt>
    <dgm:pt modelId="{B9577464-D0F4-4943-8560-C85EC55746A5}" type="pres">
      <dgm:prSet presAssocID="{065652F9-6E6E-4D0E-A8F8-6A75403CB5A5}" presName="descendantText" presStyleLbl="alignAccFollowNode1" presStyleIdx="4" presStyleCnt="10">
        <dgm:presLayoutVars>
          <dgm:bulletEnabled/>
        </dgm:presLayoutVars>
      </dgm:prSet>
      <dgm:spPr/>
    </dgm:pt>
    <dgm:pt modelId="{09F26CDF-C18B-4CD7-83B4-C0B50C12E991}" type="pres">
      <dgm:prSet presAssocID="{D1D50080-6C80-4580-BFC1-E86F5C830795}" presName="sp" presStyleCnt="0"/>
      <dgm:spPr/>
    </dgm:pt>
    <dgm:pt modelId="{270F3994-EB7C-43CD-A0CD-1499DFE838B2}" type="pres">
      <dgm:prSet presAssocID="{DAD79995-DC57-4A47-A49E-346450D9E379}" presName="linNode" presStyleCnt="0"/>
      <dgm:spPr/>
    </dgm:pt>
    <dgm:pt modelId="{17C08C95-414F-496F-AB49-83B6EFE81FEB}" type="pres">
      <dgm:prSet presAssocID="{DAD79995-DC57-4A47-A49E-346450D9E379}" presName="parentText" presStyleLbl="alignNode1" presStyleIdx="5" presStyleCnt="10">
        <dgm:presLayoutVars>
          <dgm:chMax val="1"/>
          <dgm:bulletEnabled/>
        </dgm:presLayoutVars>
      </dgm:prSet>
      <dgm:spPr/>
    </dgm:pt>
    <dgm:pt modelId="{2D059DAA-CEEC-4F0C-815D-1AE73DBF5696}" type="pres">
      <dgm:prSet presAssocID="{DAD79995-DC57-4A47-A49E-346450D9E379}" presName="descendantText" presStyleLbl="alignAccFollowNode1" presStyleIdx="5" presStyleCnt="10">
        <dgm:presLayoutVars>
          <dgm:bulletEnabled/>
        </dgm:presLayoutVars>
      </dgm:prSet>
      <dgm:spPr/>
    </dgm:pt>
    <dgm:pt modelId="{AF67EADF-FB9D-4DED-8FFC-6A62AF4F0EF5}" type="pres">
      <dgm:prSet presAssocID="{E64E8DBA-8C57-451B-933E-D015E636F6DA}" presName="sp" presStyleCnt="0"/>
      <dgm:spPr/>
    </dgm:pt>
    <dgm:pt modelId="{8C6358BC-90BF-4159-B306-9D9831248123}" type="pres">
      <dgm:prSet presAssocID="{6E45A245-882D-4A0F-8635-31A12C33EDC2}" presName="linNode" presStyleCnt="0"/>
      <dgm:spPr/>
    </dgm:pt>
    <dgm:pt modelId="{61A1D6F9-B4D7-4A1C-B585-9DF3BA098D7E}" type="pres">
      <dgm:prSet presAssocID="{6E45A245-882D-4A0F-8635-31A12C33EDC2}" presName="parentText" presStyleLbl="alignNode1" presStyleIdx="6" presStyleCnt="10">
        <dgm:presLayoutVars>
          <dgm:chMax val="1"/>
          <dgm:bulletEnabled/>
        </dgm:presLayoutVars>
      </dgm:prSet>
      <dgm:spPr/>
    </dgm:pt>
    <dgm:pt modelId="{82CB438D-7755-4B0F-BCB5-BBE0C5756D0E}" type="pres">
      <dgm:prSet presAssocID="{6E45A245-882D-4A0F-8635-31A12C33EDC2}" presName="descendantText" presStyleLbl="alignAccFollowNode1" presStyleIdx="6" presStyleCnt="10">
        <dgm:presLayoutVars>
          <dgm:bulletEnabled/>
        </dgm:presLayoutVars>
      </dgm:prSet>
      <dgm:spPr/>
    </dgm:pt>
    <dgm:pt modelId="{DB587C5A-3708-44C5-B3D5-F673A81A265C}" type="pres">
      <dgm:prSet presAssocID="{3A9E40FB-B3C2-44B7-B1C2-E7EB55D86925}" presName="sp" presStyleCnt="0"/>
      <dgm:spPr/>
    </dgm:pt>
    <dgm:pt modelId="{C4E25187-D4B6-43D0-8349-D0C076450898}" type="pres">
      <dgm:prSet presAssocID="{9F88470E-4385-448C-82E2-AF6C272239CA}" presName="linNode" presStyleCnt="0"/>
      <dgm:spPr/>
    </dgm:pt>
    <dgm:pt modelId="{A9B6EE1A-C8A1-4016-84D7-DAEB64909D36}" type="pres">
      <dgm:prSet presAssocID="{9F88470E-4385-448C-82E2-AF6C272239CA}" presName="parentText" presStyleLbl="alignNode1" presStyleIdx="7" presStyleCnt="10">
        <dgm:presLayoutVars>
          <dgm:chMax val="1"/>
          <dgm:bulletEnabled/>
        </dgm:presLayoutVars>
      </dgm:prSet>
      <dgm:spPr/>
    </dgm:pt>
    <dgm:pt modelId="{91DFDB93-80C2-467A-9A0E-A613F709C89D}" type="pres">
      <dgm:prSet presAssocID="{9F88470E-4385-448C-82E2-AF6C272239CA}" presName="descendantText" presStyleLbl="alignAccFollowNode1" presStyleIdx="7" presStyleCnt="10">
        <dgm:presLayoutVars>
          <dgm:bulletEnabled/>
        </dgm:presLayoutVars>
      </dgm:prSet>
      <dgm:spPr/>
    </dgm:pt>
    <dgm:pt modelId="{48D9FB33-EB32-4A76-BCDC-D6EB7AFCC1EB}" type="pres">
      <dgm:prSet presAssocID="{174BC559-F2FC-408C-90BA-8B8BF43027BC}" presName="sp" presStyleCnt="0"/>
      <dgm:spPr/>
    </dgm:pt>
    <dgm:pt modelId="{CC27C8F2-2C66-41A0-9105-D548A2F5DCA4}" type="pres">
      <dgm:prSet presAssocID="{F6A32CC4-640C-44FF-8603-3CAA63806B95}" presName="linNode" presStyleCnt="0"/>
      <dgm:spPr/>
    </dgm:pt>
    <dgm:pt modelId="{AC3EBCCD-B685-48B3-A23B-1618694327FF}" type="pres">
      <dgm:prSet presAssocID="{F6A32CC4-640C-44FF-8603-3CAA63806B95}" presName="parentText" presStyleLbl="alignNode1" presStyleIdx="8" presStyleCnt="10">
        <dgm:presLayoutVars>
          <dgm:chMax val="1"/>
          <dgm:bulletEnabled/>
        </dgm:presLayoutVars>
      </dgm:prSet>
      <dgm:spPr/>
    </dgm:pt>
    <dgm:pt modelId="{0652D0BF-1A64-4CBB-A98C-579201EA5FC8}" type="pres">
      <dgm:prSet presAssocID="{F6A32CC4-640C-44FF-8603-3CAA63806B95}" presName="descendantText" presStyleLbl="alignAccFollowNode1" presStyleIdx="8" presStyleCnt="10">
        <dgm:presLayoutVars>
          <dgm:bulletEnabled/>
        </dgm:presLayoutVars>
      </dgm:prSet>
      <dgm:spPr/>
    </dgm:pt>
    <dgm:pt modelId="{76DDDB57-AE5F-4A30-9B4B-22CE854C3828}" type="pres">
      <dgm:prSet presAssocID="{0E0DE552-3AEB-43AA-AA07-8F8A40662FE5}" presName="sp" presStyleCnt="0"/>
      <dgm:spPr/>
    </dgm:pt>
    <dgm:pt modelId="{EE0429BD-FA83-4738-94DC-4BF15288EDF6}" type="pres">
      <dgm:prSet presAssocID="{81D8535A-395F-4430-BDC0-D0478B3503AE}" presName="linNode" presStyleCnt="0"/>
      <dgm:spPr/>
    </dgm:pt>
    <dgm:pt modelId="{96E17C19-1B8B-41D8-82B9-E82BD1D0EE47}" type="pres">
      <dgm:prSet presAssocID="{81D8535A-395F-4430-BDC0-D0478B3503AE}" presName="parentText" presStyleLbl="alignNode1" presStyleIdx="9" presStyleCnt="10">
        <dgm:presLayoutVars>
          <dgm:chMax val="1"/>
          <dgm:bulletEnabled/>
        </dgm:presLayoutVars>
      </dgm:prSet>
      <dgm:spPr/>
    </dgm:pt>
    <dgm:pt modelId="{D2D4C595-B8D3-47D3-88B1-C29CA09E78DE}" type="pres">
      <dgm:prSet presAssocID="{81D8535A-395F-4430-BDC0-D0478B3503AE}" presName="descendantText" presStyleLbl="alignAccFollowNode1" presStyleIdx="9" presStyleCnt="10">
        <dgm:presLayoutVars>
          <dgm:bulletEnabled/>
        </dgm:presLayoutVars>
      </dgm:prSet>
      <dgm:spPr/>
    </dgm:pt>
  </dgm:ptLst>
  <dgm:cxnLst>
    <dgm:cxn modelId="{66901701-AFE0-4F05-80C3-4614D4116E84}" srcId="{9F88470E-4385-448C-82E2-AF6C272239CA}" destId="{6A928585-50AC-4F57-82AA-025B1642E791}" srcOrd="0" destOrd="0" parTransId="{AE7A610B-BF74-4BBF-ADF2-F40BF7C1AAB6}" sibTransId="{D2903BC3-8D01-48B6-BCE4-546D22231AA9}"/>
    <dgm:cxn modelId="{E50CCA03-89E3-4065-8BAE-67A49E2005CE}" srcId="{81D8535A-395F-4430-BDC0-D0478B3503AE}" destId="{3E7EC925-7659-4707-81FE-80303F8B01AF}" srcOrd="0" destOrd="0" parTransId="{88956838-9486-4F36-B879-6F0938E3220B}" sibTransId="{0196B567-E672-4990-A3A6-5988C4B6C478}"/>
    <dgm:cxn modelId="{7B6D4106-E7B2-4949-B1C8-8939788DED62}" type="presOf" srcId="{D461BC97-300A-4A6F-866D-3CCBFDB94DDC}" destId="{86CA9615-9CCD-4D96-B78A-E6B70955E807}" srcOrd="0" destOrd="0" presId="urn:microsoft.com/office/officeart/2016/7/layout/VerticalSolidActionList"/>
    <dgm:cxn modelId="{0C250707-272B-4B29-8BDF-9EF7B1EED717}" type="presOf" srcId="{F6A32CC4-640C-44FF-8603-3CAA63806B95}" destId="{AC3EBCCD-B685-48B3-A23B-1618694327FF}" srcOrd="0" destOrd="0" presId="urn:microsoft.com/office/officeart/2016/7/layout/VerticalSolidActionList"/>
    <dgm:cxn modelId="{5836C808-8601-4A58-AD62-2D3FD8705E95}" srcId="{5CFA4D2A-ADDF-45BF-9FA6-D8CD11305CCE}" destId="{E2F2F7ED-A66E-47B1-BB1B-395E4E2C6DC2}" srcOrd="0" destOrd="0" parTransId="{9E98C0FC-54D0-4421-ACCD-C155B192B5BB}" sibTransId="{855F30F9-848E-4E86-9F08-7ABED06673F7}"/>
    <dgm:cxn modelId="{E62FB40A-6715-4F96-AD61-955BEEA6D271}" srcId="{A1BA7BF4-64E7-4806-9208-0E16AFAF10D4}" destId="{6E45A245-882D-4A0F-8635-31A12C33EDC2}" srcOrd="6" destOrd="0" parTransId="{304CD161-1717-44D1-8496-F360E80AE0E8}" sibTransId="{3A9E40FB-B3C2-44B7-B1C2-E7EB55D86925}"/>
    <dgm:cxn modelId="{16896C0D-D94A-40D0-A690-22B93776BB04}" type="presOf" srcId="{3B6F4CEF-CA72-484F-95CA-05C19E555BEE}" destId="{B0ABDD91-019F-4B6D-9C91-30E5B08B2D14}" srcOrd="0" destOrd="0" presId="urn:microsoft.com/office/officeart/2016/7/layout/VerticalSolidActionList"/>
    <dgm:cxn modelId="{E6D30419-930F-474E-ABDE-C43E50DC372F}" srcId="{A1BA7BF4-64E7-4806-9208-0E16AFAF10D4}" destId="{5CFA4D2A-ADDF-45BF-9FA6-D8CD11305CCE}" srcOrd="3" destOrd="0" parTransId="{A4C7A7C4-46D3-4D11-863A-857668044871}" sibTransId="{C305B208-C5F1-40F4-9080-44CB8E9B6946}"/>
    <dgm:cxn modelId="{B7E3952C-BA03-48C4-89D1-50943D9F85B9}" type="presOf" srcId="{5CFA4D2A-ADDF-45BF-9FA6-D8CD11305CCE}" destId="{A5E9A215-A07A-4BF0-9CCB-C1599B624D6E}" srcOrd="0" destOrd="0" presId="urn:microsoft.com/office/officeart/2016/7/layout/VerticalSolidActionList"/>
    <dgm:cxn modelId="{A4689531-2800-4D89-9754-BCADD1C5208C}" srcId="{A1BA7BF4-64E7-4806-9208-0E16AFAF10D4}" destId="{81D8535A-395F-4430-BDC0-D0478B3503AE}" srcOrd="9" destOrd="0" parTransId="{529F155E-E96D-4544-BCA5-3BD1CA54C577}" sibTransId="{EE601CA4-6D4C-468A-87DE-830069BF2313}"/>
    <dgm:cxn modelId="{BDE2FE36-E0C1-4CF1-8D64-14123397BBE0}" type="presOf" srcId="{81D8535A-395F-4430-BDC0-D0478B3503AE}" destId="{96E17C19-1B8B-41D8-82B9-E82BD1D0EE47}" srcOrd="0" destOrd="0" presId="urn:microsoft.com/office/officeart/2016/7/layout/VerticalSolidActionList"/>
    <dgm:cxn modelId="{C0F4F83D-9E1A-4071-B286-629342DA8AD6}" type="presOf" srcId="{DAD79995-DC57-4A47-A49E-346450D9E379}" destId="{17C08C95-414F-496F-AB49-83B6EFE81FEB}" srcOrd="0" destOrd="0" presId="urn:microsoft.com/office/officeart/2016/7/layout/VerticalSolidActionList"/>
    <dgm:cxn modelId="{5FA2823F-6B04-43A5-97C0-5FEFE8C7F5E8}" srcId="{A1BA7BF4-64E7-4806-9208-0E16AFAF10D4}" destId="{6B0F92D2-ED09-419F-A64F-E41A493949CE}" srcOrd="2" destOrd="0" parTransId="{E1B53A47-2F06-42F8-AF0B-AED0A8E3448D}" sibTransId="{0A947C62-CD31-40F8-9A95-668CCFEB9693}"/>
    <dgm:cxn modelId="{9C18755C-3AF9-44EB-BBDD-339702AD9582}" srcId="{A1BA7BF4-64E7-4806-9208-0E16AFAF10D4}" destId="{DAD79995-DC57-4A47-A49E-346450D9E379}" srcOrd="5" destOrd="0" parTransId="{79405C7D-579F-4252-BBA7-82195F427B17}" sibTransId="{E64E8DBA-8C57-451B-933E-D015E636F6DA}"/>
    <dgm:cxn modelId="{9634B25C-7056-4235-B021-634AD13587F8}" type="presOf" srcId="{A1BA7BF4-64E7-4806-9208-0E16AFAF10D4}" destId="{4706AC26-1BDB-447B-9A26-8CA8B2EF9965}" srcOrd="0" destOrd="0" presId="urn:microsoft.com/office/officeart/2016/7/layout/VerticalSolidActionList"/>
    <dgm:cxn modelId="{7B96E763-D8EA-48C6-862B-9CE9539E3D28}" type="presOf" srcId="{6B0F92D2-ED09-419F-A64F-E41A493949CE}" destId="{01353814-B084-4289-8508-15EDDB6B6DF4}" srcOrd="0" destOrd="0" presId="urn:microsoft.com/office/officeart/2016/7/layout/VerticalSolidActionList"/>
    <dgm:cxn modelId="{74B42E65-7C80-4FAF-9685-1CE5BC87B5B0}" srcId="{6E45A245-882D-4A0F-8635-31A12C33EDC2}" destId="{2D4B5A38-3CE9-4C91-A514-A90ADF776831}" srcOrd="0" destOrd="0" parTransId="{3707C4AB-8F41-4BD9-AE60-8AA9EEC2833C}" sibTransId="{2CE0B15E-63E3-40E7-BE17-1F05707B4473}"/>
    <dgm:cxn modelId="{F4827347-138E-4F7B-8BA3-261B97CD1C83}" type="presOf" srcId="{881DB837-21D0-43EF-95D4-372ABDD6E025}" destId="{0652D0BF-1A64-4CBB-A98C-579201EA5FC8}" srcOrd="0" destOrd="0" presId="urn:microsoft.com/office/officeart/2016/7/layout/VerticalSolidActionList"/>
    <dgm:cxn modelId="{F7D62449-0800-4BC8-AFAF-B99A99175ECA}" type="presOf" srcId="{C797A068-6D10-40F1-BC06-0A98A721FD41}" destId="{B2C8F851-337D-49F5-8A3F-E93D1FC1D8F7}" srcOrd="0" destOrd="0" presId="urn:microsoft.com/office/officeart/2016/7/layout/VerticalSolidActionList"/>
    <dgm:cxn modelId="{93A08E75-7CB7-4F52-B8B9-6400D2B46CFD}" type="presOf" srcId="{A0986060-A70E-459A-B184-CE72ACEA7141}" destId="{B9577464-D0F4-4943-8560-C85EC55746A5}" srcOrd="0" destOrd="0" presId="urn:microsoft.com/office/officeart/2016/7/layout/VerticalSolidActionList"/>
    <dgm:cxn modelId="{9ADE9A7C-7AA8-45E6-884E-B799E4C56FCF}" type="presOf" srcId="{A1FC3F6B-D4F6-4F19-AE7C-EE18468B1EB3}" destId="{54E7CF45-BCB4-471D-87F5-72DC6D65C413}" srcOrd="0" destOrd="0" presId="urn:microsoft.com/office/officeart/2016/7/layout/VerticalSolidActionList"/>
    <dgm:cxn modelId="{20BB927D-E5F8-4B17-B08E-6B566EEA51A6}" srcId="{A1BA7BF4-64E7-4806-9208-0E16AFAF10D4}" destId="{3B6F4CEF-CA72-484F-95CA-05C19E555BEE}" srcOrd="1" destOrd="0" parTransId="{4547A978-5172-4232-BFD5-EACFBFA91A0B}" sibTransId="{F70F8E1A-1F76-464C-94AC-9501F941C518}"/>
    <dgm:cxn modelId="{2F57ED80-47C6-4D93-A3C5-133B3C831B35}" type="presOf" srcId="{81D42AB5-D84E-4EC4-89C6-F8634E27004C}" destId="{DAF60E20-1F92-447D-9B19-0498EAFDBC83}" srcOrd="0" destOrd="0" presId="urn:microsoft.com/office/officeart/2016/7/layout/VerticalSolidActionList"/>
    <dgm:cxn modelId="{3DF60996-B42C-4731-B17E-CBC6EF655B1E}" srcId="{F6A32CC4-640C-44FF-8603-3CAA63806B95}" destId="{881DB837-21D0-43EF-95D4-372ABDD6E025}" srcOrd="0" destOrd="0" parTransId="{F1EEE5C7-2231-4050-A763-B75AFD779E4D}" sibTransId="{FAFE8A13-F0B2-4355-8960-35B3507168F0}"/>
    <dgm:cxn modelId="{E7C38C98-78D8-4DC1-8D54-8CD3F17FF051}" srcId="{A1BA7BF4-64E7-4806-9208-0E16AFAF10D4}" destId="{9F88470E-4385-448C-82E2-AF6C272239CA}" srcOrd="7" destOrd="0" parTransId="{CE4FE02D-1CD1-4F28-B2A8-4C7B99C0A927}" sibTransId="{174BC559-F2FC-408C-90BA-8B8BF43027BC}"/>
    <dgm:cxn modelId="{6193F8A0-25EF-4A75-84D8-65654B19367A}" type="presOf" srcId="{6A928585-50AC-4F57-82AA-025B1642E791}" destId="{91DFDB93-80C2-467A-9A0E-A613F709C89D}" srcOrd="0" destOrd="0" presId="urn:microsoft.com/office/officeart/2016/7/layout/VerticalSolidActionList"/>
    <dgm:cxn modelId="{7FE23CAA-F077-4A5C-93F2-BE68B0DB8724}" type="presOf" srcId="{2D4B5A38-3CE9-4C91-A514-A90ADF776831}" destId="{82CB438D-7755-4B0F-BCB5-BBE0C5756D0E}" srcOrd="0" destOrd="0" presId="urn:microsoft.com/office/officeart/2016/7/layout/VerticalSolidActionList"/>
    <dgm:cxn modelId="{E870B5B8-D894-4D3C-9A0F-EDF6C7A689E8}" type="presOf" srcId="{065652F9-6E6E-4D0E-A8F8-6A75403CB5A5}" destId="{1AA7E2A2-826A-4C24-8152-2A3107507AE9}" srcOrd="0" destOrd="0" presId="urn:microsoft.com/office/officeart/2016/7/layout/VerticalSolidActionList"/>
    <dgm:cxn modelId="{65C861C7-6D2F-4D93-808C-6156401403F0}" srcId="{065652F9-6E6E-4D0E-A8F8-6A75403CB5A5}" destId="{A0986060-A70E-459A-B184-CE72ACEA7141}" srcOrd="0" destOrd="0" parTransId="{66E10355-CDEA-40B7-956B-7DBE9D746EF1}" sibTransId="{45734DBF-4154-4AE2-849D-7B25C617A218}"/>
    <dgm:cxn modelId="{440F74C9-0236-42EC-A137-558C970995D7}" srcId="{DAD79995-DC57-4A47-A49E-346450D9E379}" destId="{7F84F7BE-F59A-4637-A462-C7875E21B0A6}" srcOrd="0" destOrd="0" parTransId="{B7E8DC11-8634-4473-9055-4360892CD982}" sibTransId="{921317D8-948E-4AAD-9D91-486DDA8ECBBA}"/>
    <dgm:cxn modelId="{98D011D2-D6DA-48B3-82DF-EDB25A5DC764}" type="presOf" srcId="{9F88470E-4385-448C-82E2-AF6C272239CA}" destId="{A9B6EE1A-C8A1-4016-84D7-DAEB64909D36}" srcOrd="0" destOrd="0" presId="urn:microsoft.com/office/officeart/2016/7/layout/VerticalSolidActionList"/>
    <dgm:cxn modelId="{D05E74D3-419B-41AB-80F9-2B35D4B66B76}" type="presOf" srcId="{7F84F7BE-F59A-4637-A462-C7875E21B0A6}" destId="{2D059DAA-CEEC-4F0C-815D-1AE73DBF5696}" srcOrd="0" destOrd="0" presId="urn:microsoft.com/office/officeart/2016/7/layout/VerticalSolidActionList"/>
    <dgm:cxn modelId="{E75437D4-B72B-404A-A398-B58CA57C8ABD}" type="presOf" srcId="{6E45A245-882D-4A0F-8635-31A12C33EDC2}" destId="{61A1D6F9-B4D7-4A1C-B585-9DF3BA098D7E}" srcOrd="0" destOrd="0" presId="urn:microsoft.com/office/officeart/2016/7/layout/VerticalSolidActionList"/>
    <dgm:cxn modelId="{94F101D6-D2CE-40D8-9B34-27D73F3250DA}" srcId="{6B0F92D2-ED09-419F-A64F-E41A493949CE}" destId="{D461BC97-300A-4A6F-866D-3CCBFDB94DDC}" srcOrd="0" destOrd="0" parTransId="{9C07064D-A573-4A11-B80A-E0448F315A8F}" sibTransId="{0C7B6A19-A42C-442B-A826-7B79C7CB2290}"/>
    <dgm:cxn modelId="{0EC7C5E1-2832-486E-A839-99BD451A1A54}" srcId="{A1FC3F6B-D4F6-4F19-AE7C-EE18468B1EB3}" destId="{81D42AB5-D84E-4EC4-89C6-F8634E27004C}" srcOrd="0" destOrd="0" parTransId="{B2E9C8FD-586D-4EC0-9538-25D60E74C1A2}" sibTransId="{423342B3-529B-486B-B071-E963FF67163B}"/>
    <dgm:cxn modelId="{052D35E7-0D32-4BC1-9D47-5892C718EDF9}" srcId="{3B6F4CEF-CA72-484F-95CA-05C19E555BEE}" destId="{C797A068-6D10-40F1-BC06-0A98A721FD41}" srcOrd="0" destOrd="0" parTransId="{4CE68EA4-DCDE-4DCB-9DE1-7EF02C7A3686}" sibTransId="{86D67E72-B63F-4A51-B78B-141AF06143FB}"/>
    <dgm:cxn modelId="{BCE258E7-EF50-4748-A2BD-21E1D5982983}" type="presOf" srcId="{3E7EC925-7659-4707-81FE-80303F8B01AF}" destId="{D2D4C595-B8D3-47D3-88B1-C29CA09E78DE}" srcOrd="0" destOrd="0" presId="urn:microsoft.com/office/officeart/2016/7/layout/VerticalSolidActionList"/>
    <dgm:cxn modelId="{7B5D32EE-0E00-47D6-8024-E5CF6C456ED5}" srcId="{A1BA7BF4-64E7-4806-9208-0E16AFAF10D4}" destId="{065652F9-6E6E-4D0E-A8F8-6A75403CB5A5}" srcOrd="4" destOrd="0" parTransId="{8F6919F4-FC16-480A-B250-03B3754D530C}" sibTransId="{D1D50080-6C80-4580-BFC1-E86F5C830795}"/>
    <dgm:cxn modelId="{0D9412F2-25C0-4EA8-A841-EFECBEFF1B6E}" srcId="{A1BA7BF4-64E7-4806-9208-0E16AFAF10D4}" destId="{F6A32CC4-640C-44FF-8603-3CAA63806B95}" srcOrd="8" destOrd="0" parTransId="{B3A30E0B-3E48-4F38-875C-ECC13CC4805B}" sibTransId="{0E0DE552-3AEB-43AA-AA07-8F8A40662FE5}"/>
    <dgm:cxn modelId="{C35A2FF9-062C-41BB-B4B5-57AA44883AE3}" type="presOf" srcId="{E2F2F7ED-A66E-47B1-BB1B-395E4E2C6DC2}" destId="{74E582C2-2690-4A27-A4FD-1E5D7606EF9C}" srcOrd="0" destOrd="0" presId="urn:microsoft.com/office/officeart/2016/7/layout/VerticalSolidActionList"/>
    <dgm:cxn modelId="{F26F60FD-B035-48A0-A139-35121401DCC9}" srcId="{A1BA7BF4-64E7-4806-9208-0E16AFAF10D4}" destId="{A1FC3F6B-D4F6-4F19-AE7C-EE18468B1EB3}" srcOrd="0" destOrd="0" parTransId="{DA206AD5-A5AC-401E-8C4E-E538FD609744}" sibTransId="{DAA085CC-7D37-4929-AED0-AD62989E41B3}"/>
    <dgm:cxn modelId="{AFFF2A54-27E4-4ABD-8CFD-2735F523C1E9}" type="presParOf" srcId="{4706AC26-1BDB-447B-9A26-8CA8B2EF9965}" destId="{05EEC542-A995-4519-86C6-E2871C9946A4}" srcOrd="0" destOrd="0" presId="urn:microsoft.com/office/officeart/2016/7/layout/VerticalSolidActionList"/>
    <dgm:cxn modelId="{22C4B6D1-24A1-4CBA-9034-059DB574070C}" type="presParOf" srcId="{05EEC542-A995-4519-86C6-E2871C9946A4}" destId="{54E7CF45-BCB4-471D-87F5-72DC6D65C413}" srcOrd="0" destOrd="0" presId="urn:microsoft.com/office/officeart/2016/7/layout/VerticalSolidActionList"/>
    <dgm:cxn modelId="{67EDD3B3-F008-4373-AD5A-65C015A6A26A}" type="presParOf" srcId="{05EEC542-A995-4519-86C6-E2871C9946A4}" destId="{DAF60E20-1F92-447D-9B19-0498EAFDBC83}" srcOrd="1" destOrd="0" presId="urn:microsoft.com/office/officeart/2016/7/layout/VerticalSolidActionList"/>
    <dgm:cxn modelId="{99345955-D878-48C7-97B1-FCA6CE97F1EE}" type="presParOf" srcId="{4706AC26-1BDB-447B-9A26-8CA8B2EF9965}" destId="{71E5FAA4-AE29-4B27-949B-85B6CB159C8A}" srcOrd="1" destOrd="0" presId="urn:microsoft.com/office/officeart/2016/7/layout/VerticalSolidActionList"/>
    <dgm:cxn modelId="{26D8382A-BD6F-4852-A299-F3F00EB5A96C}" type="presParOf" srcId="{4706AC26-1BDB-447B-9A26-8CA8B2EF9965}" destId="{3213A587-2DD4-49E6-A1B2-5E192AC44F9A}" srcOrd="2" destOrd="0" presId="urn:microsoft.com/office/officeart/2016/7/layout/VerticalSolidActionList"/>
    <dgm:cxn modelId="{494ACDE5-307E-4B59-BE29-69602EB8A0E1}" type="presParOf" srcId="{3213A587-2DD4-49E6-A1B2-5E192AC44F9A}" destId="{B0ABDD91-019F-4B6D-9C91-30E5B08B2D14}" srcOrd="0" destOrd="0" presId="urn:microsoft.com/office/officeart/2016/7/layout/VerticalSolidActionList"/>
    <dgm:cxn modelId="{E812BDA6-F99F-4088-95EC-5BA1A2DD403E}" type="presParOf" srcId="{3213A587-2DD4-49E6-A1B2-5E192AC44F9A}" destId="{B2C8F851-337D-49F5-8A3F-E93D1FC1D8F7}" srcOrd="1" destOrd="0" presId="urn:microsoft.com/office/officeart/2016/7/layout/VerticalSolidActionList"/>
    <dgm:cxn modelId="{8284DF83-A689-48F1-901B-A4C37A5B32A0}" type="presParOf" srcId="{4706AC26-1BDB-447B-9A26-8CA8B2EF9965}" destId="{86D66E1D-AE16-49DE-A55E-351135F5F7DF}" srcOrd="3" destOrd="0" presId="urn:microsoft.com/office/officeart/2016/7/layout/VerticalSolidActionList"/>
    <dgm:cxn modelId="{957CB216-E02C-4F9C-8107-C89607E5261D}" type="presParOf" srcId="{4706AC26-1BDB-447B-9A26-8CA8B2EF9965}" destId="{C29DCF0E-135A-431E-9238-1C8D6A4F1148}" srcOrd="4" destOrd="0" presId="urn:microsoft.com/office/officeart/2016/7/layout/VerticalSolidActionList"/>
    <dgm:cxn modelId="{09CABDA7-545D-403E-AC4A-2849608ED816}" type="presParOf" srcId="{C29DCF0E-135A-431E-9238-1C8D6A4F1148}" destId="{01353814-B084-4289-8508-15EDDB6B6DF4}" srcOrd="0" destOrd="0" presId="urn:microsoft.com/office/officeart/2016/7/layout/VerticalSolidActionList"/>
    <dgm:cxn modelId="{A866A026-D17A-4B38-82E6-6AB5281BE5AD}" type="presParOf" srcId="{C29DCF0E-135A-431E-9238-1C8D6A4F1148}" destId="{86CA9615-9CCD-4D96-B78A-E6B70955E807}" srcOrd="1" destOrd="0" presId="urn:microsoft.com/office/officeart/2016/7/layout/VerticalSolidActionList"/>
    <dgm:cxn modelId="{CBC06C50-03AB-41D4-9C3D-CF18A0669E62}" type="presParOf" srcId="{4706AC26-1BDB-447B-9A26-8CA8B2EF9965}" destId="{5FCD6209-451F-4643-8589-2DA50968CA97}" srcOrd="5" destOrd="0" presId="urn:microsoft.com/office/officeart/2016/7/layout/VerticalSolidActionList"/>
    <dgm:cxn modelId="{D1C8038D-B56B-4185-B463-D787F38741D3}" type="presParOf" srcId="{4706AC26-1BDB-447B-9A26-8CA8B2EF9965}" destId="{9C2CF964-65C3-45D4-9DAA-E85DADC07D74}" srcOrd="6" destOrd="0" presId="urn:microsoft.com/office/officeart/2016/7/layout/VerticalSolidActionList"/>
    <dgm:cxn modelId="{11849806-FA00-4752-9D3A-1AEFB01A6EF9}" type="presParOf" srcId="{9C2CF964-65C3-45D4-9DAA-E85DADC07D74}" destId="{A5E9A215-A07A-4BF0-9CCB-C1599B624D6E}" srcOrd="0" destOrd="0" presId="urn:microsoft.com/office/officeart/2016/7/layout/VerticalSolidActionList"/>
    <dgm:cxn modelId="{16E809E5-C498-47AE-AAFF-3FAC212E9920}" type="presParOf" srcId="{9C2CF964-65C3-45D4-9DAA-E85DADC07D74}" destId="{74E582C2-2690-4A27-A4FD-1E5D7606EF9C}" srcOrd="1" destOrd="0" presId="urn:microsoft.com/office/officeart/2016/7/layout/VerticalSolidActionList"/>
    <dgm:cxn modelId="{09CA58D0-5003-42B5-BDF9-829ABA3FBCEB}" type="presParOf" srcId="{4706AC26-1BDB-447B-9A26-8CA8B2EF9965}" destId="{62445AE7-EF5B-4F2B-A95E-F5DA0E4D2FF1}" srcOrd="7" destOrd="0" presId="urn:microsoft.com/office/officeart/2016/7/layout/VerticalSolidActionList"/>
    <dgm:cxn modelId="{B94520E5-FC96-4DC6-910D-4FAFBCB82C15}" type="presParOf" srcId="{4706AC26-1BDB-447B-9A26-8CA8B2EF9965}" destId="{E94A71DE-CBAA-4476-9868-E60C555E371F}" srcOrd="8" destOrd="0" presId="urn:microsoft.com/office/officeart/2016/7/layout/VerticalSolidActionList"/>
    <dgm:cxn modelId="{2D8C0C72-154D-4F30-9101-A7BD8A6CBF45}" type="presParOf" srcId="{E94A71DE-CBAA-4476-9868-E60C555E371F}" destId="{1AA7E2A2-826A-4C24-8152-2A3107507AE9}" srcOrd="0" destOrd="0" presId="urn:microsoft.com/office/officeart/2016/7/layout/VerticalSolidActionList"/>
    <dgm:cxn modelId="{69C76448-FF18-4B5F-9ED1-E81BAC9A4732}" type="presParOf" srcId="{E94A71DE-CBAA-4476-9868-E60C555E371F}" destId="{B9577464-D0F4-4943-8560-C85EC55746A5}" srcOrd="1" destOrd="0" presId="urn:microsoft.com/office/officeart/2016/7/layout/VerticalSolidActionList"/>
    <dgm:cxn modelId="{6CA00047-55FD-487A-BB72-C9CA60A7E292}" type="presParOf" srcId="{4706AC26-1BDB-447B-9A26-8CA8B2EF9965}" destId="{09F26CDF-C18B-4CD7-83B4-C0B50C12E991}" srcOrd="9" destOrd="0" presId="urn:microsoft.com/office/officeart/2016/7/layout/VerticalSolidActionList"/>
    <dgm:cxn modelId="{44E2C7AE-42FC-4E8B-B6D5-EA1CFF59CF8F}" type="presParOf" srcId="{4706AC26-1BDB-447B-9A26-8CA8B2EF9965}" destId="{270F3994-EB7C-43CD-A0CD-1499DFE838B2}" srcOrd="10" destOrd="0" presId="urn:microsoft.com/office/officeart/2016/7/layout/VerticalSolidActionList"/>
    <dgm:cxn modelId="{84A25697-9165-46CC-B956-FBBFACD33CD8}" type="presParOf" srcId="{270F3994-EB7C-43CD-A0CD-1499DFE838B2}" destId="{17C08C95-414F-496F-AB49-83B6EFE81FEB}" srcOrd="0" destOrd="0" presId="urn:microsoft.com/office/officeart/2016/7/layout/VerticalSolidActionList"/>
    <dgm:cxn modelId="{4591A946-8226-4EF7-82E2-B1283933CBFC}" type="presParOf" srcId="{270F3994-EB7C-43CD-A0CD-1499DFE838B2}" destId="{2D059DAA-CEEC-4F0C-815D-1AE73DBF5696}" srcOrd="1" destOrd="0" presId="urn:microsoft.com/office/officeart/2016/7/layout/VerticalSolidActionList"/>
    <dgm:cxn modelId="{D5BEFD67-44B9-4C94-BF86-97285061753B}" type="presParOf" srcId="{4706AC26-1BDB-447B-9A26-8CA8B2EF9965}" destId="{AF67EADF-FB9D-4DED-8FFC-6A62AF4F0EF5}" srcOrd="11" destOrd="0" presId="urn:microsoft.com/office/officeart/2016/7/layout/VerticalSolidActionList"/>
    <dgm:cxn modelId="{BA257279-3993-428E-976E-DAA76AF93C4E}" type="presParOf" srcId="{4706AC26-1BDB-447B-9A26-8CA8B2EF9965}" destId="{8C6358BC-90BF-4159-B306-9D9831248123}" srcOrd="12" destOrd="0" presId="urn:microsoft.com/office/officeart/2016/7/layout/VerticalSolidActionList"/>
    <dgm:cxn modelId="{E46288DA-3D20-43B0-AFB8-9245783A4403}" type="presParOf" srcId="{8C6358BC-90BF-4159-B306-9D9831248123}" destId="{61A1D6F9-B4D7-4A1C-B585-9DF3BA098D7E}" srcOrd="0" destOrd="0" presId="urn:microsoft.com/office/officeart/2016/7/layout/VerticalSolidActionList"/>
    <dgm:cxn modelId="{44EFEBBF-F5B7-4D8C-8229-A85F7749A02D}" type="presParOf" srcId="{8C6358BC-90BF-4159-B306-9D9831248123}" destId="{82CB438D-7755-4B0F-BCB5-BBE0C5756D0E}" srcOrd="1" destOrd="0" presId="urn:microsoft.com/office/officeart/2016/7/layout/VerticalSolidActionList"/>
    <dgm:cxn modelId="{340B44E1-68BF-4A84-8D7D-1370D4E2A47C}" type="presParOf" srcId="{4706AC26-1BDB-447B-9A26-8CA8B2EF9965}" destId="{DB587C5A-3708-44C5-B3D5-F673A81A265C}" srcOrd="13" destOrd="0" presId="urn:microsoft.com/office/officeart/2016/7/layout/VerticalSolidActionList"/>
    <dgm:cxn modelId="{A2CD60DE-E609-4E2F-8A07-33431B47143D}" type="presParOf" srcId="{4706AC26-1BDB-447B-9A26-8CA8B2EF9965}" destId="{C4E25187-D4B6-43D0-8349-D0C076450898}" srcOrd="14" destOrd="0" presId="urn:microsoft.com/office/officeart/2016/7/layout/VerticalSolidActionList"/>
    <dgm:cxn modelId="{FECC4D75-67C7-430E-BC8D-FDEB7F6E7813}" type="presParOf" srcId="{C4E25187-D4B6-43D0-8349-D0C076450898}" destId="{A9B6EE1A-C8A1-4016-84D7-DAEB64909D36}" srcOrd="0" destOrd="0" presId="urn:microsoft.com/office/officeart/2016/7/layout/VerticalSolidActionList"/>
    <dgm:cxn modelId="{806015FF-B729-4DC2-9F90-802775CAA148}" type="presParOf" srcId="{C4E25187-D4B6-43D0-8349-D0C076450898}" destId="{91DFDB93-80C2-467A-9A0E-A613F709C89D}" srcOrd="1" destOrd="0" presId="urn:microsoft.com/office/officeart/2016/7/layout/VerticalSolidActionList"/>
    <dgm:cxn modelId="{702219A5-6F55-4A82-98B7-374A4ACE8D40}" type="presParOf" srcId="{4706AC26-1BDB-447B-9A26-8CA8B2EF9965}" destId="{48D9FB33-EB32-4A76-BCDC-D6EB7AFCC1EB}" srcOrd="15" destOrd="0" presId="urn:microsoft.com/office/officeart/2016/7/layout/VerticalSolidActionList"/>
    <dgm:cxn modelId="{BC5721DA-3320-4525-963D-4C68616454F2}" type="presParOf" srcId="{4706AC26-1BDB-447B-9A26-8CA8B2EF9965}" destId="{CC27C8F2-2C66-41A0-9105-D548A2F5DCA4}" srcOrd="16" destOrd="0" presId="urn:microsoft.com/office/officeart/2016/7/layout/VerticalSolidActionList"/>
    <dgm:cxn modelId="{59F7C394-6F62-42B9-8E17-C4C50969562E}" type="presParOf" srcId="{CC27C8F2-2C66-41A0-9105-D548A2F5DCA4}" destId="{AC3EBCCD-B685-48B3-A23B-1618694327FF}" srcOrd="0" destOrd="0" presId="urn:microsoft.com/office/officeart/2016/7/layout/VerticalSolidActionList"/>
    <dgm:cxn modelId="{A5C8F30B-568E-414E-843C-12E79EC446C6}" type="presParOf" srcId="{CC27C8F2-2C66-41A0-9105-D548A2F5DCA4}" destId="{0652D0BF-1A64-4CBB-A98C-579201EA5FC8}" srcOrd="1" destOrd="0" presId="urn:microsoft.com/office/officeart/2016/7/layout/VerticalSolidActionList"/>
    <dgm:cxn modelId="{6FA99CE4-2B26-420D-86EF-A5BA03D6AD74}" type="presParOf" srcId="{4706AC26-1BDB-447B-9A26-8CA8B2EF9965}" destId="{76DDDB57-AE5F-4A30-9B4B-22CE854C3828}" srcOrd="17" destOrd="0" presId="urn:microsoft.com/office/officeart/2016/7/layout/VerticalSolidActionList"/>
    <dgm:cxn modelId="{10BEB438-3ACD-4805-87EC-576C6052EC91}" type="presParOf" srcId="{4706AC26-1BDB-447B-9A26-8CA8B2EF9965}" destId="{EE0429BD-FA83-4738-94DC-4BF15288EDF6}" srcOrd="18" destOrd="0" presId="urn:microsoft.com/office/officeart/2016/7/layout/VerticalSolidActionList"/>
    <dgm:cxn modelId="{00B3DD73-5B26-4822-84FB-529E3D990373}" type="presParOf" srcId="{EE0429BD-FA83-4738-94DC-4BF15288EDF6}" destId="{96E17C19-1B8B-41D8-82B9-E82BD1D0EE47}" srcOrd="0" destOrd="0" presId="urn:microsoft.com/office/officeart/2016/7/layout/VerticalSolidActionList"/>
    <dgm:cxn modelId="{1756162E-67F3-42BE-BE31-EC8001F6E4C3}" type="presParOf" srcId="{EE0429BD-FA83-4738-94DC-4BF15288EDF6}" destId="{D2D4C595-B8D3-47D3-88B1-C29CA09E78DE}" srcOrd="1" destOrd="0" presId="urn:microsoft.com/office/officeart/2016/7/layout/VerticalSolidAc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3550E5-FF63-4913-B43A-8A50F05CF55C}">
      <dsp:nvSpPr>
        <dsp:cNvPr id="0" name=""/>
        <dsp:cNvSpPr/>
      </dsp:nvSpPr>
      <dsp:spPr>
        <a:xfrm>
          <a:off x="955187" y="2001"/>
          <a:ext cx="3820748" cy="2051797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133" tIns="521157" rIns="74133" bIns="521157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Undertake key Reception tasks within hotel administration and front office operations and gain an appreciation of the importance of work based key skills within this area of hotel operation.</a:t>
          </a:r>
        </a:p>
      </dsp:txBody>
      <dsp:txXfrm>
        <a:off x="955187" y="2001"/>
        <a:ext cx="3820748" cy="2051797"/>
      </dsp:txXfrm>
    </dsp:sp>
    <dsp:sp modelId="{06F37686-9360-4A1E-9030-BBB648D77C05}">
      <dsp:nvSpPr>
        <dsp:cNvPr id="0" name=""/>
        <dsp:cNvSpPr/>
      </dsp:nvSpPr>
      <dsp:spPr>
        <a:xfrm>
          <a:off x="0" y="2001"/>
          <a:ext cx="955187" cy="205179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545" tIns="202672" rIns="50545" bIns="202672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Undertake</a:t>
          </a:r>
        </a:p>
      </dsp:txBody>
      <dsp:txXfrm>
        <a:off x="0" y="2001"/>
        <a:ext cx="955187" cy="2051797"/>
      </dsp:txXfrm>
    </dsp:sp>
    <dsp:sp modelId="{CAFB255A-4015-42BC-8ED3-44511221900D}">
      <dsp:nvSpPr>
        <dsp:cNvPr id="0" name=""/>
        <dsp:cNvSpPr/>
      </dsp:nvSpPr>
      <dsp:spPr>
        <a:xfrm>
          <a:off x="955187" y="2176907"/>
          <a:ext cx="3820748" cy="2051797"/>
        </a:xfrm>
        <a:prstGeom prst="rect">
          <a:avLst/>
        </a:prstGeom>
        <a:solidFill>
          <a:schemeClr val="accent2">
            <a:tint val="40000"/>
            <a:alpha val="90000"/>
            <a:hueOff val="-424613"/>
            <a:satOff val="-37673"/>
            <a:lumOff val="-385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424613"/>
              <a:satOff val="-37673"/>
              <a:lumOff val="-38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133" tIns="521157" rIns="74133" bIns="521157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Understand the key administrative and operational duties required within Hotel Administration and Front Office departments (Reception, Concierge, Switchboard, AYS, Finance).</a:t>
          </a:r>
        </a:p>
      </dsp:txBody>
      <dsp:txXfrm>
        <a:off x="955187" y="2176907"/>
        <a:ext cx="3820748" cy="2051797"/>
      </dsp:txXfrm>
    </dsp:sp>
    <dsp:sp modelId="{2B671A4E-91F3-4EF1-BA45-24726C8AEF3A}">
      <dsp:nvSpPr>
        <dsp:cNvPr id="0" name=""/>
        <dsp:cNvSpPr/>
      </dsp:nvSpPr>
      <dsp:spPr>
        <a:xfrm>
          <a:off x="0" y="2176907"/>
          <a:ext cx="955187" cy="2051797"/>
        </a:xfrm>
        <a:prstGeom prst="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545" tIns="202672" rIns="50545" bIns="202672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Understand</a:t>
          </a:r>
        </a:p>
      </dsp:txBody>
      <dsp:txXfrm>
        <a:off x="0" y="2176907"/>
        <a:ext cx="955187" cy="2051797"/>
      </dsp:txXfrm>
    </dsp:sp>
    <dsp:sp modelId="{8D9E1FB4-F52E-44B0-AC0E-FD94D290BD00}">
      <dsp:nvSpPr>
        <dsp:cNvPr id="0" name=""/>
        <dsp:cNvSpPr/>
      </dsp:nvSpPr>
      <dsp:spPr>
        <a:xfrm>
          <a:off x="955187" y="4351813"/>
          <a:ext cx="3820748" cy="2051797"/>
        </a:xfrm>
        <a:prstGeom prst="rect">
          <a:avLst/>
        </a:prstGeom>
        <a:solidFill>
          <a:schemeClr val="accent2">
            <a:tint val="40000"/>
            <a:alpha val="90000"/>
            <a:hueOff val="-849226"/>
            <a:satOff val="-75346"/>
            <a:lumOff val="-769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849226"/>
              <a:satOff val="-75346"/>
              <a:lumOff val="-76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133" tIns="521157" rIns="74133" bIns="521157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Examine issues such as resource allocation, marketing, PMS systems, management styles, culture, health and safety and organisational/industry problems as they relate to specific departmental areas. </a:t>
          </a:r>
        </a:p>
      </dsp:txBody>
      <dsp:txXfrm>
        <a:off x="955187" y="4351813"/>
        <a:ext cx="3820748" cy="2051797"/>
      </dsp:txXfrm>
    </dsp:sp>
    <dsp:sp modelId="{EAEBB214-2A82-40F6-A0CE-E13400F2A90E}">
      <dsp:nvSpPr>
        <dsp:cNvPr id="0" name=""/>
        <dsp:cNvSpPr/>
      </dsp:nvSpPr>
      <dsp:spPr>
        <a:xfrm>
          <a:off x="0" y="4351813"/>
          <a:ext cx="955187" cy="2051797"/>
        </a:xfrm>
        <a:prstGeom prst="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545" tIns="202672" rIns="50545" bIns="202672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Examine</a:t>
          </a:r>
        </a:p>
      </dsp:txBody>
      <dsp:txXfrm>
        <a:off x="0" y="4351813"/>
        <a:ext cx="955187" cy="205179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F60E20-1F92-447D-9B19-0498EAFDBC83}">
      <dsp:nvSpPr>
        <dsp:cNvPr id="0" name=""/>
        <dsp:cNvSpPr/>
      </dsp:nvSpPr>
      <dsp:spPr>
        <a:xfrm>
          <a:off x="979243" y="774"/>
          <a:ext cx="3916972" cy="497585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000" tIns="126387" rIns="76000" bIns="126387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Understand the importance of online reputation management​</a:t>
          </a:r>
        </a:p>
      </dsp:txBody>
      <dsp:txXfrm>
        <a:off x="979243" y="774"/>
        <a:ext cx="3916972" cy="497585"/>
      </dsp:txXfrm>
    </dsp:sp>
    <dsp:sp modelId="{54E7CF45-BCB4-471D-87F5-72DC6D65C413}">
      <dsp:nvSpPr>
        <dsp:cNvPr id="0" name=""/>
        <dsp:cNvSpPr/>
      </dsp:nvSpPr>
      <dsp:spPr>
        <a:xfrm>
          <a:off x="0" y="774"/>
          <a:ext cx="979243" cy="49758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818" tIns="49150" rIns="51818" bIns="4915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Understand</a:t>
          </a:r>
        </a:p>
      </dsp:txBody>
      <dsp:txXfrm>
        <a:off x="0" y="774"/>
        <a:ext cx="979243" cy="497585"/>
      </dsp:txXfrm>
    </dsp:sp>
    <dsp:sp modelId="{B2C8F851-337D-49F5-8A3F-E93D1FC1D8F7}">
      <dsp:nvSpPr>
        <dsp:cNvPr id="0" name=""/>
        <dsp:cNvSpPr/>
      </dsp:nvSpPr>
      <dsp:spPr>
        <a:xfrm>
          <a:off x="979243" y="528215"/>
          <a:ext cx="3916972" cy="497585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000" tIns="126387" rIns="76000" bIns="126387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Set reputation objectives and strategies​</a:t>
          </a:r>
        </a:p>
      </dsp:txBody>
      <dsp:txXfrm>
        <a:off x="979243" y="528215"/>
        <a:ext cx="3916972" cy="497585"/>
      </dsp:txXfrm>
    </dsp:sp>
    <dsp:sp modelId="{B0ABDD91-019F-4B6D-9C91-30E5B08B2D14}">
      <dsp:nvSpPr>
        <dsp:cNvPr id="0" name=""/>
        <dsp:cNvSpPr/>
      </dsp:nvSpPr>
      <dsp:spPr>
        <a:xfrm>
          <a:off x="0" y="528215"/>
          <a:ext cx="979243" cy="497585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818" tIns="49150" rIns="51818" bIns="4915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Set</a:t>
          </a:r>
        </a:p>
      </dsp:txBody>
      <dsp:txXfrm>
        <a:off x="0" y="528215"/>
        <a:ext cx="979243" cy="497585"/>
      </dsp:txXfrm>
    </dsp:sp>
    <dsp:sp modelId="{86CA9615-9CCD-4D96-B78A-E6B70955E807}">
      <dsp:nvSpPr>
        <dsp:cNvPr id="0" name=""/>
        <dsp:cNvSpPr/>
      </dsp:nvSpPr>
      <dsp:spPr>
        <a:xfrm>
          <a:off x="979243" y="1055656"/>
          <a:ext cx="3916972" cy="497585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000" tIns="126387" rIns="76000" bIns="126387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Take a team approach​</a:t>
          </a:r>
        </a:p>
      </dsp:txBody>
      <dsp:txXfrm>
        <a:off x="979243" y="1055656"/>
        <a:ext cx="3916972" cy="497585"/>
      </dsp:txXfrm>
    </dsp:sp>
    <dsp:sp modelId="{01353814-B084-4289-8508-15EDDB6B6DF4}">
      <dsp:nvSpPr>
        <dsp:cNvPr id="0" name=""/>
        <dsp:cNvSpPr/>
      </dsp:nvSpPr>
      <dsp:spPr>
        <a:xfrm>
          <a:off x="0" y="1055656"/>
          <a:ext cx="979243" cy="49758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818" tIns="49150" rIns="51818" bIns="4915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Take</a:t>
          </a:r>
        </a:p>
      </dsp:txBody>
      <dsp:txXfrm>
        <a:off x="0" y="1055656"/>
        <a:ext cx="979243" cy="497585"/>
      </dsp:txXfrm>
    </dsp:sp>
    <dsp:sp modelId="{74E582C2-2690-4A27-A4FD-1E5D7606EF9C}">
      <dsp:nvSpPr>
        <dsp:cNvPr id="0" name=""/>
        <dsp:cNvSpPr/>
      </dsp:nvSpPr>
      <dsp:spPr>
        <a:xfrm>
          <a:off x="979243" y="1583097"/>
          <a:ext cx="3916972" cy="497585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000" tIns="126387" rIns="76000" bIns="126387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Be prepared​</a:t>
          </a:r>
        </a:p>
      </dsp:txBody>
      <dsp:txXfrm>
        <a:off x="979243" y="1583097"/>
        <a:ext cx="3916972" cy="497585"/>
      </dsp:txXfrm>
    </dsp:sp>
    <dsp:sp modelId="{A5E9A215-A07A-4BF0-9CCB-C1599B624D6E}">
      <dsp:nvSpPr>
        <dsp:cNvPr id="0" name=""/>
        <dsp:cNvSpPr/>
      </dsp:nvSpPr>
      <dsp:spPr>
        <a:xfrm>
          <a:off x="0" y="1583097"/>
          <a:ext cx="979243" cy="49758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818" tIns="49150" rIns="51818" bIns="4915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Be</a:t>
          </a:r>
        </a:p>
      </dsp:txBody>
      <dsp:txXfrm>
        <a:off x="0" y="1583097"/>
        <a:ext cx="979243" cy="497585"/>
      </dsp:txXfrm>
    </dsp:sp>
    <dsp:sp modelId="{B9577464-D0F4-4943-8560-C85EC55746A5}">
      <dsp:nvSpPr>
        <dsp:cNvPr id="0" name=""/>
        <dsp:cNvSpPr/>
      </dsp:nvSpPr>
      <dsp:spPr>
        <a:xfrm>
          <a:off x="979243" y="2110537"/>
          <a:ext cx="3916972" cy="497585"/>
        </a:xfrm>
        <a:prstGeom prst="rect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000" tIns="126387" rIns="76000" bIns="126387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Optimise your online presence​</a:t>
          </a:r>
        </a:p>
      </dsp:txBody>
      <dsp:txXfrm>
        <a:off x="979243" y="2110537"/>
        <a:ext cx="3916972" cy="497585"/>
      </dsp:txXfrm>
    </dsp:sp>
    <dsp:sp modelId="{1AA7E2A2-826A-4C24-8152-2A3107507AE9}">
      <dsp:nvSpPr>
        <dsp:cNvPr id="0" name=""/>
        <dsp:cNvSpPr/>
      </dsp:nvSpPr>
      <dsp:spPr>
        <a:xfrm>
          <a:off x="0" y="2110537"/>
          <a:ext cx="979243" cy="497585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818" tIns="49150" rIns="51818" bIns="4915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Optimise</a:t>
          </a:r>
        </a:p>
      </dsp:txBody>
      <dsp:txXfrm>
        <a:off x="0" y="2110537"/>
        <a:ext cx="979243" cy="497585"/>
      </dsp:txXfrm>
    </dsp:sp>
    <dsp:sp modelId="{2D059DAA-CEEC-4F0C-815D-1AE73DBF5696}">
      <dsp:nvSpPr>
        <dsp:cNvPr id="0" name=""/>
        <dsp:cNvSpPr/>
      </dsp:nvSpPr>
      <dsp:spPr>
        <a:xfrm>
          <a:off x="979243" y="2637978"/>
          <a:ext cx="3916972" cy="497585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000" tIns="126387" rIns="76000" bIns="126387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Set up monitoring tools​</a:t>
          </a:r>
        </a:p>
      </dsp:txBody>
      <dsp:txXfrm>
        <a:off x="979243" y="2637978"/>
        <a:ext cx="3916972" cy="497585"/>
      </dsp:txXfrm>
    </dsp:sp>
    <dsp:sp modelId="{17C08C95-414F-496F-AB49-83B6EFE81FEB}">
      <dsp:nvSpPr>
        <dsp:cNvPr id="0" name=""/>
        <dsp:cNvSpPr/>
      </dsp:nvSpPr>
      <dsp:spPr>
        <a:xfrm>
          <a:off x="0" y="2637978"/>
          <a:ext cx="979243" cy="49758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818" tIns="49150" rIns="51818" bIns="4915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Set up</a:t>
          </a:r>
        </a:p>
      </dsp:txBody>
      <dsp:txXfrm>
        <a:off x="0" y="2637978"/>
        <a:ext cx="979243" cy="497585"/>
      </dsp:txXfrm>
    </dsp:sp>
    <dsp:sp modelId="{82CB438D-7755-4B0F-BCB5-BBE0C5756D0E}">
      <dsp:nvSpPr>
        <dsp:cNvPr id="0" name=""/>
        <dsp:cNvSpPr/>
      </dsp:nvSpPr>
      <dsp:spPr>
        <a:xfrm>
          <a:off x="979243" y="3165419"/>
          <a:ext cx="3916972" cy="497585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000" tIns="126387" rIns="76000" bIns="126387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Analyse feedback​</a:t>
          </a:r>
        </a:p>
      </dsp:txBody>
      <dsp:txXfrm>
        <a:off x="979243" y="3165419"/>
        <a:ext cx="3916972" cy="497585"/>
      </dsp:txXfrm>
    </dsp:sp>
    <dsp:sp modelId="{61A1D6F9-B4D7-4A1C-B585-9DF3BA098D7E}">
      <dsp:nvSpPr>
        <dsp:cNvPr id="0" name=""/>
        <dsp:cNvSpPr/>
      </dsp:nvSpPr>
      <dsp:spPr>
        <a:xfrm>
          <a:off x="0" y="3165419"/>
          <a:ext cx="979243" cy="497585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818" tIns="49150" rIns="51818" bIns="4915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Analyse</a:t>
          </a:r>
        </a:p>
      </dsp:txBody>
      <dsp:txXfrm>
        <a:off x="0" y="3165419"/>
        <a:ext cx="979243" cy="497585"/>
      </dsp:txXfrm>
    </dsp:sp>
    <dsp:sp modelId="{91DFDB93-80C2-467A-9A0E-A613F709C89D}">
      <dsp:nvSpPr>
        <dsp:cNvPr id="0" name=""/>
        <dsp:cNvSpPr/>
      </dsp:nvSpPr>
      <dsp:spPr>
        <a:xfrm>
          <a:off x="979243" y="3692860"/>
          <a:ext cx="3916972" cy="497585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000" tIns="126387" rIns="76000" bIns="126387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Take action​</a:t>
          </a:r>
        </a:p>
      </dsp:txBody>
      <dsp:txXfrm>
        <a:off x="979243" y="3692860"/>
        <a:ext cx="3916972" cy="497585"/>
      </dsp:txXfrm>
    </dsp:sp>
    <dsp:sp modelId="{A9B6EE1A-C8A1-4016-84D7-DAEB64909D36}">
      <dsp:nvSpPr>
        <dsp:cNvPr id="0" name=""/>
        <dsp:cNvSpPr/>
      </dsp:nvSpPr>
      <dsp:spPr>
        <a:xfrm>
          <a:off x="0" y="3692860"/>
          <a:ext cx="979243" cy="49758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818" tIns="49150" rIns="51818" bIns="4915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Take</a:t>
          </a:r>
        </a:p>
      </dsp:txBody>
      <dsp:txXfrm>
        <a:off x="0" y="3692860"/>
        <a:ext cx="979243" cy="497585"/>
      </dsp:txXfrm>
    </dsp:sp>
    <dsp:sp modelId="{0652D0BF-1A64-4CBB-A98C-579201EA5FC8}">
      <dsp:nvSpPr>
        <dsp:cNvPr id="0" name=""/>
        <dsp:cNvSpPr/>
      </dsp:nvSpPr>
      <dsp:spPr>
        <a:xfrm>
          <a:off x="979243" y="4220300"/>
          <a:ext cx="3916972" cy="497585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000" tIns="126387" rIns="76000" bIns="126387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Recognise and reward​</a:t>
          </a:r>
        </a:p>
      </dsp:txBody>
      <dsp:txXfrm>
        <a:off x="979243" y="4220300"/>
        <a:ext cx="3916972" cy="497585"/>
      </dsp:txXfrm>
    </dsp:sp>
    <dsp:sp modelId="{AC3EBCCD-B685-48B3-A23B-1618694327FF}">
      <dsp:nvSpPr>
        <dsp:cNvPr id="0" name=""/>
        <dsp:cNvSpPr/>
      </dsp:nvSpPr>
      <dsp:spPr>
        <a:xfrm>
          <a:off x="0" y="4220300"/>
          <a:ext cx="979243" cy="49758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818" tIns="49150" rIns="51818" bIns="4915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Recognise and reward</a:t>
          </a:r>
        </a:p>
      </dsp:txBody>
      <dsp:txXfrm>
        <a:off x="0" y="4220300"/>
        <a:ext cx="979243" cy="497585"/>
      </dsp:txXfrm>
    </dsp:sp>
    <dsp:sp modelId="{D2D4C595-B8D3-47D3-88B1-C29CA09E78DE}">
      <dsp:nvSpPr>
        <dsp:cNvPr id="0" name=""/>
        <dsp:cNvSpPr/>
      </dsp:nvSpPr>
      <dsp:spPr>
        <a:xfrm>
          <a:off x="979243" y="4747741"/>
          <a:ext cx="3916972" cy="497585"/>
        </a:xfrm>
        <a:prstGeom prst="rect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000" tIns="126387" rIns="76000" bIns="126387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Respond to reviews</a:t>
          </a:r>
        </a:p>
      </dsp:txBody>
      <dsp:txXfrm>
        <a:off x="979243" y="4747741"/>
        <a:ext cx="3916972" cy="497585"/>
      </dsp:txXfrm>
    </dsp:sp>
    <dsp:sp modelId="{96E17C19-1B8B-41D8-82B9-E82BD1D0EE47}">
      <dsp:nvSpPr>
        <dsp:cNvPr id="0" name=""/>
        <dsp:cNvSpPr/>
      </dsp:nvSpPr>
      <dsp:spPr>
        <a:xfrm>
          <a:off x="0" y="4747741"/>
          <a:ext cx="979243" cy="497585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818" tIns="49150" rIns="51818" bIns="4915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Respond</a:t>
          </a:r>
        </a:p>
      </dsp:txBody>
      <dsp:txXfrm>
        <a:off x="0" y="4747741"/>
        <a:ext cx="979243" cy="4975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VerticalSolidActionList">
  <dgm:title val="Vertical Solid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alignNode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AccFollow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VerticalSolidActionList">
  <dgm:title val="Vertical Solid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alignNode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AccFollow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ACFA33-DD99-D445-BBF2-692ED867A9DB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8C8D7-18E8-2C4F-967C-29C09C3D1F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1619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08C8D7-18E8-2C4F-967C-29C09C3D1F6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71682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>
            <a:extLst>
              <a:ext uri="{FF2B5EF4-FFF2-40B4-BE49-F238E27FC236}">
                <a16:creationId xmlns:a16="http://schemas.microsoft.com/office/drawing/2014/main" id="{20492B59-808F-7E46-8705-24EC18AC59A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8" name="Notes Placeholder 2">
            <a:extLst>
              <a:ext uri="{FF2B5EF4-FFF2-40B4-BE49-F238E27FC236}">
                <a16:creationId xmlns:a16="http://schemas.microsoft.com/office/drawing/2014/main" id="{BD66574F-9C1B-384E-8492-6AB80C4698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/>
          </a:p>
        </p:txBody>
      </p:sp>
      <p:sp>
        <p:nvSpPr>
          <p:cNvPr id="29699" name="Slide Number Placeholder 3">
            <a:extLst>
              <a:ext uri="{FF2B5EF4-FFF2-40B4-BE49-F238E27FC236}">
                <a16:creationId xmlns:a16="http://schemas.microsoft.com/office/drawing/2014/main" id="{28F11F02-87DE-DB4B-85E8-374B42CC0BD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F86AE586-0519-A64D-BB2E-75CBC01716C3}" type="slidenum">
              <a:rPr lang="en-US" altLang="en-US" smtClean="0"/>
              <a:pPr/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265896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>
            <a:extLst>
              <a:ext uri="{FF2B5EF4-FFF2-40B4-BE49-F238E27FC236}">
                <a16:creationId xmlns:a16="http://schemas.microsoft.com/office/drawing/2014/main" id="{20492B59-808F-7E46-8705-24EC18AC59A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8" name="Notes Placeholder 2">
            <a:extLst>
              <a:ext uri="{FF2B5EF4-FFF2-40B4-BE49-F238E27FC236}">
                <a16:creationId xmlns:a16="http://schemas.microsoft.com/office/drawing/2014/main" id="{BD66574F-9C1B-384E-8492-6AB80C4698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altLang="en-US" dirty="0"/>
          </a:p>
        </p:txBody>
      </p:sp>
      <p:sp>
        <p:nvSpPr>
          <p:cNvPr id="29699" name="Slide Number Placeholder 3">
            <a:extLst>
              <a:ext uri="{FF2B5EF4-FFF2-40B4-BE49-F238E27FC236}">
                <a16:creationId xmlns:a16="http://schemas.microsoft.com/office/drawing/2014/main" id="{28F11F02-87DE-DB4B-85E8-374B42CC0BD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F86AE586-0519-A64D-BB2E-75CBC01716C3}" type="slidenum">
              <a:rPr lang="en-US" altLang="en-US" smtClean="0"/>
              <a:pPr/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386855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>
            <a:extLst>
              <a:ext uri="{FF2B5EF4-FFF2-40B4-BE49-F238E27FC236}">
                <a16:creationId xmlns:a16="http://schemas.microsoft.com/office/drawing/2014/main" id="{20492B59-808F-7E46-8705-24EC18AC59A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8" name="Notes Placeholder 2">
            <a:extLst>
              <a:ext uri="{FF2B5EF4-FFF2-40B4-BE49-F238E27FC236}">
                <a16:creationId xmlns:a16="http://schemas.microsoft.com/office/drawing/2014/main" id="{BD66574F-9C1B-384E-8492-6AB80C4698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br>
              <a:rPr lang="en-GB" dirty="0"/>
            </a:br>
            <a:endParaRPr lang="en-GB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altLang="en-US" dirty="0"/>
          </a:p>
        </p:txBody>
      </p:sp>
      <p:sp>
        <p:nvSpPr>
          <p:cNvPr id="29699" name="Slide Number Placeholder 3">
            <a:extLst>
              <a:ext uri="{FF2B5EF4-FFF2-40B4-BE49-F238E27FC236}">
                <a16:creationId xmlns:a16="http://schemas.microsoft.com/office/drawing/2014/main" id="{28F11F02-87DE-DB4B-85E8-374B42CC0BD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F86AE586-0519-A64D-BB2E-75CBC01716C3}" type="slidenum">
              <a:rPr lang="en-US" altLang="en-US" smtClean="0"/>
              <a:pPr/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506582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E13CC-0890-0740-973E-9B068D0F93D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8622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>
            <a:extLst>
              <a:ext uri="{FF2B5EF4-FFF2-40B4-BE49-F238E27FC236}">
                <a16:creationId xmlns:a16="http://schemas.microsoft.com/office/drawing/2014/main" id="{20492B59-808F-7E46-8705-24EC18AC59A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8" name="Notes Placeholder 2">
            <a:extLst>
              <a:ext uri="{FF2B5EF4-FFF2-40B4-BE49-F238E27FC236}">
                <a16:creationId xmlns:a16="http://schemas.microsoft.com/office/drawing/2014/main" id="{BD66574F-9C1B-384E-8492-6AB80C4698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en-GB" dirty="0">
              <a:cs typeface="Calibri"/>
            </a:endParaRPr>
          </a:p>
        </p:txBody>
      </p:sp>
      <p:sp>
        <p:nvSpPr>
          <p:cNvPr id="29699" name="Slide Number Placeholder 3">
            <a:extLst>
              <a:ext uri="{FF2B5EF4-FFF2-40B4-BE49-F238E27FC236}">
                <a16:creationId xmlns:a16="http://schemas.microsoft.com/office/drawing/2014/main" id="{28F11F02-87DE-DB4B-85E8-374B42CC0BD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F86AE586-0519-A64D-BB2E-75CBC01716C3}" type="slidenum">
              <a:rPr lang="en-US" altLang="en-US" smtClean="0"/>
              <a:pPr/>
              <a:t>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072829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>
            <a:extLst>
              <a:ext uri="{FF2B5EF4-FFF2-40B4-BE49-F238E27FC236}">
                <a16:creationId xmlns:a16="http://schemas.microsoft.com/office/drawing/2014/main" id="{20492B59-808F-7E46-8705-24EC18AC59A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8" name="Notes Placeholder 2">
            <a:extLst>
              <a:ext uri="{FF2B5EF4-FFF2-40B4-BE49-F238E27FC236}">
                <a16:creationId xmlns:a16="http://schemas.microsoft.com/office/drawing/2014/main" id="{BD66574F-9C1B-384E-8492-6AB80C4698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altLang="en-US" dirty="0"/>
          </a:p>
        </p:txBody>
      </p:sp>
      <p:sp>
        <p:nvSpPr>
          <p:cNvPr id="29699" name="Slide Number Placeholder 3">
            <a:extLst>
              <a:ext uri="{FF2B5EF4-FFF2-40B4-BE49-F238E27FC236}">
                <a16:creationId xmlns:a16="http://schemas.microsoft.com/office/drawing/2014/main" id="{28F11F02-87DE-DB4B-85E8-374B42CC0BD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F86AE586-0519-A64D-BB2E-75CBC01716C3}" type="slidenum">
              <a:rPr lang="en-US" altLang="en-US" smtClean="0"/>
              <a:pPr/>
              <a:t>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492497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>
            <a:extLst>
              <a:ext uri="{FF2B5EF4-FFF2-40B4-BE49-F238E27FC236}">
                <a16:creationId xmlns:a16="http://schemas.microsoft.com/office/drawing/2014/main" id="{20492B59-808F-7E46-8705-24EC18AC59A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8" name="Notes Placeholder 2">
            <a:extLst>
              <a:ext uri="{FF2B5EF4-FFF2-40B4-BE49-F238E27FC236}">
                <a16:creationId xmlns:a16="http://schemas.microsoft.com/office/drawing/2014/main" id="{BD66574F-9C1B-384E-8492-6AB80C4698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>
              <a:cs typeface="Calibri" panose="020F0502020204030204"/>
            </a:endParaRPr>
          </a:p>
        </p:txBody>
      </p:sp>
      <p:sp>
        <p:nvSpPr>
          <p:cNvPr id="29699" name="Slide Number Placeholder 3">
            <a:extLst>
              <a:ext uri="{FF2B5EF4-FFF2-40B4-BE49-F238E27FC236}">
                <a16:creationId xmlns:a16="http://schemas.microsoft.com/office/drawing/2014/main" id="{28F11F02-87DE-DB4B-85E8-374B42CC0BD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F86AE586-0519-A64D-BB2E-75CBC01716C3}" type="slidenum">
              <a:rPr lang="en-US" altLang="en-US" smtClean="0"/>
              <a:pPr/>
              <a:t>10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329211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>
            <a:extLst>
              <a:ext uri="{FF2B5EF4-FFF2-40B4-BE49-F238E27FC236}">
                <a16:creationId xmlns:a16="http://schemas.microsoft.com/office/drawing/2014/main" id="{20492B59-808F-7E46-8705-24EC18AC59A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8" name="Notes Placeholder 2">
            <a:extLst>
              <a:ext uri="{FF2B5EF4-FFF2-40B4-BE49-F238E27FC236}">
                <a16:creationId xmlns:a16="http://schemas.microsoft.com/office/drawing/2014/main" id="{BD66574F-9C1B-384E-8492-6AB80C4698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>
              <a:cs typeface="Calibri" panose="020F0502020204030204"/>
            </a:endParaRPr>
          </a:p>
        </p:txBody>
      </p:sp>
      <p:sp>
        <p:nvSpPr>
          <p:cNvPr id="29699" name="Slide Number Placeholder 3">
            <a:extLst>
              <a:ext uri="{FF2B5EF4-FFF2-40B4-BE49-F238E27FC236}">
                <a16:creationId xmlns:a16="http://schemas.microsoft.com/office/drawing/2014/main" id="{28F11F02-87DE-DB4B-85E8-374B42CC0BD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F86AE586-0519-A64D-BB2E-75CBC01716C3}" type="slidenum">
              <a:rPr lang="en-US" altLang="en-US" smtClean="0"/>
              <a:pPr/>
              <a:t>11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2424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>
            <a:extLst>
              <a:ext uri="{FF2B5EF4-FFF2-40B4-BE49-F238E27FC236}">
                <a16:creationId xmlns:a16="http://schemas.microsoft.com/office/drawing/2014/main" id="{20492B59-808F-7E46-8705-24EC18AC59A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8" name="Notes Placeholder 2">
            <a:extLst>
              <a:ext uri="{FF2B5EF4-FFF2-40B4-BE49-F238E27FC236}">
                <a16:creationId xmlns:a16="http://schemas.microsoft.com/office/drawing/2014/main" id="{BD66574F-9C1B-384E-8492-6AB80C4698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6"/>
              <a:tabLst/>
              <a:defRPr/>
            </a:pPr>
            <a:endParaRPr lang="en-GB" sz="1200" dirty="0">
              <a:solidFill>
                <a:srgbClr val="0070C0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>
              <a:solidFill>
                <a:srgbClr val="333333"/>
              </a:solidFill>
              <a:latin typeface="MuseoSan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>
              <a:solidFill>
                <a:srgbClr val="333333"/>
              </a:solidFill>
              <a:latin typeface="MuseoSans"/>
            </a:endParaRPr>
          </a:p>
          <a:p>
            <a:endParaRPr lang="en-GB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altLang="en-US" dirty="0"/>
          </a:p>
        </p:txBody>
      </p:sp>
      <p:sp>
        <p:nvSpPr>
          <p:cNvPr id="29699" name="Slide Number Placeholder 3">
            <a:extLst>
              <a:ext uri="{FF2B5EF4-FFF2-40B4-BE49-F238E27FC236}">
                <a16:creationId xmlns:a16="http://schemas.microsoft.com/office/drawing/2014/main" id="{28F11F02-87DE-DB4B-85E8-374B42CC0BD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F86AE586-0519-A64D-BB2E-75CBC01716C3}" type="slidenum">
              <a:rPr lang="en-US" altLang="en-US" smtClean="0"/>
              <a:pPr/>
              <a:t>12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062815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>
            <a:extLst>
              <a:ext uri="{FF2B5EF4-FFF2-40B4-BE49-F238E27FC236}">
                <a16:creationId xmlns:a16="http://schemas.microsoft.com/office/drawing/2014/main" id="{20492B59-808F-7E46-8705-24EC18AC59A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8" name="Notes Placeholder 2">
            <a:extLst>
              <a:ext uri="{FF2B5EF4-FFF2-40B4-BE49-F238E27FC236}">
                <a16:creationId xmlns:a16="http://schemas.microsoft.com/office/drawing/2014/main" id="{BD66574F-9C1B-384E-8492-6AB80C4698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>
              <a:solidFill>
                <a:srgbClr val="0070C0"/>
              </a:solidFill>
            </a:endParaRPr>
          </a:p>
          <a:p>
            <a:endParaRPr lang="en-GB" altLang="en-US" dirty="0"/>
          </a:p>
        </p:txBody>
      </p:sp>
      <p:sp>
        <p:nvSpPr>
          <p:cNvPr id="29699" name="Slide Number Placeholder 3">
            <a:extLst>
              <a:ext uri="{FF2B5EF4-FFF2-40B4-BE49-F238E27FC236}">
                <a16:creationId xmlns:a16="http://schemas.microsoft.com/office/drawing/2014/main" id="{28F11F02-87DE-DB4B-85E8-374B42CC0BD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F86AE586-0519-A64D-BB2E-75CBC01716C3}" type="slidenum">
              <a:rPr lang="en-US" altLang="en-US" smtClean="0"/>
              <a:pPr/>
              <a:t>13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09602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>
            <a:extLst>
              <a:ext uri="{FF2B5EF4-FFF2-40B4-BE49-F238E27FC236}">
                <a16:creationId xmlns:a16="http://schemas.microsoft.com/office/drawing/2014/main" id="{20492B59-808F-7E46-8705-24EC18AC59A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8" name="Notes Placeholder 2">
            <a:extLst>
              <a:ext uri="{FF2B5EF4-FFF2-40B4-BE49-F238E27FC236}">
                <a16:creationId xmlns:a16="http://schemas.microsoft.com/office/drawing/2014/main" id="{BD66574F-9C1B-384E-8492-6AB80C4698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>
              <a:solidFill>
                <a:srgbClr val="333333"/>
              </a:solidFill>
              <a:latin typeface="MuseoSans"/>
            </a:endParaRPr>
          </a:p>
          <a:p>
            <a:endParaRPr lang="en-GB" altLang="en-US" dirty="0"/>
          </a:p>
        </p:txBody>
      </p:sp>
      <p:sp>
        <p:nvSpPr>
          <p:cNvPr id="29699" name="Slide Number Placeholder 3">
            <a:extLst>
              <a:ext uri="{FF2B5EF4-FFF2-40B4-BE49-F238E27FC236}">
                <a16:creationId xmlns:a16="http://schemas.microsoft.com/office/drawing/2014/main" id="{28F11F02-87DE-DB4B-85E8-374B42CC0BD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F86AE586-0519-A64D-BB2E-75CBC01716C3}" type="slidenum">
              <a:rPr lang="en-US" altLang="en-US" smtClean="0"/>
              <a:pPr/>
              <a:t>14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677338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>
            <a:extLst>
              <a:ext uri="{FF2B5EF4-FFF2-40B4-BE49-F238E27FC236}">
                <a16:creationId xmlns:a16="http://schemas.microsoft.com/office/drawing/2014/main" id="{20492B59-808F-7E46-8705-24EC18AC59A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8" name="Notes Placeholder 2">
            <a:extLst>
              <a:ext uri="{FF2B5EF4-FFF2-40B4-BE49-F238E27FC236}">
                <a16:creationId xmlns:a16="http://schemas.microsoft.com/office/drawing/2014/main" id="{BD66574F-9C1B-384E-8492-6AB80C4698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br>
              <a:rPr lang="en-GB" dirty="0"/>
            </a:br>
            <a:endParaRPr lang="en-GB" altLang="en-US" dirty="0"/>
          </a:p>
        </p:txBody>
      </p:sp>
      <p:sp>
        <p:nvSpPr>
          <p:cNvPr id="29699" name="Slide Number Placeholder 3">
            <a:extLst>
              <a:ext uri="{FF2B5EF4-FFF2-40B4-BE49-F238E27FC236}">
                <a16:creationId xmlns:a16="http://schemas.microsoft.com/office/drawing/2014/main" id="{28F11F02-87DE-DB4B-85E8-374B42CC0BD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F86AE586-0519-A64D-BB2E-75CBC01716C3}" type="slidenum">
              <a:rPr lang="en-US" altLang="en-US" smtClean="0"/>
              <a:pPr/>
              <a:t>15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046932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E13CC-0890-0740-973E-9B068D0F93D6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6201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>
            <a:extLst>
              <a:ext uri="{FF2B5EF4-FFF2-40B4-BE49-F238E27FC236}">
                <a16:creationId xmlns:a16="http://schemas.microsoft.com/office/drawing/2014/main" id="{20492B59-808F-7E46-8705-24EC18AC59A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8" name="Notes Placeholder 2">
            <a:extLst>
              <a:ext uri="{FF2B5EF4-FFF2-40B4-BE49-F238E27FC236}">
                <a16:creationId xmlns:a16="http://schemas.microsoft.com/office/drawing/2014/main" id="{BD66574F-9C1B-384E-8492-6AB80C4698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altLang="en-US" dirty="0"/>
          </a:p>
        </p:txBody>
      </p:sp>
      <p:sp>
        <p:nvSpPr>
          <p:cNvPr id="29699" name="Slide Number Placeholder 3">
            <a:extLst>
              <a:ext uri="{FF2B5EF4-FFF2-40B4-BE49-F238E27FC236}">
                <a16:creationId xmlns:a16="http://schemas.microsoft.com/office/drawing/2014/main" id="{28F11F02-87DE-DB4B-85E8-374B42CC0BD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F86AE586-0519-A64D-BB2E-75CBC01716C3}" type="slidenum">
              <a:rPr lang="en-US" altLang="en-US" smtClean="0"/>
              <a:pPr/>
              <a:t>17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67641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>
            <a:extLst>
              <a:ext uri="{FF2B5EF4-FFF2-40B4-BE49-F238E27FC236}">
                <a16:creationId xmlns:a16="http://schemas.microsoft.com/office/drawing/2014/main" id="{20492B59-808F-7E46-8705-24EC18AC59A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8" name="Notes Placeholder 2">
            <a:extLst>
              <a:ext uri="{FF2B5EF4-FFF2-40B4-BE49-F238E27FC236}">
                <a16:creationId xmlns:a16="http://schemas.microsoft.com/office/drawing/2014/main" id="{BD66574F-9C1B-384E-8492-6AB80C4698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altLang="en-US" dirty="0"/>
          </a:p>
        </p:txBody>
      </p:sp>
      <p:sp>
        <p:nvSpPr>
          <p:cNvPr id="29699" name="Slide Number Placeholder 3">
            <a:extLst>
              <a:ext uri="{FF2B5EF4-FFF2-40B4-BE49-F238E27FC236}">
                <a16:creationId xmlns:a16="http://schemas.microsoft.com/office/drawing/2014/main" id="{28F11F02-87DE-DB4B-85E8-374B42CC0BD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F86AE586-0519-A64D-BB2E-75CBC01716C3}" type="slidenum">
              <a:rPr lang="en-US" altLang="en-US" smtClean="0"/>
              <a:pPr/>
              <a:t>18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57275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E13CC-0890-0740-973E-9B068D0F93D6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4369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E13CC-0890-0740-973E-9B068D0F93D6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1494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E13CC-0890-0740-973E-9B068D0F93D6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87843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08C8D7-18E8-2C4F-967C-29C09C3D1F6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4493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08C8D7-18E8-2C4F-967C-29C09C3D1F6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32096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Let’s look at an example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E13CC-0890-0740-973E-9B068D0F93D6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422818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>
            <a:extLst>
              <a:ext uri="{FF2B5EF4-FFF2-40B4-BE49-F238E27FC236}">
                <a16:creationId xmlns:a16="http://schemas.microsoft.com/office/drawing/2014/main" id="{20492B59-808F-7E46-8705-24EC18AC59A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8" name="Notes Placeholder 2">
            <a:extLst>
              <a:ext uri="{FF2B5EF4-FFF2-40B4-BE49-F238E27FC236}">
                <a16:creationId xmlns:a16="http://schemas.microsoft.com/office/drawing/2014/main" id="{BD66574F-9C1B-384E-8492-6AB80C4698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altLang="en-US" dirty="0"/>
          </a:p>
        </p:txBody>
      </p:sp>
      <p:sp>
        <p:nvSpPr>
          <p:cNvPr id="29699" name="Slide Number Placeholder 3">
            <a:extLst>
              <a:ext uri="{FF2B5EF4-FFF2-40B4-BE49-F238E27FC236}">
                <a16:creationId xmlns:a16="http://schemas.microsoft.com/office/drawing/2014/main" id="{28F11F02-87DE-DB4B-85E8-374B42CC0BD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F86AE586-0519-A64D-BB2E-75CBC01716C3}" type="slidenum">
              <a:rPr lang="en-US" altLang="en-US" smtClean="0"/>
              <a:pPr/>
              <a:t>25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0702142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dirty="0"/>
              <a:t>I</a:t>
            </a:r>
            <a:endParaRPr lang="en-GB" dirty="0">
              <a:cs typeface="Calibri"/>
            </a:endParaRPr>
          </a:p>
          <a:p>
            <a:endParaRPr lang="en-GB" dirty="0">
              <a:effectLst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effectLst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E13CC-0890-0740-973E-9B068D0F93D6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39944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>
              <a:effectLst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effectLst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E13CC-0890-0740-973E-9B068D0F93D6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34257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08C8D7-18E8-2C4F-967C-29C09C3D1F6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7435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E13CC-0890-0740-973E-9B068D0F93D6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08943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E13CC-0890-0740-973E-9B068D0F93D6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61342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08C8D7-18E8-2C4F-967C-29C09C3D1F6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25250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E13CC-0890-0740-973E-9B068D0F93D6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54634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E13CC-0890-0740-973E-9B068D0F93D6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492001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E13CC-0890-0740-973E-9B068D0F93D6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38019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E13CC-0890-0740-973E-9B068D0F93D6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507002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E13CC-0890-0740-973E-9B068D0F93D6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37873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E13CC-0890-0740-973E-9B068D0F93D6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40862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>
            <a:extLst>
              <a:ext uri="{FF2B5EF4-FFF2-40B4-BE49-F238E27FC236}">
                <a16:creationId xmlns:a16="http://schemas.microsoft.com/office/drawing/2014/main" id="{20492B59-808F-7E46-8705-24EC18AC59A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8" name="Notes Placeholder 2">
            <a:extLst>
              <a:ext uri="{FF2B5EF4-FFF2-40B4-BE49-F238E27FC236}">
                <a16:creationId xmlns:a16="http://schemas.microsoft.com/office/drawing/2014/main" id="{BD66574F-9C1B-384E-8492-6AB80C4698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/>
          </a:p>
        </p:txBody>
      </p:sp>
      <p:sp>
        <p:nvSpPr>
          <p:cNvPr id="29699" name="Slide Number Placeholder 3">
            <a:extLst>
              <a:ext uri="{FF2B5EF4-FFF2-40B4-BE49-F238E27FC236}">
                <a16:creationId xmlns:a16="http://schemas.microsoft.com/office/drawing/2014/main" id="{28F11F02-87DE-DB4B-85E8-374B42CC0BD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F86AE586-0519-A64D-BB2E-75CBC01716C3}" type="slidenum">
              <a:rPr lang="en-US" altLang="en-US" smtClean="0"/>
              <a:pPr/>
              <a:t>38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3359648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cs typeface="Calibri"/>
              </a:rPr>
              <a:t>So this is Week 5. There are no lectures next week, however, your student journal is due </a:t>
            </a:r>
            <a:r>
              <a:rPr lang="en-GB" b="1" dirty="0">
                <a:cs typeface="Calibri"/>
              </a:rPr>
              <a:t>THIS FRIDAY FEBRUARY 11</a:t>
            </a:r>
            <a:r>
              <a:rPr lang="en-GB" b="1" baseline="30000" dirty="0">
                <a:cs typeface="Calibri"/>
              </a:rPr>
              <a:t>TH</a:t>
            </a:r>
            <a:r>
              <a:rPr lang="en-GB" b="1" dirty="0">
                <a:cs typeface="Calibri"/>
              </a:rPr>
              <a:t> AT 4PM.</a:t>
            </a:r>
          </a:p>
          <a:p>
            <a:r>
              <a:rPr lang="en-GB" dirty="0">
                <a:cs typeface="Calibri"/>
              </a:rPr>
              <a:t>Please submit via the Turnitin Final link. There is a similarity check link for you.</a:t>
            </a:r>
          </a:p>
          <a:p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Please can you spend this week making bookings, checking in and checking out, charging cards and adding composite items and departure notes. Your exam will be the week commencing March 7</a:t>
            </a:r>
            <a:r>
              <a:rPr lang="en-GB" baseline="30000" dirty="0">
                <a:cs typeface="Calibri"/>
              </a:rPr>
              <a:t>th</a:t>
            </a:r>
            <a:r>
              <a:rPr lang="en-GB" dirty="0">
                <a:cs typeface="Calibri"/>
              </a:rPr>
              <a:t>. We will have practice time during lectures after reading week, but you need to know how to operate the system in order to be proficient in the exam.</a:t>
            </a:r>
          </a:p>
          <a:p>
            <a:endParaRPr lang="en-GB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08C8D7-18E8-2C4F-967C-29C09C3D1F6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26455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08C8D7-18E8-2C4F-967C-29C09C3D1F6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20352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>
            <a:extLst>
              <a:ext uri="{FF2B5EF4-FFF2-40B4-BE49-F238E27FC236}">
                <a16:creationId xmlns:a16="http://schemas.microsoft.com/office/drawing/2014/main" id="{20492B59-808F-7E46-8705-24EC18AC59A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8" name="Notes Placeholder 2">
            <a:extLst>
              <a:ext uri="{FF2B5EF4-FFF2-40B4-BE49-F238E27FC236}">
                <a16:creationId xmlns:a16="http://schemas.microsoft.com/office/drawing/2014/main" id="{BD66574F-9C1B-384E-8492-6AB80C4698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/>
          </a:p>
        </p:txBody>
      </p:sp>
      <p:sp>
        <p:nvSpPr>
          <p:cNvPr id="29699" name="Slide Number Placeholder 3">
            <a:extLst>
              <a:ext uri="{FF2B5EF4-FFF2-40B4-BE49-F238E27FC236}">
                <a16:creationId xmlns:a16="http://schemas.microsoft.com/office/drawing/2014/main" id="{28F11F02-87DE-DB4B-85E8-374B42CC0BD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F86AE586-0519-A64D-BB2E-75CBC01716C3}" type="slidenum">
              <a:rPr lang="en-US" altLang="en-US" smtClean="0"/>
              <a:pPr/>
              <a:t>41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41489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0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5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5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5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5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5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5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5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6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7986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136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4494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15200" y="158744"/>
            <a:ext cx="7886700" cy="439200"/>
          </a:xfrm>
        </p:spPr>
        <p:txBody>
          <a:bodyPr>
            <a:noAutofit/>
          </a:bodyPr>
          <a:lstStyle>
            <a:lvl1pPr>
              <a:defRPr sz="195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113953" y="583128"/>
            <a:ext cx="5046663" cy="583200"/>
          </a:xfrm>
        </p:spPr>
        <p:txBody>
          <a:bodyPr>
            <a:normAutofit/>
          </a:bodyPr>
          <a:lstStyle>
            <a:lvl1pPr marL="0" indent="0">
              <a:buNone/>
              <a:defRPr sz="1500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53837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EAA79-7DCE-46C3-9004-2EDC6E6655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1957E2-D01A-4EE5-98A0-6EF2B07EDD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365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C98C58F-EF67-CB44-8825-0F046CAF7261}"/>
              </a:ext>
            </a:extLst>
          </p:cNvPr>
          <p:cNvSpPr txBox="1">
            <a:spLocks/>
          </p:cNvSpPr>
          <p:nvPr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6562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695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2484BA-3CDD-4CBE-B8ED-A5FF1D64E3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E0E428-53E1-4CD8-9933-11FC7D6E74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334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805814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1363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29163" y="1516008"/>
            <a:ext cx="3870325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89336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AD7A99E-5B7F-6649-9A4D-E3C41FE51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805814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20796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D1C6F2FA-9D48-5647-B3AE-270F4C5B452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021317" y="1516008"/>
            <a:ext cx="3578171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44883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E3A74712-E683-8D4A-897E-564DD5A5F4C0}"/>
              </a:ext>
            </a:extLst>
          </p:cNvPr>
          <p:cNvSpPr txBox="1">
            <a:spLocks/>
          </p:cNvSpPr>
          <p:nvPr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16161775-7EDC-3249-8DBB-B8547B34CE0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021317" y="1516008"/>
            <a:ext cx="3578171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04737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9082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75425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D5AEB-C1B5-334A-9377-51368A72C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C7F90-1245-5E4D-92C9-8F3C02CE7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92210-4E7D-D545-8210-0D9E5F2B05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7020C-CF8C-874F-8F7D-4F95EF5AE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B886C-9302-1144-AD86-2FF68AFF5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3557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A6B11-C7D8-2749-9426-1E386E7DA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8387C-9E05-3D48-9519-17AE87F15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20914-3064-B241-86C3-34F117DC3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0EFB3-14AA-E74A-BE69-6864AFF5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E77BD3-2B44-7B48-9232-ADA46911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D5B23-1B5C-CF46-B1C6-1F4B02481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101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0E9-D997-4A46-81FA-88A2A3F99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5FF20-EFC8-7342-A4EE-935B81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CD2759-7C27-8D4B-8D26-072A4D0A59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BAF52A-C1D2-4A4A-A681-6D63C1BD2F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DE55A-B71E-BA41-90D3-2976D4458E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DD9C76-21EA-6248-90F9-7A300362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A9195B-0651-574C-8781-D551D21A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E0110E-9732-A140-8ECA-B7817FB86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8852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7FEDE-5922-0B45-B788-0D7D57AC3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C1EC47-E33E-D54E-9EEA-C3A7B70D27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48AD1-BF27-A948-88FF-2DA2B603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ED372-A8C4-3742-ABA0-D80BD4422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5594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37BA7C-5C50-FC46-8459-FFD45D09F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CE0E85-3D60-2E45-B2A8-AF03F170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19475-D5FB-9B49-987C-89F08A93F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1371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D3232-B722-DC40-A650-A55D07AE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D0E3E-EF3F-F044-8662-647F8EA0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D01F15-9474-B049-9462-3E2BABACC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53BC6-051F-444F-AD9A-4C2A8669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65583-E373-B940-8238-DEB57E2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FE136-665B-7540-AD01-230AE2421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5877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C6D91-043A-DC40-9990-1D2F1DD39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3CB045-C2D7-4747-82DF-AAAF51D5DB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32F0D-BDC5-0846-BD6E-0E29AB4B2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E92B8-6A96-F048-8214-476C2AB2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0D68D-0C4D-2842-B1FF-77B6B1F09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086E4-267A-744B-8F48-069154009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22214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3AFD1-A60D-7749-B561-5B4522AD7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7E477-22BF-1D4C-8447-04EB5093E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7D9CA-A248-2C49-83E5-8B28A9D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E155C-A8F2-834B-AE93-3A757E848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F338A-A5BB-2740-8547-26EE98F6B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1749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D3409A-915E-9648-BA65-2EA8FF736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39DD88-072B-B947-979D-A153BB3B3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8F075-D74E-7847-9BF2-CC8442DC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699C4-6F46-9C4C-BDEC-A74A8E75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6642-D80E-FC44-8915-3EE693353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86162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15200" y="158744"/>
            <a:ext cx="7886700" cy="439200"/>
          </a:xfrm>
        </p:spPr>
        <p:txBody>
          <a:bodyPr>
            <a:noAutofit/>
          </a:bodyPr>
          <a:lstStyle>
            <a:lvl1pPr>
              <a:defRPr sz="195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113953" y="583128"/>
            <a:ext cx="5046663" cy="583200"/>
          </a:xfrm>
        </p:spPr>
        <p:txBody>
          <a:bodyPr>
            <a:normAutofit/>
          </a:bodyPr>
          <a:lstStyle>
            <a:lvl1pPr marL="0" indent="0">
              <a:buNone/>
              <a:defRPr sz="1500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467496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13553-AB8B-C341-93A5-5CC82D843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1CB8C6-8818-9C4E-9A49-B521788745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3203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2584836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7033D-9F3E-8248-9B9F-E98406770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4138" y="365125"/>
            <a:ext cx="8395138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D8C34B-9896-0E40-BD81-61E38533FA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4138" y="1825625"/>
            <a:ext cx="4101662" cy="386572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8F99B9-D9F3-D448-81A1-3C9FA0DB51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13688" y="1825625"/>
            <a:ext cx="4375588" cy="386572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6504012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465735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08889-95C7-C547-A1EA-A22929CE9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5581E7-B6AD-1144-AFF7-D87531D220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457201"/>
            <a:ext cx="4629150" cy="450105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FC0E95-E99E-4C48-9AA8-DCB1302800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8147884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81817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15200" y="158744"/>
            <a:ext cx="7886700" cy="439200"/>
          </a:xfrm>
        </p:spPr>
        <p:txBody>
          <a:bodyPr>
            <a:noAutofit/>
          </a:bodyPr>
          <a:lstStyle>
            <a:lvl1pPr>
              <a:defRPr sz="195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113953" y="583128"/>
            <a:ext cx="5046663" cy="583200"/>
          </a:xfrm>
        </p:spPr>
        <p:txBody>
          <a:bodyPr>
            <a:normAutofit/>
          </a:bodyPr>
          <a:lstStyle>
            <a:lvl1pPr marL="0" indent="0">
              <a:buNone/>
              <a:defRPr sz="1500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903281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07AF117-4642-4B4F-9E27-4D6E2B7C5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27C814C8-3E80-F94B-8AAA-96F2F4684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285" y="2566604"/>
            <a:ext cx="8499584" cy="31852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3597605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A01EA-088C-C946-BEA0-F7A16D611B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428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1DB74E-393F-8341-8EDE-BCD3D1EC50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0383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B9C1506C-B0E9-4E4D-9F5A-01E9D6DE1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078748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065761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07AF117-4642-4B4F-9E27-4D6E2B7C5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27C814C8-3E80-F94B-8AAA-96F2F4684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285" y="2566604"/>
            <a:ext cx="8499584" cy="31852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1707258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A01EA-088C-C946-BEA0-F7A16D611B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428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1DB74E-393F-8341-8EDE-BCD3D1EC50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0383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B9C1506C-B0E9-4E4D-9F5A-01E9D6DE1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7300750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8433581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7CF91-8FB7-0B42-A329-E11BE478FD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34FCA1-D7E4-A64A-B793-6901C347CA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CEEFF4-2699-2845-91D9-D5A07A0788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D7AE9-B962-CC42-BA86-B1E5EDE33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947482-2CC9-0E4C-870E-8D35795D5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85650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91516-56E3-FE49-AF8F-9F2EF75D8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9EEC7E-522D-5245-80F4-6045A4C8C5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853E28-50D1-DB40-925E-1865E073DF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EE0FC-C5EA-7B43-A0D8-933FEEC1E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89ED53-FDF6-FE4E-8218-A5DCCBEBF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53442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149A6-312A-DE4B-B032-3C87D4A1F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53AC8F-1D8F-4045-BA5F-AC0745D4C4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47A2DA-0D49-1243-97F3-8C33ED427BA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D2AB8-7709-F248-874B-15AF8A8F2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3051CA-2F1D-EF43-AB3E-970DE78EC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23777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FCC5C1-CEEC-A54F-8061-670B3716B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46779F-F147-C642-A601-EB30995A30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339AF6-4ECF-C940-B2CD-54C3A84818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C2FBBA-1744-7C44-BDC5-5E40FC4E724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4CE875-541F-134E-8E16-39C758721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3B6349-EA0A-2142-8CEF-E85D325A4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96687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4223D-B3AF-FC43-8E2C-CD1AAF862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BF013F-2912-624D-8195-A67E139018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3456B4-6048-6640-9D7D-42EA2A6DDE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7129F5-4B35-4648-9238-99F17302CF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6AB2B2-2AF7-4E41-BF6E-38905C051B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1B7545-C2A4-3C49-AFF2-44FB003DC6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6D25BF-5E79-9048-9C82-AFCE84DEA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1EC22-A66B-F44B-96E5-15E164D9B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61133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FC50D-4F82-6D41-B29B-7D5BFC9BC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24865E-E560-0B4E-9395-474CD6DBF7E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D83FAC-4B1F-7341-B306-E3666ACF0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E7A9CF-F8E0-444E-872B-29AF2503B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49071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E6DEFC-6AE7-8546-81B6-A8985717AB2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23E71D-C4D2-684F-A864-9E8A10CAC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E9DACB-F630-B743-96E9-3C02225BD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35341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2CFC4-E0FF-CD48-BF1D-8282D552A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95B17B-9BE6-EB49-B5FB-C098D6C43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FB7D76-9210-8F49-9A78-8747A6504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75A7EF-7E39-2F4E-9A2D-6C0F4CDC5A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34F60D-F04A-8F46-8F4B-C293A3F22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DBFFEF-7F5C-3E4A-AEBA-AE008AE7F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60049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254E5-EC60-7642-89FC-E0005F24D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ABA9B-C852-BD4C-8EBB-DCA38ABAFB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052852-941B-934D-8B59-88371343E6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4B2328-0A43-4342-A653-438448402A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64BB61-D3D6-F54F-B677-477ED6253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C3A9F-519B-324E-8B37-F8E2A6208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530875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CF624-42BE-7644-90FA-098E6BC22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3350E3-FA89-4446-9F4F-2DDCB0D724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560375-BEC7-464A-8FED-420C1DCCF5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49956A-D1B6-2141-8227-E96F87573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1AFAD8-75E0-E74B-8E53-F8DAA76AF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95480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22C87-B12F-C545-920B-2FEA49D862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44DBAF-A21F-884B-8893-93D4AB4B5B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EBC95F-39B8-0C49-A006-DB8F65C05F8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480421-2463-624E-8B83-7E103ADC9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D2072A-1BC5-4B41-9369-C7AF05D0B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47678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D55A6-6F6E-F74C-9EA0-0B5928337F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8C1E26-42A5-B440-B9C8-CEDD2A852D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BA9EB3-C20B-DF4F-A968-B10AB5D901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CFCFFA-B6A2-F74A-8C54-0B36FE17B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04AC94-14D0-8B40-AC33-71C6CF732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87387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67951-B918-894D-BB5C-B72A99F2C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0155AD-98F2-734A-B92B-9C6661F3C0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5785D2-81B9-2F43-9E4D-DCD90694EE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954D14-FC43-0C4F-858F-9CF6665D8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E1104-FF98-FB4B-B38F-9C077F967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70467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4934C-B4C9-2A4C-B88F-D91E73D7B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872BD2-5D0B-BE48-AE5D-B91BF84DD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F626BB-7637-DB46-87CD-5A77DA4902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3CCEE1-9588-4642-91F6-0AC184FDD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B459B8-64BF-5141-A955-95F9AB23B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90828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149ED-0700-344B-AF7A-1FAA12702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A7911-5EFA-6B4D-B369-D7ED660597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518818-A7A5-334F-9BB5-DFA66F746D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AB2CE8-7DFC-4B40-B4C2-64F6E9FBFA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CBC5FC-F8C6-7C4C-94CD-C312E0BE0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5FDDFD-CB88-F141-906B-DA0E35C36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80502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FC1F5-AB6D-1847-9672-250A387E4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DF9861-87E1-A249-8299-7C29BE763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8CB95E-5618-844C-9757-B733223DB9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77E6FB-192F-AE40-AEC5-D27B01360C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75A479-214E-D54F-8170-2D3F57C984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31FE86-DB76-8547-829A-D16D296EA3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17C808-3559-C84E-ADFE-CCB80B260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519476-8DF1-314F-A373-B7B26111A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82520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8C171-7289-D249-A793-DE9F5EB81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74DBDE-AF66-704B-98B2-37FDC1193E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370EF4-5D33-D84F-AB32-3D385BC1E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4884FD-90BC-1A43-9B75-28B27C166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72715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1A62C1-3DEA-5546-9E5E-C32410A1B5D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F570D8-3B80-564F-929A-04BEC36B7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58973F-C520-6D4D-A4B2-CF1EF89EF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422907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79CFF-BF8F-F744-B9EE-60193117D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6C392F-8BA6-C843-BFA2-37A235A7CC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608ED9-A011-4342-B842-18012F2EC2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6CEA99-61DA-0A49-BCD4-AB1492700F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D48789-EEBB-4C4E-8064-2E64AF75E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A39AF6-375A-F64D-85EE-A8E018155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32193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C32E7-F382-9F46-9FA8-FE1B6E22E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8F85F5-1E2C-EA48-A168-AA871577DB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341BF9-8683-A247-94F0-3F8EAD5B70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E2EBB5-B5D0-C645-B0DC-15CFC0D9C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121C38-F234-5640-81F2-7023DE9EC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E6311F-C9BC-A04C-90E6-58694A8DB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55365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E4A9D-2A4B-E242-AD73-2213273B5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F8B4BA-D763-A749-B180-F12D47DD80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9FC624-76C3-9848-B506-CB4DF01315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1B07F3-6F8C-304D-B01C-87FA8B3D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749C26-FC13-B042-8323-29B4ED26C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783204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31CA3-6867-2B41-A4AC-AE41453A33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C6E175-D0C1-6F4F-BBCE-07E66A026E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1061C9-1FDF-BB42-9982-77DF7AF43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9E19CD-FADD-E442-BE32-978030C69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8F8E86-7E3C-5045-B990-0EB986A57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09424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white text 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11" name="Picture 10" descr="Text&#10;&#10;Description automatically generated with medium confidence">
            <a:extLst>
              <a:ext uri="{FF2B5EF4-FFF2-40B4-BE49-F238E27FC236}">
                <a16:creationId xmlns:a16="http://schemas.microsoft.com/office/drawing/2014/main" id="{466B934A-A475-114C-AA1B-5F9F12584F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96456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only white text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736A280-2C91-F548-B032-A04AB39CF2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08764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mono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79AAABAA-0F32-FD4D-BFBE-5CFAD828F7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72033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Mono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0F8DD660-4622-2A47-82B3-18A6984986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57418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Mono White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Picture 3" descr="Text&#10;&#10;Description automatically generated with medium confidence">
            <a:extLst>
              <a:ext uri="{FF2B5EF4-FFF2-40B4-BE49-F238E27FC236}">
                <a16:creationId xmlns:a16="http://schemas.microsoft.com/office/drawing/2014/main" id="{6B516FE7-964A-1E4E-9AD2-64229A0C31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51719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Mono White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1B6401D3-A379-1A4C-84B3-73B1DEBDD1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10713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Full Colour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4D3D6F76-26A7-0E46-9BE1-B7F0729402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27187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Full colour_C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Picture 3" descr="A picture containing chart&#10;&#10;Description automatically generated">
            <a:extLst>
              <a:ext uri="{FF2B5EF4-FFF2-40B4-BE49-F238E27FC236}">
                <a16:creationId xmlns:a16="http://schemas.microsoft.com/office/drawing/2014/main" id="{2AEF8B83-F027-5B40-9BE5-0DC1AAF1C7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83064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C98C58F-EF67-CB44-8825-0F046CAF7261}"/>
              </a:ext>
            </a:extLst>
          </p:cNvPr>
          <p:cNvSpPr txBox="1">
            <a:spLocks/>
          </p:cNvSpPr>
          <p:nvPr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367575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84227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860060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4701593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77069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84068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03726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020467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825874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0497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25241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014801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16/01/2022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893006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2008116-C1AE-FF48-B61C-9AF813142E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-4763" y="6789739"/>
            <a:ext cx="9154716" cy="777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endParaRPr lang="ro-RO" altLang="en-US" sz="1350">
              <a:solidFill>
                <a:srgbClr val="FFFFFF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15200" y="158744"/>
            <a:ext cx="7886700" cy="439200"/>
          </a:xfrm>
        </p:spPr>
        <p:txBody>
          <a:bodyPr>
            <a:noAutofit/>
          </a:bodyPr>
          <a:lstStyle>
            <a:lvl1pPr>
              <a:defRPr sz="195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113953" y="583128"/>
            <a:ext cx="5046663" cy="583200"/>
          </a:xfrm>
        </p:spPr>
        <p:txBody>
          <a:bodyPr>
            <a:normAutofit/>
          </a:bodyPr>
          <a:lstStyle>
            <a:lvl1pPr marL="0" indent="0">
              <a:buNone/>
              <a:defRPr sz="15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68122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1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2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3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10.pn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28.xml"/><Relationship Id="rId7" Type="http://schemas.openxmlformats.org/officeDocument/2006/relationships/theme" Target="../theme/theme10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5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9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4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12.png"/><Relationship Id="rId4" Type="http://schemas.openxmlformats.org/officeDocument/2006/relationships/theme" Target="../theme/theme11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7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13.png"/><Relationship Id="rId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image" Target="../media/image14.png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image" Target="../media/image15.png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2" Type="http://schemas.openxmlformats.org/officeDocument/2006/relationships/slideLayout" Target="../slideLayouts/slideLayout61.xml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5" Type="http://schemas.openxmlformats.org/officeDocument/2006/relationships/slideLayout" Target="../slideLayouts/slideLayout64.xml"/><Relationship Id="rId4" Type="http://schemas.openxmlformats.org/officeDocument/2006/relationships/slideLayout" Target="../slideLayouts/slideLayout63.xml"/><Relationship Id="rId9" Type="http://schemas.openxmlformats.org/officeDocument/2006/relationships/theme" Target="../theme/theme15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theme" Target="../theme/theme16.xml"/><Relationship Id="rId2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8.xml"/><Relationship Id="rId4" Type="http://schemas.openxmlformats.org/officeDocument/2006/relationships/image" Target="../media/image4.png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13" Type="http://schemas.openxmlformats.org/officeDocument/2006/relationships/theme" Target="../theme/theme17.xml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12" Type="http://schemas.openxmlformats.org/officeDocument/2006/relationships/slideLayout" Target="../slideLayouts/slideLayout81.xml"/><Relationship Id="rId2" Type="http://schemas.openxmlformats.org/officeDocument/2006/relationships/slideLayout" Target="../slideLayouts/slideLayout71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4.xml"/><Relationship Id="rId10" Type="http://schemas.openxmlformats.org/officeDocument/2006/relationships/slideLayout" Target="../slideLayouts/slideLayout79.xml"/><Relationship Id="rId4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8.xml"/><Relationship Id="rId14" Type="http://schemas.openxmlformats.org/officeDocument/2006/relationships/image" Target="../media/image24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B11DD05D-E9D6-9843-8D15-F038D77E74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92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outdoor, sky, grass&#10;&#10;Description automatically generated">
            <a:extLst>
              <a:ext uri="{FF2B5EF4-FFF2-40B4-BE49-F238E27FC236}">
                <a16:creationId xmlns:a16="http://schemas.microsoft.com/office/drawing/2014/main" id="{6F6BDCC3-68A5-F445-88C0-DAB78F462C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303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0C1BDC32-D4F1-3049-91DC-0E2B06EFA5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190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75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BE69152-AADC-5147-A851-5818AE827F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63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65277B58-6235-064D-97B2-D0F4DEB59B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294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444BC08C-2962-454D-849E-17D2822D13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758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9204EC72-2D01-394B-9A9E-F65E10B37F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428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07D91359-67D2-A247-898E-E5E6274F86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360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62A00376-38CB-5547-8DDE-248B1E7270B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67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75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82E4C30-7575-D148-87A5-842F6A4E7C8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422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755" r:id="rId5"/>
    <p:sldLayoutId id="214748375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B4127EB-145A-B946-9EF1-43A59ADB34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350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3A81A8AB-655B-9F44-A0B6-888AE8CA54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458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ext&#10;&#10;Description automatically generated with low confidence">
            <a:extLst>
              <a:ext uri="{FF2B5EF4-FFF2-40B4-BE49-F238E27FC236}">
                <a16:creationId xmlns:a16="http://schemas.microsoft.com/office/drawing/2014/main" id="{CD47BF98-06ED-7B44-BEB7-FB20FA29901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069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alendar&#10;&#10;Description automatically generated with low confidence">
            <a:extLst>
              <a:ext uri="{FF2B5EF4-FFF2-40B4-BE49-F238E27FC236}">
                <a16:creationId xmlns:a16="http://schemas.microsoft.com/office/drawing/2014/main" id="{3B2201CD-8F67-7B41-B60B-AFDD0004B68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289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65747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0C1BDC32-D4F1-3049-91DC-0E2B06EFA5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564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16/01/2022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0077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  <p:sldLayoutId id="214748375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news.booking.com/displayimage.php?type=medialibrary&amp;uid=17130&amp;name=Booking.com+logo+blue%2Fcyan&amp;description=Booking.com+logo+blue%2Fcyan+100+pixels+wide&amp;filename=booking.com_logo_blue_1000.jpg&amp;height=152&amp;width=830&amp;width=600&amp;pid=792&amp;pagetype=newsroom&amp;cid=685&amp;nid=792&amp;l=en&amp;subdomain=1&amp;noshare=0&amp;clientslug=booking-com&amp;caseslug=&amp;keepThis=true&amp;TB_iframe=true;" TargetMode="External"/><Relationship Id="rId3" Type="http://schemas.openxmlformats.org/officeDocument/2006/relationships/image" Target="../media/image26.png"/><Relationship Id="rId7" Type="http://schemas.openxmlformats.org/officeDocument/2006/relationships/image" Target="../media/image28.jpeg"/><Relationship Id="rId12" Type="http://schemas.openxmlformats.org/officeDocument/2006/relationships/hyperlink" Target="https://www.trustpilot.com/review/www.hotels.co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6" Type="http://schemas.openxmlformats.org/officeDocument/2006/relationships/hyperlink" Target="https://www.jtechcommunications.com/blog-google-verified-reviews" TargetMode="External"/><Relationship Id="rId11" Type="http://schemas.openxmlformats.org/officeDocument/2006/relationships/image" Target="../media/image30.png"/><Relationship Id="rId5" Type="http://schemas.openxmlformats.org/officeDocument/2006/relationships/image" Target="../media/image27.jpg"/><Relationship Id="rId10" Type="http://schemas.openxmlformats.org/officeDocument/2006/relationships/hyperlink" Target="http://www.shinyshiny.tv/2015/03/tripadvisor-deletes-review-sexual-harassment.html" TargetMode="External"/><Relationship Id="rId4" Type="http://schemas.openxmlformats.org/officeDocument/2006/relationships/hyperlink" Target="http://logok.org/expedia-logo/" TargetMode="External"/><Relationship Id="rId9" Type="http://schemas.openxmlformats.org/officeDocument/2006/relationships/image" Target="../media/image2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39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Relationship Id="rId4" Type="http://schemas.openxmlformats.org/officeDocument/2006/relationships/hyperlink" Target="http://www.hotelogix.com/blog/2016/02/23/5-revenue-management-practices-that-can-boost-your-hotels-cash-flow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tif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6.jpeg"/><Relationship Id="rId4" Type="http://schemas.openxmlformats.org/officeDocument/2006/relationships/image" Target="../media/image5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0.jpeg"/><Relationship Id="rId4" Type="http://schemas.openxmlformats.org/officeDocument/2006/relationships/image" Target="../media/image5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Relationship Id="rId6" Type="http://schemas.openxmlformats.org/officeDocument/2006/relationships/hyperlink" Target="https://www.donalsonvillenews.com/2020/03/21/seminole-county-teacher-tests-negative/" TargetMode="External"/><Relationship Id="rId5" Type="http://schemas.openxmlformats.org/officeDocument/2006/relationships/image" Target="../media/image68.jpg"/><Relationship Id="rId4" Type="http://schemas.openxmlformats.org/officeDocument/2006/relationships/image" Target="../media/image5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5.xml"/><Relationship Id="rId6" Type="http://schemas.openxmlformats.org/officeDocument/2006/relationships/hyperlink" Target="http://blog.meddy.co/attract-new-patients-in-qatar/" TargetMode="External"/><Relationship Id="rId5" Type="http://schemas.openxmlformats.org/officeDocument/2006/relationships/image" Target="../media/image86.jpeg"/><Relationship Id="rId4" Type="http://schemas.openxmlformats.org/officeDocument/2006/relationships/image" Target="../media/image5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772816"/>
            <a:ext cx="7992888" cy="1470025"/>
          </a:xfrm>
        </p:spPr>
        <p:txBody>
          <a:bodyPr lIns="91440" tIns="45720" rIns="91440" bIns="45720" anchor="t">
            <a:normAutofit fontScale="90000"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Hotel Administration &amp; </a:t>
            </a:r>
            <a:br>
              <a:rPr lang="en-GB" b="1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Front Office Operations</a:t>
            </a:r>
            <a:br>
              <a:rPr lang="en-GB" b="1" dirty="0">
                <a:solidFill>
                  <a:schemeClr val="bg1"/>
                </a:solidFill>
              </a:rPr>
            </a:br>
            <a:br>
              <a:rPr lang="en-GB" b="1" dirty="0"/>
            </a:br>
            <a:r>
              <a:rPr lang="en-GB" dirty="0">
                <a:solidFill>
                  <a:schemeClr val="bg1"/>
                </a:solidFill>
              </a:rPr>
              <a:t>BMIH4004</a:t>
            </a:r>
            <a:br>
              <a:rPr lang="en-GB" dirty="0">
                <a:solidFill>
                  <a:schemeClr val="bg1"/>
                </a:solidFill>
              </a:rPr>
            </a:br>
            <a:br>
              <a:rPr lang="en-GB" b="1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Week 5 Spring Term 2022</a:t>
            </a:r>
            <a:br>
              <a:rPr lang="en-GB" b="1" dirty="0">
                <a:solidFill>
                  <a:schemeClr val="bg1"/>
                </a:solidFill>
              </a:rPr>
            </a:br>
            <a:br>
              <a:rPr lang="en-GB" b="1" dirty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  <a:latin typeface="Freestyle Script"/>
            </a:endParaRP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FD172E-3307-314C-9DD6-BD1667321E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759" y="3752849"/>
            <a:ext cx="2468166" cy="2452687"/>
          </a:xfrm>
        </p:spPr>
        <p:txBody>
          <a:bodyPr anchor="ctr">
            <a:normAutofit/>
          </a:bodyPr>
          <a:lstStyle/>
          <a:p>
            <a:r>
              <a:rPr lang="en-GB" sz="3100" b="1" dirty="0"/>
              <a:t>This week…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2551001A-7C95-4B38-B99F-29F1C353857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476"/>
          <a:stretch/>
        </p:blipFill>
        <p:spPr>
          <a:xfrm>
            <a:off x="20" y="10"/>
            <a:ext cx="9143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4" name="TextBox 6">
            <a:extLst>
              <a:ext uri="{FF2B5EF4-FFF2-40B4-BE49-F238E27FC236}">
                <a16:creationId xmlns:a16="http://schemas.microsoft.com/office/drawing/2014/main" id="{B10CF1B4-4B2B-B64A-BE2D-82165A4F4ED4}"/>
              </a:ext>
            </a:extLst>
          </p:cNvPr>
          <p:cNvSpPr txBox="1">
            <a:spLocks noGrp="1" noChangeArrowheads="1"/>
          </p:cNvSpPr>
          <p:nvPr>
            <p:ph idx="1"/>
          </p:nvPr>
        </p:nvSpPr>
        <p:spPr bwMode="auto">
          <a:xfrm>
            <a:off x="3167986" y="3856759"/>
            <a:ext cx="5614060" cy="245268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norm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en-US" sz="1500" dirty="0"/>
              <a:t>Module Learning Outcomes</a:t>
            </a:r>
          </a:p>
          <a:p>
            <a:pPr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n-US" sz="1500" dirty="0"/>
              <a:t>Assignment 3 - Portfolio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en-US" sz="1500" dirty="0"/>
              <a:t>Hotel Reputation Management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en-US" sz="1500" dirty="0"/>
              <a:t>Building Your Reputation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en-US" sz="1500" dirty="0"/>
              <a:t>Compliments and Complaints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en-US" sz="1500" dirty="0"/>
              <a:t>Examples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en-US" sz="1500" dirty="0"/>
              <a:t>Hotelier homework asks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en-US" sz="1500" dirty="0"/>
              <a:t>Reference List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FontTx/>
              <a:buNone/>
            </a:pPr>
            <a:endParaRPr lang="en-US" altLang="en-US" sz="1500" dirty="0"/>
          </a:p>
          <a:p>
            <a:pPr eaLnBrk="1" hangingPunct="1">
              <a:spcBef>
                <a:spcPct val="0"/>
              </a:spcBef>
              <a:spcAft>
                <a:spcPts val="600"/>
              </a:spcAft>
              <a:buFontTx/>
              <a:buNone/>
            </a:pPr>
            <a:endParaRPr lang="en-US" altLang="en-US" sz="1500" dirty="0"/>
          </a:p>
        </p:txBody>
      </p:sp>
    </p:spTree>
    <p:extLst>
      <p:ext uri="{BB962C8B-B14F-4D97-AF65-F5344CB8AC3E}">
        <p14:creationId xmlns:p14="http://schemas.microsoft.com/office/powerpoint/2010/main" val="20935391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Slide background fill">
            <a:extLst>
              <a:ext uri="{FF2B5EF4-FFF2-40B4-BE49-F238E27FC236}">
                <a16:creationId xmlns:a16="http://schemas.microsoft.com/office/drawing/2014/main" id="{1D63C574-BFD2-41A1-A567-B0C3CC7FD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Color 2">
            <a:extLst>
              <a:ext uri="{FF2B5EF4-FFF2-40B4-BE49-F238E27FC236}">
                <a16:creationId xmlns:a16="http://schemas.microsoft.com/office/drawing/2014/main" id="{E2A46BAB-8C31-42B2-90E8-B26DD3E8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1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B3F7A3C7-0737-4E57-B30E-8EEFE638B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3530289" cy="6858000"/>
            <a:chOff x="651279" y="598259"/>
            <a:chExt cx="10889442" cy="5680742"/>
          </a:xfrm>
        </p:grpSpPr>
        <p:sp>
          <p:nvSpPr>
            <p:cNvPr id="16" name="Color">
              <a:extLst>
                <a:ext uri="{FF2B5EF4-FFF2-40B4-BE49-F238E27FC236}">
                  <a16:creationId xmlns:a16="http://schemas.microsoft.com/office/drawing/2014/main" id="{3BE6D516-DFC6-4698-B3F1-5F591C1130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Color">
              <a:extLst>
                <a:ext uri="{FF2B5EF4-FFF2-40B4-BE49-F238E27FC236}">
                  <a16:creationId xmlns:a16="http://schemas.microsoft.com/office/drawing/2014/main" id="{C2580FB0-D146-458C-AF1B-8E8BBF6BB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3" y="0"/>
            <a:ext cx="9141717" cy="6858000"/>
            <a:chOff x="0" y="0"/>
            <a:chExt cx="12188952" cy="68580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91D7DD3-4141-3A41-848C-97DBE5137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788" y="841248"/>
            <a:ext cx="2636433" cy="5340097"/>
          </a:xfrm>
        </p:spPr>
        <p:txBody>
          <a:bodyPr anchor="ctr">
            <a:normAutofit/>
          </a:bodyPr>
          <a:lstStyle/>
          <a:p>
            <a:r>
              <a:rPr lang="en-GB" sz="4200" b="1">
                <a:solidFill>
                  <a:schemeClr val="bg1"/>
                </a:solidFill>
              </a:rPr>
              <a:t>Module Learning Outcomes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525E3914-618C-48D3-8BE3-5E798995875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92562428"/>
              </p:ext>
            </p:extLst>
          </p:nvPr>
        </p:nvGraphicFramePr>
        <p:xfrm>
          <a:off x="3739414" y="231006"/>
          <a:ext cx="4775935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433540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69">
            <a:extLst>
              <a:ext uri="{FF2B5EF4-FFF2-40B4-BE49-F238E27FC236}">
                <a16:creationId xmlns:a16="http://schemas.microsoft.com/office/drawing/2014/main" id="{891401DC-7AF6-42FA-BE31-CF773B6C8B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680"/>
            <a:ext cx="9141714" cy="685800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95B01FC4-76B3-BB43-9D97-35B9B57DB97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464820" y="346167"/>
            <a:ext cx="2118595" cy="1588946"/>
          </a:xfrm>
          <a:prstGeom prst="rect">
            <a:avLst/>
          </a:prstGeom>
        </p:spPr>
      </p:pic>
      <p:pic>
        <p:nvPicPr>
          <p:cNvPr id="13" name="Picture 12" descr="A picture containing logo&#10;&#10;Description automatically generated">
            <a:extLst>
              <a:ext uri="{FF2B5EF4-FFF2-40B4-BE49-F238E27FC236}">
                <a16:creationId xmlns:a16="http://schemas.microsoft.com/office/drawing/2014/main" id="{E1B12590-3FA5-544A-AC55-3A744E9F7A0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3288156" y="409992"/>
            <a:ext cx="2438274" cy="142029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3E4CA52-98B6-B046-B13F-8066FD784D5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6255477" y="895713"/>
            <a:ext cx="2640328" cy="448856"/>
          </a:xfrm>
          <a:prstGeom prst="rect">
            <a:avLst/>
          </a:prstGeom>
        </p:spPr>
      </p:pic>
      <p:pic>
        <p:nvPicPr>
          <p:cNvPr id="3" name="Picture 2" descr="Logo, icon&#10;&#10;Description automatically generated">
            <a:extLst>
              <a:ext uri="{FF2B5EF4-FFF2-40B4-BE49-F238E27FC236}">
                <a16:creationId xmlns:a16="http://schemas.microsoft.com/office/drawing/2014/main" id="{AB361B03-D04C-6D43-8402-1E8AD504A75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313508" y="2646616"/>
            <a:ext cx="2421217" cy="1573792"/>
          </a:xfrm>
          <a:prstGeom prst="rect">
            <a:avLst/>
          </a:prstGeom>
        </p:spPr>
      </p:pic>
      <p:pic>
        <p:nvPicPr>
          <p:cNvPr id="15" name="Picture 14" descr="A picture containing logo&#10;&#10;Description automatically generated">
            <a:extLst>
              <a:ext uri="{FF2B5EF4-FFF2-40B4-BE49-F238E27FC236}">
                <a16:creationId xmlns:a16="http://schemas.microsoft.com/office/drawing/2014/main" id="{6AC4E7E2-58B0-6047-8A51-63BC6FDF454B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2"/>
              </a:ext>
            </a:extLst>
          </a:blip>
          <a:stretch>
            <a:fillRect/>
          </a:stretch>
        </p:blipFill>
        <p:spPr>
          <a:xfrm>
            <a:off x="313266" y="5002118"/>
            <a:ext cx="2419328" cy="1439499"/>
          </a:xfrm>
          <a:prstGeom prst="rect">
            <a:avLst/>
          </a:prstGeom>
        </p:spPr>
      </p:pic>
      <p:sp>
        <p:nvSpPr>
          <p:cNvPr id="72" name="Rectangle 71">
            <a:extLst>
              <a:ext uri="{FF2B5EF4-FFF2-40B4-BE49-F238E27FC236}">
                <a16:creationId xmlns:a16="http://schemas.microsoft.com/office/drawing/2014/main" id="{2B7203F0-D9CB-4774-B9D4-B3AB625DFB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621" y="2300641"/>
            <a:ext cx="6093379" cy="455736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A88CB8AF-5631-45C6-BFEC-971C4D6E58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2285774"/>
            <a:ext cx="9141714" cy="0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9F2EA1AF-73AB-4FCB-B4EE-0E42E725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4571548"/>
            <a:ext cx="3048240" cy="0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65A18FBF-6157-4210-BEF2-9A6C31FA89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048239" y="-680"/>
            <a:ext cx="0" cy="6858003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43C9CCA8-3CEC-4CD0-A624-A701C61251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15556" y="-680"/>
            <a:ext cx="0" cy="2240280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673" name="Content Placeholder 2">
            <a:extLst>
              <a:ext uri="{FF2B5EF4-FFF2-40B4-BE49-F238E27FC236}">
                <a16:creationId xmlns:a16="http://schemas.microsoft.com/office/drawing/2014/main" id="{3ACCDE23-8773-7B4C-A726-97725986F08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83600" y="2425871"/>
            <a:ext cx="5151465" cy="2075810"/>
          </a:xfrm>
        </p:spPr>
        <p:txBody>
          <a:bodyPr lIns="91440" tIns="45720" rIns="91440" bIns="45720" anchor="t">
            <a:normAutofit fontScale="25000" lnSpcReduction="20000"/>
          </a:bodyPr>
          <a:lstStyle/>
          <a:p>
            <a:pPr marL="0" indent="0">
              <a:buNone/>
            </a:pPr>
            <a:r>
              <a:rPr lang="en-GB" sz="7200" b="1" dirty="0">
                <a:solidFill>
                  <a:srgbClr val="FFFF00"/>
                </a:solidFill>
              </a:rPr>
              <a:t>Assignment 3 Portfolio</a:t>
            </a:r>
            <a:endParaRPr lang="en-GB" sz="7200" b="1" dirty="0">
              <a:solidFill>
                <a:srgbClr val="FFFF00"/>
              </a:solidFill>
              <a:cs typeface="Calibri"/>
            </a:endParaRPr>
          </a:p>
          <a:p>
            <a:pPr marL="0" indent="0">
              <a:buNone/>
            </a:pPr>
            <a:r>
              <a:rPr lang="en-GB" sz="7200" b="1" dirty="0">
                <a:solidFill>
                  <a:srgbClr val="FFFF00"/>
                </a:solidFill>
              </a:rPr>
              <a:t>Elements 2 &amp; 3:</a:t>
            </a:r>
            <a:endParaRPr lang="en-GB" sz="7200" b="1" dirty="0">
              <a:solidFill>
                <a:srgbClr val="FFFF00"/>
              </a:solidFill>
              <a:cs typeface="Calibri"/>
            </a:endParaRPr>
          </a:p>
          <a:p>
            <a:pPr marL="0" indent="0">
              <a:buNone/>
            </a:pPr>
            <a:endParaRPr lang="en-GB" sz="7200" b="1" dirty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n-GB" sz="7200" dirty="0"/>
              <a:t>Write a response for the following scenarios: </a:t>
            </a:r>
            <a:endParaRPr lang="en-GB" sz="7200" dirty="0">
              <a:cs typeface="Calibri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n-GB" sz="7200" dirty="0">
                <a:solidFill>
                  <a:srgbClr val="FFFFFF"/>
                </a:solidFill>
              </a:rPr>
              <a:t>Response to a complaint. Find a negative review (1 Star) on a review website for a hotel of your choice that does not have a response. As the Manager, you will write a response to the guest. You will need to include the original complaint (screenshot / copy and paste), and then write your response beneath. </a:t>
            </a:r>
            <a:endParaRPr lang="en-GB" sz="7200" dirty="0">
              <a:solidFill>
                <a:srgbClr val="FFFFFF"/>
              </a:solidFill>
              <a:cs typeface="Calibri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n-GB" sz="7200" dirty="0">
                <a:solidFill>
                  <a:srgbClr val="FFFFFF"/>
                </a:solidFill>
              </a:rPr>
              <a:t>Response to a compliment. Find a positive review (5 Star) on a review website for a hotel of your choice that does not have a response. As the Manager, you will write a response to the guest. You will need to include the original compliment (screenshot / copy and paste), and then write your response beneath. </a:t>
            </a:r>
          </a:p>
          <a:p>
            <a:pPr marL="0" indent="0">
              <a:buNone/>
            </a:pPr>
            <a:endParaRPr lang="en-GB" sz="800" dirty="0">
              <a:solidFill>
                <a:srgbClr val="FFFFFF"/>
              </a:solidFill>
            </a:endParaRPr>
          </a:p>
          <a:p>
            <a:pPr marL="0" indent="0">
              <a:buNone/>
            </a:pPr>
            <a:endParaRPr lang="en-US" altLang="en-US" sz="8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63989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6">
            <a:extLst>
              <a:ext uri="{FF2B5EF4-FFF2-40B4-BE49-F238E27FC236}">
                <a16:creationId xmlns:a16="http://schemas.microsoft.com/office/drawing/2014/main" id="{DED93A96-3FB3-0249-909D-962DF24287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6696" y="629266"/>
            <a:ext cx="2629122" cy="162232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>
              <a:spcBef>
                <a:spcPct val="0"/>
              </a:spcBef>
              <a:spcAft>
                <a:spcPts val="450"/>
              </a:spcAft>
              <a:buNone/>
            </a:pPr>
            <a:r>
              <a:rPr lang="en-US" altLang="en-US"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Online Reputation</a:t>
            </a:r>
            <a:endParaRPr lang="en-US" sz="44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9CC2C56-4CE8-DE4B-A2E9-FED6295FD644}"/>
              </a:ext>
            </a:extLst>
          </p:cNvPr>
          <p:cNvSpPr/>
          <p:nvPr/>
        </p:nvSpPr>
        <p:spPr>
          <a:xfrm>
            <a:off x="486698" y="2438400"/>
            <a:ext cx="2629120" cy="37854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b="1"/>
              <a:t>1) What is hotel reputation management?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b="1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b="1"/>
              <a:t>2) What does managing a hotel's online reputation mean?</a:t>
            </a:r>
            <a:endParaRPr lang="en-US" sz="170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79292" y="0"/>
            <a:ext cx="5664708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42766" y="557784"/>
            <a:ext cx="4938073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E32665-EE22-4C4D-A506-519F863BBA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4396" y="1610292"/>
            <a:ext cx="4514498" cy="363417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2622275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6">
            <a:extLst>
              <a:ext uri="{FF2B5EF4-FFF2-40B4-BE49-F238E27FC236}">
                <a16:creationId xmlns:a16="http://schemas.microsoft.com/office/drawing/2014/main" id="{DED93A96-3FB3-0249-909D-962DF24287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275" y="132885"/>
            <a:ext cx="3602727" cy="98374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68580" tIns="34290" rIns="68580" bIns="34290" rtlCol="0" anchor="ctr">
            <a:norm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ts val="450"/>
              </a:spcAft>
              <a:buNone/>
            </a:pPr>
            <a:r>
              <a:rPr lang="en-US" altLang="en-US" sz="33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Reputation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5FE4E29-1D2F-694B-8E2C-E12A021CBC6F}"/>
              </a:ext>
            </a:extLst>
          </p:cNvPr>
          <p:cNvSpPr/>
          <p:nvPr/>
        </p:nvSpPr>
        <p:spPr>
          <a:xfrm>
            <a:off x="341276" y="1219183"/>
            <a:ext cx="8432909" cy="113107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4050" b="1" dirty="0">
                <a:solidFill>
                  <a:srgbClr val="FFFF00"/>
                </a:solidFill>
              </a:rPr>
              <a:t>93%</a:t>
            </a:r>
            <a:r>
              <a:rPr lang="en-GB" sz="1350" dirty="0">
                <a:solidFill>
                  <a:srgbClr val="FFFF00"/>
                </a:solidFill>
              </a:rPr>
              <a:t>  </a:t>
            </a:r>
            <a:r>
              <a:rPr lang="en-GB" dirty="0">
                <a:solidFill>
                  <a:schemeClr val="bg1"/>
                </a:solidFill>
              </a:rPr>
              <a:t>of people find reviews important when determining which hotel to stay at</a:t>
            </a:r>
            <a:r>
              <a:rPr lang="en-GB" sz="1350" dirty="0">
                <a:solidFill>
                  <a:schemeClr val="bg1"/>
                </a:solidFill>
              </a:rPr>
              <a:t>.</a:t>
            </a:r>
            <a:endParaRPr lang="en-US" dirty="0">
              <a:solidFill>
                <a:schemeClr val="bg1"/>
              </a:solidFill>
              <a:cs typeface="Calibri"/>
            </a:endParaRPr>
          </a:p>
          <a:p>
            <a:endParaRPr lang="en-GB" sz="1350" dirty="0">
              <a:solidFill>
                <a:schemeClr val="bg1"/>
              </a:solidFill>
              <a:cs typeface="Calibri"/>
            </a:endParaRPr>
          </a:p>
          <a:p>
            <a:pPr algn="r"/>
            <a:r>
              <a:rPr lang="en-GB" sz="1350" b="1" i="1" dirty="0">
                <a:solidFill>
                  <a:schemeClr val="bg1"/>
                </a:solidFill>
              </a:rPr>
              <a:t>(Customer Alliance, 2015).</a:t>
            </a:r>
            <a:endParaRPr lang="en-GB" b="1" i="1" dirty="0">
              <a:solidFill>
                <a:schemeClr val="bg1"/>
              </a:solidFill>
              <a:cs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95F7868-AB4C-AA44-B2C9-E53B8EBDF8D9}"/>
              </a:ext>
            </a:extLst>
          </p:cNvPr>
          <p:cNvSpPr/>
          <p:nvPr/>
        </p:nvSpPr>
        <p:spPr>
          <a:xfrm>
            <a:off x="2915816" y="3085455"/>
            <a:ext cx="5709896" cy="400110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213995" indent="-213995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chemeClr val="bg1"/>
                </a:solidFill>
                <a:latin typeface="Abadi" panose="020B0604020104020204" pitchFamily="34" charset="0"/>
              </a:rPr>
              <a:t>Up to date and </a:t>
            </a:r>
            <a:r>
              <a:rPr lang="en-GB" sz="2000" b="1" dirty="0">
                <a:solidFill>
                  <a:schemeClr val="bg1"/>
                </a:solidFill>
                <a:latin typeface="Abadi" panose="020B0604020104020204" pitchFamily="34" charset="0"/>
                <a:cs typeface="Calibri"/>
              </a:rPr>
              <a:t>interactive</a:t>
            </a:r>
            <a:r>
              <a:rPr lang="en-GB" sz="2000" b="1" dirty="0">
                <a:solidFill>
                  <a:schemeClr val="bg1"/>
                </a:solidFill>
                <a:latin typeface="Abadi" panose="020B0604020104020204" pitchFamily="34" charset="0"/>
              </a:rPr>
              <a:t> presence online is key</a:t>
            </a:r>
            <a:r>
              <a:rPr lang="en-GB" sz="1600" b="1" dirty="0">
                <a:solidFill>
                  <a:schemeClr val="bg1"/>
                </a:solidFill>
                <a:latin typeface="Amasis MT Pro Medium"/>
              </a:rPr>
              <a:t>.</a:t>
            </a:r>
            <a:endParaRPr lang="en-GB" sz="1350" dirty="0">
              <a:solidFill>
                <a:schemeClr val="bg1"/>
              </a:solidFill>
              <a:latin typeface="Amasis MT Pro Medium"/>
              <a:cs typeface="Calibri" panose="020F0502020204030204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A724B44-77D9-3D41-B4D4-348049A0F8F1}"/>
              </a:ext>
            </a:extLst>
          </p:cNvPr>
          <p:cNvSpPr/>
          <p:nvPr/>
        </p:nvSpPr>
        <p:spPr>
          <a:xfrm>
            <a:off x="2915214" y="3933056"/>
            <a:ext cx="4625573" cy="707886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213995" indent="-213995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chemeClr val="bg1"/>
                </a:solidFill>
                <a:latin typeface="Abadi" panose="020B0604020104020204" pitchFamily="34" charset="0"/>
              </a:rPr>
              <a:t>Reputation can start to decline if social spaces are not managed.</a:t>
            </a:r>
            <a:endParaRPr lang="en-GB" sz="2000" dirty="0">
              <a:solidFill>
                <a:schemeClr val="bg1"/>
              </a:solidFill>
              <a:latin typeface="Abadi" panose="020B0604020104020204" pitchFamily="34" charset="0"/>
              <a:cs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797A4BF-D9BE-FB4E-BF11-1C52DDE7BB4E}"/>
              </a:ext>
            </a:extLst>
          </p:cNvPr>
          <p:cNvSpPr/>
          <p:nvPr/>
        </p:nvSpPr>
        <p:spPr>
          <a:xfrm>
            <a:off x="2915214" y="5068359"/>
            <a:ext cx="3614355" cy="707886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213995" indent="-213995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chemeClr val="bg1"/>
                </a:solidFill>
                <a:latin typeface="Abadi" panose="020B0604020202020204" pitchFamily="34" charset="0"/>
              </a:rPr>
              <a:t>Guests want to feel listened to and valued.</a:t>
            </a:r>
            <a:endParaRPr lang="en-US" sz="2000" dirty="0">
              <a:solidFill>
                <a:schemeClr val="bg1"/>
              </a:solidFill>
              <a:latin typeface="Abadi" panose="020B0604020202020204" pitchFamily="34" charset="0"/>
            </a:endParaRPr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8C88A8E4-5D12-43CB-AE7B-55C0D5F80A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23" y="2894370"/>
            <a:ext cx="2070485" cy="2307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06162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231BF440-39FA-4087-84CC-2EEC0BBDAF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A730889-CBF3-FC4C-BA69-06309AAD230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518" r="8958" b="2"/>
          <a:stretch/>
        </p:blipFill>
        <p:spPr>
          <a:xfrm>
            <a:off x="3662268" y="10"/>
            <a:ext cx="5481732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7D25D044-3F71-47EA-805B-DAF5AEB28A7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77" r="569" b="2"/>
          <a:stretch/>
        </p:blipFill>
        <p:spPr>
          <a:xfrm>
            <a:off x="3662268" y="3493008"/>
            <a:ext cx="5481732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 useBgFill="1">
        <p:nvSpPr>
          <p:cNvPr id="17" name="Freeform: Shape 16">
            <a:extLst>
              <a:ext uri="{FF2B5EF4-FFF2-40B4-BE49-F238E27FC236}">
                <a16:creationId xmlns:a16="http://schemas.microsoft.com/office/drawing/2014/main" id="{F04E4CBA-303B-48BD-8451-C2701CB0E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72000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9" name="Freeform: Shape 18">
            <a:extLst>
              <a:ext uri="{FF2B5EF4-FFF2-40B4-BE49-F238E27FC236}">
                <a16:creationId xmlns:a16="http://schemas.microsoft.com/office/drawing/2014/main" id="{F6CA58B3-AFCC-4A40-9882-50D50808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65499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TextBox 6">
            <a:extLst>
              <a:ext uri="{FF2B5EF4-FFF2-40B4-BE49-F238E27FC236}">
                <a16:creationId xmlns:a16="http://schemas.microsoft.com/office/drawing/2014/main" id="{5E045796-4D73-CA47-BC60-F4E645B529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6042" y="859536"/>
            <a:ext cx="3624601" cy="124358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>
              <a:spcBef>
                <a:spcPct val="0"/>
              </a:spcBef>
              <a:spcAft>
                <a:spcPts val="450"/>
              </a:spcAft>
              <a:buNone/>
            </a:pPr>
            <a:r>
              <a:rPr lang="en-US" altLang="en-US" sz="3000" b="1" kern="1200" dirty="0">
                <a:latin typeface="Footlight MT Light"/>
                <a:ea typeface="+mj-ea"/>
                <a:cs typeface="+mj-cs"/>
              </a:rPr>
              <a:t>How much does it really matter?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5C56826-D4E5-42ED-8529-079651CB30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52144"/>
            <a:ext cx="96012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82095FCE-EF05-4443-B97A-85DEE3A5CA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158" y="2194560"/>
            <a:ext cx="3669030" cy="18288"/>
          </a:xfrm>
          <a:prstGeom prst="rect">
            <a:avLst/>
          </a:prstGeom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A00AE6B-AA30-4CF8-BA6F-339B780AD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158" y="2194560"/>
            <a:ext cx="366903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3DD4E6F-9C87-7444-B85A-7E7DAC39BAEE}"/>
              </a:ext>
            </a:extLst>
          </p:cNvPr>
          <p:cNvSpPr/>
          <p:nvPr/>
        </p:nvSpPr>
        <p:spPr>
          <a:xfrm>
            <a:off x="336042" y="2512611"/>
            <a:ext cx="3624602" cy="366435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213995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5400" b="1" dirty="0">
                <a:latin typeface="Aharoni"/>
                <a:cs typeface="Aharoni"/>
              </a:rPr>
              <a:t>93% </a:t>
            </a:r>
            <a:endParaRPr lang="en-US"/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1700" dirty="0">
                <a:latin typeface="Aharoni"/>
                <a:cs typeface="Aharoni"/>
              </a:rPr>
              <a:t>of people find reviews important when determining which hotel they want to stay at. </a:t>
            </a:r>
            <a:endParaRPr lang="en-US">
              <a:cs typeface="Calibri" panose="020F0502020204030204"/>
            </a:endParaRP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>
              <a:latin typeface="Aharoni"/>
              <a:cs typeface="Aharoni"/>
            </a:endParaRPr>
          </a:p>
          <a:p>
            <a:pPr marL="213995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5400" b="1" dirty="0">
                <a:latin typeface="Aharoni"/>
                <a:cs typeface="Aharoni"/>
              </a:rPr>
              <a:t>53% 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1700" dirty="0">
                <a:latin typeface="Aharoni"/>
                <a:cs typeface="Aharoni"/>
              </a:rPr>
              <a:t>of people surveyed would not book a hotel without reading a guest opinion about it.</a:t>
            </a:r>
            <a:endParaRPr lang="en-US">
              <a:cs typeface="Calibri" panose="020F0502020204030204"/>
            </a:endParaRPr>
          </a:p>
          <a:p>
            <a:pPr marL="213995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>
              <a:latin typeface="Arial"/>
              <a:cs typeface="Aharoni"/>
            </a:endParaRPr>
          </a:p>
        </p:txBody>
      </p:sp>
    </p:spTree>
    <p:extLst>
      <p:ext uri="{BB962C8B-B14F-4D97-AF65-F5344CB8AC3E}">
        <p14:creationId xmlns:p14="http://schemas.microsoft.com/office/powerpoint/2010/main" val="22933748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97661" y="280374"/>
            <a:ext cx="8579095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674" name="TextBox 6">
            <a:extLst>
              <a:ext uri="{FF2B5EF4-FFF2-40B4-BE49-F238E27FC236}">
                <a16:creationId xmlns:a16="http://schemas.microsoft.com/office/drawing/2014/main" id="{DED93A96-3FB3-0249-909D-962DF24287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763" y="433545"/>
            <a:ext cx="8354890" cy="93044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b">
            <a:norm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n-US" sz="4700" b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Building your Reputation</a:t>
            </a:r>
          </a:p>
        </p:txBody>
      </p: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672558" y="1522292"/>
            <a:ext cx="58293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5" descr="A picture containing text, outdoor, nature, shore&#10;&#10;Description automatically generated">
            <a:extLst>
              <a:ext uri="{FF2B5EF4-FFF2-40B4-BE49-F238E27FC236}">
                <a16:creationId xmlns:a16="http://schemas.microsoft.com/office/drawing/2014/main" id="{C0E0C022-4415-449E-85B7-EED98A0DCB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675" y="3047845"/>
            <a:ext cx="4091938" cy="2755583"/>
          </a:xfrm>
          <a:prstGeom prst="rect">
            <a:avLst/>
          </a:prstGeom>
        </p:spPr>
      </p:pic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87208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4" descr="Text&#10;&#10;Description automatically generated">
            <a:extLst>
              <a:ext uri="{FF2B5EF4-FFF2-40B4-BE49-F238E27FC236}">
                <a16:creationId xmlns:a16="http://schemas.microsoft.com/office/drawing/2014/main" id="{7458B531-6CAD-45F6-8F32-7BCB26513D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33804" y="3203170"/>
            <a:ext cx="4091938" cy="244493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E3175E1-EC09-D842-B6F8-1D2293FEF455}"/>
              </a:ext>
            </a:extLst>
          </p:cNvPr>
          <p:cNvSpPr/>
          <p:nvPr/>
        </p:nvSpPr>
        <p:spPr>
          <a:xfrm>
            <a:off x="314461" y="1124744"/>
            <a:ext cx="8581406" cy="93871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just">
              <a:spcAft>
                <a:spcPts val="600"/>
              </a:spcAft>
            </a:pPr>
            <a:endParaRPr lang="en-GB" sz="1500"/>
          </a:p>
          <a:p>
            <a:pPr marL="385445" indent="-385445" algn="just">
              <a:spcAft>
                <a:spcPts val="600"/>
              </a:spcAft>
              <a:buFont typeface="+mj-lt"/>
              <a:buAutoNum type="arabicParenR"/>
            </a:pPr>
            <a:endParaRPr lang="en-GB" sz="1500">
              <a:cs typeface="Calibri" panose="020F0502020204030204"/>
            </a:endParaRPr>
          </a:p>
          <a:p>
            <a:pPr marL="385445" indent="-385445" algn="just">
              <a:spcAft>
                <a:spcPts val="600"/>
              </a:spcAft>
              <a:buFont typeface="+mj-lt"/>
              <a:buAutoNum type="arabicParenR"/>
            </a:pPr>
            <a:endParaRPr lang="en-GB" sz="150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663270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3" name="Rectangle 62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55BB3F0-900B-FA4B-AD4F-C98E2EEA6E88}"/>
              </a:ext>
            </a:extLst>
          </p:cNvPr>
          <p:cNvSpPr txBox="1"/>
          <p:nvPr/>
        </p:nvSpPr>
        <p:spPr>
          <a:xfrm>
            <a:off x="3607694" y="649480"/>
            <a:ext cx="4916510" cy="5546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ts val="1000"/>
              </a:spcBef>
            </a:pPr>
            <a:endParaRPr lang="en-US" sz="1700" dirty="0">
              <a:cs typeface="Calibri"/>
            </a:endParaRPr>
          </a:p>
        </p:txBody>
      </p:sp>
      <p:graphicFrame>
        <p:nvGraphicFramePr>
          <p:cNvPr id="61" name="TextBox 2">
            <a:extLst>
              <a:ext uri="{FF2B5EF4-FFF2-40B4-BE49-F238E27FC236}">
                <a16:creationId xmlns:a16="http://schemas.microsoft.com/office/drawing/2014/main" id="{715E14C3-963C-47FD-BDAA-24B802653B8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10498596"/>
              </p:ext>
            </p:extLst>
          </p:nvPr>
        </p:nvGraphicFramePr>
        <p:xfrm>
          <a:off x="3782698" y="958258"/>
          <a:ext cx="4896215" cy="52461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24" name="Picture 124">
            <a:extLst>
              <a:ext uri="{FF2B5EF4-FFF2-40B4-BE49-F238E27FC236}">
                <a16:creationId xmlns:a16="http://schemas.microsoft.com/office/drawing/2014/main" id="{8B0A1F91-2052-413F-AF94-91AAFF44D30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7417" y="131164"/>
            <a:ext cx="2743200" cy="1828800"/>
          </a:xfrm>
          <a:prstGeom prst="rect">
            <a:avLst/>
          </a:prstGeom>
        </p:spPr>
      </p:pic>
      <p:pic>
        <p:nvPicPr>
          <p:cNvPr id="125" name="Picture 125" descr="Website&#10;&#10;Description automatically generated">
            <a:extLst>
              <a:ext uri="{FF2B5EF4-FFF2-40B4-BE49-F238E27FC236}">
                <a16:creationId xmlns:a16="http://schemas.microsoft.com/office/drawing/2014/main" id="{E8AFB80E-D50C-4B17-B05E-9D27C445F0E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2407" y="4746848"/>
            <a:ext cx="2743200" cy="2011256"/>
          </a:xfrm>
          <a:prstGeom prst="rect">
            <a:avLst/>
          </a:prstGeom>
        </p:spPr>
      </p:pic>
      <p:pic>
        <p:nvPicPr>
          <p:cNvPr id="126" name="Picture 126" descr="A picture containing text&#10;&#10;Description automatically generated">
            <a:extLst>
              <a:ext uri="{FF2B5EF4-FFF2-40B4-BE49-F238E27FC236}">
                <a16:creationId xmlns:a16="http://schemas.microsoft.com/office/drawing/2014/main" id="{8C2B2549-912A-417A-A35A-E7A7407E299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7416" y="2535140"/>
            <a:ext cx="2743200" cy="1637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5081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D9F99CB6-D20B-E04F-8918-DA0A20E2F9C9}"/>
              </a:ext>
            </a:extLst>
          </p:cNvPr>
          <p:cNvSpPr/>
          <p:nvPr/>
        </p:nvSpPr>
        <p:spPr>
          <a:xfrm>
            <a:off x="499969" y="3993776"/>
            <a:ext cx="4572000" cy="300082"/>
          </a:xfrm>
          <a:prstGeom prst="rect">
            <a:avLst/>
          </a:prstGeom>
        </p:spPr>
        <p:txBody>
          <a:bodyPr lIns="91440" tIns="45720" rIns="91440" bIns="45720" anchor="t">
            <a:spAutoFit/>
          </a:bodyPr>
          <a:lstStyle/>
          <a:p>
            <a:endParaRPr lang="en-GB" sz="1350" dirty="0">
              <a:solidFill>
                <a:srgbClr val="333333"/>
              </a:solidFill>
              <a:latin typeface="MuseoSans"/>
            </a:endParaRPr>
          </a:p>
        </p:txBody>
      </p:sp>
      <p:pic>
        <p:nvPicPr>
          <p:cNvPr id="2" name="Picture 7">
            <a:extLst>
              <a:ext uri="{FF2B5EF4-FFF2-40B4-BE49-F238E27FC236}">
                <a16:creationId xmlns:a16="http://schemas.microsoft.com/office/drawing/2014/main" id="{B4C7891F-D8DF-45E3-A4CB-5BB12FE971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8170" y="170813"/>
            <a:ext cx="3897442" cy="273885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8798D66-A353-480C-905D-432E6899DFA1}"/>
              </a:ext>
            </a:extLst>
          </p:cNvPr>
          <p:cNvSpPr txBox="1"/>
          <p:nvPr/>
        </p:nvSpPr>
        <p:spPr>
          <a:xfrm>
            <a:off x="-7494" y="3035508"/>
            <a:ext cx="8889166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buAutoNum type="arabicPeriod"/>
            </a:pPr>
            <a:r>
              <a:rPr lang="en-GB" sz="3600" dirty="0">
                <a:solidFill>
                  <a:schemeClr val="bg1"/>
                </a:solidFill>
                <a:latin typeface="Urdu Typesetting"/>
                <a:cs typeface="Arial"/>
              </a:rPr>
              <a:t> Understand the importance of online reputation management​</a:t>
            </a:r>
            <a:endParaRPr lang="en-US" sz="3600" dirty="0">
              <a:solidFill>
                <a:schemeClr val="bg1"/>
              </a:solidFill>
              <a:latin typeface="Urdu Typesetting"/>
              <a:cs typeface="Urdu Typesetting"/>
            </a:endParaRPr>
          </a:p>
          <a:p>
            <a:pPr algn="ctr"/>
            <a:endParaRPr lang="en-GB" sz="3600" dirty="0">
              <a:solidFill>
                <a:schemeClr val="bg1"/>
              </a:solidFill>
              <a:latin typeface="Urdu Typesetting"/>
              <a:cs typeface="Arial"/>
            </a:endParaRPr>
          </a:p>
          <a:p>
            <a:pPr algn="ctr"/>
            <a:r>
              <a:rPr lang="en-GB" sz="3600" dirty="0">
                <a:solidFill>
                  <a:schemeClr val="bg1"/>
                </a:solidFill>
                <a:latin typeface="Urdu Typesetting"/>
                <a:cs typeface="Arial"/>
              </a:rPr>
              <a:t>2. Set reputation objectives and strategies</a:t>
            </a:r>
          </a:p>
        </p:txBody>
      </p:sp>
    </p:spTree>
    <p:extLst>
      <p:ext uri="{BB962C8B-B14F-4D97-AF65-F5344CB8AC3E}">
        <p14:creationId xmlns:p14="http://schemas.microsoft.com/office/powerpoint/2010/main" val="3326995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staff team hotel">
            <a:extLst>
              <a:ext uri="{FF2B5EF4-FFF2-40B4-BE49-F238E27FC236}">
                <a16:creationId xmlns:a16="http://schemas.microsoft.com/office/drawing/2014/main" id="{08517BCC-A9C8-4B8A-A77E-FAC4FDD6E4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529" y="906331"/>
            <a:ext cx="7986903" cy="2620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7BFAD93-66AD-F645-BD1B-B7798C2B3120}"/>
              </a:ext>
            </a:extLst>
          </p:cNvPr>
          <p:cNvSpPr/>
          <p:nvPr/>
        </p:nvSpPr>
        <p:spPr>
          <a:xfrm>
            <a:off x="515587" y="1963690"/>
            <a:ext cx="8154884" cy="30008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endParaRPr lang="en-GB" sz="135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9F99CB6-D20B-E04F-8918-DA0A20E2F9C9}"/>
              </a:ext>
            </a:extLst>
          </p:cNvPr>
          <p:cNvSpPr/>
          <p:nvPr/>
        </p:nvSpPr>
        <p:spPr>
          <a:xfrm>
            <a:off x="515587" y="3526958"/>
            <a:ext cx="4056413" cy="30008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endParaRPr lang="en-GB" sz="1350" dirty="0"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A6ACB23-0470-4103-9DF9-D279FEB79A59}"/>
              </a:ext>
            </a:extLst>
          </p:cNvPr>
          <p:cNvSpPr txBox="1"/>
          <p:nvPr/>
        </p:nvSpPr>
        <p:spPr>
          <a:xfrm>
            <a:off x="257793" y="756664"/>
            <a:ext cx="4572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b="1" dirty="0">
                <a:latin typeface="Footlight MT Light" panose="0204060206030A020304" pitchFamily="18" charset="0"/>
              </a:rPr>
              <a:t>3. Share your reputation vision</a:t>
            </a:r>
          </a:p>
        </p:txBody>
      </p:sp>
      <p:pic>
        <p:nvPicPr>
          <p:cNvPr id="2052" name="Picture 4" descr="Image result for staff training clip art">
            <a:extLst>
              <a:ext uri="{FF2B5EF4-FFF2-40B4-BE49-F238E27FC236}">
                <a16:creationId xmlns:a16="http://schemas.microsoft.com/office/drawing/2014/main" id="{CAC1A30D-1934-400D-90F5-EB769C373C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653136"/>
            <a:ext cx="5542650" cy="1298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C506799D-A695-424C-8EBB-361FE572D0B2}"/>
              </a:ext>
            </a:extLst>
          </p:cNvPr>
          <p:cNvSpPr txBox="1"/>
          <p:nvPr/>
        </p:nvSpPr>
        <p:spPr>
          <a:xfrm>
            <a:off x="518679" y="4045205"/>
            <a:ext cx="4572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b="1" dirty="0">
                <a:latin typeface="Footlight MT Light" panose="0204060206030A020304" pitchFamily="18" charset="0"/>
              </a:rPr>
              <a:t>4. Train and empower staff</a:t>
            </a:r>
            <a:r>
              <a:rPr lang="en-GB" sz="2400" dirty="0">
                <a:latin typeface="Footlight MT Light" panose="0204060206030A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091198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A169D286-F4D7-4C8B-A6BD-D05384C7F1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Freeform 6">
            <a:extLst>
              <a:ext uri="{FF2B5EF4-FFF2-40B4-BE49-F238E27FC236}">
                <a16:creationId xmlns:a16="http://schemas.microsoft.com/office/drawing/2014/main" id="{39E8235E-135E-4261-8F54-2B316E493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106623" y="610728"/>
            <a:ext cx="569713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7" name="Freeform 7">
            <a:extLst>
              <a:ext uri="{FF2B5EF4-FFF2-40B4-BE49-F238E27FC236}">
                <a16:creationId xmlns:a16="http://schemas.microsoft.com/office/drawing/2014/main" id="{D4ED8EC3-4D57-4620-93CE-4E6661F09A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108327" y="343079"/>
            <a:ext cx="361991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9" name="Freeform: Shape 78">
            <a:extLst>
              <a:ext uri="{FF2B5EF4-FFF2-40B4-BE49-F238E27FC236}">
                <a16:creationId xmlns:a16="http://schemas.microsoft.com/office/drawing/2014/main" id="{83BCB34A-2F40-4F41-8488-A134C1C15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283" y="340424"/>
            <a:ext cx="3472603" cy="5265795"/>
          </a:xfrm>
          <a:custGeom>
            <a:avLst/>
            <a:gdLst>
              <a:gd name="connsiteX0" fmla="*/ 0 w 4630139"/>
              <a:gd name="connsiteY0" fmla="*/ 0 h 5265795"/>
              <a:gd name="connsiteX1" fmla="*/ 4630139 w 4630139"/>
              <a:gd name="connsiteY1" fmla="*/ 0 h 5265795"/>
              <a:gd name="connsiteX2" fmla="*/ 4630139 w 4630139"/>
              <a:gd name="connsiteY2" fmla="*/ 5265795 h 5265795"/>
              <a:gd name="connsiteX3" fmla="*/ 0 w 4630139"/>
              <a:gd name="connsiteY3" fmla="*/ 5265795 h 5265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30139" h="5265795">
                <a:moveTo>
                  <a:pt x="0" y="0"/>
                </a:moveTo>
                <a:lnTo>
                  <a:pt x="4630139" y="0"/>
                </a:lnTo>
                <a:lnTo>
                  <a:pt x="4630139" y="5265795"/>
                </a:lnTo>
                <a:lnTo>
                  <a:pt x="0" y="526579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28" name="Picture 4" descr="Image result for online presence monitoring tools">
            <a:extLst>
              <a:ext uri="{FF2B5EF4-FFF2-40B4-BE49-F238E27FC236}">
                <a16:creationId xmlns:a16="http://schemas.microsoft.com/office/drawing/2014/main" id="{5E514D18-8A30-40CE-9343-7E7EBA703B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032" y="2112266"/>
            <a:ext cx="2507401" cy="173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" name="Freeform: Shape 80">
            <a:extLst>
              <a:ext uri="{FF2B5EF4-FFF2-40B4-BE49-F238E27FC236}">
                <a16:creationId xmlns:a16="http://schemas.microsoft.com/office/drawing/2014/main" id="{F78382DC-4207-465E-B379-1E16448AA2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6335" y="1071563"/>
            <a:ext cx="5467663" cy="5242298"/>
          </a:xfrm>
          <a:custGeom>
            <a:avLst/>
            <a:gdLst>
              <a:gd name="connsiteX0" fmla="*/ 0 w 7290218"/>
              <a:gd name="connsiteY0" fmla="*/ 0 h 5242298"/>
              <a:gd name="connsiteX1" fmla="*/ 7290218 w 7290218"/>
              <a:gd name="connsiteY1" fmla="*/ 0 h 5242298"/>
              <a:gd name="connsiteX2" fmla="*/ 7290218 w 7290218"/>
              <a:gd name="connsiteY2" fmla="*/ 5242298 h 5242298"/>
              <a:gd name="connsiteX3" fmla="*/ 0 w 7290218"/>
              <a:gd name="connsiteY3" fmla="*/ 5242298 h 5242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90218" h="5242298">
                <a:moveTo>
                  <a:pt x="0" y="0"/>
                </a:moveTo>
                <a:lnTo>
                  <a:pt x="7290218" y="0"/>
                </a:lnTo>
                <a:lnTo>
                  <a:pt x="7290218" y="5242298"/>
                </a:lnTo>
                <a:lnTo>
                  <a:pt x="0" y="524229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26" name="Picture 2" descr="Image result for online presence">
            <a:extLst>
              <a:ext uri="{FF2B5EF4-FFF2-40B4-BE49-F238E27FC236}">
                <a16:creationId xmlns:a16="http://schemas.microsoft.com/office/drawing/2014/main" id="{ACD88D94-444E-45C9-AC0F-B2D8F15A86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58933" y="2236678"/>
            <a:ext cx="4515547" cy="2923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043EE8B-8CCF-4FD5-80D8-4BE59A88A796}"/>
              </a:ext>
            </a:extLst>
          </p:cNvPr>
          <p:cNvSpPr txBox="1"/>
          <p:nvPr/>
        </p:nvSpPr>
        <p:spPr>
          <a:xfrm>
            <a:off x="4811013" y="426062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srgbClr val="0070C0"/>
                </a:solidFill>
              </a:rPr>
              <a:t>5: Optimize your online presence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EA122B1-0DA9-405E-B985-88F97A5741A0}"/>
              </a:ext>
            </a:extLst>
          </p:cNvPr>
          <p:cNvSpPr txBox="1"/>
          <p:nvPr/>
        </p:nvSpPr>
        <p:spPr>
          <a:xfrm>
            <a:off x="395536" y="5926756"/>
            <a:ext cx="46915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srgbClr val="0070C0"/>
                </a:solidFill>
              </a:rPr>
              <a:t>6: Set up monitoring tools</a:t>
            </a:r>
          </a:p>
        </p:txBody>
      </p:sp>
    </p:spTree>
    <p:extLst>
      <p:ext uri="{BB962C8B-B14F-4D97-AF65-F5344CB8AC3E}">
        <p14:creationId xmlns:p14="http://schemas.microsoft.com/office/powerpoint/2010/main" val="18952810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6BD35E48-A9F1-42D2-BF7B-3997DD00EDA0}"/>
              </a:ext>
            </a:extLst>
          </p:cNvPr>
          <p:cNvSpPr txBox="1"/>
          <p:nvPr/>
        </p:nvSpPr>
        <p:spPr>
          <a:xfrm>
            <a:off x="467544" y="5229200"/>
            <a:ext cx="8074057" cy="120726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/>
          <a:p>
            <a:pPr marL="0" marR="0" lvl="0" indent="0" algn="ctr" defTabSz="914400" fontAlgn="auto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US" sz="4600" b="1" dirty="0">
                <a:latin typeface="Abadi" panose="020B0604020104020204" pitchFamily="34" charset="0"/>
                <a:ea typeface="+mj-ea"/>
                <a:cs typeface="+mj-cs"/>
              </a:rPr>
              <a:t>7) </a:t>
            </a:r>
            <a:r>
              <a:rPr lang="en-US" sz="4600" b="1" dirty="0" err="1">
                <a:latin typeface="Abadi" panose="020B0604020104020204" pitchFamily="34" charset="0"/>
                <a:ea typeface="+mj-ea"/>
                <a:cs typeface="+mj-cs"/>
              </a:rPr>
              <a:t>Analyse</a:t>
            </a:r>
            <a:r>
              <a:rPr lang="en-US" sz="4600" b="1" dirty="0">
                <a:latin typeface="Abadi" panose="020B0604020104020204" pitchFamily="34" charset="0"/>
                <a:ea typeface="+mj-ea"/>
                <a:cs typeface="+mj-cs"/>
              </a:rPr>
              <a:t> feedback</a:t>
            </a:r>
          </a:p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GB" sz="4600" b="1" dirty="0">
                <a:latin typeface="Abadi" panose="020B0604020104020204" pitchFamily="34" charset="0"/>
              </a:rPr>
              <a:t>8) Take action</a:t>
            </a:r>
          </a:p>
          <a:p>
            <a:pPr marL="0" marR="0" lvl="0" indent="0" algn="ctr" defTabSz="914400" fontAlgn="auto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endParaRPr lang="en-US" sz="6000" b="1" dirty="0">
              <a:latin typeface="+mj-lt"/>
              <a:ea typeface="+mj-ea"/>
              <a:cs typeface="+mj-cs"/>
            </a:endParaRPr>
          </a:p>
        </p:txBody>
      </p:sp>
      <p:pic>
        <p:nvPicPr>
          <p:cNvPr id="2052" name="Picture 4" descr="Image result for hotel teamwork">
            <a:extLst>
              <a:ext uri="{FF2B5EF4-FFF2-40B4-BE49-F238E27FC236}">
                <a16:creationId xmlns:a16="http://schemas.microsoft.com/office/drawing/2014/main" id="{A1DD2EBE-7A9E-4575-95B0-3E499F21BA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1300" y="1321042"/>
            <a:ext cx="4094112" cy="1985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7" name="Straight Connector 136">
            <a:extLst>
              <a:ext uri="{FF2B5EF4-FFF2-40B4-BE49-F238E27FC236}">
                <a16:creationId xmlns:a16="http://schemas.microsoft.com/office/drawing/2014/main" id="{3D83F26F-C55B-4A92-9AFF-4894D14E27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72000" y="1253414"/>
            <a:ext cx="0" cy="2120900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Image result for analyse feedback">
            <a:extLst>
              <a:ext uri="{FF2B5EF4-FFF2-40B4-BE49-F238E27FC236}">
                <a16:creationId xmlns:a16="http://schemas.microsoft.com/office/drawing/2014/main" id="{D9A5E9FA-4F25-4036-AAD1-FD19B92A16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096" b="1893"/>
          <a:stretch/>
        </p:blipFill>
        <p:spPr bwMode="auto">
          <a:xfrm>
            <a:off x="4885284" y="321735"/>
            <a:ext cx="4141518" cy="390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77067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Rectangle 191">
            <a:extLst>
              <a:ext uri="{FF2B5EF4-FFF2-40B4-BE49-F238E27FC236}">
                <a16:creationId xmlns:a16="http://schemas.microsoft.com/office/drawing/2014/main" id="{A3BAF07C-C39E-42EB-BB22-8D46691D97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795" cy="6858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93" name="Group 192">
            <a:extLst>
              <a:ext uri="{FF2B5EF4-FFF2-40B4-BE49-F238E27FC236}">
                <a16:creationId xmlns:a16="http://schemas.microsoft.com/office/drawing/2014/main" id="{D8E9CF54-0466-4261-9E62-0249E60E18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47255" y="-59376"/>
            <a:ext cx="9386886" cy="6923798"/>
            <a:chOff x="-329674" y="-51881"/>
            <a:chExt cx="12515851" cy="6923798"/>
          </a:xfrm>
        </p:grpSpPr>
        <p:sp>
          <p:nvSpPr>
            <p:cNvPr id="194" name="Freeform 5">
              <a:extLst>
                <a:ext uri="{FF2B5EF4-FFF2-40B4-BE49-F238E27FC236}">
                  <a16:creationId xmlns:a16="http://schemas.microsoft.com/office/drawing/2014/main" id="{33E32106-E8B1-4F76-9EE6-58537738A3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5" name="Freeform 6">
              <a:extLst>
                <a:ext uri="{FF2B5EF4-FFF2-40B4-BE49-F238E27FC236}">
                  <a16:creationId xmlns:a16="http://schemas.microsoft.com/office/drawing/2014/main" id="{C32C2C46-A045-44FB-8A74-5EBD650C27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6" name="Freeform 7">
              <a:extLst>
                <a:ext uri="{FF2B5EF4-FFF2-40B4-BE49-F238E27FC236}">
                  <a16:creationId xmlns:a16="http://schemas.microsoft.com/office/drawing/2014/main" id="{6A76F79C-6683-4940-BCF7-4BCCCEE40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7" name="Freeform 8">
              <a:extLst>
                <a:ext uri="{FF2B5EF4-FFF2-40B4-BE49-F238E27FC236}">
                  <a16:creationId xmlns:a16="http://schemas.microsoft.com/office/drawing/2014/main" id="{FF4675A3-6D07-4B1F-9BFC-AEBEA1AD06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8" name="Freeform 9">
              <a:extLst>
                <a:ext uri="{FF2B5EF4-FFF2-40B4-BE49-F238E27FC236}">
                  <a16:creationId xmlns:a16="http://schemas.microsoft.com/office/drawing/2014/main" id="{765E127A-B6B7-4B1D-B7BD-6C8C969D29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9" name="Freeform 10">
              <a:extLst>
                <a:ext uri="{FF2B5EF4-FFF2-40B4-BE49-F238E27FC236}">
                  <a16:creationId xmlns:a16="http://schemas.microsoft.com/office/drawing/2014/main" id="{3BCA9D9E-C72C-4751-BFA9-10B85CACE3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0" name="Freeform 11">
              <a:extLst>
                <a:ext uri="{FF2B5EF4-FFF2-40B4-BE49-F238E27FC236}">
                  <a16:creationId xmlns:a16="http://schemas.microsoft.com/office/drawing/2014/main" id="{080C708C-69BF-441B-AB75-C98160ED06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1" name="Freeform 12">
              <a:extLst>
                <a:ext uri="{FF2B5EF4-FFF2-40B4-BE49-F238E27FC236}">
                  <a16:creationId xmlns:a16="http://schemas.microsoft.com/office/drawing/2014/main" id="{3E79964E-F8F1-4763-8892-7BC3DAE306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2" name="Freeform 13">
              <a:extLst>
                <a:ext uri="{FF2B5EF4-FFF2-40B4-BE49-F238E27FC236}">
                  <a16:creationId xmlns:a16="http://schemas.microsoft.com/office/drawing/2014/main" id="{FE09592A-FCC9-4AE5-BA0B-730C6F3BBE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3" name="Freeform 14">
              <a:extLst>
                <a:ext uri="{FF2B5EF4-FFF2-40B4-BE49-F238E27FC236}">
                  <a16:creationId xmlns:a16="http://schemas.microsoft.com/office/drawing/2014/main" id="{96448994-820C-4BC1-ABF3-4579C6F99A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4" name="Freeform 15">
              <a:extLst>
                <a:ext uri="{FF2B5EF4-FFF2-40B4-BE49-F238E27FC236}">
                  <a16:creationId xmlns:a16="http://schemas.microsoft.com/office/drawing/2014/main" id="{9BB0D192-565A-42B9-B292-CC032D71A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5" name="Freeform 16">
              <a:extLst>
                <a:ext uri="{FF2B5EF4-FFF2-40B4-BE49-F238E27FC236}">
                  <a16:creationId xmlns:a16="http://schemas.microsoft.com/office/drawing/2014/main" id="{6D1CA09C-5F40-4E92-A7E9-D1FCEE5128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6" name="Freeform 17">
              <a:extLst>
                <a:ext uri="{FF2B5EF4-FFF2-40B4-BE49-F238E27FC236}">
                  <a16:creationId xmlns:a16="http://schemas.microsoft.com/office/drawing/2014/main" id="{379F5AA5-2E14-4880-A5A6-07AEF2AD8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7" name="Freeform 18">
              <a:extLst>
                <a:ext uri="{FF2B5EF4-FFF2-40B4-BE49-F238E27FC236}">
                  <a16:creationId xmlns:a16="http://schemas.microsoft.com/office/drawing/2014/main" id="{EF14BD32-D239-4DA3-98B3-7752073657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8" name="Freeform 19">
              <a:extLst>
                <a:ext uri="{FF2B5EF4-FFF2-40B4-BE49-F238E27FC236}">
                  <a16:creationId xmlns:a16="http://schemas.microsoft.com/office/drawing/2014/main" id="{CF07B250-E5E4-4624-9BD7-8D513A67B7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9" name="Freeform 20">
              <a:extLst>
                <a:ext uri="{FF2B5EF4-FFF2-40B4-BE49-F238E27FC236}">
                  <a16:creationId xmlns:a16="http://schemas.microsoft.com/office/drawing/2014/main" id="{BCC5D120-7C8C-4290-865C-4EE6E4F24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10" name="Freeform 21">
              <a:extLst>
                <a:ext uri="{FF2B5EF4-FFF2-40B4-BE49-F238E27FC236}">
                  <a16:creationId xmlns:a16="http://schemas.microsoft.com/office/drawing/2014/main" id="{C24688C6-CAE5-4EF2-B2BA-A138DA0A24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11" name="Freeform 22">
              <a:extLst>
                <a:ext uri="{FF2B5EF4-FFF2-40B4-BE49-F238E27FC236}">
                  <a16:creationId xmlns:a16="http://schemas.microsoft.com/office/drawing/2014/main" id="{6BD31099-7C13-4901-A04F-632B1CD846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12" name="Freeform 23">
              <a:extLst>
                <a:ext uri="{FF2B5EF4-FFF2-40B4-BE49-F238E27FC236}">
                  <a16:creationId xmlns:a16="http://schemas.microsoft.com/office/drawing/2014/main" id="{679F5FF7-82B2-4033-8FBE-63170C9378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pic>
        <p:nvPicPr>
          <p:cNvPr id="3076" name="Picture 4" descr="Image result for guest satisfaction">
            <a:extLst>
              <a:ext uri="{FF2B5EF4-FFF2-40B4-BE49-F238E27FC236}">
                <a16:creationId xmlns:a16="http://schemas.microsoft.com/office/drawing/2014/main" id="{7A82A96E-9F1F-4027-977E-3AD0428A74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97" r="33808" b="-1"/>
          <a:stretch/>
        </p:blipFill>
        <p:spPr bwMode="auto">
          <a:xfrm>
            <a:off x="20" y="10"/>
            <a:ext cx="4498207" cy="4306823"/>
          </a:xfrm>
          <a:custGeom>
            <a:avLst/>
            <a:gdLst/>
            <a:ahLst/>
            <a:cxnLst/>
            <a:rect l="l" t="t" r="r" b="b"/>
            <a:pathLst>
              <a:path w="5997636" h="4306833">
                <a:moveTo>
                  <a:pt x="0" y="0"/>
                </a:moveTo>
                <a:lnTo>
                  <a:pt x="5997636" y="0"/>
                </a:lnTo>
                <a:lnTo>
                  <a:pt x="5997636" y="4302053"/>
                </a:lnTo>
                <a:lnTo>
                  <a:pt x="5313331" y="4306748"/>
                </a:lnTo>
                <a:cubicBezTo>
                  <a:pt x="3800480" y="4309129"/>
                  <a:pt x="2093145" y="4262282"/>
                  <a:pt x="400746" y="4118385"/>
                </a:cubicBezTo>
                <a:lnTo>
                  <a:pt x="0" y="4081409"/>
                </a:lnTo>
                <a:lnTo>
                  <a:pt x="0" y="2982070"/>
                </a:lnTo>
                <a:lnTo>
                  <a:pt x="0" y="2789945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Image result for recognise employee">
            <a:extLst>
              <a:ext uri="{FF2B5EF4-FFF2-40B4-BE49-F238E27FC236}">
                <a16:creationId xmlns:a16="http://schemas.microsoft.com/office/drawing/2014/main" id="{09438081-03A0-4FE1-84A9-683AA67C94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86" r="21074" b="1"/>
          <a:stretch/>
        </p:blipFill>
        <p:spPr bwMode="auto">
          <a:xfrm>
            <a:off x="4632326" y="10"/>
            <a:ext cx="4511674" cy="4299555"/>
          </a:xfrm>
          <a:custGeom>
            <a:avLst/>
            <a:gdLst/>
            <a:ahLst/>
            <a:cxnLst/>
            <a:rect l="l" t="t" r="r" b="b"/>
            <a:pathLst>
              <a:path w="6015565" h="4299565">
                <a:moveTo>
                  <a:pt x="0" y="0"/>
                </a:moveTo>
                <a:lnTo>
                  <a:pt x="6015565" y="0"/>
                </a:lnTo>
                <a:lnTo>
                  <a:pt x="6015565" y="2789945"/>
                </a:lnTo>
                <a:lnTo>
                  <a:pt x="6015565" y="2982070"/>
                </a:lnTo>
                <a:lnTo>
                  <a:pt x="6015565" y="3957888"/>
                </a:lnTo>
                <a:lnTo>
                  <a:pt x="5937368" y="3966171"/>
                </a:lnTo>
                <a:cubicBezTo>
                  <a:pt x="3963073" y="4164120"/>
                  <a:pt x="2060717" y="4257123"/>
                  <a:pt x="577162" y="4289728"/>
                </a:cubicBezTo>
                <a:lnTo>
                  <a:pt x="0" y="4299565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B4349BBA-6CD7-4238-97B9-D016F59439CA}"/>
              </a:ext>
            </a:extLst>
          </p:cNvPr>
          <p:cNvSpPr txBox="1"/>
          <p:nvPr/>
        </p:nvSpPr>
        <p:spPr>
          <a:xfrm>
            <a:off x="4643832" y="4571423"/>
            <a:ext cx="3906408" cy="17703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-228600" defTabSz="9144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600" b="1"/>
              <a:t>9) Recognise and reward</a:t>
            </a:r>
          </a:p>
          <a:p>
            <a:pPr marR="0" lvl="0" indent="-228600" defTabSz="9144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1600" b="1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600" b="1"/>
              <a:t>10)  Respond to reviews</a:t>
            </a:r>
          </a:p>
          <a:p>
            <a:pPr marL="0" marR="0" lvl="0" indent="-228600" defTabSz="9144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8800544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6">
            <a:extLst>
              <a:ext uri="{FF2B5EF4-FFF2-40B4-BE49-F238E27FC236}">
                <a16:creationId xmlns:a16="http://schemas.microsoft.com/office/drawing/2014/main" id="{DED93A96-3FB3-0249-909D-962DF24287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05046" y="629495"/>
            <a:ext cx="2892224" cy="131764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n-US" sz="56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From a Guest Perspective…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6500077-203F-5B46-9528-6CBE8B2448EA}"/>
              </a:ext>
            </a:extLst>
          </p:cNvPr>
          <p:cNvSpPr/>
          <p:nvPr/>
        </p:nvSpPr>
        <p:spPr>
          <a:xfrm>
            <a:off x="469760" y="4622510"/>
            <a:ext cx="8192728" cy="147570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/>
          </a:bodyPr>
          <a:lstStyle/>
          <a:p>
            <a:pPr defTabSz="91440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</a:pPr>
            <a:r>
              <a:rPr lang="en-US" kern="1200" dirty="0">
                <a:solidFill>
                  <a:srgbClr val="FFFF00"/>
                </a:solidFill>
                <a:latin typeface="+mn-lt"/>
                <a:ea typeface="+mn-ea"/>
                <a:cs typeface="+mn-cs"/>
              </a:rPr>
              <a:t>80</a:t>
            </a:r>
            <a:r>
              <a:rPr lang="en-US" sz="2000" kern="1200" dirty="0">
                <a:solidFill>
                  <a:srgbClr val="FFFF00"/>
                </a:solidFill>
                <a:latin typeface="+mn-lt"/>
                <a:ea typeface="+mn-ea"/>
                <a:cs typeface="+mn-cs"/>
              </a:rPr>
              <a:t>%</a:t>
            </a:r>
            <a:r>
              <a:rPr lang="en-US" sz="2000" kern="1200" dirty="0">
                <a:latin typeface="+mn-lt"/>
                <a:ea typeface="+mn-ea"/>
                <a:cs typeface="+mn-cs"/>
              </a:rPr>
              <a:t> of guests will read approximately 6- 12 reviews before making their decision.</a:t>
            </a:r>
            <a:endParaRPr lang="en-US" sz="2000" kern="1200" dirty="0">
              <a:latin typeface="+mn-lt"/>
              <a:cs typeface="Calibri"/>
            </a:endParaRPr>
          </a:p>
          <a:p>
            <a:pPr defTabSz="91440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</a:pPr>
            <a:endParaRPr lang="en-US" sz="2000" kern="1200" dirty="0">
              <a:latin typeface="+mn-lt"/>
              <a:cs typeface="Calibri"/>
            </a:endParaRPr>
          </a:p>
          <a:p>
            <a:pPr defTabSz="91440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</a:pPr>
            <a:r>
              <a:rPr lang="en-US" sz="2000" kern="1200" dirty="0">
                <a:solidFill>
                  <a:srgbClr val="FFFF00"/>
                </a:solidFill>
                <a:latin typeface="+mn-lt"/>
                <a:ea typeface="+mn-ea"/>
                <a:cs typeface="+mn-cs"/>
              </a:rPr>
              <a:t>53%</a:t>
            </a:r>
            <a:r>
              <a:rPr lang="en-US" sz="2000" kern="1200" dirty="0">
                <a:latin typeface="+mn-lt"/>
                <a:ea typeface="+mn-ea"/>
                <a:cs typeface="+mn-cs"/>
              </a:rPr>
              <a:t> of </a:t>
            </a:r>
            <a:r>
              <a:rPr lang="en-US" sz="2000" kern="1200" dirty="0" err="1">
                <a:latin typeface="+mn-lt"/>
                <a:ea typeface="+mn-ea"/>
                <a:cs typeface="+mn-cs"/>
              </a:rPr>
              <a:t>Tripadvisor</a:t>
            </a:r>
            <a:r>
              <a:rPr lang="en-US" sz="2000" kern="1200" dirty="0">
                <a:latin typeface="+mn-lt"/>
                <a:ea typeface="+mn-ea"/>
                <a:cs typeface="+mn-cs"/>
              </a:rPr>
              <a:t> users say </a:t>
            </a:r>
            <a:r>
              <a:rPr lang="en-US" sz="2000" b="1" kern="1200" dirty="0">
                <a:solidFill>
                  <a:srgbClr val="FFFF00"/>
                </a:solidFill>
                <a:latin typeface="+mn-lt"/>
                <a:ea typeface="+mn-ea"/>
                <a:cs typeface="+mn-cs"/>
              </a:rPr>
              <a:t>they won't book a hotel</a:t>
            </a:r>
            <a:r>
              <a:rPr lang="en-US" sz="2000" kern="1200" dirty="0">
                <a:solidFill>
                  <a:srgbClr val="FFFF00"/>
                </a:solidFill>
                <a:latin typeface="+mn-lt"/>
                <a:ea typeface="+mn-ea"/>
                <a:cs typeface="+mn-cs"/>
              </a:rPr>
              <a:t> </a:t>
            </a:r>
            <a:r>
              <a:rPr lang="en-US" sz="2000" kern="1200" dirty="0">
                <a:latin typeface="+mn-lt"/>
                <a:ea typeface="+mn-ea"/>
                <a:cs typeface="+mn-cs"/>
              </a:rPr>
              <a:t>if it has zero reviews.</a:t>
            </a:r>
            <a:endParaRPr lang="en-US" sz="2000" kern="1200" dirty="0">
              <a:latin typeface="+mn-lt"/>
              <a:cs typeface="Calibri"/>
            </a:endParaRPr>
          </a:p>
        </p:txBody>
      </p:sp>
      <p:pic>
        <p:nvPicPr>
          <p:cNvPr id="4098" name="Picture 2" descr="Image result for hotel guest">
            <a:extLst>
              <a:ext uri="{FF2B5EF4-FFF2-40B4-BE49-F238E27FC236}">
                <a16:creationId xmlns:a16="http://schemas.microsoft.com/office/drawing/2014/main" id="{4624DF76-64B0-428C-930A-3FC9A98668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548"/>
          <a:stretch/>
        </p:blipFill>
        <p:spPr bwMode="auto">
          <a:xfrm>
            <a:off x="20" y="10"/>
            <a:ext cx="4571975" cy="4252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8676" name="Straight Connector 72">
            <a:extLst>
              <a:ext uri="{FF2B5EF4-FFF2-40B4-BE49-F238E27FC236}">
                <a16:creationId xmlns:a16="http://schemas.microsoft.com/office/drawing/2014/main" id="{EBAD6A72-88E8-42F7-88B9-CAF744536B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72000" y="-680"/>
            <a:ext cx="0" cy="4242816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677" name="Straight Connector 74">
            <a:extLst>
              <a:ext uri="{FF2B5EF4-FFF2-40B4-BE49-F238E27FC236}">
                <a16:creationId xmlns:a16="http://schemas.microsoft.com/office/drawing/2014/main" id="{C800968E-0A99-46C4-A9B2-6A63AC66F4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1" y="4242136"/>
            <a:ext cx="9144001" cy="0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2ABA20D4-FAFC-1F4D-80FE-B74FFD6D01BB}"/>
              </a:ext>
            </a:extLst>
          </p:cNvPr>
          <p:cNvSpPr txBox="1"/>
          <p:nvPr/>
        </p:nvSpPr>
        <p:spPr>
          <a:xfrm>
            <a:off x="7493012" y="5711564"/>
            <a:ext cx="1610332" cy="11478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r" defTabSz="914400">
              <a:lnSpc>
                <a:spcPct val="90000"/>
              </a:lnSpc>
              <a:spcBef>
                <a:spcPts val="1000"/>
              </a:spcBef>
            </a:pPr>
            <a:r>
              <a:rPr lang="en-US" sz="1700" dirty="0"/>
              <a:t>(Fox, 2012)</a:t>
            </a:r>
          </a:p>
        </p:txBody>
      </p:sp>
    </p:spTree>
    <p:extLst>
      <p:ext uri="{BB962C8B-B14F-4D97-AF65-F5344CB8AC3E}">
        <p14:creationId xmlns:p14="http://schemas.microsoft.com/office/powerpoint/2010/main" val="10215896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6">
            <a:extLst>
              <a:ext uri="{FF2B5EF4-FFF2-40B4-BE49-F238E27FC236}">
                <a16:creationId xmlns:a16="http://schemas.microsoft.com/office/drawing/2014/main" id="{6B1441CE-A380-0F4D-8FA8-8FA0202043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759" y="3752849"/>
            <a:ext cx="2468166" cy="245268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n-US" sz="3100" b="1">
                <a:latin typeface="+mj-lt"/>
                <a:ea typeface="+mj-ea"/>
                <a:cs typeface="+mj-cs"/>
              </a:rPr>
              <a:t>Reputation Matters to Revenue</a:t>
            </a:r>
          </a:p>
        </p:txBody>
      </p:sp>
      <p:pic>
        <p:nvPicPr>
          <p:cNvPr id="3" name="Picture 2" descr="A picture containing diagram&#10;&#10;Description automatically generated">
            <a:extLst>
              <a:ext uri="{FF2B5EF4-FFF2-40B4-BE49-F238E27FC236}">
                <a16:creationId xmlns:a16="http://schemas.microsoft.com/office/drawing/2014/main" id="{FBA86B3B-FCB5-5942-83FE-F357C99275E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t="5484" b="5330"/>
          <a:stretch/>
        </p:blipFill>
        <p:spPr>
          <a:xfrm>
            <a:off x="20" y="10"/>
            <a:ext cx="9143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B2C4B1B-650B-4942-A01F-145C607C35DC}"/>
              </a:ext>
            </a:extLst>
          </p:cNvPr>
          <p:cNvSpPr txBox="1"/>
          <p:nvPr/>
        </p:nvSpPr>
        <p:spPr>
          <a:xfrm>
            <a:off x="6495869" y="5588304"/>
            <a:ext cx="5614060" cy="2522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1600" dirty="0"/>
              <a:t>             (Burr, 2020).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B630355-2ABC-484F-B271-184583751265}"/>
              </a:ext>
            </a:extLst>
          </p:cNvPr>
          <p:cNvSpPr txBox="1"/>
          <p:nvPr/>
        </p:nvSpPr>
        <p:spPr>
          <a:xfrm>
            <a:off x="3779912" y="4387975"/>
            <a:ext cx="457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dirty="0"/>
              <a:t>"</a:t>
            </a:r>
            <a:r>
              <a:rPr lang="en-GB" sz="1800" i="1" dirty="0"/>
              <a:t>Online reputation management is becoming hugely important to hotels because reviews have a direct correlation with demand, the holy grail of revenue management."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1310387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CC7A368-D297-2C45-841E-5F1FFE5668E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9111" b="-1"/>
          <a:stretch/>
        </p:blipFill>
        <p:spPr>
          <a:xfrm>
            <a:off x="0" y="545300"/>
            <a:ext cx="9143985" cy="5143493"/>
          </a:xfrm>
          <a:prstGeom prst="rect">
            <a:avLst/>
          </a:prstGeom>
        </p:spPr>
      </p:pic>
      <p:sp>
        <p:nvSpPr>
          <p:cNvPr id="28674" name="TextBox 6">
            <a:extLst>
              <a:ext uri="{FF2B5EF4-FFF2-40B4-BE49-F238E27FC236}">
                <a16:creationId xmlns:a16="http://schemas.microsoft.com/office/drawing/2014/main" id="{DED93A96-3FB3-0249-909D-962DF24287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7026" y="15822"/>
            <a:ext cx="7789931" cy="57966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68580" tIns="34290" rIns="68580" bIns="34290" rtlCol="0" anchor="b">
            <a:norm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ts val="450"/>
              </a:spcAft>
              <a:buNone/>
            </a:pPr>
            <a:r>
              <a:rPr lang="en-US" altLang="en-US" sz="3000" b="1" dirty="0">
                <a:latin typeface="+mj-lt"/>
                <a:ea typeface="+mj-ea"/>
                <a:cs typeface="+mj-cs"/>
              </a:rPr>
              <a:t>Online Reputation Recap</a:t>
            </a:r>
          </a:p>
        </p:txBody>
      </p:sp>
    </p:spTree>
    <p:extLst>
      <p:ext uri="{BB962C8B-B14F-4D97-AF65-F5344CB8AC3E}">
        <p14:creationId xmlns:p14="http://schemas.microsoft.com/office/powerpoint/2010/main" val="10229084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2151139A-886F-4B97-8815-729AD3831B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AB5E08C4-8CDD-4623-A5B8-E998C6DEE3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-1500"/>
            <a:ext cx="9143999" cy="6858000"/>
          </a:xfrm>
          <a:prstGeom prst="rect">
            <a:avLst/>
          </a:prstGeom>
          <a:gradFill>
            <a:gsLst>
              <a:gs pos="34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AFFC87AC-C919-4FE5-BAC3-39509E001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476" y="-1500"/>
            <a:ext cx="6089949" cy="6858001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59000"/>
                </a:schemeClr>
              </a:gs>
              <a:gs pos="100000">
                <a:srgbClr val="000000">
                  <a:alpha val="7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D0659F6-0853-468D-B1B2-44FDBE98B8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6954" y="-3000"/>
            <a:ext cx="9150948" cy="6859501"/>
          </a:xfrm>
          <a:prstGeom prst="rect">
            <a:avLst/>
          </a:prstGeom>
          <a:gradFill>
            <a:gsLst>
              <a:gs pos="0">
                <a:srgbClr val="000000">
                  <a:alpha val="71765"/>
                </a:srgbClr>
              </a:gs>
              <a:gs pos="100000">
                <a:schemeClr val="accent1">
                  <a:alpha val="24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15F33878-D502-4FFA-8ACE-F2AECDB2A2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58902" y="0"/>
            <a:ext cx="8788573" cy="6858000"/>
          </a:xfrm>
          <a:prstGeom prst="rect">
            <a:avLst/>
          </a:prstGeom>
          <a:gradFill>
            <a:gsLst>
              <a:gs pos="19000">
                <a:srgbClr val="000000">
                  <a:alpha val="62000"/>
                </a:srgbClr>
              </a:gs>
              <a:gs pos="100000">
                <a:schemeClr val="accent1">
                  <a:lumMod val="75000"/>
                  <a:alpha val="44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674" name="TextBox 6">
            <a:extLst>
              <a:ext uri="{FF2B5EF4-FFF2-40B4-BE49-F238E27FC236}">
                <a16:creationId xmlns:a16="http://schemas.microsoft.com/office/drawing/2014/main" id="{DED93A96-3FB3-0249-909D-962DF24287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6979" y="561203"/>
            <a:ext cx="7449518" cy="116599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b">
            <a:norm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n-US" sz="3900" b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How to respond to positive online reviews</a:t>
            </a: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977ACDD7-882D-4B81-A213-84C82B96B0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" y="2888341"/>
            <a:ext cx="9152864" cy="3968158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5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78D0251-D98D-C54E-B0EF-535452761C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2060848"/>
            <a:ext cx="1879365" cy="1537839"/>
          </a:xfrm>
          <a:prstGeom prst="rect">
            <a:avLst/>
          </a:prstGeom>
        </p:spPr>
      </p:pic>
      <p:pic>
        <p:nvPicPr>
          <p:cNvPr id="11" name="Picture 10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E27A878A-FD92-2B41-88EC-04D4C8E677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7819" y="2060848"/>
            <a:ext cx="6007280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2770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Image result for moana you;re welcome">
            <a:extLst>
              <a:ext uri="{FF2B5EF4-FFF2-40B4-BE49-F238E27FC236}">
                <a16:creationId xmlns:a16="http://schemas.microsoft.com/office/drawing/2014/main" id="{96A958CC-8AB2-47EE-855A-235940539D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901" y="769552"/>
            <a:ext cx="4070073" cy="2009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556A7B9-30F1-E843-AC70-88D0845653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900" y="4716296"/>
            <a:ext cx="4070073" cy="590160"/>
          </a:xfrm>
          <a:prstGeom prst="rect">
            <a:avLst/>
          </a:prstGeom>
        </p:spPr>
      </p:pic>
      <p:sp>
        <p:nvSpPr>
          <p:cNvPr id="137" name="Rectangle 136">
            <a:extLst>
              <a:ext uri="{FF2B5EF4-FFF2-40B4-BE49-F238E27FC236}">
                <a16:creationId xmlns:a16="http://schemas.microsoft.com/office/drawing/2014/main" id="{799448F2-0E5B-42DA-B2D1-11A14E947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7710" y="0"/>
            <a:ext cx="6858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4E8A7552-20E1-4F34-ADAB-C1DB6634D4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383280"/>
            <a:ext cx="4594860" cy="9144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 descr="Image result for thank you">
            <a:extLst>
              <a:ext uri="{FF2B5EF4-FFF2-40B4-BE49-F238E27FC236}">
                <a16:creationId xmlns:a16="http://schemas.microsoft.com/office/drawing/2014/main" id="{4D2A5F9D-5F21-4E9C-81ED-5B2F355687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31025" y="1397836"/>
            <a:ext cx="4070073" cy="3917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51384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9144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C64F399-DA15-4E67-A690-2C0177B7B9F9}"/>
              </a:ext>
            </a:extLst>
          </p:cNvPr>
          <p:cNvSpPr/>
          <p:nvPr/>
        </p:nvSpPr>
        <p:spPr>
          <a:xfrm>
            <a:off x="417399" y="643467"/>
            <a:ext cx="8408193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b="0" kern="1200" cap="none" spc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rPr>
              <a:t>Acknowledge the staff</a:t>
            </a:r>
          </a:p>
        </p:txBody>
      </p:sp>
      <p:pic>
        <p:nvPicPr>
          <p:cNvPr id="6148" name="Picture 4" descr="Image result for acknowledge the staff">
            <a:extLst>
              <a:ext uri="{FF2B5EF4-FFF2-40B4-BE49-F238E27FC236}">
                <a16:creationId xmlns:a16="http://schemas.microsoft.com/office/drawing/2014/main" id="{3544511E-A39F-4E7A-BCF9-3497674B76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0957" y="1675227"/>
            <a:ext cx="7642085" cy="4394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91914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bird&#10;&#10;Description automatically generated">
            <a:extLst>
              <a:ext uri="{FF2B5EF4-FFF2-40B4-BE49-F238E27FC236}">
                <a16:creationId xmlns:a16="http://schemas.microsoft.com/office/drawing/2014/main" id="{D64C1288-FC48-EC44-BD52-5A7810715B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1" y="400670"/>
            <a:ext cx="4070073" cy="2747298"/>
          </a:xfrm>
          <a:prstGeom prst="rect">
            <a:avLst/>
          </a:prstGeom>
        </p:spPr>
      </p:pic>
      <p:pic>
        <p:nvPicPr>
          <p:cNvPr id="3" name="Picture 2" descr="A picture containing drawing, food&#10;&#10;Description automatically generated">
            <a:extLst>
              <a:ext uri="{FF2B5EF4-FFF2-40B4-BE49-F238E27FC236}">
                <a16:creationId xmlns:a16="http://schemas.microsoft.com/office/drawing/2014/main" id="{6D1DF3EE-44EF-D249-8329-2F41657382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900" y="4706120"/>
            <a:ext cx="4070073" cy="610511"/>
          </a:xfrm>
          <a:prstGeom prst="rect">
            <a:avLst/>
          </a:prstGeom>
        </p:spPr>
      </p:pic>
      <p:sp>
        <p:nvSpPr>
          <p:cNvPr id="71" name="Rectangle 70">
            <a:extLst>
              <a:ext uri="{FF2B5EF4-FFF2-40B4-BE49-F238E27FC236}">
                <a16:creationId xmlns:a16="http://schemas.microsoft.com/office/drawing/2014/main" id="{799448F2-0E5B-42DA-B2D1-11A14E947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7710" y="0"/>
            <a:ext cx="6858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4E8A7552-20E1-4F34-ADAB-C1DB6634D4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383280"/>
            <a:ext cx="4594860" cy="9144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70" name="Picture 2" descr="Image result for come back soon">
            <a:extLst>
              <a:ext uri="{FF2B5EF4-FFF2-40B4-BE49-F238E27FC236}">
                <a16:creationId xmlns:a16="http://schemas.microsoft.com/office/drawing/2014/main" id="{73723FDE-21D7-46B7-821E-15CA107498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31025" y="1698140"/>
            <a:ext cx="4070073" cy="3317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66963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268" name="Rectangle 70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69" name="Rectangle 72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70" name="Rectangle 74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71" name="Rectangle 76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266" name="Picture 2" descr="Image result for break time memes">
            <a:extLst>
              <a:ext uri="{FF2B5EF4-FFF2-40B4-BE49-F238E27FC236}">
                <a16:creationId xmlns:a16="http://schemas.microsoft.com/office/drawing/2014/main" id="{B7C7BB4A-F72D-4A97-A439-9484F420C0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08" r="1" b="6852"/>
          <a:stretch/>
        </p:blipFill>
        <p:spPr bwMode="auto">
          <a:xfrm>
            <a:off x="342900" y="457200"/>
            <a:ext cx="845820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53189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2" name="Rectangle 191">
            <a:extLst>
              <a:ext uri="{FF2B5EF4-FFF2-40B4-BE49-F238E27FC236}">
                <a16:creationId xmlns:a16="http://schemas.microsoft.com/office/drawing/2014/main" id="{9CB95732-565A-4D2C-A3AB-CC460C0D38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77F1AF47-AE98-4034-BD91-1976FA4D9C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22632" y="1922631"/>
            <a:ext cx="6875818" cy="3030558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8EC0EE2B-2029-48DD-893D-F528E651B0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42900" y="8482"/>
            <a:ext cx="2676207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5" name="Freeform: Shape 194">
            <a:extLst>
              <a:ext uri="{FF2B5EF4-FFF2-40B4-BE49-F238E27FC236}">
                <a16:creationId xmlns:a16="http://schemas.microsoft.com/office/drawing/2014/main" id="{45AE1D08-1ED1-4F59-B42F-4D8EA33DC8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1161554" y="1712395"/>
            <a:ext cx="4808302" cy="3066500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9A79B912-88EA-4640-BDEB-51B3B11A02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664123" y="3164497"/>
            <a:ext cx="4355594" cy="3030557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A1676C-A179-42B7-9EB1-0F95831936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635" y="2862471"/>
            <a:ext cx="2281352" cy="2907802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 algn="ctr"/>
            <a:r>
              <a:rPr lang="en-US" sz="3600" dirty="0">
                <a:solidFill>
                  <a:srgbClr val="FFFFFF"/>
                </a:solidFill>
              </a:rPr>
              <a:t>Find a 5-star online positive review for a hotel anywhere in the world. </a:t>
            </a:r>
            <a:endParaRPr lang="en-US" sz="3500" dirty="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F987DC-ECE8-45F4-A55B-38DDFDD4B4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635" y="1087727"/>
            <a:ext cx="2281352" cy="1045873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0" indent="0">
              <a:buNone/>
            </a:pPr>
            <a:r>
              <a:rPr lang="en-US" sz="3600" dirty="0">
                <a:solidFill>
                  <a:srgbClr val="FFFFFF"/>
                </a:solidFill>
              </a:rPr>
              <a:t>Activity:</a:t>
            </a:r>
          </a:p>
        </p:txBody>
      </p:sp>
      <p:pic>
        <p:nvPicPr>
          <p:cNvPr id="7" name="Graphic 6" descr="Star">
            <a:extLst>
              <a:ext uri="{FF2B5EF4-FFF2-40B4-BE49-F238E27FC236}">
                <a16:creationId xmlns:a16="http://schemas.microsoft.com/office/drawing/2014/main" id="{8A91ACA2-F7FA-424C-98C9-813B3FFA7E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450780" y="633153"/>
            <a:ext cx="2540683" cy="2540683"/>
          </a:xfrm>
          <a:prstGeom prst="rect">
            <a:avLst/>
          </a:prstGeom>
        </p:spPr>
      </p:pic>
      <p:pic>
        <p:nvPicPr>
          <p:cNvPr id="9220" name="Picture 4" descr="Image result for 15 minute timer">
            <a:extLst>
              <a:ext uri="{FF2B5EF4-FFF2-40B4-BE49-F238E27FC236}">
                <a16:creationId xmlns:a16="http://schemas.microsoft.com/office/drawing/2014/main" id="{9241FCF9-2A47-4738-8BFD-518FA28FAC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20447" y="1045176"/>
            <a:ext cx="2564650" cy="2128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Image result for review responses">
            <a:extLst>
              <a:ext uri="{FF2B5EF4-FFF2-40B4-BE49-F238E27FC236}">
                <a16:creationId xmlns:a16="http://schemas.microsoft.com/office/drawing/2014/main" id="{E42150BE-7BC0-4791-BF9E-C824A53EEF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50780" y="3429000"/>
            <a:ext cx="5334317" cy="204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6259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B51F6560-D61C-400F-B71A-3FDEBF451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F938B951-7EFC-40A2-B198-E73D39DFB3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6858000"/>
            <a:chOff x="0" y="0"/>
            <a:chExt cx="12192000" cy="6858000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92E4506E-6A0E-49A0-BC31-8CADBFF3EC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EED4D51-65BF-4AEE-B596-7CB61A70B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accent4">
                <a:lumMod val="75000"/>
                <a:alpha val="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6FF71BCA-390E-0846-87B2-A6A72C87C56B}"/>
              </a:ext>
            </a:extLst>
          </p:cNvPr>
          <p:cNvSpPr txBox="1"/>
          <p:nvPr/>
        </p:nvSpPr>
        <p:spPr>
          <a:xfrm>
            <a:off x="413147" y="366639"/>
            <a:ext cx="8317705" cy="675441"/>
          </a:xfrm>
          <a:prstGeom prst="rect">
            <a:avLst/>
          </a:prstGeom>
        </p:spPr>
        <p:txBody>
          <a:bodyPr vert="horz" wrap="square" lIns="91440" tIns="45720" rIns="91440" bIns="45720" rtlCol="0" anchor="t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700" b="1" dirty="0">
                <a:latin typeface="+mj-lt"/>
                <a:ea typeface="+mj-ea"/>
                <a:cs typeface="+mj-cs"/>
              </a:rPr>
              <a:t>COMPLIMENTS - POSITIVE</a:t>
            </a:r>
          </a:p>
        </p:txBody>
      </p:sp>
      <p:pic>
        <p:nvPicPr>
          <p:cNvPr id="8" name="Picture 7" descr="A picture containing bird, flower&#10;&#10;Description automatically generated">
            <a:extLst>
              <a:ext uri="{FF2B5EF4-FFF2-40B4-BE49-F238E27FC236}">
                <a16:creationId xmlns:a16="http://schemas.microsoft.com/office/drawing/2014/main" id="{96642CCE-5039-4A49-8305-38D05BE3D3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434" y="1988840"/>
            <a:ext cx="5670947" cy="3870420"/>
          </a:xfrm>
          <a:prstGeom prst="rect">
            <a:avLst/>
          </a:prstGeom>
          <a:effectLst>
            <a:outerShdw blurRad="508000" dist="101600" dir="5400000" algn="tl" rotWithShape="0">
              <a:prstClr val="black">
                <a:alpha val="10000"/>
              </a:prstClr>
            </a:outerShdw>
          </a:effectLst>
        </p:spPr>
      </p:pic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FBA6D24D-D68E-7E43-A1B1-FA1D20D36B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5877" y="1384165"/>
            <a:ext cx="3258689" cy="4898481"/>
          </a:xfrm>
          <a:prstGeom prst="rect">
            <a:avLst/>
          </a:prstGeom>
          <a:effectLst>
            <a:outerShdw blurRad="508000" dist="101600" dir="5400000" algn="tl" rotWithShape="0">
              <a:prstClr val="black">
                <a:alpha val="1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46521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75">
            <a:extLst>
              <a:ext uri="{FF2B5EF4-FFF2-40B4-BE49-F238E27FC236}">
                <a16:creationId xmlns:a16="http://schemas.microsoft.com/office/drawing/2014/main" id="{EDC07B27-4E3C-4BCF-ABDB-6AA72857C0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-1500"/>
            <a:ext cx="9143999" cy="6858000"/>
          </a:xfrm>
          <a:prstGeom prst="rect">
            <a:avLst/>
          </a:prstGeom>
          <a:gradFill>
            <a:gsLst>
              <a:gs pos="19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83D11BE6-2A04-4DBB-842D-88602B5E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58902" y="12437"/>
            <a:ext cx="8785098" cy="6844063"/>
          </a:xfrm>
          <a:prstGeom prst="rect">
            <a:avLst/>
          </a:prstGeom>
          <a:gradFill>
            <a:gsLst>
              <a:gs pos="0">
                <a:srgbClr val="000000">
                  <a:alpha val="71765"/>
                </a:srgbClr>
              </a:gs>
              <a:gs pos="100000">
                <a:schemeClr val="accent1">
                  <a:alpha val="20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2A05E02A-9AA9-45EC-B87B-B46F043F3F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6" y="2724072"/>
            <a:ext cx="9144005" cy="4114801"/>
          </a:xfrm>
          <a:prstGeom prst="rect">
            <a:avLst/>
          </a:prstGeom>
          <a:gradFill>
            <a:gsLst>
              <a:gs pos="30000">
                <a:schemeClr val="accent1">
                  <a:lumMod val="75000"/>
                  <a:alpha val="19000"/>
                </a:schemeClr>
              </a:gs>
              <a:gs pos="100000">
                <a:schemeClr val="accent1">
                  <a:alpha val="2400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0E91EDBA-E8E0-4575-8147-B700345215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2139504" y="2144129"/>
            <a:ext cx="6858003" cy="2566746"/>
          </a:xfrm>
          <a:prstGeom prst="rect">
            <a:avLst/>
          </a:prstGeom>
          <a:gradFill>
            <a:gsLst>
              <a:gs pos="0">
                <a:schemeClr val="accent1">
                  <a:alpha val="52000"/>
                </a:schemeClr>
              </a:gs>
              <a:gs pos="76000">
                <a:schemeClr val="accent1">
                  <a:lumMod val="75000"/>
                  <a:alpha val="0"/>
                </a:schemeClr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674" name="TextBox 6">
            <a:extLst>
              <a:ext uri="{FF2B5EF4-FFF2-40B4-BE49-F238E27FC236}">
                <a16:creationId xmlns:a16="http://schemas.microsoft.com/office/drawing/2014/main" id="{DED93A96-3FB3-0249-909D-962DF24287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4927" y="559703"/>
            <a:ext cx="7400498" cy="116749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b">
            <a:norm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n-US" sz="3900" b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How to respond to negative online reviews</a:t>
            </a: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DFEE4473-A122-4E96-8C31-B4C5AAA27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342" y="2706446"/>
            <a:ext cx="9143997" cy="3711900"/>
          </a:xfrm>
          <a:prstGeom prst="rect">
            <a:avLst/>
          </a:prstGeom>
          <a:gradFill>
            <a:gsLst>
              <a:gs pos="0">
                <a:srgbClr val="000000">
                  <a:alpha val="50000"/>
                </a:srgbClr>
              </a:gs>
              <a:gs pos="92000">
                <a:schemeClr val="accent1">
                  <a:lumMod val="75000"/>
                  <a:alpha val="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78D0251-D98D-C54E-B0EF-535452761C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174" y="3195563"/>
            <a:ext cx="2384946" cy="1091112"/>
          </a:xfrm>
          <a:prstGeom prst="rect">
            <a:avLst/>
          </a:prstGeom>
        </p:spPr>
      </p:pic>
      <p:pic>
        <p:nvPicPr>
          <p:cNvPr id="11" name="Picture 10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E27A878A-FD92-2B41-88EC-04D4C8E6773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406"/>
          <a:stretch/>
        </p:blipFill>
        <p:spPr>
          <a:xfrm>
            <a:off x="3382938" y="3335944"/>
            <a:ext cx="2384946" cy="810350"/>
          </a:xfrm>
          <a:prstGeom prst="rect">
            <a:avLst/>
          </a:prstGeom>
        </p:spPr>
      </p:pic>
      <p:pic>
        <p:nvPicPr>
          <p:cNvPr id="3" name="Picture 2" descr="Shape&#10;&#10;Description automatically generated">
            <a:extLst>
              <a:ext uri="{FF2B5EF4-FFF2-40B4-BE49-F238E27FC236}">
                <a16:creationId xmlns:a16="http://schemas.microsoft.com/office/drawing/2014/main" id="{9ABE0CEE-64A3-A744-8F30-73CBF18EADF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044880" y="2945144"/>
            <a:ext cx="2384946" cy="1591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0790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4" name="Rectangle 81">
            <a:extLst>
              <a:ext uri="{FF2B5EF4-FFF2-40B4-BE49-F238E27FC236}">
                <a16:creationId xmlns:a16="http://schemas.microsoft.com/office/drawing/2014/main" id="{2B39286B-772E-4B31-95F0-33484AFAA6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A picture containing text, indoor, keyboard, electronics&#10;&#10;Description automatically generated">
            <a:extLst>
              <a:ext uri="{FF2B5EF4-FFF2-40B4-BE49-F238E27FC236}">
                <a16:creationId xmlns:a16="http://schemas.microsoft.com/office/drawing/2014/main" id="{CCA134F0-C34A-4DA2-928E-35E707498E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332" y="598863"/>
            <a:ext cx="3641598" cy="2430766"/>
          </a:xfrm>
          <a:prstGeom prst="rect">
            <a:avLst/>
          </a:prstGeom>
        </p:spPr>
      </p:pic>
      <p:pic>
        <p:nvPicPr>
          <p:cNvPr id="3" name="Picture 3" descr="Text&#10;&#10;Description automatically generated">
            <a:extLst>
              <a:ext uri="{FF2B5EF4-FFF2-40B4-BE49-F238E27FC236}">
                <a16:creationId xmlns:a16="http://schemas.microsoft.com/office/drawing/2014/main" id="{CD600EFB-B2E3-43CA-8EC9-F628C99366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332" y="3973317"/>
            <a:ext cx="3641598" cy="2194062"/>
          </a:xfrm>
          <a:prstGeom prst="rect">
            <a:avLst/>
          </a:prstGeom>
        </p:spPr>
      </p:pic>
      <p:cxnSp>
        <p:nvCxnSpPr>
          <p:cNvPr id="145" name="Straight Connector 83">
            <a:extLst>
              <a:ext uri="{FF2B5EF4-FFF2-40B4-BE49-F238E27FC236}">
                <a16:creationId xmlns:a16="http://schemas.microsoft.com/office/drawing/2014/main" id="{73FA79A8-0B2C-4219-95C7-D68CB5779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76985" y="1417320"/>
            <a:ext cx="0" cy="402336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74938E52-E4CA-449C-BD90-E60078C98A6F}"/>
              </a:ext>
            </a:extLst>
          </p:cNvPr>
          <p:cNvSpPr txBox="1"/>
          <p:nvPr/>
        </p:nvSpPr>
        <p:spPr>
          <a:xfrm>
            <a:off x="4860251" y="1813482"/>
            <a:ext cx="3696462" cy="353872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3429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Open with a ‘Thank You!’</a:t>
            </a:r>
            <a:endParaRPr lang="en-US" sz="2400" dirty="0">
              <a:cs typeface="Calibri"/>
            </a:endParaRPr>
          </a:p>
          <a:p>
            <a:pPr marL="1143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cs typeface="Calibri"/>
            </a:endParaRPr>
          </a:p>
          <a:p>
            <a:pPr marL="3429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Address the issue</a:t>
            </a:r>
            <a:endParaRPr lang="en-US" sz="2400" dirty="0">
              <a:cs typeface="Calibri"/>
            </a:endParaRPr>
          </a:p>
          <a:p>
            <a:pPr marL="1143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cs typeface="Calibri"/>
            </a:endParaRPr>
          </a:p>
          <a:p>
            <a:pPr marL="3429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Assure the guest that necessary measures will be taken in future</a:t>
            </a:r>
            <a:endParaRPr lang="en-US" sz="2400" dirty="0">
              <a:cs typeface="Calibri"/>
            </a:endParaRPr>
          </a:p>
          <a:p>
            <a:pPr marL="1143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cs typeface="Calibri"/>
            </a:endParaRPr>
          </a:p>
          <a:p>
            <a:pPr marL="3429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End on a positive note and invite the guest back</a:t>
            </a:r>
            <a:endParaRPr lang="en-US" sz="24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893273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Rectangle 94">
            <a:extLst>
              <a:ext uri="{FF2B5EF4-FFF2-40B4-BE49-F238E27FC236}">
                <a16:creationId xmlns:a16="http://schemas.microsoft.com/office/drawing/2014/main" id="{746E2A38-ACC8-44E6-85E2-A79CBAF151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251118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BACDDA6-488D-4494-9AAD-1ED1DBD3413D}"/>
              </a:ext>
            </a:extLst>
          </p:cNvPr>
          <p:cNvSpPr txBox="1"/>
          <p:nvPr/>
        </p:nvSpPr>
        <p:spPr>
          <a:xfrm>
            <a:off x="303152" y="313413"/>
            <a:ext cx="8513014" cy="188155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 Don’t try to pass as the perfect hotel, because mistakes are made, accidents happen and most people can understand that it’s only human. </a:t>
            </a:r>
            <a:endParaRPr lang="en-US" sz="2400">
              <a:solidFill>
                <a:schemeClr val="bg1"/>
              </a:solidFill>
              <a:cs typeface="Calibri" panose="020F0502020204030204"/>
            </a:endParaRP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As long as you take responsibility and try to make amends, the guest will appreciate your honesty and effort. </a:t>
            </a:r>
            <a:endParaRPr lang="en-US" sz="2400">
              <a:solidFill>
                <a:schemeClr val="bg1"/>
              </a:solidFill>
              <a:cs typeface="Calibri" panose="020F0502020204030204"/>
            </a:endParaRPr>
          </a:p>
        </p:txBody>
      </p:sp>
      <p:pic>
        <p:nvPicPr>
          <p:cNvPr id="4" name="Picture 4" descr="A picture containing ground, red&#10;&#10;Description automatically generated">
            <a:extLst>
              <a:ext uri="{FF2B5EF4-FFF2-40B4-BE49-F238E27FC236}">
                <a16:creationId xmlns:a16="http://schemas.microsoft.com/office/drawing/2014/main" id="{0FD0B947-0A70-4EF8-803F-761A438615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479" y="3298334"/>
            <a:ext cx="4066794" cy="2450242"/>
          </a:xfrm>
          <a:prstGeom prst="rect">
            <a:avLst/>
          </a:prstGeom>
        </p:spPr>
      </p:pic>
      <p:pic>
        <p:nvPicPr>
          <p:cNvPr id="5" name="Picture 5" descr="Timeline&#10;&#10;Description automatically generated">
            <a:extLst>
              <a:ext uri="{FF2B5EF4-FFF2-40B4-BE49-F238E27FC236}">
                <a16:creationId xmlns:a16="http://schemas.microsoft.com/office/drawing/2014/main" id="{D5B7AA83-B69E-4EDB-9229-091B2D652D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5725" y="3521563"/>
            <a:ext cx="4066794" cy="2003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7917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 descr="Logo&#10;&#10;Description automatically generated">
            <a:extLst>
              <a:ext uri="{FF2B5EF4-FFF2-40B4-BE49-F238E27FC236}">
                <a16:creationId xmlns:a16="http://schemas.microsoft.com/office/drawing/2014/main" id="{0FF8629A-988B-4078-BF66-CDC425CAF4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600" y="1154229"/>
            <a:ext cx="3968749" cy="4549541"/>
          </a:xfrm>
          <a:prstGeom prst="rect">
            <a:avLst/>
          </a:prstGeom>
        </p:spPr>
      </p:pic>
      <p:pic>
        <p:nvPicPr>
          <p:cNvPr id="7" name="Picture 2" descr="Image result for sandwich approach">
            <a:extLst>
              <a:ext uri="{FF2B5EF4-FFF2-40B4-BE49-F238E27FC236}">
                <a16:creationId xmlns:a16="http://schemas.microsoft.com/office/drawing/2014/main" id="{E1F364AE-97D2-4594-872C-68C8287F16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92648" y="1358347"/>
            <a:ext cx="3968751" cy="4141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551028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D073016-B734-483B-8953-5BADEE1451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28950" y="0"/>
            <a:ext cx="6118093" cy="6858000"/>
          </a:xfrm>
          <a:prstGeom prst="rect">
            <a:avLst/>
          </a:prstGeom>
          <a:gradFill>
            <a:gsLst>
              <a:gs pos="2000">
                <a:schemeClr val="accent1"/>
              </a:gs>
              <a:gs pos="78000">
                <a:schemeClr val="accent1">
                  <a:lumMod val="50000"/>
                </a:schemeClr>
              </a:gs>
              <a:gs pos="100000">
                <a:srgbClr val="000000">
                  <a:alpha val="85000"/>
                </a:srgb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0A7EAB6-59D3-4325-8DE6-E0CA4009CE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025902" y="1839884"/>
            <a:ext cx="6118095" cy="5017687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  <a:alpha val="30000"/>
                </a:schemeClr>
              </a:gs>
              <a:gs pos="100000">
                <a:srgbClr val="000000">
                  <a:alpha val="44000"/>
                </a:srgbClr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190134" y="832294"/>
            <a:ext cx="6857999" cy="5192552"/>
          </a:xfrm>
          <a:prstGeom prst="rect">
            <a:avLst/>
          </a:prstGeom>
          <a:gradFill>
            <a:gsLst>
              <a:gs pos="56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/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8A6380A-B5DB-9946-BC30-BCED420C18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9354" y="457200"/>
            <a:ext cx="5765291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8031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bottle&#10;&#10;Description automatically generated">
            <a:extLst>
              <a:ext uri="{FF2B5EF4-FFF2-40B4-BE49-F238E27FC236}">
                <a16:creationId xmlns:a16="http://schemas.microsoft.com/office/drawing/2014/main" id="{71F720F0-9E86-8A48-A764-6E590CDBCF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1268760"/>
            <a:ext cx="3647653" cy="3496661"/>
          </a:xfrm>
          <a:prstGeom prst="rect">
            <a:avLst/>
          </a:prstGeom>
        </p:spPr>
      </p:pic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2591392B-47E0-3843-A722-D1FA9A9FCE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1470" y="209257"/>
            <a:ext cx="2950455" cy="2715687"/>
          </a:xfrm>
          <a:prstGeom prst="rect">
            <a:avLst/>
          </a:prstGeom>
        </p:spPr>
      </p:pic>
      <p:pic>
        <p:nvPicPr>
          <p:cNvPr id="12" name="Picture 11" descr="A screenshot of a cell phone&#10;&#10;Description automatically generated">
            <a:extLst>
              <a:ext uri="{FF2B5EF4-FFF2-40B4-BE49-F238E27FC236}">
                <a16:creationId xmlns:a16="http://schemas.microsoft.com/office/drawing/2014/main" id="{110EAF29-6752-104D-8C66-1B1DAE3018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6056" y="2924944"/>
            <a:ext cx="3121389" cy="3041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85032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5" name="Rectangle 134">
            <a:extLst>
              <a:ext uri="{FF2B5EF4-FFF2-40B4-BE49-F238E27FC236}">
                <a16:creationId xmlns:a16="http://schemas.microsoft.com/office/drawing/2014/main" id="{12609869-9E80-471B-A487-A53288E0E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D85D9C-D297-45CE-BEF5-96B26717DD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2297" y="502020"/>
            <a:ext cx="3992787" cy="1642970"/>
          </a:xfrm>
        </p:spPr>
        <p:txBody>
          <a:bodyPr anchor="b">
            <a:normAutofit/>
          </a:bodyPr>
          <a:lstStyle/>
          <a:p>
            <a:r>
              <a:rPr lang="en-GB" sz="350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C7F123-702B-4CBD-B2E7-EB62DC1AA0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8692" y="2405894"/>
            <a:ext cx="3986392" cy="3535083"/>
          </a:xfrm>
        </p:spPr>
        <p:txBody>
          <a:bodyPr lIns="91440" tIns="45720" rIns="91440" bIns="45720" anchor="t">
            <a:normAutofit/>
          </a:bodyPr>
          <a:lstStyle/>
          <a:p>
            <a:r>
              <a:rPr lang="en-GB" sz="1700">
                <a:latin typeface="Berlin Sans FB"/>
              </a:rPr>
              <a:t>Find a 1-star negative review for a hotel anywhere in the world</a:t>
            </a:r>
            <a:endParaRPr lang="en-GB" sz="1700">
              <a:latin typeface="Berlin Sans FB"/>
              <a:cs typeface="Calibri"/>
            </a:endParaRPr>
          </a:p>
          <a:p>
            <a:endParaRPr lang="en-GB" sz="1700">
              <a:latin typeface="Berlin Sans FB"/>
            </a:endParaRPr>
          </a:p>
          <a:p>
            <a:r>
              <a:rPr lang="en-GB" sz="1700">
                <a:latin typeface="Berlin Sans FB"/>
              </a:rPr>
              <a:t>Can you please compose a response as the manager of the hotel.</a:t>
            </a:r>
            <a:endParaRPr lang="en-GB" sz="1700">
              <a:latin typeface="Berlin Sans FB"/>
              <a:cs typeface="Calibri"/>
            </a:endParaRPr>
          </a:p>
          <a:p>
            <a:endParaRPr lang="en-GB" sz="1700"/>
          </a:p>
        </p:txBody>
      </p:sp>
      <p:sp>
        <p:nvSpPr>
          <p:cNvPr id="1028" name="Rectangle 136">
            <a:extLst>
              <a:ext uri="{FF2B5EF4-FFF2-40B4-BE49-F238E27FC236}">
                <a16:creationId xmlns:a16="http://schemas.microsoft.com/office/drawing/2014/main" id="{7004738A-9D34-43E8-97D2-CA0EED4F8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2499" y="-5"/>
            <a:ext cx="3069391" cy="6858000"/>
          </a:xfrm>
          <a:prstGeom prst="rect">
            <a:avLst/>
          </a:prstGeom>
          <a:gradFill>
            <a:gsLst>
              <a:gs pos="8000">
                <a:srgbClr val="000000">
                  <a:alpha val="94000"/>
                </a:srgbClr>
              </a:gs>
              <a:gs pos="100000">
                <a:schemeClr val="accent1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9" name="Rectangle 138">
            <a:extLst>
              <a:ext uri="{FF2B5EF4-FFF2-40B4-BE49-F238E27FC236}">
                <a16:creationId xmlns:a16="http://schemas.microsoft.com/office/drawing/2014/main" id="{B8B8D07F-F13E-443E-BA68-2D26672D76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2499" y="-2"/>
            <a:ext cx="3069391" cy="6400369"/>
          </a:xfrm>
          <a:prstGeom prst="rect">
            <a:avLst/>
          </a:prstGeom>
          <a:gradFill>
            <a:gsLst>
              <a:gs pos="31000">
                <a:schemeClr val="accent1">
                  <a:lumMod val="50000"/>
                  <a:alpha val="0"/>
                </a:schemeClr>
              </a:gs>
              <a:gs pos="100000">
                <a:schemeClr val="accent1">
                  <a:lumMod val="50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0" name="Rectangle 140">
            <a:extLst>
              <a:ext uri="{FF2B5EF4-FFF2-40B4-BE49-F238E27FC236}">
                <a16:creationId xmlns:a16="http://schemas.microsoft.com/office/drawing/2014/main" id="{2813A4FA-24A5-41ED-A534-3807D1B2F3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2499" y="-22"/>
            <a:ext cx="3051501" cy="6400389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72000">
                <a:srgbClr val="000000">
                  <a:alpha val="21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3" name="Rectangle 142">
            <a:extLst>
              <a:ext uri="{FF2B5EF4-FFF2-40B4-BE49-F238E27FC236}">
                <a16:creationId xmlns:a16="http://schemas.microsoft.com/office/drawing/2014/main" id="{C3944F27-CA70-4E84-A51A-E6BF89558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2499" y="-10"/>
            <a:ext cx="2708601" cy="6857997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93000">
                <a:srgbClr val="000000">
                  <a:alpha val="29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26" name="Picture 2" descr="Image result for 20 minutes">
            <a:extLst>
              <a:ext uri="{FF2B5EF4-FFF2-40B4-BE49-F238E27FC236}">
                <a16:creationId xmlns:a16="http://schemas.microsoft.com/office/drawing/2014/main" id="{82721628-5F9D-48DF-B2AE-74F6C67104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06975" y="1803006"/>
            <a:ext cx="3127897" cy="3283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711347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867D4867-5BA7-4462-B2F6-A23F4A622A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490722" cy="6858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F71BCA-390E-0846-87B2-A6A72C87C56B}"/>
              </a:ext>
            </a:extLst>
          </p:cNvPr>
          <p:cNvSpPr txBox="1"/>
          <p:nvPr/>
        </p:nvSpPr>
        <p:spPr>
          <a:xfrm>
            <a:off x="482601" y="2638043"/>
            <a:ext cx="2522980" cy="34156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b="1" dirty="0"/>
              <a:t>1) </a:t>
            </a:r>
            <a:r>
              <a:rPr lang="en-US" sz="1700" b="1" dirty="0" err="1"/>
              <a:t>Recognise</a:t>
            </a:r>
            <a:r>
              <a:rPr lang="en-US" sz="1700" b="1" dirty="0"/>
              <a:t> the Staff</a:t>
            </a:r>
          </a:p>
        </p:txBody>
      </p:sp>
      <p:pic>
        <p:nvPicPr>
          <p:cNvPr id="9" name="Picture 8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582D4DDB-E909-034C-A029-D6F3A9E94E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3322" y="1514357"/>
            <a:ext cx="4688077" cy="3668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1136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867D4867-5BA7-4462-B2F6-A23F4A622A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490722" cy="6858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F71BCA-390E-0846-87B2-A6A72C87C56B}"/>
              </a:ext>
            </a:extLst>
          </p:cNvPr>
          <p:cNvSpPr txBox="1"/>
          <p:nvPr/>
        </p:nvSpPr>
        <p:spPr>
          <a:xfrm>
            <a:off x="482601" y="2638043"/>
            <a:ext cx="2522980" cy="34156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b="1"/>
              <a:t>2) Offer a Solution</a:t>
            </a:r>
          </a:p>
        </p:txBody>
      </p:sp>
      <p:pic>
        <p:nvPicPr>
          <p:cNvPr id="3" name="Picture 2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9C839816-7381-B849-8549-317D292998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5653" y="643467"/>
            <a:ext cx="4463414" cy="5410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2808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14">
            <a:extLst>
              <a:ext uri="{FF2B5EF4-FFF2-40B4-BE49-F238E27FC236}">
                <a16:creationId xmlns:a16="http://schemas.microsoft.com/office/drawing/2014/main" id="{B5FA7C47-B7C1-4D2E-AB49-ED23BA34BA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eeform 6">
            <a:extLst>
              <a:ext uri="{FF2B5EF4-FFF2-40B4-BE49-F238E27FC236}">
                <a16:creationId xmlns:a16="http://schemas.microsoft.com/office/drawing/2014/main" id="{596EE156-ABF1-4329-A6BA-03B4254E08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390858" y="911116"/>
            <a:ext cx="515815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Rectangle 8">
            <a:extLst>
              <a:ext uri="{FF2B5EF4-FFF2-40B4-BE49-F238E27FC236}">
                <a16:creationId xmlns:a16="http://schemas.microsoft.com/office/drawing/2014/main" id="{19B9933F-AAB3-444A-8BB5-9CA194A8B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0" y="1370435"/>
            <a:ext cx="395419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Freeform 7">
            <a:extLst>
              <a:ext uri="{FF2B5EF4-FFF2-40B4-BE49-F238E27FC236}">
                <a16:creationId xmlns:a16="http://schemas.microsoft.com/office/drawing/2014/main" id="{7D20183A-0B1D-4A1F-89B1-ADBEDBC6E5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600123" y="643467"/>
            <a:ext cx="307028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Rectangle 8">
            <a:extLst>
              <a:ext uri="{FF2B5EF4-FFF2-40B4-BE49-F238E27FC236}">
                <a16:creationId xmlns:a16="http://schemas.microsoft.com/office/drawing/2014/main" id="{131031D3-26CD-4214-A9A4-5857EFA15A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96646" y="644382"/>
            <a:ext cx="2892018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F71BCA-390E-0846-87B2-A6A72C87C56B}"/>
              </a:ext>
            </a:extLst>
          </p:cNvPr>
          <p:cNvSpPr txBox="1"/>
          <p:nvPr/>
        </p:nvSpPr>
        <p:spPr>
          <a:xfrm>
            <a:off x="854726" y="2546161"/>
            <a:ext cx="2400338" cy="29859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100" b="1">
                <a:solidFill>
                  <a:srgbClr val="FEFFFF"/>
                </a:solidFill>
              </a:rPr>
              <a:t>3) Guests love compliments too!</a:t>
            </a:r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21A7BC3F-ACB9-A945-9A5C-D38F3C950D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8701" y="1424045"/>
            <a:ext cx="4904306" cy="3690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3341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6FF71BCA-390E-0846-87B2-A6A72C87C56B}"/>
              </a:ext>
            </a:extLst>
          </p:cNvPr>
          <p:cNvSpPr txBox="1"/>
          <p:nvPr/>
        </p:nvSpPr>
        <p:spPr>
          <a:xfrm>
            <a:off x="486698" y="2438400"/>
            <a:ext cx="2629120" cy="37854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b="1"/>
              <a:t>4) Make useful recommendations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79292" y="0"/>
            <a:ext cx="5664708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42766" y="557784"/>
            <a:ext cx="4938073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E8745950-2D90-904A-B773-A765866A3B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4396" y="1644151"/>
            <a:ext cx="4514498" cy="356645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31341382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6FF71BCA-390E-0846-87B2-A6A72C87C56B}"/>
              </a:ext>
            </a:extLst>
          </p:cNvPr>
          <p:cNvSpPr txBox="1"/>
          <p:nvPr/>
        </p:nvSpPr>
        <p:spPr>
          <a:xfrm>
            <a:off x="486697" y="2438400"/>
            <a:ext cx="3708113" cy="37854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100" b="1"/>
              <a:t>5) Invite guests back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6F7435D-E3DB-47B1-BA61-B00ACC83A9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69712" y="0"/>
            <a:ext cx="4574288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9">
            <a:extLst>
              <a:ext uri="{FF2B5EF4-FFF2-40B4-BE49-F238E27FC236}">
                <a16:creationId xmlns:a16="http://schemas.microsoft.com/office/drawing/2014/main" id="{F263A0B5-F8C4-4116-809F-78A768EA79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186" y="557784"/>
            <a:ext cx="3847653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78C6BAD4-37F0-574E-BC48-7EF95FE447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8531" y="1374380"/>
            <a:ext cx="3356649" cy="410599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90790816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53680A46-81DC-A148-B740-C1FA34DC1D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7382" y="116632"/>
            <a:ext cx="7289235" cy="5547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60476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6">
            <a:extLst>
              <a:ext uri="{FF2B5EF4-FFF2-40B4-BE49-F238E27FC236}">
                <a16:creationId xmlns:a16="http://schemas.microsoft.com/office/drawing/2014/main" id="{DED93A96-3FB3-0249-909D-962DF24287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102990"/>
            <a:ext cx="52066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000" b="1" dirty="0"/>
              <a:t>How to get more positive online reviews</a:t>
            </a:r>
          </a:p>
        </p:txBody>
      </p:sp>
      <p:pic>
        <p:nvPicPr>
          <p:cNvPr id="11" name="Picture 10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E27A878A-FD92-2B41-88EC-04D4C8E677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1565563"/>
            <a:ext cx="8723100" cy="292082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78D0251-D98D-C54E-B0EF-535452761C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8227" y="102990"/>
            <a:ext cx="2549576" cy="1165770"/>
          </a:xfrm>
          <a:prstGeom prst="rect">
            <a:avLst/>
          </a:prstGeom>
        </p:spPr>
      </p:pic>
      <p:pic>
        <p:nvPicPr>
          <p:cNvPr id="3" name="Picture 2" descr="A picture containing whiteboard&#10;&#10;Description automatically generated">
            <a:extLst>
              <a:ext uri="{FF2B5EF4-FFF2-40B4-BE49-F238E27FC236}">
                <a16:creationId xmlns:a16="http://schemas.microsoft.com/office/drawing/2014/main" id="{846C3376-6A05-BB41-82D5-5E196E718A9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5101654" y="3283948"/>
            <a:ext cx="3643745" cy="2404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06819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8" name="Rectangle 136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292" name="Picture 4" descr="Image result for Front desk hotel">
            <a:extLst>
              <a:ext uri="{FF2B5EF4-FFF2-40B4-BE49-F238E27FC236}">
                <a16:creationId xmlns:a16="http://schemas.microsoft.com/office/drawing/2014/main" id="{78BBF5B9-D759-4895-BEDD-507B74EF6C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67" r="-1" b="-1"/>
          <a:stretch/>
        </p:blipFill>
        <p:spPr bwMode="auto">
          <a:xfrm>
            <a:off x="20" y="1"/>
            <a:ext cx="91439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646360C-9D4D-4555-96DA-F5CA568FEE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122362"/>
            <a:ext cx="6858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>
                <a:solidFill>
                  <a:srgbClr val="FFFFFF"/>
                </a:solidFill>
              </a:rPr>
              <a:t>Hotelier</a:t>
            </a:r>
          </a:p>
        </p:txBody>
      </p:sp>
    </p:spTree>
    <p:extLst>
      <p:ext uri="{BB962C8B-B14F-4D97-AF65-F5344CB8AC3E}">
        <p14:creationId xmlns:p14="http://schemas.microsoft.com/office/powerpoint/2010/main" val="22369763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picture containing text, sign, painting, wood&#10;&#10;Description automatically generated">
            <a:extLst>
              <a:ext uri="{FF2B5EF4-FFF2-40B4-BE49-F238E27FC236}">
                <a16:creationId xmlns:a16="http://schemas.microsoft.com/office/drawing/2014/main" id="{8491905A-48DF-489A-8079-B1E33AC1DFC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65" r="613" b="1"/>
          <a:stretch/>
        </p:blipFill>
        <p:spPr>
          <a:xfrm>
            <a:off x="482600" y="213349"/>
            <a:ext cx="81787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673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2D44074-0B69-4F0C-A7B3-5645CE40D8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50992" y="0"/>
            <a:ext cx="349300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70AD6EE-95EC-794D-B164-E2F122CE85B0}"/>
              </a:ext>
            </a:extLst>
          </p:cNvPr>
          <p:cNvSpPr/>
          <p:nvPr/>
        </p:nvSpPr>
        <p:spPr>
          <a:xfrm>
            <a:off x="481013" y="639763"/>
            <a:ext cx="4926013" cy="669925"/>
          </a:xfrm>
          <a:prstGeom prst="rect">
            <a:avLst/>
          </a:prstGeom>
        </p:spPr>
        <p:txBody>
          <a:bodyPr wrap="square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Burr, C. (2020) </a:t>
            </a:r>
            <a:r>
              <a:rPr lang="en-GB" sz="12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Online Reputation Management</a:t>
            </a: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[online] Bamboo Revenue. Available at: https://www.bamboorevenue.co.uk (Accessed: 20 May 2020).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FF68156-EC25-0F48-8220-36C5895D06E9}"/>
              </a:ext>
            </a:extLst>
          </p:cNvPr>
          <p:cNvSpPr/>
          <p:nvPr/>
        </p:nvSpPr>
        <p:spPr>
          <a:xfrm>
            <a:off x="481013" y="1377950"/>
            <a:ext cx="4926013" cy="995363"/>
          </a:xfrm>
          <a:prstGeom prst="rect">
            <a:avLst/>
          </a:prstGeom>
        </p:spPr>
        <p:txBody>
          <a:bodyPr wrap="square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1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Chamelian</a:t>
            </a: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S. (2014) </a:t>
            </a:r>
            <a:r>
              <a:rPr lang="en-GB" sz="12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Reputation Management</a:t>
            </a: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[online] Hotelier. Available at: https://insights.ehotelier.com/insights/2014/09/04/reputation-management-its-impact-on-hotel-revenue/ (Accessed: 20 May 2020).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FBFAB1F-1291-4842-9514-F31649ECC6B3}"/>
              </a:ext>
            </a:extLst>
          </p:cNvPr>
          <p:cNvSpPr/>
          <p:nvPr/>
        </p:nvSpPr>
        <p:spPr>
          <a:xfrm>
            <a:off x="481012" y="2159990"/>
            <a:ext cx="4926013" cy="1149350"/>
          </a:xfrm>
          <a:prstGeom prst="rect">
            <a:avLst/>
          </a:prstGeom>
        </p:spPr>
        <p:txBody>
          <a:bodyPr wrap="square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Craig, D. (2015) </a:t>
            </a:r>
            <a:r>
              <a:rPr lang="en-GB" sz="12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 Essential Steps To Managing Your Hotel’s Online Reputation</a:t>
            </a: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[online] </a:t>
            </a:r>
            <a:r>
              <a:rPr lang="en-GB" sz="12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ReviewPro</a:t>
            </a: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Available at: https://www.reviewpro.com/blog/10-essential-steps-to-managing-your-hotel-online-reputation/ (Accessed: 20 May 2020).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FE0415B-8DCC-FD43-823B-04C5C4B672D0}"/>
              </a:ext>
            </a:extLst>
          </p:cNvPr>
          <p:cNvSpPr/>
          <p:nvPr/>
        </p:nvSpPr>
        <p:spPr>
          <a:xfrm>
            <a:off x="475256" y="3113480"/>
            <a:ext cx="4926013" cy="977900"/>
          </a:xfrm>
          <a:prstGeom prst="rect">
            <a:avLst/>
          </a:prstGeom>
        </p:spPr>
        <p:txBody>
          <a:bodyPr wrap="square" lIns="91440" tIns="45720" rIns="91440" bIns="45720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Customer Alliance (2015) </a:t>
            </a:r>
            <a:r>
              <a:rPr lang="en-GB" sz="12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Is Hotel Reputation Management That Important?</a:t>
            </a: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[online] Available at: https://www.customer-alliance.com/en/articles/hotel-reputation-management/ (Accessed: 20 May 2020).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F0FDE7-8857-104B-A773-84DE18972FED}"/>
              </a:ext>
            </a:extLst>
          </p:cNvPr>
          <p:cNvSpPr/>
          <p:nvPr/>
        </p:nvSpPr>
        <p:spPr>
          <a:xfrm>
            <a:off x="469500" y="3979045"/>
            <a:ext cx="4926013" cy="1509713"/>
          </a:xfrm>
          <a:prstGeom prst="rect">
            <a:avLst/>
          </a:prstGeom>
        </p:spPr>
        <p:txBody>
          <a:bodyPr wrap="square" lIns="91440" tIns="45720" rIns="91440" bIns="45720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Fox, L. (2012) </a:t>
            </a:r>
            <a:r>
              <a:rPr lang="en-GB" sz="12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Extreme Comments Ignored And Few Focus On Negative Reviews Says </a:t>
            </a:r>
            <a:r>
              <a:rPr lang="en-GB" sz="1200" i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Tripadvisor</a:t>
            </a:r>
            <a:r>
              <a:rPr lang="en-GB" sz="12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[INFOGRAPHIC] | </a:t>
            </a:r>
            <a:r>
              <a:rPr lang="en-GB" sz="1200" i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Phocuswire</a:t>
            </a: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[online] Phocuswire.com. Available at: https://www.phocuswire.com/Extreme-comments-ignored-and-few-focus-on-negative-reviews-says-TripAdvisor-INFOGRAPHIC- (Accessed: 20 May 2020).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BA9B9E80-0A36-D949-AC5F-A3F4C97DE3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049" y="640081"/>
            <a:ext cx="2546350" cy="557445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Reference List</a:t>
            </a:r>
          </a:p>
        </p:txBody>
      </p:sp>
    </p:spTree>
    <p:extLst>
      <p:ext uri="{BB962C8B-B14F-4D97-AF65-F5344CB8AC3E}">
        <p14:creationId xmlns:p14="http://schemas.microsoft.com/office/powerpoint/2010/main" val="969028016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09DA66B2-80AC-40B6-96E6-6C87C8E57D1C}" vid="{961AAF47-5C56-4E69-8FEF-1456AF392760}"/>
    </a:ext>
  </a:extLst>
</a:theme>
</file>

<file path=ppt/theme/theme2.xml><?xml version="1.0" encoding="utf-8"?>
<a:theme xmlns:a="http://schemas.openxmlformats.org/drawingml/2006/main" name="Title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itle Slid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itle Slid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Sub 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Sub 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Text Break / Info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Text Break Info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Logo Only_Image Bkgr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1_Title Slid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6e64d6fd-104f-4775-b027-3bb9d4227659">
      <UserInfo>
        <DisplayName>Sylvia Hoffmann</DisplayName>
        <AccountId>4398</AccountId>
        <AccountType/>
      </UserInfo>
      <UserInfo>
        <DisplayName>Llinos McVicar</DisplayName>
        <AccountId>4803</AccountId>
        <AccountType/>
      </UserInfo>
      <UserInfo>
        <DisplayName>Bunmi Thomas</DisplayName>
        <AccountId>20016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02BADA621A38D4687FF6123381C64DF" ma:contentTypeVersion="12" ma:contentTypeDescription="Create a new document." ma:contentTypeScope="" ma:versionID="1f5f6ec95bb0a48820e02e38d02848a0">
  <xsd:schema xmlns:xsd="http://www.w3.org/2001/XMLSchema" xmlns:xs="http://www.w3.org/2001/XMLSchema" xmlns:p="http://schemas.microsoft.com/office/2006/metadata/properties" xmlns:ns2="3e7a15d4-c698-4f99-9f68-49b1414f3841" xmlns:ns3="6e64d6fd-104f-4775-b027-3bb9d4227659" targetNamespace="http://schemas.microsoft.com/office/2006/metadata/properties" ma:root="true" ma:fieldsID="01c3316f0dd2ce296747dced19a367aa" ns2:_="" ns3:_="">
    <xsd:import namespace="3e7a15d4-c698-4f99-9f68-49b1414f3841"/>
    <xsd:import namespace="6e64d6fd-104f-4775-b027-3bb9d422765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7a15d4-c698-4f99-9f68-49b1414f384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64d6fd-104f-4775-b027-3bb9d4227659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5FC5585-51CA-4C4C-9028-AEC8FAD67B8B}">
  <ds:schemaRefs>
    <ds:schemaRef ds:uri="http://purl.org/dc/dcmitype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purl.org/dc/terms/"/>
    <ds:schemaRef ds:uri="6e64d6fd-104f-4775-b027-3bb9d4227659"/>
    <ds:schemaRef ds:uri="http://schemas.microsoft.com/office/2006/documentManagement/types"/>
    <ds:schemaRef ds:uri="3e7a15d4-c698-4f99-9f68-49b1414f3841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84825E5-0DC0-49BA-9B29-2D19851BE2B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e7a15d4-c698-4f99-9f68-49b1414f3841"/>
    <ds:schemaRef ds:uri="6e64d6fd-104f-4775-b027-3bb9d422765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1624</TotalTime>
  <Words>1144</Words>
  <Application>Microsoft Office PowerPoint</Application>
  <PresentationFormat>On-screen Show (4:3)</PresentationFormat>
  <Paragraphs>171</Paragraphs>
  <Slides>41</Slides>
  <Notes>39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17</vt:i4>
      </vt:variant>
      <vt:variant>
        <vt:lpstr>Slide Titles</vt:lpstr>
      </vt:variant>
      <vt:variant>
        <vt:i4>41</vt:i4>
      </vt:variant>
    </vt:vector>
  </HeadingPairs>
  <TitlesOfParts>
    <vt:vector size="70" baseType="lpstr">
      <vt:lpstr>MuseoSans</vt:lpstr>
      <vt:lpstr>Myriad Pro</vt:lpstr>
      <vt:lpstr>Abadi</vt:lpstr>
      <vt:lpstr>Aharoni</vt:lpstr>
      <vt:lpstr>Amasis MT Pro Medium</vt:lpstr>
      <vt:lpstr>Arial</vt:lpstr>
      <vt:lpstr>Berlin Sans FB</vt:lpstr>
      <vt:lpstr>Calibri</vt:lpstr>
      <vt:lpstr>Calibri Light</vt:lpstr>
      <vt:lpstr>Footlight MT Light</vt:lpstr>
      <vt:lpstr>Freestyle Script</vt:lpstr>
      <vt:lpstr>Urdu Typesetting</vt:lpstr>
      <vt:lpstr>Theme1</vt:lpstr>
      <vt:lpstr>Title Slide 2</vt:lpstr>
      <vt:lpstr>Title Slide 3</vt:lpstr>
      <vt:lpstr>Title Slide 4</vt:lpstr>
      <vt:lpstr>Sub Title 1</vt:lpstr>
      <vt:lpstr>Sub Title 2</vt:lpstr>
      <vt:lpstr>Sub Title 3</vt:lpstr>
      <vt:lpstr>Sub Title 4</vt:lpstr>
      <vt:lpstr>Text 1</vt:lpstr>
      <vt:lpstr>Text 2</vt:lpstr>
      <vt:lpstr>Text 3</vt:lpstr>
      <vt:lpstr>Text 4</vt:lpstr>
      <vt:lpstr>Text Break / Info Slide 1</vt:lpstr>
      <vt:lpstr>Text Break Info Slide 2</vt:lpstr>
      <vt:lpstr>UWTSD Logo Only_Image Bkgrnd</vt:lpstr>
      <vt:lpstr>1_Title Slide 3</vt:lpstr>
      <vt:lpstr>20140311PresentationUWTSDTemplate</vt:lpstr>
      <vt:lpstr>Hotel Administration &amp;  Front Office Operations  BMIH4004  Week 5 Spring Term 2022  </vt:lpstr>
      <vt:lpstr>This week…</vt:lpstr>
      <vt:lpstr>Module Learning Outcomes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Find a 5-star online positive review for a hotel anywhere in the world.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Activity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Hotelier</vt:lpstr>
      <vt:lpstr>PowerPoint Presentation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Melissa John</cp:lastModifiedBy>
  <cp:revision>323</cp:revision>
  <dcterms:created xsi:type="dcterms:W3CDTF">2015-04-14T15:21:28Z</dcterms:created>
  <dcterms:modified xsi:type="dcterms:W3CDTF">2022-01-16T15:11:58Z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0x010100D02BADA621A38D4687FF6123381C64DF</vt:lpwstr>
  </property>
</Properties>
</file>