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a3a44c211d_5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a3a44c211d_5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39f517a6325_1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39f517a6325_1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39f4a585ad4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39f4a585ad4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a3a44c211d_6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3a3a44c211d_6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a3a44c211d_7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a3a44c211d_7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99a0c329e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99a0c329e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a3a44c211d_5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3a3a44c211d_5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a3a44c211d_5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3a3a44c211d_5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a3a44c211d_5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3a3a44c211d_5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399a245783d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399a245783d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a3a44c211d_5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3a3a44c211d_5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3a3a44c211d_5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3a3a44c211d_5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>
    <mc:Choice Requires="p14">
      <p:transition spd="med">
        <p14:prism dir="l"/>
      </p:transition>
    </mc:Choice>
    <mc:Fallback>
      <p:transition spd="med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623100" y="643025"/>
            <a:ext cx="8520900" cy="128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/>
              <a:t>LCHS4010</a:t>
            </a:r>
            <a:endParaRPr sz="1600" u="sng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/>
              <a:t>Psychology</a:t>
            </a:r>
            <a:r>
              <a:rPr lang="en-GB" sz="1600" u="sng"/>
              <a:t> in health and Social Care</a:t>
            </a:r>
            <a:endParaRPr sz="1600" u="sng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767450" y="2249700"/>
            <a:ext cx="6714000" cy="289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Student name: Jujita Cupatan</a:t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Student no. 2424591      </a:t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Lecturers name: Dr.Peace Ukachukwu</a:t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                                         </a:t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          </a:t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                                   </a:t>
            </a:r>
            <a:r>
              <a:rPr lang="en-GB" sz="1600"/>
              <a:t>  </a:t>
            </a:r>
            <a:endParaRPr sz="1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56" name="Google Shape;56;p13"/>
          <p:cNvSpPr txBox="1"/>
          <p:nvPr/>
        </p:nvSpPr>
        <p:spPr>
          <a:xfrm>
            <a:off x="2156925" y="4677150"/>
            <a:ext cx="6514500" cy="24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4632475" y="643013"/>
            <a:ext cx="1329600" cy="84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58" name="Google Shape;58;p13"/>
          <p:cNvSpPr txBox="1"/>
          <p:nvPr/>
        </p:nvSpPr>
        <p:spPr>
          <a:xfrm>
            <a:off x="4690250" y="-867100"/>
            <a:ext cx="75675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18000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2"/>
              </a:solidFill>
            </a:endParaRPr>
          </a:p>
        </p:txBody>
      </p:sp>
      <p:sp>
        <p:nvSpPr>
          <p:cNvPr id="59" name="Google Shape;59;p13"/>
          <p:cNvSpPr txBox="1"/>
          <p:nvPr/>
        </p:nvSpPr>
        <p:spPr>
          <a:xfrm>
            <a:off x="689625" y="1136888"/>
            <a:ext cx="7981800" cy="2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60" name="Google Shape;60;p13"/>
          <p:cNvSpPr txBox="1"/>
          <p:nvPr/>
        </p:nvSpPr>
        <p:spPr>
          <a:xfrm>
            <a:off x="7197750" y="3128075"/>
            <a:ext cx="19923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2"/>
              </a:solidFill>
            </a:endParaRPr>
          </a:p>
        </p:txBody>
      </p:sp>
      <p:pic>
        <p:nvPicPr>
          <p:cNvPr descr="UWTSD logo | Discover Dylan Thomas" id="61" name="Google Shape;61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" y="0"/>
            <a:ext cx="3272089" cy="13088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4"/>
          <p:cNvSpPr txBox="1"/>
          <p:nvPr>
            <p:ph type="ctrTitle"/>
          </p:nvPr>
        </p:nvSpPr>
        <p:spPr>
          <a:xfrm>
            <a:off x="311700" y="0"/>
            <a:ext cx="8520600" cy="79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/>
              <a:t> </a:t>
            </a:r>
            <a:r>
              <a:rPr lang="en-GB" sz="3600"/>
              <a:t>Table of Contents</a:t>
            </a:r>
            <a:endParaRPr sz="3600"/>
          </a:p>
        </p:txBody>
      </p:sp>
      <p:sp>
        <p:nvSpPr>
          <p:cNvPr id="67" name="Google Shape;67;p14"/>
          <p:cNvSpPr txBox="1"/>
          <p:nvPr>
            <p:ph idx="1" type="subTitle"/>
          </p:nvPr>
        </p:nvSpPr>
        <p:spPr>
          <a:xfrm>
            <a:off x="311700" y="921200"/>
            <a:ext cx="8520600" cy="374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-GB" sz="1600"/>
              <a:t>Introduction</a:t>
            </a:r>
            <a:endParaRPr b="1"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Vygotsky’s Social Theory</a:t>
            </a:r>
            <a:endParaRPr sz="16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ptos"/>
              <a:buChar char="●"/>
            </a:pPr>
            <a:r>
              <a:rPr lang="en-GB" sz="1600">
                <a:solidFill>
                  <a:schemeClr val="dk1"/>
                </a:solidFill>
              </a:rPr>
              <a:t>Scaffolding Communication</a:t>
            </a:r>
            <a:endParaRPr sz="16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Supporting Amira's Well-Being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ptos"/>
              <a:buChar char="●"/>
            </a:pPr>
            <a:r>
              <a:rPr lang="en-GB" sz="1600">
                <a:solidFill>
                  <a:schemeClr val="dk1"/>
                </a:solidFill>
              </a:rPr>
              <a:t>Collaborative Partnership with Parents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ptos"/>
              <a:buChar char="●"/>
            </a:pPr>
            <a:r>
              <a:rPr lang="en-GB" sz="1600">
                <a:solidFill>
                  <a:schemeClr val="dk1"/>
                </a:solidFill>
              </a:rPr>
              <a:t>Strategies for Amira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ptos"/>
              <a:buChar char="●"/>
            </a:pPr>
            <a:r>
              <a:rPr lang="en-GB" sz="1600">
                <a:solidFill>
                  <a:schemeClr val="dk1"/>
                </a:solidFill>
              </a:rPr>
              <a:t>How Biology &amp; Environment Influence Amira</a:t>
            </a:r>
            <a:endParaRPr sz="16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Strengths of Vygotsky's Sociocultural Theory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Weaknesses of Vygotsky’s Sociocultural Theory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-GB" sz="1600"/>
              <a:t>Conclusion</a:t>
            </a:r>
            <a:endParaRPr b="1"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-GB" sz="1600"/>
              <a:t>References</a:t>
            </a:r>
            <a:endParaRPr b="1" sz="16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9" st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end="10" st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 txBox="1"/>
          <p:nvPr>
            <p:ph type="ctrTitle"/>
          </p:nvPr>
        </p:nvSpPr>
        <p:spPr>
          <a:xfrm>
            <a:off x="241575" y="245475"/>
            <a:ext cx="8520600" cy="678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600"/>
              <a:t> Introduction</a:t>
            </a:r>
            <a:endParaRPr b="1" sz="3600"/>
          </a:p>
        </p:txBody>
      </p:sp>
      <p:sp>
        <p:nvSpPr>
          <p:cNvPr id="73" name="Google Shape;73;p15"/>
          <p:cNvSpPr txBox="1"/>
          <p:nvPr>
            <p:ph idx="1" type="subTitle"/>
          </p:nvPr>
        </p:nvSpPr>
        <p:spPr>
          <a:xfrm>
            <a:off x="241575" y="1122250"/>
            <a:ext cx="8520600" cy="376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Amira is a 3 year old who recently joined the nursery and showing signs of anxiety when left by her cares,limited verbal communication,and difficulty engaging in group play.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Lev Vygotsky’s sociocultural theory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To create unified,consistent and effective support plan for Amira.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</a:rPr>
              <a:t>                                 </a:t>
            </a:r>
            <a:endParaRPr sz="24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idx="1" type="body"/>
          </p:nvPr>
        </p:nvSpPr>
        <p:spPr>
          <a:xfrm>
            <a:off x="358475" y="0"/>
            <a:ext cx="8520600" cy="514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   </a:t>
            </a:r>
            <a:r>
              <a:rPr b="1" lang="en-GB" sz="3600">
                <a:solidFill>
                  <a:schemeClr val="dk1"/>
                </a:solidFill>
                <a:latin typeface="Aptos"/>
                <a:ea typeface="Aptos"/>
                <a:cs typeface="Aptos"/>
                <a:sym typeface="Aptos"/>
              </a:rPr>
              <a:t>Vygotsky’s Social Theory</a:t>
            </a:r>
            <a:endParaRPr b="1" sz="3600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  <a:latin typeface="Aptos"/>
              <a:ea typeface="Aptos"/>
              <a:cs typeface="Aptos"/>
              <a:sym typeface="Aptos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Vygotsky's Sociocultural Theory Core Idea: Children learn best through social interaction and cultural context.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Key Thinker: Lev Vygotsky (1896-1934)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Zone of Proximal Development (ZPD):The gap between what a child can do alone and what they can do with help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The More Knowledgeable Other (MKO):Anyone who provides guidance to help a learner in their ZPD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Scaffolding:The temporary support given by an MKO to help a child master a task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Link to Early Years,play is crucial.In pretend play, children operate at a higher level (Vygotsky, 1978).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>
            <p:ph type="title"/>
          </p:nvPr>
        </p:nvSpPr>
        <p:spPr>
          <a:xfrm>
            <a:off x="311700" y="257175"/>
            <a:ext cx="8520600" cy="70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rPr b="1" lang="en-GB" sz="1800"/>
              <a:t>  </a:t>
            </a:r>
            <a:r>
              <a:rPr b="1" lang="en-GB" sz="4000"/>
              <a:t> </a:t>
            </a:r>
            <a:r>
              <a:rPr b="1" lang="en-GB" sz="4000"/>
              <a:t>Scaffolding Communication</a:t>
            </a:r>
            <a:endParaRPr b="1" sz="40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t/>
            </a:r>
            <a:endParaRPr sz="1800"/>
          </a:p>
        </p:txBody>
      </p:sp>
      <p:sp>
        <p:nvSpPr>
          <p:cNvPr id="84" name="Google Shape;84;p17"/>
          <p:cNvSpPr txBox="1"/>
          <p:nvPr>
            <p:ph idx="1" type="body"/>
          </p:nvPr>
        </p:nvSpPr>
        <p:spPr>
          <a:xfrm>
            <a:off x="311700" y="1063875"/>
            <a:ext cx="8520600" cy="432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Provides language models and creates a supportive structure (scaffolding) within her ZPD, allowing her to communicate  with guid</a:t>
            </a:r>
            <a:r>
              <a:rPr lang="en-GB" sz="1600">
                <a:solidFill>
                  <a:schemeClr val="dk1"/>
                </a:solidFill>
              </a:rPr>
              <a:t>an</a:t>
            </a:r>
            <a:r>
              <a:rPr lang="en-GB" sz="1600">
                <a:solidFill>
                  <a:schemeClr val="dk1"/>
                </a:solidFill>
              </a:rPr>
              <a:t>ce before she can do so independently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The adult acts as the More Knowledgeable Other (MKO), using language as a tool to help her understand and eventually regulate her own emotions and physical needs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Parents are essential MKOs. Sharing knowledge creates a consistent "community of learning," extending the scaffolded support across all her environments (Vygotsky, 1978).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8"/>
          <p:cNvSpPr txBox="1"/>
          <p:nvPr>
            <p:ph type="title"/>
          </p:nvPr>
        </p:nvSpPr>
        <p:spPr>
          <a:xfrm>
            <a:off x="311700" y="2930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/>
              <a:t>    </a:t>
            </a:r>
            <a:r>
              <a:rPr b="1" lang="en-GB" sz="3600"/>
              <a:t>Supporting Amira's Well-Being</a:t>
            </a:r>
            <a:endParaRPr b="1" sz="3600"/>
          </a:p>
        </p:txBody>
      </p:sp>
      <p:sp>
        <p:nvSpPr>
          <p:cNvPr id="90" name="Google Shape;90;p18"/>
          <p:cNvSpPr txBox="1"/>
          <p:nvPr>
            <p:ph idx="1" type="body"/>
          </p:nvPr>
        </p:nvSpPr>
        <p:spPr>
          <a:xfrm>
            <a:off x="311700" y="10472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chemeClr val="dk1"/>
                </a:solidFill>
              </a:rPr>
              <a:t> </a:t>
            </a:r>
            <a:endParaRPr sz="1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Read stories to Amira individually,monitor her eating and drinking patterns,provide rest opportunities when she appears tired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Vygotsky's concept of scaffolding,where the practitioner acts as a More Knowledgeable Other to help regulate Amira's basic needs, creating the necessary foundation for learning and development (Berk, 2013).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 sz="1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/>
          <p:nvPr>
            <p:ph type="title"/>
          </p:nvPr>
        </p:nvSpPr>
        <p:spPr>
          <a:xfrm>
            <a:off x="0" y="315650"/>
            <a:ext cx="914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3193"/>
              <a:buFont typeface="Arial"/>
              <a:buNone/>
            </a:pPr>
            <a:r>
              <a:rPr lang="en-GB" sz="2546"/>
              <a:t>  </a:t>
            </a:r>
            <a:r>
              <a:rPr b="1" lang="en-GB" sz="4000"/>
              <a:t>Collaborative Partnership With Parents</a:t>
            </a:r>
            <a:endParaRPr b="1" sz="40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3193"/>
              <a:buFont typeface="Arial"/>
              <a:buNone/>
            </a:pPr>
            <a:r>
              <a:t/>
            </a:r>
            <a:endParaRPr sz="2546"/>
          </a:p>
        </p:txBody>
      </p:sp>
      <p:sp>
        <p:nvSpPr>
          <p:cNvPr id="96" name="Google Shape;96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chemeClr val="dk1"/>
                </a:solidFill>
              </a:rPr>
              <a:t>   </a:t>
            </a:r>
            <a:r>
              <a:rPr lang="en-GB" sz="2546">
                <a:solidFill>
                  <a:schemeClr val="dk1"/>
                </a:solidFill>
              </a:rPr>
              <a:t> </a:t>
            </a:r>
            <a:endParaRPr sz="2546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Document observations of Amira's behavior and responses,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       schedule a meeting with her parents,discuss comfort strategies used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       successfully at home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Vygotsky's sociocultural theory,where parents serve as essential More Knowledgeable Others (MKOs). Sharing knowledge creates consistent scaffolding across environments, supporting Amira's development through a unified community approach (Vygotsky, 1978).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 sz="15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0"/>
          <p:cNvSpPr txBox="1"/>
          <p:nvPr>
            <p:ph type="title"/>
          </p:nvPr>
        </p:nvSpPr>
        <p:spPr>
          <a:xfrm>
            <a:off x="171425" y="1987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rPr b="1" lang="en-GB" sz="1800"/>
              <a:t>   </a:t>
            </a:r>
            <a:r>
              <a:rPr b="1" lang="en-GB" sz="3600"/>
              <a:t>Strategies for Amira</a:t>
            </a:r>
            <a:endParaRPr b="1" sz="3600"/>
          </a:p>
        </p:txBody>
      </p:sp>
      <p:sp>
        <p:nvSpPr>
          <p:cNvPr id="102" name="Google Shape;102;p20"/>
          <p:cNvSpPr txBox="1"/>
          <p:nvPr>
            <p:ph idx="1" type="body"/>
          </p:nvPr>
        </p:nvSpPr>
        <p:spPr>
          <a:xfrm>
            <a:off x="311700" y="935175"/>
            <a:ext cx="8520600" cy="381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solidFill>
                  <a:schemeClr val="dk1"/>
                </a:solidFill>
              </a:rPr>
              <a:t>             </a:t>
            </a:r>
            <a:endParaRPr b="1" sz="5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5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One consistent educator using visual schedules,builds security through predictable interactions (Hobart and Frankel, 2023)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Choice making and </a:t>
            </a:r>
            <a:r>
              <a:rPr lang="en-GB" sz="6400">
                <a:solidFill>
                  <a:schemeClr val="dk1"/>
                </a:solidFill>
              </a:rPr>
              <a:t>visual</a:t>
            </a:r>
            <a:r>
              <a:rPr lang="en-GB" sz="6400">
                <a:solidFill>
                  <a:schemeClr val="dk1"/>
                </a:solidFill>
              </a:rPr>
              <a:t> aids,reduces verbal demands while building language (Berk, 2013)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Cozy corner and proactive care,supports emotional and physical readiness for learning (Berk, 2013)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Parallel play and play buddies,extends social skills within her ZPD (Vygotsky, 1978)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7500"/>
              <a:buChar char="●"/>
            </a:pPr>
            <a:r>
              <a:rPr lang="en-GB" sz="6400">
                <a:solidFill>
                  <a:schemeClr val="dk1"/>
                </a:solidFill>
              </a:rPr>
              <a:t>Shared observations with parents cr</a:t>
            </a:r>
            <a:r>
              <a:rPr lang="en-GB" sz="5600">
                <a:solidFill>
                  <a:schemeClr val="dk1"/>
                </a:solidFill>
              </a:rPr>
              <a:t>eates consistent support across environments (Hobart &amp; Frankel, 2023)</a:t>
            </a:r>
            <a:endParaRPr sz="5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0918"/>
              <a:buFont typeface="Arial"/>
              <a:buNone/>
            </a:pPr>
            <a:r>
              <a:t/>
            </a:r>
            <a:endParaRPr sz="3557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1"/>
          <p:cNvSpPr txBox="1"/>
          <p:nvPr>
            <p:ph idx="1" type="body"/>
          </p:nvPr>
        </p:nvSpPr>
        <p:spPr>
          <a:xfrm>
            <a:off x="183125" y="1376100"/>
            <a:ext cx="8520600" cy="376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6400">
                <a:solidFill>
                  <a:schemeClr val="dk1"/>
                </a:solidFill>
              </a:rPr>
              <a:t>Biological Factors: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>
                <a:solidFill>
                  <a:schemeClr val="dk1"/>
                </a:solidFill>
              </a:rPr>
              <a:t>· Temperament: Likely a innate "slow-to-warm-up" style (Berk, 2013)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>
                <a:solidFill>
                  <a:schemeClr val="dk1"/>
                </a:solidFill>
              </a:rPr>
              <a:t>· Brain Development: Immature prefrontal cortex limits emotional regulation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>
                <a:solidFill>
                  <a:schemeClr val="dk1"/>
                </a:solidFill>
              </a:rPr>
              <a:t>· Genetic Traits: Possible predisposition to anxiety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6400">
                <a:solidFill>
                  <a:schemeClr val="dk1"/>
                </a:solidFill>
              </a:rPr>
              <a:t>Environmental Factors:</a:t>
            </a:r>
            <a:endParaRPr b="1"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>
                <a:solidFill>
                  <a:schemeClr val="dk1"/>
                </a:solidFill>
              </a:rPr>
              <a:t>· New Setting: Nursery mismatch with her cautious temperament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>
                <a:solidFill>
                  <a:schemeClr val="dk1"/>
                </a:solidFill>
              </a:rPr>
              <a:t>· Separation: Challenges object permanence understanding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>
                <a:solidFill>
                  <a:schemeClr val="dk1"/>
                </a:solidFill>
              </a:rPr>
              <a:t>· Language Models: Variation in home/nursery exposure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6400">
                <a:solidFill>
                  <a:schemeClr val="dk1"/>
                </a:solidFill>
              </a:rPr>
              <a:t>The Interaction:</a:t>
            </a:r>
            <a:endParaRPr b="1" sz="4057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57">
                <a:solidFill>
                  <a:schemeClr val="dk1"/>
                </a:solidFill>
              </a:rPr>
              <a:t>Amira's biological sensitivity is amplified by environmental stressors,explaining her anxiety and withdrawal (Berk, 2013).</a:t>
            </a:r>
            <a:endParaRPr sz="6457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57">
              <a:solidFill>
                <a:schemeClr val="dk1"/>
              </a:solidFill>
            </a:endParaRPr>
          </a:p>
        </p:txBody>
      </p:sp>
      <p:sp>
        <p:nvSpPr>
          <p:cNvPr id="108" name="Google Shape;108;p21"/>
          <p:cNvSpPr txBox="1"/>
          <p:nvPr/>
        </p:nvSpPr>
        <p:spPr>
          <a:xfrm>
            <a:off x="-40800" y="0"/>
            <a:ext cx="9144000" cy="13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600">
                <a:solidFill>
                  <a:schemeClr val="dk1"/>
                </a:solidFill>
              </a:rPr>
              <a:t>How Biology &amp; Environment Influence Amira</a:t>
            </a:r>
            <a:endParaRPr b="1" sz="36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2"/>
          <p:cNvSpPr txBox="1"/>
          <p:nvPr>
            <p:ph type="title"/>
          </p:nvPr>
        </p:nvSpPr>
        <p:spPr>
          <a:xfrm>
            <a:off x="311700" y="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3600"/>
              <a:t>Strengths of Vygotsky's Sociocultural Theory</a:t>
            </a:r>
            <a:endParaRPr b="1" sz="3600"/>
          </a:p>
        </p:txBody>
      </p:sp>
      <p:sp>
        <p:nvSpPr>
          <p:cNvPr id="114" name="Google Shape;114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916">
                <a:solidFill>
                  <a:schemeClr val="dk1"/>
                </a:solidFill>
              </a:rPr>
              <a:t>  </a:t>
            </a:r>
            <a:endParaRPr sz="1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Strong practical application </a:t>
            </a:r>
            <a:r>
              <a:rPr lang="en-GB" sz="1600">
                <a:solidFill>
                  <a:schemeClr val="dk1"/>
                </a:solidFill>
              </a:rPr>
              <a:t>concepts</a:t>
            </a:r>
            <a:r>
              <a:rPr lang="en-GB" sz="1600">
                <a:solidFill>
                  <a:schemeClr val="dk1"/>
                </a:solidFill>
              </a:rPr>
              <a:t> like ZPD and scaffolding provide clear strategies for educators (Berk, 2013)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Emphasis on social learning recognizes cognitive development occurs through social interaction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 Focu</a:t>
            </a:r>
            <a:r>
              <a:rPr lang="en-GB" sz="1600">
                <a:solidFill>
                  <a:schemeClr val="dk1"/>
                </a:solidFill>
              </a:rPr>
              <a:t>s on potential ZPD shifts focus from current ability to future potential with support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Cultural relevance acknowledges how cultural tools and community shape thinking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3"/>
          <p:cNvSpPr txBox="1"/>
          <p:nvPr>
            <p:ph type="title"/>
          </p:nvPr>
        </p:nvSpPr>
        <p:spPr>
          <a:xfrm>
            <a:off x="150" y="0"/>
            <a:ext cx="9144000" cy="122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600"/>
              <a:t> Weaknesses of Vygotsky’s Sociocultural</a:t>
            </a:r>
            <a:endParaRPr b="1" sz="3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600"/>
              <a:t> Theory</a:t>
            </a:r>
            <a:endParaRPr b="1" sz="3600"/>
          </a:p>
        </p:txBody>
      </p:sp>
      <p:sp>
        <p:nvSpPr>
          <p:cNvPr id="120" name="Google Shape;120;p23"/>
          <p:cNvSpPr txBox="1"/>
          <p:nvPr>
            <p:ph idx="1" type="body"/>
          </p:nvPr>
        </p:nvSpPr>
        <p:spPr>
          <a:xfrm>
            <a:off x="311850" y="1356025"/>
            <a:ext cx="8520600" cy="3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Lack of specific developmental stages unlike Piaget, Vygotsky does not outline clear, universal stages of development (Shaffer and Kipp, 2014). This makes it harder to predict a child's independent learning readiness.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Underestimates individual capability the theory's heavy emphasis on social interaction potentially downplays the role of individual, independent learning and discovery (Shaffer and Kipp, 2014).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The ZPD is </a:t>
            </a:r>
            <a:r>
              <a:rPr lang="en-GB" sz="6400">
                <a:solidFill>
                  <a:schemeClr val="dk1"/>
                </a:solidFill>
              </a:rPr>
              <a:t>difficult</a:t>
            </a:r>
            <a:r>
              <a:rPr lang="en-GB" sz="6400">
                <a:solidFill>
                  <a:schemeClr val="dk1"/>
                </a:solidFill>
              </a:rPr>
              <a:t> to apply systematically identifying a child's Zone of Proximal Development (ZPD) is highly subjective and challenging to implement consistently in a group setting.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Overemphasizes language while crucial, the </a:t>
            </a:r>
            <a:r>
              <a:rPr lang="en-GB" sz="6400">
                <a:solidFill>
                  <a:schemeClr val="dk1"/>
                </a:solidFill>
              </a:rPr>
              <a:t>theories</a:t>
            </a:r>
            <a:r>
              <a:rPr lang="en-GB" sz="6400">
                <a:solidFill>
                  <a:schemeClr val="dk1"/>
                </a:solidFill>
              </a:rPr>
              <a:t> focus on language may overlook other factors like emotional regulation or motor skills (Shaffer &amp; Kipp, 2014).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4"/>
          <p:cNvSpPr txBox="1"/>
          <p:nvPr>
            <p:ph type="title"/>
          </p:nvPr>
        </p:nvSpPr>
        <p:spPr>
          <a:xfrm>
            <a:off x="370150" y="234600"/>
            <a:ext cx="8520600" cy="72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600"/>
              <a:t>Conclusion</a:t>
            </a:r>
            <a:endParaRPr b="1" sz="3600"/>
          </a:p>
        </p:txBody>
      </p:sp>
      <p:sp>
        <p:nvSpPr>
          <p:cNvPr id="126" name="Google Shape;126;p24"/>
          <p:cNvSpPr txBox="1"/>
          <p:nvPr>
            <p:ph idx="1" type="body"/>
          </p:nvPr>
        </p:nvSpPr>
        <p:spPr>
          <a:xfrm>
            <a:off x="311700" y="11758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This presentation has explored supporting Amira through Vygotsky's Sociocultural Theory. We proposed targeted strategies including a Key Person, scaffolded communication, a calming space, and parent collaboration. While Vygotsky's framework powerfully highlights social learning's role, it may undervalue individual discovery. The essential message is clear: through consistent, supportive scaffolding, we can collaboratively guide Amira from anxiety to engagement, building the foundation for her confident development.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5"/>
          <p:cNvSpPr txBox="1"/>
          <p:nvPr>
            <p:ph type="title"/>
          </p:nvPr>
        </p:nvSpPr>
        <p:spPr>
          <a:xfrm>
            <a:off x="311700" y="116925"/>
            <a:ext cx="8520600" cy="72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/>
              <a:t>References:</a:t>
            </a:r>
            <a:endParaRPr sz="3600"/>
          </a:p>
        </p:txBody>
      </p:sp>
      <p:sp>
        <p:nvSpPr>
          <p:cNvPr id="132" name="Google Shape;132;p25"/>
          <p:cNvSpPr txBox="1"/>
          <p:nvPr>
            <p:ph idx="1" type="body"/>
          </p:nvPr>
        </p:nvSpPr>
        <p:spPr>
          <a:xfrm>
            <a:off x="0" y="911800"/>
            <a:ext cx="8520600" cy="376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10000"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Berk,L.E. (2013) Child Development. 9th edn. Boston: Pearson.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Hobart,C. and Frankel, J. (2023) A practical guide to child observation. 4th edn.London: </a:t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400">
                <a:solidFill>
                  <a:schemeClr val="dk1"/>
                </a:solidFill>
              </a:rPr>
              <a:t>         Cengage.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Vygotsky,L.S. (1978) Mind in Society. Cambridge, MA: Harvard University Press.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Vygotsky,L.S. (1978) Mind in Society: The Development of Higher Psychological 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Processes. Cambridge, MA: Harvard University Press.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Berk,L.E. (2013) Child Development course. Here is the conclusion presented in a paragraph format.</a:t>
            </a:r>
            <a:endParaRPr sz="64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6400">
                <a:solidFill>
                  <a:schemeClr val="dk1"/>
                </a:solidFill>
              </a:rPr>
              <a:t>Shaffer,D.R. and Kipp, K. (2014) Developmental Psychology: Childhood and Adolescence. 9th edn. Belmont, CA: Cengage Learning.</a:t>
            </a:r>
            <a:endParaRPr sz="64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