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6.jpg" ContentType="image/jpg"/>
  <Override PartName="/ppt/notesSlides/notesSlide5.xml" ContentType="application/vnd.openxmlformats-officedocument.presentationml.notesSlide+xml"/>
  <Override PartName="/ppt/media/image9.jpg" ContentType="image/jpg"/>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12.jpg" ContentType="image/jp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media/image14.jpg" ContentType="image/jpg"/>
  <Override PartName="/ppt/media/image16.jpg" ContentType="image/jpg"/>
  <Override PartName="/ppt/media/image19.jpg" ContentType="image/jpg"/>
  <Override PartName="/ppt/media/image23.jpg" ContentType="image/jpg"/>
  <Override PartName="/ppt/media/image24.jpg" ContentType="image/jpg"/>
  <Override PartName="/ppt/notesSlides/notesSlide13.xml" ContentType="application/vnd.openxmlformats-officedocument.presentationml.notesSlide+xml"/>
  <Override PartName="/ppt/media/image25.jpg" ContentType="image/jpg"/>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471" r:id="rId3"/>
    <p:sldId id="4823" r:id="rId4"/>
    <p:sldId id="472" r:id="rId5"/>
    <p:sldId id="4826" r:id="rId6"/>
    <p:sldId id="4824" r:id="rId7"/>
    <p:sldId id="270" r:id="rId8"/>
    <p:sldId id="271" r:id="rId9"/>
    <p:sldId id="257" r:id="rId10"/>
    <p:sldId id="326" r:id="rId11"/>
    <p:sldId id="261" r:id="rId12"/>
    <p:sldId id="330" r:id="rId13"/>
    <p:sldId id="393" r:id="rId14"/>
    <p:sldId id="263" r:id="rId15"/>
    <p:sldId id="264" r:id="rId16"/>
    <p:sldId id="265" r:id="rId17"/>
    <p:sldId id="392" r:id="rId18"/>
    <p:sldId id="391" r:id="rId19"/>
    <p:sldId id="390" r:id="rId20"/>
    <p:sldId id="268" r:id="rId21"/>
    <p:sldId id="269" r:id="rId22"/>
    <p:sldId id="389" r:id="rId23"/>
    <p:sldId id="400" r:id="rId24"/>
    <p:sldId id="272" r:id="rId25"/>
    <p:sldId id="275" r:id="rId26"/>
    <p:sldId id="293" r:id="rId27"/>
    <p:sldId id="294" r:id="rId28"/>
    <p:sldId id="295" r:id="rId29"/>
    <p:sldId id="4827" r:id="rId30"/>
    <p:sldId id="296" r:id="rId31"/>
    <p:sldId id="297" r:id="rId32"/>
    <p:sldId id="298" r:id="rId33"/>
    <p:sldId id="310" r:id="rId34"/>
    <p:sldId id="334" r:id="rId35"/>
    <p:sldId id="311" r:id="rId36"/>
    <p:sldId id="312" r:id="rId37"/>
    <p:sldId id="413" r:id="rId38"/>
    <p:sldId id="335" r:id="rId39"/>
    <p:sldId id="414" r:id="rId40"/>
    <p:sldId id="416" r:id="rId41"/>
    <p:sldId id="474" r:id="rId42"/>
    <p:sldId id="473" r:id="rId43"/>
    <p:sldId id="411" r:id="rId44"/>
    <p:sldId id="415" r:id="rId45"/>
    <p:sldId id="30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471"/>
            <p14:sldId id="4823"/>
            <p14:sldId id="472"/>
            <p14:sldId id="4826"/>
            <p14:sldId id="4824"/>
            <p14:sldId id="270"/>
            <p14:sldId id="271"/>
            <p14:sldId id="257"/>
            <p14:sldId id="326"/>
            <p14:sldId id="261"/>
            <p14:sldId id="330"/>
            <p14:sldId id="393"/>
            <p14:sldId id="263"/>
            <p14:sldId id="264"/>
            <p14:sldId id="265"/>
            <p14:sldId id="392"/>
            <p14:sldId id="391"/>
            <p14:sldId id="390"/>
            <p14:sldId id="268"/>
            <p14:sldId id="269"/>
            <p14:sldId id="389"/>
            <p14:sldId id="400"/>
            <p14:sldId id="272"/>
            <p14:sldId id="275"/>
            <p14:sldId id="293"/>
            <p14:sldId id="294"/>
            <p14:sldId id="295"/>
            <p14:sldId id="4827"/>
            <p14:sldId id="296"/>
            <p14:sldId id="297"/>
            <p14:sldId id="298"/>
            <p14:sldId id="310"/>
            <p14:sldId id="334"/>
            <p14:sldId id="311"/>
            <p14:sldId id="312"/>
            <p14:sldId id="413"/>
            <p14:sldId id="335"/>
            <p14:sldId id="414"/>
            <p14:sldId id="416"/>
            <p14:sldId id="474"/>
            <p14:sldId id="473"/>
            <p14:sldId id="411"/>
            <p14:sldId id="415"/>
          </p14:sldIdLst>
        </p14:section>
        <p14:section name="Untitled Section" id="{2F23D57F-683A-4C7F-9A13-0324F9C6B69D}">
          <p14:sldIdLst>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indtools.com/pages/article/newTMC_09.ht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ospitalitynet.org/news/4113962.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changing your mindset can help you embrace change | Manu Shahi | </a:t>
            </a:r>
            <a:r>
              <a:rPr lang="en-GB" dirty="0" err="1">
                <a:hlinkClick r:id="rId3"/>
              </a:rPr>
              <a:t>TEDxFlowerMound</a:t>
            </a:r>
            <a:r>
              <a:rPr lang="en-GB" dirty="0">
                <a:hlinkClick r:id="rId3"/>
              </a:rPr>
              <a:t> – YouTube</a:t>
            </a:r>
            <a:r>
              <a:rPr lang="en-GB" dirty="0"/>
              <a:t> – share for the to watch in their own time</a:t>
            </a:r>
          </a:p>
          <a:p>
            <a:endParaRPr lang="en-GB" dirty="0"/>
          </a:p>
          <a:p>
            <a:r>
              <a:rPr lang="en-GB" dirty="0"/>
              <a:t>Discus – give time for them to research</a:t>
            </a:r>
          </a:p>
          <a:p>
            <a:endParaRPr lang="en-GB" dirty="0"/>
          </a:p>
          <a:p>
            <a:r>
              <a:rPr lang="en-GB" dirty="0"/>
              <a:t>What about personal challenges? – How do you think this has affected the industry?</a:t>
            </a:r>
          </a:p>
          <a:p>
            <a:endParaRPr lang="en-GB" dirty="0"/>
          </a:p>
          <a:p>
            <a:r>
              <a:rPr lang="en-GB" dirty="0"/>
              <a:t>Generational differences?</a:t>
            </a:r>
          </a:p>
          <a:p>
            <a:endParaRPr lang="en-GB" dirty="0"/>
          </a:p>
          <a:p>
            <a:r>
              <a:rPr lang="en-GB" dirty="0"/>
              <a:t>According to Kevin O Gorman, hospitality is as old as recorded human history.  How much do you think it’s changed?</a:t>
            </a:r>
          </a:p>
          <a:p>
            <a:endParaRPr lang="en-GB" dirty="0"/>
          </a:p>
          <a:p>
            <a:r>
              <a:rPr lang="en-GB" dirty="0"/>
              <a:t>During the pandemic, what did you change? Working from home?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last week</a:t>
            </a:r>
          </a:p>
          <a:p>
            <a:endParaRPr lang="en-GB" dirty="0"/>
          </a:p>
          <a:p>
            <a:r>
              <a:rPr lang="en-GB" dirty="0"/>
              <a:t>We get influenced by external factors. Pestle. What are the external factors that happen that influence the business?</a:t>
            </a:r>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637216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a:rPr>
              <a:t>We looked at this slide last week. </a:t>
            </a:r>
          </a:p>
          <a:p>
            <a:endParaRPr lang="en-GB" b="0" i="0" dirty="0">
              <a:solidFill>
                <a:srgbClr val="58595B"/>
              </a:solidFill>
              <a:effectLst/>
              <a:latin typeface="Open Sans"/>
            </a:endParaRPr>
          </a:p>
          <a:p>
            <a:r>
              <a:rPr lang="en-GB" b="0" i="0" dirty="0">
                <a:solidFill>
                  <a:srgbClr val="58595B"/>
                </a:solidFill>
                <a:effectLst/>
                <a:latin typeface="Open Sans"/>
              </a:rPr>
              <a:t>I would like to talk about drivers. What encourages or forces change in business? Any examples?</a:t>
            </a:r>
          </a:p>
          <a:p>
            <a:endParaRPr lang="en-GB" b="0" i="0" dirty="0">
              <a:solidFill>
                <a:srgbClr val="58595B"/>
              </a:solidFill>
              <a:effectLst/>
              <a:latin typeface="Open Sans"/>
            </a:endParaRPr>
          </a:p>
          <a:p>
            <a:r>
              <a:rPr lang="en-GB" b="0" i="0" dirty="0">
                <a:solidFill>
                  <a:srgbClr val="58595B"/>
                </a:solidFill>
                <a:effectLst/>
                <a:latin typeface="Open Sans"/>
              </a:rPr>
              <a:t>In this context, organisations need to introduce and manage change to achieve organisational objectives, maintaining the commitment of their people, both during and after implementation. Often, at the same time, they must also ensure that business continues as usual.</a:t>
            </a:r>
          </a:p>
          <a:p>
            <a:endParaRPr lang="en-GB" b="0" i="0" dirty="0">
              <a:solidFill>
                <a:srgbClr val="58595B"/>
              </a:solidFill>
              <a:effectLst/>
              <a:latin typeface="Open Sans"/>
            </a:endParaRPr>
          </a:p>
          <a:p>
            <a:r>
              <a:rPr lang="en-GB" b="0" i="0" dirty="0">
                <a:solidFill>
                  <a:srgbClr val="58595B"/>
                </a:solidFill>
                <a:effectLst/>
                <a:latin typeface="Open Sans"/>
              </a:rPr>
              <a:t>Think about people. The clients we have may influence a change. We may want to change from one type of business to another. How do you go about that and what might be the challenges behind that?</a:t>
            </a:r>
          </a:p>
          <a:p>
            <a:endParaRPr lang="en-GB" b="0" i="0" dirty="0">
              <a:solidFill>
                <a:srgbClr val="58595B"/>
              </a:solidFill>
              <a:effectLst/>
              <a:latin typeface="Open Sans"/>
            </a:endParaRPr>
          </a:p>
          <a:p>
            <a:r>
              <a:rPr lang="en-GB" b="0" i="0" dirty="0">
                <a:solidFill>
                  <a:srgbClr val="58595B"/>
                </a:solidFill>
                <a:effectLst/>
                <a:latin typeface="Open Sans"/>
              </a:rPr>
              <a:t>Economic downturns – think about the lack of HGV drivers and the panic of the lack of fuel . The problem wasn’t the lack of fuel, but just getting it to the pumps. </a:t>
            </a:r>
          </a:p>
          <a:p>
            <a:endParaRPr lang="en-GB" b="0" i="0" dirty="0">
              <a:solidFill>
                <a:srgbClr val="58595B"/>
              </a:solidFill>
              <a:effectLst/>
              <a:latin typeface="Open Sans"/>
            </a:endParaRPr>
          </a:p>
          <a:p>
            <a:r>
              <a:rPr lang="en-GB" b="0" i="0" dirty="0">
                <a:solidFill>
                  <a:srgbClr val="58595B"/>
                </a:solidFill>
                <a:effectLst/>
                <a:latin typeface="Open Sans"/>
              </a:rPr>
              <a:t>SHIFTS IN OBJECTIVES – think about what most businesses had to do to stay afloat</a:t>
            </a:r>
          </a:p>
          <a:p>
            <a:endParaRPr lang="en-GB" b="0" i="0" dirty="0">
              <a:solidFill>
                <a:srgbClr val="58595B"/>
              </a:solidFill>
              <a:effectLst/>
              <a:latin typeface="Open Sans"/>
            </a:endParaRPr>
          </a:p>
          <a:p>
            <a:r>
              <a:rPr lang="en-GB" b="0" i="0" dirty="0">
                <a:solidFill>
                  <a:srgbClr val="58595B"/>
                </a:solidFill>
                <a:effectLst/>
                <a:latin typeface="Open Sans"/>
              </a:rPr>
              <a:t>Think about the trends. Gin, veganism, intolerances.</a:t>
            </a: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i="0" dirty="0">
              <a:solidFill>
                <a:srgbClr val="58595B"/>
              </a:solidFill>
              <a:effectLst/>
              <a:latin typeface="Open Sans"/>
            </a:endParaRPr>
          </a:p>
          <a:p>
            <a:endParaRPr lang="en-GB" b="0" dirty="0"/>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3433597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a:t>
            </a:r>
            <a:r>
              <a:rPr lang="en-GB" dirty="0">
                <a:hlinkClick r:id="rId3"/>
              </a:rPr>
              <a:t>PEST Analysis - Strategy Tools From MindTools.com</a:t>
            </a:r>
            <a:endParaRPr lang="en-GB" dirty="0"/>
          </a:p>
          <a:p>
            <a:endParaRPr lang="en-GB" dirty="0"/>
          </a:p>
          <a:p>
            <a:r>
              <a:rPr lang="en-GB" dirty="0"/>
              <a:t>One for the road!</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4099687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slide to students in chat for their breakout work- </a:t>
            </a: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2200467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political factors may have impacted may have taken place?</a:t>
            </a:r>
          </a:p>
          <a:p>
            <a:endParaRPr lang="en-GB" dirty="0"/>
          </a:p>
          <a:p>
            <a:r>
              <a:rPr lang="en-GB" dirty="0"/>
              <a:t>Closing hotels</a:t>
            </a:r>
          </a:p>
          <a:p>
            <a:endParaRPr lang="en-GB" dirty="0"/>
          </a:p>
          <a:p>
            <a:r>
              <a:rPr lang="en-GB" dirty="0"/>
              <a:t>Government rules all the covid rules</a:t>
            </a:r>
          </a:p>
          <a:p>
            <a:endParaRPr lang="en-GB" dirty="0"/>
          </a:p>
          <a:p>
            <a:r>
              <a:rPr lang="en-GB" dirty="0"/>
              <a:t>Different rules in Wales and England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687986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Furlough</a:t>
            </a:r>
          </a:p>
          <a:p>
            <a:r>
              <a:rPr lang="en-GB" dirty="0"/>
              <a:t>Sick days</a:t>
            </a:r>
          </a:p>
          <a:p>
            <a:r>
              <a:rPr lang="en-GB" dirty="0"/>
              <a:t>Covid vax recovery</a:t>
            </a:r>
          </a:p>
          <a:p>
            <a:r>
              <a:rPr lang="en-GB" dirty="0"/>
              <a:t>Isolation</a:t>
            </a:r>
          </a:p>
          <a:p>
            <a:r>
              <a:rPr lang="en-GB" dirty="0"/>
              <a:t>Quarantine</a:t>
            </a:r>
          </a:p>
          <a:p>
            <a:endParaRPr lang="en-GB" dirty="0"/>
          </a:p>
          <a:p>
            <a:r>
              <a:rPr lang="en-GB" dirty="0"/>
              <a:t>How has this impacted the employee lifecycle?</a:t>
            </a:r>
          </a:p>
          <a:p>
            <a:endParaRPr lang="en-GB" dirty="0"/>
          </a:p>
          <a:p>
            <a:r>
              <a:rPr lang="en-GB" dirty="0"/>
              <a:t>Do people want to go to hotels any more? Do people have money to spend on hotels?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2048249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people want to come into the industry?</a:t>
            </a:r>
          </a:p>
          <a:p>
            <a:r>
              <a:rPr lang="en-GB" dirty="0"/>
              <a:t>LINKEDIN</a:t>
            </a:r>
          </a:p>
          <a:p>
            <a:r>
              <a:rPr lang="en-GB" dirty="0"/>
              <a:t>What about people moving to work in other industries?</a:t>
            </a:r>
          </a:p>
          <a:p>
            <a:endParaRPr lang="en-GB" dirty="0"/>
          </a:p>
          <a:p>
            <a:r>
              <a:rPr lang="en-GB" dirty="0"/>
              <a:t>How do you think working from home has changed people’s priorities?</a:t>
            </a:r>
          </a:p>
          <a:p>
            <a:endParaRPr lang="en-GB" dirty="0"/>
          </a:p>
          <a:p>
            <a:r>
              <a:rPr lang="en-GB" dirty="0"/>
              <a:t>Living wage? Shift work? </a:t>
            </a:r>
          </a:p>
          <a:p>
            <a:endParaRPr lang="en-GB" dirty="0"/>
          </a:p>
          <a:p>
            <a:r>
              <a:rPr lang="en-GB" dirty="0"/>
              <a:t>The young workforce don’t seem to want to work in the industry like they did before. More options? How has social media affected?</a:t>
            </a:r>
          </a:p>
          <a:p>
            <a:endParaRPr lang="en-GB" dirty="0"/>
          </a:p>
          <a:p>
            <a:r>
              <a:rPr lang="en-GB" dirty="0"/>
              <a:t>We have gone through so much change at so many different level over the last few months. </a:t>
            </a:r>
          </a:p>
          <a:p>
            <a:endParaRPr lang="en-GB" dirty="0"/>
          </a:p>
          <a:p>
            <a:r>
              <a:rPr lang="en-GB" dirty="0"/>
              <a:t>Do we have enough people in the industry to cope with the demand?</a:t>
            </a:r>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3536665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Robots</a:t>
            </a:r>
          </a:p>
          <a:p>
            <a:endParaRPr lang="en-GB" dirty="0"/>
          </a:p>
          <a:p>
            <a:r>
              <a:rPr lang="en-GB" dirty="0"/>
              <a:t>AI</a:t>
            </a:r>
          </a:p>
          <a:p>
            <a:endParaRPr lang="en-GB" dirty="0"/>
          </a:p>
          <a:p>
            <a:r>
              <a:rPr lang="en-GB" dirty="0"/>
              <a:t>You do not need to see people at hotels any more. Key cards etc</a:t>
            </a:r>
          </a:p>
          <a:p>
            <a:endParaRPr lang="en-GB" dirty="0"/>
          </a:p>
          <a:p>
            <a:r>
              <a:rPr lang="en-GB" dirty="0"/>
              <a:t>Digital menu. Ordering</a:t>
            </a:r>
          </a:p>
          <a:p>
            <a:endParaRPr lang="en-GB" dirty="0"/>
          </a:p>
          <a:p>
            <a:r>
              <a:rPr lang="en-GB" dirty="0"/>
              <a:t>Are you even being served today? Gratuities. Would you be happy tipping someone when you haven’t even been served?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4076380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sustainability</a:t>
            </a:r>
          </a:p>
          <a:p>
            <a:r>
              <a:rPr lang="en-GB" dirty="0">
                <a:hlinkClick r:id="rId3"/>
              </a:rPr>
              <a:t>Why Adopt and Foster Sustainability in Hospitality Industry? (hospitalitynet.org)</a:t>
            </a:r>
            <a:r>
              <a:rPr lang="en-GB" dirty="0"/>
              <a:t> </a:t>
            </a:r>
          </a:p>
          <a:p>
            <a:endParaRPr lang="en-GB" dirty="0"/>
          </a:p>
          <a:p>
            <a:r>
              <a:rPr lang="en-GB" dirty="0"/>
              <a:t>Food</a:t>
            </a:r>
          </a:p>
          <a:p>
            <a:endParaRPr lang="en-GB" dirty="0"/>
          </a:p>
          <a:p>
            <a:r>
              <a:rPr lang="en-GB" dirty="0"/>
              <a:t>Demand on supplies to transport.</a:t>
            </a:r>
          </a:p>
          <a:p>
            <a:endParaRPr lang="en-GB" dirty="0"/>
          </a:p>
          <a:p>
            <a:r>
              <a:rPr lang="en-GB" dirty="0"/>
              <a:t>Think about LFT’s vs Straws</a:t>
            </a:r>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1993153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1567683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tool you could use in a planning strategies. What are the strengths, opportunities and the threats faced within the businesses as a result of the current climate? External affairs will affect internal</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1797280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post in the Chat  for a interactive discussion that the students can later use in their assignment</a:t>
            </a:r>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23578222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u="sng" dirty="0">
                <a:effectLst/>
                <a:latin typeface="Arial" panose="020B0604020202020204" pitchFamily="34" charset="0"/>
                <a:ea typeface="Times New Roman" panose="02020603050405020304" pitchFamily="18" charset="0"/>
              </a:rPr>
              <a:t>Consider:</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Pestle and SWOT. (External factors will affect internal affairs).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Retention rates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Industry examples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Employee lifecycle</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You should structure your work as a report, inclusive of a cover page, contents page and subheadings. </a:t>
            </a:r>
            <a:endParaRPr lang="en-GB" sz="1800" dirty="0">
              <a:effectLst/>
              <a:latin typeface="Arial Unicode MS"/>
            </a:endParaRPr>
          </a:p>
          <a:p>
            <a:pPr>
              <a:lnSpc>
                <a:spcPct val="115000"/>
              </a:lnSpc>
              <a:spcAft>
                <a:spcPts val="1000"/>
              </a:spcAft>
            </a:pPr>
            <a:r>
              <a:rPr lang="en-GB" sz="1800" b="1" i="1" dirty="0">
                <a:effectLst/>
                <a:latin typeface="Arial" panose="020B0604020202020204" pitchFamily="34" charset="0"/>
                <a:ea typeface="Calibri" panose="020F0502020204030204" pitchFamily="34" charset="0"/>
              </a:rPr>
              <a:t>Introduction and Background (20% - 400 words)</a:t>
            </a:r>
            <a:endParaRPr lang="en-GB" sz="1800" dirty="0">
              <a:effectLst/>
              <a:latin typeface="Calibri" panose="020F050202020403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Briefly discuss the hotel on which the proposal is to be based. Within your discussion identify the current challenges the proposal will examine along with the issue of retention. </a:t>
            </a:r>
            <a:r>
              <a:rPr lang="en-GB" sz="1800" i="1" dirty="0">
                <a:effectLst/>
                <a:latin typeface="Arial" panose="020B0604020202020204" pitchFamily="34" charset="0"/>
              </a:rPr>
              <a:t>This very much sets out the subject that you are proposing, a short background of the hotel of your choice, identifying the current issues the proposal will examine based around the theme of retention. Consider what might impact retention in your hotel, examples include staff shortage, lack of training, poor management. </a:t>
            </a:r>
            <a:endParaRPr lang="en-GB" sz="1800" dirty="0">
              <a:effectLst/>
              <a:latin typeface="Arial Unicode MS"/>
            </a:endParaRPr>
          </a:p>
          <a:p>
            <a:pPr algn="just">
              <a:lnSpc>
                <a:spcPct val="150000"/>
              </a:lnSpc>
            </a:pPr>
            <a:r>
              <a:rPr lang="en-GB" sz="1800" b="1" i="1" dirty="0">
                <a:effectLst/>
                <a:latin typeface="Arial" panose="020B0604020202020204" pitchFamily="34" charset="0"/>
                <a:ea typeface="Times New Roman" panose="02020603050405020304" pitchFamily="18" charset="0"/>
              </a:rPr>
              <a:t>Discussion/Literature (60% - 1200 words)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In this section, you should summarise work on this topic that other researchers have conducted including their finding and provide any background on the topic that your readers should have before you present your own work. </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Provide examples on how current affairs such as Brexit, Covid, Inflation, are affecting retention. </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What are potential solutions? Provide industry examples. </a:t>
            </a:r>
            <a:endParaRPr lang="en-GB" sz="1800" dirty="0">
              <a:effectLst/>
              <a:latin typeface="Arial Unicode MS"/>
            </a:endParaRPr>
          </a:p>
          <a:p>
            <a:pPr algn="just">
              <a:lnSpc>
                <a:spcPct val="150000"/>
              </a:lnSpc>
            </a:pPr>
            <a:r>
              <a:rPr lang="en-GB" sz="1800" b="1" i="1" dirty="0">
                <a:effectLst/>
                <a:latin typeface="Arial" panose="020B0604020202020204" pitchFamily="34" charset="0"/>
                <a:ea typeface="Times New Roman" panose="02020603050405020304" pitchFamily="18" charset="0"/>
              </a:rPr>
              <a:t>Evaluation and Conclusion (20% - 400 words)</a:t>
            </a:r>
            <a:endParaRPr lang="en-GB" sz="1800" dirty="0">
              <a:effectLst/>
              <a:latin typeface="Arial Unicode MS"/>
            </a:endParaRPr>
          </a:p>
          <a:p>
            <a:pPr algn="just">
              <a:lnSpc>
                <a:spcPct val="150000"/>
              </a:lnSpc>
            </a:pPr>
            <a:r>
              <a:rPr lang="en-GB" sz="1800" i="1" dirty="0">
                <a:effectLst/>
                <a:latin typeface="Arial" panose="020B0604020202020204" pitchFamily="34" charset="0"/>
                <a:ea typeface="Times New Roman" panose="02020603050405020304" pitchFamily="18" charset="0"/>
              </a:rPr>
              <a:t>Summarise your main work and findings as well as the implications of your work, including solutions as recommendations to the business.</a:t>
            </a:r>
            <a:endParaRPr lang="en-GB" sz="1800" dirty="0">
              <a:effectLst/>
              <a:latin typeface="Arial Unicode MS"/>
            </a:endParaRPr>
          </a:p>
          <a:p>
            <a:pPr algn="just">
              <a:lnSpc>
                <a:spcPct val="115000"/>
              </a:lnSpc>
              <a:spcAft>
                <a:spcPts val="1000"/>
              </a:spcAft>
            </a:pPr>
            <a:r>
              <a:rPr lang="en-GB" sz="1800" b="1" u="sng" dirty="0">
                <a:effectLst/>
                <a:latin typeface="Arial" panose="020B0604020202020204" pitchFamily="34" charset="0"/>
                <a:ea typeface="Times New Roman" panose="02020603050405020304" pitchFamily="18" charset="0"/>
              </a:rPr>
              <a:t>Proposal Presentation</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Times New Roman" panose="02020603050405020304" pitchFamily="18" charset="0"/>
              </a:rPr>
              <a:t>You must present your report with a front page, this to include: </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Times New Roman" panose="02020603050405020304" pitchFamily="18" charset="0"/>
              </a:rPr>
              <a:t>Project Proposal Title</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Your name </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The module title and number</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Your lecturer’s name </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b="1" dirty="0">
                <a:effectLst/>
                <a:latin typeface="Arial" panose="020B0604020202020204" pitchFamily="34" charset="0"/>
                <a:ea typeface="Times New Roman" panose="02020603050405020304" pitchFamily="18" charset="0"/>
              </a:rPr>
              <a:t>Your proposal should also include a clear contents page and headings throughout.</a:t>
            </a:r>
            <a:endParaRPr lang="en-GB" sz="1800" dirty="0">
              <a:effectLst/>
              <a:latin typeface="Calibri" panose="020F0502020204030204" pitchFamily="34" charset="0"/>
              <a:ea typeface="Calibri" panose="020F0502020204030204" pitchFamily="34" charset="0"/>
            </a:endParaRPr>
          </a:p>
          <a:p>
            <a:pPr algn="just">
              <a:lnSpc>
                <a:spcPct val="150000"/>
              </a:lnSpc>
            </a:pPr>
            <a:r>
              <a:rPr lang="en-GB" sz="1800" b="1" u="sng" dirty="0">
                <a:effectLst/>
                <a:latin typeface="Arial" panose="020B0604020202020204" pitchFamily="34" charset="0"/>
                <a:ea typeface="Times New Roman" panose="02020603050405020304" pitchFamily="18" charset="0"/>
              </a:rPr>
              <a:t>Microsoft Word settings:</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Please use:</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Arial Font 12</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1.5 line spacing</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Justify Text</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You must include in-text citations, along with a Reference List that conforms to UWTSD’s Harvard Referencing Guide (copy available on Moodle).</a:t>
            </a:r>
            <a:endParaRPr lang="en-GB" sz="1800" dirty="0">
              <a:effectLst/>
              <a:latin typeface="Arial Unicode MS"/>
            </a:endParaRPr>
          </a:p>
          <a:p>
            <a:pPr>
              <a:lnSpc>
                <a:spcPct val="115000"/>
              </a:lnSpc>
              <a:spcAft>
                <a:spcPts val="1000"/>
              </a:spcAft>
            </a:pPr>
            <a:r>
              <a:rPr lang="en-GB" sz="1800" dirty="0">
                <a:effectLst/>
                <a:latin typeface="Arial" panose="020B060402020202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pPr algn="just">
              <a:lnSpc>
                <a:spcPct val="150000"/>
              </a:lnSpc>
            </a:pPr>
            <a:r>
              <a:rPr lang="en-GB" sz="1800" b="1" i="1" dirty="0">
                <a:effectLst/>
                <a:latin typeface="Arial" panose="020B0604020202020204" pitchFamily="34" charset="0"/>
                <a:ea typeface="Times New Roman" panose="02020603050405020304" pitchFamily="18" charset="0"/>
              </a:rPr>
              <a:t> </a:t>
            </a:r>
            <a:endParaRPr lang="en-GB" sz="1800" dirty="0">
              <a:effectLst/>
              <a:latin typeface="Arial Unicode MS"/>
            </a:endParaRPr>
          </a:p>
          <a:p>
            <a:pPr algn="just">
              <a:lnSpc>
                <a:spcPct val="150000"/>
              </a:lnSpc>
            </a:pPr>
            <a:r>
              <a:rPr lang="en-GB" sz="1800" b="1" dirty="0">
                <a:effectLst/>
                <a:latin typeface="Arial" panose="020B0604020202020204" pitchFamily="34" charset="0"/>
                <a:ea typeface="Times New Roman" panose="02020603050405020304" pitchFamily="18" charset="0"/>
              </a:rPr>
              <a:t> </a:t>
            </a:r>
            <a:endParaRPr lang="en-GB" sz="1800" dirty="0">
              <a:effectLst/>
              <a:latin typeface="Arial Unicode M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1832310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 technology take our jobs? Watch this short video and see how technology may impact on jobs – can we relate this to the Hospitality ( hotel) industry … </a:t>
            </a:r>
          </a:p>
        </p:txBody>
      </p:sp>
      <p:sp>
        <p:nvSpPr>
          <p:cNvPr id="4" name="Slide Number Placeholder 3"/>
          <p:cNvSpPr>
            <a:spLocks noGrp="1"/>
          </p:cNvSpPr>
          <p:nvPr>
            <p:ph type="sldNum" sz="quarter" idx="5"/>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20654371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F0F0F"/>
                </a:solidFill>
                <a:effectLst/>
                <a:latin typeface="Roboto" panose="02000000000000000000" pitchFamily="2" charset="0"/>
              </a:rPr>
              <a:t>rom robot receptionists to robot porters, everything at Japan's Henn </a:t>
            </a:r>
            <a:r>
              <a:rPr lang="en-GB" b="0" i="0" dirty="0" err="1">
                <a:solidFill>
                  <a:srgbClr val="0F0F0F"/>
                </a:solidFill>
                <a:effectLst/>
                <a:latin typeface="Roboto" panose="02000000000000000000" pitchFamily="2" charset="0"/>
              </a:rPr>
              <a:t>na</a:t>
            </a:r>
            <a:r>
              <a:rPr lang="en-GB" b="0" i="0" dirty="0">
                <a:solidFill>
                  <a:srgbClr val="0F0F0F"/>
                </a:solidFill>
                <a:effectLst/>
                <a:latin typeface="Roboto" panose="02000000000000000000" pitchFamily="2" charset="0"/>
              </a:rPr>
              <a:t> or "Weird" hotel is handled from check-in to check-out. Guests can open their hotel rooms using facial recognition and lights are turned on and off using voice commands. BBC Click's Spencer Kelly travels to Sasebo, Nagasaki to find out more.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41</a:t>
            </a:fld>
            <a:endParaRPr lang="en-US"/>
          </a:p>
        </p:txBody>
      </p:sp>
    </p:spTree>
    <p:extLst>
      <p:ext uri="{BB962C8B-B14F-4D97-AF65-F5344CB8AC3E}">
        <p14:creationId xmlns:p14="http://schemas.microsoft.com/office/powerpoint/2010/main" val="2829474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96364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432544" y="378612"/>
            <a:ext cx="7081520" cy="553998"/>
          </a:xfrm>
          <a:prstGeom prst="rect">
            <a:avLst/>
          </a:prstGeom>
        </p:spPr>
        <p:txBody>
          <a:bodyPr wrap="square" lIns="0" tIns="0" rIns="0" bIns="0">
            <a:spAutoFit/>
          </a:bodyPr>
          <a:lstStyle>
            <a:lvl1pPr>
              <a:defRPr sz="4000" b="0" i="0">
                <a:solidFill>
                  <a:srgbClr val="50B4C7"/>
                </a:solidFill>
                <a:latin typeface="Arial"/>
                <a:cs typeface="Arial"/>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sz="2000" b="0" i="0">
                <a:solidFill>
                  <a:srgbClr val="252525"/>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4/8/2024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52149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GFVKKTwkANY?feature=oembed" TargetMode="Externa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9.jp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OMDlfNWM1fA?feature=oembed" TargetMode="External"/><Relationship Id="rId4" Type="http://schemas.openxmlformats.org/officeDocument/2006/relationships/image" Target="../media/image26.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FogiE8_3fPE?feature=oembed" TargetMode="External"/><Relationship Id="rId4" Type="http://schemas.openxmlformats.org/officeDocument/2006/relationships/image" Target="../media/image27.jpeg"/></Relationships>
</file>

<file path=ppt/slides/_rels/slide42.xml.rels><?xml version="1.0" encoding="UTF-8" standalone="yes"?>
<Relationships xmlns="http://schemas.openxmlformats.org/package/2006/relationships"><Relationship Id="rId2" Type="http://schemas.openxmlformats.org/officeDocument/2006/relationships/hyperlink" Target="https://www.revfine.com/robots-hospitality-industry/"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youtu.be/hL9uk4hKyg4" TargetMode="External"/><Relationship Id="rId2" Type="http://schemas.openxmlformats.org/officeDocument/2006/relationships/hyperlink" Target="https://youtu.be/GFVKKTwkANY" TargetMode="External"/><Relationship Id="rId1" Type="http://schemas.openxmlformats.org/officeDocument/2006/relationships/slideLayout" Target="../slideLayouts/slideLayout2.xml"/><Relationship Id="rId4" Type="http://schemas.openxmlformats.org/officeDocument/2006/relationships/hyperlink" Target="https://youtu.be/bU78taHasS0"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doi.org/10.1108/TR-03-2018-0038" TargetMode="External"/><Relationship Id="rId2" Type="http://schemas.openxmlformats.org/officeDocument/2006/relationships/hyperlink" Target="https://doi.org/10.1108/JHTT-07-2012-0021" TargetMode="External"/><Relationship Id="rId1" Type="http://schemas.openxmlformats.org/officeDocument/2006/relationships/slideLayout" Target="../slideLayouts/slideLayout2.xml"/><Relationship Id="rId5" Type="http://schemas.openxmlformats.org/officeDocument/2006/relationships/hyperlink" Target="https://youtu.be/3aYPZsSHgzU" TargetMode="External"/><Relationship Id="rId4" Type="http://schemas.openxmlformats.org/officeDocument/2006/relationships/hyperlink" Target="https://doi.org/10.1108/whatt.2010.40802aaa.002"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1" y="2964222"/>
            <a:ext cx="5182182" cy="1514695"/>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5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Industry Analysis</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390764" y="1308632"/>
            <a:ext cx="9154145" cy="4374884"/>
          </a:xfrm>
        </p:spPr>
        <p:txBody>
          <a:bodyPr>
            <a:noAutofit/>
          </a:bodyPr>
          <a:lstStyle/>
          <a:p>
            <a:r>
              <a:rPr lang="en-GB" sz="1600" dirty="0">
                <a:solidFill>
                  <a:schemeClr val="tx1"/>
                </a:solidFill>
              </a:rPr>
              <a:t>As there are quite a few of us here, please ensure that your microphone is </a:t>
            </a:r>
            <a:r>
              <a:rPr lang="en-GB" sz="1600" u="sng" dirty="0">
                <a:solidFill>
                  <a:schemeClr val="tx1"/>
                </a:solidFill>
              </a:rPr>
              <a:t>muted</a:t>
            </a:r>
            <a:r>
              <a:rPr lang="en-GB" sz="1600" dirty="0">
                <a:solidFill>
                  <a:schemeClr val="tx1"/>
                </a:solidFill>
              </a:rPr>
              <a:t> during all teaching until you are asked a question or there is a group discussion to prevent background noise.</a:t>
            </a:r>
            <a:br>
              <a:rPr lang="en-GB" sz="1600" dirty="0">
                <a:solidFill>
                  <a:schemeClr val="tx1"/>
                </a:solidFill>
              </a:rPr>
            </a:br>
            <a:br>
              <a:rPr lang="en-GB" sz="1600" dirty="0">
                <a:solidFill>
                  <a:schemeClr val="tx1"/>
                </a:solidFill>
              </a:rPr>
            </a:br>
            <a:r>
              <a:rPr lang="en-GB" sz="1600" dirty="0">
                <a:solidFill>
                  <a:schemeClr val="tx1"/>
                </a:solidFill>
              </a:rPr>
              <a:t>You should attend every class and have a private space to work so that you can concentrate fully on the lesson. </a:t>
            </a:r>
            <a:br>
              <a:rPr lang="en-GB" sz="1600" dirty="0">
                <a:solidFill>
                  <a:schemeClr val="tx1"/>
                </a:solidFill>
              </a:rPr>
            </a:br>
            <a:br>
              <a:rPr lang="en-GB" sz="1600" dirty="0">
                <a:solidFill>
                  <a:schemeClr val="tx1"/>
                </a:solidFill>
              </a:rPr>
            </a:br>
            <a:r>
              <a:rPr lang="en-GB" sz="1600" dirty="0">
                <a:solidFill>
                  <a:schemeClr val="tx1"/>
                </a:solidFill>
                <a:highlight>
                  <a:srgbClr val="FFFF00"/>
                </a:highlight>
              </a:rPr>
              <a:t>You should not be at work, shopping, driving or caring for children.</a:t>
            </a:r>
            <a:r>
              <a:rPr lang="en-GB" sz="1600" dirty="0">
                <a:solidFill>
                  <a:schemeClr val="tx1"/>
                </a:solidFill>
              </a:rPr>
              <a:t> </a:t>
            </a:r>
            <a:br>
              <a:rPr lang="en-GB" sz="1600" dirty="0">
                <a:solidFill>
                  <a:schemeClr val="tx1"/>
                </a:solidFill>
              </a:rPr>
            </a:br>
            <a:br>
              <a:rPr lang="en-GB" sz="1600" dirty="0">
                <a:solidFill>
                  <a:schemeClr val="tx1"/>
                </a:solidFill>
              </a:rPr>
            </a:br>
            <a:r>
              <a:rPr lang="en-GB" sz="1600" dirty="0">
                <a:solidFill>
                  <a:schemeClr val="tx1"/>
                </a:solidFill>
                <a:highlight>
                  <a:srgbClr val="FFFF00"/>
                </a:highlight>
              </a:rPr>
              <a:t>Your camera must be always on during lectures please. </a:t>
            </a:r>
            <a:r>
              <a:rPr lang="en-GB" sz="1600" dirty="0">
                <a:solidFill>
                  <a:schemeClr val="tx1"/>
                </a:solidFill>
              </a:rPr>
              <a:t> </a:t>
            </a:r>
            <a:br>
              <a:rPr lang="en-GB" sz="1600" dirty="0">
                <a:solidFill>
                  <a:schemeClr val="tx1"/>
                </a:solidFill>
              </a:rPr>
            </a:br>
            <a:r>
              <a:rPr lang="en-GB" sz="1600" dirty="0">
                <a:solidFill>
                  <a:schemeClr val="tx1"/>
                </a:solidFill>
              </a:rPr>
              <a:t>-Use the Teams university background to protect your privacy.</a:t>
            </a:r>
            <a:br>
              <a:rPr lang="en-GB" sz="1600" dirty="0">
                <a:solidFill>
                  <a:schemeClr val="tx1"/>
                </a:solidFill>
                <a:highlight>
                  <a:srgbClr val="FFFF00"/>
                </a:highlight>
              </a:rPr>
            </a:br>
            <a:br>
              <a:rPr lang="en-GB" sz="1600" dirty="0">
                <a:solidFill>
                  <a:schemeClr val="tx1"/>
                </a:solidFill>
                <a:highlight>
                  <a:srgbClr val="FFFF00"/>
                </a:highlight>
              </a:rPr>
            </a:br>
            <a:r>
              <a:rPr lang="en-GB" sz="1600" dirty="0">
                <a:solidFill>
                  <a:schemeClr val="tx1"/>
                </a:solidFill>
                <a:highlight>
                  <a:srgbClr val="FFFF00"/>
                </a:highlight>
              </a:rPr>
              <a:t>YOU must join via a laptop or PC/MAC </a:t>
            </a:r>
            <a:r>
              <a:rPr lang="en-GB" sz="1600" dirty="0">
                <a:solidFill>
                  <a:schemeClr val="tx1"/>
                </a:solidFill>
              </a:rPr>
              <a:t>–No attendance permitted on phones or tablets</a:t>
            </a:r>
            <a:br>
              <a:rPr lang="en-GB" sz="1600" dirty="0">
                <a:solidFill>
                  <a:schemeClr val="tx1"/>
                </a:solidFill>
                <a:highlight>
                  <a:srgbClr val="FFFF00"/>
                </a:highlight>
              </a:rPr>
            </a:br>
            <a:br>
              <a:rPr lang="en-GB" sz="1600" dirty="0">
                <a:solidFill>
                  <a:schemeClr val="tx1"/>
                </a:solidFill>
                <a:highlight>
                  <a:srgbClr val="FFFF00"/>
                </a:highlight>
              </a:rPr>
            </a:br>
            <a:r>
              <a:rPr lang="en-GB" sz="1600" dirty="0">
                <a:solidFill>
                  <a:schemeClr val="tx1"/>
                </a:solidFill>
                <a:highlight>
                  <a:srgbClr val="FFFF00"/>
                </a:highlight>
              </a:rPr>
              <a:t>You will be removed from the session and logged as absent if you fail to adhere to these criteria.</a:t>
            </a:r>
            <a:br>
              <a:rPr lang="en-GB" sz="1600" dirty="0">
                <a:solidFill>
                  <a:schemeClr val="tx1"/>
                </a:solidFill>
                <a:highlight>
                  <a:srgbClr val="FFFF00"/>
                </a:highlight>
              </a:rPr>
            </a:br>
            <a:br>
              <a:rPr lang="en-GB" sz="1600" dirty="0">
                <a:solidFill>
                  <a:schemeClr val="tx1"/>
                </a:solidFill>
              </a:rPr>
            </a:br>
            <a:r>
              <a:rPr lang="en-GB" sz="1600" dirty="0">
                <a:solidFill>
                  <a:schemeClr val="tx1"/>
                </a:solidFill>
              </a:rPr>
              <a:t>This and all sessions will be recorded so that you can watch it again</a:t>
            </a:r>
          </a:p>
        </p:txBody>
      </p:sp>
      <p:sp>
        <p:nvSpPr>
          <p:cNvPr id="6" name="TextBox 5">
            <a:extLst>
              <a:ext uri="{FF2B5EF4-FFF2-40B4-BE49-F238E27FC236}">
                <a16:creationId xmlns:a16="http://schemas.microsoft.com/office/drawing/2014/main" id="{12276771-168B-ED18-63F8-A8DFBC833043}"/>
              </a:ext>
            </a:extLst>
          </p:cNvPr>
          <p:cNvSpPr txBox="1"/>
          <p:nvPr/>
        </p:nvSpPr>
        <p:spPr>
          <a:xfrm>
            <a:off x="3742268" y="890442"/>
            <a:ext cx="3133909" cy="461665"/>
          </a:xfrm>
          <a:prstGeom prst="rect">
            <a:avLst/>
          </a:prstGeom>
          <a:noFill/>
        </p:spPr>
        <p:txBody>
          <a:bodyPr wrap="square">
            <a:spAutoFit/>
          </a:bodyPr>
          <a:lstStyle/>
          <a:p>
            <a:pPr defTabSz="685800"/>
            <a:r>
              <a:rPr lang="en-GB" sz="2400" dirty="0">
                <a:latin typeface="Arial" panose="020B0604020202020204" pitchFamily="34" charset="0"/>
                <a:cs typeface="Arial" panose="020B0604020202020204" pitchFamily="34" charset="0"/>
              </a:rPr>
              <a:t>Before we start</a:t>
            </a:r>
            <a:endParaRPr lang="en-GB" sz="2400" dirty="0">
              <a:latin typeface="Calibri" panose="020F0502020204030204"/>
            </a:endParaRPr>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4495251" y="1176432"/>
            <a:ext cx="2776145" cy="323841"/>
          </a:xfrm>
        </p:spPr>
        <p:txBody>
          <a:bodyPr>
            <a:normAutofit fontScale="90000"/>
          </a:bodyPr>
          <a:lstStyle/>
          <a:p>
            <a:r>
              <a:rPr lang="en-GB" sz="2400" b="1" dirty="0"/>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837744" y="1598043"/>
            <a:ext cx="9733541" cy="3756946"/>
          </a:xfrm>
        </p:spPr>
        <p:txBody>
          <a:bodyPr>
            <a:normAutofit fontScale="25000" lnSpcReduction="20000"/>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p>
          <a:p>
            <a:pPr marL="0" indent="0">
              <a:buNone/>
            </a:pPr>
            <a:r>
              <a:rPr lang="en-GB" sz="8000" dirty="0"/>
              <a:t>-</a:t>
            </a:r>
            <a:r>
              <a:rPr lang="en-GB" sz="8800" dirty="0"/>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8800" dirty="0"/>
          </a:p>
          <a:p>
            <a:pPr marL="0" indent="0">
              <a:buNone/>
            </a:pPr>
            <a:r>
              <a:rPr lang="en-GB" sz="8800" dirty="0"/>
              <a:t>-You should be using a </a:t>
            </a:r>
            <a:r>
              <a:rPr lang="en-GB" sz="8800" b="1" dirty="0"/>
              <a:t>desktop or laptop device </a:t>
            </a:r>
            <a:r>
              <a:rPr lang="en-GB" sz="8800" dirty="0"/>
              <a:t>with a camera, speakers and a microphone so that you will be able to engage in the session on equal footing with your classmates. </a:t>
            </a:r>
          </a:p>
          <a:p>
            <a:pPr marL="0" indent="0">
              <a:buNone/>
            </a:pPr>
            <a:endParaRPr lang="en-GB" sz="8800" dirty="0"/>
          </a:p>
          <a:p>
            <a:pPr marL="0" indent="0">
              <a:buNone/>
            </a:pPr>
            <a:r>
              <a:rPr lang="en-GB" sz="8800" dirty="0"/>
              <a:t>-You will be asked to share your screen and “present” your work, access documents, engage in writing activities use websites and create presentations which are either difficult or impossible on a phone. </a:t>
            </a:r>
            <a:br>
              <a:rPr lang="en-GB" sz="1350" dirty="0"/>
            </a:br>
            <a:endParaRPr lang="en-GB" sz="1350" dirty="0"/>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4858069" y="1795631"/>
            <a:ext cx="2297405" cy="351326"/>
          </a:xfrm>
        </p:spPr>
        <p:txBody>
          <a:bodyPr>
            <a:normAutofit fontScale="90000"/>
          </a:bodyPr>
          <a:lstStyle/>
          <a:p>
            <a:r>
              <a:rPr lang="en-GB" sz="2400" b="1" dirty="0"/>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1323971" y="2315162"/>
            <a:ext cx="9177939" cy="3116484"/>
          </a:xfrm>
        </p:spPr>
        <p:txBody>
          <a:bodyPr/>
          <a:lstStyle/>
          <a:p>
            <a:pPr marL="192881" indent="-192881">
              <a:buFont typeface="Wingdings" panose="05000000000000000000" pitchFamily="2" charset="2"/>
              <a:buChar char="Ø"/>
            </a:pPr>
            <a:r>
              <a:rPr lang="en-GB" sz="2000" dirty="0"/>
              <a:t>The University offers bursaries that can provide a suitable device and/or contribute towards connectivity costs if you need some financial help with this. </a:t>
            </a:r>
          </a:p>
          <a:p>
            <a:pPr marL="0" indent="0">
              <a:buNone/>
            </a:pPr>
            <a:endParaRPr lang="en-GB" sz="2000" dirty="0"/>
          </a:p>
          <a:p>
            <a:pPr marL="0" indent="0">
              <a:buNone/>
            </a:pPr>
            <a:r>
              <a:rPr lang="en-GB" sz="2000" dirty="0">
                <a:hlinkClick r:id="rId2">
                  <a:extLst>
                    <a:ext uri="{A12FA001-AC4F-418D-AE19-62706E023703}">
                      <ahyp:hlinkClr xmlns:ahyp="http://schemas.microsoft.com/office/drawing/2018/hyperlinkcolor" val="tx"/>
                    </a:ext>
                  </a:extLst>
                </a:hlinkClick>
              </a:rPr>
              <a:t>-Digital Connectivity Bursary Application Form</a:t>
            </a:r>
            <a:endParaRPr lang="en-GB" sz="2000" dirty="0"/>
          </a:p>
          <a:p>
            <a:pPr marL="0" indent="0">
              <a:buNone/>
            </a:pPr>
            <a:r>
              <a:rPr lang="en-GB" sz="2000" b="1" dirty="0">
                <a:hlinkClick r:id="rId3">
                  <a:extLst>
                    <a:ext uri="{A12FA001-AC4F-418D-AE19-62706E023703}">
                      <ahyp:hlinkClr xmlns:ahyp="http://schemas.microsoft.com/office/drawing/2018/hyperlinkcolor" val="tx"/>
                    </a:ext>
                  </a:extLst>
                </a:hlinkClick>
              </a:rPr>
              <a:t>-Undergraduate Bursaries</a:t>
            </a:r>
            <a:endParaRPr lang="en-GB" sz="2000" b="1" dirty="0"/>
          </a:p>
          <a:p>
            <a:pPr marL="0" indent="0">
              <a:buNone/>
            </a:pPr>
            <a:endParaRPr lang="en-GB" sz="135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222087" y="1886743"/>
            <a:ext cx="3403817" cy="2031325"/>
          </a:xfrm>
          <a:prstGeom prst="rect">
            <a:avLst/>
          </a:prstGeom>
          <a:noFill/>
        </p:spPr>
        <p:txBody>
          <a:bodyPr wrap="none" rtlCol="0">
            <a:spAutoFit/>
          </a:bodyPr>
          <a:lstStyle/>
          <a:p>
            <a:r>
              <a:rPr lang="en-GB" sz="7200" b="1" i="1" dirty="0">
                <a:solidFill>
                  <a:schemeClr val="bg1"/>
                </a:solidFill>
              </a:rPr>
              <a:t>Content </a:t>
            </a: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2" name="Content Placeholder 2">
            <a:extLst>
              <a:ext uri="{FF2B5EF4-FFF2-40B4-BE49-F238E27FC236}">
                <a16:creationId xmlns:a16="http://schemas.microsoft.com/office/drawing/2014/main" id="{D6E30C71-C29A-4A67-79A9-C0E074324F4D}"/>
              </a:ext>
            </a:extLst>
          </p:cNvPr>
          <p:cNvSpPr txBox="1">
            <a:spLocks/>
          </p:cNvSpPr>
          <p:nvPr/>
        </p:nvSpPr>
        <p:spPr>
          <a:xfrm>
            <a:off x="6695090" y="1516008"/>
            <a:ext cx="4770895" cy="3608442"/>
          </a:xfrm>
          <a:prstGeom prst="rect">
            <a:avLst/>
          </a:prstGeom>
        </p:spPr>
        <p:txBody>
          <a:bodyPr vert="horz" lIns="91440" tIns="45720" rIns="91440" bIns="45720" rtlCol="0" anchor="ctr">
            <a:normAutofit fontScale="85000" lnSpcReduction="20000"/>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b="1" dirty="0"/>
          </a:p>
          <a:p>
            <a:pPr marL="342900" indent="-342900">
              <a:buFont typeface="Arial" panose="020B0604020202020204" pitchFamily="34" charset="0"/>
              <a:buChar char="•"/>
            </a:pPr>
            <a:r>
              <a:rPr lang="en-GB" sz="4000" dirty="0">
                <a:solidFill>
                  <a:schemeClr val="bg1"/>
                </a:solidFill>
              </a:rPr>
              <a:t>Breakout session</a:t>
            </a:r>
            <a:br>
              <a:rPr lang="en-GB" sz="4000" dirty="0">
                <a:solidFill>
                  <a:schemeClr val="bg1"/>
                </a:solidFill>
              </a:rPr>
            </a:br>
            <a:endParaRPr lang="en-GB" sz="4000" dirty="0">
              <a:solidFill>
                <a:schemeClr val="bg1"/>
              </a:solidFill>
            </a:endParaRPr>
          </a:p>
          <a:p>
            <a:pPr marL="342900" indent="-342900">
              <a:buFont typeface="Arial" panose="020B0604020202020204" pitchFamily="34" charset="0"/>
              <a:buChar char="•"/>
            </a:pPr>
            <a:r>
              <a:rPr lang="en-GB" sz="4000" dirty="0">
                <a:solidFill>
                  <a:schemeClr val="bg1"/>
                </a:solidFill>
              </a:rPr>
              <a:t>PESTLE Analysis</a:t>
            </a:r>
          </a:p>
          <a:p>
            <a:endParaRPr lang="en-GB" sz="4000" dirty="0">
              <a:solidFill>
                <a:schemeClr val="bg1"/>
              </a:solidFill>
            </a:endParaRPr>
          </a:p>
          <a:p>
            <a:pPr marL="342900" indent="-342900">
              <a:buFont typeface="Arial" panose="020B0604020202020204" pitchFamily="34" charset="0"/>
              <a:buChar char="•"/>
            </a:pPr>
            <a:r>
              <a:rPr lang="en-GB" sz="4000" dirty="0">
                <a:solidFill>
                  <a:schemeClr val="bg1"/>
                </a:solidFill>
              </a:rPr>
              <a:t>SWOT Analysis</a:t>
            </a:r>
          </a:p>
          <a:p>
            <a:endParaRPr lang="en-GB" sz="4000" dirty="0">
              <a:solidFill>
                <a:schemeClr val="bg1"/>
              </a:solidFill>
            </a:endParaRPr>
          </a:p>
          <a:p>
            <a:pPr marL="342900" indent="-342900">
              <a:buFont typeface="Arial" panose="020B0604020202020204" pitchFamily="34" charset="0"/>
              <a:buChar char="•"/>
            </a:pPr>
            <a:r>
              <a:rPr lang="en-GB" sz="4000" dirty="0">
                <a:solidFill>
                  <a:schemeClr val="bg1"/>
                </a:solidFill>
              </a:rPr>
              <a:t>Assignment 2</a:t>
            </a:r>
          </a:p>
          <a:p>
            <a:br>
              <a:rPr lang="en-GB" dirty="0">
                <a:solidFill>
                  <a:schemeClr val="bg1"/>
                </a:solidFill>
              </a:rPr>
            </a:br>
            <a:endParaRPr lang="en-GB" b="1" dirty="0">
              <a:solidFill>
                <a:schemeClr val="bg1"/>
              </a:solidFill>
            </a:endParaRPr>
          </a:p>
          <a:p>
            <a:endParaRPr lang="en-GB" b="1" dirty="0"/>
          </a:p>
        </p:txBody>
      </p:sp>
    </p:spTree>
    <p:extLst>
      <p:ext uri="{BB962C8B-B14F-4D97-AF65-F5344CB8AC3E}">
        <p14:creationId xmlns:p14="http://schemas.microsoft.com/office/powerpoint/2010/main" val="1025831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p:txBody>
          <a:bodyPr anchor="ctr">
            <a:normAutofit/>
          </a:bodyPr>
          <a:lstStyle/>
          <a:p>
            <a:r>
              <a:rPr lang="en-GB" dirty="0"/>
              <a:t>How much do you think the industry has changed since the beginning?</a:t>
            </a:r>
          </a:p>
        </p:txBody>
      </p:sp>
      <p:pic>
        <p:nvPicPr>
          <p:cNvPr id="5" name="Picture 4">
            <a:extLst>
              <a:ext uri="{FF2B5EF4-FFF2-40B4-BE49-F238E27FC236}">
                <a16:creationId xmlns:a16="http://schemas.microsoft.com/office/drawing/2014/main" id="{4E1FE681-E56B-4259-A12D-48805DACF466}"/>
              </a:ext>
            </a:extLst>
          </p:cNvPr>
          <p:cNvPicPr>
            <a:picLocks noChangeAspect="1"/>
          </p:cNvPicPr>
          <p:nvPr/>
        </p:nvPicPr>
        <p:blipFill>
          <a:blip r:embed="rId3"/>
          <a:stretch>
            <a:fillRect/>
          </a:stretch>
        </p:blipFill>
        <p:spPr>
          <a:xfrm>
            <a:off x="3503713" y="2132856"/>
            <a:ext cx="4884347" cy="3223668"/>
          </a:xfrm>
          <a:prstGeom prst="rect">
            <a:avLst/>
          </a:prstGeom>
          <a:noFill/>
        </p:spPr>
      </p:pic>
    </p:spTree>
    <p:extLst>
      <p:ext uri="{BB962C8B-B14F-4D97-AF65-F5344CB8AC3E}">
        <p14:creationId xmlns:p14="http://schemas.microsoft.com/office/powerpoint/2010/main" val="2505130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5614D8-F779-4457-9B5B-3584FEA513DF}"/>
              </a:ext>
            </a:extLst>
          </p:cNvPr>
          <p:cNvPicPr>
            <a:picLocks noChangeAspect="1"/>
          </p:cNvPicPr>
          <p:nvPr/>
        </p:nvPicPr>
        <p:blipFill rotWithShape="1">
          <a:blip r:embed="rId3"/>
          <a:srcRect l="32675" r="-3" b="-3"/>
          <a:stretch/>
        </p:blipFill>
        <p:spPr>
          <a:xfrm>
            <a:off x="3092973" y="214364"/>
            <a:ext cx="4788024" cy="5544617"/>
          </a:xfrm>
          <a:prstGeom prst="rect">
            <a:avLst/>
          </a:prstGeom>
          <a:noFill/>
        </p:spPr>
      </p:pic>
    </p:spTree>
    <p:extLst>
      <p:ext uri="{BB962C8B-B14F-4D97-AF65-F5344CB8AC3E}">
        <p14:creationId xmlns:p14="http://schemas.microsoft.com/office/powerpoint/2010/main" val="2187536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B5CBE-058C-430D-995F-CD3724ABFA7F}"/>
              </a:ext>
            </a:extLst>
          </p:cNvPr>
          <p:cNvSpPr>
            <a:spLocks noGrp="1"/>
          </p:cNvSpPr>
          <p:nvPr>
            <p:ph type="title"/>
          </p:nvPr>
        </p:nvSpPr>
        <p:spPr>
          <a:xfrm>
            <a:off x="1297681" y="624568"/>
            <a:ext cx="3679811" cy="5412920"/>
          </a:xfrm>
        </p:spPr>
        <p:txBody>
          <a:bodyPr>
            <a:normAutofit/>
          </a:bodyPr>
          <a:lstStyle/>
          <a:p>
            <a:r>
              <a:rPr lang="en-GB" dirty="0"/>
              <a:t>What are the drivers of Change?</a:t>
            </a:r>
          </a:p>
        </p:txBody>
      </p:sp>
      <p:sp>
        <p:nvSpPr>
          <p:cNvPr id="3" name="Content Placeholder 2">
            <a:extLst>
              <a:ext uri="{FF2B5EF4-FFF2-40B4-BE49-F238E27FC236}">
                <a16:creationId xmlns:a16="http://schemas.microsoft.com/office/drawing/2014/main" id="{D0789D59-4670-4E92-BB38-3698277631C6}"/>
              </a:ext>
            </a:extLst>
          </p:cNvPr>
          <p:cNvSpPr>
            <a:spLocks noGrp="1"/>
          </p:cNvSpPr>
          <p:nvPr>
            <p:ph idx="1"/>
          </p:nvPr>
        </p:nvSpPr>
        <p:spPr>
          <a:xfrm>
            <a:off x="5724526" y="624568"/>
            <a:ext cx="5587752" cy="5412920"/>
          </a:xfrm>
        </p:spPr>
        <p:txBody>
          <a:bodyPr anchor="ctr">
            <a:normAutofit/>
          </a:bodyPr>
          <a:lstStyle/>
          <a:p>
            <a:pPr>
              <a:buFont typeface="Arial" panose="020B0604020202020204" pitchFamily="34" charset="0"/>
              <a:buChar char="•"/>
            </a:pPr>
            <a:r>
              <a:rPr lang="en-GB" sz="1900" b="1" dirty="0">
                <a:latin typeface="Open Sans"/>
              </a:rPr>
              <a:t>Growth opportunities, especially new markets.</a:t>
            </a:r>
          </a:p>
          <a:p>
            <a:pPr>
              <a:buFont typeface="Arial" panose="020B0604020202020204" pitchFamily="34" charset="0"/>
              <a:buChar char="•"/>
            </a:pPr>
            <a:r>
              <a:rPr lang="en-GB" sz="1900" b="1" dirty="0">
                <a:latin typeface="Open Sans"/>
              </a:rPr>
              <a:t>Economic downturns and challenging trading conditions.</a:t>
            </a:r>
          </a:p>
          <a:p>
            <a:pPr>
              <a:buFont typeface="Arial" panose="020B0604020202020204" pitchFamily="34" charset="0"/>
              <a:buChar char="•"/>
            </a:pPr>
            <a:r>
              <a:rPr lang="en-GB" sz="1900" b="1" dirty="0">
                <a:latin typeface="Open Sans"/>
              </a:rPr>
              <a:t>Shifts in strategic objectives.</a:t>
            </a:r>
          </a:p>
          <a:p>
            <a:pPr>
              <a:buFont typeface="Arial" panose="020B0604020202020204" pitchFamily="34" charset="0"/>
              <a:buChar char="•"/>
            </a:pPr>
            <a:r>
              <a:rPr lang="en-GB" sz="1900" b="1" dirty="0">
                <a:latin typeface="Open Sans"/>
              </a:rPr>
              <a:t>Technological developments.</a:t>
            </a:r>
          </a:p>
          <a:p>
            <a:pPr>
              <a:buFont typeface="Arial" panose="020B0604020202020204" pitchFamily="34" charset="0"/>
              <a:buChar char="•"/>
            </a:pPr>
            <a:r>
              <a:rPr lang="en-GB" sz="1900" b="1" dirty="0">
                <a:latin typeface="Open Sans"/>
              </a:rPr>
              <a:t>Competitive pressures, including new entrants, mergers and acquisitions.</a:t>
            </a:r>
          </a:p>
          <a:p>
            <a:pPr>
              <a:buFont typeface="Arial" panose="020B0604020202020204" pitchFamily="34" charset="0"/>
              <a:buChar char="•"/>
            </a:pPr>
            <a:r>
              <a:rPr lang="en-GB" sz="1900" b="1" dirty="0">
                <a:latin typeface="Open Sans"/>
              </a:rPr>
              <a:t>Customer or supplier pressure, particularly shifting markets.</a:t>
            </a:r>
          </a:p>
          <a:p>
            <a:pPr>
              <a:buFont typeface="Arial" panose="020B0604020202020204" pitchFamily="34" charset="0"/>
              <a:buChar char="•"/>
            </a:pPr>
            <a:r>
              <a:rPr lang="en-GB" sz="1900" b="1" dirty="0">
                <a:latin typeface="Open Sans"/>
              </a:rPr>
              <a:t>Learning new organisation behaviours and skills.</a:t>
            </a:r>
          </a:p>
          <a:p>
            <a:pPr>
              <a:buFont typeface="Arial" panose="020B0604020202020204" pitchFamily="34" charset="0"/>
              <a:buChar char="•"/>
            </a:pPr>
            <a:r>
              <a:rPr lang="en-GB" sz="1900" b="1" dirty="0">
                <a:latin typeface="Open Sans"/>
              </a:rPr>
              <a:t>Government legislation/initiatives</a:t>
            </a:r>
          </a:p>
        </p:txBody>
      </p:sp>
    </p:spTree>
    <p:extLst>
      <p:ext uri="{BB962C8B-B14F-4D97-AF65-F5344CB8AC3E}">
        <p14:creationId xmlns:p14="http://schemas.microsoft.com/office/powerpoint/2010/main" val="230839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94487" y="276761"/>
            <a:ext cx="8698208" cy="872418"/>
          </a:xfrm>
          <a:prstGeom prst="rect">
            <a:avLst/>
          </a:prstGeom>
        </p:spPr>
        <p:txBody>
          <a:bodyPr vert="horz" wrap="square" lIns="0" tIns="315341" rIns="0" bIns="0" rtlCol="0" anchor="ctr">
            <a:spAutoFit/>
          </a:bodyPr>
          <a:lstStyle/>
          <a:p>
            <a:pPr marL="224154">
              <a:lnSpc>
                <a:spcPct val="100000"/>
              </a:lnSpc>
              <a:spcBef>
                <a:spcPts val="100"/>
              </a:spcBef>
            </a:pPr>
            <a:r>
              <a:rPr sz="3600" b="1" dirty="0">
                <a:solidFill>
                  <a:srgbClr val="007EA2"/>
                </a:solidFill>
                <a:latin typeface="Arial"/>
                <a:cs typeface="Arial"/>
              </a:rPr>
              <a:t>Layers</a:t>
            </a:r>
            <a:r>
              <a:rPr sz="3600" b="1" spc="10" dirty="0">
                <a:solidFill>
                  <a:srgbClr val="007EA2"/>
                </a:solidFill>
                <a:latin typeface="Arial"/>
                <a:cs typeface="Arial"/>
              </a:rPr>
              <a:t> </a:t>
            </a:r>
            <a:r>
              <a:rPr sz="3600" b="1" dirty="0">
                <a:solidFill>
                  <a:srgbClr val="007EA2"/>
                </a:solidFill>
                <a:latin typeface="Arial"/>
                <a:cs typeface="Arial"/>
              </a:rPr>
              <a:t>of</a:t>
            </a:r>
            <a:r>
              <a:rPr sz="3600" b="1" spc="-25" dirty="0">
                <a:solidFill>
                  <a:srgbClr val="007EA2"/>
                </a:solidFill>
                <a:latin typeface="Arial"/>
                <a:cs typeface="Arial"/>
              </a:rPr>
              <a:t> </a:t>
            </a:r>
            <a:r>
              <a:rPr sz="3600" b="1" dirty="0">
                <a:solidFill>
                  <a:srgbClr val="007EA2"/>
                </a:solidFill>
                <a:latin typeface="Arial"/>
                <a:cs typeface="Arial"/>
              </a:rPr>
              <a:t>the</a:t>
            </a:r>
            <a:r>
              <a:rPr sz="3600" b="1" spc="-15" dirty="0">
                <a:solidFill>
                  <a:srgbClr val="007EA2"/>
                </a:solidFill>
                <a:latin typeface="Arial"/>
                <a:cs typeface="Arial"/>
              </a:rPr>
              <a:t> </a:t>
            </a:r>
            <a:r>
              <a:rPr sz="3600" b="1" dirty="0">
                <a:solidFill>
                  <a:srgbClr val="007EA2"/>
                </a:solidFill>
                <a:latin typeface="Arial"/>
                <a:cs typeface="Arial"/>
              </a:rPr>
              <a:t>business</a:t>
            </a:r>
            <a:r>
              <a:rPr sz="3600" b="1" spc="-30" dirty="0">
                <a:solidFill>
                  <a:srgbClr val="007EA2"/>
                </a:solidFill>
                <a:latin typeface="Arial"/>
                <a:cs typeface="Arial"/>
              </a:rPr>
              <a:t> </a:t>
            </a:r>
            <a:r>
              <a:rPr sz="3600" b="1" spc="-10" dirty="0">
                <a:solidFill>
                  <a:srgbClr val="007EA2"/>
                </a:solidFill>
                <a:latin typeface="Arial"/>
                <a:cs typeface="Arial"/>
              </a:rPr>
              <a:t>environment</a:t>
            </a:r>
            <a:endParaRPr sz="3600" dirty="0">
              <a:latin typeface="Arial"/>
              <a:cs typeface="Arial"/>
            </a:endParaRPr>
          </a:p>
        </p:txBody>
      </p:sp>
      <p:pic>
        <p:nvPicPr>
          <p:cNvPr id="3" name="object 3"/>
          <p:cNvPicPr/>
          <p:nvPr/>
        </p:nvPicPr>
        <p:blipFill>
          <a:blip r:embed="rId2" cstate="print"/>
          <a:stretch>
            <a:fillRect/>
          </a:stretch>
        </p:blipFill>
        <p:spPr>
          <a:xfrm>
            <a:off x="1646828" y="1256012"/>
            <a:ext cx="6308557" cy="4438454"/>
          </a:xfrm>
          <a:prstGeom prst="rect">
            <a:avLst/>
          </a:prstGeom>
        </p:spPr>
      </p:pic>
      <p:grpSp>
        <p:nvGrpSpPr>
          <p:cNvPr id="4" name="object 4"/>
          <p:cNvGrpSpPr/>
          <p:nvPr/>
        </p:nvGrpSpPr>
        <p:grpSpPr>
          <a:xfrm>
            <a:off x="1981374" y="6378443"/>
            <a:ext cx="913765" cy="276225"/>
            <a:chOff x="457373" y="6378442"/>
            <a:chExt cx="913765" cy="276225"/>
          </a:xfrm>
        </p:grpSpPr>
        <p:sp>
          <p:nvSpPr>
            <p:cNvPr id="5" name="object 5"/>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6" name="object 6"/>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7" name="object 7"/>
            <p:cNvPicPr/>
            <p:nvPr/>
          </p:nvPicPr>
          <p:blipFill>
            <a:blip r:embed="rId3" cstate="print"/>
            <a:stretch>
              <a:fillRect/>
            </a:stretch>
          </p:blipFill>
          <p:spPr>
            <a:xfrm>
              <a:off x="499313" y="6426606"/>
              <a:ext cx="166802" cy="187988"/>
            </a:xfrm>
            <a:prstGeom prst="rect">
              <a:avLst/>
            </a:prstGeom>
          </p:spPr>
        </p:pic>
      </p:grpSp>
      <p:sp>
        <p:nvSpPr>
          <p:cNvPr id="8" name="object 8"/>
          <p:cNvSpPr txBox="1"/>
          <p:nvPr/>
        </p:nvSpPr>
        <p:spPr>
          <a:xfrm>
            <a:off x="5188459" y="6449364"/>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sp>
        <p:nvSpPr>
          <p:cNvPr id="9" name="object 9"/>
          <p:cNvSpPr txBox="1"/>
          <p:nvPr/>
        </p:nvSpPr>
        <p:spPr>
          <a:xfrm>
            <a:off x="3386327" y="3279648"/>
            <a:ext cx="1414780" cy="587981"/>
          </a:xfrm>
          <a:prstGeom prst="rect">
            <a:avLst/>
          </a:prstGeom>
          <a:solidFill>
            <a:srgbClr val="FFFFFF"/>
          </a:solidFill>
        </p:spPr>
        <p:txBody>
          <a:bodyPr vert="horz" wrap="square" lIns="0" tIns="33655" rIns="0" bIns="0" rtlCol="0">
            <a:spAutoFit/>
          </a:bodyPr>
          <a:lstStyle/>
          <a:p>
            <a:pPr marL="92075">
              <a:spcBef>
                <a:spcPts val="265"/>
              </a:spcBef>
            </a:pPr>
            <a:r>
              <a:rPr spc="-10" dirty="0">
                <a:latin typeface="Calibri Light"/>
                <a:cs typeface="Calibri Light"/>
              </a:rPr>
              <a:t>Micro-</a:t>
            </a:r>
            <a:endParaRPr>
              <a:latin typeface="Calibri Light"/>
              <a:cs typeface="Calibri Light"/>
            </a:endParaRPr>
          </a:p>
          <a:p>
            <a:pPr marL="92075"/>
            <a:r>
              <a:rPr spc="-10" dirty="0">
                <a:latin typeface="Calibri Light"/>
                <a:cs typeface="Calibri Light"/>
              </a:rPr>
              <a:t>environment</a:t>
            </a:r>
            <a:endParaRPr>
              <a:latin typeface="Calibri Light"/>
              <a:cs typeface="Calibri Light"/>
            </a:endParaRPr>
          </a:p>
        </p:txBody>
      </p:sp>
      <p:sp>
        <p:nvSpPr>
          <p:cNvPr id="10" name="object 8">
            <a:extLst>
              <a:ext uri="{FF2B5EF4-FFF2-40B4-BE49-F238E27FC236}">
                <a16:creationId xmlns:a16="http://schemas.microsoft.com/office/drawing/2014/main" id="{2E8995D9-B2DB-7BC8-A9A8-2A0AE1B2A95E}"/>
              </a:ext>
            </a:extLst>
          </p:cNvPr>
          <p:cNvSpPr txBox="1"/>
          <p:nvPr/>
        </p:nvSpPr>
        <p:spPr>
          <a:xfrm>
            <a:off x="6769037" y="5304862"/>
            <a:ext cx="5081905" cy="208915"/>
          </a:xfrm>
          <a:prstGeom prst="rect">
            <a:avLst/>
          </a:prstGeom>
        </p:spPr>
        <p:txBody>
          <a:bodyPr vert="horz" wrap="square" lIns="0" tIns="12700" rIns="0" bIns="0" rtlCol="0">
            <a:spAutoFit/>
          </a:bodyPr>
          <a:lstStyle/>
          <a:p>
            <a:pPr marL="12700">
              <a:lnSpc>
                <a:spcPct val="100000"/>
              </a:lnSpc>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dirty="0">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a:hlinkClick r:id="" action="ppaction://media"/>
            <a:extLst>
              <a:ext uri="{FF2B5EF4-FFF2-40B4-BE49-F238E27FC236}">
                <a16:creationId xmlns:a16="http://schemas.microsoft.com/office/drawing/2014/main" id="{74AC9CA4-7661-4336-8265-FA0CA106F33B}"/>
              </a:ext>
            </a:extLst>
          </p:cNvPr>
          <p:cNvPicPr>
            <a:picLocks noGrp="1" noRot="1" noChangeAspect="1"/>
          </p:cNvPicPr>
          <p:nvPr>
            <p:ph idx="1"/>
            <a:videoFile r:link="rId1"/>
          </p:nvPr>
        </p:nvPicPr>
        <p:blipFill>
          <a:blip r:embed="rId4"/>
          <a:stretch>
            <a:fillRect/>
          </a:stretch>
        </p:blipFill>
        <p:spPr>
          <a:xfrm>
            <a:off x="1436393" y="251870"/>
            <a:ext cx="9144000" cy="5431646"/>
          </a:xfrm>
          <a:prstGeom prst="rect">
            <a:avLst/>
          </a:prstGeom>
        </p:spPr>
      </p:pic>
    </p:spTree>
    <p:extLst>
      <p:ext uri="{BB962C8B-B14F-4D97-AF65-F5344CB8AC3E}">
        <p14:creationId xmlns:p14="http://schemas.microsoft.com/office/powerpoint/2010/main" val="336258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746605" y="1170560"/>
            <a:ext cx="8514080" cy="757555"/>
          </a:xfrm>
          <a:prstGeom prst="rect">
            <a:avLst/>
          </a:prstGeom>
        </p:spPr>
        <p:txBody>
          <a:bodyPr vert="horz" wrap="square" lIns="0" tIns="12700" rIns="0" bIns="0" rtlCol="0">
            <a:spAutoFit/>
          </a:bodyPr>
          <a:lstStyle/>
          <a:p>
            <a:pPr marL="12700" marR="5080">
              <a:spcBef>
                <a:spcPts val="100"/>
              </a:spcBef>
            </a:pPr>
            <a:r>
              <a:rPr sz="2400" dirty="0">
                <a:solidFill>
                  <a:srgbClr val="252525"/>
                </a:solidFill>
                <a:latin typeface="Arial"/>
                <a:cs typeface="Arial"/>
              </a:rPr>
              <a:t>The</a:t>
            </a:r>
            <a:r>
              <a:rPr sz="2400" spc="-30" dirty="0">
                <a:solidFill>
                  <a:srgbClr val="252525"/>
                </a:solidFill>
                <a:latin typeface="Arial"/>
                <a:cs typeface="Arial"/>
              </a:rPr>
              <a:t> </a:t>
            </a:r>
            <a:r>
              <a:rPr sz="2400" dirty="0">
                <a:solidFill>
                  <a:srgbClr val="252525"/>
                </a:solidFill>
                <a:latin typeface="Arial"/>
                <a:cs typeface="Arial"/>
              </a:rPr>
              <a:t>PESTEL</a:t>
            </a:r>
            <a:r>
              <a:rPr sz="2400" spc="-140" dirty="0">
                <a:solidFill>
                  <a:srgbClr val="252525"/>
                </a:solidFill>
                <a:latin typeface="Arial"/>
                <a:cs typeface="Arial"/>
              </a:rPr>
              <a:t> </a:t>
            </a:r>
            <a:r>
              <a:rPr sz="2400" dirty="0">
                <a:solidFill>
                  <a:srgbClr val="252525"/>
                </a:solidFill>
                <a:latin typeface="Arial"/>
                <a:cs typeface="Arial"/>
              </a:rPr>
              <a:t>framework</a:t>
            </a:r>
            <a:r>
              <a:rPr sz="2400" spc="-15" dirty="0">
                <a:solidFill>
                  <a:srgbClr val="252525"/>
                </a:solidFill>
                <a:latin typeface="Arial"/>
                <a:cs typeface="Arial"/>
              </a:rPr>
              <a:t> </a:t>
            </a:r>
            <a:r>
              <a:rPr sz="2400" dirty="0">
                <a:solidFill>
                  <a:srgbClr val="252525"/>
                </a:solidFill>
                <a:latin typeface="Arial"/>
                <a:cs typeface="Arial"/>
              </a:rPr>
              <a:t>categorises</a:t>
            </a:r>
            <a:r>
              <a:rPr sz="2400" spc="15" dirty="0">
                <a:solidFill>
                  <a:srgbClr val="252525"/>
                </a:solidFill>
                <a:latin typeface="Arial"/>
                <a:cs typeface="Arial"/>
              </a:rPr>
              <a:t> </a:t>
            </a:r>
            <a:r>
              <a:rPr sz="2400" dirty="0">
                <a:solidFill>
                  <a:srgbClr val="252525"/>
                </a:solidFill>
                <a:latin typeface="Arial"/>
                <a:cs typeface="Arial"/>
              </a:rPr>
              <a:t>environmental</a:t>
            </a:r>
            <a:r>
              <a:rPr sz="2400" spc="-35" dirty="0">
                <a:solidFill>
                  <a:srgbClr val="252525"/>
                </a:solidFill>
                <a:latin typeface="Arial"/>
                <a:cs typeface="Arial"/>
              </a:rPr>
              <a:t> </a:t>
            </a:r>
            <a:r>
              <a:rPr sz="2400" dirty="0">
                <a:solidFill>
                  <a:srgbClr val="252525"/>
                </a:solidFill>
                <a:latin typeface="Arial"/>
                <a:cs typeface="Arial"/>
              </a:rPr>
              <a:t>factors</a:t>
            </a:r>
            <a:r>
              <a:rPr sz="2400" spc="-35" dirty="0">
                <a:solidFill>
                  <a:srgbClr val="252525"/>
                </a:solidFill>
                <a:latin typeface="Arial"/>
                <a:cs typeface="Arial"/>
              </a:rPr>
              <a:t> </a:t>
            </a:r>
            <a:r>
              <a:rPr sz="2400" spc="-20" dirty="0">
                <a:solidFill>
                  <a:srgbClr val="252525"/>
                </a:solidFill>
                <a:latin typeface="Arial"/>
                <a:cs typeface="Arial"/>
              </a:rPr>
              <a:t>into </a:t>
            </a:r>
            <a:r>
              <a:rPr sz="2400" dirty="0">
                <a:solidFill>
                  <a:srgbClr val="252525"/>
                </a:solidFill>
                <a:latin typeface="Arial"/>
                <a:cs typeface="Arial"/>
              </a:rPr>
              <a:t>six</a:t>
            </a:r>
            <a:r>
              <a:rPr sz="2400" spc="-5" dirty="0">
                <a:solidFill>
                  <a:srgbClr val="252525"/>
                </a:solidFill>
                <a:latin typeface="Arial"/>
                <a:cs typeface="Arial"/>
              </a:rPr>
              <a:t> </a:t>
            </a:r>
            <a:r>
              <a:rPr sz="2400" dirty="0">
                <a:solidFill>
                  <a:srgbClr val="252525"/>
                </a:solidFill>
                <a:latin typeface="Arial"/>
                <a:cs typeface="Arial"/>
              </a:rPr>
              <a:t>key</a:t>
            </a:r>
            <a:r>
              <a:rPr sz="2400" spc="-20" dirty="0">
                <a:solidFill>
                  <a:srgbClr val="252525"/>
                </a:solidFill>
                <a:latin typeface="Arial"/>
                <a:cs typeface="Arial"/>
              </a:rPr>
              <a:t> </a:t>
            </a:r>
            <a:r>
              <a:rPr sz="2400" spc="-10" dirty="0">
                <a:solidFill>
                  <a:srgbClr val="252525"/>
                </a:solidFill>
                <a:latin typeface="Arial"/>
                <a:cs typeface="Arial"/>
              </a:rPr>
              <a:t>types:</a:t>
            </a:r>
            <a:endParaRPr sz="2400">
              <a:latin typeface="Arial"/>
              <a:cs typeface="Arial"/>
            </a:endParaRPr>
          </a:p>
        </p:txBody>
      </p:sp>
      <p:sp>
        <p:nvSpPr>
          <p:cNvPr id="4" name="object 4"/>
          <p:cNvSpPr txBox="1">
            <a:spLocks noGrp="1"/>
          </p:cNvSpPr>
          <p:nvPr>
            <p:ph type="title"/>
          </p:nvPr>
        </p:nvSpPr>
        <p:spPr>
          <a:xfrm>
            <a:off x="602018" y="170684"/>
            <a:ext cx="10515600" cy="863236"/>
          </a:xfrm>
          <a:prstGeom prst="rect">
            <a:avLst/>
          </a:prstGeom>
        </p:spPr>
        <p:txBody>
          <a:bodyPr vert="horz" wrap="square" lIns="0" tIns="306247" rIns="0" bIns="0" rtlCol="0" anchor="ctr">
            <a:spAutoFit/>
          </a:bodyPr>
          <a:lstStyle/>
          <a:p>
            <a:pPr marL="1557655">
              <a:lnSpc>
                <a:spcPct val="100000"/>
              </a:lnSpc>
              <a:spcBef>
                <a:spcPts val="100"/>
              </a:spcBef>
            </a:pPr>
            <a:r>
              <a:rPr sz="3600" b="1" dirty="0">
                <a:solidFill>
                  <a:srgbClr val="007EA2"/>
                </a:solidFill>
                <a:latin typeface="Arial"/>
                <a:cs typeface="Arial"/>
              </a:rPr>
              <a:t>The</a:t>
            </a:r>
            <a:r>
              <a:rPr sz="3600" b="1" spc="-30" dirty="0">
                <a:solidFill>
                  <a:srgbClr val="007EA2"/>
                </a:solidFill>
                <a:latin typeface="Arial"/>
                <a:cs typeface="Arial"/>
              </a:rPr>
              <a:t> </a:t>
            </a:r>
            <a:r>
              <a:rPr sz="3600" b="1" dirty="0">
                <a:solidFill>
                  <a:srgbClr val="007EA2"/>
                </a:solidFill>
                <a:latin typeface="Arial"/>
                <a:cs typeface="Arial"/>
              </a:rPr>
              <a:t>PESTEL</a:t>
            </a:r>
            <a:r>
              <a:rPr sz="3600" b="1" spc="-55" dirty="0">
                <a:solidFill>
                  <a:srgbClr val="007EA2"/>
                </a:solidFill>
                <a:latin typeface="Arial"/>
                <a:cs typeface="Arial"/>
              </a:rPr>
              <a:t> </a:t>
            </a:r>
            <a:r>
              <a:rPr sz="3600" b="1" spc="-10" dirty="0">
                <a:solidFill>
                  <a:srgbClr val="007EA2"/>
                </a:solidFill>
                <a:latin typeface="Arial"/>
                <a:cs typeface="Arial"/>
              </a:rPr>
              <a:t>framework</a:t>
            </a:r>
            <a:endParaRPr sz="3600" dirty="0">
              <a:latin typeface="Arial"/>
              <a:cs typeface="Arial"/>
            </a:endParaRPr>
          </a:p>
        </p:txBody>
      </p:sp>
      <p:pic>
        <p:nvPicPr>
          <p:cNvPr id="5" name="object 5"/>
          <p:cNvPicPr/>
          <p:nvPr/>
        </p:nvPicPr>
        <p:blipFill>
          <a:blip r:embed="rId2" cstate="print"/>
          <a:stretch>
            <a:fillRect/>
          </a:stretch>
        </p:blipFill>
        <p:spPr>
          <a:xfrm>
            <a:off x="2786557" y="2064755"/>
            <a:ext cx="5766170" cy="316325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06790C-6A0C-46C8-A585-9770D16476F4}"/>
              </a:ext>
            </a:extLst>
          </p:cNvPr>
          <p:cNvSpPr txBox="1"/>
          <p:nvPr/>
        </p:nvSpPr>
        <p:spPr>
          <a:xfrm>
            <a:off x="2152650" y="365126"/>
            <a:ext cx="78867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solidFill>
                  <a:srgbClr val="FFFFFF"/>
                </a:solidFill>
                <a:latin typeface="+mj-lt"/>
                <a:ea typeface="+mj-ea"/>
                <a:cs typeface="+mj-cs"/>
              </a:rPr>
              <a:t>PESTLE</a:t>
            </a:r>
          </a:p>
        </p:txBody>
      </p:sp>
      <p:sp>
        <p:nvSpPr>
          <p:cNvPr id="3" name="Content Placeholder 2">
            <a:extLst>
              <a:ext uri="{FF2B5EF4-FFF2-40B4-BE49-F238E27FC236}">
                <a16:creationId xmlns:a16="http://schemas.microsoft.com/office/drawing/2014/main" id="{1EF55C32-4093-439C-87EB-EE0B2E8D8994}"/>
              </a:ext>
            </a:extLst>
          </p:cNvPr>
          <p:cNvSpPr>
            <a:spLocks noGrp="1"/>
          </p:cNvSpPr>
          <p:nvPr>
            <p:ph idx="1"/>
          </p:nvPr>
        </p:nvSpPr>
        <p:spPr>
          <a:xfrm>
            <a:off x="1232773" y="413178"/>
            <a:ext cx="9115825" cy="4991090"/>
          </a:xfrm>
        </p:spPr>
        <p:txBody>
          <a:bodyPr vert="horz" lIns="91440" tIns="45720" rIns="91440" bIns="45720" rtlCol="0">
            <a:noAutofit/>
          </a:bodyPr>
          <a:lstStyle/>
          <a:p>
            <a:r>
              <a:rPr lang="en-US" sz="1800" b="1" dirty="0"/>
              <a:t>Political: </a:t>
            </a:r>
            <a:r>
              <a:rPr lang="en-US" sz="1800" dirty="0"/>
              <a:t>Tax policy; environmental regulations; trade restrictions and reform; tariffs; political stability </a:t>
            </a:r>
          </a:p>
          <a:p>
            <a:r>
              <a:rPr lang="en-US" sz="1800" b="1" dirty="0"/>
              <a:t>Economic: </a:t>
            </a:r>
            <a:r>
              <a:rPr lang="en-US" sz="1800" dirty="0"/>
              <a:t>Economic growth/decline; interest, exchange, inflation and wage rates; minimum wage; working hours; unemployment (local and national); credit availability; cost of living</a:t>
            </a:r>
          </a:p>
          <a:p>
            <a:r>
              <a:rPr lang="en-US" sz="1800" b="1" dirty="0"/>
              <a:t>Sociological: </a:t>
            </a:r>
            <a:r>
              <a:rPr lang="en-US" sz="1800" dirty="0"/>
              <a:t>Cultural norms and expectations; health consciousness; population growth rates; age distribution; career attitudes; health and safety</a:t>
            </a:r>
          </a:p>
          <a:p>
            <a:r>
              <a:rPr lang="en-US" sz="1800" b="1" dirty="0"/>
              <a:t>Technological: </a:t>
            </a:r>
            <a:r>
              <a:rPr lang="en-US" sz="1800" dirty="0"/>
              <a:t>New technologies are continually emerging (for example, in the fields of robotics and artificial intelligence), and the rate of change itself is increasing. How will this affect the </a:t>
            </a:r>
            <a:r>
              <a:rPr lang="en-US" sz="1800" dirty="0" err="1"/>
              <a:t>organisation’s</a:t>
            </a:r>
            <a:r>
              <a:rPr lang="en-US" sz="1800" dirty="0"/>
              <a:t> products or services? </a:t>
            </a:r>
          </a:p>
          <a:p>
            <a:r>
              <a:rPr lang="en-US" sz="1800" b="1" dirty="0"/>
              <a:t>Legal: </a:t>
            </a:r>
            <a:r>
              <a:rPr lang="en-US" sz="1800" dirty="0"/>
              <a:t>Changes to legislation impacting employment, access to materials, quotas, resources, imports/exports, and taxation </a:t>
            </a:r>
          </a:p>
          <a:p>
            <a:r>
              <a:rPr lang="en-US" sz="1800" b="1" dirty="0"/>
              <a:t>Environmental: </a:t>
            </a:r>
            <a:r>
              <a:rPr lang="en-US" sz="1800" dirty="0"/>
              <a:t>Global warming and the increased need to switch to sustainable resources; ethical sourcing (both locally and nationally), including supply chain intelligence. Pandemics and other emergencies.</a:t>
            </a:r>
          </a:p>
          <a:p>
            <a:endParaRPr lang="en-US" sz="1800" dirty="0"/>
          </a:p>
          <a:p>
            <a:pPr marL="0"/>
            <a:r>
              <a:rPr lang="en-US" sz="1800" b="1" dirty="0"/>
              <a:t>By analysing those factors, organisations can gain insight into the external influences which may impact their strategy and business decisions</a:t>
            </a:r>
          </a:p>
        </p:txBody>
      </p:sp>
    </p:spTree>
    <p:extLst>
      <p:ext uri="{BB962C8B-B14F-4D97-AF65-F5344CB8AC3E}">
        <p14:creationId xmlns:p14="http://schemas.microsoft.com/office/powerpoint/2010/main" val="425739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D09F-4A73-432A-9961-778AC67324C4}"/>
              </a:ext>
            </a:extLst>
          </p:cNvPr>
          <p:cNvSpPr>
            <a:spLocks noGrp="1"/>
          </p:cNvSpPr>
          <p:nvPr>
            <p:ph type="title"/>
          </p:nvPr>
        </p:nvSpPr>
        <p:spPr>
          <a:xfrm>
            <a:off x="1981200" y="274638"/>
            <a:ext cx="2458616" cy="778098"/>
          </a:xfrm>
        </p:spPr>
        <p:txBody>
          <a:bodyPr anchor="ctr">
            <a:normAutofit/>
          </a:bodyPr>
          <a:lstStyle/>
          <a:p>
            <a:r>
              <a:rPr lang="en-GB" sz="3200" b="1" dirty="0">
                <a:solidFill>
                  <a:srgbClr val="0070C0"/>
                </a:solidFill>
              </a:rPr>
              <a:t>Political</a:t>
            </a:r>
          </a:p>
        </p:txBody>
      </p:sp>
      <p:sp>
        <p:nvSpPr>
          <p:cNvPr id="4" name="Content Placeholder 2">
            <a:extLst>
              <a:ext uri="{FF2B5EF4-FFF2-40B4-BE49-F238E27FC236}">
                <a16:creationId xmlns:a16="http://schemas.microsoft.com/office/drawing/2014/main" id="{6FB99ACF-C9BC-465B-90AA-020800E1812B}"/>
              </a:ext>
            </a:extLst>
          </p:cNvPr>
          <p:cNvSpPr>
            <a:spLocks noGrp="1"/>
          </p:cNvSpPr>
          <p:nvPr>
            <p:ph sz="half" idx="1"/>
          </p:nvPr>
        </p:nvSpPr>
        <p:spPr>
          <a:xfrm>
            <a:off x="1981200" y="1600201"/>
            <a:ext cx="4038600" cy="3989040"/>
          </a:xfrm>
        </p:spPr>
        <p:txBody>
          <a:bodyPr>
            <a:normAutofit/>
          </a:bodyPr>
          <a:lstStyle/>
          <a:p>
            <a:pPr fontAlgn="b"/>
            <a:r>
              <a:rPr lang="en-GB" sz="1500" dirty="0"/>
              <a:t>These are all about how and to what degree a government intervenes in the economy. </a:t>
            </a:r>
          </a:p>
          <a:p>
            <a:pPr marL="0" indent="0" fontAlgn="b">
              <a:buNone/>
            </a:pPr>
            <a:endParaRPr lang="en-GB" sz="1500" dirty="0"/>
          </a:p>
          <a:p>
            <a:pPr fontAlgn="b"/>
            <a:r>
              <a:rPr lang="en-GB" sz="1500" dirty="0"/>
              <a:t>This can include – government policy, political stability or instability in overseas markets, foreign trade policy, tax policy, labour law, environmental law, trade restrictions and so on. (COVID-19 for example)</a:t>
            </a:r>
          </a:p>
          <a:p>
            <a:pPr marL="0" indent="0" fontAlgn="b">
              <a:buNone/>
            </a:pPr>
            <a:endParaRPr lang="en-GB" sz="1500" dirty="0"/>
          </a:p>
          <a:p>
            <a:pPr fontAlgn="b"/>
            <a:r>
              <a:rPr lang="en-GB" sz="1500" dirty="0"/>
              <a:t>Organisations need to be able to respond to the current and anticipated future legislation and adjust their HRM policies accordingly.</a:t>
            </a:r>
          </a:p>
          <a:p>
            <a:pPr>
              <a:lnSpc>
                <a:spcPct val="90000"/>
              </a:lnSpc>
            </a:pPr>
            <a:endParaRPr lang="en-GB" sz="1500" dirty="0"/>
          </a:p>
        </p:txBody>
      </p:sp>
      <p:pic>
        <p:nvPicPr>
          <p:cNvPr id="5" name="Picture 4">
            <a:extLst>
              <a:ext uri="{FF2B5EF4-FFF2-40B4-BE49-F238E27FC236}">
                <a16:creationId xmlns:a16="http://schemas.microsoft.com/office/drawing/2014/main" id="{243C842C-C5DC-4E56-8F6E-9D2C1FC0D79D}"/>
              </a:ext>
            </a:extLst>
          </p:cNvPr>
          <p:cNvPicPr>
            <a:picLocks noChangeAspect="1"/>
          </p:cNvPicPr>
          <p:nvPr/>
        </p:nvPicPr>
        <p:blipFill>
          <a:blip r:embed="rId3"/>
          <a:stretch>
            <a:fillRect/>
          </a:stretch>
        </p:blipFill>
        <p:spPr>
          <a:xfrm>
            <a:off x="6192563" y="1772816"/>
            <a:ext cx="4038600" cy="2837116"/>
          </a:xfrm>
          <a:prstGeom prst="rect">
            <a:avLst/>
          </a:prstGeom>
          <a:noFill/>
        </p:spPr>
      </p:pic>
    </p:spTree>
    <p:extLst>
      <p:ext uri="{BB962C8B-B14F-4D97-AF65-F5344CB8AC3E}">
        <p14:creationId xmlns:p14="http://schemas.microsoft.com/office/powerpoint/2010/main" val="2991571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04622" y="116390"/>
            <a:ext cx="7367674" cy="927304"/>
          </a:xfrm>
          <a:prstGeom prst="rect">
            <a:avLst/>
          </a:prstGeom>
        </p:spPr>
        <p:txBody>
          <a:bodyPr vert="horz" wrap="square" lIns="0" tIns="247776" rIns="0" bIns="0" rtlCol="0" anchor="ctr">
            <a:spAutoFit/>
          </a:bodyPr>
          <a:lstStyle/>
          <a:p>
            <a:pPr marL="110489">
              <a:lnSpc>
                <a:spcPct val="100000"/>
              </a:lnSpc>
              <a:spcBef>
                <a:spcPts val="110"/>
              </a:spcBef>
            </a:pPr>
            <a:r>
              <a:rPr b="1" spc="-120" dirty="0">
                <a:latin typeface="Arial"/>
                <a:cs typeface="Arial"/>
              </a:rPr>
              <a:t>Political</a:t>
            </a:r>
            <a:r>
              <a:rPr b="1" spc="-229" dirty="0">
                <a:latin typeface="Arial"/>
                <a:cs typeface="Arial"/>
              </a:rPr>
              <a:t> </a:t>
            </a:r>
            <a:r>
              <a:rPr b="1" spc="-105" dirty="0">
                <a:latin typeface="Arial"/>
                <a:cs typeface="Arial"/>
              </a:rPr>
              <a:t>factors</a:t>
            </a:r>
            <a:r>
              <a:rPr b="1" spc="-215" dirty="0">
                <a:latin typeface="Arial"/>
                <a:cs typeface="Arial"/>
              </a:rPr>
              <a:t> </a:t>
            </a:r>
            <a:r>
              <a:rPr spc="-90" dirty="0"/>
              <a:t>(example)</a:t>
            </a:r>
          </a:p>
        </p:txBody>
      </p:sp>
      <p:grpSp>
        <p:nvGrpSpPr>
          <p:cNvPr id="3" name="object 3"/>
          <p:cNvGrpSpPr/>
          <p:nvPr/>
        </p:nvGrpSpPr>
        <p:grpSpPr>
          <a:xfrm>
            <a:off x="1981374" y="6378443"/>
            <a:ext cx="913765" cy="276225"/>
            <a:chOff x="457373" y="6378442"/>
            <a:chExt cx="913765" cy="276225"/>
          </a:xfrm>
        </p:grpSpPr>
        <p:sp>
          <p:nvSpPr>
            <p:cNvPr id="4" name="object 4"/>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5" name="object 5"/>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6" name="object 6"/>
            <p:cNvPicPr/>
            <p:nvPr/>
          </p:nvPicPr>
          <p:blipFill>
            <a:blip r:embed="rId2" cstate="print"/>
            <a:stretch>
              <a:fillRect/>
            </a:stretch>
          </p:blipFill>
          <p:spPr>
            <a:xfrm>
              <a:off x="499313" y="6426606"/>
              <a:ext cx="166802" cy="187988"/>
            </a:xfrm>
            <a:prstGeom prst="rect">
              <a:avLst/>
            </a:prstGeom>
          </p:spPr>
        </p:pic>
      </p:grpSp>
      <p:sp>
        <p:nvSpPr>
          <p:cNvPr id="7" name="object 7"/>
          <p:cNvSpPr txBox="1"/>
          <p:nvPr/>
        </p:nvSpPr>
        <p:spPr>
          <a:xfrm>
            <a:off x="5188459" y="6449364"/>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pic>
        <p:nvPicPr>
          <p:cNvPr id="8" name="object 8"/>
          <p:cNvPicPr/>
          <p:nvPr/>
        </p:nvPicPr>
        <p:blipFill>
          <a:blip r:embed="rId3" cstate="print"/>
          <a:stretch>
            <a:fillRect/>
          </a:stretch>
        </p:blipFill>
        <p:spPr>
          <a:xfrm>
            <a:off x="2710346" y="1246118"/>
            <a:ext cx="6654505" cy="414719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62219" y="282099"/>
            <a:ext cx="4378078" cy="923842"/>
          </a:xfrm>
          <a:prstGeom prst="rect">
            <a:avLst/>
          </a:prstGeom>
        </p:spPr>
        <p:txBody>
          <a:bodyPr vert="horz" wrap="square" lIns="0" tIns="244347" rIns="0" bIns="0" rtlCol="0" anchor="ctr">
            <a:spAutoFit/>
          </a:bodyPr>
          <a:lstStyle/>
          <a:p>
            <a:pPr marL="110489">
              <a:lnSpc>
                <a:spcPct val="100000"/>
              </a:lnSpc>
              <a:spcBef>
                <a:spcPts val="110"/>
              </a:spcBef>
            </a:pPr>
            <a:r>
              <a:rPr spc="-114" dirty="0"/>
              <a:t>Economic</a:t>
            </a:r>
            <a:r>
              <a:rPr spc="-225" dirty="0"/>
              <a:t> </a:t>
            </a:r>
            <a:r>
              <a:rPr spc="-90" dirty="0"/>
              <a:t>factors</a:t>
            </a:r>
          </a:p>
        </p:txBody>
      </p:sp>
      <p:sp>
        <p:nvSpPr>
          <p:cNvPr id="3" name="object 3"/>
          <p:cNvSpPr txBox="1"/>
          <p:nvPr/>
        </p:nvSpPr>
        <p:spPr>
          <a:xfrm>
            <a:off x="2061769" y="1205941"/>
            <a:ext cx="6802755" cy="3724910"/>
          </a:xfrm>
          <a:prstGeom prst="rect">
            <a:avLst/>
          </a:prstGeom>
        </p:spPr>
        <p:txBody>
          <a:bodyPr vert="horz" wrap="square" lIns="0" tIns="116205" rIns="0" bIns="0" rtlCol="0">
            <a:spAutoFit/>
          </a:bodyPr>
          <a:lstStyle/>
          <a:p>
            <a:pPr marL="40005">
              <a:spcBef>
                <a:spcPts val="915"/>
              </a:spcBef>
            </a:pPr>
            <a:r>
              <a:rPr sz="2800" b="1" i="1" dirty="0">
                <a:solidFill>
                  <a:srgbClr val="252525"/>
                </a:solidFill>
                <a:latin typeface="Arial"/>
                <a:cs typeface="Arial"/>
              </a:rPr>
              <a:t>Economic</a:t>
            </a:r>
            <a:r>
              <a:rPr sz="2800" b="1" i="1" spc="-45" dirty="0">
                <a:solidFill>
                  <a:srgbClr val="252525"/>
                </a:solidFill>
                <a:latin typeface="Arial"/>
                <a:cs typeface="Arial"/>
              </a:rPr>
              <a:t> </a:t>
            </a:r>
            <a:r>
              <a:rPr sz="2800" b="1" i="1" dirty="0">
                <a:solidFill>
                  <a:srgbClr val="252525"/>
                </a:solidFill>
                <a:latin typeface="Arial"/>
                <a:cs typeface="Arial"/>
              </a:rPr>
              <a:t>factors </a:t>
            </a:r>
            <a:r>
              <a:rPr sz="2800" spc="-10" dirty="0">
                <a:solidFill>
                  <a:srgbClr val="252525"/>
                </a:solidFill>
                <a:latin typeface="Arial"/>
                <a:cs typeface="Arial"/>
              </a:rPr>
              <a:t>include:</a:t>
            </a:r>
            <a:endParaRPr sz="2800" dirty="0">
              <a:latin typeface="Arial"/>
              <a:cs typeface="Arial"/>
            </a:endParaRPr>
          </a:p>
          <a:p>
            <a:pPr marL="190500" indent="-178435">
              <a:spcBef>
                <a:spcPts val="820"/>
              </a:spcBef>
              <a:buSzPct val="96428"/>
              <a:buFont typeface="Calibri"/>
              <a:buChar char="•"/>
              <a:tabLst>
                <a:tab pos="191135" algn="l"/>
              </a:tabLst>
            </a:pPr>
            <a:r>
              <a:rPr sz="2800" dirty="0">
                <a:solidFill>
                  <a:srgbClr val="252525"/>
                </a:solidFill>
                <a:latin typeface="Arial"/>
                <a:cs typeface="Arial"/>
              </a:rPr>
              <a:t>Business</a:t>
            </a:r>
            <a:r>
              <a:rPr sz="2800" spc="-60" dirty="0">
                <a:solidFill>
                  <a:srgbClr val="252525"/>
                </a:solidFill>
                <a:latin typeface="Arial"/>
                <a:cs typeface="Arial"/>
              </a:rPr>
              <a:t> </a:t>
            </a:r>
            <a:r>
              <a:rPr sz="2800" spc="-10" dirty="0">
                <a:solidFill>
                  <a:srgbClr val="252525"/>
                </a:solidFill>
                <a:latin typeface="Arial"/>
                <a:cs typeface="Arial"/>
              </a:rPr>
              <a:t>cycles.</a:t>
            </a:r>
            <a:endParaRPr sz="2800" dirty="0">
              <a:latin typeface="Arial"/>
              <a:cs typeface="Arial"/>
            </a:endParaRPr>
          </a:p>
          <a:p>
            <a:pPr marL="190500" indent="-178435">
              <a:spcBef>
                <a:spcPts val="795"/>
              </a:spcBef>
              <a:buSzPct val="96428"/>
              <a:buFont typeface="Calibri"/>
              <a:buChar char="•"/>
              <a:tabLst>
                <a:tab pos="191135" algn="l"/>
              </a:tabLst>
            </a:pPr>
            <a:r>
              <a:rPr sz="2800" dirty="0">
                <a:solidFill>
                  <a:srgbClr val="252525"/>
                </a:solidFill>
                <a:latin typeface="Arial"/>
                <a:cs typeface="Arial"/>
              </a:rPr>
              <a:t>Interest</a:t>
            </a:r>
            <a:r>
              <a:rPr sz="2800" spc="-60" dirty="0">
                <a:solidFill>
                  <a:srgbClr val="252525"/>
                </a:solidFill>
                <a:latin typeface="Arial"/>
                <a:cs typeface="Arial"/>
              </a:rPr>
              <a:t> </a:t>
            </a:r>
            <a:r>
              <a:rPr sz="2800" spc="-10" dirty="0">
                <a:solidFill>
                  <a:srgbClr val="252525"/>
                </a:solidFill>
                <a:latin typeface="Arial"/>
                <a:cs typeface="Arial"/>
              </a:rPr>
              <a:t>rates.</a:t>
            </a:r>
            <a:endParaRPr sz="2800" dirty="0">
              <a:latin typeface="Arial"/>
              <a:cs typeface="Arial"/>
            </a:endParaRPr>
          </a:p>
          <a:p>
            <a:pPr marL="190500" indent="-178435">
              <a:spcBef>
                <a:spcPts val="790"/>
              </a:spcBef>
              <a:buSzPct val="96428"/>
              <a:buFont typeface="Calibri"/>
              <a:buChar char="•"/>
              <a:tabLst>
                <a:tab pos="191135" algn="l"/>
              </a:tabLst>
            </a:pPr>
            <a:r>
              <a:rPr sz="2800" dirty="0">
                <a:solidFill>
                  <a:srgbClr val="252525"/>
                </a:solidFill>
                <a:latin typeface="Arial"/>
                <a:cs typeface="Arial"/>
              </a:rPr>
              <a:t>Personal</a:t>
            </a:r>
            <a:r>
              <a:rPr sz="2800" spc="-45" dirty="0">
                <a:solidFill>
                  <a:srgbClr val="252525"/>
                </a:solidFill>
                <a:latin typeface="Arial"/>
                <a:cs typeface="Arial"/>
              </a:rPr>
              <a:t> </a:t>
            </a:r>
            <a:r>
              <a:rPr sz="2800" dirty="0">
                <a:solidFill>
                  <a:srgbClr val="252525"/>
                </a:solidFill>
                <a:latin typeface="Arial"/>
                <a:cs typeface="Arial"/>
              </a:rPr>
              <a:t>disposable</a:t>
            </a:r>
            <a:r>
              <a:rPr sz="2800" spc="-55" dirty="0">
                <a:solidFill>
                  <a:srgbClr val="252525"/>
                </a:solidFill>
                <a:latin typeface="Arial"/>
                <a:cs typeface="Arial"/>
              </a:rPr>
              <a:t> </a:t>
            </a:r>
            <a:r>
              <a:rPr sz="2800" spc="-10" dirty="0">
                <a:solidFill>
                  <a:srgbClr val="252525"/>
                </a:solidFill>
                <a:latin typeface="Arial"/>
                <a:cs typeface="Arial"/>
              </a:rPr>
              <a:t>income.</a:t>
            </a:r>
            <a:endParaRPr sz="2800" dirty="0">
              <a:latin typeface="Arial"/>
              <a:cs typeface="Arial"/>
            </a:endParaRPr>
          </a:p>
          <a:p>
            <a:pPr marL="190500" indent="-178435">
              <a:spcBef>
                <a:spcPts val="795"/>
              </a:spcBef>
              <a:buSzPct val="96428"/>
              <a:buFont typeface="Calibri"/>
              <a:buChar char="•"/>
              <a:tabLst>
                <a:tab pos="191135" algn="l"/>
              </a:tabLst>
            </a:pPr>
            <a:r>
              <a:rPr sz="2800" dirty="0">
                <a:solidFill>
                  <a:srgbClr val="252525"/>
                </a:solidFill>
                <a:latin typeface="Arial"/>
                <a:cs typeface="Arial"/>
              </a:rPr>
              <a:t>Exchange</a:t>
            </a:r>
            <a:r>
              <a:rPr sz="2800" spc="-65" dirty="0">
                <a:solidFill>
                  <a:srgbClr val="252525"/>
                </a:solidFill>
                <a:latin typeface="Arial"/>
                <a:cs typeface="Arial"/>
              </a:rPr>
              <a:t> </a:t>
            </a:r>
            <a:r>
              <a:rPr sz="2800" spc="-10" dirty="0">
                <a:solidFill>
                  <a:srgbClr val="252525"/>
                </a:solidFill>
                <a:latin typeface="Arial"/>
                <a:cs typeface="Arial"/>
              </a:rPr>
              <a:t>rates.</a:t>
            </a:r>
            <a:endParaRPr sz="2800" dirty="0">
              <a:latin typeface="Arial"/>
              <a:cs typeface="Arial"/>
            </a:endParaRPr>
          </a:p>
          <a:p>
            <a:pPr marL="190500" indent="-178435">
              <a:spcBef>
                <a:spcPts val="795"/>
              </a:spcBef>
              <a:buSzPct val="96428"/>
              <a:buFont typeface="Calibri"/>
              <a:buChar char="•"/>
              <a:tabLst>
                <a:tab pos="191135" algn="l"/>
              </a:tabLst>
            </a:pPr>
            <a:r>
              <a:rPr sz="2800" dirty="0">
                <a:solidFill>
                  <a:srgbClr val="252525"/>
                </a:solidFill>
                <a:latin typeface="Arial"/>
                <a:cs typeface="Arial"/>
              </a:rPr>
              <a:t>Unemployment</a:t>
            </a:r>
            <a:r>
              <a:rPr sz="2800" spc="-80" dirty="0">
                <a:solidFill>
                  <a:srgbClr val="252525"/>
                </a:solidFill>
                <a:latin typeface="Arial"/>
                <a:cs typeface="Arial"/>
              </a:rPr>
              <a:t> </a:t>
            </a:r>
            <a:r>
              <a:rPr sz="2800" spc="-10" dirty="0">
                <a:solidFill>
                  <a:srgbClr val="252525"/>
                </a:solidFill>
                <a:latin typeface="Arial"/>
                <a:cs typeface="Arial"/>
              </a:rPr>
              <a:t>rates.</a:t>
            </a:r>
            <a:endParaRPr sz="2800" dirty="0">
              <a:latin typeface="Arial"/>
              <a:cs typeface="Arial"/>
            </a:endParaRPr>
          </a:p>
          <a:p>
            <a:pPr marL="190500" indent="-178435">
              <a:spcBef>
                <a:spcPts val="795"/>
              </a:spcBef>
              <a:buSzPct val="96428"/>
              <a:buFont typeface="Calibri"/>
              <a:buChar char="•"/>
              <a:tabLst>
                <a:tab pos="191135" algn="l"/>
              </a:tabLst>
            </a:pPr>
            <a:r>
              <a:rPr sz="2800" dirty="0">
                <a:solidFill>
                  <a:srgbClr val="252525"/>
                </a:solidFill>
                <a:latin typeface="Arial"/>
                <a:cs typeface="Arial"/>
              </a:rPr>
              <a:t>Differential</a:t>
            </a:r>
            <a:r>
              <a:rPr sz="2800" spc="-70" dirty="0">
                <a:solidFill>
                  <a:srgbClr val="252525"/>
                </a:solidFill>
                <a:latin typeface="Arial"/>
                <a:cs typeface="Arial"/>
              </a:rPr>
              <a:t> </a:t>
            </a:r>
            <a:r>
              <a:rPr sz="2800" dirty="0">
                <a:solidFill>
                  <a:srgbClr val="252525"/>
                </a:solidFill>
                <a:latin typeface="Arial"/>
                <a:cs typeface="Arial"/>
              </a:rPr>
              <a:t>growth</a:t>
            </a:r>
            <a:r>
              <a:rPr sz="2800" spc="-20" dirty="0">
                <a:solidFill>
                  <a:srgbClr val="252525"/>
                </a:solidFill>
                <a:latin typeface="Arial"/>
                <a:cs typeface="Arial"/>
              </a:rPr>
              <a:t> </a:t>
            </a:r>
            <a:r>
              <a:rPr sz="2800" dirty="0">
                <a:solidFill>
                  <a:srgbClr val="252525"/>
                </a:solidFill>
                <a:latin typeface="Arial"/>
                <a:cs typeface="Arial"/>
              </a:rPr>
              <a:t>rates</a:t>
            </a:r>
            <a:r>
              <a:rPr sz="2800" spc="-35" dirty="0">
                <a:solidFill>
                  <a:srgbClr val="252525"/>
                </a:solidFill>
                <a:latin typeface="Arial"/>
                <a:cs typeface="Arial"/>
              </a:rPr>
              <a:t> </a:t>
            </a:r>
            <a:r>
              <a:rPr sz="2800" dirty="0">
                <a:solidFill>
                  <a:srgbClr val="252525"/>
                </a:solidFill>
                <a:latin typeface="Arial"/>
                <a:cs typeface="Arial"/>
              </a:rPr>
              <a:t>around</a:t>
            </a:r>
            <a:r>
              <a:rPr sz="2800" spc="-45" dirty="0">
                <a:solidFill>
                  <a:srgbClr val="252525"/>
                </a:solidFill>
                <a:latin typeface="Arial"/>
                <a:cs typeface="Arial"/>
              </a:rPr>
              <a:t> </a:t>
            </a:r>
            <a:r>
              <a:rPr sz="2800" dirty="0">
                <a:solidFill>
                  <a:srgbClr val="252525"/>
                </a:solidFill>
                <a:latin typeface="Arial"/>
                <a:cs typeface="Arial"/>
              </a:rPr>
              <a:t>the</a:t>
            </a:r>
            <a:r>
              <a:rPr sz="2800" spc="-45" dirty="0">
                <a:solidFill>
                  <a:srgbClr val="252525"/>
                </a:solidFill>
                <a:latin typeface="Arial"/>
                <a:cs typeface="Arial"/>
              </a:rPr>
              <a:t> </a:t>
            </a:r>
            <a:r>
              <a:rPr sz="2800" spc="-10" dirty="0">
                <a:solidFill>
                  <a:srgbClr val="252525"/>
                </a:solidFill>
                <a:latin typeface="Arial"/>
                <a:cs typeface="Arial"/>
              </a:rPr>
              <a:t>world.</a:t>
            </a:r>
            <a:endParaRPr sz="2800" dirty="0">
              <a:latin typeface="Arial"/>
              <a:cs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1244735" y="230967"/>
            <a:ext cx="7081520" cy="629018"/>
          </a:xfrm>
          <a:prstGeom prst="rect">
            <a:avLst/>
          </a:prstGeom>
        </p:spPr>
        <p:txBody>
          <a:bodyPr vert="horz" wrap="square" lIns="0" tIns="13335" rIns="0" bIns="0" rtlCol="0" anchor="ctr">
            <a:spAutoFit/>
          </a:bodyPr>
          <a:lstStyle/>
          <a:p>
            <a:pPr marL="12700">
              <a:lnSpc>
                <a:spcPct val="100000"/>
              </a:lnSpc>
              <a:spcBef>
                <a:spcPts val="105"/>
              </a:spcBef>
            </a:pPr>
            <a:r>
              <a:rPr spc="-114" dirty="0"/>
              <a:t>Economic</a:t>
            </a:r>
            <a:r>
              <a:rPr spc="-254" dirty="0"/>
              <a:t> </a:t>
            </a:r>
            <a:r>
              <a:rPr spc="-110" dirty="0"/>
              <a:t>factors</a:t>
            </a:r>
            <a:r>
              <a:rPr spc="-229" dirty="0"/>
              <a:t> </a:t>
            </a:r>
            <a:r>
              <a:rPr spc="-65" dirty="0"/>
              <a:t>(2</a:t>
            </a:r>
            <a:r>
              <a:rPr spc="-210" dirty="0"/>
              <a:t> </a:t>
            </a:r>
            <a:r>
              <a:rPr spc="-60" dirty="0"/>
              <a:t>of</a:t>
            </a:r>
            <a:r>
              <a:rPr spc="-220" dirty="0"/>
              <a:t> </a:t>
            </a:r>
            <a:r>
              <a:rPr spc="-25" dirty="0"/>
              <a:t>3)</a:t>
            </a:r>
          </a:p>
        </p:txBody>
      </p:sp>
      <p:sp>
        <p:nvSpPr>
          <p:cNvPr id="3" name="object 3"/>
          <p:cNvSpPr txBox="1"/>
          <p:nvPr/>
        </p:nvSpPr>
        <p:spPr>
          <a:xfrm>
            <a:off x="1848409" y="1198575"/>
            <a:ext cx="7724775" cy="817244"/>
          </a:xfrm>
          <a:prstGeom prst="rect">
            <a:avLst/>
          </a:prstGeom>
        </p:spPr>
        <p:txBody>
          <a:bodyPr vert="horz" wrap="square" lIns="0" tIns="12065" rIns="0" bIns="0" rtlCol="0">
            <a:spAutoFit/>
          </a:bodyPr>
          <a:lstStyle/>
          <a:p>
            <a:pPr marL="12700" marR="5080">
              <a:spcBef>
                <a:spcPts val="95"/>
              </a:spcBef>
            </a:pPr>
            <a:r>
              <a:rPr sz="2600" b="1" i="1" dirty="0">
                <a:solidFill>
                  <a:srgbClr val="252525"/>
                </a:solidFill>
                <a:latin typeface="Arial"/>
                <a:cs typeface="Arial"/>
              </a:rPr>
              <a:t>Economic</a:t>
            </a:r>
            <a:r>
              <a:rPr sz="2600" b="1" i="1" spc="-65" dirty="0">
                <a:solidFill>
                  <a:srgbClr val="252525"/>
                </a:solidFill>
                <a:latin typeface="Arial"/>
                <a:cs typeface="Arial"/>
              </a:rPr>
              <a:t> </a:t>
            </a:r>
            <a:r>
              <a:rPr sz="2600" b="1" i="1" dirty="0">
                <a:solidFill>
                  <a:srgbClr val="252525"/>
                </a:solidFill>
                <a:latin typeface="Arial"/>
                <a:cs typeface="Arial"/>
              </a:rPr>
              <a:t>Cycles</a:t>
            </a:r>
            <a:r>
              <a:rPr sz="2600" b="1" i="1" spc="-30" dirty="0">
                <a:solidFill>
                  <a:srgbClr val="252525"/>
                </a:solidFill>
                <a:latin typeface="Arial"/>
                <a:cs typeface="Arial"/>
              </a:rPr>
              <a:t> </a:t>
            </a:r>
            <a:r>
              <a:rPr sz="2600" b="1" i="1" dirty="0">
                <a:solidFill>
                  <a:srgbClr val="252525"/>
                </a:solidFill>
                <a:latin typeface="Arial"/>
                <a:cs typeface="Arial"/>
              </a:rPr>
              <a:t>–</a:t>
            </a:r>
            <a:r>
              <a:rPr sz="2600" b="1" i="1" spc="-105" dirty="0">
                <a:solidFill>
                  <a:srgbClr val="252525"/>
                </a:solidFill>
                <a:latin typeface="Arial"/>
                <a:cs typeface="Arial"/>
              </a:rPr>
              <a:t> </a:t>
            </a:r>
            <a:r>
              <a:rPr sz="2600" dirty="0">
                <a:solidFill>
                  <a:srgbClr val="252525"/>
                </a:solidFill>
                <a:latin typeface="Arial"/>
                <a:cs typeface="Arial"/>
              </a:rPr>
              <a:t>economic</a:t>
            </a:r>
            <a:r>
              <a:rPr sz="2600" spc="-40" dirty="0">
                <a:solidFill>
                  <a:srgbClr val="252525"/>
                </a:solidFill>
                <a:latin typeface="Arial"/>
                <a:cs typeface="Arial"/>
              </a:rPr>
              <a:t> </a:t>
            </a:r>
            <a:r>
              <a:rPr sz="2600" dirty="0">
                <a:solidFill>
                  <a:srgbClr val="252525"/>
                </a:solidFill>
                <a:latin typeface="Arial"/>
                <a:cs typeface="Arial"/>
              </a:rPr>
              <a:t>growth</a:t>
            </a:r>
            <a:r>
              <a:rPr sz="2600" spc="-60" dirty="0">
                <a:solidFill>
                  <a:srgbClr val="252525"/>
                </a:solidFill>
                <a:latin typeface="Arial"/>
                <a:cs typeface="Arial"/>
              </a:rPr>
              <a:t> </a:t>
            </a:r>
            <a:r>
              <a:rPr sz="2600" dirty="0">
                <a:solidFill>
                  <a:srgbClr val="252525"/>
                </a:solidFill>
                <a:latin typeface="Arial"/>
                <a:cs typeface="Arial"/>
              </a:rPr>
              <a:t>rates</a:t>
            </a:r>
            <a:r>
              <a:rPr sz="2600" spc="-65" dirty="0">
                <a:solidFill>
                  <a:srgbClr val="252525"/>
                </a:solidFill>
                <a:latin typeface="Arial"/>
                <a:cs typeface="Arial"/>
              </a:rPr>
              <a:t> </a:t>
            </a:r>
            <a:r>
              <a:rPr sz="2600" dirty="0">
                <a:solidFill>
                  <a:srgbClr val="252525"/>
                </a:solidFill>
                <a:latin typeface="Arial"/>
                <a:cs typeface="Arial"/>
              </a:rPr>
              <a:t>have</a:t>
            </a:r>
            <a:r>
              <a:rPr sz="2600" spc="-65" dirty="0">
                <a:solidFill>
                  <a:srgbClr val="252525"/>
                </a:solidFill>
                <a:latin typeface="Arial"/>
                <a:cs typeface="Arial"/>
              </a:rPr>
              <a:t> </a:t>
            </a:r>
            <a:r>
              <a:rPr sz="2600" spc="-25" dirty="0">
                <a:solidFill>
                  <a:srgbClr val="252525"/>
                </a:solidFill>
                <a:latin typeface="Arial"/>
                <a:cs typeface="Arial"/>
              </a:rPr>
              <a:t>an </a:t>
            </a:r>
            <a:r>
              <a:rPr sz="2600" dirty="0">
                <a:solidFill>
                  <a:srgbClr val="252525"/>
                </a:solidFill>
                <a:latin typeface="Arial"/>
                <a:cs typeface="Arial"/>
              </a:rPr>
              <a:t>underlying</a:t>
            </a:r>
            <a:r>
              <a:rPr sz="2600" spc="10" dirty="0">
                <a:solidFill>
                  <a:srgbClr val="252525"/>
                </a:solidFill>
                <a:latin typeface="Arial"/>
                <a:cs typeface="Arial"/>
              </a:rPr>
              <a:t> </a:t>
            </a:r>
            <a:r>
              <a:rPr sz="2600" dirty="0">
                <a:solidFill>
                  <a:srgbClr val="252525"/>
                </a:solidFill>
                <a:latin typeface="Arial"/>
                <a:cs typeface="Arial"/>
              </a:rPr>
              <a:t>tendency</a:t>
            </a:r>
            <a:r>
              <a:rPr sz="2600" spc="-15" dirty="0">
                <a:solidFill>
                  <a:srgbClr val="252525"/>
                </a:solidFill>
                <a:latin typeface="Arial"/>
                <a:cs typeface="Arial"/>
              </a:rPr>
              <a:t> </a:t>
            </a:r>
            <a:r>
              <a:rPr sz="2600" dirty="0">
                <a:solidFill>
                  <a:srgbClr val="252525"/>
                </a:solidFill>
                <a:latin typeface="Arial"/>
                <a:cs typeface="Arial"/>
              </a:rPr>
              <a:t>to</a:t>
            </a:r>
            <a:r>
              <a:rPr sz="2600" spc="-70" dirty="0">
                <a:solidFill>
                  <a:srgbClr val="252525"/>
                </a:solidFill>
                <a:latin typeface="Arial"/>
                <a:cs typeface="Arial"/>
              </a:rPr>
              <a:t> </a:t>
            </a:r>
            <a:r>
              <a:rPr sz="2600" dirty="0">
                <a:solidFill>
                  <a:srgbClr val="252525"/>
                </a:solidFill>
                <a:latin typeface="Arial"/>
                <a:cs typeface="Arial"/>
              </a:rPr>
              <a:t>rise</a:t>
            </a:r>
            <a:r>
              <a:rPr sz="2600" spc="-50" dirty="0">
                <a:solidFill>
                  <a:srgbClr val="252525"/>
                </a:solidFill>
                <a:latin typeface="Arial"/>
                <a:cs typeface="Arial"/>
              </a:rPr>
              <a:t> </a:t>
            </a:r>
            <a:r>
              <a:rPr sz="2600" dirty="0">
                <a:solidFill>
                  <a:srgbClr val="252525"/>
                </a:solidFill>
                <a:latin typeface="Arial"/>
                <a:cs typeface="Arial"/>
              </a:rPr>
              <a:t>and</a:t>
            </a:r>
            <a:r>
              <a:rPr sz="2600" spc="-35" dirty="0">
                <a:solidFill>
                  <a:srgbClr val="252525"/>
                </a:solidFill>
                <a:latin typeface="Arial"/>
                <a:cs typeface="Arial"/>
              </a:rPr>
              <a:t> </a:t>
            </a:r>
            <a:r>
              <a:rPr sz="2600" dirty="0">
                <a:solidFill>
                  <a:srgbClr val="252525"/>
                </a:solidFill>
                <a:latin typeface="Arial"/>
                <a:cs typeface="Arial"/>
              </a:rPr>
              <a:t>fall</a:t>
            </a:r>
            <a:r>
              <a:rPr sz="2600" spc="-70" dirty="0">
                <a:solidFill>
                  <a:srgbClr val="252525"/>
                </a:solidFill>
                <a:latin typeface="Arial"/>
                <a:cs typeface="Arial"/>
              </a:rPr>
              <a:t> </a:t>
            </a:r>
            <a:r>
              <a:rPr sz="2600" dirty="0">
                <a:solidFill>
                  <a:srgbClr val="252525"/>
                </a:solidFill>
                <a:latin typeface="Arial"/>
                <a:cs typeface="Arial"/>
              </a:rPr>
              <a:t>in</a:t>
            </a:r>
            <a:r>
              <a:rPr sz="2600" spc="-55" dirty="0">
                <a:solidFill>
                  <a:srgbClr val="252525"/>
                </a:solidFill>
                <a:latin typeface="Arial"/>
                <a:cs typeface="Arial"/>
              </a:rPr>
              <a:t> </a:t>
            </a:r>
            <a:r>
              <a:rPr sz="2600" dirty="0">
                <a:solidFill>
                  <a:srgbClr val="252525"/>
                </a:solidFill>
                <a:latin typeface="Arial"/>
                <a:cs typeface="Arial"/>
              </a:rPr>
              <a:t>regular</a:t>
            </a:r>
            <a:r>
              <a:rPr sz="2600" spc="-35" dirty="0">
                <a:solidFill>
                  <a:srgbClr val="252525"/>
                </a:solidFill>
                <a:latin typeface="Arial"/>
                <a:cs typeface="Arial"/>
              </a:rPr>
              <a:t> </a:t>
            </a:r>
            <a:r>
              <a:rPr sz="2600" spc="-10" dirty="0">
                <a:solidFill>
                  <a:srgbClr val="252525"/>
                </a:solidFill>
                <a:latin typeface="Arial"/>
                <a:cs typeface="Arial"/>
              </a:rPr>
              <a:t>cycles.</a:t>
            </a:r>
            <a:endParaRPr sz="2600" dirty="0">
              <a:latin typeface="Arial"/>
              <a:cs typeface="Arial"/>
            </a:endParaRPr>
          </a:p>
        </p:txBody>
      </p:sp>
      <p:grpSp>
        <p:nvGrpSpPr>
          <p:cNvPr id="4" name="object 4"/>
          <p:cNvGrpSpPr/>
          <p:nvPr/>
        </p:nvGrpSpPr>
        <p:grpSpPr>
          <a:xfrm>
            <a:off x="3159334" y="2264664"/>
            <a:ext cx="6758905" cy="3249113"/>
            <a:chOff x="457373" y="2264664"/>
            <a:chExt cx="7936865" cy="4390390"/>
          </a:xfrm>
        </p:grpSpPr>
        <p:pic>
          <p:nvPicPr>
            <p:cNvPr id="5" name="object 5"/>
            <p:cNvPicPr/>
            <p:nvPr/>
          </p:nvPicPr>
          <p:blipFill>
            <a:blip r:embed="rId2" cstate="print"/>
            <a:stretch>
              <a:fillRect/>
            </a:stretch>
          </p:blipFill>
          <p:spPr>
            <a:xfrm>
              <a:off x="576071" y="2264664"/>
              <a:ext cx="7818120" cy="4111752"/>
            </a:xfrm>
            <a:prstGeom prst="rect">
              <a:avLst/>
            </a:prstGeom>
          </p:spPr>
        </p:pic>
        <p:sp>
          <p:nvSpPr>
            <p:cNvPr id="6" name="object 6"/>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7" name="object 7"/>
            <p:cNvSpPr/>
            <p:nvPr/>
          </p:nvSpPr>
          <p:spPr>
            <a:xfrm>
              <a:off x="457373" y="6378443"/>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8" name="object 8"/>
            <p:cNvPicPr/>
            <p:nvPr/>
          </p:nvPicPr>
          <p:blipFill>
            <a:blip r:embed="rId3" cstate="print"/>
            <a:stretch>
              <a:fillRect/>
            </a:stretch>
          </p:blipFill>
          <p:spPr>
            <a:xfrm>
              <a:off x="499313" y="6426606"/>
              <a:ext cx="166802" cy="187988"/>
            </a:xfrm>
            <a:prstGeom prst="rect">
              <a:avLst/>
            </a:prstGeom>
          </p:spPr>
        </p:pic>
      </p:grpSp>
      <p:sp>
        <p:nvSpPr>
          <p:cNvPr id="9" name="object 9"/>
          <p:cNvSpPr txBox="1"/>
          <p:nvPr/>
        </p:nvSpPr>
        <p:spPr>
          <a:xfrm>
            <a:off x="6705158" y="5461935"/>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dirty="0">
              <a:latin typeface="Arial"/>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8A24-8878-465D-85AF-386447B554CC}"/>
              </a:ext>
            </a:extLst>
          </p:cNvPr>
          <p:cNvSpPr>
            <a:spLocks noGrp="1"/>
          </p:cNvSpPr>
          <p:nvPr>
            <p:ph type="title"/>
          </p:nvPr>
        </p:nvSpPr>
        <p:spPr>
          <a:xfrm>
            <a:off x="1981200" y="274638"/>
            <a:ext cx="2962672" cy="706090"/>
          </a:xfrm>
        </p:spPr>
        <p:txBody>
          <a:bodyPr anchor="ctr">
            <a:normAutofit/>
          </a:bodyPr>
          <a:lstStyle/>
          <a:p>
            <a:r>
              <a:rPr lang="en-GB" sz="3200" b="1" dirty="0">
                <a:solidFill>
                  <a:srgbClr val="0070C0"/>
                </a:solidFill>
              </a:rPr>
              <a:t>Economic</a:t>
            </a:r>
          </a:p>
        </p:txBody>
      </p:sp>
      <p:sp>
        <p:nvSpPr>
          <p:cNvPr id="3" name="Content Placeholder 2">
            <a:extLst>
              <a:ext uri="{FF2B5EF4-FFF2-40B4-BE49-F238E27FC236}">
                <a16:creationId xmlns:a16="http://schemas.microsoft.com/office/drawing/2014/main" id="{3E2BD90E-F754-4F52-B2A3-E92B982AB7DB}"/>
              </a:ext>
            </a:extLst>
          </p:cNvPr>
          <p:cNvSpPr>
            <a:spLocks noGrp="1"/>
          </p:cNvSpPr>
          <p:nvPr>
            <p:ph sz="half" idx="1"/>
          </p:nvPr>
        </p:nvSpPr>
        <p:spPr>
          <a:xfrm>
            <a:off x="1769368" y="1340768"/>
            <a:ext cx="4618856" cy="3485188"/>
          </a:xfrm>
        </p:spPr>
        <p:txBody>
          <a:bodyPr>
            <a:normAutofit fontScale="92500" lnSpcReduction="10000"/>
          </a:bodyPr>
          <a:lstStyle/>
          <a:p>
            <a:pPr fontAlgn="b"/>
            <a:r>
              <a:rPr lang="en-GB" sz="1300" dirty="0"/>
              <a:t>Factors include – economic growth, interest rates, exchange rates, inflation, disposable income of consumers and businesses.</a:t>
            </a:r>
          </a:p>
          <a:p>
            <a:pPr marL="0" indent="0" fontAlgn="b">
              <a:buNone/>
            </a:pPr>
            <a:endParaRPr lang="en-GB" sz="1300" dirty="0"/>
          </a:p>
          <a:p>
            <a:pPr fontAlgn="b"/>
            <a:r>
              <a:rPr lang="en-GB" sz="1300" dirty="0"/>
              <a:t>(Consider how the economy is being affected now by COVID-19)</a:t>
            </a:r>
          </a:p>
          <a:p>
            <a:pPr marL="0" indent="0" fontAlgn="b">
              <a:buNone/>
            </a:pPr>
            <a:endParaRPr lang="en-GB" sz="1300" dirty="0"/>
          </a:p>
          <a:p>
            <a:pPr fontAlgn="b"/>
            <a:r>
              <a:rPr lang="en-GB" sz="1300" dirty="0"/>
              <a:t>These factors can be further broken down into macro-economical and micro-economical factors. </a:t>
            </a:r>
          </a:p>
          <a:p>
            <a:pPr marL="0" indent="0" fontAlgn="b">
              <a:buNone/>
            </a:pPr>
            <a:endParaRPr lang="en-GB" sz="1300" dirty="0"/>
          </a:p>
          <a:p>
            <a:pPr fontAlgn="b"/>
            <a:r>
              <a:rPr lang="en-GB" sz="1600" b="1" dirty="0">
                <a:solidFill>
                  <a:srgbClr val="0070C0"/>
                </a:solidFill>
              </a:rPr>
              <a:t>Macro-economical  factors </a:t>
            </a:r>
            <a:r>
              <a:rPr lang="en-GB" sz="1300" dirty="0"/>
              <a:t>deal with the management of demand in any given economy. Governments use interest rate control, taxation policy and government expenditure as their main mechanisms they use for this.</a:t>
            </a:r>
          </a:p>
          <a:p>
            <a:pPr marL="0" indent="0" fontAlgn="b">
              <a:buNone/>
            </a:pPr>
            <a:endParaRPr lang="en-GB" sz="1300" dirty="0"/>
          </a:p>
          <a:p>
            <a:pPr fontAlgn="b"/>
            <a:r>
              <a:rPr lang="en-GB" sz="1800" b="1" dirty="0">
                <a:solidFill>
                  <a:srgbClr val="0070C0"/>
                </a:solidFill>
              </a:rPr>
              <a:t>Micro-economic factors </a:t>
            </a:r>
            <a:r>
              <a:rPr lang="en-GB" sz="1300" dirty="0"/>
              <a:t>are all about the way people spend their incomes. </a:t>
            </a:r>
          </a:p>
          <a:p>
            <a:pPr>
              <a:lnSpc>
                <a:spcPct val="90000"/>
              </a:lnSpc>
            </a:pPr>
            <a:endParaRPr lang="en-GB" sz="1300" dirty="0"/>
          </a:p>
        </p:txBody>
      </p:sp>
      <p:pic>
        <p:nvPicPr>
          <p:cNvPr id="4" name="Picture 3">
            <a:extLst>
              <a:ext uri="{FF2B5EF4-FFF2-40B4-BE49-F238E27FC236}">
                <a16:creationId xmlns:a16="http://schemas.microsoft.com/office/drawing/2014/main" id="{241BEEFE-CA83-44DE-B78A-55B782156BE5}"/>
              </a:ext>
            </a:extLst>
          </p:cNvPr>
          <p:cNvPicPr>
            <a:picLocks noChangeAspect="1"/>
          </p:cNvPicPr>
          <p:nvPr/>
        </p:nvPicPr>
        <p:blipFill>
          <a:blip r:embed="rId3"/>
          <a:stretch>
            <a:fillRect/>
          </a:stretch>
        </p:blipFill>
        <p:spPr>
          <a:xfrm>
            <a:off x="6384032" y="1700808"/>
            <a:ext cx="4038600" cy="2837116"/>
          </a:xfrm>
          <a:prstGeom prst="rect">
            <a:avLst/>
          </a:prstGeom>
          <a:noFill/>
        </p:spPr>
      </p:pic>
    </p:spTree>
    <p:extLst>
      <p:ext uri="{BB962C8B-B14F-4D97-AF65-F5344CB8AC3E}">
        <p14:creationId xmlns:p14="http://schemas.microsoft.com/office/powerpoint/2010/main" val="2214174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2DE5-36B5-4EBC-A29F-3F32F7D0B500}"/>
              </a:ext>
            </a:extLst>
          </p:cNvPr>
          <p:cNvSpPr>
            <a:spLocks noGrp="1"/>
          </p:cNvSpPr>
          <p:nvPr>
            <p:ph type="title"/>
          </p:nvPr>
        </p:nvSpPr>
        <p:spPr>
          <a:xfrm>
            <a:off x="1981200" y="274638"/>
            <a:ext cx="2962672" cy="562074"/>
          </a:xfrm>
        </p:spPr>
        <p:txBody>
          <a:bodyPr anchor="ctr">
            <a:normAutofit/>
          </a:bodyPr>
          <a:lstStyle/>
          <a:p>
            <a:r>
              <a:rPr lang="en-GB" sz="3200" b="1" dirty="0">
                <a:solidFill>
                  <a:srgbClr val="0070C0"/>
                </a:solidFill>
              </a:rPr>
              <a:t>Social</a:t>
            </a:r>
          </a:p>
        </p:txBody>
      </p:sp>
      <p:sp>
        <p:nvSpPr>
          <p:cNvPr id="3" name="Content Placeholder 2">
            <a:extLst>
              <a:ext uri="{FF2B5EF4-FFF2-40B4-BE49-F238E27FC236}">
                <a16:creationId xmlns:a16="http://schemas.microsoft.com/office/drawing/2014/main" id="{A863665D-11CF-471F-80ED-3ED27754C971}"/>
              </a:ext>
            </a:extLst>
          </p:cNvPr>
          <p:cNvSpPr>
            <a:spLocks noGrp="1"/>
          </p:cNvSpPr>
          <p:nvPr>
            <p:ph sz="half" idx="1"/>
          </p:nvPr>
        </p:nvSpPr>
        <p:spPr>
          <a:xfrm>
            <a:off x="1769368" y="1412776"/>
            <a:ext cx="4474840" cy="3557196"/>
          </a:xfrm>
        </p:spPr>
        <p:txBody>
          <a:bodyPr>
            <a:normAutofit/>
          </a:bodyPr>
          <a:lstStyle/>
          <a:p>
            <a:r>
              <a:rPr lang="en-GB" sz="1500" dirty="0"/>
              <a:t>Also known as socio-cultural factors, are the areas that involve the shared belief and attitudes of the population. </a:t>
            </a:r>
          </a:p>
          <a:p>
            <a:pPr marL="0" indent="0">
              <a:buNone/>
            </a:pPr>
            <a:endParaRPr lang="en-GB" sz="1500" dirty="0"/>
          </a:p>
          <a:p>
            <a:r>
              <a:rPr lang="en-GB" sz="1500" dirty="0"/>
              <a:t>These factors include –age distribution, health consciousness/flexible working, career attitudes and so on. </a:t>
            </a:r>
          </a:p>
          <a:p>
            <a:pPr marL="0" indent="0">
              <a:buNone/>
            </a:pPr>
            <a:endParaRPr lang="en-GB" sz="1500" dirty="0"/>
          </a:p>
          <a:p>
            <a:r>
              <a:rPr lang="en-GB" sz="1500" dirty="0"/>
              <a:t>It is important that HRM keep up with changing behaviours such as the increase in social media usage for effective recruitment channels to target the right demographic . </a:t>
            </a:r>
          </a:p>
          <a:p>
            <a:pPr>
              <a:lnSpc>
                <a:spcPct val="90000"/>
              </a:lnSpc>
            </a:pPr>
            <a:endParaRPr lang="en-GB" sz="1500" dirty="0"/>
          </a:p>
        </p:txBody>
      </p:sp>
      <p:pic>
        <p:nvPicPr>
          <p:cNvPr id="4" name="Picture 3">
            <a:extLst>
              <a:ext uri="{FF2B5EF4-FFF2-40B4-BE49-F238E27FC236}">
                <a16:creationId xmlns:a16="http://schemas.microsoft.com/office/drawing/2014/main" id="{965D8A33-9A3B-4C1D-B386-BDD820AF0AA8}"/>
              </a:ext>
            </a:extLst>
          </p:cNvPr>
          <p:cNvPicPr>
            <a:picLocks noChangeAspect="1"/>
          </p:cNvPicPr>
          <p:nvPr/>
        </p:nvPicPr>
        <p:blipFill>
          <a:blip r:embed="rId3"/>
          <a:stretch>
            <a:fillRect/>
          </a:stretch>
        </p:blipFill>
        <p:spPr>
          <a:xfrm>
            <a:off x="6384032" y="1772816"/>
            <a:ext cx="4038600" cy="2837116"/>
          </a:xfrm>
          <a:prstGeom prst="rect">
            <a:avLst/>
          </a:prstGeom>
          <a:noFill/>
        </p:spPr>
      </p:pic>
    </p:spTree>
    <p:extLst>
      <p:ext uri="{BB962C8B-B14F-4D97-AF65-F5344CB8AC3E}">
        <p14:creationId xmlns:p14="http://schemas.microsoft.com/office/powerpoint/2010/main" val="2520805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55EA5-3919-49BF-8D15-23BDF38EEB75}"/>
              </a:ext>
            </a:extLst>
          </p:cNvPr>
          <p:cNvSpPr>
            <a:spLocks noGrp="1"/>
          </p:cNvSpPr>
          <p:nvPr>
            <p:ph type="title"/>
          </p:nvPr>
        </p:nvSpPr>
        <p:spPr>
          <a:xfrm>
            <a:off x="1981200" y="274638"/>
            <a:ext cx="3106688" cy="706090"/>
          </a:xfrm>
        </p:spPr>
        <p:txBody>
          <a:bodyPr anchor="ctr">
            <a:normAutofit/>
          </a:bodyPr>
          <a:lstStyle/>
          <a:p>
            <a:r>
              <a:rPr lang="en-GB" sz="3200" b="1">
                <a:solidFill>
                  <a:srgbClr val="0070C0"/>
                </a:solidFill>
              </a:rPr>
              <a:t>Technological</a:t>
            </a:r>
            <a:endParaRPr lang="en-GB" sz="3200" b="1" dirty="0">
              <a:solidFill>
                <a:srgbClr val="0070C0"/>
              </a:solidFill>
            </a:endParaRPr>
          </a:p>
        </p:txBody>
      </p:sp>
      <p:sp>
        <p:nvSpPr>
          <p:cNvPr id="3" name="Content Placeholder 2">
            <a:extLst>
              <a:ext uri="{FF2B5EF4-FFF2-40B4-BE49-F238E27FC236}">
                <a16:creationId xmlns:a16="http://schemas.microsoft.com/office/drawing/2014/main" id="{58F6CAB6-9E29-4070-A1DE-DD3E4DDCC238}"/>
              </a:ext>
            </a:extLst>
          </p:cNvPr>
          <p:cNvSpPr>
            <a:spLocks noGrp="1"/>
          </p:cNvSpPr>
          <p:nvPr>
            <p:ph sz="half" idx="1"/>
          </p:nvPr>
        </p:nvSpPr>
        <p:spPr>
          <a:xfrm>
            <a:off x="1775520" y="1412776"/>
            <a:ext cx="4721522" cy="4536504"/>
          </a:xfrm>
        </p:spPr>
        <p:txBody>
          <a:bodyPr>
            <a:normAutofit/>
          </a:bodyPr>
          <a:lstStyle/>
          <a:p>
            <a:pPr marL="0" indent="0" fontAlgn="b">
              <a:buNone/>
            </a:pPr>
            <a:r>
              <a:rPr lang="en-GB" sz="1500" dirty="0"/>
              <a:t>Over the last 10 years, changes in technology have massively impacted every industry and the degree and speed that this will occur in the future is only going to increase.</a:t>
            </a:r>
          </a:p>
          <a:p>
            <a:pPr>
              <a:lnSpc>
                <a:spcPct val="90000"/>
              </a:lnSpc>
            </a:pPr>
            <a:r>
              <a:rPr lang="en-GB" sz="1500" dirty="0"/>
              <a:t>Examples of how technology is used in human resource management. - </a:t>
            </a:r>
          </a:p>
          <a:p>
            <a:pPr marL="457200" lvl="1" indent="0">
              <a:buNone/>
            </a:pPr>
            <a:r>
              <a:rPr lang="en-GB" sz="1100" dirty="0"/>
              <a:t>1</a:t>
            </a:r>
            <a:r>
              <a:rPr lang="en-GB" sz="1400" dirty="0"/>
              <a:t>. Employee Management &amp; Talent Management</a:t>
            </a:r>
          </a:p>
          <a:p>
            <a:pPr marL="457200" lvl="1" indent="0">
              <a:buNone/>
            </a:pPr>
            <a:r>
              <a:rPr lang="en-GB" sz="1400" dirty="0"/>
              <a:t>2. Employee Engagement &amp; Employee Management </a:t>
            </a:r>
          </a:p>
          <a:p>
            <a:pPr marL="457200" lvl="1" indent="0">
              <a:buNone/>
            </a:pPr>
            <a:r>
              <a:rPr lang="en-GB" sz="1400" dirty="0"/>
              <a:t>3. Training and Development</a:t>
            </a:r>
          </a:p>
          <a:p>
            <a:pPr marL="457200" lvl="1" indent="0">
              <a:buNone/>
            </a:pPr>
            <a:r>
              <a:rPr lang="en-GB" sz="1400" dirty="0"/>
              <a:t>4. Recruitment &amp; Selection </a:t>
            </a:r>
          </a:p>
          <a:p>
            <a:pPr marL="457200" lvl="1" indent="0">
              <a:buNone/>
            </a:pPr>
            <a:r>
              <a:rPr lang="en-GB" sz="1400" dirty="0"/>
              <a:t>5. Employee Scheduling and Tracking</a:t>
            </a:r>
          </a:p>
          <a:p>
            <a:pPr marL="457200" lvl="1" indent="0">
              <a:buNone/>
            </a:pPr>
            <a:r>
              <a:rPr lang="en-GB" sz="1400" dirty="0"/>
              <a:t>6. Documentation</a:t>
            </a:r>
          </a:p>
          <a:p>
            <a:pPr marL="0" indent="0">
              <a:buNone/>
            </a:pPr>
            <a:r>
              <a:rPr lang="en-GB" sz="1500" dirty="0"/>
              <a:t>However, you should keep in mind that technological breakthroughs can’t compete with humans. Some roles and tasks are better off done by humans. While this is true, technology is still important to businesses.</a:t>
            </a:r>
          </a:p>
          <a:p>
            <a:pPr>
              <a:lnSpc>
                <a:spcPct val="90000"/>
              </a:lnSpc>
            </a:pPr>
            <a:endParaRPr lang="en-GB" sz="1500" dirty="0"/>
          </a:p>
        </p:txBody>
      </p:sp>
      <p:pic>
        <p:nvPicPr>
          <p:cNvPr id="4" name="Picture 3">
            <a:extLst>
              <a:ext uri="{FF2B5EF4-FFF2-40B4-BE49-F238E27FC236}">
                <a16:creationId xmlns:a16="http://schemas.microsoft.com/office/drawing/2014/main" id="{4254D320-58E1-4CC9-9214-0709995FA468}"/>
              </a:ext>
            </a:extLst>
          </p:cNvPr>
          <p:cNvPicPr>
            <a:picLocks noChangeAspect="1"/>
          </p:cNvPicPr>
          <p:nvPr/>
        </p:nvPicPr>
        <p:blipFill>
          <a:blip r:embed="rId3"/>
          <a:stretch>
            <a:fillRect/>
          </a:stretch>
        </p:blipFill>
        <p:spPr>
          <a:xfrm>
            <a:off x="6497042" y="1916832"/>
            <a:ext cx="3997598" cy="2808312"/>
          </a:xfrm>
          <a:prstGeom prst="rect">
            <a:avLst/>
          </a:prstGeom>
          <a:noFill/>
        </p:spPr>
      </p:pic>
    </p:spTree>
    <p:extLst>
      <p:ext uri="{BB962C8B-B14F-4D97-AF65-F5344CB8AC3E}">
        <p14:creationId xmlns:p14="http://schemas.microsoft.com/office/powerpoint/2010/main" val="1859808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524000" y="0"/>
            <a:ext cx="9144000" cy="6858000"/>
            <a:chOff x="0" y="0"/>
            <a:chExt cx="9144000" cy="6858000"/>
          </a:xfrm>
        </p:grpSpPr>
        <p:pic>
          <p:nvPicPr>
            <p:cNvPr id="3" name="object 3"/>
            <p:cNvPicPr/>
            <p:nvPr/>
          </p:nvPicPr>
          <p:blipFill>
            <a:blip r:embed="rId2" cstate="print"/>
            <a:stretch>
              <a:fillRect/>
            </a:stretch>
          </p:blipFill>
          <p:spPr>
            <a:xfrm>
              <a:off x="0" y="0"/>
              <a:ext cx="9144000" cy="4212336"/>
            </a:xfrm>
            <a:prstGeom prst="rect">
              <a:avLst/>
            </a:prstGeom>
          </p:spPr>
        </p:pic>
        <p:sp>
          <p:nvSpPr>
            <p:cNvPr id="4" name="object 4"/>
            <p:cNvSpPr/>
            <p:nvPr/>
          </p:nvSpPr>
          <p:spPr>
            <a:xfrm>
              <a:off x="0" y="4212335"/>
              <a:ext cx="9144000" cy="2646045"/>
            </a:xfrm>
            <a:custGeom>
              <a:avLst/>
              <a:gdLst/>
              <a:ahLst/>
              <a:cxnLst/>
              <a:rect l="l" t="t" r="r" b="b"/>
              <a:pathLst>
                <a:path w="9144000" h="2646045">
                  <a:moveTo>
                    <a:pt x="9144000" y="0"/>
                  </a:moveTo>
                  <a:lnTo>
                    <a:pt x="0" y="0"/>
                  </a:lnTo>
                  <a:lnTo>
                    <a:pt x="0" y="2645664"/>
                  </a:lnTo>
                  <a:lnTo>
                    <a:pt x="9144000" y="2645664"/>
                  </a:lnTo>
                  <a:lnTo>
                    <a:pt x="9144000" y="0"/>
                  </a:lnTo>
                  <a:close/>
                </a:path>
              </a:pathLst>
            </a:custGeom>
            <a:solidFill>
              <a:srgbClr val="2D5239"/>
            </a:solidFill>
          </p:spPr>
          <p:txBody>
            <a:bodyPr wrap="square" lIns="0" tIns="0" rIns="0" bIns="0" rtlCol="0"/>
            <a:lstStyle/>
            <a:p>
              <a:endParaRPr/>
            </a:p>
          </p:txBody>
        </p:sp>
      </p:grpSp>
      <p:sp>
        <p:nvSpPr>
          <p:cNvPr id="5" name="object 5"/>
          <p:cNvSpPr txBox="1"/>
          <p:nvPr/>
        </p:nvSpPr>
        <p:spPr>
          <a:xfrm>
            <a:off x="2513482" y="4782770"/>
            <a:ext cx="3077210" cy="1242695"/>
          </a:xfrm>
          <a:prstGeom prst="rect">
            <a:avLst/>
          </a:prstGeom>
        </p:spPr>
        <p:txBody>
          <a:bodyPr vert="horz" wrap="square" lIns="0" tIns="12700" rIns="0" bIns="0" rtlCol="0">
            <a:spAutoFit/>
          </a:bodyPr>
          <a:lstStyle/>
          <a:p>
            <a:pPr marR="5080" algn="r">
              <a:lnSpc>
                <a:spcPts val="4790"/>
              </a:lnSpc>
              <a:spcBef>
                <a:spcPts val="100"/>
              </a:spcBef>
            </a:pPr>
            <a:r>
              <a:rPr sz="4200" spc="-575" dirty="0">
                <a:solidFill>
                  <a:srgbClr val="FFFFFF"/>
                </a:solidFill>
                <a:latin typeface="Arial"/>
                <a:cs typeface="Arial"/>
              </a:rPr>
              <a:t>T</a:t>
            </a:r>
            <a:r>
              <a:rPr sz="4200" spc="-130" dirty="0">
                <a:solidFill>
                  <a:srgbClr val="FFFFFF"/>
                </a:solidFill>
                <a:latin typeface="Arial"/>
                <a:cs typeface="Arial"/>
              </a:rPr>
              <a:t>e</a:t>
            </a:r>
            <a:r>
              <a:rPr sz="4200" spc="-110" dirty="0">
                <a:solidFill>
                  <a:srgbClr val="FFFFFF"/>
                </a:solidFill>
                <a:latin typeface="Arial"/>
                <a:cs typeface="Arial"/>
              </a:rPr>
              <a:t>c</a:t>
            </a:r>
            <a:r>
              <a:rPr sz="4200" spc="-130" dirty="0">
                <a:solidFill>
                  <a:srgbClr val="FFFFFF"/>
                </a:solidFill>
                <a:latin typeface="Arial"/>
                <a:cs typeface="Arial"/>
              </a:rPr>
              <a:t>hno</a:t>
            </a:r>
            <a:r>
              <a:rPr sz="4200" spc="-120" dirty="0">
                <a:solidFill>
                  <a:srgbClr val="FFFFFF"/>
                </a:solidFill>
                <a:latin typeface="Arial"/>
                <a:cs typeface="Arial"/>
              </a:rPr>
              <a:t>l</a:t>
            </a:r>
            <a:r>
              <a:rPr sz="4200" spc="-130" dirty="0">
                <a:solidFill>
                  <a:srgbClr val="FFFFFF"/>
                </a:solidFill>
                <a:latin typeface="Arial"/>
                <a:cs typeface="Arial"/>
              </a:rPr>
              <a:t>og</a:t>
            </a:r>
            <a:r>
              <a:rPr sz="4200" spc="-120" dirty="0">
                <a:solidFill>
                  <a:srgbClr val="FFFFFF"/>
                </a:solidFill>
                <a:latin typeface="Arial"/>
                <a:cs typeface="Arial"/>
              </a:rPr>
              <a:t>i</a:t>
            </a:r>
            <a:r>
              <a:rPr sz="4200" spc="-110" dirty="0">
                <a:solidFill>
                  <a:srgbClr val="FFFFFF"/>
                </a:solidFill>
                <a:latin typeface="Arial"/>
                <a:cs typeface="Arial"/>
              </a:rPr>
              <a:t>c</a:t>
            </a:r>
            <a:r>
              <a:rPr sz="4200" spc="-130" dirty="0">
                <a:solidFill>
                  <a:srgbClr val="FFFFFF"/>
                </a:solidFill>
                <a:latin typeface="Arial"/>
                <a:cs typeface="Arial"/>
              </a:rPr>
              <a:t>a</a:t>
            </a:r>
            <a:r>
              <a:rPr sz="4200" dirty="0">
                <a:solidFill>
                  <a:srgbClr val="FFFFFF"/>
                </a:solidFill>
                <a:latin typeface="Arial"/>
                <a:cs typeface="Arial"/>
              </a:rPr>
              <a:t>l</a:t>
            </a:r>
            <a:endParaRPr sz="4200">
              <a:latin typeface="Arial"/>
              <a:cs typeface="Arial"/>
            </a:endParaRPr>
          </a:p>
          <a:p>
            <a:pPr marR="9525" algn="r">
              <a:lnSpc>
                <a:spcPts val="4790"/>
              </a:lnSpc>
            </a:pPr>
            <a:r>
              <a:rPr sz="4200" spc="-10" dirty="0">
                <a:solidFill>
                  <a:srgbClr val="FFFFFF"/>
                </a:solidFill>
                <a:latin typeface="Arial"/>
                <a:cs typeface="Arial"/>
              </a:rPr>
              <a:t>factors</a:t>
            </a:r>
            <a:endParaRPr sz="4200">
              <a:latin typeface="Arial"/>
              <a:cs typeface="Arial"/>
            </a:endParaRPr>
          </a:p>
        </p:txBody>
      </p:sp>
      <p:sp>
        <p:nvSpPr>
          <p:cNvPr id="6" name="object 6"/>
          <p:cNvSpPr/>
          <p:nvPr/>
        </p:nvSpPr>
        <p:spPr>
          <a:xfrm>
            <a:off x="5856732" y="4902708"/>
            <a:ext cx="0" cy="1097280"/>
          </a:xfrm>
          <a:custGeom>
            <a:avLst/>
            <a:gdLst/>
            <a:ahLst/>
            <a:cxnLst/>
            <a:rect l="l" t="t" r="r" b="b"/>
            <a:pathLst>
              <a:path h="1097279">
                <a:moveTo>
                  <a:pt x="0" y="0"/>
                </a:moveTo>
                <a:lnTo>
                  <a:pt x="0" y="1097280"/>
                </a:lnTo>
              </a:path>
            </a:pathLst>
          </a:custGeom>
          <a:ln w="15875">
            <a:solidFill>
              <a:srgbClr val="FFFFFF"/>
            </a:solidFill>
          </a:ln>
        </p:spPr>
        <p:txBody>
          <a:bodyPr wrap="square" lIns="0" tIns="0" rIns="0" bIns="0" rtlCol="0"/>
          <a:lstStyle/>
          <a:p>
            <a:endParaRPr/>
          </a:p>
        </p:txBody>
      </p:sp>
      <p:sp>
        <p:nvSpPr>
          <p:cNvPr id="7" name="object 7"/>
          <p:cNvSpPr txBox="1"/>
          <p:nvPr/>
        </p:nvSpPr>
        <p:spPr>
          <a:xfrm>
            <a:off x="6267703" y="4514470"/>
            <a:ext cx="3572510" cy="710451"/>
          </a:xfrm>
          <a:prstGeom prst="rect">
            <a:avLst/>
          </a:prstGeom>
        </p:spPr>
        <p:txBody>
          <a:bodyPr vert="horz" wrap="square" lIns="0" tIns="68580" rIns="0" bIns="0" rtlCol="0">
            <a:spAutoFit/>
          </a:bodyPr>
          <a:lstStyle/>
          <a:p>
            <a:pPr marL="12700" marR="5080">
              <a:lnSpc>
                <a:spcPts val="2450"/>
              </a:lnSpc>
              <a:spcBef>
                <a:spcPts val="540"/>
              </a:spcBef>
            </a:pPr>
            <a:r>
              <a:rPr sz="2400" dirty="0">
                <a:solidFill>
                  <a:srgbClr val="FFFFFF"/>
                </a:solidFill>
                <a:latin typeface="Arial"/>
                <a:cs typeface="Arial"/>
              </a:rPr>
              <a:t>New</a:t>
            </a:r>
            <a:r>
              <a:rPr sz="2400" spc="-110" dirty="0">
                <a:solidFill>
                  <a:srgbClr val="FFFFFF"/>
                </a:solidFill>
                <a:latin typeface="Arial"/>
                <a:cs typeface="Arial"/>
              </a:rPr>
              <a:t> </a:t>
            </a:r>
            <a:r>
              <a:rPr sz="2400" dirty="0">
                <a:solidFill>
                  <a:srgbClr val="FFFFFF"/>
                </a:solidFill>
                <a:latin typeface="Arial"/>
                <a:cs typeface="Arial"/>
              </a:rPr>
              <a:t>discoveries</a:t>
            </a:r>
            <a:r>
              <a:rPr sz="2400" spc="-90" dirty="0">
                <a:solidFill>
                  <a:srgbClr val="FFFFFF"/>
                </a:solidFill>
                <a:latin typeface="Arial"/>
                <a:cs typeface="Arial"/>
              </a:rPr>
              <a:t> </a:t>
            </a:r>
            <a:r>
              <a:rPr sz="2400" spc="-25" dirty="0">
                <a:solidFill>
                  <a:srgbClr val="FFFFFF"/>
                </a:solidFill>
                <a:latin typeface="Arial"/>
                <a:cs typeface="Arial"/>
              </a:rPr>
              <a:t>and </a:t>
            </a:r>
            <a:r>
              <a:rPr sz="2400" dirty="0">
                <a:solidFill>
                  <a:srgbClr val="FFFFFF"/>
                </a:solidFill>
                <a:latin typeface="Arial"/>
                <a:cs typeface="Arial"/>
              </a:rPr>
              <a:t>technology</a:t>
            </a:r>
            <a:r>
              <a:rPr sz="2400" spc="-30" dirty="0">
                <a:solidFill>
                  <a:srgbClr val="FFFFFF"/>
                </a:solidFill>
                <a:latin typeface="Arial"/>
                <a:cs typeface="Arial"/>
              </a:rPr>
              <a:t> </a:t>
            </a:r>
            <a:r>
              <a:rPr sz="2400" spc="-10" dirty="0">
                <a:solidFill>
                  <a:srgbClr val="FFFFFF"/>
                </a:solidFill>
                <a:latin typeface="Arial"/>
                <a:cs typeface="Arial"/>
              </a:rPr>
              <a:t>developments.</a:t>
            </a:r>
            <a:endParaRPr sz="2400">
              <a:latin typeface="Arial"/>
              <a:cs typeface="Arial"/>
            </a:endParaRPr>
          </a:p>
        </p:txBody>
      </p:sp>
      <p:sp>
        <p:nvSpPr>
          <p:cNvPr id="8" name="object 8"/>
          <p:cNvSpPr txBox="1"/>
          <p:nvPr/>
        </p:nvSpPr>
        <p:spPr>
          <a:xfrm>
            <a:off x="6267704" y="5301183"/>
            <a:ext cx="3484245" cy="1013460"/>
          </a:xfrm>
          <a:prstGeom prst="rect">
            <a:avLst/>
          </a:prstGeom>
        </p:spPr>
        <p:txBody>
          <a:bodyPr vert="horz" wrap="square" lIns="0" tIns="67310" rIns="0" bIns="0" rtlCol="0">
            <a:spAutoFit/>
          </a:bodyPr>
          <a:lstStyle/>
          <a:p>
            <a:pPr marL="12700" marR="5080">
              <a:lnSpc>
                <a:spcPct val="85000"/>
              </a:lnSpc>
              <a:spcBef>
                <a:spcPts val="530"/>
              </a:spcBef>
            </a:pPr>
            <a:r>
              <a:rPr sz="2400" dirty="0">
                <a:solidFill>
                  <a:srgbClr val="FFFFFF"/>
                </a:solidFill>
                <a:latin typeface="Arial"/>
                <a:cs typeface="Arial"/>
              </a:rPr>
              <a:t>E.g.</a:t>
            </a:r>
            <a:r>
              <a:rPr sz="2400" spc="-5" dirty="0">
                <a:solidFill>
                  <a:srgbClr val="FFFFFF"/>
                </a:solidFill>
                <a:latin typeface="Arial"/>
                <a:cs typeface="Arial"/>
              </a:rPr>
              <a:t> </a:t>
            </a:r>
            <a:r>
              <a:rPr sz="2400" dirty="0">
                <a:solidFill>
                  <a:srgbClr val="FFFFFF"/>
                </a:solidFill>
                <a:latin typeface="Arial"/>
                <a:cs typeface="Arial"/>
              </a:rPr>
              <a:t>nano-technology</a:t>
            </a:r>
            <a:r>
              <a:rPr sz="2400" spc="-35" dirty="0">
                <a:solidFill>
                  <a:srgbClr val="FFFFFF"/>
                </a:solidFill>
                <a:latin typeface="Arial"/>
                <a:cs typeface="Arial"/>
              </a:rPr>
              <a:t> </a:t>
            </a:r>
            <a:r>
              <a:rPr sz="2400" spc="-25" dirty="0">
                <a:solidFill>
                  <a:srgbClr val="FFFFFF"/>
                </a:solidFill>
                <a:latin typeface="Arial"/>
                <a:cs typeface="Arial"/>
              </a:rPr>
              <a:t>or </a:t>
            </a:r>
            <a:r>
              <a:rPr sz="2400" dirty="0">
                <a:solidFill>
                  <a:srgbClr val="FFFFFF"/>
                </a:solidFill>
                <a:latin typeface="Arial"/>
                <a:cs typeface="Arial"/>
              </a:rPr>
              <a:t>the</a:t>
            </a:r>
            <a:r>
              <a:rPr sz="2400" spc="-15" dirty="0">
                <a:solidFill>
                  <a:srgbClr val="FFFFFF"/>
                </a:solidFill>
                <a:latin typeface="Arial"/>
                <a:cs typeface="Arial"/>
              </a:rPr>
              <a:t> </a:t>
            </a:r>
            <a:r>
              <a:rPr sz="2400" dirty="0">
                <a:solidFill>
                  <a:srgbClr val="FFFFFF"/>
                </a:solidFill>
                <a:latin typeface="Arial"/>
                <a:cs typeface="Arial"/>
              </a:rPr>
              <a:t>rise of</a:t>
            </a:r>
            <a:r>
              <a:rPr sz="2400" spc="-20" dirty="0">
                <a:solidFill>
                  <a:srgbClr val="FFFFFF"/>
                </a:solidFill>
                <a:latin typeface="Arial"/>
                <a:cs typeface="Arial"/>
              </a:rPr>
              <a:t> </a:t>
            </a:r>
            <a:r>
              <a:rPr sz="2400" dirty="0">
                <a:solidFill>
                  <a:srgbClr val="FFFFFF"/>
                </a:solidFill>
                <a:latin typeface="Arial"/>
                <a:cs typeface="Arial"/>
              </a:rPr>
              <a:t>new</a:t>
            </a:r>
            <a:r>
              <a:rPr sz="2400" spc="-35" dirty="0">
                <a:solidFill>
                  <a:srgbClr val="FFFFFF"/>
                </a:solidFill>
                <a:latin typeface="Arial"/>
                <a:cs typeface="Arial"/>
              </a:rPr>
              <a:t> </a:t>
            </a:r>
            <a:r>
              <a:rPr sz="2400" spc="-10" dirty="0">
                <a:solidFill>
                  <a:srgbClr val="FFFFFF"/>
                </a:solidFill>
                <a:latin typeface="Arial"/>
                <a:cs typeface="Arial"/>
              </a:rPr>
              <a:t>composite materials.</a:t>
            </a:r>
            <a:endParaRPr sz="2400">
              <a:latin typeface="Arial"/>
              <a:cs typeface="Arial"/>
            </a:endParaRPr>
          </a:p>
        </p:txBody>
      </p:sp>
      <p:sp>
        <p:nvSpPr>
          <p:cNvPr id="9" name="object 9"/>
          <p:cNvSpPr txBox="1"/>
          <p:nvPr/>
        </p:nvSpPr>
        <p:spPr>
          <a:xfrm>
            <a:off x="6659880" y="3148584"/>
            <a:ext cx="1984375" cy="309059"/>
          </a:xfrm>
          <a:prstGeom prst="rect">
            <a:avLst/>
          </a:prstGeom>
          <a:solidFill>
            <a:srgbClr val="EAEFDF"/>
          </a:solidFill>
        </p:spPr>
        <p:txBody>
          <a:bodyPr vert="horz" wrap="square" lIns="0" tIns="31750" rIns="0" bIns="0" rtlCol="0">
            <a:spAutoFit/>
          </a:bodyPr>
          <a:lstStyle/>
          <a:p>
            <a:pPr marL="144780">
              <a:spcBef>
                <a:spcPts val="250"/>
              </a:spcBef>
            </a:pPr>
            <a:r>
              <a:rPr spc="-20" dirty="0">
                <a:latin typeface="Calibri Light"/>
                <a:cs typeface="Calibri Light"/>
              </a:rPr>
              <a:t>ThinkPad</a:t>
            </a:r>
            <a:r>
              <a:rPr spc="-70" dirty="0">
                <a:latin typeface="Calibri Light"/>
                <a:cs typeface="Calibri Light"/>
              </a:rPr>
              <a:t> </a:t>
            </a:r>
            <a:r>
              <a:rPr dirty="0">
                <a:latin typeface="Calibri Light"/>
                <a:cs typeface="Calibri Light"/>
              </a:rPr>
              <a:t>X1</a:t>
            </a:r>
            <a:r>
              <a:rPr spc="-20" dirty="0">
                <a:latin typeface="Calibri Light"/>
                <a:cs typeface="Calibri Light"/>
              </a:rPr>
              <a:t> Fold</a:t>
            </a:r>
            <a:endParaRPr>
              <a:latin typeface="Calibri Light"/>
              <a:cs typeface="Calibri Ligh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2200" y="580157"/>
            <a:ext cx="10515600" cy="895501"/>
          </a:xfrm>
          <a:prstGeom prst="rect">
            <a:avLst/>
          </a:prstGeom>
        </p:spPr>
        <p:txBody>
          <a:bodyPr vert="horz" wrap="square" lIns="0" tIns="216280" rIns="0" bIns="0" rtlCol="0" anchor="ctr">
            <a:spAutoFit/>
          </a:bodyPr>
          <a:lstStyle/>
          <a:p>
            <a:pPr marL="128905">
              <a:lnSpc>
                <a:spcPct val="100000"/>
              </a:lnSpc>
              <a:spcBef>
                <a:spcPts val="95"/>
              </a:spcBef>
            </a:pPr>
            <a:r>
              <a:rPr spc="-630" dirty="0"/>
              <a:t>T</a:t>
            </a:r>
            <a:r>
              <a:rPr spc="-140" dirty="0"/>
              <a:t>e</a:t>
            </a:r>
            <a:r>
              <a:rPr spc="-135" dirty="0"/>
              <a:t>c</a:t>
            </a:r>
            <a:r>
              <a:rPr spc="-140" dirty="0"/>
              <a:t>hnologi</a:t>
            </a:r>
            <a:r>
              <a:rPr spc="-135" dirty="0"/>
              <a:t>c</a:t>
            </a:r>
            <a:r>
              <a:rPr spc="-140" dirty="0"/>
              <a:t>a</a:t>
            </a:r>
            <a:r>
              <a:rPr spc="-20" dirty="0"/>
              <a:t>l</a:t>
            </a:r>
            <a:r>
              <a:rPr spc="-210" dirty="0"/>
              <a:t> </a:t>
            </a:r>
            <a:r>
              <a:rPr spc="-65" dirty="0"/>
              <a:t>factors</a:t>
            </a:r>
            <a:endParaRPr/>
          </a:p>
        </p:txBody>
      </p:sp>
      <p:sp>
        <p:nvSpPr>
          <p:cNvPr id="3" name="object 3"/>
          <p:cNvSpPr txBox="1"/>
          <p:nvPr/>
        </p:nvSpPr>
        <p:spPr>
          <a:xfrm>
            <a:off x="2071217" y="1320801"/>
            <a:ext cx="7284720" cy="3306033"/>
          </a:xfrm>
          <a:prstGeom prst="rect">
            <a:avLst/>
          </a:prstGeom>
        </p:spPr>
        <p:txBody>
          <a:bodyPr vert="horz" wrap="square" lIns="0" tIns="12700" rIns="0" bIns="0" rtlCol="0">
            <a:spAutoFit/>
          </a:bodyPr>
          <a:lstStyle/>
          <a:p>
            <a:pPr marL="12700">
              <a:spcBef>
                <a:spcPts val="100"/>
              </a:spcBef>
            </a:pPr>
            <a:r>
              <a:rPr sz="2400" dirty="0">
                <a:solidFill>
                  <a:srgbClr val="252525"/>
                </a:solidFill>
                <a:latin typeface="Arial"/>
                <a:cs typeface="Arial"/>
              </a:rPr>
              <a:t>There</a:t>
            </a:r>
            <a:r>
              <a:rPr sz="2400" spc="-50" dirty="0">
                <a:solidFill>
                  <a:srgbClr val="252525"/>
                </a:solidFill>
                <a:latin typeface="Arial"/>
                <a:cs typeface="Arial"/>
              </a:rPr>
              <a:t> </a:t>
            </a:r>
            <a:r>
              <a:rPr sz="2400" dirty="0">
                <a:solidFill>
                  <a:srgbClr val="252525"/>
                </a:solidFill>
                <a:latin typeface="Arial"/>
                <a:cs typeface="Arial"/>
              </a:rPr>
              <a:t>are</a:t>
            </a:r>
            <a:r>
              <a:rPr sz="2400" spc="-20" dirty="0">
                <a:solidFill>
                  <a:srgbClr val="252525"/>
                </a:solidFill>
                <a:latin typeface="Arial"/>
                <a:cs typeface="Arial"/>
              </a:rPr>
              <a:t> </a:t>
            </a:r>
            <a:r>
              <a:rPr sz="2400" dirty="0">
                <a:solidFill>
                  <a:srgbClr val="252525"/>
                </a:solidFill>
                <a:latin typeface="Arial"/>
                <a:cs typeface="Arial"/>
              </a:rPr>
              <a:t>five</a:t>
            </a:r>
            <a:r>
              <a:rPr sz="2400" spc="5" dirty="0">
                <a:solidFill>
                  <a:srgbClr val="252525"/>
                </a:solidFill>
                <a:latin typeface="Arial"/>
                <a:cs typeface="Arial"/>
              </a:rPr>
              <a:t> </a:t>
            </a:r>
            <a:r>
              <a:rPr sz="2400" dirty="0">
                <a:solidFill>
                  <a:srgbClr val="252525"/>
                </a:solidFill>
                <a:latin typeface="Arial"/>
                <a:cs typeface="Arial"/>
              </a:rPr>
              <a:t>primary</a:t>
            </a:r>
            <a:r>
              <a:rPr sz="2400" spc="-40" dirty="0">
                <a:solidFill>
                  <a:srgbClr val="252525"/>
                </a:solidFill>
                <a:latin typeface="Arial"/>
                <a:cs typeface="Arial"/>
              </a:rPr>
              <a:t> </a:t>
            </a:r>
            <a:r>
              <a:rPr sz="2400" dirty="0">
                <a:solidFill>
                  <a:srgbClr val="252525"/>
                </a:solidFill>
                <a:latin typeface="Arial"/>
                <a:cs typeface="Arial"/>
              </a:rPr>
              <a:t>indicators of</a:t>
            </a:r>
            <a:r>
              <a:rPr sz="2400" spc="-40" dirty="0">
                <a:solidFill>
                  <a:srgbClr val="252525"/>
                </a:solidFill>
                <a:latin typeface="Arial"/>
                <a:cs typeface="Arial"/>
              </a:rPr>
              <a:t> </a:t>
            </a:r>
            <a:r>
              <a:rPr sz="2400" dirty="0">
                <a:solidFill>
                  <a:srgbClr val="252525"/>
                </a:solidFill>
                <a:latin typeface="Arial"/>
                <a:cs typeface="Arial"/>
              </a:rPr>
              <a:t>innovative</a:t>
            </a:r>
            <a:r>
              <a:rPr sz="2400" spc="30" dirty="0">
                <a:solidFill>
                  <a:srgbClr val="252525"/>
                </a:solidFill>
                <a:latin typeface="Arial"/>
                <a:cs typeface="Arial"/>
              </a:rPr>
              <a:t> </a:t>
            </a:r>
            <a:r>
              <a:rPr sz="2400" spc="-10" dirty="0">
                <a:solidFill>
                  <a:srgbClr val="252525"/>
                </a:solidFill>
                <a:latin typeface="Arial"/>
                <a:cs typeface="Arial"/>
              </a:rPr>
              <a:t>activity:</a:t>
            </a:r>
            <a:endParaRPr sz="2400">
              <a:latin typeface="Arial"/>
              <a:cs typeface="Arial"/>
            </a:endParaRPr>
          </a:p>
          <a:p>
            <a:pPr>
              <a:spcBef>
                <a:spcPts val="30"/>
              </a:spcBef>
            </a:pPr>
            <a:endParaRPr sz="4000">
              <a:latin typeface="Arial"/>
              <a:cs typeface="Arial"/>
            </a:endParaRPr>
          </a:p>
          <a:p>
            <a:pPr marL="165100" indent="-153035">
              <a:spcBef>
                <a:spcPts val="5"/>
              </a:spcBef>
              <a:buSzPct val="95833"/>
              <a:buFont typeface="Calibri"/>
              <a:buChar char="•"/>
              <a:tabLst>
                <a:tab pos="165735" algn="l"/>
              </a:tabLst>
            </a:pPr>
            <a:r>
              <a:rPr sz="2400" b="1" i="1" dirty="0">
                <a:solidFill>
                  <a:srgbClr val="252525"/>
                </a:solidFill>
                <a:latin typeface="Arial"/>
                <a:cs typeface="Arial"/>
              </a:rPr>
              <a:t>Research</a:t>
            </a:r>
            <a:r>
              <a:rPr sz="2400" b="1" i="1" spc="-30" dirty="0">
                <a:solidFill>
                  <a:srgbClr val="252525"/>
                </a:solidFill>
                <a:latin typeface="Arial"/>
                <a:cs typeface="Arial"/>
              </a:rPr>
              <a:t> </a:t>
            </a:r>
            <a:r>
              <a:rPr sz="2400" b="1" i="1" dirty="0">
                <a:solidFill>
                  <a:srgbClr val="252525"/>
                </a:solidFill>
                <a:latin typeface="Arial"/>
                <a:cs typeface="Arial"/>
              </a:rPr>
              <a:t>and</a:t>
            </a:r>
            <a:r>
              <a:rPr sz="2400" b="1" i="1" spc="-20" dirty="0">
                <a:solidFill>
                  <a:srgbClr val="252525"/>
                </a:solidFill>
                <a:latin typeface="Arial"/>
                <a:cs typeface="Arial"/>
              </a:rPr>
              <a:t> </a:t>
            </a:r>
            <a:r>
              <a:rPr sz="2400" b="1" i="1" dirty="0">
                <a:solidFill>
                  <a:srgbClr val="252525"/>
                </a:solidFill>
                <a:latin typeface="Arial"/>
                <a:cs typeface="Arial"/>
              </a:rPr>
              <a:t>development</a:t>
            </a:r>
            <a:r>
              <a:rPr sz="2400" b="1" i="1" spc="-45" dirty="0">
                <a:solidFill>
                  <a:srgbClr val="252525"/>
                </a:solidFill>
                <a:latin typeface="Arial"/>
                <a:cs typeface="Arial"/>
              </a:rPr>
              <a:t> </a:t>
            </a:r>
            <a:r>
              <a:rPr sz="2400" b="1" i="1" spc="-10" dirty="0">
                <a:solidFill>
                  <a:srgbClr val="252525"/>
                </a:solidFill>
                <a:latin typeface="Arial"/>
                <a:cs typeface="Arial"/>
              </a:rPr>
              <a:t>budgets.</a:t>
            </a:r>
            <a:endParaRPr sz="2400">
              <a:latin typeface="Arial"/>
              <a:cs typeface="Arial"/>
            </a:endParaRPr>
          </a:p>
          <a:p>
            <a:pPr marL="165100" indent="-153035">
              <a:spcBef>
                <a:spcPts val="865"/>
              </a:spcBef>
              <a:buSzPct val="95833"/>
              <a:buFont typeface="Calibri"/>
              <a:buChar char="•"/>
              <a:tabLst>
                <a:tab pos="165735" algn="l"/>
              </a:tabLst>
            </a:pPr>
            <a:r>
              <a:rPr sz="2400" b="1" i="1" dirty="0">
                <a:solidFill>
                  <a:srgbClr val="252525"/>
                </a:solidFill>
                <a:latin typeface="Arial"/>
                <a:cs typeface="Arial"/>
              </a:rPr>
              <a:t>Patenting</a:t>
            </a:r>
            <a:r>
              <a:rPr sz="2400" b="1" i="1" spc="-50" dirty="0">
                <a:solidFill>
                  <a:srgbClr val="252525"/>
                </a:solidFill>
                <a:latin typeface="Arial"/>
                <a:cs typeface="Arial"/>
              </a:rPr>
              <a:t> </a:t>
            </a:r>
            <a:r>
              <a:rPr sz="2400" b="1" i="1" spc="-10" dirty="0">
                <a:solidFill>
                  <a:srgbClr val="252525"/>
                </a:solidFill>
                <a:latin typeface="Arial"/>
                <a:cs typeface="Arial"/>
              </a:rPr>
              <a:t>activity.</a:t>
            </a:r>
            <a:endParaRPr sz="2400">
              <a:latin typeface="Arial"/>
              <a:cs typeface="Arial"/>
            </a:endParaRPr>
          </a:p>
          <a:p>
            <a:pPr marL="165100" indent="-153035">
              <a:spcBef>
                <a:spcPts val="865"/>
              </a:spcBef>
              <a:buSzPct val="95833"/>
              <a:buFont typeface="Calibri"/>
              <a:buChar char="•"/>
              <a:tabLst>
                <a:tab pos="165735" algn="l"/>
              </a:tabLst>
            </a:pPr>
            <a:r>
              <a:rPr sz="2400" b="1" i="1" dirty="0">
                <a:solidFill>
                  <a:srgbClr val="252525"/>
                </a:solidFill>
                <a:latin typeface="Arial"/>
                <a:cs typeface="Arial"/>
              </a:rPr>
              <a:t>Citation</a:t>
            </a:r>
            <a:r>
              <a:rPr sz="2400" b="1" i="1" spc="-25" dirty="0">
                <a:solidFill>
                  <a:srgbClr val="252525"/>
                </a:solidFill>
                <a:latin typeface="Arial"/>
                <a:cs typeface="Arial"/>
              </a:rPr>
              <a:t> </a:t>
            </a:r>
            <a:r>
              <a:rPr sz="2400" b="1" i="1" spc="-10" dirty="0">
                <a:solidFill>
                  <a:srgbClr val="252525"/>
                </a:solidFill>
                <a:latin typeface="Arial"/>
                <a:cs typeface="Arial"/>
              </a:rPr>
              <a:t>analysis.</a:t>
            </a:r>
            <a:endParaRPr sz="2400">
              <a:latin typeface="Arial"/>
              <a:cs typeface="Arial"/>
            </a:endParaRPr>
          </a:p>
          <a:p>
            <a:pPr marL="165100" indent="-153035">
              <a:spcBef>
                <a:spcPts val="870"/>
              </a:spcBef>
              <a:buSzPct val="95833"/>
              <a:buFont typeface="Calibri"/>
              <a:buChar char="•"/>
              <a:tabLst>
                <a:tab pos="165735" algn="l"/>
              </a:tabLst>
            </a:pPr>
            <a:r>
              <a:rPr sz="2400" b="1" i="1" dirty="0">
                <a:solidFill>
                  <a:srgbClr val="252525"/>
                </a:solidFill>
                <a:latin typeface="Arial"/>
                <a:cs typeface="Arial"/>
              </a:rPr>
              <a:t>New</a:t>
            </a:r>
            <a:r>
              <a:rPr sz="2400" b="1" i="1" spc="-35" dirty="0">
                <a:solidFill>
                  <a:srgbClr val="252525"/>
                </a:solidFill>
                <a:latin typeface="Arial"/>
                <a:cs typeface="Arial"/>
              </a:rPr>
              <a:t> </a:t>
            </a:r>
            <a:r>
              <a:rPr sz="2400" b="1" i="1" dirty="0">
                <a:solidFill>
                  <a:srgbClr val="252525"/>
                </a:solidFill>
                <a:latin typeface="Arial"/>
                <a:cs typeface="Arial"/>
              </a:rPr>
              <a:t>product</a:t>
            </a:r>
            <a:r>
              <a:rPr sz="2400" b="1" i="1" spc="-20" dirty="0">
                <a:solidFill>
                  <a:srgbClr val="252525"/>
                </a:solidFill>
                <a:latin typeface="Arial"/>
                <a:cs typeface="Arial"/>
              </a:rPr>
              <a:t> </a:t>
            </a:r>
            <a:r>
              <a:rPr sz="2400" b="1" i="1" spc="-10" dirty="0">
                <a:solidFill>
                  <a:srgbClr val="252525"/>
                </a:solidFill>
                <a:latin typeface="Arial"/>
                <a:cs typeface="Arial"/>
              </a:rPr>
              <a:t>announcements.</a:t>
            </a:r>
            <a:endParaRPr sz="2400">
              <a:latin typeface="Arial"/>
              <a:cs typeface="Arial"/>
            </a:endParaRPr>
          </a:p>
          <a:p>
            <a:pPr marL="165100" indent="-153035">
              <a:spcBef>
                <a:spcPts val="860"/>
              </a:spcBef>
              <a:buSzPct val="95833"/>
              <a:buFont typeface="Calibri"/>
              <a:buChar char="•"/>
              <a:tabLst>
                <a:tab pos="165735" algn="l"/>
              </a:tabLst>
            </a:pPr>
            <a:r>
              <a:rPr sz="2400" b="1" i="1" dirty="0">
                <a:solidFill>
                  <a:srgbClr val="252525"/>
                </a:solidFill>
                <a:latin typeface="Arial"/>
                <a:cs typeface="Arial"/>
              </a:rPr>
              <a:t>Media</a:t>
            </a:r>
            <a:r>
              <a:rPr sz="2400" b="1" i="1" spc="-15" dirty="0">
                <a:solidFill>
                  <a:srgbClr val="252525"/>
                </a:solidFill>
                <a:latin typeface="Arial"/>
                <a:cs typeface="Arial"/>
              </a:rPr>
              <a:t> </a:t>
            </a:r>
            <a:r>
              <a:rPr sz="2400" b="1" i="1" spc="-10" dirty="0">
                <a:solidFill>
                  <a:srgbClr val="252525"/>
                </a:solidFill>
                <a:latin typeface="Arial"/>
                <a:cs typeface="Arial"/>
              </a:rPr>
              <a:t>coverage.</a:t>
            </a:r>
            <a:endParaRPr sz="2400">
              <a:latin typeface="Arial"/>
              <a:cs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6FB48-E5F0-4DA2-97C3-962E7AC77692}"/>
              </a:ext>
            </a:extLst>
          </p:cNvPr>
          <p:cNvSpPr>
            <a:spLocks noGrp="1"/>
          </p:cNvSpPr>
          <p:nvPr>
            <p:ph type="title"/>
          </p:nvPr>
        </p:nvSpPr>
        <p:spPr>
          <a:xfrm>
            <a:off x="1981200" y="274638"/>
            <a:ext cx="3322712" cy="634082"/>
          </a:xfrm>
        </p:spPr>
        <p:txBody>
          <a:bodyPr anchor="ctr">
            <a:normAutofit/>
          </a:bodyPr>
          <a:lstStyle/>
          <a:p>
            <a:r>
              <a:rPr lang="en-GB" sz="3200" b="1" dirty="0">
                <a:solidFill>
                  <a:srgbClr val="0070C0"/>
                </a:solidFill>
              </a:rPr>
              <a:t>Environmental</a:t>
            </a:r>
          </a:p>
        </p:txBody>
      </p:sp>
      <p:sp>
        <p:nvSpPr>
          <p:cNvPr id="3" name="Content Placeholder 2">
            <a:extLst>
              <a:ext uri="{FF2B5EF4-FFF2-40B4-BE49-F238E27FC236}">
                <a16:creationId xmlns:a16="http://schemas.microsoft.com/office/drawing/2014/main" id="{65D5EF85-AD2B-4583-A5D7-A773477CE1DA}"/>
              </a:ext>
            </a:extLst>
          </p:cNvPr>
          <p:cNvSpPr>
            <a:spLocks noGrp="1"/>
          </p:cNvSpPr>
          <p:nvPr>
            <p:ph sz="half" idx="1"/>
          </p:nvPr>
        </p:nvSpPr>
        <p:spPr>
          <a:xfrm>
            <a:off x="1981200" y="1600202"/>
            <a:ext cx="4690864" cy="3628999"/>
          </a:xfrm>
        </p:spPr>
        <p:txBody>
          <a:bodyPr>
            <a:normAutofit lnSpcReduction="10000"/>
          </a:bodyPr>
          <a:lstStyle/>
          <a:p>
            <a:r>
              <a:rPr lang="en-GB" sz="1500" dirty="0"/>
              <a:t>The environment has become important due to the increasing scarcity of raw materials, pollution targets, doing business as an ethical and sustainable company, carbon footprint targets set by governments </a:t>
            </a:r>
            <a:r>
              <a:rPr lang="en-GB" sz="1500" i="1" dirty="0">
                <a:solidFill>
                  <a:srgbClr val="0070C0"/>
                </a:solidFill>
              </a:rPr>
              <a:t>(this is a good example where one factor could be classed as political and environmental at the same time). </a:t>
            </a:r>
            <a:endParaRPr lang="en-GB" sz="1500" dirty="0"/>
          </a:p>
          <a:p>
            <a:r>
              <a:rPr lang="en-GB" sz="1500" dirty="0"/>
              <a:t>More and more consumers are demanding that the products they buy are sourced ethically, and if possible, from a sustainable source.</a:t>
            </a:r>
          </a:p>
          <a:p>
            <a:r>
              <a:rPr lang="en-GB" sz="1500" dirty="0">
                <a:solidFill>
                  <a:srgbClr val="0070C0"/>
                </a:solidFill>
              </a:rPr>
              <a:t>(</a:t>
            </a:r>
            <a:r>
              <a:rPr lang="en-GB" sz="1500" i="1" dirty="0">
                <a:solidFill>
                  <a:srgbClr val="0070C0"/>
                </a:solidFill>
              </a:rPr>
              <a:t>Marriott and their sustainable agenda with the Serve 360 programme)</a:t>
            </a:r>
          </a:p>
          <a:p>
            <a:r>
              <a:rPr lang="en-GB" sz="1500" dirty="0"/>
              <a:t>Hotels are -</a:t>
            </a:r>
          </a:p>
          <a:p>
            <a:pPr lvl="1"/>
            <a:r>
              <a:rPr lang="en-GB" sz="1400" dirty="0"/>
              <a:t>Reducing carbon footprint</a:t>
            </a:r>
          </a:p>
          <a:p>
            <a:pPr lvl="1"/>
            <a:r>
              <a:rPr lang="en-GB" sz="1400" dirty="0"/>
              <a:t>Saving money on operational expenses</a:t>
            </a:r>
          </a:p>
          <a:p>
            <a:pPr lvl="1"/>
            <a:r>
              <a:rPr lang="en-GB" sz="1400" dirty="0"/>
              <a:t>Protecting the environment</a:t>
            </a:r>
          </a:p>
          <a:p>
            <a:pPr>
              <a:lnSpc>
                <a:spcPct val="90000"/>
              </a:lnSpc>
            </a:pPr>
            <a:endParaRPr lang="en-GB" sz="1500" dirty="0"/>
          </a:p>
        </p:txBody>
      </p:sp>
      <p:pic>
        <p:nvPicPr>
          <p:cNvPr id="4" name="Picture 3" descr="Graphical user interface, application&#10;&#10;Description automatically generated">
            <a:extLst>
              <a:ext uri="{FF2B5EF4-FFF2-40B4-BE49-F238E27FC236}">
                <a16:creationId xmlns:a16="http://schemas.microsoft.com/office/drawing/2014/main" id="{A2D87B58-AECC-49D3-8360-12AABBF5E26D}"/>
              </a:ext>
            </a:extLst>
          </p:cNvPr>
          <p:cNvPicPr>
            <a:picLocks noChangeAspect="1"/>
          </p:cNvPicPr>
          <p:nvPr/>
        </p:nvPicPr>
        <p:blipFill>
          <a:blip r:embed="rId3"/>
          <a:stretch>
            <a:fillRect/>
          </a:stretch>
        </p:blipFill>
        <p:spPr>
          <a:xfrm>
            <a:off x="6600056" y="2010442"/>
            <a:ext cx="4038600" cy="2837116"/>
          </a:xfrm>
          <a:prstGeom prst="rect">
            <a:avLst/>
          </a:prstGeom>
          <a:noFill/>
        </p:spPr>
      </p:pic>
    </p:spTree>
    <p:extLst>
      <p:ext uri="{BB962C8B-B14F-4D97-AF65-F5344CB8AC3E}">
        <p14:creationId xmlns:p14="http://schemas.microsoft.com/office/powerpoint/2010/main" val="34660131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FEBDC-FD3A-4BC8-AE2F-312D10EF941B}"/>
              </a:ext>
            </a:extLst>
          </p:cNvPr>
          <p:cNvSpPr>
            <a:spLocks noGrp="1"/>
          </p:cNvSpPr>
          <p:nvPr>
            <p:ph type="title"/>
          </p:nvPr>
        </p:nvSpPr>
        <p:spPr>
          <a:xfrm>
            <a:off x="1981200" y="274638"/>
            <a:ext cx="2746648" cy="562074"/>
          </a:xfrm>
        </p:spPr>
        <p:txBody>
          <a:bodyPr anchor="ctr">
            <a:normAutofit fontScale="90000"/>
          </a:bodyPr>
          <a:lstStyle/>
          <a:p>
            <a:r>
              <a:rPr lang="en-GB" dirty="0"/>
              <a:t> </a:t>
            </a:r>
            <a:r>
              <a:rPr lang="en-GB" sz="3200" b="1" dirty="0">
                <a:solidFill>
                  <a:srgbClr val="0070C0"/>
                </a:solidFill>
              </a:rPr>
              <a:t>Legal </a:t>
            </a:r>
          </a:p>
        </p:txBody>
      </p:sp>
      <p:sp>
        <p:nvSpPr>
          <p:cNvPr id="3" name="Content Placeholder 2">
            <a:extLst>
              <a:ext uri="{FF2B5EF4-FFF2-40B4-BE49-F238E27FC236}">
                <a16:creationId xmlns:a16="http://schemas.microsoft.com/office/drawing/2014/main" id="{089A6CEF-C55D-4212-96FD-0164AF6DCA7D}"/>
              </a:ext>
            </a:extLst>
          </p:cNvPr>
          <p:cNvSpPr>
            <a:spLocks noGrp="1"/>
          </p:cNvSpPr>
          <p:nvPr>
            <p:ph sz="half" idx="1"/>
          </p:nvPr>
        </p:nvSpPr>
        <p:spPr>
          <a:xfrm>
            <a:off x="1837184" y="1628801"/>
            <a:ext cx="4618856" cy="2980927"/>
          </a:xfrm>
        </p:spPr>
        <p:txBody>
          <a:bodyPr>
            <a:normAutofit fontScale="92500" lnSpcReduction="20000"/>
          </a:bodyPr>
          <a:lstStyle/>
          <a:p>
            <a:r>
              <a:rPr lang="en-GB" sz="1800" dirty="0"/>
              <a:t>Health and Safety, equal opportunities, advertising standards, consumer rights and laws, product labelling and product safety. </a:t>
            </a:r>
          </a:p>
          <a:p>
            <a:pPr marL="0" indent="0">
              <a:buNone/>
            </a:pPr>
            <a:endParaRPr lang="en-GB" sz="1800" dirty="0"/>
          </a:p>
          <a:p>
            <a:r>
              <a:rPr lang="en-GB" sz="1800" dirty="0"/>
              <a:t>Important for companies to know what is not legal in order trade successfully. </a:t>
            </a:r>
          </a:p>
          <a:p>
            <a:r>
              <a:rPr lang="en-GB" sz="1800" dirty="0"/>
              <a:t>Employment Law </a:t>
            </a:r>
          </a:p>
          <a:p>
            <a:pPr marL="0" indent="0">
              <a:buNone/>
            </a:pPr>
            <a:endParaRPr lang="en-GB" sz="1800" dirty="0"/>
          </a:p>
          <a:p>
            <a:r>
              <a:rPr lang="en-GB" sz="1800" dirty="0"/>
              <a:t>If an organisation trades globally this becomes more difficult as each country has its own set of rules and regulations.</a:t>
            </a:r>
          </a:p>
          <a:p>
            <a:pPr>
              <a:lnSpc>
                <a:spcPct val="90000"/>
              </a:lnSpc>
            </a:pPr>
            <a:endParaRPr lang="en-GB" sz="1800" dirty="0"/>
          </a:p>
        </p:txBody>
      </p:sp>
      <p:pic>
        <p:nvPicPr>
          <p:cNvPr id="4" name="Picture 3" descr="Graphical user interface, application&#10;&#10;Description automatically generated">
            <a:extLst>
              <a:ext uri="{FF2B5EF4-FFF2-40B4-BE49-F238E27FC236}">
                <a16:creationId xmlns:a16="http://schemas.microsoft.com/office/drawing/2014/main" id="{B9DC94E9-05D7-4342-827F-2E8F31F18F57}"/>
              </a:ext>
            </a:extLst>
          </p:cNvPr>
          <p:cNvPicPr>
            <a:picLocks noChangeAspect="1"/>
          </p:cNvPicPr>
          <p:nvPr/>
        </p:nvPicPr>
        <p:blipFill>
          <a:blip r:embed="rId3"/>
          <a:stretch>
            <a:fillRect/>
          </a:stretch>
        </p:blipFill>
        <p:spPr>
          <a:xfrm>
            <a:off x="6456040" y="1916832"/>
            <a:ext cx="4038600" cy="2837116"/>
          </a:xfrm>
          <a:prstGeom prst="rect">
            <a:avLst/>
          </a:prstGeom>
          <a:noFill/>
        </p:spPr>
      </p:pic>
    </p:spTree>
    <p:extLst>
      <p:ext uri="{BB962C8B-B14F-4D97-AF65-F5344CB8AC3E}">
        <p14:creationId xmlns:p14="http://schemas.microsoft.com/office/powerpoint/2010/main" val="3428550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46136" y="122135"/>
            <a:ext cx="10275943" cy="1197957"/>
          </a:xfrm>
          <a:prstGeom prst="rect">
            <a:avLst/>
          </a:prstGeom>
        </p:spPr>
        <p:txBody>
          <a:bodyPr vert="horz" wrap="square" lIns="0" tIns="83185" rIns="0" bIns="0" rtlCol="0" anchor="ctr">
            <a:spAutoFit/>
          </a:bodyPr>
          <a:lstStyle/>
          <a:p>
            <a:pPr marL="12700" marR="5080">
              <a:lnSpc>
                <a:spcPts val="4320"/>
              </a:lnSpc>
              <a:spcBef>
                <a:spcPts val="655"/>
              </a:spcBef>
            </a:pPr>
            <a:r>
              <a:rPr spc="-114" dirty="0"/>
              <a:t>Contexts</a:t>
            </a:r>
            <a:r>
              <a:rPr spc="-240" dirty="0"/>
              <a:t> </a:t>
            </a:r>
            <a:r>
              <a:rPr spc="-80" dirty="0"/>
              <a:t>and</a:t>
            </a:r>
            <a:r>
              <a:rPr spc="-220" dirty="0"/>
              <a:t> </a:t>
            </a:r>
            <a:r>
              <a:rPr spc="-114" dirty="0"/>
              <a:t>motives</a:t>
            </a:r>
            <a:r>
              <a:rPr spc="-235" dirty="0"/>
              <a:t> </a:t>
            </a:r>
            <a:r>
              <a:rPr spc="-50" dirty="0"/>
              <a:t>for </a:t>
            </a:r>
            <a:r>
              <a:rPr spc="-114" dirty="0"/>
              <a:t>ecological</a:t>
            </a:r>
            <a:r>
              <a:rPr spc="-229" dirty="0"/>
              <a:t> </a:t>
            </a:r>
            <a:r>
              <a:rPr lang="en-GB" spc="-229" dirty="0"/>
              <a:t>(environmental) </a:t>
            </a:r>
            <a:r>
              <a:rPr spc="-10" dirty="0"/>
              <a:t>issues</a:t>
            </a:r>
          </a:p>
        </p:txBody>
      </p:sp>
      <p:sp>
        <p:nvSpPr>
          <p:cNvPr id="3" name="object 3"/>
          <p:cNvSpPr txBox="1"/>
          <p:nvPr/>
        </p:nvSpPr>
        <p:spPr>
          <a:xfrm>
            <a:off x="2115719" y="5957495"/>
            <a:ext cx="5714365" cy="318135"/>
          </a:xfrm>
          <a:prstGeom prst="rect">
            <a:avLst/>
          </a:prstGeom>
        </p:spPr>
        <p:txBody>
          <a:bodyPr vert="horz" wrap="square" lIns="0" tIns="36830" rIns="0" bIns="0" rtlCol="0">
            <a:spAutoFit/>
          </a:bodyPr>
          <a:lstStyle/>
          <a:p>
            <a:pPr marL="12700">
              <a:spcBef>
                <a:spcPts val="290"/>
              </a:spcBef>
            </a:pPr>
            <a:r>
              <a:rPr sz="800" dirty="0">
                <a:latin typeface="Arial"/>
                <a:cs typeface="Arial"/>
              </a:rPr>
              <a:t>Substantially</a:t>
            </a:r>
            <a:r>
              <a:rPr sz="800" spc="10" dirty="0">
                <a:latin typeface="Arial"/>
                <a:cs typeface="Arial"/>
              </a:rPr>
              <a:t> </a:t>
            </a:r>
            <a:r>
              <a:rPr sz="800" dirty="0">
                <a:latin typeface="Arial"/>
                <a:cs typeface="Arial"/>
              </a:rPr>
              <a:t>adapted</a:t>
            </a:r>
            <a:r>
              <a:rPr sz="800" spc="55" dirty="0">
                <a:latin typeface="Arial"/>
                <a:cs typeface="Arial"/>
              </a:rPr>
              <a:t> </a:t>
            </a:r>
            <a:r>
              <a:rPr sz="800" dirty="0">
                <a:latin typeface="Arial"/>
                <a:cs typeface="Arial"/>
              </a:rPr>
              <a:t>from:</a:t>
            </a:r>
            <a:r>
              <a:rPr sz="800" spc="-15" dirty="0">
                <a:latin typeface="Arial"/>
                <a:cs typeface="Arial"/>
              </a:rPr>
              <a:t> </a:t>
            </a:r>
            <a:r>
              <a:rPr sz="800" dirty="0">
                <a:latin typeface="Arial"/>
                <a:cs typeface="Arial"/>
              </a:rPr>
              <a:t>Bansal,</a:t>
            </a:r>
            <a:r>
              <a:rPr sz="800" spc="60" dirty="0">
                <a:latin typeface="Arial"/>
                <a:cs typeface="Arial"/>
              </a:rPr>
              <a:t> </a:t>
            </a:r>
            <a:r>
              <a:rPr sz="800" dirty="0">
                <a:latin typeface="Arial"/>
                <a:cs typeface="Arial"/>
              </a:rPr>
              <a:t>P.</a:t>
            </a:r>
            <a:r>
              <a:rPr sz="800" spc="-40" dirty="0">
                <a:latin typeface="Arial"/>
                <a:cs typeface="Arial"/>
              </a:rPr>
              <a:t> </a:t>
            </a:r>
            <a:r>
              <a:rPr sz="800" dirty="0">
                <a:latin typeface="Arial"/>
                <a:cs typeface="Arial"/>
              </a:rPr>
              <a:t>and Roth,</a:t>
            </a:r>
            <a:r>
              <a:rPr sz="800" spc="25" dirty="0">
                <a:latin typeface="Arial"/>
                <a:cs typeface="Arial"/>
              </a:rPr>
              <a:t> </a:t>
            </a:r>
            <a:r>
              <a:rPr sz="800" dirty="0">
                <a:latin typeface="Arial"/>
                <a:cs typeface="Arial"/>
              </a:rPr>
              <a:t>K.</a:t>
            </a:r>
            <a:r>
              <a:rPr sz="800" spc="-35" dirty="0">
                <a:latin typeface="Arial"/>
                <a:cs typeface="Arial"/>
              </a:rPr>
              <a:t> </a:t>
            </a:r>
            <a:r>
              <a:rPr sz="800" dirty="0">
                <a:latin typeface="Arial"/>
                <a:cs typeface="Arial"/>
              </a:rPr>
              <a:t>(2000),</a:t>
            </a:r>
            <a:r>
              <a:rPr sz="800" spc="25" dirty="0">
                <a:latin typeface="Arial"/>
                <a:cs typeface="Arial"/>
              </a:rPr>
              <a:t> </a:t>
            </a:r>
            <a:r>
              <a:rPr sz="800" dirty="0">
                <a:latin typeface="Arial"/>
                <a:cs typeface="Arial"/>
              </a:rPr>
              <a:t>‘Why</a:t>
            </a:r>
            <a:r>
              <a:rPr sz="800" spc="-60" dirty="0">
                <a:latin typeface="Arial"/>
                <a:cs typeface="Arial"/>
              </a:rPr>
              <a:t> </a:t>
            </a:r>
            <a:r>
              <a:rPr sz="800" spc="-10" dirty="0">
                <a:latin typeface="Arial"/>
                <a:cs typeface="Arial"/>
              </a:rPr>
              <a:t>companies</a:t>
            </a:r>
            <a:r>
              <a:rPr sz="800" spc="55" dirty="0">
                <a:latin typeface="Arial"/>
                <a:cs typeface="Arial"/>
              </a:rPr>
              <a:t> </a:t>
            </a:r>
            <a:r>
              <a:rPr sz="800" dirty="0">
                <a:latin typeface="Arial"/>
                <a:cs typeface="Arial"/>
              </a:rPr>
              <a:t>go</a:t>
            </a:r>
            <a:r>
              <a:rPr sz="800" spc="-20" dirty="0">
                <a:latin typeface="Arial"/>
                <a:cs typeface="Arial"/>
              </a:rPr>
              <a:t> </a:t>
            </a:r>
            <a:r>
              <a:rPr sz="800" dirty="0">
                <a:latin typeface="Arial"/>
                <a:cs typeface="Arial"/>
              </a:rPr>
              <a:t>green:</a:t>
            </a:r>
            <a:r>
              <a:rPr sz="800" spc="40" dirty="0">
                <a:latin typeface="Arial"/>
                <a:cs typeface="Arial"/>
              </a:rPr>
              <a:t> </a:t>
            </a:r>
            <a:r>
              <a:rPr sz="800" dirty="0">
                <a:latin typeface="Arial"/>
                <a:cs typeface="Arial"/>
              </a:rPr>
              <a:t>a</a:t>
            </a:r>
            <a:r>
              <a:rPr sz="800" spc="-40" dirty="0">
                <a:latin typeface="Arial"/>
                <a:cs typeface="Arial"/>
              </a:rPr>
              <a:t> </a:t>
            </a:r>
            <a:r>
              <a:rPr sz="800" dirty="0">
                <a:latin typeface="Arial"/>
                <a:cs typeface="Arial"/>
              </a:rPr>
              <a:t>model</a:t>
            </a:r>
            <a:r>
              <a:rPr sz="800" spc="55" dirty="0">
                <a:latin typeface="Arial"/>
                <a:cs typeface="Arial"/>
              </a:rPr>
              <a:t> </a:t>
            </a:r>
            <a:r>
              <a:rPr sz="800" dirty="0">
                <a:latin typeface="Arial"/>
                <a:cs typeface="Arial"/>
              </a:rPr>
              <a:t>of</a:t>
            </a:r>
            <a:r>
              <a:rPr sz="800" spc="-15" dirty="0">
                <a:latin typeface="Arial"/>
                <a:cs typeface="Arial"/>
              </a:rPr>
              <a:t> </a:t>
            </a:r>
            <a:r>
              <a:rPr sz="800" dirty="0">
                <a:latin typeface="Arial"/>
                <a:cs typeface="Arial"/>
              </a:rPr>
              <a:t>ecological</a:t>
            </a:r>
            <a:r>
              <a:rPr sz="800" spc="75" dirty="0">
                <a:latin typeface="Arial"/>
                <a:cs typeface="Arial"/>
              </a:rPr>
              <a:t> </a:t>
            </a:r>
            <a:r>
              <a:rPr sz="800" spc="-10" dirty="0">
                <a:latin typeface="Arial"/>
                <a:cs typeface="Arial"/>
              </a:rPr>
              <a:t>responsiveness’,</a:t>
            </a:r>
            <a:endParaRPr sz="800">
              <a:latin typeface="Arial"/>
              <a:cs typeface="Arial"/>
            </a:endParaRPr>
          </a:p>
          <a:p>
            <a:pPr marL="12700">
              <a:spcBef>
                <a:spcPts val="190"/>
              </a:spcBef>
            </a:pPr>
            <a:r>
              <a:rPr sz="800" i="1" dirty="0">
                <a:latin typeface="Arial"/>
                <a:cs typeface="Arial"/>
              </a:rPr>
              <a:t>Academy</a:t>
            </a:r>
            <a:r>
              <a:rPr sz="800" i="1" spc="10" dirty="0">
                <a:latin typeface="Arial"/>
                <a:cs typeface="Arial"/>
              </a:rPr>
              <a:t> </a:t>
            </a:r>
            <a:r>
              <a:rPr sz="800" i="1" dirty="0">
                <a:latin typeface="Arial"/>
                <a:cs typeface="Arial"/>
              </a:rPr>
              <a:t>of</a:t>
            </a:r>
            <a:r>
              <a:rPr sz="800" i="1" spc="-35" dirty="0">
                <a:latin typeface="Arial"/>
                <a:cs typeface="Arial"/>
              </a:rPr>
              <a:t> </a:t>
            </a:r>
            <a:r>
              <a:rPr sz="800" i="1" dirty="0">
                <a:latin typeface="Arial"/>
                <a:cs typeface="Arial"/>
              </a:rPr>
              <a:t>Management</a:t>
            </a:r>
            <a:r>
              <a:rPr sz="800" i="1" spc="55" dirty="0">
                <a:latin typeface="Arial"/>
                <a:cs typeface="Arial"/>
              </a:rPr>
              <a:t> </a:t>
            </a:r>
            <a:r>
              <a:rPr sz="800" i="1" dirty="0">
                <a:latin typeface="Arial"/>
                <a:cs typeface="Arial"/>
              </a:rPr>
              <a:t>Journal</a:t>
            </a:r>
            <a:r>
              <a:rPr sz="800" dirty="0">
                <a:latin typeface="Arial"/>
                <a:cs typeface="Arial"/>
              </a:rPr>
              <a:t>,</a:t>
            </a:r>
            <a:r>
              <a:rPr sz="800" spc="20" dirty="0">
                <a:latin typeface="Arial"/>
                <a:cs typeface="Arial"/>
              </a:rPr>
              <a:t> </a:t>
            </a:r>
            <a:r>
              <a:rPr sz="800" dirty="0">
                <a:latin typeface="Arial"/>
                <a:cs typeface="Arial"/>
              </a:rPr>
              <a:t>43(4),</a:t>
            </a:r>
            <a:r>
              <a:rPr sz="800" spc="-5" dirty="0">
                <a:latin typeface="Arial"/>
                <a:cs typeface="Arial"/>
              </a:rPr>
              <a:t> </a:t>
            </a:r>
            <a:r>
              <a:rPr sz="800" dirty="0">
                <a:latin typeface="Arial"/>
                <a:cs typeface="Arial"/>
              </a:rPr>
              <a:t>717–36</a:t>
            </a:r>
            <a:r>
              <a:rPr sz="800" spc="35" dirty="0">
                <a:latin typeface="Arial"/>
                <a:cs typeface="Arial"/>
              </a:rPr>
              <a:t> </a:t>
            </a:r>
            <a:r>
              <a:rPr sz="800" dirty="0">
                <a:latin typeface="Arial"/>
                <a:cs typeface="Arial"/>
              </a:rPr>
              <a:t>(Figure 2,</a:t>
            </a:r>
            <a:r>
              <a:rPr sz="800" spc="-15" dirty="0">
                <a:latin typeface="Arial"/>
                <a:cs typeface="Arial"/>
              </a:rPr>
              <a:t> </a:t>
            </a:r>
            <a:r>
              <a:rPr sz="800" dirty="0">
                <a:latin typeface="Arial"/>
                <a:cs typeface="Arial"/>
              </a:rPr>
              <a:t>p.</a:t>
            </a:r>
            <a:r>
              <a:rPr sz="800" spc="-40" dirty="0">
                <a:latin typeface="Arial"/>
                <a:cs typeface="Arial"/>
              </a:rPr>
              <a:t> </a:t>
            </a:r>
            <a:r>
              <a:rPr sz="800" spc="-10" dirty="0">
                <a:latin typeface="Arial"/>
                <a:cs typeface="Arial"/>
              </a:rPr>
              <a:t>729.)</a:t>
            </a:r>
            <a:endParaRPr sz="800">
              <a:latin typeface="Arial"/>
              <a:cs typeface="Arial"/>
            </a:endParaRPr>
          </a:p>
        </p:txBody>
      </p:sp>
      <p:pic>
        <p:nvPicPr>
          <p:cNvPr id="4" name="object 4"/>
          <p:cNvPicPr/>
          <p:nvPr/>
        </p:nvPicPr>
        <p:blipFill>
          <a:blip r:embed="rId2" cstate="print"/>
          <a:stretch>
            <a:fillRect/>
          </a:stretch>
        </p:blipFill>
        <p:spPr>
          <a:xfrm>
            <a:off x="2157983" y="1533145"/>
            <a:ext cx="7876032" cy="4325111"/>
          </a:xfrm>
          <a:prstGeom prst="rect">
            <a:avLst/>
          </a:prstGeom>
        </p:spPr>
      </p:pic>
      <p:grpSp>
        <p:nvGrpSpPr>
          <p:cNvPr id="5" name="object 5"/>
          <p:cNvGrpSpPr/>
          <p:nvPr/>
        </p:nvGrpSpPr>
        <p:grpSpPr>
          <a:xfrm>
            <a:off x="1981374" y="6378443"/>
            <a:ext cx="913765" cy="276225"/>
            <a:chOff x="457373" y="6378442"/>
            <a:chExt cx="913765" cy="276225"/>
          </a:xfrm>
        </p:grpSpPr>
        <p:sp>
          <p:nvSpPr>
            <p:cNvPr id="6" name="object 6"/>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7" name="object 7"/>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8" name="object 8"/>
            <p:cNvPicPr/>
            <p:nvPr/>
          </p:nvPicPr>
          <p:blipFill>
            <a:blip r:embed="rId3" cstate="print"/>
            <a:stretch>
              <a:fillRect/>
            </a:stretch>
          </p:blipFill>
          <p:spPr>
            <a:xfrm>
              <a:off x="499313" y="6426606"/>
              <a:ext cx="166802" cy="187988"/>
            </a:xfrm>
            <a:prstGeom prst="rect">
              <a:avLst/>
            </a:prstGeom>
          </p:spPr>
        </p:pic>
      </p:grpSp>
      <p:sp>
        <p:nvSpPr>
          <p:cNvPr id="9" name="object 9"/>
          <p:cNvSpPr txBox="1"/>
          <p:nvPr/>
        </p:nvSpPr>
        <p:spPr>
          <a:xfrm>
            <a:off x="5188459" y="6449364"/>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2200" y="472115"/>
            <a:ext cx="10515600" cy="1111585"/>
          </a:xfrm>
          <a:prstGeom prst="rect">
            <a:avLst/>
          </a:prstGeom>
        </p:spPr>
        <p:txBody>
          <a:bodyPr vert="horz" wrap="square" lIns="0" tIns="552195" rIns="0" bIns="0" rtlCol="0" anchor="ctr">
            <a:spAutoFit/>
          </a:bodyPr>
          <a:lstStyle/>
          <a:p>
            <a:pPr marL="110489">
              <a:lnSpc>
                <a:spcPct val="100000"/>
              </a:lnSpc>
              <a:spcBef>
                <a:spcPts val="100"/>
              </a:spcBef>
            </a:pPr>
            <a:r>
              <a:rPr sz="3600" spc="-114" dirty="0"/>
              <a:t>Example</a:t>
            </a:r>
            <a:r>
              <a:rPr sz="3600" spc="-180" dirty="0"/>
              <a:t> </a:t>
            </a:r>
            <a:r>
              <a:rPr sz="3600" spc="-75" dirty="0"/>
              <a:t>of</a:t>
            </a:r>
            <a:r>
              <a:rPr sz="3600" spc="-204" dirty="0"/>
              <a:t> </a:t>
            </a:r>
            <a:r>
              <a:rPr sz="3600" spc="-105" dirty="0"/>
              <a:t>PESTEL</a:t>
            </a:r>
            <a:r>
              <a:rPr sz="3600" spc="-395" dirty="0"/>
              <a:t> </a:t>
            </a:r>
            <a:r>
              <a:rPr sz="3600" spc="-90" dirty="0"/>
              <a:t>for</a:t>
            </a:r>
            <a:r>
              <a:rPr sz="3600" spc="-235" dirty="0"/>
              <a:t> </a:t>
            </a:r>
            <a:r>
              <a:rPr sz="3600" spc="-114" dirty="0"/>
              <a:t>Company</a:t>
            </a:r>
            <a:r>
              <a:rPr sz="3600" spc="-170" dirty="0"/>
              <a:t> </a:t>
            </a:r>
            <a:r>
              <a:rPr sz="3600" spc="-50" dirty="0"/>
              <a:t>X</a:t>
            </a:r>
            <a:endParaRPr sz="3600"/>
          </a:p>
        </p:txBody>
      </p:sp>
      <p:pic>
        <p:nvPicPr>
          <p:cNvPr id="3" name="object 3"/>
          <p:cNvPicPr/>
          <p:nvPr/>
        </p:nvPicPr>
        <p:blipFill>
          <a:blip r:embed="rId2" cstate="print"/>
          <a:stretch>
            <a:fillRect/>
          </a:stretch>
        </p:blipFill>
        <p:spPr>
          <a:xfrm>
            <a:off x="2721298" y="1618488"/>
            <a:ext cx="7513886" cy="3616041"/>
          </a:xfrm>
          <a:prstGeom prst="rect">
            <a:avLst/>
          </a:prstGeom>
        </p:spPr>
      </p:pic>
      <p:grpSp>
        <p:nvGrpSpPr>
          <p:cNvPr id="4" name="object 4"/>
          <p:cNvGrpSpPr/>
          <p:nvPr/>
        </p:nvGrpSpPr>
        <p:grpSpPr>
          <a:xfrm>
            <a:off x="1981374" y="6378443"/>
            <a:ext cx="913765" cy="276225"/>
            <a:chOff x="457373" y="6378442"/>
            <a:chExt cx="913765" cy="276225"/>
          </a:xfrm>
        </p:grpSpPr>
        <p:sp>
          <p:nvSpPr>
            <p:cNvPr id="5" name="object 5"/>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6" name="object 6"/>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7" name="object 7"/>
            <p:cNvPicPr/>
            <p:nvPr/>
          </p:nvPicPr>
          <p:blipFill>
            <a:blip r:embed="rId3" cstate="print"/>
            <a:stretch>
              <a:fillRect/>
            </a:stretch>
          </p:blipFill>
          <p:spPr>
            <a:xfrm>
              <a:off x="499313" y="6426606"/>
              <a:ext cx="166802" cy="187988"/>
            </a:xfrm>
            <a:prstGeom prst="rect">
              <a:avLst/>
            </a:prstGeom>
          </p:spPr>
        </p:pic>
      </p:grpSp>
      <p:sp>
        <p:nvSpPr>
          <p:cNvPr id="8" name="object 8"/>
          <p:cNvSpPr txBox="1"/>
          <p:nvPr/>
        </p:nvSpPr>
        <p:spPr>
          <a:xfrm>
            <a:off x="304358" y="5304995"/>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dirty="0">
              <a:latin typeface="Arial"/>
              <a:cs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0245" y="437846"/>
            <a:ext cx="7282815" cy="574675"/>
          </a:xfrm>
          <a:prstGeom prst="rect">
            <a:avLst/>
          </a:prstGeom>
        </p:spPr>
        <p:txBody>
          <a:bodyPr vert="horz" wrap="square" lIns="0" tIns="12700" rIns="0" bIns="0" rtlCol="0" anchor="ctr">
            <a:spAutoFit/>
          </a:bodyPr>
          <a:lstStyle/>
          <a:p>
            <a:pPr marL="12700">
              <a:lnSpc>
                <a:spcPct val="100000"/>
              </a:lnSpc>
              <a:spcBef>
                <a:spcPts val="100"/>
              </a:spcBef>
            </a:pPr>
            <a:r>
              <a:rPr sz="3600" spc="-114" dirty="0"/>
              <a:t>Identify</a:t>
            </a:r>
            <a:r>
              <a:rPr sz="3600" spc="-204" dirty="0"/>
              <a:t> </a:t>
            </a:r>
            <a:r>
              <a:rPr sz="3600" spc="-114" dirty="0"/>
              <a:t>Critical</a:t>
            </a:r>
            <a:r>
              <a:rPr sz="3600" spc="-185" dirty="0"/>
              <a:t> </a:t>
            </a:r>
            <a:r>
              <a:rPr sz="3600" spc="-114" dirty="0"/>
              <a:t>success</a:t>
            </a:r>
            <a:r>
              <a:rPr sz="3600" spc="-200" dirty="0"/>
              <a:t> </a:t>
            </a:r>
            <a:r>
              <a:rPr sz="3600" spc="-110" dirty="0"/>
              <a:t>factors</a:t>
            </a:r>
            <a:r>
              <a:rPr sz="3600" spc="-200" dirty="0"/>
              <a:t> </a:t>
            </a:r>
            <a:r>
              <a:rPr sz="3600" spc="-75" dirty="0"/>
              <a:t>(CSFs)</a:t>
            </a:r>
            <a:endParaRPr sz="3600"/>
          </a:p>
        </p:txBody>
      </p:sp>
      <p:sp>
        <p:nvSpPr>
          <p:cNvPr id="3" name="object 3"/>
          <p:cNvSpPr txBox="1"/>
          <p:nvPr/>
        </p:nvSpPr>
        <p:spPr>
          <a:xfrm>
            <a:off x="1869440" y="1326642"/>
            <a:ext cx="8077200" cy="4219104"/>
          </a:xfrm>
          <a:prstGeom prst="rect">
            <a:avLst/>
          </a:prstGeom>
        </p:spPr>
        <p:txBody>
          <a:bodyPr vert="horz" wrap="square" lIns="0" tIns="63500" rIns="0" bIns="0" rtlCol="0">
            <a:spAutoFit/>
          </a:bodyPr>
          <a:lstStyle/>
          <a:p>
            <a:pPr marL="12700" marR="389890">
              <a:lnSpc>
                <a:spcPct val="85000"/>
              </a:lnSpc>
              <a:spcBef>
                <a:spcPts val="500"/>
              </a:spcBef>
            </a:pPr>
            <a:r>
              <a:rPr sz="2200" b="1" i="1" dirty="0">
                <a:solidFill>
                  <a:srgbClr val="252525"/>
                </a:solidFill>
                <a:latin typeface="Arial"/>
                <a:cs typeface="Arial"/>
              </a:rPr>
              <a:t>Critical</a:t>
            </a:r>
            <a:r>
              <a:rPr sz="2200" b="1" i="1" spc="-55" dirty="0">
                <a:solidFill>
                  <a:srgbClr val="252525"/>
                </a:solidFill>
                <a:latin typeface="Arial"/>
                <a:cs typeface="Arial"/>
              </a:rPr>
              <a:t> </a:t>
            </a:r>
            <a:r>
              <a:rPr sz="2200" b="1" i="1" dirty="0">
                <a:solidFill>
                  <a:srgbClr val="252525"/>
                </a:solidFill>
                <a:latin typeface="Arial"/>
                <a:cs typeface="Arial"/>
              </a:rPr>
              <a:t>success</a:t>
            </a:r>
            <a:r>
              <a:rPr sz="2200" b="1" i="1" spc="-5" dirty="0">
                <a:solidFill>
                  <a:srgbClr val="252525"/>
                </a:solidFill>
                <a:latin typeface="Arial"/>
                <a:cs typeface="Arial"/>
              </a:rPr>
              <a:t> </a:t>
            </a:r>
            <a:r>
              <a:rPr sz="2200" b="1" i="1" dirty="0">
                <a:solidFill>
                  <a:srgbClr val="252525"/>
                </a:solidFill>
                <a:latin typeface="Arial"/>
                <a:cs typeface="Arial"/>
              </a:rPr>
              <a:t>factors</a:t>
            </a:r>
            <a:r>
              <a:rPr sz="2200" b="1" i="1" spc="-5" dirty="0">
                <a:solidFill>
                  <a:srgbClr val="252525"/>
                </a:solidFill>
                <a:latin typeface="Arial"/>
                <a:cs typeface="Arial"/>
              </a:rPr>
              <a:t> </a:t>
            </a:r>
            <a:r>
              <a:rPr sz="2200" dirty="0">
                <a:solidFill>
                  <a:srgbClr val="252525"/>
                </a:solidFill>
                <a:latin typeface="Arial"/>
                <a:cs typeface="Arial"/>
              </a:rPr>
              <a:t>are</a:t>
            </a:r>
            <a:r>
              <a:rPr sz="2200" spc="5" dirty="0">
                <a:solidFill>
                  <a:srgbClr val="252525"/>
                </a:solidFill>
                <a:latin typeface="Arial"/>
                <a:cs typeface="Arial"/>
              </a:rPr>
              <a:t> </a:t>
            </a:r>
            <a:r>
              <a:rPr sz="2200" dirty="0">
                <a:solidFill>
                  <a:srgbClr val="252525"/>
                </a:solidFill>
                <a:latin typeface="Arial"/>
                <a:cs typeface="Arial"/>
              </a:rPr>
              <a:t>those</a:t>
            </a:r>
            <a:r>
              <a:rPr sz="2200" spc="-15" dirty="0">
                <a:solidFill>
                  <a:srgbClr val="252525"/>
                </a:solidFill>
                <a:latin typeface="Arial"/>
                <a:cs typeface="Arial"/>
              </a:rPr>
              <a:t> </a:t>
            </a:r>
            <a:r>
              <a:rPr sz="2200" dirty="0">
                <a:solidFill>
                  <a:srgbClr val="252525"/>
                </a:solidFill>
                <a:latin typeface="Arial"/>
                <a:cs typeface="Arial"/>
              </a:rPr>
              <a:t>factors</a:t>
            </a:r>
            <a:r>
              <a:rPr sz="2200" spc="-60" dirty="0">
                <a:solidFill>
                  <a:srgbClr val="252525"/>
                </a:solidFill>
                <a:latin typeface="Arial"/>
                <a:cs typeface="Arial"/>
              </a:rPr>
              <a:t> </a:t>
            </a:r>
            <a:r>
              <a:rPr sz="2200" dirty="0">
                <a:solidFill>
                  <a:srgbClr val="252525"/>
                </a:solidFill>
                <a:latin typeface="Arial"/>
                <a:cs typeface="Arial"/>
              </a:rPr>
              <a:t>that</a:t>
            </a:r>
            <a:r>
              <a:rPr sz="2200" spc="-30" dirty="0">
                <a:solidFill>
                  <a:srgbClr val="252525"/>
                </a:solidFill>
                <a:latin typeface="Arial"/>
                <a:cs typeface="Arial"/>
              </a:rPr>
              <a:t> </a:t>
            </a:r>
            <a:r>
              <a:rPr sz="2200" dirty="0">
                <a:solidFill>
                  <a:srgbClr val="252525"/>
                </a:solidFill>
                <a:latin typeface="Arial"/>
                <a:cs typeface="Arial"/>
              </a:rPr>
              <a:t>are</a:t>
            </a:r>
            <a:r>
              <a:rPr sz="2200" spc="10" dirty="0">
                <a:solidFill>
                  <a:srgbClr val="252525"/>
                </a:solidFill>
                <a:latin typeface="Arial"/>
                <a:cs typeface="Arial"/>
              </a:rPr>
              <a:t> </a:t>
            </a:r>
            <a:r>
              <a:rPr sz="2200" spc="-10" dirty="0">
                <a:solidFill>
                  <a:srgbClr val="252525"/>
                </a:solidFill>
                <a:latin typeface="Arial"/>
                <a:cs typeface="Arial"/>
              </a:rPr>
              <a:t>either </a:t>
            </a:r>
            <a:r>
              <a:rPr sz="2200" dirty="0">
                <a:solidFill>
                  <a:srgbClr val="252525"/>
                </a:solidFill>
                <a:latin typeface="Arial"/>
                <a:cs typeface="Arial"/>
              </a:rPr>
              <a:t>particularly</a:t>
            </a:r>
            <a:r>
              <a:rPr sz="2200" spc="-65" dirty="0">
                <a:solidFill>
                  <a:srgbClr val="252525"/>
                </a:solidFill>
                <a:latin typeface="Arial"/>
                <a:cs typeface="Arial"/>
              </a:rPr>
              <a:t> </a:t>
            </a:r>
            <a:r>
              <a:rPr sz="2200" dirty="0">
                <a:solidFill>
                  <a:srgbClr val="252525"/>
                </a:solidFill>
                <a:latin typeface="Arial"/>
                <a:cs typeface="Arial"/>
              </a:rPr>
              <a:t>valued</a:t>
            </a:r>
            <a:r>
              <a:rPr sz="2200" spc="-15" dirty="0">
                <a:solidFill>
                  <a:srgbClr val="252525"/>
                </a:solidFill>
                <a:latin typeface="Arial"/>
                <a:cs typeface="Arial"/>
              </a:rPr>
              <a:t> </a:t>
            </a:r>
            <a:r>
              <a:rPr sz="2200" dirty="0">
                <a:solidFill>
                  <a:srgbClr val="252525"/>
                </a:solidFill>
                <a:latin typeface="Arial"/>
                <a:cs typeface="Arial"/>
              </a:rPr>
              <a:t>by</a:t>
            </a:r>
            <a:r>
              <a:rPr sz="2200" spc="-35" dirty="0">
                <a:solidFill>
                  <a:srgbClr val="252525"/>
                </a:solidFill>
                <a:latin typeface="Arial"/>
                <a:cs typeface="Arial"/>
              </a:rPr>
              <a:t> </a:t>
            </a:r>
            <a:r>
              <a:rPr sz="2200" dirty="0">
                <a:solidFill>
                  <a:srgbClr val="252525"/>
                </a:solidFill>
                <a:latin typeface="Arial"/>
                <a:cs typeface="Arial"/>
              </a:rPr>
              <a:t>customers</a:t>
            </a:r>
            <a:r>
              <a:rPr sz="2200" spc="-95" dirty="0">
                <a:solidFill>
                  <a:srgbClr val="252525"/>
                </a:solidFill>
                <a:latin typeface="Arial"/>
                <a:cs typeface="Arial"/>
              </a:rPr>
              <a:t> </a:t>
            </a:r>
            <a:r>
              <a:rPr sz="2200" dirty="0">
                <a:solidFill>
                  <a:srgbClr val="252525"/>
                </a:solidFill>
                <a:latin typeface="Arial"/>
                <a:cs typeface="Arial"/>
              </a:rPr>
              <a:t>or</a:t>
            </a:r>
            <a:r>
              <a:rPr sz="2200" spc="-30" dirty="0">
                <a:solidFill>
                  <a:srgbClr val="252525"/>
                </a:solidFill>
                <a:latin typeface="Arial"/>
                <a:cs typeface="Arial"/>
              </a:rPr>
              <a:t> </a:t>
            </a:r>
            <a:r>
              <a:rPr sz="2200" dirty="0">
                <a:solidFill>
                  <a:srgbClr val="252525"/>
                </a:solidFill>
                <a:latin typeface="Arial"/>
                <a:cs typeface="Arial"/>
              </a:rPr>
              <a:t>which</a:t>
            </a:r>
            <a:r>
              <a:rPr sz="2200" spc="-10" dirty="0">
                <a:solidFill>
                  <a:srgbClr val="252525"/>
                </a:solidFill>
                <a:latin typeface="Arial"/>
                <a:cs typeface="Arial"/>
              </a:rPr>
              <a:t> </a:t>
            </a:r>
            <a:r>
              <a:rPr sz="2200" dirty="0">
                <a:solidFill>
                  <a:srgbClr val="252525"/>
                </a:solidFill>
                <a:latin typeface="Arial"/>
                <a:cs typeface="Arial"/>
              </a:rPr>
              <a:t>provide</a:t>
            </a:r>
            <a:r>
              <a:rPr sz="2200" spc="-45" dirty="0">
                <a:solidFill>
                  <a:srgbClr val="252525"/>
                </a:solidFill>
                <a:latin typeface="Arial"/>
                <a:cs typeface="Arial"/>
              </a:rPr>
              <a:t> </a:t>
            </a:r>
            <a:r>
              <a:rPr sz="2200" dirty="0">
                <a:solidFill>
                  <a:srgbClr val="252525"/>
                </a:solidFill>
                <a:latin typeface="Arial"/>
                <a:cs typeface="Arial"/>
              </a:rPr>
              <a:t>a</a:t>
            </a:r>
            <a:r>
              <a:rPr sz="2200" spc="-35" dirty="0">
                <a:solidFill>
                  <a:srgbClr val="252525"/>
                </a:solidFill>
                <a:latin typeface="Arial"/>
                <a:cs typeface="Arial"/>
              </a:rPr>
              <a:t> </a:t>
            </a:r>
            <a:r>
              <a:rPr sz="2200" spc="-10" dirty="0">
                <a:solidFill>
                  <a:srgbClr val="252525"/>
                </a:solidFill>
                <a:latin typeface="Arial"/>
                <a:cs typeface="Arial"/>
              </a:rPr>
              <a:t>significant </a:t>
            </a:r>
            <a:r>
              <a:rPr sz="2200" dirty="0">
                <a:solidFill>
                  <a:srgbClr val="252525"/>
                </a:solidFill>
                <a:latin typeface="Arial"/>
                <a:cs typeface="Arial"/>
              </a:rPr>
              <a:t>advantage</a:t>
            </a:r>
            <a:r>
              <a:rPr sz="2200" spc="-45" dirty="0">
                <a:solidFill>
                  <a:srgbClr val="252525"/>
                </a:solidFill>
                <a:latin typeface="Arial"/>
                <a:cs typeface="Arial"/>
              </a:rPr>
              <a:t> </a:t>
            </a:r>
            <a:r>
              <a:rPr sz="2200" dirty="0">
                <a:solidFill>
                  <a:srgbClr val="252525"/>
                </a:solidFill>
                <a:latin typeface="Arial"/>
                <a:cs typeface="Arial"/>
              </a:rPr>
              <a:t>in</a:t>
            </a:r>
            <a:r>
              <a:rPr sz="2200" spc="-10" dirty="0">
                <a:solidFill>
                  <a:srgbClr val="252525"/>
                </a:solidFill>
                <a:latin typeface="Arial"/>
                <a:cs typeface="Arial"/>
              </a:rPr>
              <a:t> </a:t>
            </a:r>
            <a:r>
              <a:rPr sz="2200" dirty="0">
                <a:solidFill>
                  <a:srgbClr val="252525"/>
                </a:solidFill>
                <a:latin typeface="Arial"/>
                <a:cs typeface="Arial"/>
              </a:rPr>
              <a:t>terms</a:t>
            </a:r>
            <a:r>
              <a:rPr sz="2200" spc="-45" dirty="0">
                <a:solidFill>
                  <a:srgbClr val="252525"/>
                </a:solidFill>
                <a:latin typeface="Arial"/>
                <a:cs typeface="Arial"/>
              </a:rPr>
              <a:t> </a:t>
            </a:r>
            <a:r>
              <a:rPr sz="2200" dirty="0">
                <a:solidFill>
                  <a:srgbClr val="252525"/>
                </a:solidFill>
                <a:latin typeface="Arial"/>
                <a:cs typeface="Arial"/>
              </a:rPr>
              <a:t>of</a:t>
            </a:r>
            <a:r>
              <a:rPr sz="2200" spc="-20" dirty="0">
                <a:solidFill>
                  <a:srgbClr val="252525"/>
                </a:solidFill>
                <a:latin typeface="Arial"/>
                <a:cs typeface="Arial"/>
              </a:rPr>
              <a:t> </a:t>
            </a:r>
            <a:r>
              <a:rPr sz="2200" spc="-10" dirty="0">
                <a:solidFill>
                  <a:srgbClr val="252525"/>
                </a:solidFill>
                <a:latin typeface="Arial"/>
                <a:cs typeface="Arial"/>
              </a:rPr>
              <a:t>cost.</a:t>
            </a:r>
            <a:endParaRPr sz="2200">
              <a:latin typeface="Arial"/>
              <a:cs typeface="Arial"/>
            </a:endParaRPr>
          </a:p>
          <a:p>
            <a:pPr>
              <a:lnSpc>
                <a:spcPct val="100000"/>
              </a:lnSpc>
            </a:pPr>
            <a:endParaRPr sz="2400">
              <a:latin typeface="Arial"/>
              <a:cs typeface="Arial"/>
            </a:endParaRPr>
          </a:p>
          <a:p>
            <a:pPr marL="304800" marR="164465" indent="-292735">
              <a:lnSpc>
                <a:spcPct val="85100"/>
              </a:lnSpc>
              <a:spcBef>
                <a:spcPts val="2080"/>
              </a:spcBef>
              <a:buChar char="•"/>
              <a:tabLst>
                <a:tab pos="304800" algn="l"/>
                <a:tab pos="305435" algn="l"/>
              </a:tabLst>
            </a:pPr>
            <a:r>
              <a:rPr sz="2200" dirty="0">
                <a:solidFill>
                  <a:srgbClr val="252525"/>
                </a:solidFill>
                <a:latin typeface="Arial"/>
                <a:cs typeface="Arial"/>
              </a:rPr>
              <a:t>Critical</a:t>
            </a:r>
            <a:r>
              <a:rPr sz="2200" spc="-30" dirty="0">
                <a:solidFill>
                  <a:srgbClr val="252525"/>
                </a:solidFill>
                <a:latin typeface="Arial"/>
                <a:cs typeface="Arial"/>
              </a:rPr>
              <a:t> </a:t>
            </a:r>
            <a:r>
              <a:rPr sz="2200" dirty="0">
                <a:solidFill>
                  <a:srgbClr val="252525"/>
                </a:solidFill>
                <a:latin typeface="Arial"/>
                <a:cs typeface="Arial"/>
              </a:rPr>
              <a:t>success</a:t>
            </a:r>
            <a:r>
              <a:rPr sz="2200" spc="-30" dirty="0">
                <a:solidFill>
                  <a:srgbClr val="252525"/>
                </a:solidFill>
                <a:latin typeface="Arial"/>
                <a:cs typeface="Arial"/>
              </a:rPr>
              <a:t> </a:t>
            </a:r>
            <a:r>
              <a:rPr sz="2200" dirty="0">
                <a:solidFill>
                  <a:srgbClr val="252525"/>
                </a:solidFill>
                <a:latin typeface="Arial"/>
                <a:cs typeface="Arial"/>
              </a:rPr>
              <a:t>factors</a:t>
            </a:r>
            <a:r>
              <a:rPr sz="2200" spc="-70" dirty="0">
                <a:solidFill>
                  <a:srgbClr val="252525"/>
                </a:solidFill>
                <a:latin typeface="Arial"/>
                <a:cs typeface="Arial"/>
              </a:rPr>
              <a:t> </a:t>
            </a:r>
            <a:r>
              <a:rPr sz="2200" dirty="0">
                <a:solidFill>
                  <a:srgbClr val="252525"/>
                </a:solidFill>
                <a:latin typeface="Arial"/>
                <a:cs typeface="Arial"/>
              </a:rPr>
              <a:t>are</a:t>
            </a:r>
            <a:r>
              <a:rPr sz="2200" spc="-30" dirty="0">
                <a:solidFill>
                  <a:srgbClr val="252525"/>
                </a:solidFill>
                <a:latin typeface="Arial"/>
                <a:cs typeface="Arial"/>
              </a:rPr>
              <a:t> </a:t>
            </a:r>
            <a:r>
              <a:rPr sz="2200" dirty="0">
                <a:solidFill>
                  <a:srgbClr val="252525"/>
                </a:solidFill>
                <a:latin typeface="Arial"/>
                <a:cs typeface="Arial"/>
              </a:rPr>
              <a:t>likely</a:t>
            </a:r>
            <a:r>
              <a:rPr sz="2200" spc="-30" dirty="0">
                <a:solidFill>
                  <a:srgbClr val="252525"/>
                </a:solidFill>
                <a:latin typeface="Arial"/>
                <a:cs typeface="Arial"/>
              </a:rPr>
              <a:t> </a:t>
            </a:r>
            <a:r>
              <a:rPr sz="2200" dirty="0">
                <a:solidFill>
                  <a:srgbClr val="252525"/>
                </a:solidFill>
                <a:latin typeface="Arial"/>
                <a:cs typeface="Arial"/>
              </a:rPr>
              <a:t>to</a:t>
            </a:r>
            <a:r>
              <a:rPr sz="2200" spc="-40" dirty="0">
                <a:solidFill>
                  <a:srgbClr val="252525"/>
                </a:solidFill>
                <a:latin typeface="Arial"/>
                <a:cs typeface="Arial"/>
              </a:rPr>
              <a:t> </a:t>
            </a:r>
            <a:r>
              <a:rPr sz="2200" dirty="0">
                <a:solidFill>
                  <a:srgbClr val="252525"/>
                </a:solidFill>
                <a:latin typeface="Arial"/>
                <a:cs typeface="Arial"/>
              </a:rPr>
              <a:t>be</a:t>
            </a:r>
            <a:r>
              <a:rPr sz="2200" spc="-20" dirty="0">
                <a:solidFill>
                  <a:srgbClr val="252525"/>
                </a:solidFill>
                <a:latin typeface="Arial"/>
                <a:cs typeface="Arial"/>
              </a:rPr>
              <a:t> </a:t>
            </a:r>
            <a:r>
              <a:rPr sz="2200" dirty="0">
                <a:solidFill>
                  <a:srgbClr val="252525"/>
                </a:solidFill>
                <a:latin typeface="Arial"/>
                <a:cs typeface="Arial"/>
              </a:rPr>
              <a:t>an</a:t>
            </a:r>
            <a:r>
              <a:rPr sz="2200" spc="-40" dirty="0">
                <a:solidFill>
                  <a:srgbClr val="252525"/>
                </a:solidFill>
                <a:latin typeface="Arial"/>
                <a:cs typeface="Arial"/>
              </a:rPr>
              <a:t> </a:t>
            </a:r>
            <a:r>
              <a:rPr sz="2200" dirty="0">
                <a:solidFill>
                  <a:srgbClr val="252525"/>
                </a:solidFill>
                <a:latin typeface="Arial"/>
                <a:cs typeface="Arial"/>
              </a:rPr>
              <a:t>important</a:t>
            </a:r>
            <a:r>
              <a:rPr sz="2200" spc="-25" dirty="0">
                <a:solidFill>
                  <a:srgbClr val="252525"/>
                </a:solidFill>
                <a:latin typeface="Arial"/>
                <a:cs typeface="Arial"/>
              </a:rPr>
              <a:t> </a:t>
            </a:r>
            <a:r>
              <a:rPr sz="2200" dirty="0">
                <a:solidFill>
                  <a:srgbClr val="252525"/>
                </a:solidFill>
                <a:latin typeface="Arial"/>
                <a:cs typeface="Arial"/>
              </a:rPr>
              <a:t>source</a:t>
            </a:r>
            <a:r>
              <a:rPr sz="2200" spc="-35" dirty="0">
                <a:solidFill>
                  <a:srgbClr val="252525"/>
                </a:solidFill>
                <a:latin typeface="Arial"/>
                <a:cs typeface="Arial"/>
              </a:rPr>
              <a:t> </a:t>
            </a:r>
            <a:r>
              <a:rPr sz="2200" spc="-25" dirty="0">
                <a:solidFill>
                  <a:srgbClr val="252525"/>
                </a:solidFill>
                <a:latin typeface="Arial"/>
                <a:cs typeface="Arial"/>
              </a:rPr>
              <a:t>of </a:t>
            </a:r>
            <a:r>
              <a:rPr sz="2200" dirty="0">
                <a:solidFill>
                  <a:srgbClr val="252525"/>
                </a:solidFill>
                <a:latin typeface="Arial"/>
                <a:cs typeface="Arial"/>
              </a:rPr>
              <a:t>competitive</a:t>
            </a:r>
            <a:r>
              <a:rPr sz="2200" spc="-30" dirty="0">
                <a:solidFill>
                  <a:srgbClr val="252525"/>
                </a:solidFill>
                <a:latin typeface="Arial"/>
                <a:cs typeface="Arial"/>
              </a:rPr>
              <a:t> </a:t>
            </a:r>
            <a:r>
              <a:rPr sz="2200" dirty="0">
                <a:solidFill>
                  <a:srgbClr val="252525"/>
                </a:solidFill>
                <a:latin typeface="Arial"/>
                <a:cs typeface="Arial"/>
              </a:rPr>
              <a:t>advantage</a:t>
            </a:r>
            <a:r>
              <a:rPr sz="2200" spc="-40" dirty="0">
                <a:solidFill>
                  <a:srgbClr val="252525"/>
                </a:solidFill>
                <a:latin typeface="Arial"/>
                <a:cs typeface="Arial"/>
              </a:rPr>
              <a:t> </a:t>
            </a:r>
            <a:r>
              <a:rPr sz="2200" dirty="0">
                <a:solidFill>
                  <a:srgbClr val="252525"/>
                </a:solidFill>
                <a:latin typeface="Arial"/>
                <a:cs typeface="Arial"/>
              </a:rPr>
              <a:t>if</a:t>
            </a:r>
            <a:r>
              <a:rPr sz="2200" spc="-25" dirty="0">
                <a:solidFill>
                  <a:srgbClr val="252525"/>
                </a:solidFill>
                <a:latin typeface="Arial"/>
                <a:cs typeface="Arial"/>
              </a:rPr>
              <a:t> </a:t>
            </a:r>
            <a:r>
              <a:rPr sz="2200" dirty="0">
                <a:solidFill>
                  <a:srgbClr val="252525"/>
                </a:solidFill>
                <a:latin typeface="Arial"/>
                <a:cs typeface="Arial"/>
              </a:rPr>
              <a:t>an</a:t>
            </a:r>
            <a:r>
              <a:rPr sz="2200" spc="-20" dirty="0">
                <a:solidFill>
                  <a:srgbClr val="252525"/>
                </a:solidFill>
                <a:latin typeface="Arial"/>
                <a:cs typeface="Arial"/>
              </a:rPr>
              <a:t> </a:t>
            </a:r>
            <a:r>
              <a:rPr sz="2200" dirty="0">
                <a:solidFill>
                  <a:srgbClr val="252525"/>
                </a:solidFill>
                <a:latin typeface="Arial"/>
                <a:cs typeface="Arial"/>
              </a:rPr>
              <a:t>organisation</a:t>
            </a:r>
            <a:r>
              <a:rPr sz="2200" spc="-60" dirty="0">
                <a:solidFill>
                  <a:srgbClr val="252525"/>
                </a:solidFill>
                <a:latin typeface="Arial"/>
                <a:cs typeface="Arial"/>
              </a:rPr>
              <a:t> </a:t>
            </a:r>
            <a:r>
              <a:rPr sz="2200" dirty="0">
                <a:solidFill>
                  <a:srgbClr val="252525"/>
                </a:solidFill>
                <a:latin typeface="Arial"/>
                <a:cs typeface="Arial"/>
              </a:rPr>
              <a:t>has</a:t>
            </a:r>
            <a:r>
              <a:rPr sz="2200" spc="-10" dirty="0">
                <a:solidFill>
                  <a:srgbClr val="252525"/>
                </a:solidFill>
                <a:latin typeface="Arial"/>
                <a:cs typeface="Arial"/>
              </a:rPr>
              <a:t> </a:t>
            </a:r>
            <a:r>
              <a:rPr sz="2200" dirty="0">
                <a:solidFill>
                  <a:srgbClr val="252525"/>
                </a:solidFill>
                <a:latin typeface="Arial"/>
                <a:cs typeface="Arial"/>
              </a:rPr>
              <a:t>them</a:t>
            </a:r>
            <a:r>
              <a:rPr sz="2200" spc="-50" dirty="0">
                <a:solidFill>
                  <a:srgbClr val="252525"/>
                </a:solidFill>
                <a:latin typeface="Arial"/>
                <a:cs typeface="Arial"/>
              </a:rPr>
              <a:t> </a:t>
            </a:r>
            <a:r>
              <a:rPr sz="2200" dirty="0">
                <a:solidFill>
                  <a:srgbClr val="252525"/>
                </a:solidFill>
                <a:latin typeface="Arial"/>
                <a:cs typeface="Arial"/>
              </a:rPr>
              <a:t>(or</a:t>
            </a:r>
            <a:r>
              <a:rPr sz="2200" spc="-25" dirty="0">
                <a:solidFill>
                  <a:srgbClr val="252525"/>
                </a:solidFill>
                <a:latin typeface="Arial"/>
                <a:cs typeface="Arial"/>
              </a:rPr>
              <a:t> </a:t>
            </a:r>
            <a:r>
              <a:rPr sz="2200" spc="-50" dirty="0">
                <a:solidFill>
                  <a:srgbClr val="252525"/>
                </a:solidFill>
                <a:latin typeface="Arial"/>
                <a:cs typeface="Arial"/>
              </a:rPr>
              <a:t>a </a:t>
            </a:r>
            <a:r>
              <a:rPr sz="2200" dirty="0">
                <a:solidFill>
                  <a:srgbClr val="252525"/>
                </a:solidFill>
                <a:latin typeface="Arial"/>
                <a:cs typeface="Arial"/>
              </a:rPr>
              <a:t>disadvantage</a:t>
            </a:r>
            <a:r>
              <a:rPr sz="2200" spc="-55" dirty="0">
                <a:solidFill>
                  <a:srgbClr val="252525"/>
                </a:solidFill>
                <a:latin typeface="Arial"/>
                <a:cs typeface="Arial"/>
              </a:rPr>
              <a:t> </a:t>
            </a:r>
            <a:r>
              <a:rPr sz="2200" dirty="0">
                <a:solidFill>
                  <a:srgbClr val="252525"/>
                </a:solidFill>
                <a:latin typeface="Arial"/>
                <a:cs typeface="Arial"/>
              </a:rPr>
              <a:t>if</a:t>
            </a:r>
            <a:r>
              <a:rPr sz="2200" spc="-5" dirty="0">
                <a:solidFill>
                  <a:srgbClr val="252525"/>
                </a:solidFill>
                <a:latin typeface="Arial"/>
                <a:cs typeface="Arial"/>
              </a:rPr>
              <a:t> </a:t>
            </a:r>
            <a:r>
              <a:rPr sz="2200" dirty="0">
                <a:solidFill>
                  <a:srgbClr val="252525"/>
                </a:solidFill>
                <a:latin typeface="Arial"/>
                <a:cs typeface="Arial"/>
              </a:rPr>
              <a:t>an</a:t>
            </a:r>
            <a:r>
              <a:rPr sz="2200" spc="-40" dirty="0">
                <a:solidFill>
                  <a:srgbClr val="252525"/>
                </a:solidFill>
                <a:latin typeface="Arial"/>
                <a:cs typeface="Arial"/>
              </a:rPr>
              <a:t> </a:t>
            </a:r>
            <a:r>
              <a:rPr sz="2200" dirty="0">
                <a:solidFill>
                  <a:srgbClr val="252525"/>
                </a:solidFill>
                <a:latin typeface="Arial"/>
                <a:cs typeface="Arial"/>
              </a:rPr>
              <a:t>organisation</a:t>
            </a:r>
            <a:r>
              <a:rPr sz="2200" spc="-45" dirty="0">
                <a:solidFill>
                  <a:srgbClr val="252525"/>
                </a:solidFill>
                <a:latin typeface="Arial"/>
                <a:cs typeface="Arial"/>
              </a:rPr>
              <a:t> </a:t>
            </a:r>
            <a:r>
              <a:rPr sz="2200" dirty="0">
                <a:solidFill>
                  <a:srgbClr val="252525"/>
                </a:solidFill>
                <a:latin typeface="Arial"/>
                <a:cs typeface="Arial"/>
              </a:rPr>
              <a:t>lacks</a:t>
            </a:r>
            <a:r>
              <a:rPr sz="2200" spc="-55" dirty="0">
                <a:solidFill>
                  <a:srgbClr val="252525"/>
                </a:solidFill>
                <a:latin typeface="Arial"/>
                <a:cs typeface="Arial"/>
              </a:rPr>
              <a:t> </a:t>
            </a:r>
            <a:r>
              <a:rPr sz="2200" spc="-10" dirty="0">
                <a:solidFill>
                  <a:srgbClr val="252525"/>
                </a:solidFill>
                <a:latin typeface="Arial"/>
                <a:cs typeface="Arial"/>
              </a:rPr>
              <a:t>them).</a:t>
            </a:r>
            <a:endParaRPr sz="2200">
              <a:latin typeface="Arial"/>
              <a:cs typeface="Arial"/>
            </a:endParaRPr>
          </a:p>
          <a:p>
            <a:pPr>
              <a:lnSpc>
                <a:spcPct val="100000"/>
              </a:lnSpc>
              <a:buClr>
                <a:srgbClr val="252525"/>
              </a:buClr>
              <a:buFont typeface="Arial"/>
              <a:buChar char="•"/>
            </a:pPr>
            <a:endParaRPr sz="2400">
              <a:latin typeface="Arial"/>
              <a:cs typeface="Arial"/>
            </a:endParaRPr>
          </a:p>
          <a:p>
            <a:pPr marL="304800" marR="5080" indent="-292735">
              <a:lnSpc>
                <a:spcPct val="85200"/>
              </a:lnSpc>
              <a:spcBef>
                <a:spcPts val="2070"/>
              </a:spcBef>
              <a:buChar char="•"/>
              <a:tabLst>
                <a:tab pos="304800" algn="l"/>
                <a:tab pos="305435" algn="l"/>
              </a:tabLst>
            </a:pPr>
            <a:r>
              <a:rPr sz="2200" dirty="0">
                <a:solidFill>
                  <a:srgbClr val="252525"/>
                </a:solidFill>
                <a:latin typeface="Arial"/>
                <a:cs typeface="Arial"/>
              </a:rPr>
              <a:t>Different</a:t>
            </a:r>
            <a:r>
              <a:rPr sz="2200" spc="-95" dirty="0">
                <a:solidFill>
                  <a:srgbClr val="252525"/>
                </a:solidFill>
                <a:latin typeface="Arial"/>
                <a:cs typeface="Arial"/>
              </a:rPr>
              <a:t> </a:t>
            </a:r>
            <a:r>
              <a:rPr sz="2200" dirty="0">
                <a:solidFill>
                  <a:srgbClr val="252525"/>
                </a:solidFill>
                <a:latin typeface="Arial"/>
                <a:cs typeface="Arial"/>
              </a:rPr>
              <a:t>industries</a:t>
            </a:r>
            <a:r>
              <a:rPr sz="2200" spc="-60" dirty="0">
                <a:solidFill>
                  <a:srgbClr val="252525"/>
                </a:solidFill>
                <a:latin typeface="Arial"/>
                <a:cs typeface="Arial"/>
              </a:rPr>
              <a:t> </a:t>
            </a:r>
            <a:r>
              <a:rPr sz="2200" dirty="0">
                <a:solidFill>
                  <a:srgbClr val="252525"/>
                </a:solidFill>
                <a:latin typeface="Arial"/>
                <a:cs typeface="Arial"/>
              </a:rPr>
              <a:t>and</a:t>
            </a:r>
            <a:r>
              <a:rPr sz="2200" spc="-40" dirty="0">
                <a:solidFill>
                  <a:srgbClr val="252525"/>
                </a:solidFill>
                <a:latin typeface="Arial"/>
                <a:cs typeface="Arial"/>
              </a:rPr>
              <a:t> </a:t>
            </a:r>
            <a:r>
              <a:rPr sz="2200" dirty="0">
                <a:solidFill>
                  <a:srgbClr val="252525"/>
                </a:solidFill>
                <a:latin typeface="Arial"/>
                <a:cs typeface="Arial"/>
              </a:rPr>
              <a:t>markets</a:t>
            </a:r>
            <a:r>
              <a:rPr sz="2200" spc="-100" dirty="0">
                <a:solidFill>
                  <a:srgbClr val="252525"/>
                </a:solidFill>
                <a:latin typeface="Arial"/>
                <a:cs typeface="Arial"/>
              </a:rPr>
              <a:t> </a:t>
            </a:r>
            <a:r>
              <a:rPr sz="2200" dirty="0">
                <a:solidFill>
                  <a:srgbClr val="252525"/>
                </a:solidFill>
                <a:latin typeface="Arial"/>
                <a:cs typeface="Arial"/>
              </a:rPr>
              <a:t>will</a:t>
            </a:r>
            <a:r>
              <a:rPr sz="2200" spc="-25" dirty="0">
                <a:solidFill>
                  <a:srgbClr val="252525"/>
                </a:solidFill>
                <a:latin typeface="Arial"/>
                <a:cs typeface="Arial"/>
              </a:rPr>
              <a:t> </a:t>
            </a:r>
            <a:r>
              <a:rPr sz="2200" dirty="0">
                <a:solidFill>
                  <a:srgbClr val="252525"/>
                </a:solidFill>
                <a:latin typeface="Arial"/>
                <a:cs typeface="Arial"/>
              </a:rPr>
              <a:t>have</a:t>
            </a:r>
            <a:r>
              <a:rPr sz="2200" spc="-15" dirty="0">
                <a:solidFill>
                  <a:srgbClr val="252525"/>
                </a:solidFill>
                <a:latin typeface="Arial"/>
                <a:cs typeface="Arial"/>
              </a:rPr>
              <a:t> </a:t>
            </a:r>
            <a:r>
              <a:rPr sz="2200" dirty="0">
                <a:solidFill>
                  <a:srgbClr val="252525"/>
                </a:solidFill>
                <a:latin typeface="Arial"/>
                <a:cs typeface="Arial"/>
              </a:rPr>
              <a:t>different</a:t>
            </a:r>
            <a:r>
              <a:rPr sz="2200" spc="-114" dirty="0">
                <a:solidFill>
                  <a:srgbClr val="252525"/>
                </a:solidFill>
                <a:latin typeface="Arial"/>
                <a:cs typeface="Arial"/>
              </a:rPr>
              <a:t> </a:t>
            </a:r>
            <a:r>
              <a:rPr sz="2200" spc="-10" dirty="0">
                <a:solidFill>
                  <a:srgbClr val="252525"/>
                </a:solidFill>
                <a:latin typeface="Arial"/>
                <a:cs typeface="Arial"/>
              </a:rPr>
              <a:t>critical </a:t>
            </a:r>
            <a:r>
              <a:rPr sz="2200" dirty="0">
                <a:solidFill>
                  <a:srgbClr val="252525"/>
                </a:solidFill>
                <a:latin typeface="Arial"/>
                <a:cs typeface="Arial"/>
              </a:rPr>
              <a:t>success</a:t>
            </a:r>
            <a:r>
              <a:rPr sz="2200" spc="-30" dirty="0">
                <a:solidFill>
                  <a:srgbClr val="252525"/>
                </a:solidFill>
                <a:latin typeface="Arial"/>
                <a:cs typeface="Arial"/>
              </a:rPr>
              <a:t> </a:t>
            </a:r>
            <a:r>
              <a:rPr sz="2200" dirty="0">
                <a:solidFill>
                  <a:srgbClr val="252525"/>
                </a:solidFill>
                <a:latin typeface="Arial"/>
                <a:cs typeface="Arial"/>
              </a:rPr>
              <a:t>factors</a:t>
            </a:r>
            <a:r>
              <a:rPr sz="2200" spc="-75" dirty="0">
                <a:solidFill>
                  <a:srgbClr val="252525"/>
                </a:solidFill>
                <a:latin typeface="Arial"/>
                <a:cs typeface="Arial"/>
              </a:rPr>
              <a:t> </a:t>
            </a:r>
            <a:r>
              <a:rPr sz="2200" dirty="0">
                <a:solidFill>
                  <a:srgbClr val="252525"/>
                </a:solidFill>
                <a:latin typeface="Arial"/>
                <a:cs typeface="Arial"/>
              </a:rPr>
              <a:t>(e.g.</a:t>
            </a:r>
            <a:r>
              <a:rPr sz="2200" spc="-65" dirty="0">
                <a:solidFill>
                  <a:srgbClr val="252525"/>
                </a:solidFill>
                <a:latin typeface="Arial"/>
                <a:cs typeface="Arial"/>
              </a:rPr>
              <a:t> </a:t>
            </a:r>
            <a:r>
              <a:rPr sz="2200" dirty="0">
                <a:solidFill>
                  <a:srgbClr val="252525"/>
                </a:solidFill>
                <a:latin typeface="Arial"/>
                <a:cs typeface="Arial"/>
              </a:rPr>
              <a:t>in</a:t>
            </a:r>
            <a:r>
              <a:rPr sz="2200" spc="-15" dirty="0">
                <a:solidFill>
                  <a:srgbClr val="252525"/>
                </a:solidFill>
                <a:latin typeface="Arial"/>
                <a:cs typeface="Arial"/>
              </a:rPr>
              <a:t> </a:t>
            </a:r>
            <a:r>
              <a:rPr sz="2200" spc="-10" dirty="0">
                <a:solidFill>
                  <a:srgbClr val="252525"/>
                </a:solidFill>
                <a:latin typeface="Arial"/>
                <a:cs typeface="Arial"/>
              </a:rPr>
              <a:t>low-</a:t>
            </a:r>
            <a:r>
              <a:rPr sz="2200" dirty="0">
                <a:solidFill>
                  <a:srgbClr val="252525"/>
                </a:solidFill>
                <a:latin typeface="Arial"/>
                <a:cs typeface="Arial"/>
              </a:rPr>
              <a:t>cost airlines</a:t>
            </a:r>
            <a:r>
              <a:rPr sz="2200" spc="-5" dirty="0">
                <a:solidFill>
                  <a:srgbClr val="252525"/>
                </a:solidFill>
                <a:latin typeface="Arial"/>
                <a:cs typeface="Arial"/>
              </a:rPr>
              <a:t> </a:t>
            </a:r>
            <a:r>
              <a:rPr sz="2200" dirty="0">
                <a:solidFill>
                  <a:srgbClr val="252525"/>
                </a:solidFill>
                <a:latin typeface="Arial"/>
                <a:cs typeface="Arial"/>
              </a:rPr>
              <a:t>the</a:t>
            </a:r>
            <a:r>
              <a:rPr sz="2200" spc="-35" dirty="0">
                <a:solidFill>
                  <a:srgbClr val="252525"/>
                </a:solidFill>
                <a:latin typeface="Arial"/>
                <a:cs typeface="Arial"/>
              </a:rPr>
              <a:t> </a:t>
            </a:r>
            <a:r>
              <a:rPr sz="2200" dirty="0">
                <a:solidFill>
                  <a:srgbClr val="252525"/>
                </a:solidFill>
                <a:latin typeface="Arial"/>
                <a:cs typeface="Arial"/>
              </a:rPr>
              <a:t>CSFs</a:t>
            </a:r>
            <a:r>
              <a:rPr sz="2200" spc="-10" dirty="0">
                <a:solidFill>
                  <a:srgbClr val="252525"/>
                </a:solidFill>
                <a:latin typeface="Arial"/>
                <a:cs typeface="Arial"/>
              </a:rPr>
              <a:t> </a:t>
            </a:r>
            <a:r>
              <a:rPr sz="2200" dirty="0">
                <a:solidFill>
                  <a:srgbClr val="252525"/>
                </a:solidFill>
                <a:latin typeface="Arial"/>
                <a:cs typeface="Arial"/>
              </a:rPr>
              <a:t>will</a:t>
            </a:r>
            <a:r>
              <a:rPr sz="2200" spc="30" dirty="0">
                <a:solidFill>
                  <a:srgbClr val="252525"/>
                </a:solidFill>
                <a:latin typeface="Arial"/>
                <a:cs typeface="Arial"/>
              </a:rPr>
              <a:t> </a:t>
            </a:r>
            <a:r>
              <a:rPr sz="2200" spc="-25" dirty="0">
                <a:solidFill>
                  <a:srgbClr val="252525"/>
                </a:solidFill>
                <a:latin typeface="Arial"/>
                <a:cs typeface="Arial"/>
              </a:rPr>
              <a:t>be </a:t>
            </a:r>
            <a:r>
              <a:rPr sz="2200" dirty="0">
                <a:solidFill>
                  <a:srgbClr val="252525"/>
                </a:solidFill>
                <a:latin typeface="Arial"/>
                <a:cs typeface="Arial"/>
              </a:rPr>
              <a:t>punctuality</a:t>
            </a:r>
            <a:r>
              <a:rPr sz="2200" spc="-45" dirty="0">
                <a:solidFill>
                  <a:srgbClr val="252525"/>
                </a:solidFill>
                <a:latin typeface="Arial"/>
                <a:cs typeface="Arial"/>
              </a:rPr>
              <a:t> </a:t>
            </a:r>
            <a:r>
              <a:rPr sz="2200" dirty="0">
                <a:solidFill>
                  <a:srgbClr val="252525"/>
                </a:solidFill>
                <a:latin typeface="Arial"/>
                <a:cs typeface="Arial"/>
              </a:rPr>
              <a:t>and</a:t>
            </a:r>
            <a:r>
              <a:rPr sz="2200" spc="-30" dirty="0">
                <a:solidFill>
                  <a:srgbClr val="252525"/>
                </a:solidFill>
                <a:latin typeface="Arial"/>
                <a:cs typeface="Arial"/>
              </a:rPr>
              <a:t> </a:t>
            </a:r>
            <a:r>
              <a:rPr sz="2200" dirty="0">
                <a:solidFill>
                  <a:srgbClr val="252525"/>
                </a:solidFill>
                <a:latin typeface="Arial"/>
                <a:cs typeface="Arial"/>
              </a:rPr>
              <a:t>value</a:t>
            </a:r>
            <a:r>
              <a:rPr sz="2200" spc="-10" dirty="0">
                <a:solidFill>
                  <a:srgbClr val="252525"/>
                </a:solidFill>
                <a:latin typeface="Arial"/>
                <a:cs typeface="Arial"/>
              </a:rPr>
              <a:t> </a:t>
            </a:r>
            <a:r>
              <a:rPr sz="2200" dirty="0">
                <a:solidFill>
                  <a:srgbClr val="252525"/>
                </a:solidFill>
                <a:latin typeface="Arial"/>
                <a:cs typeface="Arial"/>
              </a:rPr>
              <a:t>for</a:t>
            </a:r>
            <a:r>
              <a:rPr sz="2200" spc="-85" dirty="0">
                <a:solidFill>
                  <a:srgbClr val="252525"/>
                </a:solidFill>
                <a:latin typeface="Arial"/>
                <a:cs typeface="Arial"/>
              </a:rPr>
              <a:t> </a:t>
            </a:r>
            <a:r>
              <a:rPr sz="2200" dirty="0">
                <a:solidFill>
                  <a:srgbClr val="252525"/>
                </a:solidFill>
                <a:latin typeface="Arial"/>
                <a:cs typeface="Arial"/>
              </a:rPr>
              <a:t>money</a:t>
            </a:r>
            <a:r>
              <a:rPr sz="2200" spc="-50" dirty="0">
                <a:solidFill>
                  <a:srgbClr val="252525"/>
                </a:solidFill>
                <a:latin typeface="Arial"/>
                <a:cs typeface="Arial"/>
              </a:rPr>
              <a:t> </a:t>
            </a:r>
            <a:r>
              <a:rPr sz="2200" dirty="0">
                <a:solidFill>
                  <a:srgbClr val="252525"/>
                </a:solidFill>
                <a:latin typeface="Arial"/>
                <a:cs typeface="Arial"/>
              </a:rPr>
              <a:t>whereas in</a:t>
            </a:r>
            <a:r>
              <a:rPr sz="2200" spc="-30" dirty="0">
                <a:solidFill>
                  <a:srgbClr val="252525"/>
                </a:solidFill>
                <a:latin typeface="Arial"/>
                <a:cs typeface="Arial"/>
              </a:rPr>
              <a:t> </a:t>
            </a:r>
            <a:r>
              <a:rPr sz="2200" dirty="0">
                <a:solidFill>
                  <a:srgbClr val="252525"/>
                </a:solidFill>
                <a:latin typeface="Arial"/>
                <a:cs typeface="Arial"/>
              </a:rPr>
              <a:t>full-service</a:t>
            </a:r>
            <a:r>
              <a:rPr sz="2200" spc="-45" dirty="0">
                <a:solidFill>
                  <a:srgbClr val="252525"/>
                </a:solidFill>
                <a:latin typeface="Arial"/>
                <a:cs typeface="Arial"/>
              </a:rPr>
              <a:t> </a:t>
            </a:r>
            <a:r>
              <a:rPr sz="2200" spc="-10" dirty="0">
                <a:solidFill>
                  <a:srgbClr val="252525"/>
                </a:solidFill>
                <a:latin typeface="Arial"/>
                <a:cs typeface="Arial"/>
              </a:rPr>
              <a:t>airlines </a:t>
            </a:r>
            <a:r>
              <a:rPr sz="2200" dirty="0">
                <a:solidFill>
                  <a:srgbClr val="252525"/>
                </a:solidFill>
                <a:latin typeface="Arial"/>
                <a:cs typeface="Arial"/>
              </a:rPr>
              <a:t>it</a:t>
            </a:r>
            <a:r>
              <a:rPr sz="2200" spc="-25" dirty="0">
                <a:solidFill>
                  <a:srgbClr val="252525"/>
                </a:solidFill>
                <a:latin typeface="Arial"/>
                <a:cs typeface="Arial"/>
              </a:rPr>
              <a:t> </a:t>
            </a:r>
            <a:r>
              <a:rPr sz="2200" dirty="0">
                <a:solidFill>
                  <a:srgbClr val="252525"/>
                </a:solidFill>
                <a:latin typeface="Arial"/>
                <a:cs typeface="Arial"/>
              </a:rPr>
              <a:t>is</a:t>
            </a:r>
            <a:r>
              <a:rPr sz="2200" spc="-10" dirty="0">
                <a:solidFill>
                  <a:srgbClr val="252525"/>
                </a:solidFill>
                <a:latin typeface="Arial"/>
                <a:cs typeface="Arial"/>
              </a:rPr>
              <a:t> </a:t>
            </a:r>
            <a:r>
              <a:rPr sz="2200" dirty="0">
                <a:solidFill>
                  <a:srgbClr val="252525"/>
                </a:solidFill>
                <a:latin typeface="Arial"/>
                <a:cs typeface="Arial"/>
              </a:rPr>
              <a:t>all</a:t>
            </a:r>
            <a:r>
              <a:rPr sz="2200" spc="-20" dirty="0">
                <a:solidFill>
                  <a:srgbClr val="252525"/>
                </a:solidFill>
                <a:latin typeface="Arial"/>
                <a:cs typeface="Arial"/>
              </a:rPr>
              <a:t> </a:t>
            </a:r>
            <a:r>
              <a:rPr sz="2200" dirty="0">
                <a:solidFill>
                  <a:srgbClr val="252525"/>
                </a:solidFill>
                <a:latin typeface="Arial"/>
                <a:cs typeface="Arial"/>
              </a:rPr>
              <a:t>about</a:t>
            </a:r>
            <a:r>
              <a:rPr sz="2200" spc="-20" dirty="0">
                <a:solidFill>
                  <a:srgbClr val="252525"/>
                </a:solidFill>
                <a:latin typeface="Arial"/>
                <a:cs typeface="Arial"/>
              </a:rPr>
              <a:t> </a:t>
            </a:r>
            <a:r>
              <a:rPr sz="2200" dirty="0">
                <a:solidFill>
                  <a:srgbClr val="252525"/>
                </a:solidFill>
                <a:latin typeface="Arial"/>
                <a:cs typeface="Arial"/>
              </a:rPr>
              <a:t>quality</a:t>
            </a:r>
            <a:r>
              <a:rPr sz="2200" spc="-35" dirty="0">
                <a:solidFill>
                  <a:srgbClr val="252525"/>
                </a:solidFill>
                <a:latin typeface="Arial"/>
                <a:cs typeface="Arial"/>
              </a:rPr>
              <a:t> </a:t>
            </a:r>
            <a:r>
              <a:rPr sz="2200" dirty="0">
                <a:solidFill>
                  <a:srgbClr val="252525"/>
                </a:solidFill>
                <a:latin typeface="Arial"/>
                <a:cs typeface="Arial"/>
              </a:rPr>
              <a:t>of</a:t>
            </a:r>
            <a:r>
              <a:rPr sz="2200" spc="-25" dirty="0">
                <a:solidFill>
                  <a:srgbClr val="252525"/>
                </a:solidFill>
                <a:latin typeface="Arial"/>
                <a:cs typeface="Arial"/>
              </a:rPr>
              <a:t> </a:t>
            </a:r>
            <a:r>
              <a:rPr sz="2200" spc="-10" dirty="0">
                <a:solidFill>
                  <a:srgbClr val="252525"/>
                </a:solidFill>
                <a:latin typeface="Arial"/>
                <a:cs typeface="Arial"/>
              </a:rPr>
              <a:t>service).</a:t>
            </a:r>
            <a:endParaRPr sz="2200">
              <a:latin typeface="Arial"/>
              <a:cs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0245" y="186663"/>
            <a:ext cx="3460115" cy="691215"/>
          </a:xfrm>
          <a:prstGeom prst="rect">
            <a:avLst/>
          </a:prstGeom>
        </p:spPr>
        <p:txBody>
          <a:bodyPr vert="horz" wrap="square" lIns="0" tIns="13970" rIns="0" bIns="0" rtlCol="0" anchor="ctr">
            <a:spAutoFit/>
          </a:bodyPr>
          <a:lstStyle/>
          <a:p>
            <a:pPr marL="12700">
              <a:lnSpc>
                <a:spcPct val="100000"/>
              </a:lnSpc>
              <a:spcBef>
                <a:spcPts val="110"/>
              </a:spcBef>
            </a:pPr>
            <a:r>
              <a:rPr spc="-114" dirty="0"/>
              <a:t>Strategy</a:t>
            </a:r>
            <a:r>
              <a:rPr spc="-225" dirty="0"/>
              <a:t> </a:t>
            </a:r>
            <a:r>
              <a:rPr spc="-80" dirty="0"/>
              <a:t>canvas</a:t>
            </a:r>
          </a:p>
        </p:txBody>
      </p:sp>
      <p:sp>
        <p:nvSpPr>
          <p:cNvPr id="3" name="object 3"/>
          <p:cNvSpPr txBox="1"/>
          <p:nvPr/>
        </p:nvSpPr>
        <p:spPr>
          <a:xfrm>
            <a:off x="2125167" y="6032094"/>
            <a:ext cx="5259070" cy="257763"/>
          </a:xfrm>
          <a:prstGeom prst="rect">
            <a:avLst/>
          </a:prstGeom>
        </p:spPr>
        <p:txBody>
          <a:bodyPr vert="horz" wrap="square" lIns="0" tIns="11430" rIns="0" bIns="0" rtlCol="0">
            <a:spAutoFit/>
          </a:bodyPr>
          <a:lstStyle/>
          <a:p>
            <a:pPr marL="12700">
              <a:spcBef>
                <a:spcPts val="90"/>
              </a:spcBef>
            </a:pPr>
            <a:r>
              <a:rPr sz="800" i="1" dirty="0">
                <a:latin typeface="Arial"/>
                <a:cs typeface="Arial"/>
              </a:rPr>
              <a:t>Note</a:t>
            </a:r>
            <a:r>
              <a:rPr sz="800" dirty="0">
                <a:latin typeface="Arial"/>
                <a:cs typeface="Arial"/>
              </a:rPr>
              <a:t>:</a:t>
            </a:r>
            <a:r>
              <a:rPr sz="800" spc="5" dirty="0">
                <a:latin typeface="Arial"/>
                <a:cs typeface="Arial"/>
              </a:rPr>
              <a:t> </a:t>
            </a:r>
            <a:r>
              <a:rPr sz="800" dirty="0">
                <a:latin typeface="Arial"/>
                <a:cs typeface="Arial"/>
              </a:rPr>
              <a:t>cost</a:t>
            </a:r>
            <a:r>
              <a:rPr sz="800" spc="-30" dirty="0">
                <a:latin typeface="Arial"/>
                <a:cs typeface="Arial"/>
              </a:rPr>
              <a:t> </a:t>
            </a:r>
            <a:r>
              <a:rPr sz="800" dirty="0">
                <a:latin typeface="Arial"/>
                <a:cs typeface="Arial"/>
              </a:rPr>
              <a:t>is</a:t>
            </a:r>
            <a:r>
              <a:rPr sz="800" spc="-15" dirty="0">
                <a:latin typeface="Arial"/>
                <a:cs typeface="Arial"/>
              </a:rPr>
              <a:t> </a:t>
            </a:r>
            <a:r>
              <a:rPr sz="800" dirty="0">
                <a:latin typeface="Arial"/>
                <a:cs typeface="Arial"/>
              </a:rPr>
              <a:t>used</a:t>
            </a:r>
            <a:r>
              <a:rPr sz="800" spc="5" dirty="0">
                <a:latin typeface="Arial"/>
                <a:cs typeface="Arial"/>
              </a:rPr>
              <a:t> </a:t>
            </a:r>
            <a:r>
              <a:rPr sz="800" dirty="0">
                <a:latin typeface="Arial"/>
                <a:cs typeface="Arial"/>
              </a:rPr>
              <a:t>rather</a:t>
            </a:r>
            <a:r>
              <a:rPr sz="800" spc="50" dirty="0">
                <a:latin typeface="Arial"/>
                <a:cs typeface="Arial"/>
              </a:rPr>
              <a:t> </a:t>
            </a:r>
            <a:r>
              <a:rPr sz="800" dirty="0">
                <a:latin typeface="Arial"/>
                <a:cs typeface="Arial"/>
              </a:rPr>
              <a:t>than</a:t>
            </a:r>
            <a:r>
              <a:rPr sz="800" spc="25" dirty="0">
                <a:latin typeface="Arial"/>
                <a:cs typeface="Arial"/>
              </a:rPr>
              <a:t> </a:t>
            </a:r>
            <a:r>
              <a:rPr sz="800" dirty="0">
                <a:latin typeface="Arial"/>
                <a:cs typeface="Arial"/>
              </a:rPr>
              <a:t>price</a:t>
            </a:r>
            <a:r>
              <a:rPr sz="800" spc="-15" dirty="0">
                <a:latin typeface="Arial"/>
                <a:cs typeface="Arial"/>
              </a:rPr>
              <a:t> </a:t>
            </a:r>
            <a:r>
              <a:rPr sz="800" dirty="0">
                <a:latin typeface="Arial"/>
                <a:cs typeface="Arial"/>
              </a:rPr>
              <a:t>for</a:t>
            </a:r>
            <a:r>
              <a:rPr sz="800" spc="-25" dirty="0">
                <a:latin typeface="Arial"/>
                <a:cs typeface="Arial"/>
              </a:rPr>
              <a:t> </a:t>
            </a:r>
            <a:r>
              <a:rPr sz="800" dirty="0">
                <a:latin typeface="Arial"/>
                <a:cs typeface="Arial"/>
              </a:rPr>
              <a:t>consistency</a:t>
            </a:r>
            <a:r>
              <a:rPr sz="800" spc="45" dirty="0">
                <a:latin typeface="Arial"/>
                <a:cs typeface="Arial"/>
              </a:rPr>
              <a:t> </a:t>
            </a:r>
            <a:r>
              <a:rPr sz="800" dirty="0">
                <a:latin typeface="Arial"/>
                <a:cs typeface="Arial"/>
              </a:rPr>
              <a:t>of</a:t>
            </a:r>
            <a:r>
              <a:rPr sz="800" spc="-10" dirty="0">
                <a:latin typeface="Arial"/>
                <a:cs typeface="Arial"/>
              </a:rPr>
              <a:t> </a:t>
            </a:r>
            <a:r>
              <a:rPr sz="800" dirty="0">
                <a:latin typeface="Arial"/>
                <a:cs typeface="Arial"/>
              </a:rPr>
              <a:t>value</a:t>
            </a:r>
            <a:r>
              <a:rPr sz="800" spc="45" dirty="0">
                <a:latin typeface="Arial"/>
                <a:cs typeface="Arial"/>
              </a:rPr>
              <a:t> </a:t>
            </a:r>
            <a:r>
              <a:rPr sz="800" spc="-10" dirty="0">
                <a:latin typeface="Arial"/>
                <a:cs typeface="Arial"/>
              </a:rPr>
              <a:t>curves.</a:t>
            </a:r>
            <a:endParaRPr sz="800">
              <a:latin typeface="Arial"/>
              <a:cs typeface="Arial"/>
            </a:endParaRPr>
          </a:p>
          <a:p>
            <a:pPr marL="12700"/>
            <a:r>
              <a:rPr sz="800" i="1" dirty="0">
                <a:latin typeface="Arial"/>
                <a:cs typeface="Arial"/>
              </a:rPr>
              <a:t>Source</a:t>
            </a:r>
            <a:r>
              <a:rPr sz="800" dirty="0">
                <a:latin typeface="Arial"/>
                <a:cs typeface="Arial"/>
              </a:rPr>
              <a:t>:</a:t>
            </a:r>
            <a:r>
              <a:rPr sz="800" spc="-10" dirty="0">
                <a:latin typeface="Arial"/>
                <a:cs typeface="Arial"/>
              </a:rPr>
              <a:t> Developed</a:t>
            </a:r>
            <a:r>
              <a:rPr sz="800" spc="70" dirty="0">
                <a:latin typeface="Arial"/>
                <a:cs typeface="Arial"/>
              </a:rPr>
              <a:t> </a:t>
            </a:r>
            <a:r>
              <a:rPr sz="800" dirty="0">
                <a:latin typeface="Arial"/>
                <a:cs typeface="Arial"/>
              </a:rPr>
              <a:t>from</a:t>
            </a:r>
            <a:r>
              <a:rPr sz="800" spc="-10" dirty="0">
                <a:latin typeface="Arial"/>
                <a:cs typeface="Arial"/>
              </a:rPr>
              <a:t> </a:t>
            </a:r>
            <a:r>
              <a:rPr sz="800" dirty="0">
                <a:latin typeface="Arial"/>
                <a:cs typeface="Arial"/>
              </a:rPr>
              <a:t>W.C.</a:t>
            </a:r>
            <a:r>
              <a:rPr sz="800" spc="-60" dirty="0">
                <a:latin typeface="Arial"/>
                <a:cs typeface="Arial"/>
              </a:rPr>
              <a:t> </a:t>
            </a:r>
            <a:r>
              <a:rPr sz="800" dirty="0">
                <a:latin typeface="Arial"/>
                <a:cs typeface="Arial"/>
              </a:rPr>
              <a:t>Kim</a:t>
            </a:r>
            <a:r>
              <a:rPr sz="800" spc="-15" dirty="0">
                <a:latin typeface="Arial"/>
                <a:cs typeface="Arial"/>
              </a:rPr>
              <a:t> </a:t>
            </a:r>
            <a:r>
              <a:rPr sz="800" dirty="0">
                <a:latin typeface="Arial"/>
                <a:cs typeface="Arial"/>
              </a:rPr>
              <a:t>and</a:t>
            </a:r>
            <a:r>
              <a:rPr sz="800" spc="15" dirty="0">
                <a:latin typeface="Arial"/>
                <a:cs typeface="Arial"/>
              </a:rPr>
              <a:t> </a:t>
            </a:r>
            <a:r>
              <a:rPr sz="800" dirty="0">
                <a:latin typeface="Arial"/>
                <a:cs typeface="Arial"/>
              </a:rPr>
              <a:t>R.</a:t>
            </a:r>
            <a:r>
              <a:rPr sz="800" spc="-25" dirty="0">
                <a:latin typeface="Arial"/>
                <a:cs typeface="Arial"/>
              </a:rPr>
              <a:t> </a:t>
            </a:r>
            <a:r>
              <a:rPr sz="800" spc="-10" dirty="0">
                <a:latin typeface="Arial"/>
                <a:cs typeface="Arial"/>
              </a:rPr>
              <a:t>Mauborgne,</a:t>
            </a:r>
            <a:r>
              <a:rPr sz="800" spc="90" dirty="0">
                <a:latin typeface="Arial"/>
                <a:cs typeface="Arial"/>
              </a:rPr>
              <a:t> </a:t>
            </a:r>
            <a:r>
              <a:rPr sz="800" i="1" dirty="0">
                <a:latin typeface="Arial"/>
                <a:cs typeface="Arial"/>
              </a:rPr>
              <a:t>Blue</a:t>
            </a:r>
            <a:r>
              <a:rPr sz="800" i="1" spc="15" dirty="0">
                <a:latin typeface="Arial"/>
                <a:cs typeface="Arial"/>
              </a:rPr>
              <a:t> </a:t>
            </a:r>
            <a:r>
              <a:rPr sz="800" i="1" dirty="0">
                <a:latin typeface="Arial"/>
                <a:cs typeface="Arial"/>
              </a:rPr>
              <a:t>Ocean</a:t>
            </a:r>
            <a:r>
              <a:rPr sz="800" i="1" spc="10" dirty="0">
                <a:latin typeface="Arial"/>
                <a:cs typeface="Arial"/>
              </a:rPr>
              <a:t> </a:t>
            </a:r>
            <a:r>
              <a:rPr sz="800" i="1" dirty="0">
                <a:latin typeface="Arial"/>
                <a:cs typeface="Arial"/>
              </a:rPr>
              <a:t>Strategy</a:t>
            </a:r>
            <a:r>
              <a:rPr sz="800" dirty="0">
                <a:latin typeface="Arial"/>
                <a:cs typeface="Arial"/>
              </a:rPr>
              <a:t>,</a:t>
            </a:r>
            <a:r>
              <a:rPr sz="800" spc="20" dirty="0">
                <a:latin typeface="Arial"/>
                <a:cs typeface="Arial"/>
              </a:rPr>
              <a:t> </a:t>
            </a:r>
            <a:r>
              <a:rPr sz="800" spc="-10" dirty="0">
                <a:latin typeface="Arial"/>
                <a:cs typeface="Arial"/>
              </a:rPr>
              <a:t>Harvard</a:t>
            </a:r>
            <a:r>
              <a:rPr sz="800" spc="50" dirty="0">
                <a:latin typeface="Arial"/>
                <a:cs typeface="Arial"/>
              </a:rPr>
              <a:t> </a:t>
            </a:r>
            <a:r>
              <a:rPr sz="800" dirty="0">
                <a:latin typeface="Arial"/>
                <a:cs typeface="Arial"/>
              </a:rPr>
              <a:t>Business</a:t>
            </a:r>
            <a:r>
              <a:rPr sz="800" spc="50" dirty="0">
                <a:latin typeface="Arial"/>
                <a:cs typeface="Arial"/>
              </a:rPr>
              <a:t> </a:t>
            </a:r>
            <a:r>
              <a:rPr sz="800" dirty="0">
                <a:latin typeface="Arial"/>
                <a:cs typeface="Arial"/>
              </a:rPr>
              <a:t>School</a:t>
            </a:r>
            <a:r>
              <a:rPr sz="800" spc="50" dirty="0">
                <a:latin typeface="Arial"/>
                <a:cs typeface="Arial"/>
              </a:rPr>
              <a:t> </a:t>
            </a:r>
            <a:r>
              <a:rPr sz="800" dirty="0">
                <a:latin typeface="Arial"/>
                <a:cs typeface="Arial"/>
              </a:rPr>
              <a:t>Press,</a:t>
            </a:r>
            <a:r>
              <a:rPr sz="800" spc="-5" dirty="0">
                <a:latin typeface="Arial"/>
                <a:cs typeface="Arial"/>
              </a:rPr>
              <a:t> </a:t>
            </a:r>
            <a:r>
              <a:rPr sz="800" spc="-10" dirty="0">
                <a:latin typeface="Arial"/>
                <a:cs typeface="Arial"/>
              </a:rPr>
              <a:t>2005.</a:t>
            </a:r>
            <a:endParaRPr sz="800">
              <a:latin typeface="Arial"/>
              <a:cs typeface="Arial"/>
            </a:endParaRPr>
          </a:p>
        </p:txBody>
      </p:sp>
      <p:pic>
        <p:nvPicPr>
          <p:cNvPr id="4" name="object 4"/>
          <p:cNvPicPr/>
          <p:nvPr/>
        </p:nvPicPr>
        <p:blipFill>
          <a:blip r:embed="rId2" cstate="print"/>
          <a:stretch>
            <a:fillRect/>
          </a:stretch>
        </p:blipFill>
        <p:spPr>
          <a:xfrm>
            <a:off x="2118359" y="1054608"/>
            <a:ext cx="7955280" cy="4764024"/>
          </a:xfrm>
          <a:prstGeom prst="rect">
            <a:avLst/>
          </a:prstGeom>
        </p:spPr>
      </p:pic>
      <p:sp>
        <p:nvSpPr>
          <p:cNvPr id="5" name="object 5"/>
          <p:cNvSpPr txBox="1"/>
          <p:nvPr/>
        </p:nvSpPr>
        <p:spPr>
          <a:xfrm>
            <a:off x="5189601" y="6449364"/>
            <a:ext cx="5083810"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grpSp>
        <p:nvGrpSpPr>
          <p:cNvPr id="6" name="object 6"/>
          <p:cNvGrpSpPr/>
          <p:nvPr/>
        </p:nvGrpSpPr>
        <p:grpSpPr>
          <a:xfrm>
            <a:off x="1981374" y="6378443"/>
            <a:ext cx="913765" cy="276225"/>
            <a:chOff x="457373" y="6378442"/>
            <a:chExt cx="913765" cy="276225"/>
          </a:xfrm>
        </p:grpSpPr>
        <p:sp>
          <p:nvSpPr>
            <p:cNvPr id="7" name="object 7"/>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8" name="object 8"/>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9" name="object 9"/>
            <p:cNvPicPr/>
            <p:nvPr/>
          </p:nvPicPr>
          <p:blipFill>
            <a:blip r:embed="rId3" cstate="print"/>
            <a:stretch>
              <a:fillRect/>
            </a:stretch>
          </p:blipFill>
          <p:spPr>
            <a:xfrm>
              <a:off x="499313" y="6426606"/>
              <a:ext cx="166802" cy="187988"/>
            </a:xfrm>
            <a:prstGeom prst="rect">
              <a:avLst/>
            </a:prstGeom>
          </p:spPr>
        </p:pic>
      </p:grpSp>
      <p:pic>
        <p:nvPicPr>
          <p:cNvPr id="10" name="圖片 9"/>
          <p:cNvPicPr>
            <a:picLocks noChangeAspect="1"/>
          </p:cNvPicPr>
          <p:nvPr/>
        </p:nvPicPr>
        <p:blipFill>
          <a:blip r:embed="rId4"/>
          <a:stretch>
            <a:fillRect/>
          </a:stretch>
        </p:blipFill>
        <p:spPr>
          <a:xfrm>
            <a:off x="9296400" y="5646299"/>
            <a:ext cx="1066800" cy="558128"/>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59431" y="284735"/>
            <a:ext cx="6071235" cy="1123315"/>
          </a:xfrm>
          <a:prstGeom prst="rect">
            <a:avLst/>
          </a:prstGeom>
        </p:spPr>
        <p:txBody>
          <a:bodyPr vert="horz" wrap="square" lIns="0" tIns="12700" rIns="0" bIns="0" rtlCol="0" anchor="ctr">
            <a:spAutoFit/>
          </a:bodyPr>
          <a:lstStyle/>
          <a:p>
            <a:pPr marL="1475740" marR="5080" indent="-1463675">
              <a:lnSpc>
                <a:spcPct val="100000"/>
              </a:lnSpc>
              <a:spcBef>
                <a:spcPts val="100"/>
              </a:spcBef>
            </a:pPr>
            <a:r>
              <a:rPr sz="3600" b="1" dirty="0">
                <a:solidFill>
                  <a:srgbClr val="007EA2"/>
                </a:solidFill>
                <a:latin typeface="Arial"/>
                <a:cs typeface="Arial"/>
              </a:rPr>
              <a:t>Resources</a:t>
            </a:r>
            <a:r>
              <a:rPr sz="3600" b="1" spc="-45" dirty="0">
                <a:solidFill>
                  <a:srgbClr val="007EA2"/>
                </a:solidFill>
                <a:latin typeface="Arial"/>
                <a:cs typeface="Arial"/>
              </a:rPr>
              <a:t> </a:t>
            </a:r>
            <a:r>
              <a:rPr sz="3600" b="1" dirty="0">
                <a:solidFill>
                  <a:srgbClr val="007EA2"/>
                </a:solidFill>
                <a:latin typeface="Arial"/>
                <a:cs typeface="Arial"/>
              </a:rPr>
              <a:t>and</a:t>
            </a:r>
            <a:r>
              <a:rPr sz="3600" b="1" spc="-50" dirty="0">
                <a:solidFill>
                  <a:srgbClr val="007EA2"/>
                </a:solidFill>
                <a:latin typeface="Arial"/>
                <a:cs typeface="Arial"/>
              </a:rPr>
              <a:t> </a:t>
            </a:r>
            <a:r>
              <a:rPr sz="3600" b="1" spc="-10" dirty="0">
                <a:solidFill>
                  <a:srgbClr val="007EA2"/>
                </a:solidFill>
                <a:latin typeface="Arial"/>
                <a:cs typeface="Arial"/>
              </a:rPr>
              <a:t>capabilities: </a:t>
            </a:r>
            <a:r>
              <a:rPr sz="3600" b="1" dirty="0">
                <a:solidFill>
                  <a:srgbClr val="007EA2"/>
                </a:solidFill>
                <a:latin typeface="Arial"/>
                <a:cs typeface="Arial"/>
              </a:rPr>
              <a:t>the</a:t>
            </a:r>
            <a:r>
              <a:rPr sz="3600" b="1" spc="-25" dirty="0">
                <a:solidFill>
                  <a:srgbClr val="007EA2"/>
                </a:solidFill>
                <a:latin typeface="Arial"/>
                <a:cs typeface="Arial"/>
              </a:rPr>
              <a:t> </a:t>
            </a:r>
            <a:r>
              <a:rPr sz="3600" b="1" dirty="0">
                <a:solidFill>
                  <a:srgbClr val="007EA2"/>
                </a:solidFill>
                <a:latin typeface="Arial"/>
                <a:cs typeface="Arial"/>
              </a:rPr>
              <a:t>key</a:t>
            </a:r>
            <a:r>
              <a:rPr sz="3600" b="1" spc="-20" dirty="0">
                <a:solidFill>
                  <a:srgbClr val="007EA2"/>
                </a:solidFill>
                <a:latin typeface="Arial"/>
                <a:cs typeface="Arial"/>
              </a:rPr>
              <a:t> </a:t>
            </a:r>
            <a:r>
              <a:rPr sz="3600" b="1" spc="-10" dirty="0">
                <a:solidFill>
                  <a:srgbClr val="007EA2"/>
                </a:solidFill>
                <a:latin typeface="Arial"/>
                <a:cs typeface="Arial"/>
              </a:rPr>
              <a:t>issues</a:t>
            </a:r>
            <a:endParaRPr sz="3600">
              <a:latin typeface="Arial"/>
              <a:cs typeface="Arial"/>
            </a:endParaRPr>
          </a:p>
        </p:txBody>
      </p:sp>
      <p:sp>
        <p:nvSpPr>
          <p:cNvPr id="3" name="object 3"/>
          <p:cNvSpPr txBox="1"/>
          <p:nvPr/>
        </p:nvSpPr>
        <p:spPr>
          <a:xfrm>
            <a:off x="5189347" y="6449364"/>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grpSp>
        <p:nvGrpSpPr>
          <p:cNvPr id="4" name="object 4"/>
          <p:cNvGrpSpPr/>
          <p:nvPr/>
        </p:nvGrpSpPr>
        <p:grpSpPr>
          <a:xfrm>
            <a:off x="1981374" y="6378443"/>
            <a:ext cx="913765" cy="276225"/>
            <a:chOff x="457373" y="6378442"/>
            <a:chExt cx="913765" cy="276225"/>
          </a:xfrm>
        </p:grpSpPr>
        <p:sp>
          <p:nvSpPr>
            <p:cNvPr id="5" name="object 5"/>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6" name="object 6"/>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7" name="object 7"/>
            <p:cNvPicPr/>
            <p:nvPr/>
          </p:nvPicPr>
          <p:blipFill>
            <a:blip r:embed="rId2" cstate="print"/>
            <a:stretch>
              <a:fillRect/>
            </a:stretch>
          </p:blipFill>
          <p:spPr>
            <a:xfrm>
              <a:off x="499313" y="6426606"/>
              <a:ext cx="166802" cy="187988"/>
            </a:xfrm>
            <a:prstGeom prst="rect">
              <a:avLst/>
            </a:prstGeom>
          </p:spPr>
        </p:pic>
      </p:grpSp>
      <p:pic>
        <p:nvPicPr>
          <p:cNvPr id="8" name="object 8"/>
          <p:cNvPicPr/>
          <p:nvPr/>
        </p:nvPicPr>
        <p:blipFill>
          <a:blip r:embed="rId3" cstate="print"/>
          <a:stretch>
            <a:fillRect/>
          </a:stretch>
        </p:blipFill>
        <p:spPr>
          <a:xfrm>
            <a:off x="2197609" y="1773935"/>
            <a:ext cx="7796783" cy="3843528"/>
          </a:xfrm>
          <a:prstGeom prst="rect">
            <a:avLst/>
          </a:prstGeom>
        </p:spPr>
      </p:pic>
      <p:pic>
        <p:nvPicPr>
          <p:cNvPr id="9" name="圖片 8"/>
          <p:cNvPicPr>
            <a:picLocks noChangeAspect="1"/>
          </p:cNvPicPr>
          <p:nvPr/>
        </p:nvPicPr>
        <p:blipFill>
          <a:blip r:embed="rId4"/>
          <a:stretch>
            <a:fillRect/>
          </a:stretch>
        </p:blipFill>
        <p:spPr>
          <a:xfrm>
            <a:off x="9130665" y="5679022"/>
            <a:ext cx="1219200" cy="63786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0245" y="741907"/>
            <a:ext cx="5727065" cy="691215"/>
          </a:xfrm>
          <a:prstGeom prst="rect">
            <a:avLst/>
          </a:prstGeom>
        </p:spPr>
        <p:txBody>
          <a:bodyPr vert="horz" wrap="square" lIns="0" tIns="13970" rIns="0" bIns="0" rtlCol="0" anchor="ctr">
            <a:spAutoFit/>
          </a:bodyPr>
          <a:lstStyle/>
          <a:p>
            <a:pPr marL="12700">
              <a:lnSpc>
                <a:spcPct val="100000"/>
              </a:lnSpc>
              <a:spcBef>
                <a:spcPts val="110"/>
              </a:spcBef>
            </a:pPr>
            <a:r>
              <a:rPr spc="-110" dirty="0"/>
              <a:t>Resources</a:t>
            </a:r>
            <a:r>
              <a:rPr spc="-310" dirty="0"/>
              <a:t> </a:t>
            </a:r>
            <a:r>
              <a:rPr spc="-80" dirty="0"/>
              <a:t>and</a:t>
            </a:r>
            <a:r>
              <a:rPr spc="-215" dirty="0"/>
              <a:t> </a:t>
            </a:r>
            <a:r>
              <a:rPr spc="-100" dirty="0"/>
              <a:t>capabilities</a:t>
            </a:r>
          </a:p>
        </p:txBody>
      </p:sp>
      <p:pic>
        <p:nvPicPr>
          <p:cNvPr id="3" name="object 3"/>
          <p:cNvPicPr/>
          <p:nvPr/>
        </p:nvPicPr>
        <p:blipFill>
          <a:blip r:embed="rId2" cstate="print"/>
          <a:stretch>
            <a:fillRect/>
          </a:stretch>
        </p:blipFill>
        <p:spPr>
          <a:xfrm>
            <a:off x="1917191" y="2145793"/>
            <a:ext cx="8357616" cy="2435351"/>
          </a:xfrm>
          <a:prstGeom prst="rect">
            <a:avLst/>
          </a:prstGeom>
        </p:spPr>
      </p:pic>
      <p:pic>
        <p:nvPicPr>
          <p:cNvPr id="4" name="圖片 3"/>
          <p:cNvPicPr>
            <a:picLocks noChangeAspect="1"/>
          </p:cNvPicPr>
          <p:nvPr/>
        </p:nvPicPr>
        <p:blipFill>
          <a:blip r:embed="rId3"/>
          <a:stretch>
            <a:fillRect/>
          </a:stretch>
        </p:blipFill>
        <p:spPr>
          <a:xfrm>
            <a:off x="9067800" y="6019801"/>
            <a:ext cx="1524000" cy="79732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149049" y="353245"/>
            <a:ext cx="6082216" cy="1202123"/>
          </a:xfrm>
          <a:prstGeom prst="rect">
            <a:avLst/>
          </a:prstGeom>
        </p:spPr>
        <p:txBody>
          <a:bodyPr vert="horz" wrap="square" lIns="0" tIns="519937" rIns="0" bIns="0" rtlCol="0" anchor="ctr">
            <a:spAutoFit/>
          </a:bodyPr>
          <a:lstStyle/>
          <a:p>
            <a:pPr marL="110489">
              <a:lnSpc>
                <a:spcPct val="100000"/>
              </a:lnSpc>
              <a:spcBef>
                <a:spcPts val="110"/>
              </a:spcBef>
            </a:pPr>
            <a:r>
              <a:rPr spc="-125" dirty="0"/>
              <a:t>Resource-</a:t>
            </a:r>
            <a:r>
              <a:rPr spc="-105" dirty="0"/>
              <a:t>based</a:t>
            </a:r>
            <a:r>
              <a:rPr spc="-195" dirty="0"/>
              <a:t> </a:t>
            </a:r>
            <a:r>
              <a:rPr spc="-85" dirty="0"/>
              <a:t>strategy</a:t>
            </a:r>
          </a:p>
        </p:txBody>
      </p:sp>
      <p:grpSp>
        <p:nvGrpSpPr>
          <p:cNvPr id="3" name="object 3"/>
          <p:cNvGrpSpPr/>
          <p:nvPr/>
        </p:nvGrpSpPr>
        <p:grpSpPr>
          <a:xfrm>
            <a:off x="2465832" y="1591055"/>
            <a:ext cx="3887470" cy="604520"/>
            <a:chOff x="941832" y="1591055"/>
            <a:chExt cx="3887470" cy="604520"/>
          </a:xfrm>
        </p:grpSpPr>
        <p:pic>
          <p:nvPicPr>
            <p:cNvPr id="4" name="object 4"/>
            <p:cNvPicPr/>
            <p:nvPr/>
          </p:nvPicPr>
          <p:blipFill>
            <a:blip r:embed="rId2" cstate="print"/>
            <a:stretch>
              <a:fillRect/>
            </a:stretch>
          </p:blipFill>
          <p:spPr>
            <a:xfrm>
              <a:off x="941832" y="1591055"/>
              <a:ext cx="1497330" cy="604265"/>
            </a:xfrm>
            <a:prstGeom prst="rect">
              <a:avLst/>
            </a:prstGeom>
          </p:spPr>
        </p:pic>
        <p:pic>
          <p:nvPicPr>
            <p:cNvPr id="5" name="object 5"/>
            <p:cNvPicPr/>
            <p:nvPr/>
          </p:nvPicPr>
          <p:blipFill>
            <a:blip r:embed="rId3" cstate="print"/>
            <a:stretch>
              <a:fillRect/>
            </a:stretch>
          </p:blipFill>
          <p:spPr>
            <a:xfrm>
              <a:off x="2075688" y="1591055"/>
              <a:ext cx="451853" cy="604265"/>
            </a:xfrm>
            <a:prstGeom prst="rect">
              <a:avLst/>
            </a:prstGeom>
          </p:spPr>
        </p:pic>
        <p:pic>
          <p:nvPicPr>
            <p:cNvPr id="6" name="object 6"/>
            <p:cNvPicPr/>
            <p:nvPr/>
          </p:nvPicPr>
          <p:blipFill>
            <a:blip r:embed="rId4" cstate="print"/>
            <a:stretch>
              <a:fillRect/>
            </a:stretch>
          </p:blipFill>
          <p:spPr>
            <a:xfrm>
              <a:off x="2164080" y="1591055"/>
              <a:ext cx="2664714" cy="604265"/>
            </a:xfrm>
            <a:prstGeom prst="rect">
              <a:avLst/>
            </a:prstGeom>
          </p:spPr>
        </p:pic>
      </p:grpSp>
      <p:sp>
        <p:nvSpPr>
          <p:cNvPr id="7" name="object 7"/>
          <p:cNvSpPr txBox="1"/>
          <p:nvPr/>
        </p:nvSpPr>
        <p:spPr>
          <a:xfrm>
            <a:off x="2078532" y="1662429"/>
            <a:ext cx="8223250" cy="4071114"/>
          </a:xfrm>
          <a:prstGeom prst="rect">
            <a:avLst/>
          </a:prstGeom>
        </p:spPr>
        <p:txBody>
          <a:bodyPr vert="horz" wrap="square" lIns="0" tIns="60960" rIns="0" bIns="0" rtlCol="0">
            <a:spAutoFit/>
          </a:bodyPr>
          <a:lstStyle/>
          <a:p>
            <a:pPr marL="12700" marR="218440" indent="12065">
              <a:lnSpc>
                <a:spcPct val="85300"/>
              </a:lnSpc>
              <a:spcBef>
                <a:spcPts val="480"/>
              </a:spcBef>
            </a:pPr>
            <a:r>
              <a:rPr sz="2100" dirty="0">
                <a:solidFill>
                  <a:srgbClr val="252525"/>
                </a:solidFill>
                <a:latin typeface="Arial"/>
                <a:cs typeface="Arial"/>
              </a:rPr>
              <a:t>The</a:t>
            </a:r>
            <a:r>
              <a:rPr sz="2100" spc="-65" dirty="0">
                <a:solidFill>
                  <a:srgbClr val="252525"/>
                </a:solidFill>
                <a:latin typeface="Arial"/>
                <a:cs typeface="Arial"/>
              </a:rPr>
              <a:t> </a:t>
            </a:r>
            <a:r>
              <a:rPr sz="2100" b="1" spc="-10" dirty="0">
                <a:solidFill>
                  <a:srgbClr val="FF0000"/>
                </a:solidFill>
                <a:latin typeface="Arial"/>
                <a:cs typeface="Arial"/>
              </a:rPr>
              <a:t>resource-</a:t>
            </a:r>
            <a:r>
              <a:rPr sz="2100" b="1" dirty="0">
                <a:solidFill>
                  <a:srgbClr val="FF0000"/>
                </a:solidFill>
                <a:latin typeface="Arial"/>
                <a:cs typeface="Arial"/>
              </a:rPr>
              <a:t>based</a:t>
            </a:r>
            <a:r>
              <a:rPr sz="2100" b="1" spc="-90" dirty="0">
                <a:solidFill>
                  <a:srgbClr val="FF0000"/>
                </a:solidFill>
                <a:latin typeface="Arial"/>
                <a:cs typeface="Arial"/>
              </a:rPr>
              <a:t> </a:t>
            </a:r>
            <a:r>
              <a:rPr sz="2100" b="1" dirty="0">
                <a:solidFill>
                  <a:srgbClr val="FF0000"/>
                </a:solidFill>
                <a:latin typeface="Arial"/>
                <a:cs typeface="Arial"/>
              </a:rPr>
              <a:t>view</a:t>
            </a:r>
            <a:r>
              <a:rPr sz="2100" b="1" spc="-25" dirty="0">
                <a:solidFill>
                  <a:srgbClr val="FF0000"/>
                </a:solidFill>
                <a:latin typeface="Arial"/>
                <a:cs typeface="Arial"/>
              </a:rPr>
              <a:t> </a:t>
            </a:r>
            <a:r>
              <a:rPr sz="2100" b="1" dirty="0">
                <a:solidFill>
                  <a:srgbClr val="FF0000"/>
                </a:solidFill>
                <a:latin typeface="Arial"/>
                <a:cs typeface="Arial"/>
              </a:rPr>
              <a:t>(RBV)</a:t>
            </a:r>
            <a:r>
              <a:rPr sz="2100" b="1" spc="-65" dirty="0">
                <a:solidFill>
                  <a:srgbClr val="FF0000"/>
                </a:solidFill>
                <a:latin typeface="Arial"/>
                <a:cs typeface="Arial"/>
              </a:rPr>
              <a:t> </a:t>
            </a:r>
            <a:r>
              <a:rPr sz="2100" dirty="0">
                <a:solidFill>
                  <a:srgbClr val="252525"/>
                </a:solidFill>
                <a:latin typeface="Arial"/>
                <a:cs typeface="Arial"/>
              </a:rPr>
              <a:t>of</a:t>
            </a:r>
            <a:r>
              <a:rPr sz="2100" spc="-15" dirty="0">
                <a:solidFill>
                  <a:srgbClr val="252525"/>
                </a:solidFill>
                <a:latin typeface="Arial"/>
                <a:cs typeface="Arial"/>
              </a:rPr>
              <a:t> </a:t>
            </a:r>
            <a:r>
              <a:rPr sz="2100" dirty="0">
                <a:solidFill>
                  <a:srgbClr val="252525"/>
                </a:solidFill>
                <a:latin typeface="Arial"/>
                <a:cs typeface="Arial"/>
              </a:rPr>
              <a:t>strategy</a:t>
            </a:r>
            <a:r>
              <a:rPr sz="2100" spc="-50" dirty="0">
                <a:solidFill>
                  <a:srgbClr val="252525"/>
                </a:solidFill>
                <a:latin typeface="Arial"/>
                <a:cs typeface="Arial"/>
              </a:rPr>
              <a:t> </a:t>
            </a:r>
            <a:r>
              <a:rPr sz="2100" dirty="0">
                <a:solidFill>
                  <a:srgbClr val="252525"/>
                </a:solidFill>
                <a:latin typeface="Arial"/>
                <a:cs typeface="Arial"/>
              </a:rPr>
              <a:t>asserts</a:t>
            </a:r>
            <a:r>
              <a:rPr sz="2100" spc="-55" dirty="0">
                <a:solidFill>
                  <a:srgbClr val="252525"/>
                </a:solidFill>
                <a:latin typeface="Arial"/>
                <a:cs typeface="Arial"/>
              </a:rPr>
              <a:t> </a:t>
            </a:r>
            <a:r>
              <a:rPr sz="2100" dirty="0">
                <a:solidFill>
                  <a:srgbClr val="252525"/>
                </a:solidFill>
                <a:latin typeface="Arial"/>
                <a:cs typeface="Arial"/>
              </a:rPr>
              <a:t>that</a:t>
            </a:r>
            <a:r>
              <a:rPr sz="2100" spc="-15" dirty="0">
                <a:solidFill>
                  <a:srgbClr val="252525"/>
                </a:solidFill>
                <a:latin typeface="Arial"/>
                <a:cs typeface="Arial"/>
              </a:rPr>
              <a:t> </a:t>
            </a:r>
            <a:r>
              <a:rPr sz="2100" spc="-25" dirty="0">
                <a:solidFill>
                  <a:srgbClr val="252525"/>
                </a:solidFill>
                <a:latin typeface="Arial"/>
                <a:cs typeface="Arial"/>
              </a:rPr>
              <a:t>the </a:t>
            </a:r>
            <a:r>
              <a:rPr sz="2100" dirty="0">
                <a:solidFill>
                  <a:srgbClr val="252525"/>
                </a:solidFill>
                <a:latin typeface="Arial"/>
                <a:cs typeface="Arial"/>
              </a:rPr>
              <a:t>competitive</a:t>
            </a:r>
            <a:r>
              <a:rPr sz="2100" spc="-105" dirty="0">
                <a:solidFill>
                  <a:srgbClr val="252525"/>
                </a:solidFill>
                <a:latin typeface="Arial"/>
                <a:cs typeface="Arial"/>
              </a:rPr>
              <a:t> </a:t>
            </a:r>
            <a:r>
              <a:rPr sz="2100" dirty="0">
                <a:solidFill>
                  <a:srgbClr val="252525"/>
                </a:solidFill>
                <a:latin typeface="Arial"/>
                <a:cs typeface="Arial"/>
              </a:rPr>
              <a:t>advantage</a:t>
            </a:r>
            <a:r>
              <a:rPr sz="2100" spc="-90" dirty="0">
                <a:solidFill>
                  <a:srgbClr val="252525"/>
                </a:solidFill>
                <a:latin typeface="Arial"/>
                <a:cs typeface="Arial"/>
              </a:rPr>
              <a:t> </a:t>
            </a:r>
            <a:r>
              <a:rPr sz="2100" dirty="0">
                <a:solidFill>
                  <a:srgbClr val="252525"/>
                </a:solidFill>
                <a:latin typeface="Arial"/>
                <a:cs typeface="Arial"/>
              </a:rPr>
              <a:t>and</a:t>
            </a:r>
            <a:r>
              <a:rPr sz="2100" spc="-65" dirty="0">
                <a:solidFill>
                  <a:srgbClr val="252525"/>
                </a:solidFill>
                <a:latin typeface="Arial"/>
                <a:cs typeface="Arial"/>
              </a:rPr>
              <a:t> </a:t>
            </a:r>
            <a:r>
              <a:rPr sz="2100" dirty="0">
                <a:solidFill>
                  <a:srgbClr val="252525"/>
                </a:solidFill>
                <a:latin typeface="Arial"/>
                <a:cs typeface="Arial"/>
              </a:rPr>
              <a:t>superior</a:t>
            </a:r>
            <a:r>
              <a:rPr sz="2100" spc="-120" dirty="0">
                <a:solidFill>
                  <a:srgbClr val="252525"/>
                </a:solidFill>
                <a:latin typeface="Arial"/>
                <a:cs typeface="Arial"/>
              </a:rPr>
              <a:t> </a:t>
            </a:r>
            <a:r>
              <a:rPr sz="2100" dirty="0">
                <a:solidFill>
                  <a:srgbClr val="252525"/>
                </a:solidFill>
                <a:latin typeface="Arial"/>
                <a:cs typeface="Arial"/>
              </a:rPr>
              <a:t>performance</a:t>
            </a:r>
            <a:r>
              <a:rPr sz="2100" spc="-65" dirty="0">
                <a:solidFill>
                  <a:srgbClr val="252525"/>
                </a:solidFill>
                <a:latin typeface="Arial"/>
                <a:cs typeface="Arial"/>
              </a:rPr>
              <a:t> </a:t>
            </a:r>
            <a:r>
              <a:rPr sz="2100" dirty="0">
                <a:solidFill>
                  <a:srgbClr val="252525"/>
                </a:solidFill>
                <a:latin typeface="Arial"/>
                <a:cs typeface="Arial"/>
              </a:rPr>
              <a:t>of</a:t>
            </a:r>
            <a:r>
              <a:rPr sz="2100" spc="-100" dirty="0">
                <a:solidFill>
                  <a:srgbClr val="252525"/>
                </a:solidFill>
                <a:latin typeface="Arial"/>
                <a:cs typeface="Arial"/>
              </a:rPr>
              <a:t> </a:t>
            </a:r>
            <a:r>
              <a:rPr sz="2100" dirty="0">
                <a:solidFill>
                  <a:srgbClr val="252525"/>
                </a:solidFill>
                <a:latin typeface="Arial"/>
                <a:cs typeface="Arial"/>
              </a:rPr>
              <a:t>an</a:t>
            </a:r>
            <a:r>
              <a:rPr sz="2100" spc="-10" dirty="0">
                <a:solidFill>
                  <a:srgbClr val="252525"/>
                </a:solidFill>
                <a:latin typeface="Arial"/>
                <a:cs typeface="Arial"/>
              </a:rPr>
              <a:t> organisation </a:t>
            </a:r>
            <a:r>
              <a:rPr sz="2100" dirty="0">
                <a:solidFill>
                  <a:srgbClr val="252525"/>
                </a:solidFill>
                <a:latin typeface="Arial"/>
                <a:cs typeface="Arial"/>
              </a:rPr>
              <a:t>are</a:t>
            </a:r>
            <a:r>
              <a:rPr sz="2100" spc="-55" dirty="0">
                <a:solidFill>
                  <a:srgbClr val="252525"/>
                </a:solidFill>
                <a:latin typeface="Arial"/>
                <a:cs typeface="Arial"/>
              </a:rPr>
              <a:t> </a:t>
            </a:r>
            <a:r>
              <a:rPr sz="2100" dirty="0">
                <a:solidFill>
                  <a:srgbClr val="252525"/>
                </a:solidFill>
                <a:latin typeface="Arial"/>
                <a:cs typeface="Arial"/>
              </a:rPr>
              <a:t>explained</a:t>
            </a:r>
            <a:r>
              <a:rPr sz="2100" spc="-60" dirty="0">
                <a:solidFill>
                  <a:srgbClr val="252525"/>
                </a:solidFill>
                <a:latin typeface="Arial"/>
                <a:cs typeface="Arial"/>
              </a:rPr>
              <a:t> </a:t>
            </a:r>
            <a:r>
              <a:rPr sz="2100" dirty="0">
                <a:solidFill>
                  <a:srgbClr val="252525"/>
                </a:solidFill>
                <a:latin typeface="Arial"/>
                <a:cs typeface="Arial"/>
              </a:rPr>
              <a:t>by</a:t>
            </a:r>
            <a:r>
              <a:rPr sz="2100" spc="-85" dirty="0">
                <a:solidFill>
                  <a:srgbClr val="252525"/>
                </a:solidFill>
                <a:latin typeface="Arial"/>
                <a:cs typeface="Arial"/>
              </a:rPr>
              <a:t> </a:t>
            </a:r>
            <a:r>
              <a:rPr sz="2100" dirty="0">
                <a:solidFill>
                  <a:srgbClr val="252525"/>
                </a:solidFill>
                <a:latin typeface="Arial"/>
                <a:cs typeface="Arial"/>
              </a:rPr>
              <a:t>the</a:t>
            </a:r>
            <a:r>
              <a:rPr sz="2100" spc="-60" dirty="0">
                <a:solidFill>
                  <a:srgbClr val="252525"/>
                </a:solidFill>
                <a:latin typeface="Arial"/>
                <a:cs typeface="Arial"/>
              </a:rPr>
              <a:t> </a:t>
            </a:r>
            <a:r>
              <a:rPr sz="2100" dirty="0">
                <a:solidFill>
                  <a:srgbClr val="252525"/>
                </a:solidFill>
                <a:latin typeface="Arial"/>
                <a:cs typeface="Arial"/>
              </a:rPr>
              <a:t>distinctiveness</a:t>
            </a:r>
            <a:r>
              <a:rPr sz="2100" spc="-85" dirty="0">
                <a:solidFill>
                  <a:srgbClr val="252525"/>
                </a:solidFill>
                <a:latin typeface="Arial"/>
                <a:cs typeface="Arial"/>
              </a:rPr>
              <a:t> </a:t>
            </a:r>
            <a:r>
              <a:rPr sz="2100" dirty="0">
                <a:solidFill>
                  <a:srgbClr val="252525"/>
                </a:solidFill>
                <a:latin typeface="Arial"/>
                <a:cs typeface="Arial"/>
              </a:rPr>
              <a:t>of</a:t>
            </a:r>
            <a:r>
              <a:rPr sz="2100" spc="-45" dirty="0">
                <a:solidFill>
                  <a:srgbClr val="252525"/>
                </a:solidFill>
                <a:latin typeface="Arial"/>
                <a:cs typeface="Arial"/>
              </a:rPr>
              <a:t> </a:t>
            </a:r>
            <a:r>
              <a:rPr sz="2100" dirty="0">
                <a:solidFill>
                  <a:srgbClr val="252525"/>
                </a:solidFill>
                <a:latin typeface="Arial"/>
                <a:cs typeface="Arial"/>
              </a:rPr>
              <a:t>its</a:t>
            </a:r>
            <a:r>
              <a:rPr sz="2100" spc="-35" dirty="0">
                <a:solidFill>
                  <a:srgbClr val="252525"/>
                </a:solidFill>
                <a:latin typeface="Arial"/>
                <a:cs typeface="Arial"/>
              </a:rPr>
              <a:t> </a:t>
            </a:r>
            <a:r>
              <a:rPr sz="2100" spc="-10" dirty="0">
                <a:solidFill>
                  <a:srgbClr val="252525"/>
                </a:solidFill>
                <a:latin typeface="Arial"/>
                <a:cs typeface="Arial"/>
              </a:rPr>
              <a:t>capabilities.</a:t>
            </a:r>
            <a:endParaRPr sz="2100">
              <a:latin typeface="Arial"/>
              <a:cs typeface="Arial"/>
            </a:endParaRPr>
          </a:p>
          <a:p>
            <a:pPr>
              <a:spcBef>
                <a:spcPts val="45"/>
              </a:spcBef>
            </a:pPr>
            <a:endParaRPr sz="3050">
              <a:latin typeface="Arial"/>
              <a:cs typeface="Arial"/>
            </a:endParaRPr>
          </a:p>
          <a:p>
            <a:pPr marL="24765">
              <a:lnSpc>
                <a:spcPts val="2340"/>
              </a:lnSpc>
              <a:spcBef>
                <a:spcPts val="5"/>
              </a:spcBef>
            </a:pPr>
            <a:r>
              <a:rPr sz="2100" dirty="0">
                <a:solidFill>
                  <a:srgbClr val="252525"/>
                </a:solidFill>
                <a:latin typeface="Arial"/>
                <a:cs typeface="Arial"/>
              </a:rPr>
              <a:t>The</a:t>
            </a:r>
            <a:r>
              <a:rPr sz="2100" spc="-65" dirty="0">
                <a:solidFill>
                  <a:srgbClr val="252525"/>
                </a:solidFill>
                <a:latin typeface="Arial"/>
                <a:cs typeface="Arial"/>
              </a:rPr>
              <a:t> </a:t>
            </a:r>
            <a:r>
              <a:rPr sz="2100" b="1" i="1" dirty="0">
                <a:solidFill>
                  <a:srgbClr val="252525"/>
                </a:solidFill>
                <a:latin typeface="Arial"/>
                <a:cs typeface="Arial"/>
              </a:rPr>
              <a:t>resources</a:t>
            </a:r>
            <a:r>
              <a:rPr sz="2100" b="1" i="1" spc="-55" dirty="0">
                <a:solidFill>
                  <a:srgbClr val="252525"/>
                </a:solidFill>
                <a:latin typeface="Arial"/>
                <a:cs typeface="Arial"/>
              </a:rPr>
              <a:t> </a:t>
            </a:r>
            <a:r>
              <a:rPr sz="2100" b="1" i="1" dirty="0">
                <a:solidFill>
                  <a:srgbClr val="252525"/>
                </a:solidFill>
                <a:latin typeface="Arial"/>
                <a:cs typeface="Arial"/>
              </a:rPr>
              <a:t>and</a:t>
            </a:r>
            <a:r>
              <a:rPr sz="2100" b="1" i="1" spc="-50" dirty="0">
                <a:solidFill>
                  <a:srgbClr val="252525"/>
                </a:solidFill>
                <a:latin typeface="Arial"/>
                <a:cs typeface="Arial"/>
              </a:rPr>
              <a:t> </a:t>
            </a:r>
            <a:r>
              <a:rPr sz="2100" b="1" i="1" dirty="0">
                <a:solidFill>
                  <a:srgbClr val="252525"/>
                </a:solidFill>
                <a:latin typeface="Arial"/>
                <a:cs typeface="Arial"/>
              </a:rPr>
              <a:t>capabilities</a:t>
            </a:r>
            <a:r>
              <a:rPr sz="2100" b="1" i="1" spc="-35" dirty="0">
                <a:solidFill>
                  <a:srgbClr val="252525"/>
                </a:solidFill>
                <a:latin typeface="Arial"/>
                <a:cs typeface="Arial"/>
              </a:rPr>
              <a:t> </a:t>
            </a:r>
            <a:r>
              <a:rPr sz="2100" dirty="0">
                <a:solidFill>
                  <a:srgbClr val="252525"/>
                </a:solidFill>
                <a:latin typeface="Arial"/>
                <a:cs typeface="Arial"/>
              </a:rPr>
              <a:t>of</a:t>
            </a:r>
            <a:r>
              <a:rPr sz="2100" spc="-40" dirty="0">
                <a:solidFill>
                  <a:srgbClr val="252525"/>
                </a:solidFill>
                <a:latin typeface="Arial"/>
                <a:cs typeface="Arial"/>
              </a:rPr>
              <a:t> </a:t>
            </a:r>
            <a:r>
              <a:rPr sz="2100" dirty="0">
                <a:solidFill>
                  <a:srgbClr val="252525"/>
                </a:solidFill>
                <a:latin typeface="Arial"/>
                <a:cs typeface="Arial"/>
              </a:rPr>
              <a:t>an</a:t>
            </a:r>
            <a:r>
              <a:rPr sz="2100" spc="-35" dirty="0">
                <a:solidFill>
                  <a:srgbClr val="252525"/>
                </a:solidFill>
                <a:latin typeface="Arial"/>
                <a:cs typeface="Arial"/>
              </a:rPr>
              <a:t> </a:t>
            </a:r>
            <a:r>
              <a:rPr sz="2100" spc="-10" dirty="0">
                <a:solidFill>
                  <a:srgbClr val="252525"/>
                </a:solidFill>
                <a:latin typeface="Arial"/>
                <a:cs typeface="Arial"/>
              </a:rPr>
              <a:t>organisation</a:t>
            </a:r>
            <a:r>
              <a:rPr sz="2100" spc="-95" dirty="0">
                <a:solidFill>
                  <a:srgbClr val="252525"/>
                </a:solidFill>
                <a:latin typeface="Arial"/>
                <a:cs typeface="Arial"/>
              </a:rPr>
              <a:t> </a:t>
            </a:r>
            <a:r>
              <a:rPr sz="2100" dirty="0">
                <a:solidFill>
                  <a:srgbClr val="252525"/>
                </a:solidFill>
                <a:latin typeface="Arial"/>
                <a:cs typeface="Arial"/>
              </a:rPr>
              <a:t>contribute</a:t>
            </a:r>
            <a:r>
              <a:rPr sz="2100" spc="-75" dirty="0">
                <a:solidFill>
                  <a:srgbClr val="252525"/>
                </a:solidFill>
                <a:latin typeface="Arial"/>
                <a:cs typeface="Arial"/>
              </a:rPr>
              <a:t> </a:t>
            </a:r>
            <a:r>
              <a:rPr sz="2100" dirty="0">
                <a:solidFill>
                  <a:srgbClr val="252525"/>
                </a:solidFill>
                <a:latin typeface="Arial"/>
                <a:cs typeface="Arial"/>
              </a:rPr>
              <a:t>to</a:t>
            </a:r>
            <a:r>
              <a:rPr sz="2100" spc="-30" dirty="0">
                <a:solidFill>
                  <a:srgbClr val="252525"/>
                </a:solidFill>
                <a:latin typeface="Arial"/>
                <a:cs typeface="Arial"/>
              </a:rPr>
              <a:t> </a:t>
            </a:r>
            <a:r>
              <a:rPr sz="2100" spc="-25" dirty="0">
                <a:solidFill>
                  <a:srgbClr val="252525"/>
                </a:solidFill>
                <a:latin typeface="Arial"/>
                <a:cs typeface="Arial"/>
              </a:rPr>
              <a:t>its</a:t>
            </a:r>
            <a:endParaRPr sz="2100">
              <a:latin typeface="Arial"/>
              <a:cs typeface="Arial"/>
            </a:endParaRPr>
          </a:p>
          <a:p>
            <a:pPr marL="12700">
              <a:lnSpc>
                <a:spcPts val="2340"/>
              </a:lnSpc>
            </a:pPr>
            <a:r>
              <a:rPr sz="2100" spc="-10" dirty="0">
                <a:solidFill>
                  <a:srgbClr val="252525"/>
                </a:solidFill>
                <a:latin typeface="Arial"/>
                <a:cs typeface="Arial"/>
              </a:rPr>
              <a:t>long-</a:t>
            </a:r>
            <a:r>
              <a:rPr sz="2100" dirty="0">
                <a:solidFill>
                  <a:srgbClr val="252525"/>
                </a:solidFill>
                <a:latin typeface="Arial"/>
                <a:cs typeface="Arial"/>
              </a:rPr>
              <a:t>term</a:t>
            </a:r>
            <a:r>
              <a:rPr sz="2100" spc="-95" dirty="0">
                <a:solidFill>
                  <a:srgbClr val="252525"/>
                </a:solidFill>
                <a:latin typeface="Arial"/>
                <a:cs typeface="Arial"/>
              </a:rPr>
              <a:t> </a:t>
            </a:r>
            <a:r>
              <a:rPr sz="2100" b="1" i="1" dirty="0">
                <a:solidFill>
                  <a:srgbClr val="252525"/>
                </a:solidFill>
                <a:latin typeface="Arial"/>
                <a:cs typeface="Arial"/>
              </a:rPr>
              <a:t>survival</a:t>
            </a:r>
            <a:r>
              <a:rPr sz="2100" b="1" i="1" spc="-75" dirty="0">
                <a:solidFill>
                  <a:srgbClr val="252525"/>
                </a:solidFill>
                <a:latin typeface="Arial"/>
                <a:cs typeface="Arial"/>
              </a:rPr>
              <a:t> </a:t>
            </a:r>
            <a:r>
              <a:rPr sz="2100" dirty="0">
                <a:solidFill>
                  <a:srgbClr val="252525"/>
                </a:solidFill>
                <a:latin typeface="Arial"/>
                <a:cs typeface="Arial"/>
              </a:rPr>
              <a:t>and</a:t>
            </a:r>
            <a:r>
              <a:rPr sz="2100" spc="-65" dirty="0">
                <a:solidFill>
                  <a:srgbClr val="252525"/>
                </a:solidFill>
                <a:latin typeface="Arial"/>
                <a:cs typeface="Arial"/>
              </a:rPr>
              <a:t> </a:t>
            </a:r>
            <a:r>
              <a:rPr sz="2100" dirty="0">
                <a:solidFill>
                  <a:srgbClr val="252525"/>
                </a:solidFill>
                <a:latin typeface="Arial"/>
                <a:cs typeface="Arial"/>
              </a:rPr>
              <a:t>potentially</a:t>
            </a:r>
            <a:r>
              <a:rPr sz="2100" spc="-114" dirty="0">
                <a:solidFill>
                  <a:srgbClr val="252525"/>
                </a:solidFill>
                <a:latin typeface="Arial"/>
                <a:cs typeface="Arial"/>
              </a:rPr>
              <a:t> </a:t>
            </a:r>
            <a:r>
              <a:rPr sz="2100" dirty="0">
                <a:solidFill>
                  <a:srgbClr val="252525"/>
                </a:solidFill>
                <a:latin typeface="Arial"/>
                <a:cs typeface="Arial"/>
              </a:rPr>
              <a:t>to</a:t>
            </a:r>
            <a:r>
              <a:rPr sz="2100" spc="-30" dirty="0">
                <a:solidFill>
                  <a:srgbClr val="252525"/>
                </a:solidFill>
                <a:latin typeface="Arial"/>
                <a:cs typeface="Arial"/>
              </a:rPr>
              <a:t> </a:t>
            </a:r>
            <a:r>
              <a:rPr sz="2100" b="1" i="1" dirty="0">
                <a:solidFill>
                  <a:srgbClr val="252525"/>
                </a:solidFill>
                <a:latin typeface="Arial"/>
                <a:cs typeface="Arial"/>
              </a:rPr>
              <a:t>competitive</a:t>
            </a:r>
            <a:r>
              <a:rPr sz="2100" b="1" i="1" spc="-60" dirty="0">
                <a:solidFill>
                  <a:srgbClr val="252525"/>
                </a:solidFill>
                <a:latin typeface="Arial"/>
                <a:cs typeface="Arial"/>
              </a:rPr>
              <a:t> </a:t>
            </a:r>
            <a:r>
              <a:rPr sz="2100" b="1" i="1" spc="-10" dirty="0">
                <a:solidFill>
                  <a:srgbClr val="252525"/>
                </a:solidFill>
                <a:latin typeface="Arial"/>
                <a:cs typeface="Arial"/>
              </a:rPr>
              <a:t>advantage.</a:t>
            </a:r>
            <a:endParaRPr sz="2100">
              <a:latin typeface="Arial"/>
              <a:cs typeface="Arial"/>
            </a:endParaRPr>
          </a:p>
          <a:p>
            <a:pPr>
              <a:spcBef>
                <a:spcPts val="45"/>
              </a:spcBef>
            </a:pPr>
            <a:endParaRPr sz="3050">
              <a:latin typeface="Arial"/>
              <a:cs typeface="Arial"/>
            </a:endParaRPr>
          </a:p>
          <a:p>
            <a:pPr marL="295275" marR="1905" indent="-295910" algn="ctr">
              <a:lnSpc>
                <a:spcPts val="2330"/>
              </a:lnSpc>
              <a:buClr>
                <a:srgbClr val="007AA3"/>
              </a:buClr>
              <a:buFont typeface="Arial"/>
              <a:buChar char="•"/>
              <a:tabLst>
                <a:tab pos="295275" algn="l"/>
                <a:tab pos="295910" algn="l"/>
              </a:tabLst>
            </a:pPr>
            <a:r>
              <a:rPr sz="2100" b="1" i="1" dirty="0">
                <a:solidFill>
                  <a:srgbClr val="252525"/>
                </a:solidFill>
                <a:latin typeface="Arial"/>
                <a:cs typeface="Arial"/>
              </a:rPr>
              <a:t>Resources</a:t>
            </a:r>
            <a:r>
              <a:rPr sz="2100" b="1" i="1" spc="-60" dirty="0">
                <a:solidFill>
                  <a:srgbClr val="252525"/>
                </a:solidFill>
                <a:latin typeface="Arial"/>
                <a:cs typeface="Arial"/>
              </a:rPr>
              <a:t> </a:t>
            </a:r>
            <a:r>
              <a:rPr sz="2100" dirty="0">
                <a:solidFill>
                  <a:srgbClr val="252525"/>
                </a:solidFill>
                <a:latin typeface="Arial"/>
                <a:cs typeface="Arial"/>
              </a:rPr>
              <a:t>are</a:t>
            </a:r>
            <a:r>
              <a:rPr sz="2100" spc="-105" dirty="0">
                <a:solidFill>
                  <a:srgbClr val="252525"/>
                </a:solidFill>
                <a:latin typeface="Arial"/>
                <a:cs typeface="Arial"/>
              </a:rPr>
              <a:t> </a:t>
            </a:r>
            <a:r>
              <a:rPr sz="2100" dirty="0">
                <a:solidFill>
                  <a:srgbClr val="252525"/>
                </a:solidFill>
                <a:latin typeface="Arial"/>
                <a:cs typeface="Arial"/>
              </a:rPr>
              <a:t>the</a:t>
            </a:r>
            <a:r>
              <a:rPr sz="2100" spc="-40" dirty="0">
                <a:solidFill>
                  <a:srgbClr val="252525"/>
                </a:solidFill>
                <a:latin typeface="Arial"/>
                <a:cs typeface="Arial"/>
              </a:rPr>
              <a:t> </a:t>
            </a:r>
            <a:r>
              <a:rPr sz="2100" dirty="0">
                <a:solidFill>
                  <a:srgbClr val="252525"/>
                </a:solidFill>
                <a:latin typeface="Arial"/>
                <a:cs typeface="Arial"/>
              </a:rPr>
              <a:t>assets</a:t>
            </a:r>
            <a:r>
              <a:rPr sz="2100" spc="-60" dirty="0">
                <a:solidFill>
                  <a:srgbClr val="252525"/>
                </a:solidFill>
                <a:latin typeface="Arial"/>
                <a:cs typeface="Arial"/>
              </a:rPr>
              <a:t> </a:t>
            </a:r>
            <a:r>
              <a:rPr sz="2100" dirty="0">
                <a:solidFill>
                  <a:srgbClr val="252525"/>
                </a:solidFill>
                <a:latin typeface="Arial"/>
                <a:cs typeface="Arial"/>
              </a:rPr>
              <a:t>that</a:t>
            </a:r>
            <a:r>
              <a:rPr sz="2100" spc="-30" dirty="0">
                <a:solidFill>
                  <a:srgbClr val="252525"/>
                </a:solidFill>
                <a:latin typeface="Arial"/>
                <a:cs typeface="Arial"/>
              </a:rPr>
              <a:t> </a:t>
            </a:r>
            <a:r>
              <a:rPr sz="2100" dirty="0">
                <a:solidFill>
                  <a:srgbClr val="252525"/>
                </a:solidFill>
                <a:latin typeface="Arial"/>
                <a:cs typeface="Arial"/>
              </a:rPr>
              <a:t>organisations</a:t>
            </a:r>
            <a:r>
              <a:rPr sz="2100" spc="-60" dirty="0">
                <a:solidFill>
                  <a:srgbClr val="252525"/>
                </a:solidFill>
                <a:latin typeface="Arial"/>
                <a:cs typeface="Arial"/>
              </a:rPr>
              <a:t> </a:t>
            </a:r>
            <a:r>
              <a:rPr sz="2100" dirty="0">
                <a:solidFill>
                  <a:srgbClr val="252525"/>
                </a:solidFill>
                <a:latin typeface="Arial"/>
                <a:cs typeface="Arial"/>
              </a:rPr>
              <a:t>have</a:t>
            </a:r>
            <a:r>
              <a:rPr sz="2100" spc="-105" dirty="0">
                <a:solidFill>
                  <a:srgbClr val="252525"/>
                </a:solidFill>
                <a:latin typeface="Arial"/>
                <a:cs typeface="Arial"/>
              </a:rPr>
              <a:t> </a:t>
            </a:r>
            <a:r>
              <a:rPr sz="2100" dirty="0">
                <a:solidFill>
                  <a:srgbClr val="252525"/>
                </a:solidFill>
                <a:latin typeface="Arial"/>
                <a:cs typeface="Arial"/>
              </a:rPr>
              <a:t>or</a:t>
            </a:r>
            <a:r>
              <a:rPr sz="2100" spc="-50" dirty="0">
                <a:solidFill>
                  <a:srgbClr val="252525"/>
                </a:solidFill>
                <a:latin typeface="Arial"/>
                <a:cs typeface="Arial"/>
              </a:rPr>
              <a:t> </a:t>
            </a:r>
            <a:r>
              <a:rPr sz="2100" dirty="0">
                <a:solidFill>
                  <a:srgbClr val="252525"/>
                </a:solidFill>
                <a:latin typeface="Arial"/>
                <a:cs typeface="Arial"/>
              </a:rPr>
              <a:t>can</a:t>
            </a:r>
            <a:r>
              <a:rPr sz="2100" spc="-35" dirty="0">
                <a:solidFill>
                  <a:srgbClr val="252525"/>
                </a:solidFill>
                <a:latin typeface="Arial"/>
                <a:cs typeface="Arial"/>
              </a:rPr>
              <a:t> </a:t>
            </a:r>
            <a:r>
              <a:rPr sz="2100" dirty="0">
                <a:solidFill>
                  <a:srgbClr val="252525"/>
                </a:solidFill>
                <a:latin typeface="Arial"/>
                <a:cs typeface="Arial"/>
              </a:rPr>
              <a:t>call</a:t>
            </a:r>
            <a:r>
              <a:rPr sz="2100" spc="-75" dirty="0">
                <a:solidFill>
                  <a:srgbClr val="252525"/>
                </a:solidFill>
                <a:latin typeface="Arial"/>
                <a:cs typeface="Arial"/>
              </a:rPr>
              <a:t> </a:t>
            </a:r>
            <a:r>
              <a:rPr sz="2100" spc="-20" dirty="0">
                <a:solidFill>
                  <a:srgbClr val="252525"/>
                </a:solidFill>
                <a:latin typeface="Arial"/>
                <a:cs typeface="Arial"/>
              </a:rPr>
              <a:t>upon</a:t>
            </a:r>
            <a:endParaRPr sz="2100">
              <a:latin typeface="Arial"/>
              <a:cs typeface="Arial"/>
            </a:endParaRPr>
          </a:p>
          <a:p>
            <a:pPr marR="20955" algn="ctr">
              <a:lnSpc>
                <a:spcPts val="2330"/>
              </a:lnSpc>
            </a:pPr>
            <a:r>
              <a:rPr sz="2100" dirty="0">
                <a:solidFill>
                  <a:srgbClr val="252525"/>
                </a:solidFill>
                <a:latin typeface="Arial"/>
                <a:cs typeface="Arial"/>
              </a:rPr>
              <a:t>(e.g.</a:t>
            </a:r>
            <a:r>
              <a:rPr sz="2100" spc="-60" dirty="0">
                <a:solidFill>
                  <a:srgbClr val="252525"/>
                </a:solidFill>
                <a:latin typeface="Arial"/>
                <a:cs typeface="Arial"/>
              </a:rPr>
              <a:t> </a:t>
            </a:r>
            <a:r>
              <a:rPr sz="2100" dirty="0">
                <a:solidFill>
                  <a:srgbClr val="252525"/>
                </a:solidFill>
                <a:latin typeface="Arial"/>
                <a:cs typeface="Arial"/>
              </a:rPr>
              <a:t>from</a:t>
            </a:r>
            <a:r>
              <a:rPr sz="2100" spc="-45" dirty="0">
                <a:solidFill>
                  <a:srgbClr val="252525"/>
                </a:solidFill>
                <a:latin typeface="Arial"/>
                <a:cs typeface="Arial"/>
              </a:rPr>
              <a:t> </a:t>
            </a:r>
            <a:r>
              <a:rPr sz="2100" dirty="0">
                <a:solidFill>
                  <a:srgbClr val="252525"/>
                </a:solidFill>
                <a:latin typeface="Arial"/>
                <a:cs typeface="Arial"/>
              </a:rPr>
              <a:t>partners</a:t>
            </a:r>
            <a:r>
              <a:rPr sz="2100" spc="-55" dirty="0">
                <a:solidFill>
                  <a:srgbClr val="252525"/>
                </a:solidFill>
                <a:latin typeface="Arial"/>
                <a:cs typeface="Arial"/>
              </a:rPr>
              <a:t> </a:t>
            </a:r>
            <a:r>
              <a:rPr sz="2100" dirty="0">
                <a:solidFill>
                  <a:srgbClr val="252525"/>
                </a:solidFill>
                <a:latin typeface="Arial"/>
                <a:cs typeface="Arial"/>
              </a:rPr>
              <a:t>or</a:t>
            </a:r>
            <a:r>
              <a:rPr sz="2100" spc="-35" dirty="0">
                <a:solidFill>
                  <a:srgbClr val="252525"/>
                </a:solidFill>
                <a:latin typeface="Arial"/>
                <a:cs typeface="Arial"/>
              </a:rPr>
              <a:t> </a:t>
            </a:r>
            <a:r>
              <a:rPr sz="2100" dirty="0">
                <a:solidFill>
                  <a:srgbClr val="252525"/>
                </a:solidFill>
                <a:latin typeface="Arial"/>
                <a:cs typeface="Arial"/>
              </a:rPr>
              <a:t>suppliers),</a:t>
            </a:r>
            <a:r>
              <a:rPr sz="2100" spc="-90" dirty="0">
                <a:solidFill>
                  <a:srgbClr val="252525"/>
                </a:solidFill>
                <a:latin typeface="Arial"/>
                <a:cs typeface="Arial"/>
              </a:rPr>
              <a:t> </a:t>
            </a:r>
            <a:r>
              <a:rPr sz="2100" dirty="0">
                <a:solidFill>
                  <a:srgbClr val="252525"/>
                </a:solidFill>
                <a:latin typeface="Arial"/>
                <a:cs typeface="Arial"/>
              </a:rPr>
              <a:t>that</a:t>
            </a:r>
            <a:r>
              <a:rPr sz="2100" spc="-45" dirty="0">
                <a:solidFill>
                  <a:srgbClr val="252525"/>
                </a:solidFill>
                <a:latin typeface="Arial"/>
                <a:cs typeface="Arial"/>
              </a:rPr>
              <a:t> </a:t>
            </a:r>
            <a:r>
              <a:rPr sz="2100" dirty="0">
                <a:solidFill>
                  <a:srgbClr val="252525"/>
                </a:solidFill>
                <a:latin typeface="Arial"/>
                <a:cs typeface="Arial"/>
              </a:rPr>
              <a:t>is</a:t>
            </a:r>
            <a:r>
              <a:rPr sz="2100" spc="-10" dirty="0">
                <a:solidFill>
                  <a:srgbClr val="252525"/>
                </a:solidFill>
                <a:latin typeface="Arial"/>
                <a:cs typeface="Arial"/>
              </a:rPr>
              <a:t> </a:t>
            </a:r>
            <a:r>
              <a:rPr sz="2100" b="1" i="1" dirty="0">
                <a:solidFill>
                  <a:srgbClr val="252525"/>
                </a:solidFill>
                <a:latin typeface="Arial"/>
                <a:cs typeface="Arial"/>
              </a:rPr>
              <a:t>‘what</a:t>
            </a:r>
            <a:r>
              <a:rPr sz="2100" b="1" i="1" spc="-20" dirty="0">
                <a:solidFill>
                  <a:srgbClr val="252525"/>
                </a:solidFill>
                <a:latin typeface="Arial"/>
                <a:cs typeface="Arial"/>
              </a:rPr>
              <a:t> </a:t>
            </a:r>
            <a:r>
              <a:rPr sz="2100" b="1" i="1" dirty="0">
                <a:solidFill>
                  <a:srgbClr val="252525"/>
                </a:solidFill>
                <a:latin typeface="Arial"/>
                <a:cs typeface="Arial"/>
              </a:rPr>
              <a:t>we</a:t>
            </a:r>
            <a:r>
              <a:rPr sz="2100" b="1" i="1" spc="-20" dirty="0">
                <a:solidFill>
                  <a:srgbClr val="252525"/>
                </a:solidFill>
                <a:latin typeface="Arial"/>
                <a:cs typeface="Arial"/>
              </a:rPr>
              <a:t> </a:t>
            </a:r>
            <a:r>
              <a:rPr sz="2100" b="1" i="1" u="sng" dirty="0">
                <a:solidFill>
                  <a:srgbClr val="252525"/>
                </a:solidFill>
                <a:uFill>
                  <a:solidFill>
                    <a:srgbClr val="252525"/>
                  </a:solidFill>
                </a:uFill>
                <a:latin typeface="Arial"/>
                <a:cs typeface="Arial"/>
              </a:rPr>
              <a:t>have</a:t>
            </a:r>
            <a:r>
              <a:rPr sz="2100" b="1" dirty="0">
                <a:solidFill>
                  <a:srgbClr val="252525"/>
                </a:solidFill>
                <a:latin typeface="Arial"/>
                <a:cs typeface="Arial"/>
              </a:rPr>
              <a:t>’</a:t>
            </a:r>
            <a:r>
              <a:rPr sz="2100" b="1" spc="-165" dirty="0">
                <a:solidFill>
                  <a:srgbClr val="252525"/>
                </a:solidFill>
                <a:latin typeface="Arial"/>
                <a:cs typeface="Arial"/>
              </a:rPr>
              <a:t> </a:t>
            </a:r>
            <a:r>
              <a:rPr sz="2100" spc="-10" dirty="0">
                <a:solidFill>
                  <a:srgbClr val="252525"/>
                </a:solidFill>
                <a:latin typeface="Arial"/>
                <a:cs typeface="Arial"/>
              </a:rPr>
              <a:t>(nouns).</a:t>
            </a:r>
            <a:endParaRPr sz="2100">
              <a:latin typeface="Arial"/>
              <a:cs typeface="Arial"/>
            </a:endParaRPr>
          </a:p>
          <a:p>
            <a:pPr>
              <a:spcBef>
                <a:spcPts val="15"/>
              </a:spcBef>
            </a:pPr>
            <a:endParaRPr sz="3100">
              <a:latin typeface="Arial"/>
              <a:cs typeface="Arial"/>
            </a:endParaRPr>
          </a:p>
          <a:p>
            <a:pPr marL="258445" indent="-258445" algn="ctr">
              <a:lnSpc>
                <a:spcPts val="2330"/>
              </a:lnSpc>
              <a:buClr>
                <a:srgbClr val="007AA3"/>
              </a:buClr>
              <a:buFont typeface="Arial"/>
              <a:buChar char="•"/>
              <a:tabLst>
                <a:tab pos="258445" algn="l"/>
                <a:tab pos="259079" algn="l"/>
              </a:tabLst>
            </a:pPr>
            <a:r>
              <a:rPr sz="2100" b="1" i="1" dirty="0">
                <a:solidFill>
                  <a:srgbClr val="252525"/>
                </a:solidFill>
                <a:latin typeface="Arial"/>
                <a:cs typeface="Arial"/>
              </a:rPr>
              <a:t>Capabilities</a:t>
            </a:r>
            <a:r>
              <a:rPr sz="2100" b="1" i="1" spc="-70" dirty="0">
                <a:solidFill>
                  <a:srgbClr val="252525"/>
                </a:solidFill>
                <a:latin typeface="Arial"/>
                <a:cs typeface="Arial"/>
              </a:rPr>
              <a:t> </a:t>
            </a:r>
            <a:r>
              <a:rPr sz="2100" dirty="0">
                <a:solidFill>
                  <a:srgbClr val="252525"/>
                </a:solidFill>
                <a:latin typeface="Arial"/>
                <a:cs typeface="Arial"/>
              </a:rPr>
              <a:t>(sometimes</a:t>
            </a:r>
            <a:r>
              <a:rPr sz="2100" spc="-95" dirty="0">
                <a:solidFill>
                  <a:srgbClr val="252525"/>
                </a:solidFill>
                <a:latin typeface="Arial"/>
                <a:cs typeface="Arial"/>
              </a:rPr>
              <a:t> </a:t>
            </a:r>
            <a:r>
              <a:rPr sz="2100" dirty="0">
                <a:solidFill>
                  <a:srgbClr val="252525"/>
                </a:solidFill>
                <a:latin typeface="Arial"/>
                <a:cs typeface="Arial"/>
              </a:rPr>
              <a:t>referred</a:t>
            </a:r>
            <a:r>
              <a:rPr sz="2100" spc="-95" dirty="0">
                <a:solidFill>
                  <a:srgbClr val="252525"/>
                </a:solidFill>
                <a:latin typeface="Arial"/>
                <a:cs typeface="Arial"/>
              </a:rPr>
              <a:t> </a:t>
            </a:r>
            <a:r>
              <a:rPr sz="2100" dirty="0">
                <a:solidFill>
                  <a:srgbClr val="252525"/>
                </a:solidFill>
                <a:latin typeface="Arial"/>
                <a:cs typeface="Arial"/>
              </a:rPr>
              <a:t>to</a:t>
            </a:r>
            <a:r>
              <a:rPr sz="2100" spc="-50" dirty="0">
                <a:solidFill>
                  <a:srgbClr val="252525"/>
                </a:solidFill>
                <a:latin typeface="Arial"/>
                <a:cs typeface="Arial"/>
              </a:rPr>
              <a:t> </a:t>
            </a:r>
            <a:r>
              <a:rPr sz="2100" dirty="0">
                <a:solidFill>
                  <a:srgbClr val="252525"/>
                </a:solidFill>
                <a:latin typeface="Arial"/>
                <a:cs typeface="Arial"/>
              </a:rPr>
              <a:t>as</a:t>
            </a:r>
            <a:r>
              <a:rPr sz="2100" spc="-45" dirty="0">
                <a:solidFill>
                  <a:srgbClr val="252525"/>
                </a:solidFill>
                <a:latin typeface="Arial"/>
                <a:cs typeface="Arial"/>
              </a:rPr>
              <a:t> </a:t>
            </a:r>
            <a:r>
              <a:rPr sz="2100" dirty="0">
                <a:solidFill>
                  <a:srgbClr val="252525"/>
                </a:solidFill>
                <a:latin typeface="Arial"/>
                <a:cs typeface="Arial"/>
              </a:rPr>
              <a:t>competences)</a:t>
            </a:r>
            <a:r>
              <a:rPr sz="2100" spc="-85" dirty="0">
                <a:solidFill>
                  <a:srgbClr val="252525"/>
                </a:solidFill>
                <a:latin typeface="Arial"/>
                <a:cs typeface="Arial"/>
              </a:rPr>
              <a:t> </a:t>
            </a:r>
            <a:r>
              <a:rPr sz="2100" dirty="0">
                <a:solidFill>
                  <a:srgbClr val="252525"/>
                </a:solidFill>
                <a:latin typeface="Arial"/>
                <a:cs typeface="Arial"/>
              </a:rPr>
              <a:t>are</a:t>
            </a:r>
            <a:r>
              <a:rPr sz="2100" spc="-70" dirty="0">
                <a:solidFill>
                  <a:srgbClr val="252525"/>
                </a:solidFill>
                <a:latin typeface="Arial"/>
                <a:cs typeface="Arial"/>
              </a:rPr>
              <a:t> </a:t>
            </a:r>
            <a:r>
              <a:rPr sz="2100" dirty="0">
                <a:solidFill>
                  <a:srgbClr val="252525"/>
                </a:solidFill>
                <a:latin typeface="Arial"/>
                <a:cs typeface="Arial"/>
              </a:rPr>
              <a:t>the</a:t>
            </a:r>
            <a:r>
              <a:rPr sz="2100" spc="-45" dirty="0">
                <a:solidFill>
                  <a:srgbClr val="252525"/>
                </a:solidFill>
                <a:latin typeface="Arial"/>
                <a:cs typeface="Arial"/>
              </a:rPr>
              <a:t> </a:t>
            </a:r>
            <a:r>
              <a:rPr sz="2100" spc="-20" dirty="0">
                <a:solidFill>
                  <a:srgbClr val="252525"/>
                </a:solidFill>
                <a:latin typeface="Arial"/>
                <a:cs typeface="Arial"/>
              </a:rPr>
              <a:t>ways</a:t>
            </a:r>
            <a:endParaRPr sz="2100">
              <a:latin typeface="Arial"/>
              <a:cs typeface="Arial"/>
            </a:endParaRPr>
          </a:p>
          <a:p>
            <a:pPr marR="33020" algn="ctr">
              <a:lnSpc>
                <a:spcPts val="2330"/>
              </a:lnSpc>
              <a:tabLst>
                <a:tab pos="6734809" algn="l"/>
              </a:tabLst>
            </a:pPr>
            <a:r>
              <a:rPr sz="2100" dirty="0">
                <a:solidFill>
                  <a:srgbClr val="252525"/>
                </a:solidFill>
                <a:latin typeface="Arial"/>
                <a:cs typeface="Arial"/>
              </a:rPr>
              <a:t>those</a:t>
            </a:r>
            <a:r>
              <a:rPr sz="2100" spc="-65" dirty="0">
                <a:solidFill>
                  <a:srgbClr val="252525"/>
                </a:solidFill>
                <a:latin typeface="Arial"/>
                <a:cs typeface="Arial"/>
              </a:rPr>
              <a:t> </a:t>
            </a:r>
            <a:r>
              <a:rPr sz="2100" dirty="0">
                <a:solidFill>
                  <a:srgbClr val="252525"/>
                </a:solidFill>
                <a:latin typeface="Arial"/>
                <a:cs typeface="Arial"/>
              </a:rPr>
              <a:t>assets</a:t>
            </a:r>
            <a:r>
              <a:rPr sz="2100" spc="-55" dirty="0">
                <a:solidFill>
                  <a:srgbClr val="252525"/>
                </a:solidFill>
                <a:latin typeface="Arial"/>
                <a:cs typeface="Arial"/>
              </a:rPr>
              <a:t> </a:t>
            </a:r>
            <a:r>
              <a:rPr sz="2100" dirty="0">
                <a:solidFill>
                  <a:srgbClr val="252525"/>
                </a:solidFill>
                <a:latin typeface="Arial"/>
                <a:cs typeface="Arial"/>
              </a:rPr>
              <a:t>are</a:t>
            </a:r>
            <a:r>
              <a:rPr sz="2100" spc="-35" dirty="0">
                <a:solidFill>
                  <a:srgbClr val="252525"/>
                </a:solidFill>
                <a:latin typeface="Arial"/>
                <a:cs typeface="Arial"/>
              </a:rPr>
              <a:t> </a:t>
            </a:r>
            <a:r>
              <a:rPr sz="2100" dirty="0">
                <a:solidFill>
                  <a:srgbClr val="252525"/>
                </a:solidFill>
                <a:latin typeface="Arial"/>
                <a:cs typeface="Arial"/>
              </a:rPr>
              <a:t>used</a:t>
            </a:r>
            <a:r>
              <a:rPr sz="2100" spc="-75" dirty="0">
                <a:solidFill>
                  <a:srgbClr val="252525"/>
                </a:solidFill>
                <a:latin typeface="Arial"/>
                <a:cs typeface="Arial"/>
              </a:rPr>
              <a:t> </a:t>
            </a:r>
            <a:r>
              <a:rPr sz="2100" dirty="0">
                <a:solidFill>
                  <a:srgbClr val="252525"/>
                </a:solidFill>
                <a:latin typeface="Arial"/>
                <a:cs typeface="Arial"/>
              </a:rPr>
              <a:t>or</a:t>
            </a:r>
            <a:r>
              <a:rPr sz="2100" spc="-40" dirty="0">
                <a:solidFill>
                  <a:srgbClr val="252525"/>
                </a:solidFill>
                <a:latin typeface="Arial"/>
                <a:cs typeface="Arial"/>
              </a:rPr>
              <a:t> </a:t>
            </a:r>
            <a:r>
              <a:rPr sz="2100" dirty="0">
                <a:solidFill>
                  <a:srgbClr val="252525"/>
                </a:solidFill>
                <a:latin typeface="Arial"/>
                <a:cs typeface="Arial"/>
              </a:rPr>
              <a:t>deployed,</a:t>
            </a:r>
            <a:r>
              <a:rPr sz="2100" spc="-65" dirty="0">
                <a:solidFill>
                  <a:srgbClr val="252525"/>
                </a:solidFill>
                <a:latin typeface="Arial"/>
                <a:cs typeface="Arial"/>
              </a:rPr>
              <a:t> </a:t>
            </a:r>
            <a:r>
              <a:rPr sz="2100" dirty="0">
                <a:solidFill>
                  <a:srgbClr val="252525"/>
                </a:solidFill>
                <a:latin typeface="Arial"/>
                <a:cs typeface="Arial"/>
              </a:rPr>
              <a:t>that</a:t>
            </a:r>
            <a:r>
              <a:rPr sz="2100" spc="-40" dirty="0">
                <a:solidFill>
                  <a:srgbClr val="252525"/>
                </a:solidFill>
                <a:latin typeface="Arial"/>
                <a:cs typeface="Arial"/>
              </a:rPr>
              <a:t> </a:t>
            </a:r>
            <a:r>
              <a:rPr sz="2100" dirty="0">
                <a:solidFill>
                  <a:srgbClr val="252525"/>
                </a:solidFill>
                <a:latin typeface="Arial"/>
                <a:cs typeface="Arial"/>
              </a:rPr>
              <a:t>is</a:t>
            </a:r>
            <a:r>
              <a:rPr sz="2100" spc="-30" dirty="0">
                <a:solidFill>
                  <a:srgbClr val="252525"/>
                </a:solidFill>
                <a:latin typeface="Arial"/>
                <a:cs typeface="Arial"/>
              </a:rPr>
              <a:t> </a:t>
            </a:r>
            <a:r>
              <a:rPr sz="2100" b="1" i="1" dirty="0">
                <a:solidFill>
                  <a:srgbClr val="252525"/>
                </a:solidFill>
                <a:latin typeface="Arial"/>
                <a:cs typeface="Arial"/>
              </a:rPr>
              <a:t>‘what</a:t>
            </a:r>
            <a:r>
              <a:rPr sz="2100" b="1" i="1" spc="-10" dirty="0">
                <a:solidFill>
                  <a:srgbClr val="252525"/>
                </a:solidFill>
                <a:latin typeface="Arial"/>
                <a:cs typeface="Arial"/>
              </a:rPr>
              <a:t> </a:t>
            </a:r>
            <a:r>
              <a:rPr sz="2100" b="1" i="1" dirty="0">
                <a:solidFill>
                  <a:srgbClr val="252525"/>
                </a:solidFill>
                <a:latin typeface="Arial"/>
                <a:cs typeface="Arial"/>
              </a:rPr>
              <a:t>we</a:t>
            </a:r>
            <a:r>
              <a:rPr sz="2100" b="1" i="1" spc="-30" dirty="0">
                <a:solidFill>
                  <a:srgbClr val="252525"/>
                </a:solidFill>
                <a:latin typeface="Arial"/>
                <a:cs typeface="Arial"/>
              </a:rPr>
              <a:t> </a:t>
            </a:r>
            <a:r>
              <a:rPr sz="2100" b="1" i="1" u="sng" spc="-25" dirty="0">
                <a:solidFill>
                  <a:srgbClr val="252525"/>
                </a:solidFill>
                <a:uFill>
                  <a:solidFill>
                    <a:srgbClr val="252525"/>
                  </a:solidFill>
                </a:uFill>
                <a:latin typeface="Arial"/>
                <a:cs typeface="Arial"/>
              </a:rPr>
              <a:t>do</a:t>
            </a:r>
            <a:r>
              <a:rPr sz="2100" b="1" i="1" spc="-25" dirty="0">
                <a:solidFill>
                  <a:srgbClr val="252525"/>
                </a:solidFill>
                <a:latin typeface="Arial"/>
                <a:cs typeface="Arial"/>
              </a:rPr>
              <a:t>’</a:t>
            </a:r>
            <a:r>
              <a:rPr sz="2100" b="1" i="1" dirty="0">
                <a:solidFill>
                  <a:srgbClr val="252525"/>
                </a:solidFill>
                <a:latin typeface="Arial"/>
                <a:cs typeface="Arial"/>
              </a:rPr>
              <a:t>	</a:t>
            </a:r>
            <a:r>
              <a:rPr sz="2100" spc="-10" dirty="0">
                <a:solidFill>
                  <a:srgbClr val="252525"/>
                </a:solidFill>
                <a:latin typeface="Arial"/>
                <a:cs typeface="Arial"/>
              </a:rPr>
              <a:t>(verbs).</a:t>
            </a:r>
            <a:endParaRPr sz="2100">
              <a:latin typeface="Arial"/>
              <a:cs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953768" y="1499617"/>
            <a:ext cx="8351520" cy="5358765"/>
            <a:chOff x="429768" y="1499616"/>
            <a:chExt cx="8351520" cy="5358765"/>
          </a:xfrm>
        </p:grpSpPr>
        <p:sp>
          <p:nvSpPr>
            <p:cNvPr id="3" name="object 3"/>
            <p:cNvSpPr/>
            <p:nvPr/>
          </p:nvSpPr>
          <p:spPr>
            <a:xfrm>
              <a:off x="7516240" y="6147638"/>
              <a:ext cx="1055370" cy="710565"/>
            </a:xfrm>
            <a:custGeom>
              <a:avLst/>
              <a:gdLst/>
              <a:ahLst/>
              <a:cxnLst/>
              <a:rect l="l" t="t" r="r" b="b"/>
              <a:pathLst>
                <a:path w="1055370" h="710565">
                  <a:moveTo>
                    <a:pt x="399033" y="556983"/>
                  </a:moveTo>
                  <a:lnTo>
                    <a:pt x="332104" y="556983"/>
                  </a:lnTo>
                  <a:lnTo>
                    <a:pt x="332104" y="710361"/>
                  </a:lnTo>
                  <a:lnTo>
                    <a:pt x="399033" y="710361"/>
                  </a:lnTo>
                  <a:lnTo>
                    <a:pt x="399033" y="556983"/>
                  </a:lnTo>
                  <a:close/>
                </a:path>
                <a:path w="1055370" h="710565">
                  <a:moveTo>
                    <a:pt x="353949" y="6134"/>
                  </a:moveTo>
                  <a:lnTo>
                    <a:pt x="337565" y="6134"/>
                  </a:lnTo>
                  <a:lnTo>
                    <a:pt x="330707" y="6413"/>
                  </a:lnTo>
                  <a:lnTo>
                    <a:pt x="293750" y="19164"/>
                  </a:lnTo>
                  <a:lnTo>
                    <a:pt x="12191" y="484441"/>
                  </a:lnTo>
                  <a:lnTo>
                    <a:pt x="10032" y="488162"/>
                  </a:lnTo>
                  <a:lnTo>
                    <a:pt x="8000" y="491604"/>
                  </a:lnTo>
                  <a:lnTo>
                    <a:pt x="4699" y="497928"/>
                  </a:lnTo>
                  <a:lnTo>
                    <a:pt x="3428" y="501180"/>
                  </a:lnTo>
                  <a:lnTo>
                    <a:pt x="2539" y="504532"/>
                  </a:lnTo>
                  <a:lnTo>
                    <a:pt x="1524" y="507872"/>
                  </a:lnTo>
                  <a:lnTo>
                    <a:pt x="888" y="511416"/>
                  </a:lnTo>
                  <a:lnTo>
                    <a:pt x="126" y="518858"/>
                  </a:lnTo>
                  <a:lnTo>
                    <a:pt x="0" y="533552"/>
                  </a:lnTo>
                  <a:lnTo>
                    <a:pt x="380" y="538200"/>
                  </a:lnTo>
                  <a:lnTo>
                    <a:pt x="1397" y="541921"/>
                  </a:lnTo>
                  <a:lnTo>
                    <a:pt x="2285" y="545642"/>
                  </a:lnTo>
                  <a:lnTo>
                    <a:pt x="3809" y="548614"/>
                  </a:lnTo>
                  <a:lnTo>
                    <a:pt x="7874" y="553084"/>
                  </a:lnTo>
                  <a:lnTo>
                    <a:pt x="10159" y="554659"/>
                  </a:lnTo>
                  <a:lnTo>
                    <a:pt x="12826" y="555599"/>
                  </a:lnTo>
                  <a:lnTo>
                    <a:pt x="15366" y="556526"/>
                  </a:lnTo>
                  <a:lnTo>
                    <a:pt x="18414" y="556983"/>
                  </a:lnTo>
                  <a:lnTo>
                    <a:pt x="497204" y="556983"/>
                  </a:lnTo>
                  <a:lnTo>
                    <a:pt x="502411" y="554291"/>
                  </a:lnTo>
                  <a:lnTo>
                    <a:pt x="505840" y="548893"/>
                  </a:lnTo>
                  <a:lnTo>
                    <a:pt x="509397" y="543496"/>
                  </a:lnTo>
                  <a:lnTo>
                    <a:pt x="511175" y="536524"/>
                  </a:lnTo>
                  <a:lnTo>
                    <a:pt x="511175" y="518299"/>
                  </a:lnTo>
                  <a:lnTo>
                    <a:pt x="509397" y="511035"/>
                  </a:lnTo>
                  <a:lnTo>
                    <a:pt x="505586" y="506196"/>
                  </a:lnTo>
                  <a:lnTo>
                    <a:pt x="501903" y="501370"/>
                  </a:lnTo>
                  <a:lnTo>
                    <a:pt x="496824" y="498944"/>
                  </a:lnTo>
                  <a:lnTo>
                    <a:pt x="71374" y="498944"/>
                  </a:lnTo>
                  <a:lnTo>
                    <a:pt x="330961" y="67525"/>
                  </a:lnTo>
                  <a:lnTo>
                    <a:pt x="399033" y="67525"/>
                  </a:lnTo>
                  <a:lnTo>
                    <a:pt x="399033" y="20281"/>
                  </a:lnTo>
                  <a:lnTo>
                    <a:pt x="361568" y="6515"/>
                  </a:lnTo>
                  <a:lnTo>
                    <a:pt x="353949" y="6134"/>
                  </a:lnTo>
                  <a:close/>
                </a:path>
                <a:path w="1055370" h="710565">
                  <a:moveTo>
                    <a:pt x="399033" y="67525"/>
                  </a:moveTo>
                  <a:lnTo>
                    <a:pt x="332104" y="67525"/>
                  </a:lnTo>
                  <a:lnTo>
                    <a:pt x="332104" y="498944"/>
                  </a:lnTo>
                  <a:lnTo>
                    <a:pt x="399033" y="498944"/>
                  </a:lnTo>
                  <a:lnTo>
                    <a:pt x="399033" y="67525"/>
                  </a:lnTo>
                  <a:close/>
                </a:path>
                <a:path w="1055370" h="710565">
                  <a:moveTo>
                    <a:pt x="973226" y="59156"/>
                  </a:moveTo>
                  <a:lnTo>
                    <a:pt x="815720" y="59156"/>
                  </a:lnTo>
                  <a:lnTo>
                    <a:pt x="831437" y="59837"/>
                  </a:lnTo>
                  <a:lnTo>
                    <a:pt x="846201" y="61879"/>
                  </a:lnTo>
                  <a:lnTo>
                    <a:pt x="884826" y="75933"/>
                  </a:lnTo>
                  <a:lnTo>
                    <a:pt x="922389" y="108513"/>
                  </a:lnTo>
                  <a:lnTo>
                    <a:pt x="943687" y="153777"/>
                  </a:lnTo>
                  <a:lnTo>
                    <a:pt x="948562" y="192544"/>
                  </a:lnTo>
                  <a:lnTo>
                    <a:pt x="948229" y="206148"/>
                  </a:lnTo>
                  <a:lnTo>
                    <a:pt x="943228" y="249478"/>
                  </a:lnTo>
                  <a:lnTo>
                    <a:pt x="928530" y="298445"/>
                  </a:lnTo>
                  <a:lnTo>
                    <a:pt x="911002" y="335424"/>
                  </a:lnTo>
                  <a:lnTo>
                    <a:pt x="886047" y="376724"/>
                  </a:lnTo>
                  <a:lnTo>
                    <a:pt x="852997" y="422694"/>
                  </a:lnTo>
                  <a:lnTo>
                    <a:pt x="809043" y="474600"/>
                  </a:lnTo>
                  <a:lnTo>
                    <a:pt x="782827" y="502856"/>
                  </a:lnTo>
                  <a:lnTo>
                    <a:pt x="634873" y="659123"/>
                  </a:lnTo>
                  <a:lnTo>
                    <a:pt x="631951" y="662471"/>
                  </a:lnTo>
                  <a:lnTo>
                    <a:pt x="620394" y="706003"/>
                  </a:lnTo>
                  <a:lnTo>
                    <a:pt x="620852" y="710361"/>
                  </a:lnTo>
                  <a:lnTo>
                    <a:pt x="1054400" y="710361"/>
                  </a:lnTo>
                  <a:lnTo>
                    <a:pt x="1054734" y="709073"/>
                  </a:lnTo>
                  <a:lnTo>
                    <a:pt x="1055014" y="706003"/>
                  </a:lnTo>
                  <a:lnTo>
                    <a:pt x="1055081" y="695585"/>
                  </a:lnTo>
                  <a:lnTo>
                    <a:pt x="1054734" y="691865"/>
                  </a:lnTo>
                  <a:lnTo>
                    <a:pt x="1053718" y="688144"/>
                  </a:lnTo>
                  <a:lnTo>
                    <a:pt x="1052829" y="684423"/>
                  </a:lnTo>
                  <a:lnTo>
                    <a:pt x="1051432" y="681261"/>
                  </a:lnTo>
                  <a:lnTo>
                    <a:pt x="1049527" y="678656"/>
                  </a:lnTo>
                  <a:lnTo>
                    <a:pt x="1047750" y="676052"/>
                  </a:lnTo>
                  <a:lnTo>
                    <a:pt x="1045463" y="674099"/>
                  </a:lnTo>
                  <a:lnTo>
                    <a:pt x="1042924" y="672796"/>
                  </a:lnTo>
                  <a:lnTo>
                    <a:pt x="1040256" y="671494"/>
                  </a:lnTo>
                  <a:lnTo>
                    <a:pt x="1037462" y="670843"/>
                  </a:lnTo>
                  <a:lnTo>
                    <a:pt x="704087" y="670843"/>
                  </a:lnTo>
                  <a:lnTo>
                    <a:pt x="835786" y="532993"/>
                  </a:lnTo>
                  <a:lnTo>
                    <a:pt x="864723" y="501844"/>
                  </a:lnTo>
                  <a:lnTo>
                    <a:pt x="890587" y="472578"/>
                  </a:lnTo>
                  <a:lnTo>
                    <a:pt x="933195" y="419696"/>
                  </a:lnTo>
                  <a:lnTo>
                    <a:pt x="965422" y="372748"/>
                  </a:lnTo>
                  <a:lnTo>
                    <a:pt x="989076" y="330123"/>
                  </a:lnTo>
                  <a:lnTo>
                    <a:pt x="1004966" y="291195"/>
                  </a:lnTo>
                  <a:lnTo>
                    <a:pt x="1016668" y="238152"/>
                  </a:lnTo>
                  <a:lnTo>
                    <a:pt x="1019936" y="186410"/>
                  </a:lnTo>
                  <a:lnTo>
                    <a:pt x="1019174" y="167939"/>
                  </a:lnTo>
                  <a:lnTo>
                    <a:pt x="1007744" y="115252"/>
                  </a:lnTo>
                  <a:lnTo>
                    <a:pt x="982045" y="69153"/>
                  </a:lnTo>
                  <a:lnTo>
                    <a:pt x="973226" y="59156"/>
                  </a:lnTo>
                  <a:close/>
                </a:path>
                <a:path w="1055370" h="710565">
                  <a:moveTo>
                    <a:pt x="819023" y="0"/>
                  </a:moveTo>
                  <a:lnTo>
                    <a:pt x="774303" y="3921"/>
                  </a:lnTo>
                  <a:lnTo>
                    <a:pt x="732710" y="14652"/>
                  </a:lnTo>
                  <a:lnTo>
                    <a:pt x="696809" y="28585"/>
                  </a:lnTo>
                  <a:lnTo>
                    <a:pt x="662090" y="47475"/>
                  </a:lnTo>
                  <a:lnTo>
                    <a:pt x="635253" y="76365"/>
                  </a:lnTo>
                  <a:lnTo>
                    <a:pt x="633729" y="88734"/>
                  </a:lnTo>
                  <a:lnTo>
                    <a:pt x="633820" y="99059"/>
                  </a:lnTo>
                  <a:lnTo>
                    <a:pt x="646049" y="122224"/>
                  </a:lnTo>
                  <a:lnTo>
                    <a:pt x="652779" y="122224"/>
                  </a:lnTo>
                  <a:lnTo>
                    <a:pt x="659637" y="118973"/>
                  </a:lnTo>
                  <a:lnTo>
                    <a:pt x="668908" y="112458"/>
                  </a:lnTo>
                  <a:lnTo>
                    <a:pt x="676366" y="107433"/>
                  </a:lnTo>
                  <a:lnTo>
                    <a:pt x="714740" y="84830"/>
                  </a:lnTo>
                  <a:lnTo>
                    <a:pt x="752601" y="68922"/>
                  </a:lnTo>
                  <a:lnTo>
                    <a:pt x="798572" y="59768"/>
                  </a:lnTo>
                  <a:lnTo>
                    <a:pt x="815720" y="59156"/>
                  </a:lnTo>
                  <a:lnTo>
                    <a:pt x="973226" y="59156"/>
                  </a:lnTo>
                  <a:lnTo>
                    <a:pt x="970279" y="55816"/>
                  </a:lnTo>
                  <a:lnTo>
                    <a:pt x="925595" y="23271"/>
                  </a:lnTo>
                  <a:lnTo>
                    <a:pt x="887870" y="8481"/>
                  </a:lnTo>
                  <a:lnTo>
                    <a:pt x="843623" y="942"/>
                  </a:lnTo>
                  <a:lnTo>
                    <a:pt x="819023" y="0"/>
                  </a:lnTo>
                  <a:close/>
                </a:path>
              </a:pathLst>
            </a:custGeom>
            <a:solidFill>
              <a:srgbClr val="50B4C7">
                <a:alpha val="19999"/>
              </a:srgbClr>
            </a:solidFill>
          </p:spPr>
          <p:txBody>
            <a:bodyPr wrap="square" lIns="0" tIns="0" rIns="0" bIns="0" rtlCol="0"/>
            <a:lstStyle/>
            <a:p>
              <a:endParaRPr/>
            </a:p>
          </p:txBody>
        </p:sp>
        <p:pic>
          <p:nvPicPr>
            <p:cNvPr id="4" name="object 4"/>
            <p:cNvPicPr/>
            <p:nvPr/>
          </p:nvPicPr>
          <p:blipFill>
            <a:blip r:embed="rId2" cstate="print"/>
            <a:stretch>
              <a:fillRect/>
            </a:stretch>
          </p:blipFill>
          <p:spPr>
            <a:xfrm>
              <a:off x="429768" y="1499616"/>
              <a:ext cx="8351520" cy="5017008"/>
            </a:xfrm>
            <a:prstGeom prst="rect">
              <a:avLst/>
            </a:prstGeom>
          </p:spPr>
        </p:pic>
      </p:grpSp>
      <p:sp>
        <p:nvSpPr>
          <p:cNvPr id="5" name="object 5"/>
          <p:cNvSpPr txBox="1">
            <a:spLocks noGrp="1"/>
          </p:cNvSpPr>
          <p:nvPr>
            <p:ph type="title"/>
          </p:nvPr>
        </p:nvSpPr>
        <p:spPr>
          <a:xfrm>
            <a:off x="2102917" y="587502"/>
            <a:ext cx="6279515" cy="695325"/>
          </a:xfrm>
          <a:prstGeom prst="rect">
            <a:avLst/>
          </a:prstGeom>
        </p:spPr>
        <p:txBody>
          <a:bodyPr vert="horz" wrap="square" lIns="0" tIns="11430" rIns="0" bIns="0" rtlCol="0" anchor="ctr">
            <a:spAutoFit/>
          </a:bodyPr>
          <a:lstStyle/>
          <a:p>
            <a:pPr marL="12700">
              <a:lnSpc>
                <a:spcPct val="100000"/>
              </a:lnSpc>
              <a:spcBef>
                <a:spcPts val="90"/>
              </a:spcBef>
            </a:pPr>
            <a:r>
              <a:rPr spc="-145" dirty="0"/>
              <a:t>Resource-</a:t>
            </a:r>
            <a:r>
              <a:rPr spc="-114" dirty="0"/>
              <a:t>based</a:t>
            </a:r>
            <a:r>
              <a:rPr spc="-190" dirty="0"/>
              <a:t> </a:t>
            </a:r>
            <a:r>
              <a:rPr spc="-70" dirty="0"/>
              <a:t>approach</a:t>
            </a:r>
            <a:endParaRPr/>
          </a:p>
        </p:txBody>
      </p:sp>
      <p:sp>
        <p:nvSpPr>
          <p:cNvPr id="6" name="object 6"/>
          <p:cNvSpPr txBox="1"/>
          <p:nvPr/>
        </p:nvSpPr>
        <p:spPr>
          <a:xfrm>
            <a:off x="2031593" y="6241492"/>
            <a:ext cx="2193290" cy="167995"/>
          </a:xfrm>
          <a:prstGeom prst="rect">
            <a:avLst/>
          </a:prstGeom>
        </p:spPr>
        <p:txBody>
          <a:bodyPr vert="horz" wrap="square" lIns="0" tIns="13970" rIns="0" bIns="0" rtlCol="0">
            <a:spAutoFit/>
          </a:bodyPr>
          <a:lstStyle/>
          <a:p>
            <a:pPr marL="12700">
              <a:spcBef>
                <a:spcPts val="110"/>
              </a:spcBef>
            </a:pPr>
            <a:r>
              <a:rPr sz="1000" dirty="0">
                <a:latin typeface="Calibri Light"/>
                <a:cs typeface="Calibri Light"/>
              </a:rPr>
              <a:t>Figure</a:t>
            </a:r>
            <a:r>
              <a:rPr sz="1000" spc="25" dirty="0">
                <a:latin typeface="Calibri Light"/>
                <a:cs typeface="Calibri Light"/>
              </a:rPr>
              <a:t> </a:t>
            </a:r>
            <a:r>
              <a:rPr sz="1000" dirty="0">
                <a:latin typeface="Calibri Light"/>
                <a:cs typeface="Calibri Light"/>
              </a:rPr>
              <a:t>11.1</a:t>
            </a:r>
            <a:r>
              <a:rPr sz="1000" spc="270" dirty="0">
                <a:latin typeface="Calibri Light"/>
                <a:cs typeface="Calibri Light"/>
              </a:rPr>
              <a:t> </a:t>
            </a:r>
            <a:r>
              <a:rPr sz="1000" dirty="0">
                <a:latin typeface="Calibri Light"/>
                <a:cs typeface="Calibri Light"/>
              </a:rPr>
              <a:t>Advantage-creating</a:t>
            </a:r>
            <a:r>
              <a:rPr sz="1000" spc="-40" dirty="0">
                <a:latin typeface="Calibri Light"/>
                <a:cs typeface="Calibri Light"/>
              </a:rPr>
              <a:t> </a:t>
            </a:r>
            <a:r>
              <a:rPr sz="1000" spc="-10" dirty="0">
                <a:latin typeface="Calibri Light"/>
                <a:cs typeface="Calibri Light"/>
              </a:rPr>
              <a:t>resources</a:t>
            </a:r>
            <a:endParaRPr sz="1000">
              <a:latin typeface="Calibri Light"/>
              <a:cs typeface="Calibri Ligh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0245" y="741907"/>
            <a:ext cx="5727065" cy="691215"/>
          </a:xfrm>
          <a:prstGeom prst="rect">
            <a:avLst/>
          </a:prstGeom>
        </p:spPr>
        <p:txBody>
          <a:bodyPr vert="horz" wrap="square" lIns="0" tIns="13970" rIns="0" bIns="0" rtlCol="0" anchor="ctr">
            <a:spAutoFit/>
          </a:bodyPr>
          <a:lstStyle/>
          <a:p>
            <a:pPr marL="12700">
              <a:lnSpc>
                <a:spcPct val="100000"/>
              </a:lnSpc>
              <a:spcBef>
                <a:spcPts val="110"/>
              </a:spcBef>
            </a:pPr>
            <a:r>
              <a:rPr spc="-110" dirty="0"/>
              <a:t>Resources</a:t>
            </a:r>
            <a:r>
              <a:rPr spc="-310" dirty="0"/>
              <a:t> </a:t>
            </a:r>
            <a:r>
              <a:rPr spc="-80" dirty="0"/>
              <a:t>and</a:t>
            </a:r>
            <a:r>
              <a:rPr spc="-215" dirty="0"/>
              <a:t> </a:t>
            </a:r>
            <a:r>
              <a:rPr spc="-100" dirty="0"/>
              <a:t>capabilities</a:t>
            </a:r>
          </a:p>
        </p:txBody>
      </p:sp>
      <p:pic>
        <p:nvPicPr>
          <p:cNvPr id="3" name="object 3"/>
          <p:cNvPicPr/>
          <p:nvPr/>
        </p:nvPicPr>
        <p:blipFill>
          <a:blip r:embed="rId2" cstate="print"/>
          <a:stretch>
            <a:fillRect/>
          </a:stretch>
        </p:blipFill>
        <p:spPr>
          <a:xfrm>
            <a:off x="1917191" y="2145793"/>
            <a:ext cx="8357616" cy="2435351"/>
          </a:xfrm>
          <a:prstGeom prst="rect">
            <a:avLst/>
          </a:prstGeom>
        </p:spPr>
      </p:pic>
      <p:sp>
        <p:nvSpPr>
          <p:cNvPr id="5" name="Arrow: Right 4">
            <a:extLst>
              <a:ext uri="{FF2B5EF4-FFF2-40B4-BE49-F238E27FC236}">
                <a16:creationId xmlns:a16="http://schemas.microsoft.com/office/drawing/2014/main" id="{2A982287-9BA8-7535-032C-433E4DD458F3}"/>
              </a:ext>
            </a:extLst>
          </p:cNvPr>
          <p:cNvSpPr/>
          <p:nvPr/>
        </p:nvSpPr>
        <p:spPr>
          <a:xfrm>
            <a:off x="711807" y="3838289"/>
            <a:ext cx="1205383" cy="657054"/>
          </a:xfrm>
          <a:prstGeom prst="right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66F7097C-0D65-13DC-E7CF-B818E0FE9B7C}"/>
              </a:ext>
            </a:extLst>
          </p:cNvPr>
          <p:cNvSpPr/>
          <p:nvPr/>
        </p:nvSpPr>
        <p:spPr>
          <a:xfrm>
            <a:off x="634238" y="2572548"/>
            <a:ext cx="1205383" cy="657054"/>
          </a:xfrm>
          <a:prstGeom prst="right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565392" y="0"/>
            <a:ext cx="4102735" cy="6858000"/>
          </a:xfrm>
          <a:custGeom>
            <a:avLst/>
            <a:gdLst/>
            <a:ahLst/>
            <a:cxnLst/>
            <a:rect l="l" t="t" r="r" b="b"/>
            <a:pathLst>
              <a:path w="4102734" h="6858000">
                <a:moveTo>
                  <a:pt x="4102608" y="0"/>
                </a:moveTo>
                <a:lnTo>
                  <a:pt x="0" y="0"/>
                </a:lnTo>
                <a:lnTo>
                  <a:pt x="0" y="6858000"/>
                </a:lnTo>
                <a:lnTo>
                  <a:pt x="4102608" y="6858000"/>
                </a:lnTo>
                <a:lnTo>
                  <a:pt x="4102608" y="0"/>
                </a:lnTo>
                <a:close/>
              </a:path>
            </a:pathLst>
          </a:custGeom>
          <a:solidFill>
            <a:srgbClr val="D9D9D9">
              <a:alpha val="74900"/>
            </a:srgbClr>
          </a:solidFill>
        </p:spPr>
        <p:txBody>
          <a:bodyPr wrap="square" lIns="0" tIns="0" rIns="0" bIns="0" rtlCol="0"/>
          <a:lstStyle/>
          <a:p>
            <a:endParaRPr/>
          </a:p>
        </p:txBody>
      </p:sp>
      <p:sp>
        <p:nvSpPr>
          <p:cNvPr id="3" name="object 3"/>
          <p:cNvSpPr txBox="1">
            <a:spLocks noGrp="1"/>
          </p:cNvSpPr>
          <p:nvPr>
            <p:ph type="title"/>
          </p:nvPr>
        </p:nvSpPr>
        <p:spPr>
          <a:xfrm>
            <a:off x="6680962" y="513030"/>
            <a:ext cx="3517265" cy="666115"/>
          </a:xfrm>
          <a:prstGeom prst="rect">
            <a:avLst/>
          </a:prstGeom>
        </p:spPr>
        <p:txBody>
          <a:bodyPr vert="horz" wrap="square" lIns="0" tIns="12700" rIns="0" bIns="0" rtlCol="0" anchor="ctr">
            <a:spAutoFit/>
          </a:bodyPr>
          <a:lstStyle/>
          <a:p>
            <a:pPr marL="12700">
              <a:lnSpc>
                <a:spcPct val="100000"/>
              </a:lnSpc>
              <a:spcBef>
                <a:spcPts val="100"/>
              </a:spcBef>
            </a:pPr>
            <a:r>
              <a:rPr sz="4200" b="1" spc="-100" dirty="0">
                <a:solidFill>
                  <a:srgbClr val="FF0000"/>
                </a:solidFill>
                <a:latin typeface="Arial"/>
                <a:cs typeface="Arial"/>
              </a:rPr>
              <a:t>SWOT</a:t>
            </a:r>
            <a:r>
              <a:rPr sz="4200" b="1" spc="-229" dirty="0">
                <a:solidFill>
                  <a:srgbClr val="FF0000"/>
                </a:solidFill>
                <a:latin typeface="Arial"/>
                <a:cs typeface="Arial"/>
              </a:rPr>
              <a:t> </a:t>
            </a:r>
            <a:r>
              <a:rPr sz="4200" spc="-105" dirty="0">
                <a:solidFill>
                  <a:srgbClr val="1F666F"/>
                </a:solidFill>
              </a:rPr>
              <a:t>analysis</a:t>
            </a:r>
            <a:endParaRPr sz="4200">
              <a:latin typeface="Arial"/>
              <a:cs typeface="Arial"/>
            </a:endParaRPr>
          </a:p>
        </p:txBody>
      </p:sp>
      <p:pic>
        <p:nvPicPr>
          <p:cNvPr id="4" name="object 4"/>
          <p:cNvPicPr/>
          <p:nvPr/>
        </p:nvPicPr>
        <p:blipFill>
          <a:blip r:embed="rId2" cstate="print"/>
          <a:stretch>
            <a:fillRect/>
          </a:stretch>
        </p:blipFill>
        <p:spPr>
          <a:xfrm>
            <a:off x="2005583" y="1264919"/>
            <a:ext cx="4090416" cy="4008120"/>
          </a:xfrm>
          <a:prstGeom prst="rect">
            <a:avLst/>
          </a:prstGeom>
        </p:spPr>
      </p:pic>
      <p:sp>
        <p:nvSpPr>
          <p:cNvPr id="5" name="object 5"/>
          <p:cNvSpPr txBox="1"/>
          <p:nvPr/>
        </p:nvSpPr>
        <p:spPr>
          <a:xfrm>
            <a:off x="6823710" y="1570735"/>
            <a:ext cx="3575685" cy="3923638"/>
          </a:xfrm>
          <a:prstGeom prst="rect">
            <a:avLst/>
          </a:prstGeom>
        </p:spPr>
        <p:txBody>
          <a:bodyPr vert="horz" wrap="square" lIns="0" tIns="53340" rIns="0" bIns="0" rtlCol="0">
            <a:spAutoFit/>
          </a:bodyPr>
          <a:lstStyle/>
          <a:p>
            <a:pPr marL="104139" marR="5080">
              <a:lnSpc>
                <a:spcPct val="85200"/>
              </a:lnSpc>
              <a:spcBef>
                <a:spcPts val="420"/>
              </a:spcBef>
            </a:pPr>
            <a:r>
              <a:rPr b="1" i="1" dirty="0">
                <a:solidFill>
                  <a:srgbClr val="252525"/>
                </a:solidFill>
                <a:latin typeface="Arial"/>
                <a:cs typeface="Arial"/>
              </a:rPr>
              <a:t>SWOT </a:t>
            </a:r>
            <a:r>
              <a:rPr dirty="0">
                <a:solidFill>
                  <a:srgbClr val="252525"/>
                </a:solidFill>
                <a:latin typeface="Arial"/>
                <a:cs typeface="Arial"/>
              </a:rPr>
              <a:t>provides</a:t>
            </a:r>
            <a:r>
              <a:rPr spc="-30" dirty="0">
                <a:solidFill>
                  <a:srgbClr val="252525"/>
                </a:solidFill>
                <a:latin typeface="Arial"/>
                <a:cs typeface="Arial"/>
              </a:rPr>
              <a:t> </a:t>
            </a:r>
            <a:r>
              <a:rPr dirty="0">
                <a:solidFill>
                  <a:srgbClr val="252525"/>
                </a:solidFill>
                <a:latin typeface="Arial"/>
                <a:cs typeface="Arial"/>
              </a:rPr>
              <a:t>a</a:t>
            </a:r>
            <a:r>
              <a:rPr spc="10" dirty="0">
                <a:solidFill>
                  <a:srgbClr val="252525"/>
                </a:solidFill>
                <a:latin typeface="Arial"/>
                <a:cs typeface="Arial"/>
              </a:rPr>
              <a:t> </a:t>
            </a:r>
            <a:r>
              <a:rPr spc="-10" dirty="0">
                <a:solidFill>
                  <a:srgbClr val="252525"/>
                </a:solidFill>
                <a:latin typeface="Arial"/>
                <a:cs typeface="Arial"/>
              </a:rPr>
              <a:t>general </a:t>
            </a:r>
            <a:r>
              <a:rPr dirty="0">
                <a:solidFill>
                  <a:srgbClr val="252525"/>
                </a:solidFill>
                <a:latin typeface="Arial"/>
                <a:cs typeface="Arial"/>
              </a:rPr>
              <a:t>summary</a:t>
            </a:r>
            <a:r>
              <a:rPr spc="-45" dirty="0">
                <a:solidFill>
                  <a:srgbClr val="252525"/>
                </a:solidFill>
                <a:latin typeface="Arial"/>
                <a:cs typeface="Arial"/>
              </a:rPr>
              <a:t> </a:t>
            </a:r>
            <a:r>
              <a:rPr dirty="0">
                <a:solidFill>
                  <a:srgbClr val="252525"/>
                </a:solidFill>
                <a:latin typeface="Arial"/>
                <a:cs typeface="Arial"/>
              </a:rPr>
              <a:t>of</a:t>
            </a:r>
            <a:r>
              <a:rPr spc="25" dirty="0">
                <a:solidFill>
                  <a:srgbClr val="252525"/>
                </a:solidFill>
                <a:latin typeface="Arial"/>
                <a:cs typeface="Arial"/>
              </a:rPr>
              <a:t> </a:t>
            </a:r>
            <a:r>
              <a:rPr dirty="0">
                <a:solidFill>
                  <a:srgbClr val="252525"/>
                </a:solidFill>
                <a:latin typeface="Arial"/>
                <a:cs typeface="Arial"/>
              </a:rPr>
              <a:t>the Strengths</a:t>
            </a:r>
            <a:r>
              <a:rPr spc="-40" dirty="0">
                <a:solidFill>
                  <a:srgbClr val="252525"/>
                </a:solidFill>
                <a:latin typeface="Arial"/>
                <a:cs typeface="Arial"/>
              </a:rPr>
              <a:t> </a:t>
            </a:r>
            <a:r>
              <a:rPr spc="-25" dirty="0">
                <a:solidFill>
                  <a:srgbClr val="252525"/>
                </a:solidFill>
                <a:latin typeface="Arial"/>
                <a:cs typeface="Arial"/>
              </a:rPr>
              <a:t>and </a:t>
            </a:r>
            <a:r>
              <a:rPr dirty="0">
                <a:solidFill>
                  <a:srgbClr val="252525"/>
                </a:solidFill>
                <a:latin typeface="Arial"/>
                <a:cs typeface="Arial"/>
              </a:rPr>
              <a:t>Weaknesses</a:t>
            </a:r>
            <a:r>
              <a:rPr spc="-80" dirty="0">
                <a:solidFill>
                  <a:srgbClr val="252525"/>
                </a:solidFill>
                <a:latin typeface="Arial"/>
                <a:cs typeface="Arial"/>
              </a:rPr>
              <a:t> </a:t>
            </a:r>
            <a:r>
              <a:rPr dirty="0">
                <a:solidFill>
                  <a:srgbClr val="252525"/>
                </a:solidFill>
                <a:latin typeface="Arial"/>
                <a:cs typeface="Arial"/>
              </a:rPr>
              <a:t>explored</a:t>
            </a:r>
            <a:r>
              <a:rPr spc="-35" dirty="0">
                <a:solidFill>
                  <a:srgbClr val="252525"/>
                </a:solidFill>
                <a:latin typeface="Arial"/>
                <a:cs typeface="Arial"/>
              </a:rPr>
              <a:t> </a:t>
            </a:r>
            <a:r>
              <a:rPr dirty="0">
                <a:solidFill>
                  <a:srgbClr val="252525"/>
                </a:solidFill>
                <a:latin typeface="Arial"/>
                <a:cs typeface="Arial"/>
              </a:rPr>
              <a:t>in</a:t>
            </a:r>
            <a:r>
              <a:rPr spc="-35" dirty="0">
                <a:solidFill>
                  <a:srgbClr val="252525"/>
                </a:solidFill>
                <a:latin typeface="Arial"/>
                <a:cs typeface="Arial"/>
              </a:rPr>
              <a:t> </a:t>
            </a:r>
            <a:r>
              <a:rPr spc="-25" dirty="0">
                <a:solidFill>
                  <a:srgbClr val="252525"/>
                </a:solidFill>
                <a:latin typeface="Arial"/>
                <a:cs typeface="Arial"/>
              </a:rPr>
              <a:t>an </a:t>
            </a:r>
            <a:r>
              <a:rPr dirty="0">
                <a:solidFill>
                  <a:srgbClr val="252525"/>
                </a:solidFill>
                <a:latin typeface="Arial"/>
                <a:cs typeface="Arial"/>
              </a:rPr>
              <a:t>analysis</a:t>
            </a:r>
            <a:r>
              <a:rPr spc="-20" dirty="0">
                <a:solidFill>
                  <a:srgbClr val="252525"/>
                </a:solidFill>
                <a:latin typeface="Arial"/>
                <a:cs typeface="Arial"/>
              </a:rPr>
              <a:t> </a:t>
            </a:r>
            <a:r>
              <a:rPr dirty="0">
                <a:solidFill>
                  <a:srgbClr val="252525"/>
                </a:solidFill>
                <a:latin typeface="Arial"/>
                <a:cs typeface="Arial"/>
              </a:rPr>
              <a:t>of strategic</a:t>
            </a:r>
            <a:r>
              <a:rPr spc="-40" dirty="0">
                <a:solidFill>
                  <a:srgbClr val="252525"/>
                </a:solidFill>
                <a:latin typeface="Arial"/>
                <a:cs typeface="Arial"/>
              </a:rPr>
              <a:t> </a:t>
            </a:r>
            <a:r>
              <a:rPr spc="-10" dirty="0">
                <a:solidFill>
                  <a:srgbClr val="252525"/>
                </a:solidFill>
                <a:latin typeface="Arial"/>
                <a:cs typeface="Arial"/>
              </a:rPr>
              <a:t>capabilities </a:t>
            </a:r>
            <a:r>
              <a:rPr dirty="0">
                <a:solidFill>
                  <a:srgbClr val="252525"/>
                </a:solidFill>
                <a:latin typeface="Arial"/>
                <a:cs typeface="Arial"/>
              </a:rPr>
              <a:t>and</a:t>
            </a:r>
            <a:r>
              <a:rPr spc="-20" dirty="0">
                <a:solidFill>
                  <a:srgbClr val="252525"/>
                </a:solidFill>
                <a:latin typeface="Arial"/>
                <a:cs typeface="Arial"/>
              </a:rPr>
              <a:t> </a:t>
            </a:r>
            <a:r>
              <a:rPr dirty="0">
                <a:solidFill>
                  <a:srgbClr val="252525"/>
                </a:solidFill>
                <a:latin typeface="Arial"/>
                <a:cs typeface="Arial"/>
              </a:rPr>
              <a:t>the</a:t>
            </a:r>
            <a:r>
              <a:rPr spc="-20" dirty="0">
                <a:solidFill>
                  <a:srgbClr val="252525"/>
                </a:solidFill>
                <a:latin typeface="Arial"/>
                <a:cs typeface="Arial"/>
              </a:rPr>
              <a:t> </a:t>
            </a:r>
            <a:r>
              <a:rPr dirty="0">
                <a:solidFill>
                  <a:srgbClr val="252525"/>
                </a:solidFill>
                <a:latin typeface="Arial"/>
                <a:cs typeface="Arial"/>
              </a:rPr>
              <a:t>Opportunities</a:t>
            </a:r>
            <a:r>
              <a:rPr spc="-60" dirty="0">
                <a:solidFill>
                  <a:srgbClr val="252525"/>
                </a:solidFill>
                <a:latin typeface="Arial"/>
                <a:cs typeface="Arial"/>
              </a:rPr>
              <a:t> </a:t>
            </a:r>
            <a:r>
              <a:rPr dirty="0">
                <a:solidFill>
                  <a:srgbClr val="252525"/>
                </a:solidFill>
                <a:latin typeface="Arial"/>
                <a:cs typeface="Arial"/>
              </a:rPr>
              <a:t>and</a:t>
            </a:r>
            <a:r>
              <a:rPr spc="-60" dirty="0">
                <a:solidFill>
                  <a:srgbClr val="252525"/>
                </a:solidFill>
                <a:latin typeface="Arial"/>
                <a:cs typeface="Arial"/>
              </a:rPr>
              <a:t> </a:t>
            </a:r>
            <a:r>
              <a:rPr spc="-10" dirty="0">
                <a:solidFill>
                  <a:srgbClr val="252525"/>
                </a:solidFill>
                <a:latin typeface="Arial"/>
                <a:cs typeface="Arial"/>
              </a:rPr>
              <a:t>Threats </a:t>
            </a:r>
            <a:r>
              <a:rPr dirty="0">
                <a:solidFill>
                  <a:srgbClr val="252525"/>
                </a:solidFill>
                <a:latin typeface="Arial"/>
                <a:cs typeface="Arial"/>
              </a:rPr>
              <a:t>in</a:t>
            </a:r>
            <a:r>
              <a:rPr spc="-10" dirty="0">
                <a:solidFill>
                  <a:srgbClr val="252525"/>
                </a:solidFill>
                <a:latin typeface="Arial"/>
                <a:cs typeface="Arial"/>
              </a:rPr>
              <a:t> </a:t>
            </a:r>
            <a:r>
              <a:rPr dirty="0">
                <a:solidFill>
                  <a:srgbClr val="252525"/>
                </a:solidFill>
                <a:latin typeface="Arial"/>
                <a:cs typeface="Arial"/>
              </a:rPr>
              <a:t>the</a:t>
            </a:r>
            <a:r>
              <a:rPr spc="-10" dirty="0">
                <a:solidFill>
                  <a:srgbClr val="252525"/>
                </a:solidFill>
                <a:latin typeface="Arial"/>
                <a:cs typeface="Arial"/>
              </a:rPr>
              <a:t> environment.</a:t>
            </a:r>
            <a:endParaRPr>
              <a:latin typeface="Arial"/>
              <a:cs typeface="Arial"/>
            </a:endParaRPr>
          </a:p>
          <a:p>
            <a:pPr>
              <a:lnSpc>
                <a:spcPct val="100000"/>
              </a:lnSpc>
            </a:pPr>
            <a:endParaRPr sz="2000">
              <a:latin typeface="Arial"/>
              <a:cs typeface="Arial"/>
            </a:endParaRPr>
          </a:p>
          <a:p>
            <a:pPr>
              <a:spcBef>
                <a:spcPts val="20"/>
              </a:spcBef>
            </a:pPr>
            <a:endParaRPr sz="1550">
              <a:latin typeface="Arial"/>
              <a:cs typeface="Arial"/>
            </a:endParaRPr>
          </a:p>
          <a:p>
            <a:pPr marL="12700"/>
            <a:r>
              <a:rPr b="1" spc="-10" dirty="0">
                <a:solidFill>
                  <a:srgbClr val="6F2F9F"/>
                </a:solidFill>
                <a:latin typeface="Arial"/>
                <a:cs typeface="Arial"/>
              </a:rPr>
              <a:t>INTERNAL</a:t>
            </a:r>
            <a:r>
              <a:rPr b="1" spc="-75" dirty="0">
                <a:solidFill>
                  <a:srgbClr val="6F2F9F"/>
                </a:solidFill>
                <a:latin typeface="Arial"/>
                <a:cs typeface="Arial"/>
              </a:rPr>
              <a:t> </a:t>
            </a:r>
            <a:r>
              <a:rPr b="1" spc="-10" dirty="0">
                <a:solidFill>
                  <a:srgbClr val="252525"/>
                </a:solidFill>
                <a:latin typeface="Arial"/>
                <a:cs typeface="Arial"/>
              </a:rPr>
              <a:t>ANALYSIS:</a:t>
            </a:r>
            <a:endParaRPr>
              <a:latin typeface="Arial"/>
              <a:cs typeface="Arial"/>
            </a:endParaRPr>
          </a:p>
          <a:p>
            <a:pPr marL="12700">
              <a:spcBef>
                <a:spcPts val="985"/>
              </a:spcBef>
            </a:pPr>
            <a:r>
              <a:rPr b="1" i="1" dirty="0">
                <a:solidFill>
                  <a:srgbClr val="FF0000"/>
                </a:solidFill>
                <a:latin typeface="Arial"/>
                <a:cs typeface="Arial"/>
              </a:rPr>
              <a:t>STRENGTHS,</a:t>
            </a:r>
            <a:r>
              <a:rPr b="1" i="1" spc="-5" dirty="0">
                <a:solidFill>
                  <a:srgbClr val="FF0000"/>
                </a:solidFill>
                <a:latin typeface="Arial"/>
                <a:cs typeface="Arial"/>
              </a:rPr>
              <a:t> </a:t>
            </a:r>
            <a:r>
              <a:rPr b="1" i="1" spc="-10" dirty="0">
                <a:solidFill>
                  <a:srgbClr val="FF0000"/>
                </a:solidFill>
                <a:latin typeface="Arial"/>
                <a:cs typeface="Arial"/>
              </a:rPr>
              <a:t>WEAKNESSES</a:t>
            </a:r>
            <a:endParaRPr>
              <a:latin typeface="Arial"/>
              <a:cs typeface="Arial"/>
            </a:endParaRPr>
          </a:p>
          <a:p>
            <a:pPr>
              <a:lnSpc>
                <a:spcPct val="100000"/>
              </a:lnSpc>
            </a:pPr>
            <a:endParaRPr sz="2000">
              <a:latin typeface="Arial"/>
              <a:cs typeface="Arial"/>
            </a:endParaRPr>
          </a:p>
          <a:p>
            <a:pPr>
              <a:spcBef>
                <a:spcPts val="25"/>
              </a:spcBef>
            </a:pPr>
            <a:endParaRPr sz="1550">
              <a:latin typeface="Arial"/>
              <a:cs typeface="Arial"/>
            </a:endParaRPr>
          </a:p>
          <a:p>
            <a:pPr marL="12700">
              <a:spcBef>
                <a:spcPts val="5"/>
              </a:spcBef>
            </a:pPr>
            <a:r>
              <a:rPr b="1" spc="-10" dirty="0">
                <a:solidFill>
                  <a:srgbClr val="6F2F9F"/>
                </a:solidFill>
                <a:latin typeface="Arial"/>
                <a:cs typeface="Arial"/>
              </a:rPr>
              <a:t>EXTERNAL</a:t>
            </a:r>
            <a:r>
              <a:rPr b="1" spc="-80" dirty="0">
                <a:solidFill>
                  <a:srgbClr val="6F2F9F"/>
                </a:solidFill>
                <a:latin typeface="Arial"/>
                <a:cs typeface="Arial"/>
              </a:rPr>
              <a:t> </a:t>
            </a:r>
            <a:r>
              <a:rPr b="1" spc="-10" dirty="0">
                <a:solidFill>
                  <a:srgbClr val="252525"/>
                </a:solidFill>
                <a:latin typeface="Arial"/>
                <a:cs typeface="Arial"/>
              </a:rPr>
              <a:t>ANALYSIS:</a:t>
            </a:r>
            <a:endParaRPr>
              <a:latin typeface="Arial"/>
              <a:cs typeface="Arial"/>
            </a:endParaRPr>
          </a:p>
          <a:p>
            <a:pPr marL="12700">
              <a:spcBef>
                <a:spcPts val="980"/>
              </a:spcBef>
            </a:pPr>
            <a:r>
              <a:rPr b="1" i="1" dirty="0">
                <a:solidFill>
                  <a:srgbClr val="FF0000"/>
                </a:solidFill>
                <a:latin typeface="Arial"/>
                <a:cs typeface="Arial"/>
              </a:rPr>
              <a:t>OPPORTUNITIES,</a:t>
            </a:r>
            <a:r>
              <a:rPr b="1" i="1" spc="-45" dirty="0">
                <a:solidFill>
                  <a:srgbClr val="FF0000"/>
                </a:solidFill>
                <a:latin typeface="Arial"/>
                <a:cs typeface="Arial"/>
              </a:rPr>
              <a:t> </a:t>
            </a:r>
            <a:r>
              <a:rPr b="1" i="1" spc="-10" dirty="0">
                <a:solidFill>
                  <a:srgbClr val="FF0000"/>
                </a:solidFill>
                <a:latin typeface="Arial"/>
                <a:cs typeface="Arial"/>
              </a:rPr>
              <a:t>THREATS</a:t>
            </a:r>
            <a:endParaRPr>
              <a:latin typeface="Arial"/>
              <a:cs typeface="Aria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7E8A0-6886-44FE-9A4F-3E9C28D7E67A}"/>
              </a:ext>
            </a:extLst>
          </p:cNvPr>
          <p:cNvSpPr>
            <a:spLocks noGrp="1"/>
          </p:cNvSpPr>
          <p:nvPr>
            <p:ph type="title"/>
          </p:nvPr>
        </p:nvSpPr>
        <p:spPr/>
        <p:txBody>
          <a:bodyPr/>
          <a:lstStyle/>
          <a:p>
            <a:r>
              <a:rPr lang="en-GB" dirty="0"/>
              <a:t>SWOT</a:t>
            </a:r>
          </a:p>
        </p:txBody>
      </p:sp>
      <p:sp>
        <p:nvSpPr>
          <p:cNvPr id="3" name="Content Placeholder 2">
            <a:extLst>
              <a:ext uri="{FF2B5EF4-FFF2-40B4-BE49-F238E27FC236}">
                <a16:creationId xmlns:a16="http://schemas.microsoft.com/office/drawing/2014/main" id="{92AE8732-A3A5-460D-AC0E-09E53976A74A}"/>
              </a:ext>
            </a:extLst>
          </p:cNvPr>
          <p:cNvSpPr>
            <a:spLocks noGrp="1"/>
          </p:cNvSpPr>
          <p:nvPr>
            <p:ph idx="1"/>
          </p:nvPr>
        </p:nvSpPr>
        <p:spPr/>
        <p:txBody>
          <a:bodyPr>
            <a:normAutofit/>
          </a:bodyPr>
          <a:lstStyle/>
          <a:p>
            <a:r>
              <a:rPr lang="en-GB" i="0" dirty="0">
                <a:solidFill>
                  <a:srgbClr val="58595B"/>
                </a:solidFill>
                <a:effectLst/>
                <a:latin typeface="Open Sans"/>
              </a:rPr>
              <a:t>A SWOT analysis is a planning tool which seeks to identify the Strengths, Weaknesses, Opportunities and Threats involved in a project or organisation. It's a framework for matching an organisation's goals, programmes and capacities to the environment in which it operates. (CIPD, 2021)</a:t>
            </a:r>
            <a:endParaRPr lang="en-GB" dirty="0"/>
          </a:p>
        </p:txBody>
      </p:sp>
    </p:spTree>
    <p:extLst>
      <p:ext uri="{BB962C8B-B14F-4D97-AF65-F5344CB8AC3E}">
        <p14:creationId xmlns:p14="http://schemas.microsoft.com/office/powerpoint/2010/main" val="661928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09063" y="181484"/>
            <a:ext cx="6216650" cy="1368323"/>
          </a:xfrm>
          <a:prstGeom prst="rect">
            <a:avLst/>
          </a:prstGeom>
        </p:spPr>
        <p:txBody>
          <a:bodyPr vert="horz" wrap="square" lIns="0" tIns="13970" rIns="0" bIns="0" rtlCol="0" anchor="ctr">
            <a:spAutoFit/>
          </a:bodyPr>
          <a:lstStyle/>
          <a:p>
            <a:pPr marL="12700">
              <a:lnSpc>
                <a:spcPct val="100000"/>
              </a:lnSpc>
              <a:spcBef>
                <a:spcPts val="110"/>
              </a:spcBef>
            </a:pPr>
            <a:r>
              <a:rPr spc="-114" dirty="0"/>
              <a:t>Developing</a:t>
            </a:r>
            <a:r>
              <a:rPr spc="-270" dirty="0"/>
              <a:t> </a:t>
            </a:r>
            <a:r>
              <a:rPr spc="-85" dirty="0"/>
              <a:t>the</a:t>
            </a:r>
            <a:r>
              <a:rPr spc="-229" dirty="0"/>
              <a:t> </a:t>
            </a:r>
            <a:r>
              <a:rPr b="1" spc="-114" dirty="0">
                <a:solidFill>
                  <a:srgbClr val="FF0000"/>
                </a:solidFill>
                <a:latin typeface="Arial"/>
                <a:cs typeface="Arial"/>
              </a:rPr>
              <a:t>TOWS</a:t>
            </a:r>
            <a:r>
              <a:rPr b="1" spc="-254" dirty="0">
                <a:solidFill>
                  <a:srgbClr val="FF0000"/>
                </a:solidFill>
                <a:latin typeface="Arial"/>
                <a:cs typeface="Arial"/>
              </a:rPr>
              <a:t> </a:t>
            </a:r>
            <a:r>
              <a:rPr spc="-70" dirty="0"/>
              <a:t>matrix</a:t>
            </a:r>
          </a:p>
        </p:txBody>
      </p:sp>
      <p:pic>
        <p:nvPicPr>
          <p:cNvPr id="3" name="object 3"/>
          <p:cNvPicPr/>
          <p:nvPr/>
        </p:nvPicPr>
        <p:blipFill>
          <a:blip r:embed="rId2" cstate="print"/>
          <a:stretch>
            <a:fillRect/>
          </a:stretch>
        </p:blipFill>
        <p:spPr>
          <a:xfrm>
            <a:off x="1725168" y="1804417"/>
            <a:ext cx="8766048" cy="3441191"/>
          </a:xfrm>
          <a:prstGeom prst="rect">
            <a:avLst/>
          </a:prstGeom>
        </p:spPr>
      </p:pic>
      <p:sp>
        <p:nvSpPr>
          <p:cNvPr id="4" name="Rectangle 3">
            <a:extLst>
              <a:ext uri="{FF2B5EF4-FFF2-40B4-BE49-F238E27FC236}">
                <a16:creationId xmlns:a16="http://schemas.microsoft.com/office/drawing/2014/main" id="{8FC18244-2CCE-19F9-3E2D-9C560F90E7E6}"/>
              </a:ext>
            </a:extLst>
          </p:cNvPr>
          <p:cNvSpPr/>
          <p:nvPr/>
        </p:nvSpPr>
        <p:spPr>
          <a:xfrm>
            <a:off x="7736810" y="307148"/>
            <a:ext cx="4133964" cy="1050763"/>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How  do these strategic move</a:t>
            </a:r>
            <a:r>
              <a:rPr lang="en-GB" b="1">
                <a:solidFill>
                  <a:schemeClr val="tx1"/>
                </a:solidFill>
              </a:rPr>
              <a:t>/plan </a:t>
            </a:r>
            <a:r>
              <a:rPr lang="en-GB" b="1" dirty="0">
                <a:solidFill>
                  <a:schemeClr val="tx1"/>
                </a:solidFill>
              </a:rPr>
              <a:t>affect HR </a:t>
            </a:r>
            <a:r>
              <a:rPr lang="en-GB" dirty="0">
                <a:solidFill>
                  <a:schemeClr val="tx1"/>
                </a:solidFill>
              </a:rPr>
              <a: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2200" y="561497"/>
            <a:ext cx="10515600" cy="932818"/>
          </a:xfrm>
          <a:prstGeom prst="rect">
            <a:avLst/>
          </a:prstGeom>
        </p:spPr>
        <p:txBody>
          <a:bodyPr vert="horz" wrap="square" lIns="0" tIns="253237" rIns="0" bIns="0" rtlCol="0" anchor="ctr">
            <a:spAutoFit/>
          </a:bodyPr>
          <a:lstStyle/>
          <a:p>
            <a:pPr marL="110489">
              <a:lnSpc>
                <a:spcPct val="100000"/>
              </a:lnSpc>
              <a:spcBef>
                <a:spcPts val="110"/>
              </a:spcBef>
            </a:pPr>
            <a:r>
              <a:rPr spc="-105" dirty="0"/>
              <a:t>Issues</a:t>
            </a:r>
            <a:r>
              <a:rPr spc="-280" dirty="0"/>
              <a:t> </a:t>
            </a:r>
            <a:r>
              <a:rPr spc="-95" dirty="0"/>
              <a:t>with</a:t>
            </a:r>
            <a:r>
              <a:rPr spc="-229" dirty="0"/>
              <a:t> </a:t>
            </a:r>
            <a:r>
              <a:rPr spc="-100" dirty="0"/>
              <a:t>SWOT</a:t>
            </a:r>
            <a:r>
              <a:rPr spc="-325" dirty="0"/>
              <a:t> </a:t>
            </a:r>
            <a:r>
              <a:rPr spc="-85" dirty="0"/>
              <a:t>analysis</a:t>
            </a:r>
          </a:p>
        </p:txBody>
      </p:sp>
      <p:sp>
        <p:nvSpPr>
          <p:cNvPr id="3" name="object 3"/>
          <p:cNvSpPr txBox="1"/>
          <p:nvPr/>
        </p:nvSpPr>
        <p:spPr>
          <a:xfrm>
            <a:off x="2097735" y="1473201"/>
            <a:ext cx="7880350" cy="2686633"/>
          </a:xfrm>
          <a:prstGeom prst="rect">
            <a:avLst/>
          </a:prstGeom>
        </p:spPr>
        <p:txBody>
          <a:bodyPr vert="horz" wrap="square" lIns="0" tIns="11430" rIns="0" bIns="0" rtlCol="0">
            <a:spAutoFit/>
          </a:bodyPr>
          <a:lstStyle/>
          <a:p>
            <a:pPr marL="356870" indent="-344805">
              <a:spcBef>
                <a:spcPts val="90"/>
              </a:spcBef>
              <a:buFont typeface="Wingdings"/>
              <a:buChar char=""/>
              <a:tabLst>
                <a:tab pos="356870" algn="l"/>
                <a:tab pos="357505" algn="l"/>
              </a:tabLst>
            </a:pPr>
            <a:r>
              <a:rPr sz="2000" dirty="0">
                <a:solidFill>
                  <a:srgbClr val="252525"/>
                </a:solidFill>
                <a:latin typeface="Arial"/>
                <a:cs typeface="Arial"/>
              </a:rPr>
              <a:t>Long</a:t>
            </a:r>
            <a:r>
              <a:rPr sz="2000" spc="-50" dirty="0">
                <a:solidFill>
                  <a:srgbClr val="252525"/>
                </a:solidFill>
                <a:latin typeface="Arial"/>
                <a:cs typeface="Arial"/>
              </a:rPr>
              <a:t> </a:t>
            </a:r>
            <a:r>
              <a:rPr sz="2000" dirty="0">
                <a:solidFill>
                  <a:srgbClr val="252525"/>
                </a:solidFill>
                <a:latin typeface="Arial"/>
                <a:cs typeface="Arial"/>
              </a:rPr>
              <a:t>lists</a:t>
            </a:r>
            <a:r>
              <a:rPr sz="2000" spc="-30" dirty="0">
                <a:solidFill>
                  <a:srgbClr val="252525"/>
                </a:solidFill>
                <a:latin typeface="Arial"/>
                <a:cs typeface="Arial"/>
              </a:rPr>
              <a:t> </a:t>
            </a:r>
            <a:r>
              <a:rPr sz="2000" dirty="0">
                <a:solidFill>
                  <a:srgbClr val="252525"/>
                </a:solidFill>
                <a:latin typeface="Arial"/>
                <a:cs typeface="Arial"/>
              </a:rPr>
              <a:t>with</a:t>
            </a:r>
            <a:r>
              <a:rPr sz="2000" spc="-5" dirty="0">
                <a:solidFill>
                  <a:srgbClr val="252525"/>
                </a:solidFill>
                <a:latin typeface="Arial"/>
                <a:cs typeface="Arial"/>
              </a:rPr>
              <a:t> </a:t>
            </a:r>
            <a:r>
              <a:rPr sz="2000" b="1" i="1" dirty="0">
                <a:solidFill>
                  <a:srgbClr val="252525"/>
                </a:solidFill>
                <a:latin typeface="Arial"/>
                <a:cs typeface="Arial"/>
              </a:rPr>
              <a:t>no</a:t>
            </a:r>
            <a:r>
              <a:rPr sz="2000" b="1" i="1" spc="-50" dirty="0">
                <a:solidFill>
                  <a:srgbClr val="252525"/>
                </a:solidFill>
                <a:latin typeface="Arial"/>
                <a:cs typeface="Arial"/>
              </a:rPr>
              <a:t> </a:t>
            </a:r>
            <a:r>
              <a:rPr sz="2000" b="1" i="1" spc="-10" dirty="0">
                <a:solidFill>
                  <a:srgbClr val="252525"/>
                </a:solidFill>
                <a:latin typeface="Arial"/>
                <a:cs typeface="Arial"/>
              </a:rPr>
              <a:t>prioritisation</a:t>
            </a:r>
            <a:r>
              <a:rPr sz="2000" spc="-10" dirty="0">
                <a:solidFill>
                  <a:srgbClr val="252525"/>
                </a:solidFill>
                <a:latin typeface="Arial"/>
                <a:cs typeface="Arial"/>
              </a:rPr>
              <a:t>.</a:t>
            </a:r>
            <a:endParaRPr sz="2000">
              <a:latin typeface="Arial"/>
              <a:cs typeface="Arial"/>
            </a:endParaRPr>
          </a:p>
          <a:p>
            <a:pPr>
              <a:spcBef>
                <a:spcPts val="25"/>
              </a:spcBef>
              <a:buClr>
                <a:srgbClr val="252525"/>
              </a:buClr>
              <a:buFont typeface="Wingdings"/>
              <a:buChar char=""/>
            </a:pPr>
            <a:endParaRPr sz="2150">
              <a:latin typeface="Arial"/>
              <a:cs typeface="Arial"/>
            </a:endParaRPr>
          </a:p>
          <a:p>
            <a:pPr marL="356870" indent="-344805">
              <a:buFont typeface="Wingdings"/>
              <a:buChar char=""/>
              <a:tabLst>
                <a:tab pos="356870" algn="l"/>
                <a:tab pos="357505" algn="l"/>
              </a:tabLst>
            </a:pPr>
            <a:r>
              <a:rPr sz="2000" b="1" i="1" dirty="0">
                <a:solidFill>
                  <a:srgbClr val="252525"/>
                </a:solidFill>
                <a:latin typeface="Arial"/>
                <a:cs typeface="Arial"/>
              </a:rPr>
              <a:t>Over</a:t>
            </a:r>
            <a:r>
              <a:rPr sz="2000" b="1" i="1" spc="-50" dirty="0">
                <a:solidFill>
                  <a:srgbClr val="252525"/>
                </a:solidFill>
                <a:latin typeface="Arial"/>
                <a:cs typeface="Arial"/>
              </a:rPr>
              <a:t> </a:t>
            </a:r>
            <a:r>
              <a:rPr sz="2000" b="1" i="1" spc="-10" dirty="0">
                <a:solidFill>
                  <a:srgbClr val="252525"/>
                </a:solidFill>
                <a:latin typeface="Arial"/>
                <a:cs typeface="Arial"/>
              </a:rPr>
              <a:t>generalisation</a:t>
            </a:r>
            <a:endParaRPr sz="2000">
              <a:latin typeface="Arial"/>
              <a:cs typeface="Arial"/>
            </a:endParaRPr>
          </a:p>
          <a:p>
            <a:pPr marL="356870" marR="5080" indent="-344805">
              <a:lnSpc>
                <a:spcPct val="150100"/>
              </a:lnSpc>
              <a:spcBef>
                <a:spcPts val="1295"/>
              </a:spcBef>
              <a:buFont typeface="Wingdings"/>
              <a:buChar char=""/>
              <a:tabLst>
                <a:tab pos="356870" algn="l"/>
                <a:tab pos="357505" algn="l"/>
              </a:tabLst>
            </a:pPr>
            <a:r>
              <a:rPr sz="2000" dirty="0">
                <a:solidFill>
                  <a:srgbClr val="252525"/>
                </a:solidFill>
                <a:latin typeface="Arial"/>
                <a:cs typeface="Arial"/>
              </a:rPr>
              <a:t>SWOT</a:t>
            </a:r>
            <a:r>
              <a:rPr sz="2000" spc="-140" dirty="0">
                <a:solidFill>
                  <a:srgbClr val="252525"/>
                </a:solidFill>
                <a:latin typeface="Arial"/>
                <a:cs typeface="Arial"/>
              </a:rPr>
              <a:t> </a:t>
            </a:r>
            <a:r>
              <a:rPr sz="2000" dirty="0">
                <a:solidFill>
                  <a:srgbClr val="252525"/>
                </a:solidFill>
                <a:latin typeface="Arial"/>
                <a:cs typeface="Arial"/>
              </a:rPr>
              <a:t>is</a:t>
            </a:r>
            <a:r>
              <a:rPr sz="2000" spc="-50" dirty="0">
                <a:solidFill>
                  <a:srgbClr val="252525"/>
                </a:solidFill>
                <a:latin typeface="Arial"/>
                <a:cs typeface="Arial"/>
              </a:rPr>
              <a:t> </a:t>
            </a:r>
            <a:r>
              <a:rPr sz="2000" dirty="0">
                <a:solidFill>
                  <a:srgbClr val="252525"/>
                </a:solidFill>
                <a:latin typeface="Arial"/>
                <a:cs typeface="Arial"/>
              </a:rPr>
              <a:t>used</a:t>
            </a:r>
            <a:r>
              <a:rPr sz="2000" spc="-55" dirty="0">
                <a:solidFill>
                  <a:srgbClr val="252525"/>
                </a:solidFill>
                <a:latin typeface="Arial"/>
                <a:cs typeface="Arial"/>
              </a:rPr>
              <a:t> </a:t>
            </a:r>
            <a:r>
              <a:rPr sz="2000" dirty="0">
                <a:solidFill>
                  <a:srgbClr val="252525"/>
                </a:solidFill>
                <a:latin typeface="Arial"/>
                <a:cs typeface="Arial"/>
              </a:rPr>
              <a:t>as</a:t>
            </a:r>
            <a:r>
              <a:rPr sz="2000" spc="-45" dirty="0">
                <a:solidFill>
                  <a:srgbClr val="252525"/>
                </a:solidFill>
                <a:latin typeface="Arial"/>
                <a:cs typeface="Arial"/>
              </a:rPr>
              <a:t> </a:t>
            </a:r>
            <a:r>
              <a:rPr sz="2000" b="1" i="1" dirty="0">
                <a:solidFill>
                  <a:srgbClr val="252525"/>
                </a:solidFill>
                <a:latin typeface="Arial"/>
                <a:cs typeface="Arial"/>
              </a:rPr>
              <a:t>a</a:t>
            </a:r>
            <a:r>
              <a:rPr sz="2000" b="1" i="1" spc="-40" dirty="0">
                <a:solidFill>
                  <a:srgbClr val="252525"/>
                </a:solidFill>
                <a:latin typeface="Arial"/>
                <a:cs typeface="Arial"/>
              </a:rPr>
              <a:t> </a:t>
            </a:r>
            <a:r>
              <a:rPr sz="2000" b="1" i="1" dirty="0">
                <a:solidFill>
                  <a:srgbClr val="252525"/>
                </a:solidFill>
                <a:latin typeface="Arial"/>
                <a:cs typeface="Arial"/>
              </a:rPr>
              <a:t>substitute</a:t>
            </a:r>
            <a:r>
              <a:rPr sz="2000" b="1" i="1" spc="-80" dirty="0">
                <a:solidFill>
                  <a:srgbClr val="252525"/>
                </a:solidFill>
                <a:latin typeface="Arial"/>
                <a:cs typeface="Arial"/>
              </a:rPr>
              <a:t> </a:t>
            </a:r>
            <a:r>
              <a:rPr sz="2000" b="1" i="1" dirty="0">
                <a:solidFill>
                  <a:srgbClr val="252525"/>
                </a:solidFill>
                <a:latin typeface="Arial"/>
                <a:cs typeface="Arial"/>
              </a:rPr>
              <a:t>for</a:t>
            </a:r>
            <a:r>
              <a:rPr sz="2000" b="1" i="1" spc="-55" dirty="0">
                <a:solidFill>
                  <a:srgbClr val="252525"/>
                </a:solidFill>
                <a:latin typeface="Arial"/>
                <a:cs typeface="Arial"/>
              </a:rPr>
              <a:t> </a:t>
            </a:r>
            <a:r>
              <a:rPr sz="2000" b="1" i="1" dirty="0">
                <a:solidFill>
                  <a:srgbClr val="252525"/>
                </a:solidFill>
                <a:latin typeface="Arial"/>
                <a:cs typeface="Arial"/>
              </a:rPr>
              <a:t>analysis </a:t>
            </a:r>
            <a:r>
              <a:rPr sz="2000" i="1" dirty="0">
                <a:solidFill>
                  <a:srgbClr val="252525"/>
                </a:solidFill>
                <a:latin typeface="Arial"/>
                <a:cs typeface="Arial"/>
              </a:rPr>
              <a:t>instead</a:t>
            </a:r>
            <a:r>
              <a:rPr sz="2000" i="1" spc="-15" dirty="0">
                <a:solidFill>
                  <a:srgbClr val="252525"/>
                </a:solidFill>
                <a:latin typeface="Arial"/>
                <a:cs typeface="Arial"/>
              </a:rPr>
              <a:t> </a:t>
            </a:r>
            <a:r>
              <a:rPr sz="2000" i="1" dirty="0">
                <a:solidFill>
                  <a:srgbClr val="252525"/>
                </a:solidFill>
                <a:latin typeface="Arial"/>
                <a:cs typeface="Arial"/>
              </a:rPr>
              <a:t>of</a:t>
            </a:r>
            <a:r>
              <a:rPr sz="2000" i="1" spc="-60" dirty="0">
                <a:solidFill>
                  <a:srgbClr val="252525"/>
                </a:solidFill>
                <a:latin typeface="Arial"/>
                <a:cs typeface="Arial"/>
              </a:rPr>
              <a:t> </a:t>
            </a:r>
            <a:r>
              <a:rPr sz="2000" i="1" dirty="0">
                <a:solidFill>
                  <a:srgbClr val="252525"/>
                </a:solidFill>
                <a:latin typeface="Arial"/>
                <a:cs typeface="Arial"/>
              </a:rPr>
              <a:t>the</a:t>
            </a:r>
            <a:r>
              <a:rPr sz="2000" i="1" spc="-55" dirty="0">
                <a:solidFill>
                  <a:srgbClr val="252525"/>
                </a:solidFill>
                <a:latin typeface="Arial"/>
                <a:cs typeface="Arial"/>
              </a:rPr>
              <a:t> </a:t>
            </a:r>
            <a:r>
              <a:rPr sz="2000" dirty="0">
                <a:solidFill>
                  <a:srgbClr val="252525"/>
                </a:solidFill>
                <a:latin typeface="Arial"/>
                <a:cs typeface="Arial"/>
              </a:rPr>
              <a:t>result</a:t>
            </a:r>
            <a:r>
              <a:rPr sz="2000" spc="-35" dirty="0">
                <a:solidFill>
                  <a:srgbClr val="252525"/>
                </a:solidFill>
                <a:latin typeface="Arial"/>
                <a:cs typeface="Arial"/>
              </a:rPr>
              <a:t> </a:t>
            </a:r>
            <a:r>
              <a:rPr sz="2000" spc="-25" dirty="0">
                <a:solidFill>
                  <a:srgbClr val="252525"/>
                </a:solidFill>
                <a:latin typeface="Arial"/>
                <a:cs typeface="Arial"/>
              </a:rPr>
              <a:t>of </a:t>
            </a:r>
            <a:r>
              <a:rPr sz="2000" dirty="0">
                <a:solidFill>
                  <a:srgbClr val="252525"/>
                </a:solidFill>
                <a:latin typeface="Arial"/>
                <a:cs typeface="Arial"/>
              </a:rPr>
              <a:t>detailed</a:t>
            </a:r>
            <a:r>
              <a:rPr sz="2000" spc="-85" dirty="0">
                <a:solidFill>
                  <a:srgbClr val="252525"/>
                </a:solidFill>
                <a:latin typeface="Arial"/>
                <a:cs typeface="Arial"/>
              </a:rPr>
              <a:t> </a:t>
            </a:r>
            <a:r>
              <a:rPr sz="2000" spc="-10" dirty="0">
                <a:solidFill>
                  <a:srgbClr val="252525"/>
                </a:solidFill>
                <a:latin typeface="Arial"/>
                <a:cs typeface="Arial"/>
              </a:rPr>
              <a:t>analysis</a:t>
            </a:r>
            <a:endParaRPr sz="2000">
              <a:latin typeface="Arial"/>
              <a:cs typeface="Arial"/>
            </a:endParaRPr>
          </a:p>
          <a:p>
            <a:pPr>
              <a:spcBef>
                <a:spcPts val="25"/>
              </a:spcBef>
              <a:buClr>
                <a:srgbClr val="252525"/>
              </a:buClr>
              <a:buFont typeface="Wingdings"/>
              <a:buChar char=""/>
            </a:pPr>
            <a:endParaRPr sz="2150">
              <a:latin typeface="Arial"/>
              <a:cs typeface="Arial"/>
            </a:endParaRPr>
          </a:p>
          <a:p>
            <a:pPr marL="356870" indent="-344805">
              <a:buFont typeface="Wingdings"/>
              <a:buChar char=""/>
              <a:tabLst>
                <a:tab pos="356870" algn="l"/>
                <a:tab pos="357505" algn="l"/>
              </a:tabLst>
            </a:pPr>
            <a:r>
              <a:rPr sz="2000" dirty="0">
                <a:solidFill>
                  <a:srgbClr val="252525"/>
                </a:solidFill>
                <a:latin typeface="Arial"/>
                <a:cs typeface="Arial"/>
              </a:rPr>
              <a:t>SWOT</a:t>
            </a:r>
            <a:r>
              <a:rPr sz="2000" spc="-140" dirty="0">
                <a:solidFill>
                  <a:srgbClr val="252525"/>
                </a:solidFill>
                <a:latin typeface="Arial"/>
                <a:cs typeface="Arial"/>
              </a:rPr>
              <a:t> </a:t>
            </a:r>
            <a:r>
              <a:rPr sz="2000" dirty="0">
                <a:solidFill>
                  <a:srgbClr val="252525"/>
                </a:solidFill>
                <a:latin typeface="Arial"/>
                <a:cs typeface="Arial"/>
              </a:rPr>
              <a:t>is </a:t>
            </a:r>
            <a:r>
              <a:rPr sz="2000" b="1" i="1" dirty="0">
                <a:solidFill>
                  <a:srgbClr val="252525"/>
                </a:solidFill>
                <a:latin typeface="Arial"/>
                <a:cs typeface="Arial"/>
              </a:rPr>
              <a:t>not</a:t>
            </a:r>
            <a:r>
              <a:rPr sz="2000" b="1" i="1" spc="-45" dirty="0">
                <a:solidFill>
                  <a:srgbClr val="252525"/>
                </a:solidFill>
                <a:latin typeface="Arial"/>
                <a:cs typeface="Arial"/>
              </a:rPr>
              <a:t> </a:t>
            </a:r>
            <a:r>
              <a:rPr sz="2000" b="1" i="1" dirty="0">
                <a:solidFill>
                  <a:srgbClr val="252525"/>
                </a:solidFill>
                <a:latin typeface="Arial"/>
                <a:cs typeface="Arial"/>
              </a:rPr>
              <a:t>used</a:t>
            </a:r>
            <a:r>
              <a:rPr sz="2000" b="1" i="1" spc="-15" dirty="0">
                <a:solidFill>
                  <a:srgbClr val="252525"/>
                </a:solidFill>
                <a:latin typeface="Arial"/>
                <a:cs typeface="Arial"/>
              </a:rPr>
              <a:t> </a:t>
            </a:r>
            <a:r>
              <a:rPr sz="2000" b="1" i="1" dirty="0">
                <a:solidFill>
                  <a:srgbClr val="252525"/>
                </a:solidFill>
                <a:latin typeface="Arial"/>
                <a:cs typeface="Arial"/>
              </a:rPr>
              <a:t>to</a:t>
            </a:r>
            <a:r>
              <a:rPr sz="2000" b="1" i="1" spc="-25" dirty="0">
                <a:solidFill>
                  <a:srgbClr val="252525"/>
                </a:solidFill>
                <a:latin typeface="Arial"/>
                <a:cs typeface="Arial"/>
              </a:rPr>
              <a:t> </a:t>
            </a:r>
            <a:r>
              <a:rPr sz="2000" b="1" i="1" dirty="0">
                <a:solidFill>
                  <a:srgbClr val="252525"/>
                </a:solidFill>
                <a:latin typeface="Arial"/>
                <a:cs typeface="Arial"/>
              </a:rPr>
              <a:t>guide</a:t>
            </a:r>
            <a:r>
              <a:rPr sz="2000" b="1" i="1" spc="-35" dirty="0">
                <a:solidFill>
                  <a:srgbClr val="252525"/>
                </a:solidFill>
                <a:latin typeface="Arial"/>
                <a:cs typeface="Arial"/>
              </a:rPr>
              <a:t> </a:t>
            </a:r>
            <a:r>
              <a:rPr sz="2000" b="1" i="1" spc="-10" dirty="0">
                <a:solidFill>
                  <a:srgbClr val="252525"/>
                </a:solidFill>
                <a:latin typeface="Arial"/>
                <a:cs typeface="Arial"/>
              </a:rPr>
              <a:t>strategy</a:t>
            </a:r>
            <a:endParaRPr sz="2000">
              <a:latin typeface="Arial"/>
              <a:cs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2AEAB-07F2-AC03-0C1F-197767D92E28}"/>
              </a:ext>
            </a:extLst>
          </p:cNvPr>
          <p:cNvSpPr>
            <a:spLocks noGrp="1"/>
          </p:cNvSpPr>
          <p:nvPr>
            <p:ph type="title"/>
          </p:nvPr>
        </p:nvSpPr>
        <p:spPr/>
        <p:txBody>
          <a:bodyPr>
            <a:normAutofit fontScale="90000"/>
          </a:bodyPr>
          <a:lstStyle/>
          <a:p>
            <a:r>
              <a:rPr lang="en-GB" dirty="0"/>
              <a:t>How has external factors affected the industry internally? </a:t>
            </a:r>
            <a:br>
              <a:rPr lang="en-GB" dirty="0"/>
            </a:br>
            <a:endParaRPr lang="en-GB" dirty="0"/>
          </a:p>
        </p:txBody>
      </p:sp>
      <p:sp>
        <p:nvSpPr>
          <p:cNvPr id="3" name="Content Placeholder 2">
            <a:extLst>
              <a:ext uri="{FF2B5EF4-FFF2-40B4-BE49-F238E27FC236}">
                <a16:creationId xmlns:a16="http://schemas.microsoft.com/office/drawing/2014/main" id="{8C3FBBAC-2435-4D31-A0D7-8452996A7FCC}"/>
              </a:ext>
            </a:extLst>
          </p:cNvPr>
          <p:cNvSpPr>
            <a:spLocks noGrp="1"/>
          </p:cNvSpPr>
          <p:nvPr>
            <p:ph idx="1"/>
          </p:nvPr>
        </p:nvSpPr>
        <p:spPr/>
        <p:txBody>
          <a:bodyPr/>
          <a:lstStyle/>
          <a:p>
            <a:r>
              <a:rPr lang="en-GB" dirty="0"/>
              <a:t>Using the SWOT model, add your answers to the Chat </a:t>
            </a:r>
          </a:p>
        </p:txBody>
      </p:sp>
    </p:spTree>
    <p:extLst>
      <p:ext uri="{BB962C8B-B14F-4D97-AF65-F5344CB8AC3E}">
        <p14:creationId xmlns:p14="http://schemas.microsoft.com/office/powerpoint/2010/main" val="9588090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184F4-65E0-465E-8268-61D3C241C8FE}"/>
              </a:ext>
            </a:extLst>
          </p:cNvPr>
          <p:cNvSpPr>
            <a:spLocks noGrp="1"/>
          </p:cNvSpPr>
          <p:nvPr>
            <p:ph type="title"/>
          </p:nvPr>
        </p:nvSpPr>
        <p:spPr>
          <a:xfrm>
            <a:off x="2152650" y="365126"/>
            <a:ext cx="7886700" cy="1325563"/>
          </a:xfrm>
        </p:spPr>
        <p:txBody>
          <a:bodyPr>
            <a:normAutofit/>
          </a:bodyPr>
          <a:lstStyle/>
          <a:p>
            <a:r>
              <a:rPr lang="en-GB" sz="4000">
                <a:solidFill>
                  <a:srgbClr val="FFFFFF"/>
                </a:solidFill>
              </a:rPr>
              <a:t>SWOT</a:t>
            </a:r>
          </a:p>
        </p:txBody>
      </p:sp>
      <p:sp>
        <p:nvSpPr>
          <p:cNvPr id="3" name="Content Placeholder 2">
            <a:extLst>
              <a:ext uri="{FF2B5EF4-FFF2-40B4-BE49-F238E27FC236}">
                <a16:creationId xmlns:a16="http://schemas.microsoft.com/office/drawing/2014/main" id="{2C047A93-ABA4-4980-9BB9-F66952418842}"/>
              </a:ext>
            </a:extLst>
          </p:cNvPr>
          <p:cNvSpPr>
            <a:spLocks noGrp="1"/>
          </p:cNvSpPr>
          <p:nvPr>
            <p:ph idx="1"/>
          </p:nvPr>
        </p:nvSpPr>
        <p:spPr>
          <a:xfrm>
            <a:off x="1199922" y="866946"/>
            <a:ext cx="7886700" cy="3738562"/>
          </a:xfrm>
        </p:spPr>
        <p:txBody>
          <a:bodyPr>
            <a:normAutofit/>
          </a:bodyPr>
          <a:lstStyle/>
          <a:p>
            <a:pPr>
              <a:buFont typeface="Arial" panose="020B0604020202020204" pitchFamily="34" charset="0"/>
              <a:buChar char="•"/>
            </a:pPr>
            <a:r>
              <a:rPr lang="en-GB" sz="1600" b="1" dirty="0">
                <a:latin typeface="Open Sans"/>
              </a:rPr>
              <a:t>Strengths: </a:t>
            </a:r>
            <a:r>
              <a:rPr lang="en-GB" sz="1600" dirty="0">
                <a:latin typeface="Open Sans"/>
              </a:rPr>
              <a:t>positive tangible and intangible attributes, internal to an organisation and within the organisation’s control</a:t>
            </a:r>
          </a:p>
          <a:p>
            <a:pPr>
              <a:buFont typeface="Arial" panose="020B0604020202020204" pitchFamily="34" charset="0"/>
              <a:buChar char="•"/>
            </a:pPr>
            <a:r>
              <a:rPr lang="en-GB" sz="1600" b="1" dirty="0">
                <a:latin typeface="Open Sans"/>
              </a:rPr>
              <a:t>Weaknesses: </a:t>
            </a:r>
            <a:r>
              <a:rPr lang="en-GB" sz="1600" dirty="0">
                <a:latin typeface="Open Sans"/>
              </a:rPr>
              <a:t>internal factors within an organisation’s control that detract from the organisation’s ability to attain the desired goal. Which areas might the organisation improve?</a:t>
            </a:r>
          </a:p>
          <a:p>
            <a:pPr>
              <a:buFont typeface="Arial" panose="020B0604020202020204" pitchFamily="34" charset="0"/>
              <a:buChar char="•"/>
            </a:pPr>
            <a:r>
              <a:rPr lang="en-GB" sz="1600" b="1" dirty="0">
                <a:latin typeface="Open Sans"/>
              </a:rPr>
              <a:t>Opportunities: </a:t>
            </a:r>
            <a:r>
              <a:rPr lang="en-GB" sz="1600" dirty="0">
                <a:latin typeface="Open Sans"/>
              </a:rPr>
              <a:t>external attractive factors that represent the reason for an organisation to exist and develop. What opportunities exist in the environment, which will propel the organisation? Identify them by their ‘time frames’.</a:t>
            </a:r>
          </a:p>
          <a:p>
            <a:pPr>
              <a:buFont typeface="Arial" panose="020B0604020202020204" pitchFamily="34" charset="0"/>
              <a:buChar char="•"/>
            </a:pPr>
            <a:r>
              <a:rPr lang="en-GB" sz="1600" b="1" dirty="0">
                <a:latin typeface="Open Sans"/>
              </a:rPr>
              <a:t>Threats: </a:t>
            </a:r>
            <a:r>
              <a:rPr lang="en-GB" sz="1600" dirty="0">
                <a:latin typeface="Open Sans"/>
              </a:rPr>
              <a:t>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sz="1600" dirty="0"/>
          </a:p>
        </p:txBody>
      </p:sp>
    </p:spTree>
    <p:extLst>
      <p:ext uri="{BB962C8B-B14F-4D97-AF65-F5344CB8AC3E}">
        <p14:creationId xmlns:p14="http://schemas.microsoft.com/office/powerpoint/2010/main" val="35486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8E8C-2170-AB38-097C-BB02BD45DCDB}"/>
              </a:ext>
            </a:extLst>
          </p:cNvPr>
          <p:cNvSpPr>
            <a:spLocks noGrp="1"/>
          </p:cNvSpPr>
          <p:nvPr>
            <p:ph type="title"/>
          </p:nvPr>
        </p:nvSpPr>
        <p:spPr/>
        <p:txBody>
          <a:bodyPr/>
          <a:lstStyle/>
          <a:p>
            <a:r>
              <a:rPr lang="en-GB" dirty="0"/>
              <a:t>Assignment 2 </a:t>
            </a:r>
          </a:p>
        </p:txBody>
      </p:sp>
      <p:sp>
        <p:nvSpPr>
          <p:cNvPr id="3" name="Content Placeholder 2">
            <a:extLst>
              <a:ext uri="{FF2B5EF4-FFF2-40B4-BE49-F238E27FC236}">
                <a16:creationId xmlns:a16="http://schemas.microsoft.com/office/drawing/2014/main" id="{72CC51B2-0E97-CABA-79B4-983FA566E034}"/>
              </a:ext>
            </a:extLst>
          </p:cNvPr>
          <p:cNvSpPr>
            <a:spLocks noGrp="1"/>
          </p:cNvSpPr>
          <p:nvPr>
            <p:ph idx="1"/>
          </p:nvPr>
        </p:nvSpPr>
        <p:spPr>
          <a:xfrm>
            <a:off x="1991544" y="1253331"/>
            <a:ext cx="7886700" cy="4351338"/>
          </a:xfrm>
        </p:spPr>
        <p:txBody>
          <a:bodyPr/>
          <a:lstStyle/>
          <a:p>
            <a:pPr>
              <a:lnSpc>
                <a:spcPct val="115000"/>
              </a:lnSpc>
              <a:spcAft>
                <a:spcPts val="1000"/>
              </a:spcAft>
            </a:pPr>
            <a:r>
              <a:rPr lang="en-GB" sz="1400" b="1" u="sng" dirty="0">
                <a:solidFill>
                  <a:srgbClr val="000000"/>
                </a:solidFill>
                <a:latin typeface="Arial" panose="020B0604020202020204" pitchFamily="34" charset="0"/>
                <a:ea typeface="Calibri" panose="020F0502020204030204" pitchFamily="34" charset="0"/>
              </a:rPr>
              <a:t>Research Project Proposal – 2000 words (+/-10%)</a:t>
            </a:r>
            <a:endParaRPr lang="en-GB" sz="1400" dirty="0">
              <a:latin typeface="Calibri" panose="020F0502020204030204" pitchFamily="34" charset="0"/>
              <a:ea typeface="Calibri" panose="020F0502020204030204" pitchFamily="34" charset="0"/>
            </a:endParaRPr>
          </a:p>
          <a:p>
            <a:pPr algn="ctr">
              <a:lnSpc>
                <a:spcPct val="115000"/>
              </a:lnSpc>
              <a:spcAft>
                <a:spcPts val="1000"/>
              </a:spcAft>
            </a:pPr>
            <a:r>
              <a:rPr lang="en-GB" sz="1400" b="1" dirty="0">
                <a:solidFill>
                  <a:srgbClr val="000000"/>
                </a:solidFill>
                <a:latin typeface="Arial" panose="020B0604020202020204" pitchFamily="34" charset="0"/>
                <a:ea typeface="Calibri" panose="020F0502020204030204" pitchFamily="34" charset="0"/>
              </a:rPr>
              <a:t> </a:t>
            </a:r>
            <a:endParaRPr lang="en-GB" sz="1400" dirty="0">
              <a:latin typeface="Calibri" panose="020F0502020204030204" pitchFamily="34" charset="0"/>
              <a:ea typeface="Calibri" panose="020F0502020204030204" pitchFamily="34" charset="0"/>
            </a:endParaRPr>
          </a:p>
          <a:p>
            <a:pPr algn="ctr">
              <a:lnSpc>
                <a:spcPct val="115000"/>
              </a:lnSpc>
              <a:spcAft>
                <a:spcPts val="1000"/>
              </a:spcAft>
            </a:pPr>
            <a:r>
              <a:rPr lang="en-GB" sz="1400" b="1" u="sng" dirty="0">
                <a:solidFill>
                  <a:srgbClr val="000000"/>
                </a:solidFill>
                <a:latin typeface="Arial" panose="020B0604020202020204" pitchFamily="34" charset="0"/>
                <a:ea typeface="Calibri" panose="020F0502020204030204" pitchFamily="34" charset="0"/>
              </a:rPr>
              <a:t>What are the current challenges that the industry is facing that is affecting employee retention.</a:t>
            </a:r>
            <a:endParaRPr lang="en-GB" sz="1400" dirty="0">
              <a:latin typeface="Calibri" panose="020F0502020204030204" pitchFamily="34" charset="0"/>
              <a:ea typeface="Calibri" panose="020F0502020204030204" pitchFamily="34" charset="0"/>
            </a:endParaRPr>
          </a:p>
          <a:p>
            <a:pPr>
              <a:lnSpc>
                <a:spcPct val="115000"/>
              </a:lnSpc>
              <a:spcAft>
                <a:spcPts val="1000"/>
              </a:spcAft>
            </a:pPr>
            <a:r>
              <a:rPr lang="en-GB" sz="1400" b="1" u="sng" dirty="0">
                <a:solidFill>
                  <a:srgbClr val="000000"/>
                </a:solidFill>
                <a:latin typeface="Arial" panose="020B0604020202020204" pitchFamily="34" charset="0"/>
                <a:ea typeface="Calibri" panose="020F0502020204030204" pitchFamily="34" charset="0"/>
              </a:rPr>
              <a:t>Background</a:t>
            </a:r>
            <a:endParaRPr lang="en-GB" sz="1400" dirty="0">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9546711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Yuval Noah Harari: Workplace Automation &amp; the &quot;Useless Class&quot;">
            <a:hlinkClick r:id="" action="ppaction://media"/>
            <a:extLst>
              <a:ext uri="{FF2B5EF4-FFF2-40B4-BE49-F238E27FC236}">
                <a16:creationId xmlns:a16="http://schemas.microsoft.com/office/drawing/2014/main" id="{19CB3790-0A2E-0F14-567A-94A20627519A}"/>
              </a:ext>
            </a:extLst>
          </p:cNvPr>
          <p:cNvPicPr>
            <a:picLocks noGrp="1" noRot="1" noChangeAspect="1"/>
          </p:cNvPicPr>
          <p:nvPr>
            <p:ph idx="1"/>
            <a:videoFile r:link="rId1"/>
          </p:nvPr>
        </p:nvPicPr>
        <p:blipFill>
          <a:blip r:embed="rId4"/>
          <a:stretch>
            <a:fillRect/>
          </a:stretch>
        </p:blipFill>
        <p:spPr>
          <a:xfrm>
            <a:off x="2207568" y="692696"/>
            <a:ext cx="7700962" cy="4351338"/>
          </a:xfrm>
          <a:prstGeom prst="rect">
            <a:avLst/>
          </a:prstGeom>
        </p:spPr>
      </p:pic>
    </p:spTree>
    <p:extLst>
      <p:ext uri="{BB962C8B-B14F-4D97-AF65-F5344CB8AC3E}">
        <p14:creationId xmlns:p14="http://schemas.microsoft.com/office/powerpoint/2010/main" val="356962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C6691-8138-4EE8-B631-C2851310C962}"/>
              </a:ext>
            </a:extLst>
          </p:cNvPr>
          <p:cNvSpPr>
            <a:spLocks noGrp="1"/>
          </p:cNvSpPr>
          <p:nvPr>
            <p:ph type="title"/>
          </p:nvPr>
        </p:nvSpPr>
        <p:spPr/>
        <p:txBody>
          <a:bodyPr/>
          <a:lstStyle/>
          <a:p>
            <a:endParaRPr lang="en-GB"/>
          </a:p>
        </p:txBody>
      </p:sp>
      <p:pic>
        <p:nvPicPr>
          <p:cNvPr id="7" name="Online Media 6" title="Where hotel is staffed by robots - BBC Click">
            <a:hlinkClick r:id="" action="ppaction://media"/>
            <a:extLst>
              <a:ext uri="{FF2B5EF4-FFF2-40B4-BE49-F238E27FC236}">
                <a16:creationId xmlns:a16="http://schemas.microsoft.com/office/drawing/2014/main" id="{6F0914B2-73C7-439F-9175-8E1CF0BCB39A}"/>
              </a:ext>
            </a:extLst>
          </p:cNvPr>
          <p:cNvPicPr>
            <a:picLocks noGrp="1" noRot="1" noChangeAspect="1"/>
          </p:cNvPicPr>
          <p:nvPr>
            <p:ph idx="1"/>
            <a:videoFile r:link="rId1"/>
          </p:nvPr>
        </p:nvPicPr>
        <p:blipFill>
          <a:blip r:embed="rId4"/>
          <a:stretch>
            <a:fillRect/>
          </a:stretch>
        </p:blipFill>
        <p:spPr>
          <a:xfrm>
            <a:off x="1847529" y="365126"/>
            <a:ext cx="8686497" cy="5440139"/>
          </a:xfrm>
          <a:prstGeom prst="rect">
            <a:avLst/>
          </a:prstGeom>
        </p:spPr>
      </p:pic>
    </p:spTree>
    <p:extLst>
      <p:ext uri="{BB962C8B-B14F-4D97-AF65-F5344CB8AC3E}">
        <p14:creationId xmlns:p14="http://schemas.microsoft.com/office/powerpoint/2010/main" val="327388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AA294-518A-1D3D-56C4-C377D12B598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977C4361-0227-4D91-8CC0-7818339A5995}"/>
              </a:ext>
            </a:extLst>
          </p:cNvPr>
          <p:cNvSpPr>
            <a:spLocks noGrp="1"/>
          </p:cNvSpPr>
          <p:nvPr>
            <p:ph idx="1"/>
          </p:nvPr>
        </p:nvSpPr>
        <p:spPr/>
        <p:txBody>
          <a:bodyPr/>
          <a:lstStyle/>
          <a:p>
            <a:r>
              <a:rPr lang="en-GB" dirty="0">
                <a:hlinkClick r:id="rId2"/>
              </a:rPr>
              <a:t>8 Examples of Robots Being Used in the Hospitality Industry (revfine.com)</a:t>
            </a:r>
            <a:endParaRPr lang="en-GB" dirty="0"/>
          </a:p>
        </p:txBody>
      </p:sp>
    </p:spTree>
    <p:extLst>
      <p:ext uri="{BB962C8B-B14F-4D97-AF65-F5344CB8AC3E}">
        <p14:creationId xmlns:p14="http://schemas.microsoft.com/office/powerpoint/2010/main" val="19043114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604E7-4DA8-CA10-62BF-C1D80E5A944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B3BB5CA-EBDB-271F-06C6-F16EBE6DF7B3}"/>
              </a:ext>
            </a:extLst>
          </p:cNvPr>
          <p:cNvSpPr>
            <a:spLocks noGrp="1"/>
          </p:cNvSpPr>
          <p:nvPr>
            <p:ph idx="1"/>
          </p:nvPr>
        </p:nvSpPr>
        <p:spPr/>
        <p:txBody>
          <a:bodyPr/>
          <a:lstStyle/>
          <a:p>
            <a:r>
              <a:rPr lang="en-GB" sz="1600" dirty="0"/>
              <a:t>O'Gorman, KD (2010) </a:t>
            </a:r>
            <a:r>
              <a:rPr lang="en-GB" sz="1600" i="1" dirty="0"/>
              <a:t>The Origins of Hospitality and Tourism</a:t>
            </a:r>
            <a:r>
              <a:rPr lang="en-GB" sz="1600" dirty="0"/>
              <a:t>, Goodfellow Publishers, Limited, Oxford. Available from: ProQuest </a:t>
            </a:r>
            <a:r>
              <a:rPr lang="en-GB" sz="1600" dirty="0" err="1"/>
              <a:t>Ebook</a:t>
            </a:r>
            <a:r>
              <a:rPr lang="en-GB" sz="1600" dirty="0"/>
              <a:t> Central. (Accessed: 5 November 2022).</a:t>
            </a:r>
          </a:p>
          <a:p>
            <a:r>
              <a:rPr lang="en-GB" sz="1600" dirty="0" err="1"/>
              <a:t>Oshins</a:t>
            </a:r>
            <a:r>
              <a:rPr lang="en-GB" sz="1600" dirty="0"/>
              <a:t>, M (2017) </a:t>
            </a:r>
            <a:r>
              <a:rPr lang="en-GB" sz="1600" i="1" dirty="0"/>
              <a:t>Changes in the </a:t>
            </a:r>
            <a:r>
              <a:rPr lang="en-GB" sz="1600" i="1" dirty="0" err="1"/>
              <a:t>Hostpitlity</a:t>
            </a:r>
            <a:r>
              <a:rPr lang="en-GB" sz="1600" i="1" dirty="0"/>
              <a:t> Industry: New Paradigms, Frames and Perspectives. </a:t>
            </a:r>
            <a:r>
              <a:rPr lang="en-GB" sz="1600" dirty="0"/>
              <a:t>Available at: Change in the Hospitality Industry: New Paradigms, Frames, and Perspectives | Boston Hospitality Review (bu.edu) ( Accessed: 05 November 2022).</a:t>
            </a:r>
          </a:p>
          <a:p>
            <a:r>
              <a:rPr lang="en-GB" sz="1600" dirty="0"/>
              <a:t>CIPD (2016) </a:t>
            </a:r>
            <a:r>
              <a:rPr lang="en-GB" sz="1600" i="1" dirty="0"/>
              <a:t>Pestle Analysis. </a:t>
            </a:r>
            <a:r>
              <a:rPr lang="en-GB" sz="1600" dirty="0"/>
              <a:t>Available at: </a:t>
            </a:r>
            <a:r>
              <a:rPr lang="en-GB" sz="1600" dirty="0">
                <a:hlinkClick r:id="rId2"/>
              </a:rPr>
              <a:t>https://youtu.be/GFVKKTwkANY</a:t>
            </a:r>
            <a:r>
              <a:rPr lang="en-GB" sz="1600" dirty="0"/>
              <a:t> (Accessed: 05 November 2022). </a:t>
            </a:r>
          </a:p>
          <a:p>
            <a:r>
              <a:rPr lang="en-GB" sz="1600" dirty="0" err="1"/>
              <a:t>Namasivayam</a:t>
            </a:r>
            <a:r>
              <a:rPr lang="en-GB" sz="1600" dirty="0"/>
              <a:t>, K (2022) </a:t>
            </a:r>
            <a:r>
              <a:rPr lang="en-GB" sz="1600" i="1" dirty="0"/>
              <a:t>Hospitality Human resources and the Fourth Industrial revolution. </a:t>
            </a:r>
            <a:r>
              <a:rPr lang="en-GB" sz="1600" dirty="0"/>
              <a:t>Available at</a:t>
            </a:r>
            <a:r>
              <a:rPr lang="en-GB" sz="1600" i="1" dirty="0"/>
              <a:t>: </a:t>
            </a:r>
            <a:r>
              <a:rPr lang="en-GB" sz="1600" dirty="0"/>
              <a:t>Hospitality Human Resources and the Fourth Industrial Revolution | By Karthik </a:t>
            </a:r>
            <a:r>
              <a:rPr lang="en-GB" sz="1600" dirty="0" err="1"/>
              <a:t>Namasivayam</a:t>
            </a:r>
            <a:r>
              <a:rPr lang="en-GB" sz="1600" dirty="0"/>
              <a:t> (hospitalitynet.org) (Accessed: 05 November 2022). </a:t>
            </a:r>
          </a:p>
          <a:p>
            <a:r>
              <a:rPr lang="en-GB" sz="1600" dirty="0"/>
              <a:t>  Schwab, K. (2017) </a:t>
            </a:r>
            <a:r>
              <a:rPr lang="en-GB" sz="1600" i="1" dirty="0"/>
              <a:t>The fourth industrial revolution</a:t>
            </a:r>
            <a:r>
              <a:rPr lang="en-GB" sz="1600" dirty="0"/>
              <a:t>. Great Britain: Portfolio.</a:t>
            </a:r>
          </a:p>
          <a:p>
            <a:r>
              <a:rPr lang="en-GB" sz="1600" dirty="0"/>
              <a:t>World Economic Forum (2018) </a:t>
            </a:r>
            <a:r>
              <a:rPr lang="en-GB" sz="1600" i="1" dirty="0"/>
              <a:t>Will the future be human? </a:t>
            </a:r>
            <a:r>
              <a:rPr lang="en-GB" sz="1600" dirty="0"/>
              <a:t>Available at: </a:t>
            </a:r>
            <a:r>
              <a:rPr lang="en-GB" sz="1600" dirty="0">
                <a:hlinkClick r:id="rId3"/>
              </a:rPr>
              <a:t>https://youtu.be/hL9uk4hKyg4</a:t>
            </a:r>
            <a:r>
              <a:rPr lang="en-GB" sz="1600" dirty="0"/>
              <a:t> (Accessed: 05 November 2022).</a:t>
            </a:r>
          </a:p>
          <a:p>
            <a:r>
              <a:rPr lang="en-GB" sz="1600" dirty="0"/>
              <a:t>Harai, Y (2018) </a:t>
            </a:r>
            <a:r>
              <a:rPr lang="en-GB" sz="1600" i="1" dirty="0"/>
              <a:t>Putting jobs out of work. </a:t>
            </a:r>
            <a:r>
              <a:rPr lang="en-GB" sz="1600" dirty="0"/>
              <a:t>Available at : </a:t>
            </a:r>
            <a:r>
              <a:rPr lang="en-GB" sz="1600" dirty="0">
                <a:hlinkClick r:id="rId4"/>
              </a:rPr>
              <a:t>https://youtu.be/bU78taHasS0</a:t>
            </a:r>
            <a:r>
              <a:rPr lang="en-GB" sz="1600" dirty="0"/>
              <a:t> (Accessed: 05 November 2022). </a:t>
            </a:r>
          </a:p>
        </p:txBody>
      </p:sp>
    </p:spTree>
    <p:extLst>
      <p:ext uri="{BB962C8B-B14F-4D97-AF65-F5344CB8AC3E}">
        <p14:creationId xmlns:p14="http://schemas.microsoft.com/office/powerpoint/2010/main" val="24907830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80BC38-4AF3-4C35-163D-2998528C0EB6}"/>
              </a:ext>
            </a:extLst>
          </p:cNvPr>
          <p:cNvSpPr>
            <a:spLocks noGrp="1"/>
          </p:cNvSpPr>
          <p:nvPr>
            <p:ph idx="1"/>
          </p:nvPr>
        </p:nvSpPr>
        <p:spPr>
          <a:xfrm>
            <a:off x="1341485" y="553584"/>
            <a:ext cx="8944260" cy="5108030"/>
          </a:xfrm>
        </p:spPr>
        <p:txBody>
          <a:bodyPr>
            <a:normAutofit lnSpcReduction="10000"/>
          </a:bodyPr>
          <a:lstStyle/>
          <a:p>
            <a:endParaRPr lang="en-GB" dirty="0"/>
          </a:p>
          <a:p>
            <a:r>
              <a:rPr lang="en-GB" sz="1600" dirty="0" err="1"/>
              <a:t>Yallop</a:t>
            </a:r>
            <a:r>
              <a:rPr lang="en-GB" sz="1600" dirty="0"/>
              <a:t>, A. and Seraphin, H. (2020) ‘Big data and analytics in tourism and hospitality: opportunities and risks’, </a:t>
            </a:r>
            <a:r>
              <a:rPr lang="en-GB" sz="1600" i="1" dirty="0"/>
              <a:t>Journal of tourism futures</a:t>
            </a:r>
            <a:r>
              <a:rPr lang="en-GB" sz="1600" dirty="0"/>
              <a:t>, 6(3), pp. 257–262. Available at: https://doi.org/10.1108/JTF-10-2019-0108.</a:t>
            </a:r>
          </a:p>
          <a:p>
            <a:r>
              <a:rPr lang="en-GB" sz="1600" dirty="0"/>
              <a:t>  J. Norman, T., </a:t>
            </a:r>
            <a:r>
              <a:rPr lang="en-GB" sz="1600" dirty="0" err="1"/>
              <a:t>Christodoulidou</a:t>
            </a:r>
            <a:r>
              <a:rPr lang="en-GB" sz="1600" dirty="0"/>
              <a:t>, N. and </a:t>
            </a:r>
            <a:r>
              <a:rPr lang="en-GB" sz="1600" dirty="0" err="1"/>
              <a:t>Rothenberger</a:t>
            </a:r>
            <a:r>
              <a:rPr lang="en-GB" sz="1600" dirty="0"/>
              <a:t>, M. (2014) ‘Technology outsourcing in human resource activities in hospitality’, </a:t>
            </a:r>
            <a:r>
              <a:rPr lang="en-GB" sz="1600" i="1" dirty="0"/>
              <a:t>Journal of hospitality and tourism technology</a:t>
            </a:r>
            <a:r>
              <a:rPr lang="en-GB" sz="1600" dirty="0"/>
              <a:t>, 5(1), pp. 50–61. Available at: </a:t>
            </a:r>
            <a:r>
              <a:rPr lang="en-GB" sz="1600" dirty="0">
                <a:hlinkClick r:id="rId2"/>
              </a:rPr>
              <a:t>https://doi.org/10.1108/JHTT-07-2012-0021</a:t>
            </a:r>
            <a:r>
              <a:rPr lang="en-GB" sz="1600" dirty="0"/>
              <a:t>.</a:t>
            </a:r>
          </a:p>
          <a:p>
            <a:r>
              <a:rPr lang="en-GB" sz="1600" dirty="0"/>
              <a:t>  Ahmad, R. and Scott, N. (2019) ‘Technology innovations towards reducing hospitality human resource costs in Langkawi, Malaysia’, </a:t>
            </a:r>
            <a:r>
              <a:rPr lang="en-GB" sz="1600" i="1" dirty="0"/>
              <a:t>Tourism review </a:t>
            </a:r>
            <a:r>
              <a:rPr lang="en-GB" sz="1600" dirty="0"/>
              <a:t>(Association </a:t>
            </a:r>
            <a:r>
              <a:rPr lang="en-GB" sz="1600" dirty="0" err="1"/>
              <a:t>internationale</a:t>
            </a:r>
            <a:r>
              <a:rPr lang="en-GB" sz="1600" dirty="0"/>
              <a:t> </a:t>
            </a:r>
            <a:r>
              <a:rPr lang="en-GB" sz="1600" dirty="0" err="1"/>
              <a:t>d’experts</a:t>
            </a:r>
            <a:r>
              <a:rPr lang="en-GB" sz="1600" dirty="0"/>
              <a:t> </a:t>
            </a:r>
            <a:r>
              <a:rPr lang="en-GB" sz="1600" dirty="0" err="1"/>
              <a:t>scientifiques</a:t>
            </a:r>
            <a:r>
              <a:rPr lang="en-GB" sz="1600" dirty="0"/>
              <a:t> du </a:t>
            </a:r>
            <a:r>
              <a:rPr lang="en-GB" sz="1600" dirty="0" err="1"/>
              <a:t>tourisme</a:t>
            </a:r>
            <a:r>
              <a:rPr lang="en-GB" sz="1600" dirty="0"/>
              <a:t>), 74(3), pp. 547–562. Available at: </a:t>
            </a:r>
            <a:r>
              <a:rPr lang="en-GB" sz="1600" dirty="0">
                <a:hlinkClick r:id="rId3"/>
              </a:rPr>
              <a:t>https://doi.org/10.1108/TR-03-2018-0038</a:t>
            </a:r>
            <a:r>
              <a:rPr lang="en-GB" sz="1600" dirty="0"/>
              <a:t>.</a:t>
            </a:r>
          </a:p>
          <a:p>
            <a:r>
              <a:rPr lang="en-GB" sz="1600" dirty="0"/>
              <a:t>  Nieves, J. and Quintana, A. (2018) ‘Human resource practices and innovation in the hotel industry: The mediating role of human capital’, Tourism and hospitality research, 18(1), pp. 72–83. Available at: https://doi.org/10.1177/1467358415624137.</a:t>
            </a:r>
          </a:p>
          <a:p>
            <a:r>
              <a:rPr lang="en-GB" sz="1600" dirty="0"/>
              <a:t>  ‘How has the use of technology in the US hospitality industry affected human resource practices and guest satisfaction levels in the industry?’ (2010) Worldwide hospitality and tourism themes, 2(1). Available at: </a:t>
            </a:r>
            <a:r>
              <a:rPr lang="en-GB" sz="1600" dirty="0">
                <a:hlinkClick r:id="rId4"/>
              </a:rPr>
              <a:t>https://doi.org/10.1108/whatt.2010.40802aaa.002</a:t>
            </a:r>
            <a:r>
              <a:rPr lang="en-GB" sz="1600" dirty="0"/>
              <a:t>.</a:t>
            </a:r>
          </a:p>
          <a:p>
            <a:r>
              <a:rPr lang="en-GB" sz="1600" dirty="0"/>
              <a:t>Harari, Y (2017) </a:t>
            </a:r>
            <a:r>
              <a:rPr lang="en-GB" sz="1600" i="1" dirty="0">
                <a:solidFill>
                  <a:srgbClr val="0F0F0F"/>
                </a:solidFill>
              </a:rPr>
              <a:t>Yuval Noah Harari: Workplace Automation &amp; the "Useless Class. </a:t>
            </a:r>
            <a:r>
              <a:rPr lang="en-GB" sz="1600" i="1" dirty="0" err="1">
                <a:solidFill>
                  <a:srgbClr val="0F0F0F"/>
                </a:solidFill>
              </a:rPr>
              <a:t>iAvailable</a:t>
            </a:r>
            <a:r>
              <a:rPr lang="en-GB" sz="1600" i="1" dirty="0">
                <a:solidFill>
                  <a:srgbClr val="0F0F0F"/>
                </a:solidFill>
              </a:rPr>
              <a:t> at: </a:t>
            </a:r>
            <a:r>
              <a:rPr lang="en-GB" sz="1600" dirty="0"/>
              <a:t>https://youtu.be/OMDlfNWM1fA (Accessed 19 September 2022). </a:t>
            </a:r>
          </a:p>
          <a:p>
            <a:r>
              <a:rPr lang="en-GB" sz="1600" dirty="0"/>
              <a:t>IET (2022) </a:t>
            </a:r>
            <a:r>
              <a:rPr lang="en-GB" sz="1600" i="1" dirty="0"/>
              <a:t>Dyson reveals home robots that can carry out domestic chores. </a:t>
            </a:r>
            <a:r>
              <a:rPr lang="en-GB" sz="1600" dirty="0"/>
              <a:t>Available at: </a:t>
            </a:r>
            <a:r>
              <a:rPr lang="en-GB" sz="1600" dirty="0">
                <a:hlinkClick r:id="rId5"/>
              </a:rPr>
              <a:t>https://youtu.be/3aYPZsSHgzU</a:t>
            </a:r>
            <a:r>
              <a:rPr lang="en-GB" sz="1600" dirty="0"/>
              <a:t> (Accessed: September 2022). </a:t>
            </a:r>
            <a:endParaRPr lang="en-GB" sz="1600" b="1" dirty="0"/>
          </a:p>
          <a:p>
            <a:endParaRPr lang="en-GB" sz="1800" dirty="0"/>
          </a:p>
          <a:p>
            <a:endParaRPr lang="en-GB" sz="1800" dirty="0"/>
          </a:p>
          <a:p>
            <a:endParaRPr lang="en-GB" dirty="0"/>
          </a:p>
        </p:txBody>
      </p:sp>
    </p:spTree>
    <p:extLst>
      <p:ext uri="{BB962C8B-B14F-4D97-AF65-F5344CB8AC3E}">
        <p14:creationId xmlns:p14="http://schemas.microsoft.com/office/powerpoint/2010/main" val="16329860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3709</Words>
  <Application>Microsoft Office PowerPoint</Application>
  <PresentationFormat>Widescreen</PresentationFormat>
  <Paragraphs>349</Paragraphs>
  <Slides>45</Slides>
  <Notes>17</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Arial Unicode MS</vt:lpstr>
      <vt:lpstr>Arial</vt:lpstr>
      <vt:lpstr>Calibri</vt:lpstr>
      <vt:lpstr>Calibri Light</vt:lpstr>
      <vt:lpstr>Open Sans</vt:lpstr>
      <vt:lpstr>Roboto</vt:lpstr>
      <vt:lpstr>Symbol</vt:lpstr>
      <vt:lpstr>Wingdings</vt:lpstr>
      <vt:lpstr>Office Theme</vt:lpstr>
      <vt:lpstr>PowerPoint Presentation</vt:lpstr>
      <vt:lpstr>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vt:lpstr>
      <vt:lpstr>Why is this important?</vt:lpstr>
      <vt:lpstr>Get a laptop!</vt:lpstr>
      <vt:lpstr>PowerPoint Presentation</vt:lpstr>
      <vt:lpstr>How much do you think the industry has changed since the beginning?</vt:lpstr>
      <vt:lpstr>PowerPoint Presentation</vt:lpstr>
      <vt:lpstr>What are the drivers of Change?</vt:lpstr>
      <vt:lpstr>Layers of the business environment</vt:lpstr>
      <vt:lpstr>PowerPoint Presentation</vt:lpstr>
      <vt:lpstr>The PESTEL framework</vt:lpstr>
      <vt:lpstr>PowerPoint Presentation</vt:lpstr>
      <vt:lpstr>Political</vt:lpstr>
      <vt:lpstr>Political factors (example)</vt:lpstr>
      <vt:lpstr>Economic factors</vt:lpstr>
      <vt:lpstr>Economic factors (2 of 3)</vt:lpstr>
      <vt:lpstr>Economic</vt:lpstr>
      <vt:lpstr>Social</vt:lpstr>
      <vt:lpstr>Technological</vt:lpstr>
      <vt:lpstr>PowerPoint Presentation</vt:lpstr>
      <vt:lpstr>Technological factors</vt:lpstr>
      <vt:lpstr>Environmental</vt:lpstr>
      <vt:lpstr> Legal </vt:lpstr>
      <vt:lpstr>Contexts and motives for ecological (environmental) issues</vt:lpstr>
      <vt:lpstr>Example of PESTEL for Company X</vt:lpstr>
      <vt:lpstr>Identify Critical success factors (CSFs)</vt:lpstr>
      <vt:lpstr>Strategy canvas</vt:lpstr>
      <vt:lpstr>Resources and capabilities: the key issues</vt:lpstr>
      <vt:lpstr>Resources and capabilities</vt:lpstr>
      <vt:lpstr>Resource-based strategy</vt:lpstr>
      <vt:lpstr>Resource-based approach</vt:lpstr>
      <vt:lpstr>Resources and capabilities</vt:lpstr>
      <vt:lpstr>SWOT analysis</vt:lpstr>
      <vt:lpstr>SWOT</vt:lpstr>
      <vt:lpstr>Developing the TOWS matrix</vt:lpstr>
      <vt:lpstr>Issues with SWOT analysis</vt:lpstr>
      <vt:lpstr>How has external factors affected the industry internally?  </vt:lpstr>
      <vt:lpstr>SWOT</vt:lpstr>
      <vt:lpstr>Assignment 2 </vt:lpstr>
      <vt:lpstr>PowerPoint Presentation</vt:lpstr>
      <vt:lpstr>PowerPoint Presentation</vt:lpstr>
      <vt:lpstr>Activity </vt:lpstr>
      <vt:lpstr>References</vt:lpstr>
      <vt:lpstr>PowerPoint Presentation</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29</cp:revision>
  <dcterms:created xsi:type="dcterms:W3CDTF">2023-09-15T09:31:09Z</dcterms:created>
  <dcterms:modified xsi:type="dcterms:W3CDTF">2024-04-08T10:32:44Z</dcterms:modified>
</cp:coreProperties>
</file>