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6" r:id="rId17"/>
    <p:sldId id="277" r:id="rId18"/>
    <p:sldId id="271" r:id="rId19"/>
    <p:sldId id="272" r:id="rId20"/>
    <p:sldId id="273" r:id="rId21"/>
    <p:sldId id="274" r:id="rId22"/>
    <p:sldId id="275"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7" d="100"/>
          <a:sy n="97" d="100"/>
        </p:scale>
        <p:origin x="68" y="2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E9701AA-7D98-4E56-A44F-BD01C80AD844}" type="datetimeFigureOut">
              <a:rPr lang="en-US" smtClean="0"/>
              <a:t>5/15/2019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E1FE7-731D-4FB1-BC31-818F9AF7908A}" type="slidenum">
              <a:rPr lang="en-US" smtClean="0"/>
              <a:t>‹#›</a:t>
            </a:fld>
            <a:endParaRPr lang="en-US"/>
          </a:p>
        </p:txBody>
      </p:sp>
    </p:spTree>
    <p:extLst>
      <p:ext uri="{BB962C8B-B14F-4D97-AF65-F5344CB8AC3E}">
        <p14:creationId xmlns:p14="http://schemas.microsoft.com/office/powerpoint/2010/main" val="13723214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9701AA-7D98-4E56-A44F-BD01C80AD844}" type="datetimeFigureOut">
              <a:rPr lang="en-US" smtClean="0"/>
              <a:t>5/15/2019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E1FE7-731D-4FB1-BC31-818F9AF7908A}" type="slidenum">
              <a:rPr lang="en-US" smtClean="0"/>
              <a:t>‹#›</a:t>
            </a:fld>
            <a:endParaRPr lang="en-US"/>
          </a:p>
        </p:txBody>
      </p:sp>
    </p:spTree>
    <p:extLst>
      <p:ext uri="{BB962C8B-B14F-4D97-AF65-F5344CB8AC3E}">
        <p14:creationId xmlns:p14="http://schemas.microsoft.com/office/powerpoint/2010/main" val="32065722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E9701AA-7D98-4E56-A44F-BD01C80AD844}" type="datetimeFigureOut">
              <a:rPr lang="en-US" smtClean="0"/>
              <a:t>5/15/2019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E1FE7-731D-4FB1-BC31-818F9AF7908A}" type="slidenum">
              <a:rPr lang="en-US" smtClean="0"/>
              <a:t>‹#›</a:t>
            </a:fld>
            <a:endParaRPr lang="en-US"/>
          </a:p>
        </p:txBody>
      </p:sp>
    </p:spTree>
    <p:extLst>
      <p:ext uri="{BB962C8B-B14F-4D97-AF65-F5344CB8AC3E}">
        <p14:creationId xmlns:p14="http://schemas.microsoft.com/office/powerpoint/2010/main" val="4191624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E9701AA-7D98-4E56-A44F-BD01C80AD844}" type="datetimeFigureOut">
              <a:rPr lang="en-US" smtClean="0"/>
              <a:t>5/15/2019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9E1FE7-731D-4FB1-BC31-818F9AF7908A}" type="slidenum">
              <a:rPr lang="en-US" smtClean="0"/>
              <a:t>‹#›</a:t>
            </a:fld>
            <a:endParaRPr lang="en-US"/>
          </a:p>
        </p:txBody>
      </p:sp>
    </p:spTree>
    <p:extLst>
      <p:ext uri="{BB962C8B-B14F-4D97-AF65-F5344CB8AC3E}">
        <p14:creationId xmlns:p14="http://schemas.microsoft.com/office/powerpoint/2010/main" val="7871998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E9701AA-7D98-4E56-A44F-BD01C80AD844}" type="datetimeFigureOut">
              <a:rPr lang="en-US" smtClean="0"/>
              <a:t>5/15/2019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9E1FE7-731D-4FB1-BC31-818F9AF7908A}" type="slidenum">
              <a:rPr lang="en-US" smtClean="0"/>
              <a:t>‹#›</a:t>
            </a:fld>
            <a:endParaRPr lang="en-US"/>
          </a:p>
        </p:txBody>
      </p:sp>
    </p:spTree>
    <p:extLst>
      <p:ext uri="{BB962C8B-B14F-4D97-AF65-F5344CB8AC3E}">
        <p14:creationId xmlns:p14="http://schemas.microsoft.com/office/powerpoint/2010/main" val="30339907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E9701AA-7D98-4E56-A44F-BD01C80AD844}" type="datetimeFigureOut">
              <a:rPr lang="en-US" smtClean="0"/>
              <a:t>5/15/2019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9E1FE7-731D-4FB1-BC31-818F9AF7908A}" type="slidenum">
              <a:rPr lang="en-US" smtClean="0"/>
              <a:t>‹#›</a:t>
            </a:fld>
            <a:endParaRPr lang="en-US"/>
          </a:p>
        </p:txBody>
      </p:sp>
    </p:spTree>
    <p:extLst>
      <p:ext uri="{BB962C8B-B14F-4D97-AF65-F5344CB8AC3E}">
        <p14:creationId xmlns:p14="http://schemas.microsoft.com/office/powerpoint/2010/main" val="3034577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9701AA-7D98-4E56-A44F-BD01C80AD844}" type="datetimeFigureOut">
              <a:rPr lang="en-US" smtClean="0"/>
              <a:t>5/15/2019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9E1FE7-731D-4FB1-BC31-818F9AF7908A}" type="slidenum">
              <a:rPr lang="en-US" smtClean="0"/>
              <a:t>‹#›</a:t>
            </a:fld>
            <a:endParaRPr lang="en-US"/>
          </a:p>
        </p:txBody>
      </p:sp>
    </p:spTree>
    <p:extLst>
      <p:ext uri="{BB962C8B-B14F-4D97-AF65-F5344CB8AC3E}">
        <p14:creationId xmlns:p14="http://schemas.microsoft.com/office/powerpoint/2010/main" val="41182968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9701AA-7D98-4E56-A44F-BD01C80AD844}" type="datetimeFigureOut">
              <a:rPr lang="en-US" smtClean="0"/>
              <a:t>5/15/2019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9E1FE7-731D-4FB1-BC31-818F9AF7908A}" type="slidenum">
              <a:rPr lang="en-US" smtClean="0"/>
              <a:t>‹#›</a:t>
            </a:fld>
            <a:endParaRPr lang="en-US"/>
          </a:p>
        </p:txBody>
      </p:sp>
    </p:spTree>
    <p:extLst>
      <p:ext uri="{BB962C8B-B14F-4D97-AF65-F5344CB8AC3E}">
        <p14:creationId xmlns:p14="http://schemas.microsoft.com/office/powerpoint/2010/main" val="36829845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9701AA-7D98-4E56-A44F-BD01C80AD844}" type="datetimeFigureOut">
              <a:rPr lang="en-US" smtClean="0"/>
              <a:t>5/15/2019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9E1FE7-731D-4FB1-BC31-818F9AF7908A}" type="slidenum">
              <a:rPr lang="en-US" smtClean="0"/>
              <a:t>‹#›</a:t>
            </a:fld>
            <a:endParaRPr lang="en-US"/>
          </a:p>
        </p:txBody>
      </p:sp>
    </p:spTree>
    <p:extLst>
      <p:ext uri="{BB962C8B-B14F-4D97-AF65-F5344CB8AC3E}">
        <p14:creationId xmlns:p14="http://schemas.microsoft.com/office/powerpoint/2010/main" val="12623322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9701AA-7D98-4E56-A44F-BD01C80AD844}" type="datetimeFigureOut">
              <a:rPr lang="en-US" smtClean="0"/>
              <a:t>5/15/2019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E1FE7-731D-4FB1-BC31-818F9AF7908A}" type="slidenum">
              <a:rPr lang="en-US" smtClean="0"/>
              <a:t>‹#›</a:t>
            </a:fld>
            <a:endParaRPr lang="en-US"/>
          </a:p>
        </p:txBody>
      </p:sp>
    </p:spTree>
    <p:extLst>
      <p:ext uri="{BB962C8B-B14F-4D97-AF65-F5344CB8AC3E}">
        <p14:creationId xmlns:p14="http://schemas.microsoft.com/office/powerpoint/2010/main" val="1464498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9701AA-7D98-4E56-A44F-BD01C80AD844}" type="datetimeFigureOut">
              <a:rPr lang="en-US" smtClean="0"/>
              <a:t>5/15/2019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E1FE7-731D-4FB1-BC31-818F9AF7908A}" type="slidenum">
              <a:rPr lang="en-US" smtClean="0"/>
              <a:t>‹#›</a:t>
            </a:fld>
            <a:endParaRPr lang="en-US"/>
          </a:p>
        </p:txBody>
      </p:sp>
    </p:spTree>
    <p:extLst>
      <p:ext uri="{BB962C8B-B14F-4D97-AF65-F5344CB8AC3E}">
        <p14:creationId xmlns:p14="http://schemas.microsoft.com/office/powerpoint/2010/main" val="19081078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9701AA-7D98-4E56-A44F-BD01C80AD844}" type="datetimeFigureOut">
              <a:rPr lang="en-US" smtClean="0"/>
              <a:t>5/15/2019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9E1FE7-731D-4FB1-BC31-818F9AF7908A}" type="slidenum">
              <a:rPr lang="en-US" smtClean="0"/>
              <a:t>‹#›</a:t>
            </a:fld>
            <a:endParaRPr lang="en-US"/>
          </a:p>
        </p:txBody>
      </p:sp>
    </p:spTree>
    <p:extLst>
      <p:ext uri="{BB962C8B-B14F-4D97-AF65-F5344CB8AC3E}">
        <p14:creationId xmlns:p14="http://schemas.microsoft.com/office/powerpoint/2010/main" val="22177517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5400" dirty="0" smtClean="0"/>
              <a:t>Energy Auditing</a:t>
            </a:r>
            <a:endParaRPr lang="en-US" sz="5400" dirty="0"/>
          </a:p>
        </p:txBody>
      </p:sp>
      <p:sp>
        <p:nvSpPr>
          <p:cNvPr id="3" name="Subtitle 2"/>
          <p:cNvSpPr>
            <a:spLocks noGrp="1"/>
          </p:cNvSpPr>
          <p:nvPr>
            <p:ph type="subTitle" idx="1"/>
          </p:nvPr>
        </p:nvSpPr>
        <p:spPr/>
        <p:txBody>
          <a:bodyPr>
            <a:normAutofit/>
          </a:bodyPr>
          <a:lstStyle/>
          <a:p>
            <a:r>
              <a:rPr lang="en-US" sz="3600" dirty="0" smtClean="0"/>
              <a:t>By</a:t>
            </a:r>
          </a:p>
          <a:p>
            <a:r>
              <a:rPr lang="en-US" sz="3600" dirty="0" smtClean="0"/>
              <a:t>Andrew Thorn</a:t>
            </a:r>
            <a:endParaRPr lang="en-US" sz="3600" dirty="0"/>
          </a:p>
        </p:txBody>
      </p:sp>
    </p:spTree>
    <p:extLst>
      <p:ext uri="{BB962C8B-B14F-4D97-AF65-F5344CB8AC3E}">
        <p14:creationId xmlns:p14="http://schemas.microsoft.com/office/powerpoint/2010/main" val="3189241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Energy Audit</a:t>
            </a:r>
            <a:endParaRPr lang="en-US" dirty="0"/>
          </a:p>
        </p:txBody>
      </p:sp>
      <p:sp>
        <p:nvSpPr>
          <p:cNvPr id="3" name="Content Placeholder 2"/>
          <p:cNvSpPr>
            <a:spLocks noGrp="1"/>
          </p:cNvSpPr>
          <p:nvPr>
            <p:ph idx="1"/>
          </p:nvPr>
        </p:nvSpPr>
        <p:spPr>
          <a:xfrm>
            <a:off x="1622738" y="1825625"/>
            <a:ext cx="9079606" cy="4351338"/>
          </a:xfrm>
        </p:spPr>
        <p:txBody>
          <a:bodyPr>
            <a:normAutofit/>
          </a:bodyPr>
          <a:lstStyle/>
          <a:p>
            <a:r>
              <a:rPr lang="en-US" sz="3200" dirty="0" smtClean="0"/>
              <a:t>An energy audit is a feasibility study to establish and quantify the cost of the various energy inputs to, and flows within a facility or organization over a given period</a:t>
            </a:r>
          </a:p>
          <a:p>
            <a:r>
              <a:rPr lang="en-US" sz="3200" dirty="0" smtClean="0"/>
              <a:t>The overall aim of an energy audit is to identify viable and cost effective energy measures which will reduce operating costs</a:t>
            </a:r>
            <a:endParaRPr lang="en-US" sz="3200" dirty="0"/>
          </a:p>
        </p:txBody>
      </p:sp>
    </p:spTree>
    <p:extLst>
      <p:ext uri="{BB962C8B-B14F-4D97-AF65-F5344CB8AC3E}">
        <p14:creationId xmlns:p14="http://schemas.microsoft.com/office/powerpoint/2010/main" val="7211873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Energy Auditing</a:t>
            </a:r>
            <a:endParaRPr lang="en-US" dirty="0"/>
          </a:p>
        </p:txBody>
      </p:sp>
      <p:sp>
        <p:nvSpPr>
          <p:cNvPr id="3" name="Content Placeholder 2"/>
          <p:cNvSpPr>
            <a:spLocks noGrp="1"/>
          </p:cNvSpPr>
          <p:nvPr>
            <p:ph idx="1"/>
          </p:nvPr>
        </p:nvSpPr>
        <p:spPr/>
        <p:txBody>
          <a:bodyPr>
            <a:normAutofit/>
          </a:bodyPr>
          <a:lstStyle/>
          <a:p>
            <a:r>
              <a:rPr lang="en-US" sz="3200" dirty="0" smtClean="0"/>
              <a:t>Energy audits can take a variety of forms, but the process usually involves collecting data from energy invoices and meters, and undertaking surveys of plant, equipment and buildings, as well as collecting information from managers and other staff</a:t>
            </a:r>
          </a:p>
          <a:p>
            <a:r>
              <a:rPr lang="en-US" sz="3200" dirty="0" smtClean="0"/>
              <a:t>The auditing process should identify ways to enhance an organization’s operating efficiency and decrease its maintenance costs.</a:t>
            </a:r>
            <a:endParaRPr lang="en-US" sz="3200" dirty="0"/>
          </a:p>
        </p:txBody>
      </p:sp>
    </p:spTree>
    <p:extLst>
      <p:ext uri="{BB962C8B-B14F-4D97-AF65-F5344CB8AC3E}">
        <p14:creationId xmlns:p14="http://schemas.microsoft.com/office/powerpoint/2010/main" val="42531941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Energy Audits</a:t>
            </a:r>
            <a:endParaRPr lang="en-US" dirty="0"/>
          </a:p>
        </p:txBody>
      </p:sp>
      <p:sp>
        <p:nvSpPr>
          <p:cNvPr id="3" name="Content Placeholder 2"/>
          <p:cNvSpPr>
            <a:spLocks noGrp="1"/>
          </p:cNvSpPr>
          <p:nvPr>
            <p:ph idx="1"/>
          </p:nvPr>
        </p:nvSpPr>
        <p:spPr>
          <a:xfrm>
            <a:off x="1493948" y="1825625"/>
            <a:ext cx="8950817" cy="4351338"/>
          </a:xfrm>
        </p:spPr>
        <p:txBody>
          <a:bodyPr/>
          <a:lstStyle/>
          <a:p>
            <a:r>
              <a:rPr lang="en-US" sz="3200" dirty="0" smtClean="0"/>
              <a:t>Should help to resolve any occupant comfort issues</a:t>
            </a:r>
          </a:p>
          <a:p>
            <a:r>
              <a:rPr lang="en-US" sz="3200" dirty="0" smtClean="0"/>
              <a:t>An energy audit should be viewed as the ‘foundation’ on which any future energy management programme is built</a:t>
            </a:r>
          </a:p>
          <a:p>
            <a:r>
              <a:rPr lang="en-US" sz="3200" dirty="0" smtClean="0"/>
              <a:t>Energy management programmes involve the continual monitoring and targeting of energy consumption</a:t>
            </a:r>
          </a:p>
        </p:txBody>
      </p:sp>
    </p:spTree>
    <p:extLst>
      <p:ext uri="{BB962C8B-B14F-4D97-AF65-F5344CB8AC3E}">
        <p14:creationId xmlns:p14="http://schemas.microsoft.com/office/powerpoint/2010/main" val="29725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Energy Auditing</a:t>
            </a:r>
            <a:endParaRPr lang="en-US" dirty="0"/>
          </a:p>
        </p:txBody>
      </p:sp>
      <p:sp>
        <p:nvSpPr>
          <p:cNvPr id="3" name="Content Placeholder 2"/>
          <p:cNvSpPr>
            <a:spLocks noGrp="1"/>
          </p:cNvSpPr>
          <p:nvPr>
            <p:ph idx="1"/>
          </p:nvPr>
        </p:nvSpPr>
        <p:spPr/>
        <p:txBody>
          <a:bodyPr>
            <a:normAutofit/>
          </a:bodyPr>
          <a:lstStyle/>
          <a:p>
            <a:pPr marL="0" indent="0">
              <a:buNone/>
            </a:pPr>
            <a:r>
              <a:rPr lang="en-US" sz="3200" dirty="0" smtClean="0"/>
              <a:t>Before targets can be set, or effective monitoring undertaken, it is important to establish:</a:t>
            </a:r>
          </a:p>
          <a:p>
            <a:pPr marL="514350" indent="-514350">
              <a:buAutoNum type="arabicPeriod"/>
            </a:pPr>
            <a:r>
              <a:rPr lang="en-US" sz="3200" dirty="0" smtClean="0"/>
              <a:t>Baseline energy consumption</a:t>
            </a:r>
          </a:p>
          <a:p>
            <a:pPr marL="514350" indent="-514350">
              <a:buAutoNum type="arabicPeriod"/>
            </a:pPr>
            <a:r>
              <a:rPr lang="en-US" sz="3200" dirty="0" smtClean="0"/>
              <a:t>Patterns of operation and the work practices used</a:t>
            </a:r>
          </a:p>
          <a:p>
            <a:pPr marL="514350" indent="-514350">
              <a:buAutoNum type="arabicPeriod"/>
            </a:pPr>
            <a:r>
              <a:rPr lang="en-US" sz="3200" dirty="0" smtClean="0"/>
              <a:t>The condition of the organization’s buildings, plant and equipment</a:t>
            </a:r>
          </a:p>
          <a:p>
            <a:pPr marL="514350" indent="-514350">
              <a:buAutoNum type="arabicPeriod"/>
            </a:pPr>
            <a:r>
              <a:rPr lang="en-US" sz="3200" dirty="0" smtClean="0"/>
              <a:t>Energy management opportunities, which will result in energy cost reductions</a:t>
            </a:r>
            <a:endParaRPr lang="en-US" sz="3200" dirty="0"/>
          </a:p>
        </p:txBody>
      </p:sp>
    </p:spTree>
    <p:extLst>
      <p:ext uri="{BB962C8B-B14F-4D97-AF65-F5344CB8AC3E}">
        <p14:creationId xmlns:p14="http://schemas.microsoft.com/office/powerpoint/2010/main" val="16641170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Energy Auditing</a:t>
            </a:r>
            <a:endParaRPr lang="en-US" dirty="0"/>
          </a:p>
        </p:txBody>
      </p:sp>
      <p:sp>
        <p:nvSpPr>
          <p:cNvPr id="3" name="Content Placeholder 2"/>
          <p:cNvSpPr>
            <a:spLocks noGrp="1"/>
          </p:cNvSpPr>
          <p:nvPr>
            <p:ph idx="1"/>
          </p:nvPr>
        </p:nvSpPr>
        <p:spPr/>
        <p:txBody>
          <a:bodyPr>
            <a:normAutofit/>
          </a:bodyPr>
          <a:lstStyle/>
          <a:p>
            <a:r>
              <a:rPr lang="en-US" sz="3200" dirty="0" smtClean="0"/>
              <a:t>An energy audit should identify those issues which need immediate direct action, as well as those which require further detailed investigation</a:t>
            </a:r>
          </a:p>
          <a:p>
            <a:r>
              <a:rPr lang="en-US" sz="3200" dirty="0" smtClean="0"/>
              <a:t>It should also produce data, which can be used to justify future capital investment, and raise, within the organization, general awareness of energy conservation matters</a:t>
            </a:r>
          </a:p>
          <a:p>
            <a:r>
              <a:rPr lang="en-US" sz="3200" dirty="0" smtClean="0"/>
              <a:t>The financial benefits afforded to an organization by an energy audit are both direct and indirect</a:t>
            </a:r>
            <a:endParaRPr lang="en-US" sz="3200" dirty="0"/>
          </a:p>
        </p:txBody>
      </p:sp>
    </p:spTree>
    <p:extLst>
      <p:ext uri="{BB962C8B-B14F-4D97-AF65-F5344CB8AC3E}">
        <p14:creationId xmlns:p14="http://schemas.microsoft.com/office/powerpoint/2010/main" val="14994288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Energy Auditing</a:t>
            </a:r>
            <a:endParaRPr lang="en-US" dirty="0"/>
          </a:p>
        </p:txBody>
      </p:sp>
      <p:sp>
        <p:nvSpPr>
          <p:cNvPr id="3" name="Content Placeholder 2"/>
          <p:cNvSpPr>
            <a:spLocks noGrp="1"/>
          </p:cNvSpPr>
          <p:nvPr>
            <p:ph idx="1"/>
          </p:nvPr>
        </p:nvSpPr>
        <p:spPr/>
        <p:txBody>
          <a:bodyPr>
            <a:normAutofit/>
          </a:bodyPr>
          <a:lstStyle/>
          <a:p>
            <a:r>
              <a:rPr lang="en-US" sz="3200" dirty="0" smtClean="0"/>
              <a:t>The direct benefits are fairly obvious; energy cost savings can be achieved by reducing consumption, or simply by changing tariff or fuel types</a:t>
            </a:r>
          </a:p>
          <a:p>
            <a:r>
              <a:rPr lang="en-US" sz="3200" dirty="0" smtClean="0"/>
              <a:t>The indirect benefits are much less obvious; reduced maintenance costs will arise from improved plant  utilization and reduced operating hours</a:t>
            </a:r>
          </a:p>
          <a:p>
            <a:r>
              <a:rPr lang="en-US" sz="3200" dirty="0" smtClean="0"/>
              <a:t>Also, improved plant utilization may result in the estimation of excess plant capacity and ultimately reduced capital expenditure</a:t>
            </a:r>
            <a:endParaRPr lang="en-US" sz="3200" dirty="0"/>
          </a:p>
        </p:txBody>
      </p:sp>
    </p:spTree>
    <p:extLst>
      <p:ext uri="{BB962C8B-B14F-4D97-AF65-F5344CB8AC3E}">
        <p14:creationId xmlns:p14="http://schemas.microsoft.com/office/powerpoint/2010/main" val="23015422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Energy Auditing</a:t>
            </a:r>
            <a:endParaRPr lang="en-US" dirty="0"/>
          </a:p>
        </p:txBody>
      </p:sp>
      <p:sp>
        <p:nvSpPr>
          <p:cNvPr id="3" name="Content Placeholder 2"/>
          <p:cNvSpPr>
            <a:spLocks noGrp="1"/>
          </p:cNvSpPr>
          <p:nvPr>
            <p:ph idx="1"/>
          </p:nvPr>
        </p:nvSpPr>
        <p:spPr>
          <a:xfrm>
            <a:off x="1287887" y="1825625"/>
            <a:ext cx="9646276" cy="4351338"/>
          </a:xfrm>
        </p:spPr>
        <p:txBody>
          <a:bodyPr>
            <a:normAutofit/>
          </a:bodyPr>
          <a:lstStyle/>
          <a:p>
            <a:r>
              <a:rPr lang="en-US" sz="3200" dirty="0" smtClean="0"/>
              <a:t>The auditing process should identify energy management opportunities, which when implemented will result in financial benefit to an organization</a:t>
            </a:r>
          </a:p>
          <a:p>
            <a:r>
              <a:rPr lang="en-US" sz="3200" dirty="0" smtClean="0"/>
              <a:t>The magnitude of these financial benefits is not necessarily dependent on the level of capital investment</a:t>
            </a:r>
          </a:p>
          <a:p>
            <a:r>
              <a:rPr lang="en-US" sz="3200" dirty="0" smtClean="0"/>
              <a:t>In many situations can be achieved through the implementation of ‘no cost’ or low cost measures</a:t>
            </a:r>
            <a:endParaRPr lang="en-US" sz="3200" dirty="0"/>
          </a:p>
        </p:txBody>
      </p:sp>
    </p:spTree>
    <p:extLst>
      <p:ext uri="{BB962C8B-B14F-4D97-AF65-F5344CB8AC3E}">
        <p14:creationId xmlns:p14="http://schemas.microsoft.com/office/powerpoint/2010/main" val="8684076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Energy Auditing</a:t>
            </a:r>
            <a:endParaRPr lang="en-US" dirty="0"/>
          </a:p>
        </p:txBody>
      </p:sp>
      <p:sp>
        <p:nvSpPr>
          <p:cNvPr id="3" name="Content Placeholder 2"/>
          <p:cNvSpPr>
            <a:spLocks noGrp="1"/>
          </p:cNvSpPr>
          <p:nvPr>
            <p:ph idx="1"/>
          </p:nvPr>
        </p:nvSpPr>
        <p:spPr/>
        <p:txBody>
          <a:bodyPr>
            <a:normAutofit/>
          </a:bodyPr>
          <a:lstStyle/>
          <a:p>
            <a:pPr marL="0" indent="0">
              <a:buNone/>
            </a:pPr>
            <a:r>
              <a:rPr lang="en-US" sz="3200" dirty="0" smtClean="0"/>
              <a:t>No cost or low cost measures</a:t>
            </a:r>
          </a:p>
          <a:p>
            <a:pPr marL="514350" indent="-514350">
              <a:buAutoNum type="arabicPeriod"/>
            </a:pPr>
            <a:r>
              <a:rPr lang="en-US" sz="3200" dirty="0" smtClean="0"/>
              <a:t>Changing an energy tariff</a:t>
            </a:r>
          </a:p>
          <a:p>
            <a:pPr marL="514350" indent="-514350">
              <a:buAutoNum type="arabicPeriod"/>
            </a:pPr>
            <a:r>
              <a:rPr lang="en-US" sz="3200" dirty="0" smtClean="0"/>
              <a:t>Rescheduling production activities to take advantage of preferential tariffs</a:t>
            </a:r>
          </a:p>
          <a:p>
            <a:pPr marL="514350" indent="-514350">
              <a:buAutoNum type="arabicPeriod"/>
            </a:pPr>
            <a:r>
              <a:rPr lang="en-US" sz="3200" dirty="0" smtClean="0"/>
              <a:t>Adjusting existing controls so that plant operation matches the actual requirements of the building or manufacturing process</a:t>
            </a:r>
            <a:endParaRPr lang="en-US" sz="3200" dirty="0"/>
          </a:p>
        </p:txBody>
      </p:sp>
    </p:spTree>
    <p:extLst>
      <p:ext uri="{BB962C8B-B14F-4D97-AF65-F5344CB8AC3E}">
        <p14:creationId xmlns:p14="http://schemas.microsoft.com/office/powerpoint/2010/main" val="18088422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Energy Auditing</a:t>
            </a:r>
            <a:endParaRPr lang="en-US" dirty="0"/>
          </a:p>
        </p:txBody>
      </p:sp>
      <p:sp>
        <p:nvSpPr>
          <p:cNvPr id="3" name="Content Placeholder 2"/>
          <p:cNvSpPr>
            <a:spLocks noGrp="1"/>
          </p:cNvSpPr>
          <p:nvPr>
            <p:ph idx="1"/>
          </p:nvPr>
        </p:nvSpPr>
        <p:spPr/>
        <p:txBody>
          <a:bodyPr>
            <a:normAutofit/>
          </a:bodyPr>
          <a:lstStyle/>
          <a:p>
            <a:pPr marL="0" indent="0">
              <a:buNone/>
            </a:pPr>
            <a:r>
              <a:rPr lang="en-US" sz="3200" dirty="0" smtClean="0"/>
              <a:t>No cost or low cost measures</a:t>
            </a:r>
          </a:p>
          <a:p>
            <a:pPr marL="514350" indent="-514350">
              <a:buAutoNum type="arabicPeriod" startAt="4"/>
            </a:pPr>
            <a:r>
              <a:rPr lang="en-US" sz="3200" dirty="0" smtClean="0"/>
              <a:t>Implementing good housekeeping policies in which staff are encouraged to avoid energy wasteful practices</a:t>
            </a:r>
          </a:p>
          <a:p>
            <a:pPr marL="514350" indent="-514350">
              <a:buAutoNum type="arabicPeriod" startAt="4"/>
            </a:pPr>
            <a:r>
              <a:rPr lang="en-US" sz="3200" dirty="0" smtClean="0"/>
              <a:t>Investment in small capital items such as thermostats and time switches</a:t>
            </a:r>
          </a:p>
          <a:p>
            <a:pPr marL="0" indent="0">
              <a:buNone/>
            </a:pPr>
            <a:r>
              <a:rPr lang="en-US" sz="3200" dirty="0" smtClean="0"/>
              <a:t>Although much can be achieved through low cost measures, it is sometimes necessary to undertake more capital-intensive measures, such as replacing worn out plant</a:t>
            </a:r>
            <a:endParaRPr lang="en-US" sz="3200" dirty="0"/>
          </a:p>
        </p:txBody>
      </p:sp>
    </p:spTree>
    <p:extLst>
      <p:ext uri="{BB962C8B-B14F-4D97-AF65-F5344CB8AC3E}">
        <p14:creationId xmlns:p14="http://schemas.microsoft.com/office/powerpoint/2010/main" val="29568368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Types of Energy Audit</a:t>
            </a:r>
            <a:endParaRPr lang="en-US" dirty="0"/>
          </a:p>
        </p:txBody>
      </p:sp>
      <p:sp>
        <p:nvSpPr>
          <p:cNvPr id="3" name="Content Placeholder 2"/>
          <p:cNvSpPr>
            <a:spLocks noGrp="1"/>
          </p:cNvSpPr>
          <p:nvPr>
            <p:ph idx="1"/>
          </p:nvPr>
        </p:nvSpPr>
        <p:spPr/>
        <p:txBody>
          <a:bodyPr>
            <a:normAutofit/>
          </a:bodyPr>
          <a:lstStyle/>
          <a:p>
            <a:r>
              <a:rPr lang="en-US" sz="3200" dirty="0" smtClean="0"/>
              <a:t>Energy audits can broadly be classified as </a:t>
            </a:r>
            <a:r>
              <a:rPr lang="en-US" sz="3200" b="1" dirty="0" smtClean="0"/>
              <a:t>preliminary</a:t>
            </a:r>
            <a:r>
              <a:rPr lang="en-US" sz="3200" dirty="0" smtClean="0"/>
              <a:t>, </a:t>
            </a:r>
            <a:r>
              <a:rPr lang="en-US" sz="3200" b="1" dirty="0" smtClean="0"/>
              <a:t>targeted</a:t>
            </a:r>
            <a:r>
              <a:rPr lang="en-US" sz="3200" dirty="0" smtClean="0"/>
              <a:t> and </a:t>
            </a:r>
            <a:r>
              <a:rPr lang="en-US" sz="3200" b="1" dirty="0" smtClean="0"/>
              <a:t>comprehensive</a:t>
            </a:r>
            <a:r>
              <a:rPr lang="en-US" sz="3200" dirty="0" smtClean="0"/>
              <a:t> audits</a:t>
            </a:r>
          </a:p>
          <a:p>
            <a:r>
              <a:rPr lang="en-US" sz="3200" dirty="0" smtClean="0"/>
              <a:t>Each type is distinguished by the level of detail involved and the depth of the analysis undertaken</a:t>
            </a:r>
          </a:p>
          <a:p>
            <a:r>
              <a:rPr lang="en-US" sz="3200" dirty="0" smtClean="0"/>
              <a:t>It is important to select the appropriate audit type for the facility concerned</a:t>
            </a:r>
            <a:endParaRPr lang="en-US" sz="3200" dirty="0"/>
          </a:p>
        </p:txBody>
      </p:sp>
    </p:spTree>
    <p:extLst>
      <p:ext uri="{BB962C8B-B14F-4D97-AF65-F5344CB8AC3E}">
        <p14:creationId xmlns:p14="http://schemas.microsoft.com/office/powerpoint/2010/main" val="54325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Types of Energy Audit</a:t>
            </a:r>
            <a:endParaRPr lang="en-US" dirty="0"/>
          </a:p>
        </p:txBody>
      </p:sp>
      <p:sp>
        <p:nvSpPr>
          <p:cNvPr id="3" name="Content Placeholder 2"/>
          <p:cNvSpPr>
            <a:spLocks noGrp="1"/>
          </p:cNvSpPr>
          <p:nvPr>
            <p:ph idx="1"/>
          </p:nvPr>
        </p:nvSpPr>
        <p:spPr/>
        <p:txBody>
          <a:bodyPr>
            <a:normAutofit/>
          </a:bodyPr>
          <a:lstStyle/>
          <a:p>
            <a:r>
              <a:rPr lang="en-US" sz="3200" dirty="0"/>
              <a:t>C</a:t>
            </a:r>
            <a:r>
              <a:rPr lang="en-US" sz="3200" dirty="0" smtClean="0"/>
              <a:t>omprehensive audits involve detailed energy surveys of plant, equipment and the fabric of buildings, which is a time consuming and expensive process</a:t>
            </a:r>
          </a:p>
          <a:p>
            <a:r>
              <a:rPr lang="en-US" sz="3200" dirty="0" smtClean="0"/>
              <a:t>They therefore should not be undertaken lightly</a:t>
            </a:r>
          </a:p>
          <a:p>
            <a:r>
              <a:rPr lang="en-US" sz="3200" dirty="0" smtClean="0"/>
              <a:t>It is often better to focus detailed surveys on problem areas highlighted by a preliminary energy audit, otherwise much time and money can be wasted</a:t>
            </a:r>
            <a:endParaRPr lang="en-US" sz="3200" dirty="0"/>
          </a:p>
        </p:txBody>
      </p:sp>
    </p:spTree>
    <p:extLst>
      <p:ext uri="{BB962C8B-B14F-4D97-AF65-F5344CB8AC3E}">
        <p14:creationId xmlns:p14="http://schemas.microsoft.com/office/powerpoint/2010/main" val="4709565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Types of Energy Audit</a:t>
            </a:r>
            <a:endParaRPr lang="en-GB" dirty="0"/>
          </a:p>
        </p:txBody>
      </p:sp>
      <p:sp>
        <p:nvSpPr>
          <p:cNvPr id="3" name="Content Placeholder 2"/>
          <p:cNvSpPr>
            <a:spLocks noGrp="1"/>
          </p:cNvSpPr>
          <p:nvPr>
            <p:ph idx="1"/>
          </p:nvPr>
        </p:nvSpPr>
        <p:spPr/>
        <p:txBody>
          <a:bodyPr>
            <a:normAutofit/>
          </a:bodyPr>
          <a:lstStyle/>
          <a:p>
            <a:r>
              <a:rPr lang="en-GB" sz="3200" dirty="0" smtClean="0"/>
              <a:t>By carrying out a preliminary audit and methodically applying a range of simple analysis techniques it is often possible to identify major energy problems without the need for expensive and detailed energy surveys</a:t>
            </a:r>
          </a:p>
          <a:p>
            <a:r>
              <a:rPr lang="en-GB" sz="3200" dirty="0" smtClean="0"/>
              <a:t>Preliminary energy audits seek to establish the quantity and cost of each form of energy used in a facility or in an organisation</a:t>
            </a:r>
            <a:endParaRPr lang="en-GB" sz="3200" dirty="0"/>
          </a:p>
        </p:txBody>
      </p:sp>
    </p:spTree>
    <p:extLst>
      <p:ext uri="{BB962C8B-B14F-4D97-AF65-F5344CB8AC3E}">
        <p14:creationId xmlns:p14="http://schemas.microsoft.com/office/powerpoint/2010/main" val="14962415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Types of Energy Audit</a:t>
            </a:r>
            <a:endParaRPr lang="en-GB" dirty="0"/>
          </a:p>
        </p:txBody>
      </p:sp>
      <p:sp>
        <p:nvSpPr>
          <p:cNvPr id="3" name="Content Placeholder 2"/>
          <p:cNvSpPr>
            <a:spLocks noGrp="1"/>
          </p:cNvSpPr>
          <p:nvPr>
            <p:ph idx="1"/>
          </p:nvPr>
        </p:nvSpPr>
        <p:spPr/>
        <p:txBody>
          <a:bodyPr>
            <a:normAutofit/>
          </a:bodyPr>
          <a:lstStyle/>
          <a:p>
            <a:pPr marL="0" indent="0">
              <a:buNone/>
            </a:pPr>
            <a:r>
              <a:rPr lang="en-GB" sz="3200" b="1" dirty="0" smtClean="0"/>
              <a:t>Preliminary Audit</a:t>
            </a:r>
          </a:p>
          <a:p>
            <a:r>
              <a:rPr lang="en-GB" sz="3200" dirty="0" smtClean="0"/>
              <a:t>They are relatively quick and are designed to determine a project’s potential</a:t>
            </a:r>
          </a:p>
          <a:p>
            <a:r>
              <a:rPr lang="en-GB" sz="3200" dirty="0" smtClean="0"/>
              <a:t>Preliminary audits are primarily concerned with obtaining data from energy invoices and meter readings for a given period</a:t>
            </a:r>
            <a:endParaRPr lang="en-GB" sz="3200" dirty="0"/>
          </a:p>
        </p:txBody>
      </p:sp>
    </p:spTree>
    <p:extLst>
      <p:ext uri="{BB962C8B-B14F-4D97-AF65-F5344CB8AC3E}">
        <p14:creationId xmlns:p14="http://schemas.microsoft.com/office/powerpoint/2010/main" val="31531746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Types of Energy Audit</a:t>
            </a:r>
            <a:endParaRPr lang="en-GB" dirty="0"/>
          </a:p>
        </p:txBody>
      </p:sp>
      <p:sp>
        <p:nvSpPr>
          <p:cNvPr id="3" name="Content Placeholder 2"/>
          <p:cNvSpPr>
            <a:spLocks noGrp="1"/>
          </p:cNvSpPr>
          <p:nvPr>
            <p:ph idx="1"/>
          </p:nvPr>
        </p:nvSpPr>
        <p:spPr/>
        <p:txBody>
          <a:bodyPr>
            <a:normAutofit lnSpcReduction="10000"/>
          </a:bodyPr>
          <a:lstStyle/>
          <a:p>
            <a:r>
              <a:rPr lang="en-GB" sz="3200" dirty="0" smtClean="0"/>
              <a:t>Targeted energy audits often result from preliminary audits</a:t>
            </a:r>
          </a:p>
          <a:p>
            <a:r>
              <a:rPr lang="en-GB" sz="3200" dirty="0" smtClean="0"/>
              <a:t>They provide data and detailed analysis on specific targeted projects</a:t>
            </a:r>
          </a:p>
          <a:p>
            <a:r>
              <a:rPr lang="en-GB" sz="3200" dirty="0" smtClean="0"/>
              <a:t>For example, an organisation may target its lighting installation or boilers with a view to up-grading these items of equipment</a:t>
            </a:r>
          </a:p>
          <a:p>
            <a:r>
              <a:rPr lang="en-GB" sz="3200" dirty="0" smtClean="0"/>
              <a:t>Targeted audits therefore involved detailed surveys of the target subjects and analysis of the energy flows and costs associated with the targets</a:t>
            </a:r>
            <a:endParaRPr lang="en-GB" sz="3200" dirty="0"/>
          </a:p>
        </p:txBody>
      </p:sp>
    </p:spTree>
    <p:extLst>
      <p:ext uri="{BB962C8B-B14F-4D97-AF65-F5344CB8AC3E}">
        <p14:creationId xmlns:p14="http://schemas.microsoft.com/office/powerpoint/2010/main" val="31586420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Energy Audits</a:t>
            </a:r>
            <a:endParaRPr lang="en-GB" dirty="0"/>
          </a:p>
        </p:txBody>
      </p:sp>
      <p:sp>
        <p:nvSpPr>
          <p:cNvPr id="3" name="Content Placeholder 2"/>
          <p:cNvSpPr>
            <a:spLocks noGrp="1"/>
          </p:cNvSpPr>
          <p:nvPr>
            <p:ph idx="1"/>
          </p:nvPr>
        </p:nvSpPr>
        <p:spPr/>
        <p:txBody>
          <a:bodyPr>
            <a:normAutofit/>
          </a:bodyPr>
          <a:lstStyle/>
          <a:p>
            <a:r>
              <a:rPr lang="en-GB" sz="3200" dirty="0" smtClean="0"/>
              <a:t>Comprehensive energy audits provide detailed data on the energy inputs to, and energy flows within a facility</a:t>
            </a:r>
          </a:p>
          <a:p>
            <a:r>
              <a:rPr lang="en-GB" sz="3200" dirty="0" smtClean="0"/>
              <a:t>They should produce detailed energy project implementation plans</a:t>
            </a:r>
          </a:p>
          <a:p>
            <a:r>
              <a:rPr lang="en-GB" sz="3200" dirty="0" smtClean="0"/>
              <a:t>Such audits involve detailed energy surveys and may involve the use of complex energy simulation computer software</a:t>
            </a:r>
            <a:endParaRPr lang="en-GB" sz="3200" dirty="0"/>
          </a:p>
        </p:txBody>
      </p:sp>
    </p:spTree>
    <p:extLst>
      <p:ext uri="{BB962C8B-B14F-4D97-AF65-F5344CB8AC3E}">
        <p14:creationId xmlns:p14="http://schemas.microsoft.com/office/powerpoint/2010/main" val="35988044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Why is Energy Wasted</a:t>
            </a:r>
            <a:endParaRPr lang="en-GB" dirty="0"/>
          </a:p>
        </p:txBody>
      </p:sp>
      <p:sp>
        <p:nvSpPr>
          <p:cNvPr id="3" name="Content Placeholder 2"/>
          <p:cNvSpPr>
            <a:spLocks noGrp="1"/>
          </p:cNvSpPr>
          <p:nvPr>
            <p:ph idx="1"/>
          </p:nvPr>
        </p:nvSpPr>
        <p:spPr/>
        <p:txBody>
          <a:bodyPr>
            <a:normAutofit lnSpcReduction="10000"/>
          </a:bodyPr>
          <a:lstStyle/>
          <a:p>
            <a:r>
              <a:rPr lang="en-GB" sz="3200" dirty="0" smtClean="0"/>
              <a:t>Poorly designed buildings and installations</a:t>
            </a:r>
          </a:p>
          <a:p>
            <a:r>
              <a:rPr lang="en-GB" sz="3200" dirty="0" smtClean="0"/>
              <a:t>Buildings maybe poorly insulated resulting in high space heating costs</a:t>
            </a:r>
          </a:p>
          <a:p>
            <a:r>
              <a:rPr lang="en-GB" sz="3200" dirty="0" smtClean="0"/>
              <a:t>Mechanical ventilation ducts may be undersized so that fan power consumption is high</a:t>
            </a:r>
          </a:p>
          <a:p>
            <a:r>
              <a:rPr lang="en-GB" sz="3200" dirty="0" smtClean="0"/>
              <a:t>Heating systems may be installed without any optimum start control</a:t>
            </a:r>
          </a:p>
          <a:p>
            <a:r>
              <a:rPr lang="en-GB" sz="3200" dirty="0" smtClean="0"/>
              <a:t>Time clock controllers may be incorrectly set so that buildings are heated when not in use</a:t>
            </a:r>
            <a:endParaRPr lang="en-GB" sz="3200" dirty="0"/>
          </a:p>
        </p:txBody>
      </p:sp>
    </p:spTree>
    <p:extLst>
      <p:ext uri="{BB962C8B-B14F-4D97-AF65-F5344CB8AC3E}">
        <p14:creationId xmlns:p14="http://schemas.microsoft.com/office/powerpoint/2010/main" val="18815106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Why is Energy Wasted?</a:t>
            </a:r>
            <a:endParaRPr lang="en-GB" dirty="0"/>
          </a:p>
        </p:txBody>
      </p:sp>
      <p:sp>
        <p:nvSpPr>
          <p:cNvPr id="3" name="Content Placeholder 2"/>
          <p:cNvSpPr>
            <a:spLocks noGrp="1"/>
          </p:cNvSpPr>
          <p:nvPr>
            <p:ph idx="1"/>
          </p:nvPr>
        </p:nvSpPr>
        <p:spPr/>
        <p:txBody>
          <a:bodyPr>
            <a:normAutofit/>
          </a:bodyPr>
          <a:lstStyle/>
          <a:p>
            <a:r>
              <a:rPr lang="en-GB" sz="3200" dirty="0" smtClean="0"/>
              <a:t>Inefficient plant operation, often arising from the use of old or out of date technology, a situation often made worse by poor maintenance</a:t>
            </a:r>
          </a:p>
          <a:p>
            <a:r>
              <a:rPr lang="en-GB" sz="3200" dirty="0" smtClean="0"/>
              <a:t>Poor operating and working practices.  Lights are often left on in buildings when they should be switched off</a:t>
            </a:r>
            <a:endParaRPr lang="en-GB" sz="3200" dirty="0"/>
          </a:p>
        </p:txBody>
      </p:sp>
    </p:spTree>
    <p:extLst>
      <p:ext uri="{BB962C8B-B14F-4D97-AF65-F5344CB8AC3E}">
        <p14:creationId xmlns:p14="http://schemas.microsoft.com/office/powerpoint/2010/main" val="13402985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Main Reasons for Energy Wastage</a:t>
            </a:r>
            <a:endParaRPr lang="en-GB" dirty="0"/>
          </a:p>
        </p:txBody>
      </p:sp>
      <p:sp>
        <p:nvSpPr>
          <p:cNvPr id="3" name="Content Placeholder 2"/>
          <p:cNvSpPr>
            <a:spLocks noGrp="1"/>
          </p:cNvSpPr>
          <p:nvPr>
            <p:ph idx="1"/>
          </p:nvPr>
        </p:nvSpPr>
        <p:spPr/>
        <p:txBody>
          <a:bodyPr>
            <a:normAutofit/>
          </a:bodyPr>
          <a:lstStyle/>
          <a:p>
            <a:r>
              <a:rPr lang="en-GB" sz="3200" dirty="0" smtClean="0"/>
              <a:t>Building designers do not pay energy bills</a:t>
            </a:r>
          </a:p>
          <a:p>
            <a:r>
              <a:rPr lang="en-GB" sz="3200" dirty="0" smtClean="0"/>
              <a:t>The design process is closely allied to the construction process, and designers usually select low capital cost solutions, which often result in higher operating costs</a:t>
            </a:r>
          </a:p>
          <a:p>
            <a:r>
              <a:rPr lang="en-GB" sz="3200" dirty="0" smtClean="0"/>
              <a:t>This situation is made worse by the fact that the budgets for constructing a facility and running it are usually completely separated</a:t>
            </a:r>
            <a:endParaRPr lang="en-GB" sz="3200" dirty="0"/>
          </a:p>
        </p:txBody>
      </p:sp>
    </p:spTree>
    <p:extLst>
      <p:ext uri="{BB962C8B-B14F-4D97-AF65-F5344CB8AC3E}">
        <p14:creationId xmlns:p14="http://schemas.microsoft.com/office/powerpoint/2010/main" val="31368048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Main Reasons for Energy Wastage</a:t>
            </a:r>
            <a:endParaRPr lang="en-GB" dirty="0"/>
          </a:p>
        </p:txBody>
      </p:sp>
      <p:sp>
        <p:nvSpPr>
          <p:cNvPr id="3" name="Content Placeholder 2"/>
          <p:cNvSpPr>
            <a:spLocks noGrp="1"/>
          </p:cNvSpPr>
          <p:nvPr>
            <p:ph idx="1"/>
          </p:nvPr>
        </p:nvSpPr>
        <p:spPr/>
        <p:txBody>
          <a:bodyPr>
            <a:normAutofit/>
          </a:bodyPr>
          <a:lstStyle/>
          <a:p>
            <a:r>
              <a:rPr lang="en-GB" sz="3200" dirty="0" smtClean="0"/>
              <a:t>Energy consumption is taken for granted</a:t>
            </a:r>
          </a:p>
          <a:p>
            <a:r>
              <a:rPr lang="en-GB" sz="3200" dirty="0" smtClean="0"/>
              <a:t>Most building occupants and users do not pay energy bills</a:t>
            </a:r>
          </a:p>
          <a:p>
            <a:r>
              <a:rPr lang="en-GB" sz="3200" dirty="0" smtClean="0"/>
              <a:t>They are concerned with their own personal comfort and are not particularly interested in how much energy is consumed in achieving a comfortable environment</a:t>
            </a:r>
          </a:p>
          <a:p>
            <a:r>
              <a:rPr lang="en-GB" sz="3200" dirty="0" smtClean="0"/>
              <a:t>Most organisations do not have a culture of energy efficiency</a:t>
            </a:r>
            <a:endParaRPr lang="en-GB" sz="3200" dirty="0"/>
          </a:p>
        </p:txBody>
      </p:sp>
    </p:spTree>
    <p:extLst>
      <p:ext uri="{BB962C8B-B14F-4D97-AF65-F5344CB8AC3E}">
        <p14:creationId xmlns:p14="http://schemas.microsoft.com/office/powerpoint/2010/main" val="18620866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Energy Savings </a:t>
            </a:r>
            <a:endParaRPr lang="en-GB" dirty="0"/>
          </a:p>
        </p:txBody>
      </p:sp>
      <p:sp>
        <p:nvSpPr>
          <p:cNvPr id="3" name="Content Placeholder 2"/>
          <p:cNvSpPr>
            <a:spLocks noGrp="1"/>
          </p:cNvSpPr>
          <p:nvPr>
            <p:ph idx="1"/>
          </p:nvPr>
        </p:nvSpPr>
        <p:spPr/>
        <p:txBody>
          <a:bodyPr>
            <a:normAutofit/>
          </a:bodyPr>
          <a:lstStyle/>
          <a:p>
            <a:r>
              <a:rPr lang="en-GB" sz="3200" dirty="0" smtClean="0"/>
              <a:t>Much energy wastage arises from poor strategic and operational management</a:t>
            </a:r>
          </a:p>
          <a:p>
            <a:r>
              <a:rPr lang="en-GB" sz="3200" dirty="0" smtClean="0"/>
              <a:t>Lack of energy saving culture amongst staff</a:t>
            </a:r>
          </a:p>
          <a:p>
            <a:r>
              <a:rPr lang="en-GB" sz="3200" dirty="0" smtClean="0"/>
              <a:t>Energy can often be saved at no capital expense simply by improving maintenance procedures and instigating good work practices</a:t>
            </a:r>
            <a:endParaRPr lang="en-GB" sz="3200" dirty="0"/>
          </a:p>
        </p:txBody>
      </p:sp>
    </p:spTree>
    <p:extLst>
      <p:ext uri="{BB962C8B-B14F-4D97-AF65-F5344CB8AC3E}">
        <p14:creationId xmlns:p14="http://schemas.microsoft.com/office/powerpoint/2010/main" val="7584517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What is an Energy Survey</a:t>
            </a:r>
            <a:endParaRPr lang="en-GB" dirty="0"/>
          </a:p>
        </p:txBody>
      </p:sp>
      <p:sp>
        <p:nvSpPr>
          <p:cNvPr id="3" name="Content Placeholder 2"/>
          <p:cNvSpPr>
            <a:spLocks noGrp="1"/>
          </p:cNvSpPr>
          <p:nvPr>
            <p:ph idx="1"/>
          </p:nvPr>
        </p:nvSpPr>
        <p:spPr/>
        <p:txBody>
          <a:bodyPr>
            <a:normAutofit/>
          </a:bodyPr>
          <a:lstStyle/>
          <a:p>
            <a:r>
              <a:rPr lang="en-GB" sz="3200" dirty="0" smtClean="0"/>
              <a:t>A systematic review of how energy is used within a building or industrial site</a:t>
            </a:r>
          </a:p>
          <a:p>
            <a:r>
              <a:rPr lang="en-GB" sz="3200" dirty="0" smtClean="0"/>
              <a:t>An energy survey is a technical investigation of the control and flow of energy in a (1) site; (2) building; (3) process/manufacturing unit and; (4) piece of equipment</a:t>
            </a:r>
            <a:endParaRPr lang="en-GB" sz="3200" dirty="0"/>
          </a:p>
        </p:txBody>
      </p:sp>
    </p:spTree>
    <p:extLst>
      <p:ext uri="{BB962C8B-B14F-4D97-AF65-F5344CB8AC3E}">
        <p14:creationId xmlns:p14="http://schemas.microsoft.com/office/powerpoint/2010/main" val="17174940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What an Energy Survey Covers</a:t>
            </a:r>
            <a:endParaRPr lang="en-GB" dirty="0"/>
          </a:p>
        </p:txBody>
      </p:sp>
      <p:sp>
        <p:nvSpPr>
          <p:cNvPr id="3" name="Content Placeholder 2"/>
          <p:cNvSpPr>
            <a:spLocks noGrp="1"/>
          </p:cNvSpPr>
          <p:nvPr>
            <p:ph idx="1"/>
          </p:nvPr>
        </p:nvSpPr>
        <p:spPr/>
        <p:txBody>
          <a:bodyPr>
            <a:normAutofit/>
          </a:bodyPr>
          <a:lstStyle/>
          <a:p>
            <a:r>
              <a:rPr lang="en-GB" sz="3200" b="1" u="sng" dirty="0" smtClean="0"/>
              <a:t>Energy conversion</a:t>
            </a:r>
            <a:r>
              <a:rPr lang="en-GB" sz="3200" dirty="0" smtClean="0"/>
              <a:t>: - for example, gas to heat in a boiler, electricity to cooling in a chiller</a:t>
            </a:r>
            <a:endParaRPr lang="en-GB" sz="3200" b="1" u="sng" dirty="0" smtClean="0"/>
          </a:p>
          <a:p>
            <a:r>
              <a:rPr lang="en-GB" sz="3200" b="1" u="sng" dirty="0" smtClean="0"/>
              <a:t>Energy distribution</a:t>
            </a:r>
            <a:r>
              <a:rPr lang="en-GB" sz="3200" dirty="0" smtClean="0"/>
              <a:t>: - how energy gets from one place to another</a:t>
            </a:r>
            <a:endParaRPr lang="en-GB" sz="3200" b="1" u="sng" dirty="0" smtClean="0"/>
          </a:p>
          <a:p>
            <a:r>
              <a:rPr lang="en-GB" sz="3200" b="1" u="sng" dirty="0" smtClean="0"/>
              <a:t>Energy end use</a:t>
            </a:r>
            <a:r>
              <a:rPr lang="en-GB" sz="3200" dirty="0" smtClean="0"/>
              <a:t>: - the equipment and people that use the energy</a:t>
            </a:r>
            <a:endParaRPr lang="en-GB" sz="3200" b="1" u="sng" dirty="0" smtClean="0"/>
          </a:p>
          <a:p>
            <a:r>
              <a:rPr lang="en-GB" sz="3200" b="1" u="sng" dirty="0" smtClean="0"/>
              <a:t>Management systems</a:t>
            </a:r>
            <a:r>
              <a:rPr lang="en-GB" sz="3200" dirty="0" smtClean="0"/>
              <a:t>: - how energy is managed and accounted for</a:t>
            </a:r>
            <a:endParaRPr lang="en-GB" sz="3200" b="1" u="sng" dirty="0"/>
          </a:p>
        </p:txBody>
      </p:sp>
    </p:spTree>
    <p:extLst>
      <p:ext uri="{BB962C8B-B14F-4D97-AF65-F5344CB8AC3E}">
        <p14:creationId xmlns:p14="http://schemas.microsoft.com/office/powerpoint/2010/main" val="29237942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When to Undertake a Survey</a:t>
            </a:r>
            <a:endParaRPr lang="en-GB" dirty="0"/>
          </a:p>
        </p:txBody>
      </p:sp>
      <p:sp>
        <p:nvSpPr>
          <p:cNvPr id="3" name="Content Placeholder 2"/>
          <p:cNvSpPr>
            <a:spLocks noGrp="1"/>
          </p:cNvSpPr>
          <p:nvPr>
            <p:ph idx="1"/>
          </p:nvPr>
        </p:nvSpPr>
        <p:spPr/>
        <p:txBody>
          <a:bodyPr>
            <a:normAutofit/>
          </a:bodyPr>
          <a:lstStyle/>
          <a:p>
            <a:r>
              <a:rPr lang="en-GB" sz="3200" dirty="0" smtClean="0"/>
              <a:t>Ideally you should undertake your first survey as part of the development of your energy strategy, at the beginning</a:t>
            </a:r>
          </a:p>
          <a:p>
            <a:r>
              <a:rPr lang="en-GB" sz="3200" dirty="0" smtClean="0"/>
              <a:t>This means that you’ll be able to set objectives based on concrete knowledge of how energy is being used, rather than guesswork</a:t>
            </a:r>
          </a:p>
          <a:p>
            <a:r>
              <a:rPr lang="en-GB" sz="3200" dirty="0" smtClean="0"/>
              <a:t>Practices and technology change, so you should consider undertaking a full energy around </a:t>
            </a:r>
            <a:r>
              <a:rPr lang="en-GB" sz="3200" smtClean="0"/>
              <a:t>every five years</a:t>
            </a:r>
            <a:endParaRPr lang="en-GB" sz="3200"/>
          </a:p>
        </p:txBody>
      </p:sp>
    </p:spTree>
    <p:extLst>
      <p:ext uri="{BB962C8B-B14F-4D97-AF65-F5344CB8AC3E}">
        <p14:creationId xmlns:p14="http://schemas.microsoft.com/office/powerpoint/2010/main" val="9158711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When to Undertake a Survey</a:t>
            </a:r>
          </a:p>
        </p:txBody>
      </p:sp>
      <p:sp>
        <p:nvSpPr>
          <p:cNvPr id="3" name="Content Placeholder 2"/>
          <p:cNvSpPr>
            <a:spLocks noGrp="1"/>
          </p:cNvSpPr>
          <p:nvPr>
            <p:ph idx="1"/>
          </p:nvPr>
        </p:nvSpPr>
        <p:spPr/>
        <p:txBody>
          <a:bodyPr>
            <a:normAutofit/>
          </a:bodyPr>
          <a:lstStyle/>
          <a:p>
            <a:r>
              <a:rPr lang="en-GB" sz="3200" dirty="0" smtClean="0"/>
              <a:t>An efficient energy survey will establish which areas will need regular attention and review through good continuing energy management</a:t>
            </a:r>
          </a:p>
          <a:p>
            <a:r>
              <a:rPr lang="en-GB" sz="3200" dirty="0" smtClean="0"/>
              <a:t>When planning the timing of energy surveys, take account of any asset condition surveys that are planned as the two can support each other</a:t>
            </a:r>
            <a:endParaRPr lang="en-GB" sz="3200" dirty="0"/>
          </a:p>
        </p:txBody>
      </p:sp>
    </p:spTree>
    <p:extLst>
      <p:ext uri="{BB962C8B-B14F-4D97-AF65-F5344CB8AC3E}">
        <p14:creationId xmlns:p14="http://schemas.microsoft.com/office/powerpoint/2010/main" val="34508668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Survey Framework</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Three key elements are:</a:t>
            </a:r>
          </a:p>
          <a:p>
            <a:pPr marL="514350" indent="-514350">
              <a:buAutoNum type="arabicPeriod"/>
            </a:pPr>
            <a:r>
              <a:rPr lang="en-GB" sz="3200" dirty="0" smtClean="0"/>
              <a:t>Review your energy usage</a:t>
            </a:r>
          </a:p>
          <a:p>
            <a:pPr marL="514350" indent="-514350">
              <a:buAutoNum type="arabicPeriod"/>
            </a:pPr>
            <a:r>
              <a:rPr lang="en-GB" sz="3200" dirty="0" smtClean="0"/>
              <a:t>Identify energy saving opportunities</a:t>
            </a:r>
          </a:p>
          <a:p>
            <a:pPr marL="514350" indent="-514350">
              <a:buAutoNum type="arabicPeriod"/>
            </a:pPr>
            <a:r>
              <a:rPr lang="en-GB" sz="3200" dirty="0" smtClean="0"/>
              <a:t>Define practical next steps</a:t>
            </a:r>
            <a:endParaRPr lang="en-GB" sz="3200" dirty="0"/>
          </a:p>
        </p:txBody>
      </p:sp>
    </p:spTree>
    <p:extLst>
      <p:ext uri="{BB962C8B-B14F-4D97-AF65-F5344CB8AC3E}">
        <p14:creationId xmlns:p14="http://schemas.microsoft.com/office/powerpoint/2010/main" val="33551684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Review Your Energy Usage</a:t>
            </a:r>
            <a:endParaRPr lang="en-GB" dirty="0"/>
          </a:p>
        </p:txBody>
      </p:sp>
      <p:sp>
        <p:nvSpPr>
          <p:cNvPr id="3" name="Content Placeholder 2"/>
          <p:cNvSpPr>
            <a:spLocks noGrp="1"/>
          </p:cNvSpPr>
          <p:nvPr>
            <p:ph idx="1"/>
          </p:nvPr>
        </p:nvSpPr>
        <p:spPr/>
        <p:txBody>
          <a:bodyPr>
            <a:normAutofit/>
          </a:bodyPr>
          <a:lstStyle/>
          <a:p>
            <a:r>
              <a:rPr lang="en-GB" sz="3200" dirty="0" smtClean="0"/>
              <a:t>The starting point for this is the main points of supply: electricity meters, gas meters, oil tank etc.</a:t>
            </a:r>
          </a:p>
          <a:p>
            <a:r>
              <a:rPr lang="en-GB" sz="3200" dirty="0" smtClean="0"/>
              <a:t>By analysing your bills you can find out how much of each energy supply you use</a:t>
            </a:r>
          </a:p>
          <a:p>
            <a:r>
              <a:rPr lang="en-GB" sz="3200" dirty="0" smtClean="0"/>
              <a:t>You can then ‘track’ the energy from each point of supply to its point of end use</a:t>
            </a:r>
            <a:endParaRPr lang="en-GB" sz="3200" dirty="0"/>
          </a:p>
        </p:txBody>
      </p:sp>
    </p:spTree>
    <p:extLst>
      <p:ext uri="{BB962C8B-B14F-4D97-AF65-F5344CB8AC3E}">
        <p14:creationId xmlns:p14="http://schemas.microsoft.com/office/powerpoint/2010/main" val="17422628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Identify Energy Saving Opportunities</a:t>
            </a:r>
            <a:endParaRPr lang="en-GB" dirty="0"/>
          </a:p>
        </p:txBody>
      </p:sp>
      <p:sp>
        <p:nvSpPr>
          <p:cNvPr id="3" name="Content Placeholder 2"/>
          <p:cNvSpPr>
            <a:spLocks noGrp="1"/>
          </p:cNvSpPr>
          <p:nvPr>
            <p:ph idx="1"/>
          </p:nvPr>
        </p:nvSpPr>
        <p:spPr/>
        <p:txBody>
          <a:bodyPr>
            <a:normAutofit/>
          </a:bodyPr>
          <a:lstStyle/>
          <a:p>
            <a:r>
              <a:rPr lang="en-GB" sz="3200" dirty="0" smtClean="0"/>
              <a:t>Keep your eyes open for wastage- usually the easiest saving opportunity to spot</a:t>
            </a:r>
          </a:p>
          <a:p>
            <a:r>
              <a:rPr lang="en-GB" sz="3200" dirty="0" smtClean="0"/>
              <a:t>For example, you might not be sure if one type of light is more efficient than another, but it will be very clear if a light is on that does not need to be</a:t>
            </a:r>
          </a:p>
          <a:p>
            <a:r>
              <a:rPr lang="en-GB" sz="3200" dirty="0" smtClean="0"/>
              <a:t>If you find out that your boiler is 20 years old it would be fair to assume there are more efficient alternatives available</a:t>
            </a:r>
            <a:endParaRPr lang="en-GB" sz="3200" dirty="0"/>
          </a:p>
        </p:txBody>
      </p:sp>
    </p:spTree>
    <p:extLst>
      <p:ext uri="{BB962C8B-B14F-4D97-AF65-F5344CB8AC3E}">
        <p14:creationId xmlns:p14="http://schemas.microsoft.com/office/powerpoint/2010/main" val="5303007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Define Practical Next Steps</a:t>
            </a:r>
            <a:endParaRPr lang="en-GB" dirty="0"/>
          </a:p>
        </p:txBody>
      </p:sp>
      <p:sp>
        <p:nvSpPr>
          <p:cNvPr id="3" name="Content Placeholder 2"/>
          <p:cNvSpPr>
            <a:spLocks noGrp="1"/>
          </p:cNvSpPr>
          <p:nvPr>
            <p:ph idx="1"/>
          </p:nvPr>
        </p:nvSpPr>
        <p:spPr>
          <a:xfrm>
            <a:off x="1917700" y="1825625"/>
            <a:ext cx="8896350" cy="4351338"/>
          </a:xfrm>
        </p:spPr>
        <p:txBody>
          <a:bodyPr>
            <a:normAutofit/>
          </a:bodyPr>
          <a:lstStyle/>
          <a:p>
            <a:r>
              <a:rPr lang="en-GB" sz="3200" dirty="0" smtClean="0"/>
              <a:t>A survey on its own will not save any energy</a:t>
            </a:r>
          </a:p>
          <a:p>
            <a:r>
              <a:rPr lang="en-GB" sz="3200" dirty="0" smtClean="0"/>
              <a:t>It is up to you to act on the findings</a:t>
            </a:r>
          </a:p>
          <a:p>
            <a:r>
              <a:rPr lang="en-GB" sz="3200" dirty="0" smtClean="0"/>
              <a:t>A good survey will result in a list of practical next steps, presented in a way that encourages action</a:t>
            </a:r>
            <a:endParaRPr lang="en-GB" sz="3200" dirty="0"/>
          </a:p>
        </p:txBody>
      </p:sp>
    </p:spTree>
    <p:extLst>
      <p:ext uri="{BB962C8B-B14F-4D97-AF65-F5344CB8AC3E}">
        <p14:creationId xmlns:p14="http://schemas.microsoft.com/office/powerpoint/2010/main" val="7442384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Energy Survey Process</a:t>
            </a:r>
            <a:endParaRPr lang="en-GB" dirty="0"/>
          </a:p>
        </p:txBody>
      </p:sp>
      <p:sp>
        <p:nvSpPr>
          <p:cNvPr id="3" name="Content Placeholder 2"/>
          <p:cNvSpPr>
            <a:spLocks noGrp="1"/>
          </p:cNvSpPr>
          <p:nvPr>
            <p:ph idx="1"/>
          </p:nvPr>
        </p:nvSpPr>
        <p:spPr>
          <a:xfrm>
            <a:off x="1618290" y="1819047"/>
            <a:ext cx="9117687" cy="4351338"/>
          </a:xfrm>
        </p:spPr>
        <p:txBody>
          <a:bodyPr>
            <a:normAutofit/>
          </a:bodyPr>
          <a:lstStyle/>
          <a:p>
            <a:pPr marL="514350" indent="-514350">
              <a:buAutoNum type="arabicPeriod"/>
            </a:pPr>
            <a:r>
              <a:rPr lang="en-GB" sz="3200" dirty="0" smtClean="0"/>
              <a:t>Establish current patterns of overall consumption and expenditure at site level</a:t>
            </a:r>
          </a:p>
          <a:p>
            <a:pPr marL="514350" indent="-514350">
              <a:buAutoNum type="arabicPeriod"/>
            </a:pPr>
            <a:r>
              <a:rPr lang="en-GB" sz="3200" dirty="0" smtClean="0"/>
              <a:t>Do meaningful energy ratios (performance indicators) exist for your sector</a:t>
            </a:r>
          </a:p>
          <a:p>
            <a:pPr marL="514350" indent="-514350">
              <a:buAutoNum type="arabicPeriod"/>
            </a:pPr>
            <a:r>
              <a:rPr lang="en-GB" sz="3200" dirty="0" smtClean="0"/>
              <a:t>Calculate the figures for your site.  If your ratios are higher than those published this may indicate your savings potential</a:t>
            </a:r>
            <a:endParaRPr lang="en-GB" sz="3200" dirty="0"/>
          </a:p>
        </p:txBody>
      </p:sp>
    </p:spTree>
    <p:extLst>
      <p:ext uri="{BB962C8B-B14F-4D97-AF65-F5344CB8AC3E}">
        <p14:creationId xmlns:p14="http://schemas.microsoft.com/office/powerpoint/2010/main" val="22940279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03931"/>
            <a:ext cx="10515600" cy="717047"/>
          </a:xfrm>
        </p:spPr>
        <p:txBody>
          <a:bodyPr/>
          <a:lstStyle/>
          <a:p>
            <a:pPr algn="ctr"/>
            <a:r>
              <a:rPr lang="en-GB" dirty="0"/>
              <a:t>Energy Survey Process</a:t>
            </a:r>
          </a:p>
        </p:txBody>
      </p:sp>
      <p:sp>
        <p:nvSpPr>
          <p:cNvPr id="3" name="Content Placeholder 2"/>
          <p:cNvSpPr>
            <a:spLocks noGrp="1"/>
          </p:cNvSpPr>
          <p:nvPr>
            <p:ph idx="1"/>
          </p:nvPr>
        </p:nvSpPr>
        <p:spPr>
          <a:xfrm>
            <a:off x="838200" y="980184"/>
            <a:ext cx="10515600" cy="5650861"/>
          </a:xfrm>
        </p:spPr>
        <p:txBody>
          <a:bodyPr>
            <a:normAutofit lnSpcReduction="10000"/>
          </a:bodyPr>
          <a:lstStyle/>
          <a:p>
            <a:pPr marL="514350" indent="-514350">
              <a:buAutoNum type="arabicPeriod" startAt="4"/>
            </a:pPr>
            <a:r>
              <a:rPr lang="en-GB" sz="3200" dirty="0" smtClean="0"/>
              <a:t>Tabulate where you have examples of particular services and processes and use this to manage your on-site survey activity.</a:t>
            </a:r>
          </a:p>
          <a:p>
            <a:pPr marL="514350" indent="-514350">
              <a:buAutoNum type="arabicPeriod" startAt="4"/>
            </a:pPr>
            <a:r>
              <a:rPr lang="en-GB" sz="3200" dirty="0" smtClean="0"/>
              <a:t>Visit each area or department and look for things which are obviously wrong and need to be corrected</a:t>
            </a:r>
          </a:p>
          <a:p>
            <a:pPr marL="514350" indent="-514350">
              <a:buAutoNum type="arabicPeriod" startAt="4"/>
            </a:pPr>
            <a:r>
              <a:rPr lang="en-GB" sz="3200" dirty="0" smtClean="0"/>
              <a:t>Identify opportunities which may apply to your site in particular</a:t>
            </a:r>
          </a:p>
          <a:p>
            <a:pPr marL="514350" indent="-514350">
              <a:buAutoNum type="arabicPeriod" startAt="4"/>
            </a:pPr>
            <a:r>
              <a:rPr lang="en-GB" sz="3200" dirty="0" smtClean="0"/>
              <a:t>If you are not sure what to look at first, start with the principal central services and the largest process users</a:t>
            </a:r>
          </a:p>
          <a:p>
            <a:pPr marL="514350" indent="-514350">
              <a:buAutoNum type="arabicPeriod" startAt="4"/>
            </a:pPr>
            <a:r>
              <a:rPr lang="en-GB" sz="3200" dirty="0" smtClean="0"/>
              <a:t>By measurement, experiment, or interference, estimate the present energy use of particular systems and plant, and likely potential savings in each case</a:t>
            </a:r>
            <a:endParaRPr lang="en-GB" sz="3200" dirty="0"/>
          </a:p>
        </p:txBody>
      </p:sp>
    </p:spTree>
    <p:extLst>
      <p:ext uri="{BB962C8B-B14F-4D97-AF65-F5344CB8AC3E}">
        <p14:creationId xmlns:p14="http://schemas.microsoft.com/office/powerpoint/2010/main" val="23719875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Energy Survey Process</a:t>
            </a:r>
          </a:p>
        </p:txBody>
      </p:sp>
      <p:sp>
        <p:nvSpPr>
          <p:cNvPr id="3" name="Content Placeholder 2"/>
          <p:cNvSpPr>
            <a:spLocks noGrp="1"/>
          </p:cNvSpPr>
          <p:nvPr>
            <p:ph idx="1"/>
          </p:nvPr>
        </p:nvSpPr>
        <p:spPr/>
        <p:txBody>
          <a:bodyPr>
            <a:normAutofit/>
          </a:bodyPr>
          <a:lstStyle/>
          <a:p>
            <a:pPr marL="514350" indent="-514350">
              <a:buAutoNum type="arabicPeriod" startAt="9"/>
            </a:pPr>
            <a:r>
              <a:rPr lang="en-GB" sz="3200" dirty="0" smtClean="0"/>
              <a:t>Discuss potential energy saving solutions with suppliers and obtain quotations</a:t>
            </a:r>
          </a:p>
          <a:p>
            <a:pPr marL="514350" indent="-514350">
              <a:buAutoNum type="arabicPeriod" startAt="9"/>
            </a:pPr>
            <a:r>
              <a:rPr lang="en-GB" sz="3200" dirty="0" smtClean="0"/>
              <a:t>Calculate the financial viability of the projects you are proposing, and present recommendations to those who need to give approval</a:t>
            </a:r>
          </a:p>
          <a:p>
            <a:pPr marL="514350" indent="-514350">
              <a:buAutoNum type="arabicPeriod" startAt="9"/>
            </a:pPr>
            <a:r>
              <a:rPr lang="en-GB" sz="3200" dirty="0" smtClean="0"/>
              <a:t>Report your findings, and put into action any low-cost and no-cost measures you have identified</a:t>
            </a:r>
          </a:p>
          <a:p>
            <a:pPr marL="0" indent="0">
              <a:buNone/>
            </a:pPr>
            <a:endParaRPr lang="en-GB" sz="3200" dirty="0"/>
          </a:p>
        </p:txBody>
      </p:sp>
    </p:spTree>
    <p:extLst>
      <p:ext uri="{BB962C8B-B14F-4D97-AF65-F5344CB8AC3E}">
        <p14:creationId xmlns:p14="http://schemas.microsoft.com/office/powerpoint/2010/main" val="14863856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Energy Survey Report Format</a:t>
            </a:r>
            <a:endParaRPr lang="en-GB" dirty="0"/>
          </a:p>
        </p:txBody>
      </p:sp>
      <p:sp>
        <p:nvSpPr>
          <p:cNvPr id="3" name="Content Placeholder 2"/>
          <p:cNvSpPr>
            <a:spLocks noGrp="1"/>
          </p:cNvSpPr>
          <p:nvPr>
            <p:ph idx="1"/>
          </p:nvPr>
        </p:nvSpPr>
        <p:spPr/>
        <p:txBody>
          <a:bodyPr>
            <a:normAutofit/>
          </a:bodyPr>
          <a:lstStyle/>
          <a:p>
            <a:pPr marL="0" indent="0">
              <a:buNone/>
            </a:pPr>
            <a:r>
              <a:rPr lang="en-GB" sz="3200" b="1" u="sng" dirty="0" smtClean="0"/>
              <a:t>Summary</a:t>
            </a:r>
            <a:r>
              <a:rPr lang="en-GB" sz="3200" dirty="0" smtClean="0"/>
              <a:t>: - A brief narrative introducing the survey, its findings and recommendations and the action plan</a:t>
            </a:r>
            <a:endParaRPr lang="en-GB" sz="3200" b="1" u="sng" dirty="0"/>
          </a:p>
          <a:p>
            <a:pPr marL="0" indent="0">
              <a:buNone/>
            </a:pPr>
            <a:r>
              <a:rPr lang="en-GB" sz="3200" b="1" u="sng" dirty="0" smtClean="0"/>
              <a:t>Introduction</a:t>
            </a:r>
            <a:r>
              <a:rPr lang="en-GB" sz="3200" dirty="0" smtClean="0"/>
              <a:t>: - Background to the site and its operations</a:t>
            </a:r>
          </a:p>
          <a:p>
            <a:pPr>
              <a:buFontTx/>
              <a:buChar char="-"/>
            </a:pPr>
            <a:r>
              <a:rPr lang="en-GB" sz="3200" dirty="0" smtClean="0"/>
              <a:t>Energy use and expenditure statistics</a:t>
            </a:r>
          </a:p>
          <a:p>
            <a:pPr>
              <a:buFontTx/>
              <a:buChar char="-"/>
            </a:pPr>
            <a:r>
              <a:rPr lang="en-GB" sz="3200" dirty="0" smtClean="0"/>
              <a:t>If appropriate and available, the trend in energy performance indicator(s) or benchmark(s)</a:t>
            </a:r>
            <a:endParaRPr lang="en-GB" sz="3200" dirty="0"/>
          </a:p>
          <a:p>
            <a:pPr marL="0" indent="0">
              <a:buNone/>
            </a:pPr>
            <a:endParaRPr lang="en-GB" sz="3200" dirty="0"/>
          </a:p>
        </p:txBody>
      </p:sp>
    </p:spTree>
    <p:extLst>
      <p:ext uri="{BB962C8B-B14F-4D97-AF65-F5344CB8AC3E}">
        <p14:creationId xmlns:p14="http://schemas.microsoft.com/office/powerpoint/2010/main" val="28662426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Energy Survey Report Format</a:t>
            </a:r>
          </a:p>
        </p:txBody>
      </p:sp>
      <p:sp>
        <p:nvSpPr>
          <p:cNvPr id="3" name="Content Placeholder 2"/>
          <p:cNvSpPr>
            <a:spLocks noGrp="1"/>
          </p:cNvSpPr>
          <p:nvPr>
            <p:ph idx="1"/>
          </p:nvPr>
        </p:nvSpPr>
        <p:spPr/>
        <p:txBody>
          <a:bodyPr>
            <a:normAutofit/>
          </a:bodyPr>
          <a:lstStyle/>
          <a:p>
            <a:pPr marL="0" indent="0">
              <a:buNone/>
            </a:pPr>
            <a:r>
              <a:rPr lang="en-GB" sz="3200" b="1" u="sng" dirty="0" smtClean="0"/>
              <a:t>Survey findings</a:t>
            </a:r>
            <a:r>
              <a:rPr lang="en-GB" sz="3200" dirty="0" smtClean="0"/>
              <a:t>: - Detailed discussion of findings, presented either by area, or by technology theme</a:t>
            </a:r>
            <a:endParaRPr lang="en-GB" sz="3200" b="1" u="sng" dirty="0" smtClean="0"/>
          </a:p>
          <a:p>
            <a:pPr marL="0" indent="0">
              <a:buNone/>
            </a:pPr>
            <a:r>
              <a:rPr lang="en-GB" sz="3200" b="1" u="sng" dirty="0" smtClean="0"/>
              <a:t>Recommendations</a:t>
            </a:r>
            <a:r>
              <a:rPr lang="en-GB" sz="3200" dirty="0" smtClean="0"/>
              <a:t>: - (1) measures to be taken; (2) expected costs; (3) grants and incentives; (4) estimated savings; (5) non-energy benefits; (6) implementation risks and risk mitigation; (8) payback periods</a:t>
            </a:r>
            <a:endParaRPr lang="en-GB" sz="3200" b="1" u="sng" dirty="0"/>
          </a:p>
        </p:txBody>
      </p:sp>
    </p:spTree>
    <p:extLst>
      <p:ext uri="{BB962C8B-B14F-4D97-AF65-F5344CB8AC3E}">
        <p14:creationId xmlns:p14="http://schemas.microsoft.com/office/powerpoint/2010/main" val="910924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Identify Lighting Saving Opportunities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55450230"/>
              </p:ext>
            </p:extLst>
          </p:nvPr>
        </p:nvGraphicFramePr>
        <p:xfrm>
          <a:off x="838200" y="1825625"/>
          <a:ext cx="10515600" cy="292608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429409652"/>
                    </a:ext>
                  </a:extLst>
                </a:gridCol>
                <a:gridCol w="5257800">
                  <a:extLst>
                    <a:ext uri="{9D8B030D-6E8A-4147-A177-3AD203B41FA5}">
                      <a16:colId xmlns:a16="http://schemas.microsoft.com/office/drawing/2014/main" val="480150839"/>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2457415116"/>
                  </a:ext>
                </a:extLst>
              </a:tr>
              <a:tr h="370840">
                <a:tc>
                  <a:txBody>
                    <a:bodyPr/>
                    <a:lstStyle/>
                    <a:p>
                      <a:r>
                        <a:rPr lang="en-GB" sz="2400" dirty="0" smtClean="0"/>
                        <a:t>People not knowing where the lights switches are</a:t>
                      </a:r>
                      <a:endParaRPr lang="en-GB" sz="2400" dirty="0"/>
                    </a:p>
                  </a:txBody>
                  <a:tcPr/>
                </a:tc>
                <a:tc>
                  <a:txBody>
                    <a:bodyPr/>
                    <a:lstStyle/>
                    <a:p>
                      <a:r>
                        <a:rPr lang="en-GB" sz="2400" dirty="0" smtClean="0"/>
                        <a:t>Education and information via a staff awareness and motivation campaign</a:t>
                      </a:r>
                      <a:endParaRPr lang="en-GB" sz="2400" dirty="0"/>
                    </a:p>
                  </a:txBody>
                  <a:tcPr/>
                </a:tc>
                <a:extLst>
                  <a:ext uri="{0D108BD9-81ED-4DB2-BD59-A6C34878D82A}">
                    <a16:rowId xmlns:a16="http://schemas.microsoft.com/office/drawing/2014/main" val="2471484418"/>
                  </a:ext>
                </a:extLst>
              </a:tr>
              <a:tr h="370840">
                <a:tc>
                  <a:txBody>
                    <a:bodyPr/>
                    <a:lstStyle/>
                    <a:p>
                      <a:r>
                        <a:rPr lang="en-GB" sz="2400" dirty="0" smtClean="0"/>
                        <a:t>Empty areas lit unnecessarily</a:t>
                      </a:r>
                      <a:endParaRPr lang="en-GB" sz="2400" dirty="0"/>
                    </a:p>
                  </a:txBody>
                  <a:tcPr/>
                </a:tc>
                <a:tc>
                  <a:txBody>
                    <a:bodyPr/>
                    <a:lstStyle/>
                    <a:p>
                      <a:r>
                        <a:rPr lang="en-GB" sz="2400" dirty="0" smtClean="0"/>
                        <a:t>Fit more switches per bank of lights, if wiring permits</a:t>
                      </a:r>
                      <a:endParaRPr lang="en-GB" sz="2400" dirty="0"/>
                    </a:p>
                  </a:txBody>
                  <a:tcPr/>
                </a:tc>
                <a:extLst>
                  <a:ext uri="{0D108BD9-81ED-4DB2-BD59-A6C34878D82A}">
                    <a16:rowId xmlns:a16="http://schemas.microsoft.com/office/drawing/2014/main" val="2569700109"/>
                  </a:ext>
                </a:extLst>
              </a:tr>
              <a:tr h="370840">
                <a:tc>
                  <a:txBody>
                    <a:bodyPr/>
                    <a:lstStyle/>
                    <a:p>
                      <a:r>
                        <a:rPr lang="en-GB" sz="2400" dirty="0" smtClean="0"/>
                        <a:t>Large banks of lights controlled by a single switch</a:t>
                      </a:r>
                      <a:endParaRPr lang="en-GB" sz="2400" dirty="0"/>
                    </a:p>
                  </a:txBody>
                  <a:tcPr/>
                </a:tc>
                <a:tc>
                  <a:txBody>
                    <a:bodyPr/>
                    <a:lstStyle/>
                    <a:p>
                      <a:r>
                        <a:rPr lang="en-GB" sz="2400" dirty="0" smtClean="0"/>
                        <a:t>Introduce occupancy controls, especially in infrequently occupied rooms</a:t>
                      </a:r>
                      <a:endParaRPr lang="en-GB" sz="2400" dirty="0"/>
                    </a:p>
                  </a:txBody>
                  <a:tcPr/>
                </a:tc>
                <a:extLst>
                  <a:ext uri="{0D108BD9-81ED-4DB2-BD59-A6C34878D82A}">
                    <a16:rowId xmlns:a16="http://schemas.microsoft.com/office/drawing/2014/main" val="1783891554"/>
                  </a:ext>
                </a:extLst>
              </a:tr>
            </a:tbl>
          </a:graphicData>
        </a:graphic>
      </p:graphicFrame>
    </p:spTree>
    <p:extLst>
      <p:ext uri="{BB962C8B-B14F-4D97-AF65-F5344CB8AC3E}">
        <p14:creationId xmlns:p14="http://schemas.microsoft.com/office/powerpoint/2010/main" val="5261432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Identify Lighting Saving Opportunities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77610363"/>
              </p:ext>
            </p:extLst>
          </p:nvPr>
        </p:nvGraphicFramePr>
        <p:xfrm>
          <a:off x="838200" y="1825625"/>
          <a:ext cx="10515600" cy="402336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3776909023"/>
                    </a:ext>
                  </a:extLst>
                </a:gridCol>
                <a:gridCol w="5257800">
                  <a:extLst>
                    <a:ext uri="{9D8B030D-6E8A-4147-A177-3AD203B41FA5}">
                      <a16:colId xmlns:a16="http://schemas.microsoft.com/office/drawing/2014/main" val="423391932"/>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1255095134"/>
                  </a:ext>
                </a:extLst>
              </a:tr>
              <a:tr h="370840">
                <a:tc>
                  <a:txBody>
                    <a:bodyPr/>
                    <a:lstStyle/>
                    <a:p>
                      <a:r>
                        <a:rPr lang="en-GB" sz="2400" dirty="0" smtClean="0"/>
                        <a:t>Tungsten</a:t>
                      </a:r>
                      <a:r>
                        <a:rPr lang="en-GB" sz="2400" baseline="0" dirty="0" smtClean="0"/>
                        <a:t> filament lamps</a:t>
                      </a:r>
                      <a:endParaRPr lang="en-GB" sz="2400" dirty="0"/>
                    </a:p>
                  </a:txBody>
                  <a:tcPr/>
                </a:tc>
                <a:tc>
                  <a:txBody>
                    <a:bodyPr/>
                    <a:lstStyle/>
                    <a:p>
                      <a:r>
                        <a:rPr lang="en-GB" sz="2400" dirty="0" smtClean="0"/>
                        <a:t>Unless</a:t>
                      </a:r>
                      <a:r>
                        <a:rPr lang="en-GB" sz="2400" baseline="0" dirty="0" smtClean="0"/>
                        <a:t> these are specialist lamps, these should be changed to energy efficient types</a:t>
                      </a:r>
                      <a:endParaRPr lang="en-GB" sz="2400" dirty="0"/>
                    </a:p>
                  </a:txBody>
                  <a:tcPr/>
                </a:tc>
                <a:extLst>
                  <a:ext uri="{0D108BD9-81ED-4DB2-BD59-A6C34878D82A}">
                    <a16:rowId xmlns:a16="http://schemas.microsoft.com/office/drawing/2014/main" val="2859522579"/>
                  </a:ext>
                </a:extLst>
              </a:tr>
              <a:tr h="370840">
                <a:tc>
                  <a:txBody>
                    <a:bodyPr/>
                    <a:lstStyle/>
                    <a:p>
                      <a:r>
                        <a:rPr lang="en-GB" sz="2400" dirty="0" smtClean="0"/>
                        <a:t>Older “Switch start” and larger diameter tubes (T12 and T8) fluorescent lighting</a:t>
                      </a:r>
                      <a:endParaRPr lang="en-GB" sz="2400" dirty="0"/>
                    </a:p>
                  </a:txBody>
                  <a:tcPr/>
                </a:tc>
                <a:tc>
                  <a:txBody>
                    <a:bodyPr/>
                    <a:lstStyle/>
                    <a:p>
                      <a:r>
                        <a:rPr lang="en-GB" sz="2400" dirty="0" smtClean="0"/>
                        <a:t>Replacing fixtures with more efficient equivalents using T5 lamps and high-frequency</a:t>
                      </a:r>
                      <a:endParaRPr lang="en-GB" sz="2400" dirty="0"/>
                    </a:p>
                  </a:txBody>
                  <a:tcPr/>
                </a:tc>
                <a:extLst>
                  <a:ext uri="{0D108BD9-81ED-4DB2-BD59-A6C34878D82A}">
                    <a16:rowId xmlns:a16="http://schemas.microsoft.com/office/drawing/2014/main" val="594859075"/>
                  </a:ext>
                </a:extLst>
              </a:tr>
              <a:tr h="370840">
                <a:tc>
                  <a:txBody>
                    <a:bodyPr/>
                    <a:lstStyle/>
                    <a:p>
                      <a:r>
                        <a:rPr lang="en-GB" sz="2400" dirty="0" smtClean="0"/>
                        <a:t>Excessive light levels for the type of work being done</a:t>
                      </a:r>
                      <a:endParaRPr lang="en-GB" sz="2400" dirty="0"/>
                    </a:p>
                  </a:txBody>
                  <a:tcPr/>
                </a:tc>
                <a:tc>
                  <a:txBody>
                    <a:bodyPr/>
                    <a:lstStyle/>
                    <a:p>
                      <a:r>
                        <a:rPr lang="en-GB" sz="2400" dirty="0" smtClean="0"/>
                        <a:t>Reduce lamp ratings, remove</a:t>
                      </a:r>
                      <a:r>
                        <a:rPr lang="en-GB" sz="2400" baseline="0" dirty="0" smtClean="0"/>
                        <a:t> or safely disconnect ‘redundant’ lights.  Redesign and replace lighting</a:t>
                      </a:r>
                      <a:endParaRPr lang="en-GB" sz="2400" dirty="0"/>
                    </a:p>
                  </a:txBody>
                  <a:tcPr/>
                </a:tc>
                <a:extLst>
                  <a:ext uri="{0D108BD9-81ED-4DB2-BD59-A6C34878D82A}">
                    <a16:rowId xmlns:a16="http://schemas.microsoft.com/office/drawing/2014/main" val="3756304097"/>
                  </a:ext>
                </a:extLst>
              </a:tr>
            </a:tbl>
          </a:graphicData>
        </a:graphic>
      </p:graphicFrame>
    </p:spTree>
    <p:extLst>
      <p:ext uri="{BB962C8B-B14F-4D97-AF65-F5344CB8AC3E}">
        <p14:creationId xmlns:p14="http://schemas.microsoft.com/office/powerpoint/2010/main" val="36553608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Identify Lighting Savings Opportunities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97054411"/>
              </p:ext>
            </p:extLst>
          </p:nvPr>
        </p:nvGraphicFramePr>
        <p:xfrm>
          <a:off x="838200" y="1825625"/>
          <a:ext cx="10515600" cy="365760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444413184"/>
                    </a:ext>
                  </a:extLst>
                </a:gridCol>
                <a:gridCol w="5257800">
                  <a:extLst>
                    <a:ext uri="{9D8B030D-6E8A-4147-A177-3AD203B41FA5}">
                      <a16:colId xmlns:a16="http://schemas.microsoft.com/office/drawing/2014/main" val="1329890173"/>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2896986252"/>
                  </a:ext>
                </a:extLst>
              </a:tr>
              <a:tr h="370840">
                <a:tc>
                  <a:txBody>
                    <a:bodyPr/>
                    <a:lstStyle/>
                    <a:p>
                      <a:r>
                        <a:rPr lang="en-GB" sz="2400" dirty="0" smtClean="0"/>
                        <a:t>‘Redundant’ lights, i.e. fittings that were originally installed, but don’t now serve a purpose</a:t>
                      </a:r>
                      <a:endParaRPr lang="en-GB" sz="2400" dirty="0"/>
                    </a:p>
                  </a:txBody>
                  <a:tcPr/>
                </a:tc>
                <a:tc>
                  <a:txBody>
                    <a:bodyPr/>
                    <a:lstStyle/>
                    <a:p>
                      <a:r>
                        <a:rPr lang="en-GB" sz="2400" dirty="0" smtClean="0"/>
                        <a:t>Remove or safely disconnect ‘redundant’ lights</a:t>
                      </a:r>
                      <a:endParaRPr lang="en-GB" sz="2400" dirty="0"/>
                    </a:p>
                  </a:txBody>
                  <a:tcPr/>
                </a:tc>
                <a:extLst>
                  <a:ext uri="{0D108BD9-81ED-4DB2-BD59-A6C34878D82A}">
                    <a16:rowId xmlns:a16="http://schemas.microsoft.com/office/drawing/2014/main" val="347665374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smtClean="0"/>
                        <a:t>Artificial lighting in areas with sufficient daylight</a:t>
                      </a:r>
                    </a:p>
                  </a:txBody>
                  <a:tcPr/>
                </a:tc>
                <a:tc>
                  <a:txBody>
                    <a:bodyPr/>
                    <a:lstStyle/>
                    <a:p>
                      <a:r>
                        <a:rPr lang="en-GB" sz="2400" dirty="0" smtClean="0"/>
                        <a:t>Daylight sensors, or photocells, can be used for external lighting or for internal areas with good access to daylight</a:t>
                      </a:r>
                      <a:endParaRPr lang="en-GB" sz="2400" dirty="0"/>
                    </a:p>
                  </a:txBody>
                  <a:tcPr/>
                </a:tc>
                <a:extLst>
                  <a:ext uri="{0D108BD9-81ED-4DB2-BD59-A6C34878D82A}">
                    <a16:rowId xmlns:a16="http://schemas.microsoft.com/office/drawing/2014/main" val="350975307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smtClean="0"/>
                        <a:t>Dirty or discoloured diffusers, reflectors and shades</a:t>
                      </a:r>
                    </a:p>
                  </a:txBody>
                  <a:tcPr/>
                </a:tc>
                <a:tc>
                  <a:txBody>
                    <a:bodyPr/>
                    <a:lstStyle/>
                    <a:p>
                      <a:r>
                        <a:rPr lang="en-GB" sz="2400" dirty="0" smtClean="0"/>
                        <a:t>Introduce adequate lighting maintenance and cleaning regimes</a:t>
                      </a:r>
                      <a:endParaRPr lang="en-GB" sz="2400" dirty="0"/>
                    </a:p>
                  </a:txBody>
                  <a:tcPr/>
                </a:tc>
                <a:extLst>
                  <a:ext uri="{0D108BD9-81ED-4DB2-BD59-A6C34878D82A}">
                    <a16:rowId xmlns:a16="http://schemas.microsoft.com/office/drawing/2014/main" val="675846338"/>
                  </a:ext>
                </a:extLst>
              </a:tr>
            </a:tbl>
          </a:graphicData>
        </a:graphic>
      </p:graphicFrame>
    </p:spTree>
    <p:extLst>
      <p:ext uri="{BB962C8B-B14F-4D97-AF65-F5344CB8AC3E}">
        <p14:creationId xmlns:p14="http://schemas.microsoft.com/office/powerpoint/2010/main" val="9254896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Heating and Hot Water</a:t>
            </a:r>
            <a:endParaRPr lang="en-GB" dirty="0"/>
          </a:p>
        </p:txBody>
      </p:sp>
      <p:sp>
        <p:nvSpPr>
          <p:cNvPr id="3" name="Content Placeholder 2"/>
          <p:cNvSpPr>
            <a:spLocks noGrp="1"/>
          </p:cNvSpPr>
          <p:nvPr>
            <p:ph idx="1"/>
          </p:nvPr>
        </p:nvSpPr>
        <p:spPr>
          <a:xfrm>
            <a:off x="1670918" y="1825625"/>
            <a:ext cx="8992696" cy="4351338"/>
          </a:xfrm>
        </p:spPr>
        <p:txBody>
          <a:bodyPr>
            <a:normAutofit/>
          </a:bodyPr>
          <a:lstStyle/>
          <a:p>
            <a:r>
              <a:rPr lang="en-GB" sz="3200" dirty="0" smtClean="0"/>
              <a:t>Heating and hot water can account for as much as 60% of your total energy costs</a:t>
            </a:r>
          </a:p>
          <a:p>
            <a:r>
              <a:rPr lang="en-GB" sz="3200" dirty="0" smtClean="0"/>
              <a:t>Because it’s possible to reduce your heating costs by up to a third, the potential savings are substantial</a:t>
            </a:r>
          </a:p>
          <a:p>
            <a:r>
              <a:rPr lang="en-GB" sz="3200" dirty="0" smtClean="0"/>
              <a:t>Check that monthly fuel demand varies in accordance with changing weather</a:t>
            </a:r>
            <a:endParaRPr lang="en-GB" sz="3200" dirty="0"/>
          </a:p>
        </p:txBody>
      </p:sp>
    </p:spTree>
    <p:extLst>
      <p:ext uri="{BB962C8B-B14F-4D97-AF65-F5344CB8AC3E}">
        <p14:creationId xmlns:p14="http://schemas.microsoft.com/office/powerpoint/2010/main" val="1683804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Heating and Hot Water</a:t>
            </a:r>
          </a:p>
        </p:txBody>
      </p:sp>
      <p:sp>
        <p:nvSpPr>
          <p:cNvPr id="3" name="Content Placeholder 2"/>
          <p:cNvSpPr>
            <a:spLocks noGrp="1"/>
          </p:cNvSpPr>
          <p:nvPr>
            <p:ph idx="1"/>
          </p:nvPr>
        </p:nvSpPr>
        <p:spPr>
          <a:xfrm>
            <a:off x="1684075" y="1825625"/>
            <a:ext cx="9019010" cy="4351338"/>
          </a:xfrm>
        </p:spPr>
        <p:txBody>
          <a:bodyPr>
            <a:normAutofit/>
          </a:bodyPr>
          <a:lstStyle/>
          <a:p>
            <a:r>
              <a:rPr lang="en-GB" sz="3200" dirty="0" smtClean="0"/>
              <a:t>A 1°C drop in average space temperature can cut heating energy consumption by about 8%</a:t>
            </a:r>
          </a:p>
          <a:p>
            <a:r>
              <a:rPr lang="en-GB" sz="3200" dirty="0" smtClean="0"/>
              <a:t>Temporary data logging can provide valuable evidence.  As a minimum, aim to record the inside and outside air temperature at 10 minute intervals</a:t>
            </a:r>
          </a:p>
          <a:p>
            <a:r>
              <a:rPr lang="en-GB" sz="3200" dirty="0" smtClean="0"/>
              <a:t>For ‘wet’ systems, record the boiler casing or flue temperature to detect when the system starts and stops</a:t>
            </a:r>
            <a:endParaRPr lang="en-GB" sz="3200" dirty="0"/>
          </a:p>
        </p:txBody>
      </p:sp>
    </p:spTree>
    <p:extLst>
      <p:ext uri="{BB962C8B-B14F-4D97-AF65-F5344CB8AC3E}">
        <p14:creationId xmlns:p14="http://schemas.microsoft.com/office/powerpoint/2010/main" val="6877771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Heating and Hot Water</a:t>
            </a:r>
            <a:endParaRPr lang="en-GB" dirty="0"/>
          </a:p>
        </p:txBody>
      </p:sp>
      <p:sp>
        <p:nvSpPr>
          <p:cNvPr id="3" name="Content Placeholder 2"/>
          <p:cNvSpPr>
            <a:spLocks noGrp="1"/>
          </p:cNvSpPr>
          <p:nvPr>
            <p:ph idx="1"/>
          </p:nvPr>
        </p:nvSpPr>
        <p:spPr/>
        <p:txBody>
          <a:bodyPr>
            <a:normAutofit/>
          </a:bodyPr>
          <a:lstStyle/>
          <a:p>
            <a:r>
              <a:rPr lang="en-GB" sz="3200" dirty="0" smtClean="0"/>
              <a:t>Check circulation temperature to ensure that heat distribution is appropriately controlled</a:t>
            </a:r>
          </a:p>
          <a:p>
            <a:r>
              <a:rPr lang="en-GB" sz="3200" dirty="0" smtClean="0"/>
              <a:t>You can estimate the rate of heat loss from a building from the rate of temperature decay when the heating, lights and equipment are turned off at the end of the day</a:t>
            </a:r>
          </a:p>
          <a:p>
            <a:r>
              <a:rPr lang="en-GB" sz="3200" dirty="0" smtClean="0"/>
              <a:t>Establish the number of full-time occupants and how they use hot water to estimate their requirements</a:t>
            </a:r>
            <a:endParaRPr lang="en-GB" sz="3200" dirty="0"/>
          </a:p>
        </p:txBody>
      </p:sp>
    </p:spTree>
    <p:extLst>
      <p:ext uri="{BB962C8B-B14F-4D97-AF65-F5344CB8AC3E}">
        <p14:creationId xmlns:p14="http://schemas.microsoft.com/office/powerpoint/2010/main" val="15173380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Heating and Hot Water Saving Opportunities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67392370"/>
              </p:ext>
            </p:extLst>
          </p:nvPr>
        </p:nvGraphicFramePr>
        <p:xfrm>
          <a:off x="838200" y="1825625"/>
          <a:ext cx="10515600" cy="356616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3171900367"/>
                    </a:ext>
                  </a:extLst>
                </a:gridCol>
                <a:gridCol w="5257800">
                  <a:extLst>
                    <a:ext uri="{9D8B030D-6E8A-4147-A177-3AD203B41FA5}">
                      <a16:colId xmlns:a16="http://schemas.microsoft.com/office/drawing/2014/main" val="1839366995"/>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2342184862"/>
                  </a:ext>
                </a:extLst>
              </a:tr>
              <a:tr h="370840">
                <a:tc>
                  <a:txBody>
                    <a:bodyPr/>
                    <a:lstStyle/>
                    <a:p>
                      <a:r>
                        <a:rPr lang="en-GB" sz="2400" dirty="0" smtClean="0"/>
                        <a:t>Heating outside working hours</a:t>
                      </a:r>
                      <a:endParaRPr lang="en-GB" sz="2400" dirty="0"/>
                    </a:p>
                  </a:txBody>
                  <a:tcPr/>
                </a:tc>
                <a:tc>
                  <a:txBody>
                    <a:bodyPr/>
                    <a:lstStyle/>
                    <a:p>
                      <a:r>
                        <a:rPr lang="en-GB" sz="2400" dirty="0" smtClean="0"/>
                        <a:t>Adjust existing times and other controls</a:t>
                      </a:r>
                    </a:p>
                    <a:p>
                      <a:r>
                        <a:rPr lang="en-GB" sz="2400" dirty="0" smtClean="0"/>
                        <a:t>Fit 7-day programmable controllers</a:t>
                      </a:r>
                    </a:p>
                    <a:p>
                      <a:r>
                        <a:rPr lang="en-GB" sz="2400" dirty="0" smtClean="0"/>
                        <a:t>Consider optimum start/stop control</a:t>
                      </a:r>
                      <a:endParaRPr lang="en-GB" sz="2400" dirty="0"/>
                    </a:p>
                  </a:txBody>
                  <a:tcPr/>
                </a:tc>
                <a:extLst>
                  <a:ext uri="{0D108BD9-81ED-4DB2-BD59-A6C34878D82A}">
                    <a16:rowId xmlns:a16="http://schemas.microsoft.com/office/drawing/2014/main" val="3154550760"/>
                  </a:ext>
                </a:extLst>
              </a:tr>
              <a:tr h="370840">
                <a:tc>
                  <a:txBody>
                    <a:bodyPr/>
                    <a:lstStyle/>
                    <a:p>
                      <a:r>
                        <a:rPr lang="en-GB" sz="2400" dirty="0" smtClean="0"/>
                        <a:t>Excessive space temperatures</a:t>
                      </a:r>
                      <a:endParaRPr lang="en-GB" sz="2400" dirty="0"/>
                    </a:p>
                  </a:txBody>
                  <a:tcPr/>
                </a:tc>
                <a:tc>
                  <a:txBody>
                    <a:bodyPr/>
                    <a:lstStyle/>
                    <a:p>
                      <a:r>
                        <a:rPr lang="en-GB" sz="2400" dirty="0" smtClean="0"/>
                        <a:t>Consider re-balancing the heating system to prevent some areas being overheated</a:t>
                      </a:r>
                    </a:p>
                    <a:p>
                      <a:r>
                        <a:rPr lang="en-GB" sz="2400" dirty="0" smtClean="0"/>
                        <a:t>Fit improved heating system controls and TRVs</a:t>
                      </a:r>
                      <a:endParaRPr lang="en-GB" sz="2400" dirty="0"/>
                    </a:p>
                  </a:txBody>
                  <a:tcPr/>
                </a:tc>
                <a:extLst>
                  <a:ext uri="{0D108BD9-81ED-4DB2-BD59-A6C34878D82A}">
                    <a16:rowId xmlns:a16="http://schemas.microsoft.com/office/drawing/2014/main" val="3460390628"/>
                  </a:ext>
                </a:extLst>
              </a:tr>
            </a:tbl>
          </a:graphicData>
        </a:graphic>
      </p:graphicFrame>
    </p:spTree>
    <p:extLst>
      <p:ext uri="{BB962C8B-B14F-4D97-AF65-F5344CB8AC3E}">
        <p14:creationId xmlns:p14="http://schemas.microsoft.com/office/powerpoint/2010/main" val="41122944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Heating and Hot Water Saving Opportunities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47677079"/>
              </p:ext>
            </p:extLst>
          </p:nvPr>
        </p:nvGraphicFramePr>
        <p:xfrm>
          <a:off x="838200" y="1825625"/>
          <a:ext cx="10515600" cy="32918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701952179"/>
                    </a:ext>
                  </a:extLst>
                </a:gridCol>
                <a:gridCol w="5257800">
                  <a:extLst>
                    <a:ext uri="{9D8B030D-6E8A-4147-A177-3AD203B41FA5}">
                      <a16:colId xmlns:a16="http://schemas.microsoft.com/office/drawing/2014/main" val="1527637234"/>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3284570674"/>
                  </a:ext>
                </a:extLst>
              </a:tr>
              <a:tr h="370840">
                <a:tc>
                  <a:txBody>
                    <a:bodyPr/>
                    <a:lstStyle/>
                    <a:p>
                      <a:r>
                        <a:rPr lang="en-GB" sz="2400" dirty="0" smtClean="0"/>
                        <a:t>Unauthorised supplementary electric heating</a:t>
                      </a:r>
                      <a:endParaRPr lang="en-GB" sz="2400" dirty="0"/>
                    </a:p>
                  </a:txBody>
                  <a:tcPr/>
                </a:tc>
                <a:tc>
                  <a:txBody>
                    <a:bodyPr/>
                    <a:lstStyle/>
                    <a:p>
                      <a:r>
                        <a:rPr lang="en-GB" sz="2400" dirty="0" smtClean="0"/>
                        <a:t>Educate users and investigate</a:t>
                      </a:r>
                      <a:r>
                        <a:rPr lang="en-GB" sz="2400" baseline="0" dirty="0" smtClean="0"/>
                        <a:t> why the area in question is cold</a:t>
                      </a:r>
                      <a:endParaRPr lang="en-GB" sz="2400" dirty="0"/>
                    </a:p>
                  </a:txBody>
                  <a:tcPr/>
                </a:tc>
                <a:extLst>
                  <a:ext uri="{0D108BD9-81ED-4DB2-BD59-A6C34878D82A}">
                    <a16:rowId xmlns:a16="http://schemas.microsoft.com/office/drawing/2014/main" val="531684974"/>
                  </a:ext>
                </a:extLst>
              </a:tr>
              <a:tr h="370840">
                <a:tc>
                  <a:txBody>
                    <a:bodyPr/>
                    <a:lstStyle/>
                    <a:p>
                      <a:r>
                        <a:rPr lang="en-GB" sz="2400" dirty="0" smtClean="0"/>
                        <a:t>Mechanical ventilation running when building is unoccupied</a:t>
                      </a:r>
                      <a:endParaRPr lang="en-GB" sz="2400" dirty="0"/>
                    </a:p>
                  </a:txBody>
                  <a:tcPr/>
                </a:tc>
                <a:tc>
                  <a:txBody>
                    <a:bodyPr/>
                    <a:lstStyle/>
                    <a:p>
                      <a:r>
                        <a:rPr lang="en-GB" sz="2400" dirty="0" smtClean="0"/>
                        <a:t>Fit seven day programmable controllers</a:t>
                      </a:r>
                      <a:endParaRPr lang="en-GB" sz="2400" dirty="0"/>
                    </a:p>
                  </a:txBody>
                  <a:tcPr/>
                </a:tc>
                <a:extLst>
                  <a:ext uri="{0D108BD9-81ED-4DB2-BD59-A6C34878D82A}">
                    <a16:rowId xmlns:a16="http://schemas.microsoft.com/office/drawing/2014/main" val="577187821"/>
                  </a:ext>
                </a:extLst>
              </a:tr>
              <a:tr h="370840">
                <a:tc>
                  <a:txBody>
                    <a:bodyPr/>
                    <a:lstStyle/>
                    <a:p>
                      <a:r>
                        <a:rPr lang="en-GB" sz="2400" dirty="0" smtClean="0"/>
                        <a:t>Mechanically ventilated buildings</a:t>
                      </a:r>
                      <a:endParaRPr lang="en-GB" sz="2400" dirty="0"/>
                    </a:p>
                  </a:txBody>
                  <a:tcPr/>
                </a:tc>
                <a:tc>
                  <a:txBody>
                    <a:bodyPr/>
                    <a:lstStyle/>
                    <a:p>
                      <a:r>
                        <a:rPr lang="en-GB" sz="2400" dirty="0" smtClean="0"/>
                        <a:t>Investigated the possibility of increased recirculation</a:t>
                      </a:r>
                    </a:p>
                    <a:p>
                      <a:r>
                        <a:rPr lang="en-GB" sz="2400" dirty="0" smtClean="0"/>
                        <a:t>Consider ventilation heat recovery</a:t>
                      </a:r>
                      <a:endParaRPr lang="en-GB" sz="2400" dirty="0"/>
                    </a:p>
                  </a:txBody>
                  <a:tcPr/>
                </a:tc>
                <a:extLst>
                  <a:ext uri="{0D108BD9-81ED-4DB2-BD59-A6C34878D82A}">
                    <a16:rowId xmlns:a16="http://schemas.microsoft.com/office/drawing/2014/main" val="2118265467"/>
                  </a:ext>
                </a:extLst>
              </a:tr>
            </a:tbl>
          </a:graphicData>
        </a:graphic>
      </p:graphicFrame>
    </p:spTree>
    <p:extLst>
      <p:ext uri="{BB962C8B-B14F-4D97-AF65-F5344CB8AC3E}">
        <p14:creationId xmlns:p14="http://schemas.microsoft.com/office/powerpoint/2010/main" val="31099445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Heating and Hot Water Saving Opportunities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913501378"/>
              </p:ext>
            </p:extLst>
          </p:nvPr>
        </p:nvGraphicFramePr>
        <p:xfrm>
          <a:off x="838200" y="1825625"/>
          <a:ext cx="10515600" cy="32918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877703327"/>
                    </a:ext>
                  </a:extLst>
                </a:gridCol>
                <a:gridCol w="5257800">
                  <a:extLst>
                    <a:ext uri="{9D8B030D-6E8A-4147-A177-3AD203B41FA5}">
                      <a16:colId xmlns:a16="http://schemas.microsoft.com/office/drawing/2014/main" val="1382313929"/>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3084796566"/>
                  </a:ext>
                </a:extLst>
              </a:tr>
              <a:tr h="370840">
                <a:tc>
                  <a:txBody>
                    <a:bodyPr/>
                    <a:lstStyle/>
                    <a:p>
                      <a:r>
                        <a:rPr lang="en-GB" sz="2400" dirty="0" smtClean="0"/>
                        <a:t>Frost protection thermostats set too high</a:t>
                      </a:r>
                      <a:endParaRPr lang="en-GB" sz="2400" dirty="0"/>
                    </a:p>
                  </a:txBody>
                  <a:tcPr/>
                </a:tc>
                <a:tc>
                  <a:txBody>
                    <a:bodyPr/>
                    <a:lstStyle/>
                    <a:p>
                      <a:r>
                        <a:rPr lang="en-GB" sz="2400" dirty="0" smtClean="0"/>
                        <a:t>Reset to appropriate level</a:t>
                      </a:r>
                      <a:endParaRPr lang="en-GB" sz="2400" dirty="0"/>
                    </a:p>
                  </a:txBody>
                  <a:tcPr/>
                </a:tc>
                <a:extLst>
                  <a:ext uri="{0D108BD9-81ED-4DB2-BD59-A6C34878D82A}">
                    <a16:rowId xmlns:a16="http://schemas.microsoft.com/office/drawing/2014/main" val="1776184924"/>
                  </a:ext>
                </a:extLst>
              </a:tr>
              <a:tr h="370840">
                <a:tc>
                  <a:txBody>
                    <a:bodyPr/>
                    <a:lstStyle/>
                    <a:p>
                      <a:r>
                        <a:rPr lang="en-GB" sz="2400" dirty="0" smtClean="0"/>
                        <a:t>Heating and cooling</a:t>
                      </a:r>
                      <a:r>
                        <a:rPr lang="en-GB" sz="2400" baseline="0" dirty="0" smtClean="0"/>
                        <a:t> being used simultaneously</a:t>
                      </a:r>
                      <a:endParaRPr lang="en-GB" sz="2400" dirty="0"/>
                    </a:p>
                  </a:txBody>
                  <a:tcPr/>
                </a:tc>
                <a:tc>
                  <a:txBody>
                    <a:bodyPr/>
                    <a:lstStyle/>
                    <a:p>
                      <a:r>
                        <a:rPr lang="en-GB" sz="2400" dirty="0" smtClean="0"/>
                        <a:t>Investigate ‘dead band’ settings</a:t>
                      </a:r>
                      <a:endParaRPr lang="en-GB" sz="2400" dirty="0"/>
                    </a:p>
                  </a:txBody>
                  <a:tcPr/>
                </a:tc>
                <a:extLst>
                  <a:ext uri="{0D108BD9-81ED-4DB2-BD59-A6C34878D82A}">
                    <a16:rowId xmlns:a16="http://schemas.microsoft.com/office/drawing/2014/main" val="2390166053"/>
                  </a:ext>
                </a:extLst>
              </a:tr>
              <a:tr h="370840">
                <a:tc>
                  <a:txBody>
                    <a:bodyPr/>
                    <a:lstStyle/>
                    <a:p>
                      <a:r>
                        <a:rPr lang="en-GB" sz="2400" dirty="0" smtClean="0"/>
                        <a:t>Anything which restricts heat output, including blocked grills, obstructed radiators, clogged air filters</a:t>
                      </a:r>
                      <a:endParaRPr lang="en-GB" sz="2400" dirty="0"/>
                    </a:p>
                  </a:txBody>
                  <a:tcPr/>
                </a:tc>
                <a:tc>
                  <a:txBody>
                    <a:bodyPr/>
                    <a:lstStyle/>
                    <a:p>
                      <a:r>
                        <a:rPr lang="en-GB" sz="2400" dirty="0" smtClean="0"/>
                        <a:t>Introduce improved </a:t>
                      </a:r>
                      <a:r>
                        <a:rPr lang="en-GB" sz="2400" smtClean="0"/>
                        <a:t>maintenance regimes</a:t>
                      </a:r>
                      <a:endParaRPr lang="en-GB" sz="2400" dirty="0"/>
                    </a:p>
                  </a:txBody>
                  <a:tcPr/>
                </a:tc>
                <a:extLst>
                  <a:ext uri="{0D108BD9-81ED-4DB2-BD59-A6C34878D82A}">
                    <a16:rowId xmlns:a16="http://schemas.microsoft.com/office/drawing/2014/main" val="2641347084"/>
                  </a:ext>
                </a:extLst>
              </a:tr>
            </a:tbl>
          </a:graphicData>
        </a:graphic>
      </p:graphicFrame>
    </p:spTree>
    <p:extLst>
      <p:ext uri="{BB962C8B-B14F-4D97-AF65-F5344CB8AC3E}">
        <p14:creationId xmlns:p14="http://schemas.microsoft.com/office/powerpoint/2010/main" val="41736291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Heating and Hot Water Saving Opportunities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26514321"/>
              </p:ext>
            </p:extLst>
          </p:nvPr>
        </p:nvGraphicFramePr>
        <p:xfrm>
          <a:off x="838200" y="1825625"/>
          <a:ext cx="10515600" cy="320040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680406400"/>
                    </a:ext>
                  </a:extLst>
                </a:gridCol>
                <a:gridCol w="5257800">
                  <a:extLst>
                    <a:ext uri="{9D8B030D-6E8A-4147-A177-3AD203B41FA5}">
                      <a16:colId xmlns:a16="http://schemas.microsoft.com/office/drawing/2014/main" val="2440801545"/>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2271210255"/>
                  </a:ext>
                </a:extLst>
              </a:tr>
              <a:tr h="370840">
                <a:tc>
                  <a:txBody>
                    <a:bodyPr/>
                    <a:lstStyle/>
                    <a:p>
                      <a:r>
                        <a:rPr lang="en-GB" sz="2400" dirty="0" smtClean="0"/>
                        <a:t>Vehicle access doors which</a:t>
                      </a:r>
                      <a:r>
                        <a:rPr lang="en-GB" sz="2400" baseline="0" dirty="0" smtClean="0"/>
                        <a:t> may be left open for long periods</a:t>
                      </a:r>
                      <a:endParaRPr lang="en-GB" sz="2400" dirty="0"/>
                    </a:p>
                  </a:txBody>
                  <a:tcPr/>
                </a:tc>
                <a:tc>
                  <a:txBody>
                    <a:bodyPr/>
                    <a:lstStyle/>
                    <a:p>
                      <a:r>
                        <a:rPr lang="en-GB" sz="2400" dirty="0" smtClean="0"/>
                        <a:t>Consider interlocking loading bay doors with heating</a:t>
                      </a:r>
                    </a:p>
                    <a:p>
                      <a:r>
                        <a:rPr lang="en-GB" sz="2400" dirty="0" smtClean="0"/>
                        <a:t>Fast acting roller shutter doors, or secondary doors to create an air lock</a:t>
                      </a:r>
                      <a:endParaRPr lang="en-GB" sz="2400" dirty="0"/>
                    </a:p>
                  </a:txBody>
                  <a:tcPr/>
                </a:tc>
                <a:extLst>
                  <a:ext uri="{0D108BD9-81ED-4DB2-BD59-A6C34878D82A}">
                    <a16:rowId xmlns:a16="http://schemas.microsoft.com/office/drawing/2014/main" val="3316462922"/>
                  </a:ext>
                </a:extLst>
              </a:tr>
              <a:tr h="370840">
                <a:tc>
                  <a:txBody>
                    <a:bodyPr/>
                    <a:lstStyle/>
                    <a:p>
                      <a:r>
                        <a:rPr lang="en-GB" sz="2400" dirty="0" smtClean="0"/>
                        <a:t>Summer immersion heaters running simultaneously</a:t>
                      </a:r>
                      <a:r>
                        <a:rPr lang="en-GB" sz="2400" baseline="0" dirty="0" smtClean="0"/>
                        <a:t> with boilers, or at risk of doing so</a:t>
                      </a:r>
                      <a:endParaRPr lang="en-GB" sz="2400" dirty="0"/>
                    </a:p>
                  </a:txBody>
                  <a:tcPr/>
                </a:tc>
                <a:tc>
                  <a:txBody>
                    <a:bodyPr/>
                    <a:lstStyle/>
                    <a:p>
                      <a:r>
                        <a:rPr lang="en-GB" sz="2400" dirty="0" smtClean="0"/>
                        <a:t>Fit</a:t>
                      </a:r>
                      <a:r>
                        <a:rPr lang="en-GB" sz="2400" baseline="0" dirty="0" smtClean="0"/>
                        <a:t> point of use water heaters with time control to dispense with central storage and long distribution runs</a:t>
                      </a:r>
                      <a:endParaRPr lang="en-GB" sz="2400" dirty="0"/>
                    </a:p>
                  </a:txBody>
                  <a:tcPr/>
                </a:tc>
                <a:extLst>
                  <a:ext uri="{0D108BD9-81ED-4DB2-BD59-A6C34878D82A}">
                    <a16:rowId xmlns:a16="http://schemas.microsoft.com/office/drawing/2014/main" val="2367967808"/>
                  </a:ext>
                </a:extLst>
              </a:tr>
            </a:tbl>
          </a:graphicData>
        </a:graphic>
      </p:graphicFrame>
    </p:spTree>
    <p:extLst>
      <p:ext uri="{BB962C8B-B14F-4D97-AF65-F5344CB8AC3E}">
        <p14:creationId xmlns:p14="http://schemas.microsoft.com/office/powerpoint/2010/main" val="51048869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Boilers and Heat Distribution</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4330278"/>
              </p:ext>
            </p:extLst>
          </p:nvPr>
        </p:nvGraphicFramePr>
        <p:xfrm>
          <a:off x="838200" y="1825625"/>
          <a:ext cx="10515600" cy="37490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934421328"/>
                    </a:ext>
                  </a:extLst>
                </a:gridCol>
                <a:gridCol w="5257800">
                  <a:extLst>
                    <a:ext uri="{9D8B030D-6E8A-4147-A177-3AD203B41FA5}">
                      <a16:colId xmlns:a16="http://schemas.microsoft.com/office/drawing/2014/main" val="2583835958"/>
                    </a:ext>
                  </a:extLst>
                </a:gridCol>
              </a:tblGrid>
              <a:tr h="370840">
                <a:tc>
                  <a:txBody>
                    <a:bodyPr/>
                    <a:lstStyle/>
                    <a:p>
                      <a:r>
                        <a:rPr lang="en-GB" sz="2400" dirty="0" smtClean="0"/>
                        <a:t>Current practice</a:t>
                      </a:r>
                      <a:endParaRPr lang="en-GB" sz="2400" dirty="0"/>
                    </a:p>
                  </a:txBody>
                  <a:tcPr/>
                </a:tc>
                <a:tc>
                  <a:txBody>
                    <a:bodyPr/>
                    <a:lstStyle/>
                    <a:p>
                      <a:endParaRPr lang="en-GB" sz="2400"/>
                    </a:p>
                  </a:txBody>
                  <a:tcPr/>
                </a:tc>
                <a:extLst>
                  <a:ext uri="{0D108BD9-81ED-4DB2-BD59-A6C34878D82A}">
                    <a16:rowId xmlns:a16="http://schemas.microsoft.com/office/drawing/2014/main" val="1189024509"/>
                  </a:ext>
                </a:extLst>
              </a:tr>
              <a:tr h="370840">
                <a:tc>
                  <a:txBody>
                    <a:bodyPr/>
                    <a:lstStyle/>
                    <a:p>
                      <a:r>
                        <a:rPr lang="en-GB" sz="2400" dirty="0" smtClean="0"/>
                        <a:t>Irregular boiler and heating system maintenance regime</a:t>
                      </a:r>
                      <a:endParaRPr lang="en-GB" sz="2400" dirty="0"/>
                    </a:p>
                  </a:txBody>
                  <a:tcPr/>
                </a:tc>
                <a:tc>
                  <a:txBody>
                    <a:bodyPr/>
                    <a:lstStyle/>
                    <a:p>
                      <a:r>
                        <a:rPr lang="en-GB" sz="2400" dirty="0" smtClean="0"/>
                        <a:t>Regular annual service of boilers and heating systems can save 10% or more of heating costs</a:t>
                      </a:r>
                      <a:endParaRPr lang="en-GB" sz="2400" dirty="0"/>
                    </a:p>
                  </a:txBody>
                  <a:tcPr/>
                </a:tc>
                <a:extLst>
                  <a:ext uri="{0D108BD9-81ED-4DB2-BD59-A6C34878D82A}">
                    <a16:rowId xmlns:a16="http://schemas.microsoft.com/office/drawing/2014/main" val="2325380423"/>
                  </a:ext>
                </a:extLst>
              </a:tr>
              <a:tr h="370840">
                <a:tc>
                  <a:txBody>
                    <a:bodyPr/>
                    <a:lstStyle/>
                    <a:p>
                      <a:r>
                        <a:rPr lang="en-GB" sz="2400" dirty="0" smtClean="0"/>
                        <a:t>Multiple boilers sharing loads when fewer units could meet</a:t>
                      </a:r>
                      <a:r>
                        <a:rPr lang="en-GB" sz="2400" baseline="0" dirty="0" smtClean="0"/>
                        <a:t> the demand</a:t>
                      </a:r>
                      <a:endParaRPr lang="en-GB" sz="2400" dirty="0"/>
                    </a:p>
                  </a:txBody>
                  <a:tcPr/>
                </a:tc>
                <a:tc>
                  <a:txBody>
                    <a:bodyPr/>
                    <a:lstStyle/>
                    <a:p>
                      <a:r>
                        <a:rPr lang="en-GB" sz="2400" dirty="0" smtClean="0"/>
                        <a:t>Install boiler sequence control, or rectify faults in existing sequence control</a:t>
                      </a:r>
                      <a:endParaRPr lang="en-GB" sz="2400" dirty="0"/>
                    </a:p>
                  </a:txBody>
                  <a:tcPr/>
                </a:tc>
                <a:extLst>
                  <a:ext uri="{0D108BD9-81ED-4DB2-BD59-A6C34878D82A}">
                    <a16:rowId xmlns:a16="http://schemas.microsoft.com/office/drawing/2014/main" val="3923477404"/>
                  </a:ext>
                </a:extLst>
              </a:tr>
              <a:tr h="370840">
                <a:tc>
                  <a:txBody>
                    <a:bodyPr/>
                    <a:lstStyle/>
                    <a:p>
                      <a:r>
                        <a:rPr lang="en-GB" sz="2400" dirty="0" smtClean="0"/>
                        <a:t>Ageing boiler plant</a:t>
                      </a:r>
                      <a:endParaRPr lang="en-GB" sz="2400" dirty="0"/>
                    </a:p>
                  </a:txBody>
                  <a:tcPr/>
                </a:tc>
                <a:tc>
                  <a:txBody>
                    <a:bodyPr/>
                    <a:lstStyle/>
                    <a:p>
                      <a:r>
                        <a:rPr lang="en-GB" sz="2400" dirty="0" smtClean="0"/>
                        <a:t>If boilers</a:t>
                      </a:r>
                      <a:r>
                        <a:rPr lang="en-GB" sz="2400" baseline="0" dirty="0" smtClean="0"/>
                        <a:t> are over 15 years old consider replacing them with more efficient types</a:t>
                      </a:r>
                      <a:endParaRPr lang="en-GB" sz="2400" dirty="0"/>
                    </a:p>
                  </a:txBody>
                  <a:tcPr/>
                </a:tc>
                <a:extLst>
                  <a:ext uri="{0D108BD9-81ED-4DB2-BD59-A6C34878D82A}">
                    <a16:rowId xmlns:a16="http://schemas.microsoft.com/office/drawing/2014/main" val="4012233186"/>
                  </a:ext>
                </a:extLst>
              </a:tr>
              <a:tr h="370840">
                <a:tc>
                  <a:txBody>
                    <a:bodyPr/>
                    <a:lstStyle/>
                    <a:p>
                      <a:r>
                        <a:rPr lang="en-GB" sz="2400" dirty="0" smtClean="0"/>
                        <a:t>Flooding in pipe ducts</a:t>
                      </a:r>
                      <a:endParaRPr lang="en-GB" sz="2400" dirty="0"/>
                    </a:p>
                  </a:txBody>
                  <a:tcPr/>
                </a:tc>
                <a:tc>
                  <a:txBody>
                    <a:bodyPr/>
                    <a:lstStyle/>
                    <a:p>
                      <a:r>
                        <a:rPr lang="en-GB" sz="2400" dirty="0" smtClean="0"/>
                        <a:t>Check duct drainage is effective</a:t>
                      </a:r>
                      <a:endParaRPr lang="en-GB" sz="2400" dirty="0"/>
                    </a:p>
                  </a:txBody>
                  <a:tcPr/>
                </a:tc>
                <a:extLst>
                  <a:ext uri="{0D108BD9-81ED-4DB2-BD59-A6C34878D82A}">
                    <a16:rowId xmlns:a16="http://schemas.microsoft.com/office/drawing/2014/main" val="3099657388"/>
                  </a:ext>
                </a:extLst>
              </a:tr>
            </a:tbl>
          </a:graphicData>
        </a:graphic>
      </p:graphicFrame>
    </p:spTree>
    <p:extLst>
      <p:ext uri="{BB962C8B-B14F-4D97-AF65-F5344CB8AC3E}">
        <p14:creationId xmlns:p14="http://schemas.microsoft.com/office/powerpoint/2010/main" val="20019080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Boilers and Heat Distribution</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580603761"/>
              </p:ext>
            </p:extLst>
          </p:nvPr>
        </p:nvGraphicFramePr>
        <p:xfrm>
          <a:off x="838200" y="1825625"/>
          <a:ext cx="10515600" cy="32918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916651695"/>
                    </a:ext>
                  </a:extLst>
                </a:gridCol>
                <a:gridCol w="5257800">
                  <a:extLst>
                    <a:ext uri="{9D8B030D-6E8A-4147-A177-3AD203B41FA5}">
                      <a16:colId xmlns:a16="http://schemas.microsoft.com/office/drawing/2014/main" val="340526209"/>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3449100794"/>
                  </a:ext>
                </a:extLst>
              </a:tr>
              <a:tr h="370840">
                <a:tc>
                  <a:txBody>
                    <a:bodyPr/>
                    <a:lstStyle/>
                    <a:p>
                      <a:r>
                        <a:rPr lang="en-GB" sz="2400" dirty="0" smtClean="0"/>
                        <a:t>Check that boiler</a:t>
                      </a:r>
                      <a:r>
                        <a:rPr lang="en-GB" sz="2400" baseline="0" dirty="0" smtClean="0"/>
                        <a:t> time clock settings are correct</a:t>
                      </a:r>
                      <a:endParaRPr lang="en-GB" sz="2400" dirty="0"/>
                    </a:p>
                  </a:txBody>
                  <a:tcPr/>
                </a:tc>
                <a:tc>
                  <a:txBody>
                    <a:bodyPr/>
                    <a:lstStyle/>
                    <a:p>
                      <a:r>
                        <a:rPr lang="en-GB" sz="2400" dirty="0" smtClean="0"/>
                        <a:t>Reset as necessary</a:t>
                      </a:r>
                      <a:endParaRPr lang="en-GB" sz="2400" dirty="0"/>
                    </a:p>
                  </a:txBody>
                  <a:tcPr/>
                </a:tc>
                <a:extLst>
                  <a:ext uri="{0D108BD9-81ED-4DB2-BD59-A6C34878D82A}">
                    <a16:rowId xmlns:a16="http://schemas.microsoft.com/office/drawing/2014/main" val="2454284182"/>
                  </a:ext>
                </a:extLst>
              </a:tr>
              <a:tr h="370840">
                <a:tc>
                  <a:txBody>
                    <a:bodyPr/>
                    <a:lstStyle/>
                    <a:p>
                      <a:r>
                        <a:rPr lang="en-GB" sz="2400" dirty="0" smtClean="0"/>
                        <a:t>Could boilers be running when there is no demand other than their own standing losses?</a:t>
                      </a:r>
                      <a:endParaRPr lang="en-GB" sz="2400" dirty="0"/>
                    </a:p>
                  </a:txBody>
                  <a:tcPr/>
                </a:tc>
                <a:tc>
                  <a:txBody>
                    <a:bodyPr/>
                    <a:lstStyle/>
                    <a:p>
                      <a:r>
                        <a:rPr lang="en-GB" sz="2400" dirty="0" smtClean="0"/>
                        <a:t>Improving control so that boilers are only enabled when there is demand from one or more of the circuits served</a:t>
                      </a:r>
                      <a:endParaRPr lang="en-GB" sz="2400" dirty="0"/>
                    </a:p>
                  </a:txBody>
                  <a:tcPr/>
                </a:tc>
                <a:extLst>
                  <a:ext uri="{0D108BD9-81ED-4DB2-BD59-A6C34878D82A}">
                    <a16:rowId xmlns:a16="http://schemas.microsoft.com/office/drawing/2014/main" val="1697208573"/>
                  </a:ext>
                </a:extLst>
              </a:tr>
              <a:tr h="370840">
                <a:tc>
                  <a:txBody>
                    <a:bodyPr/>
                    <a:lstStyle/>
                    <a:p>
                      <a:r>
                        <a:rPr lang="en-GB" sz="2400" dirty="0" smtClean="0"/>
                        <a:t>Check for water losses by assessing the water make-up rate</a:t>
                      </a:r>
                      <a:endParaRPr lang="en-GB" sz="2400" dirty="0"/>
                    </a:p>
                  </a:txBody>
                  <a:tcPr/>
                </a:tc>
                <a:tc>
                  <a:txBody>
                    <a:bodyPr/>
                    <a:lstStyle/>
                    <a:p>
                      <a:r>
                        <a:rPr lang="en-GB" sz="2400" dirty="0" smtClean="0"/>
                        <a:t>Investigate for leaks and repairs</a:t>
                      </a:r>
                      <a:endParaRPr lang="en-GB" sz="2400" dirty="0"/>
                    </a:p>
                  </a:txBody>
                  <a:tcPr/>
                </a:tc>
                <a:extLst>
                  <a:ext uri="{0D108BD9-81ED-4DB2-BD59-A6C34878D82A}">
                    <a16:rowId xmlns:a16="http://schemas.microsoft.com/office/drawing/2014/main" val="408876394"/>
                  </a:ext>
                </a:extLst>
              </a:tr>
            </a:tbl>
          </a:graphicData>
        </a:graphic>
      </p:graphicFrame>
    </p:spTree>
    <p:extLst>
      <p:ext uri="{BB962C8B-B14F-4D97-AF65-F5344CB8AC3E}">
        <p14:creationId xmlns:p14="http://schemas.microsoft.com/office/powerpoint/2010/main" val="104223691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Boilers and Heat Distribution</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28003652"/>
              </p:ext>
            </p:extLst>
          </p:nvPr>
        </p:nvGraphicFramePr>
        <p:xfrm>
          <a:off x="838200" y="1825625"/>
          <a:ext cx="10515600" cy="292608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3485423452"/>
                    </a:ext>
                  </a:extLst>
                </a:gridCol>
                <a:gridCol w="5257800">
                  <a:extLst>
                    <a:ext uri="{9D8B030D-6E8A-4147-A177-3AD203B41FA5}">
                      <a16:colId xmlns:a16="http://schemas.microsoft.com/office/drawing/2014/main" val="2328842954"/>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1567188675"/>
                  </a:ext>
                </a:extLst>
              </a:tr>
              <a:tr h="370840">
                <a:tc>
                  <a:txBody>
                    <a:bodyPr/>
                    <a:lstStyle/>
                    <a:p>
                      <a:r>
                        <a:rPr lang="en-GB" sz="2400" dirty="0" smtClean="0"/>
                        <a:t>Steam leaks</a:t>
                      </a:r>
                      <a:endParaRPr lang="en-GB" sz="2400" dirty="0"/>
                    </a:p>
                  </a:txBody>
                  <a:tcPr/>
                </a:tc>
                <a:tc>
                  <a:txBody>
                    <a:bodyPr/>
                    <a:lstStyle/>
                    <a:p>
                      <a:r>
                        <a:rPr lang="en-GB" sz="2400" dirty="0" smtClean="0"/>
                        <a:t>Repair</a:t>
                      </a:r>
                      <a:endParaRPr lang="en-GB" sz="2400" dirty="0"/>
                    </a:p>
                  </a:txBody>
                  <a:tcPr/>
                </a:tc>
                <a:extLst>
                  <a:ext uri="{0D108BD9-81ED-4DB2-BD59-A6C34878D82A}">
                    <a16:rowId xmlns:a16="http://schemas.microsoft.com/office/drawing/2014/main" val="4077764443"/>
                  </a:ext>
                </a:extLst>
              </a:tr>
              <a:tr h="370840">
                <a:tc>
                  <a:txBody>
                    <a:bodyPr/>
                    <a:lstStyle/>
                    <a:p>
                      <a:r>
                        <a:rPr lang="en-GB" sz="2400" dirty="0" smtClean="0"/>
                        <a:t>Steam traps passing steam or not passing condensate</a:t>
                      </a:r>
                      <a:endParaRPr lang="en-GB" sz="2400" dirty="0"/>
                    </a:p>
                  </a:txBody>
                  <a:tcPr/>
                </a:tc>
                <a:tc>
                  <a:txBody>
                    <a:bodyPr/>
                    <a:lstStyle/>
                    <a:p>
                      <a:r>
                        <a:rPr lang="en-GB" sz="2400" dirty="0" smtClean="0"/>
                        <a:t>Eliminating bypass valves on steam traps and if necessary fitting better-matched</a:t>
                      </a:r>
                      <a:r>
                        <a:rPr lang="en-GB" sz="2400" baseline="0" dirty="0" smtClean="0"/>
                        <a:t> traps</a:t>
                      </a:r>
                      <a:endParaRPr lang="en-GB" sz="2400" dirty="0"/>
                    </a:p>
                  </a:txBody>
                  <a:tcPr/>
                </a:tc>
                <a:extLst>
                  <a:ext uri="{0D108BD9-81ED-4DB2-BD59-A6C34878D82A}">
                    <a16:rowId xmlns:a16="http://schemas.microsoft.com/office/drawing/2014/main" val="3190008333"/>
                  </a:ext>
                </a:extLst>
              </a:tr>
              <a:tr h="370840">
                <a:tc>
                  <a:txBody>
                    <a:bodyPr/>
                    <a:lstStyle/>
                    <a:p>
                      <a:r>
                        <a:rPr lang="en-GB" sz="2400" dirty="0" smtClean="0"/>
                        <a:t>Manual temperature control of process items</a:t>
                      </a:r>
                      <a:endParaRPr lang="en-GB" sz="2400" dirty="0"/>
                    </a:p>
                  </a:txBody>
                  <a:tcPr/>
                </a:tc>
                <a:tc>
                  <a:txBody>
                    <a:bodyPr/>
                    <a:lstStyle/>
                    <a:p>
                      <a:r>
                        <a:rPr lang="en-GB" sz="2400" dirty="0" smtClean="0"/>
                        <a:t>Fitting automatic temperature controls in place of manual valves</a:t>
                      </a:r>
                      <a:endParaRPr lang="en-GB" sz="2400" dirty="0"/>
                    </a:p>
                  </a:txBody>
                  <a:tcPr/>
                </a:tc>
                <a:extLst>
                  <a:ext uri="{0D108BD9-81ED-4DB2-BD59-A6C34878D82A}">
                    <a16:rowId xmlns:a16="http://schemas.microsoft.com/office/drawing/2014/main" val="3414327771"/>
                  </a:ext>
                </a:extLst>
              </a:tr>
            </a:tbl>
          </a:graphicData>
        </a:graphic>
      </p:graphicFrame>
    </p:spTree>
    <p:extLst>
      <p:ext uri="{BB962C8B-B14F-4D97-AF65-F5344CB8AC3E}">
        <p14:creationId xmlns:p14="http://schemas.microsoft.com/office/powerpoint/2010/main" val="394091975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Boilers and Heat Distribution</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18845883"/>
              </p:ext>
            </p:extLst>
          </p:nvPr>
        </p:nvGraphicFramePr>
        <p:xfrm>
          <a:off x="838200" y="1825625"/>
          <a:ext cx="10515600" cy="210312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808998623"/>
                    </a:ext>
                  </a:extLst>
                </a:gridCol>
                <a:gridCol w="5257800">
                  <a:extLst>
                    <a:ext uri="{9D8B030D-6E8A-4147-A177-3AD203B41FA5}">
                      <a16:colId xmlns:a16="http://schemas.microsoft.com/office/drawing/2014/main" val="877266029"/>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3513112623"/>
                  </a:ext>
                </a:extLst>
              </a:tr>
              <a:tr h="370840">
                <a:tc>
                  <a:txBody>
                    <a:bodyPr/>
                    <a:lstStyle/>
                    <a:p>
                      <a:r>
                        <a:rPr lang="en-GB" sz="2400" dirty="0" smtClean="0"/>
                        <a:t>Condensate running to waste</a:t>
                      </a:r>
                      <a:endParaRPr lang="en-GB" sz="2400" dirty="0"/>
                    </a:p>
                  </a:txBody>
                  <a:tcPr/>
                </a:tc>
                <a:tc>
                  <a:txBody>
                    <a:bodyPr/>
                    <a:lstStyle/>
                    <a:p>
                      <a:r>
                        <a:rPr lang="en-GB" sz="2400" dirty="0" smtClean="0"/>
                        <a:t>Investigating possibilities for recovery</a:t>
                      </a:r>
                      <a:endParaRPr lang="en-GB" sz="2400" dirty="0"/>
                    </a:p>
                  </a:txBody>
                  <a:tcPr/>
                </a:tc>
                <a:extLst>
                  <a:ext uri="{0D108BD9-81ED-4DB2-BD59-A6C34878D82A}">
                    <a16:rowId xmlns:a16="http://schemas.microsoft.com/office/drawing/2014/main" val="3059865163"/>
                  </a:ext>
                </a:extLst>
              </a:tr>
              <a:tr h="370840">
                <a:tc>
                  <a:txBody>
                    <a:bodyPr/>
                    <a:lstStyle/>
                    <a:p>
                      <a:r>
                        <a:rPr lang="en-GB" sz="2400" dirty="0" smtClean="0"/>
                        <a:t>Manual control of dissolved solids</a:t>
                      </a:r>
                      <a:endParaRPr lang="en-GB" sz="2400" dirty="0"/>
                    </a:p>
                  </a:txBody>
                  <a:tcPr/>
                </a:tc>
                <a:tc>
                  <a:txBody>
                    <a:bodyPr/>
                    <a:lstStyle/>
                    <a:p>
                      <a:r>
                        <a:rPr lang="en-GB" sz="2400" dirty="0" smtClean="0"/>
                        <a:t>Implementing automatic TDS (Total Dissolved solids) control on boilers</a:t>
                      </a:r>
                    </a:p>
                    <a:p>
                      <a:r>
                        <a:rPr lang="en-GB" sz="2400" dirty="0" smtClean="0"/>
                        <a:t>Increasing </a:t>
                      </a:r>
                      <a:r>
                        <a:rPr lang="en-GB" sz="2400" dirty="0" err="1" smtClean="0"/>
                        <a:t>feedwater</a:t>
                      </a:r>
                      <a:endParaRPr lang="en-GB" sz="2400" dirty="0"/>
                    </a:p>
                  </a:txBody>
                  <a:tcPr/>
                </a:tc>
                <a:extLst>
                  <a:ext uri="{0D108BD9-81ED-4DB2-BD59-A6C34878D82A}">
                    <a16:rowId xmlns:a16="http://schemas.microsoft.com/office/drawing/2014/main" val="2853233346"/>
                  </a:ext>
                </a:extLst>
              </a:tr>
            </a:tbl>
          </a:graphicData>
        </a:graphic>
      </p:graphicFrame>
    </p:spTree>
    <p:extLst>
      <p:ext uri="{BB962C8B-B14F-4D97-AF65-F5344CB8AC3E}">
        <p14:creationId xmlns:p14="http://schemas.microsoft.com/office/powerpoint/2010/main" val="386182881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Boilers and Heat Distribution</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53485285"/>
              </p:ext>
            </p:extLst>
          </p:nvPr>
        </p:nvGraphicFramePr>
        <p:xfrm>
          <a:off x="838200" y="1825625"/>
          <a:ext cx="10515600" cy="429768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4016288779"/>
                    </a:ext>
                  </a:extLst>
                </a:gridCol>
                <a:gridCol w="5257800">
                  <a:extLst>
                    <a:ext uri="{9D8B030D-6E8A-4147-A177-3AD203B41FA5}">
                      <a16:colId xmlns:a16="http://schemas.microsoft.com/office/drawing/2014/main" val="2098012369"/>
                    </a:ext>
                  </a:extLst>
                </a:gridCol>
              </a:tblGrid>
              <a:tr h="370840">
                <a:tc>
                  <a:txBody>
                    <a:bodyPr/>
                    <a:lstStyle/>
                    <a:p>
                      <a:r>
                        <a:rPr lang="en-GB" sz="2400" dirty="0" smtClean="0"/>
                        <a:t>Current practice</a:t>
                      </a:r>
                      <a:endParaRPr lang="en-GB" sz="2400" dirty="0"/>
                    </a:p>
                  </a:txBody>
                  <a:tcPr/>
                </a:tc>
                <a:tc>
                  <a:txBody>
                    <a:bodyPr/>
                    <a:lstStyle/>
                    <a:p>
                      <a:r>
                        <a:rPr lang="en-GB" sz="2400" dirty="0" smtClean="0"/>
                        <a:t>Recommendations</a:t>
                      </a:r>
                      <a:endParaRPr lang="en-GB" sz="2400" dirty="0"/>
                    </a:p>
                  </a:txBody>
                  <a:tcPr/>
                </a:tc>
                <a:extLst>
                  <a:ext uri="{0D108BD9-81ED-4DB2-BD59-A6C34878D82A}">
                    <a16:rowId xmlns:a16="http://schemas.microsoft.com/office/drawing/2014/main" val="2083378981"/>
                  </a:ext>
                </a:extLst>
              </a:tr>
              <a:tr h="370840">
                <a:tc>
                  <a:txBody>
                    <a:bodyPr/>
                    <a:lstStyle/>
                    <a:p>
                      <a:r>
                        <a:rPr lang="en-GB" sz="2400" dirty="0" smtClean="0"/>
                        <a:t>Dead lengths of pipework, or long runs of pipework</a:t>
                      </a:r>
                      <a:r>
                        <a:rPr lang="en-GB" sz="2400" baseline="0" dirty="0" smtClean="0"/>
                        <a:t> with very small demands at the end</a:t>
                      </a:r>
                      <a:endParaRPr lang="en-GB" sz="2400" dirty="0"/>
                    </a:p>
                  </a:txBody>
                  <a:tcPr/>
                </a:tc>
                <a:tc>
                  <a:txBody>
                    <a:bodyPr/>
                    <a:lstStyle/>
                    <a:p>
                      <a:r>
                        <a:rPr lang="en-GB" sz="2400" dirty="0" smtClean="0"/>
                        <a:t>Rationalising pipework to reduce distances travelled (and reduce diameter where feasible) and remove</a:t>
                      </a:r>
                      <a:r>
                        <a:rPr lang="en-GB" sz="2400" baseline="0" dirty="0" smtClean="0"/>
                        <a:t> dead pipe runs</a:t>
                      </a:r>
                    </a:p>
                    <a:p>
                      <a:r>
                        <a:rPr lang="en-GB" sz="2400" baseline="0" dirty="0" smtClean="0"/>
                        <a:t>Making alternative provision for small loads at the ends of long dedicated pipe runs (or relocating them)</a:t>
                      </a:r>
                      <a:endParaRPr lang="en-GB" sz="2400" dirty="0"/>
                    </a:p>
                  </a:txBody>
                  <a:tcPr/>
                </a:tc>
                <a:extLst>
                  <a:ext uri="{0D108BD9-81ED-4DB2-BD59-A6C34878D82A}">
                    <a16:rowId xmlns:a16="http://schemas.microsoft.com/office/drawing/2014/main" val="1440761955"/>
                  </a:ext>
                </a:extLst>
              </a:tr>
              <a:tr h="370840">
                <a:tc>
                  <a:txBody>
                    <a:bodyPr/>
                    <a:lstStyle/>
                    <a:p>
                      <a:r>
                        <a:rPr lang="en-GB" sz="2400" dirty="0" smtClean="0"/>
                        <a:t>Flash steam being lost from receivers</a:t>
                      </a:r>
                      <a:endParaRPr lang="en-GB" sz="2400" dirty="0"/>
                    </a:p>
                  </a:txBody>
                  <a:tcPr/>
                </a:tc>
                <a:tc>
                  <a:txBody>
                    <a:bodyPr/>
                    <a:lstStyle/>
                    <a:p>
                      <a:r>
                        <a:rPr lang="en-GB" sz="2400" dirty="0" smtClean="0"/>
                        <a:t>Finding a use for flush steam (e.g. </a:t>
                      </a:r>
                      <a:r>
                        <a:rPr lang="en-GB" sz="2400" dirty="0" err="1" smtClean="0"/>
                        <a:t>sparging</a:t>
                      </a:r>
                      <a:r>
                        <a:rPr lang="en-GB" sz="2400" dirty="0" smtClean="0"/>
                        <a:t> it into the </a:t>
                      </a:r>
                      <a:r>
                        <a:rPr lang="en-GB" sz="2400" dirty="0" err="1" smtClean="0"/>
                        <a:t>feedwater</a:t>
                      </a:r>
                      <a:r>
                        <a:rPr lang="en-GB" sz="2400" dirty="0" smtClean="0"/>
                        <a:t> tank or cascading to </a:t>
                      </a:r>
                      <a:r>
                        <a:rPr lang="en-GB" sz="2400" smtClean="0"/>
                        <a:t>lower pressure users)</a:t>
                      </a:r>
                      <a:endParaRPr lang="en-GB" sz="2400" dirty="0"/>
                    </a:p>
                  </a:txBody>
                  <a:tcPr/>
                </a:tc>
                <a:extLst>
                  <a:ext uri="{0D108BD9-81ED-4DB2-BD59-A6C34878D82A}">
                    <a16:rowId xmlns:a16="http://schemas.microsoft.com/office/drawing/2014/main" val="4194854821"/>
                  </a:ext>
                </a:extLst>
              </a:tr>
            </a:tbl>
          </a:graphicData>
        </a:graphic>
      </p:graphicFrame>
    </p:spTree>
    <p:extLst>
      <p:ext uri="{BB962C8B-B14F-4D97-AF65-F5344CB8AC3E}">
        <p14:creationId xmlns:p14="http://schemas.microsoft.com/office/powerpoint/2010/main" val="36371567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1911397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1169</TotalTime>
  <Words>2763</Words>
  <Application>Microsoft Office PowerPoint</Application>
  <PresentationFormat>Widescreen</PresentationFormat>
  <Paragraphs>261</Paragraphs>
  <Slides>50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50</vt:i4>
      </vt:variant>
    </vt:vector>
  </HeadingPairs>
  <TitlesOfParts>
    <vt:vector size="54" baseType="lpstr">
      <vt:lpstr>Arial</vt:lpstr>
      <vt:lpstr>Calibri</vt:lpstr>
      <vt:lpstr>Calibri Light</vt:lpstr>
      <vt:lpstr>Office Theme</vt:lpstr>
      <vt:lpstr>Energy Auditing</vt:lpstr>
      <vt:lpstr>Energy Audit</vt:lpstr>
      <vt:lpstr>Energy Auditing</vt:lpstr>
      <vt:lpstr>Energy Audits</vt:lpstr>
      <vt:lpstr>Energy Auditing</vt:lpstr>
      <vt:lpstr>Energy Auditing</vt:lpstr>
      <vt:lpstr>Energy Auditing</vt:lpstr>
      <vt:lpstr>Energy Auditing</vt:lpstr>
      <vt:lpstr>Energy Auditing</vt:lpstr>
      <vt:lpstr>Energy Auditing</vt:lpstr>
      <vt:lpstr>Types of Energy Audit</vt:lpstr>
      <vt:lpstr>Types of Energy Audit</vt:lpstr>
      <vt:lpstr>Types of Energy Audit</vt:lpstr>
      <vt:lpstr>Types of Energy Audit</vt:lpstr>
      <vt:lpstr>Types of Energy Audit</vt:lpstr>
      <vt:lpstr>Energy Audits</vt:lpstr>
      <vt:lpstr>Why is Energy Wasted</vt:lpstr>
      <vt:lpstr>Why is Energy Wasted?</vt:lpstr>
      <vt:lpstr>Main Reasons for Energy Wastage</vt:lpstr>
      <vt:lpstr>Main Reasons for Energy Wastage</vt:lpstr>
      <vt:lpstr>Energy Savings </vt:lpstr>
      <vt:lpstr>What is an Energy Survey</vt:lpstr>
      <vt:lpstr>What an Energy Survey Covers</vt:lpstr>
      <vt:lpstr>When to Undertake a Survey</vt:lpstr>
      <vt:lpstr>When to Undertake a Survey</vt:lpstr>
      <vt:lpstr>Survey Framework</vt:lpstr>
      <vt:lpstr>Review Your Energy Usage</vt:lpstr>
      <vt:lpstr>Identify Energy Saving Opportunities</vt:lpstr>
      <vt:lpstr>Define Practical Next Steps</vt:lpstr>
      <vt:lpstr>Energy Survey Process</vt:lpstr>
      <vt:lpstr>Energy Survey Process</vt:lpstr>
      <vt:lpstr>Energy Survey Process</vt:lpstr>
      <vt:lpstr>Energy Survey Report Format</vt:lpstr>
      <vt:lpstr>Energy Survey Report Format</vt:lpstr>
      <vt:lpstr>Identify Lighting Saving Opportunities</vt:lpstr>
      <vt:lpstr>Identify Lighting Saving Opportunities</vt:lpstr>
      <vt:lpstr>Identify Lighting Savings Opportunities</vt:lpstr>
      <vt:lpstr>Heating and Hot Water</vt:lpstr>
      <vt:lpstr>Heating and Hot Water</vt:lpstr>
      <vt:lpstr>Heating and Hot Water</vt:lpstr>
      <vt:lpstr>Heating and Hot Water Saving Opportunities</vt:lpstr>
      <vt:lpstr>Heating and Hot Water Saving Opportunities</vt:lpstr>
      <vt:lpstr>Heating and Hot Water Saving Opportunities</vt:lpstr>
      <vt:lpstr>Heating and Hot Water Saving Opportunities</vt:lpstr>
      <vt:lpstr>Boilers and Heat Distribution</vt:lpstr>
      <vt:lpstr>Boilers and Heat Distribution</vt:lpstr>
      <vt:lpstr>Boilers and Heat Distribution</vt:lpstr>
      <vt:lpstr>Boilers and Heat Distribution</vt:lpstr>
      <vt:lpstr>Boilers and Heat Distribution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Energy Auditing</dc:title>
  <dc:creator>Andrew Thorn</dc:creator>
  <cp:lastModifiedBy>Andrew Thorn</cp:lastModifiedBy>
  <cp:revision>39</cp:revision>
  <dcterms:created xsi:type="dcterms:W3CDTF">2019-03-06T16:50:33Z</dcterms:created>
  <dcterms:modified xsi:type="dcterms:W3CDTF">2019-05-15T20:33:57Z</dcterms:modified>
</cp:coreProperties>
</file>