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handoutMasterIdLst>
    <p:handoutMasterId r:id="rId38"/>
  </p:handoutMasterIdLst>
  <p:sldIdLst>
    <p:sldId id="256" r:id="rId2"/>
    <p:sldId id="257" r:id="rId3"/>
    <p:sldId id="581" r:id="rId4"/>
    <p:sldId id="258" r:id="rId5"/>
    <p:sldId id="576" r:id="rId6"/>
    <p:sldId id="578" r:id="rId7"/>
    <p:sldId id="579" r:id="rId8"/>
    <p:sldId id="577" r:id="rId9"/>
    <p:sldId id="259" r:id="rId10"/>
    <p:sldId id="582" r:id="rId11"/>
    <p:sldId id="260" r:id="rId12"/>
    <p:sldId id="583" r:id="rId13"/>
    <p:sldId id="270" r:id="rId14"/>
    <p:sldId id="261" r:id="rId15"/>
    <p:sldId id="262" r:id="rId16"/>
    <p:sldId id="263" r:id="rId17"/>
    <p:sldId id="264" r:id="rId18"/>
    <p:sldId id="268" r:id="rId19"/>
    <p:sldId id="269" r:id="rId20"/>
    <p:sldId id="574" r:id="rId21"/>
    <p:sldId id="271" r:id="rId22"/>
    <p:sldId id="272" r:id="rId23"/>
    <p:sldId id="274" r:id="rId24"/>
    <p:sldId id="276" r:id="rId25"/>
    <p:sldId id="277" r:id="rId26"/>
    <p:sldId id="278" r:id="rId27"/>
    <p:sldId id="279" r:id="rId28"/>
    <p:sldId id="280" r:id="rId29"/>
    <p:sldId id="584" r:id="rId30"/>
    <p:sldId id="281" r:id="rId31"/>
    <p:sldId id="282" r:id="rId32"/>
    <p:sldId id="283" r:id="rId33"/>
    <p:sldId id="284" r:id="rId34"/>
    <p:sldId id="285" r:id="rId35"/>
    <p:sldId id="580" r:id="rId36"/>
    <p:sldId id="575" r:id="rId37"/>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5D84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E4D138-8447-4E4B-86CF-F55C14EC0D2F}" v="271" dt="2024-01-31T10:54:54.4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1080" y="708"/>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E4E4D138-8447-4E4B-86CF-F55C14EC0D2F}"/>
    <pc:docChg chg="undo custSel addSld modSld sldOrd">
      <pc:chgData name="Alissa Flatley" userId="0242edfc-aa31-435e-a161-b1e1fa7a13bd" providerId="ADAL" clId="{E4E4D138-8447-4E4B-86CF-F55C14EC0D2F}" dt="2024-01-31T10:53:10.835" v="394" actId="1076"/>
      <pc:docMkLst>
        <pc:docMk/>
      </pc:docMkLst>
      <pc:sldChg chg="addSp modSp mod">
        <pc:chgData name="Alissa Flatley" userId="0242edfc-aa31-435e-a161-b1e1fa7a13bd" providerId="ADAL" clId="{E4E4D138-8447-4E4B-86CF-F55C14EC0D2F}" dt="2024-01-31T10:53:10.835" v="394" actId="1076"/>
        <pc:sldMkLst>
          <pc:docMk/>
          <pc:sldMk cId="0" sldId="256"/>
        </pc:sldMkLst>
        <pc:picChg chg="add mod">
          <ac:chgData name="Alissa Flatley" userId="0242edfc-aa31-435e-a161-b1e1fa7a13bd" providerId="ADAL" clId="{E4E4D138-8447-4E4B-86CF-F55C14EC0D2F}" dt="2024-01-31T10:53:10.835" v="394" actId="1076"/>
          <ac:picMkLst>
            <pc:docMk/>
            <pc:sldMk cId="0" sldId="256"/>
            <ac:picMk id="3" creationId="{8C303132-650A-F50B-B2B9-7E856772E29A}"/>
          </ac:picMkLst>
        </pc:picChg>
      </pc:sldChg>
      <pc:sldChg chg="addSp modSp mod">
        <pc:chgData name="Alissa Flatley" userId="0242edfc-aa31-435e-a161-b1e1fa7a13bd" providerId="ADAL" clId="{E4E4D138-8447-4E4B-86CF-F55C14EC0D2F}" dt="2024-01-31T10:32:55.541" v="67" actId="1076"/>
        <pc:sldMkLst>
          <pc:docMk/>
          <pc:sldMk cId="0" sldId="260"/>
        </pc:sldMkLst>
        <pc:spChg chg="add mod">
          <ac:chgData name="Alissa Flatley" userId="0242edfc-aa31-435e-a161-b1e1fa7a13bd" providerId="ADAL" clId="{E4E4D138-8447-4E4B-86CF-F55C14EC0D2F}" dt="2024-01-31T10:32:55.541" v="67" actId="1076"/>
          <ac:spMkLst>
            <pc:docMk/>
            <pc:sldMk cId="0" sldId="260"/>
            <ac:spMk id="5" creationId="{514CFD27-0CEC-830B-A4AC-C0C3524BFB35}"/>
          </ac:spMkLst>
        </pc:spChg>
      </pc:sldChg>
      <pc:sldChg chg="modSp mod">
        <pc:chgData name="Alissa Flatley" userId="0242edfc-aa31-435e-a161-b1e1fa7a13bd" providerId="ADAL" clId="{E4E4D138-8447-4E4B-86CF-F55C14EC0D2F}" dt="2024-01-31T10:29:45.932" v="53" actId="14100"/>
        <pc:sldMkLst>
          <pc:docMk/>
          <pc:sldMk cId="0" sldId="262"/>
        </pc:sldMkLst>
        <pc:spChg chg="mod">
          <ac:chgData name="Alissa Flatley" userId="0242edfc-aa31-435e-a161-b1e1fa7a13bd" providerId="ADAL" clId="{E4E4D138-8447-4E4B-86CF-F55C14EC0D2F}" dt="2024-01-31T10:29:15.730" v="46" actId="1076"/>
          <ac:spMkLst>
            <pc:docMk/>
            <pc:sldMk cId="0" sldId="262"/>
            <ac:spMk id="9219" creationId="{00000000-0000-0000-0000-000000000000}"/>
          </ac:spMkLst>
        </pc:spChg>
        <pc:spChg chg="mod ord">
          <ac:chgData name="Alissa Flatley" userId="0242edfc-aa31-435e-a161-b1e1fa7a13bd" providerId="ADAL" clId="{E4E4D138-8447-4E4B-86CF-F55C14EC0D2F}" dt="2024-01-31T10:29:45.932" v="53" actId="14100"/>
          <ac:spMkLst>
            <pc:docMk/>
            <pc:sldMk cId="0" sldId="262"/>
            <ac:spMk id="9220" creationId="{00000000-0000-0000-0000-000000000000}"/>
          </ac:spMkLst>
        </pc:spChg>
        <pc:spChg chg="mod">
          <ac:chgData name="Alissa Flatley" userId="0242edfc-aa31-435e-a161-b1e1fa7a13bd" providerId="ADAL" clId="{E4E4D138-8447-4E4B-86CF-F55C14EC0D2F}" dt="2024-01-31T10:28:53.257" v="40" actId="113"/>
          <ac:spMkLst>
            <pc:docMk/>
            <pc:sldMk cId="0" sldId="262"/>
            <ac:spMk id="9233" creationId="{00000000-0000-0000-0000-000000000000}"/>
          </ac:spMkLst>
        </pc:spChg>
        <pc:spChg chg="mod">
          <ac:chgData name="Alissa Flatley" userId="0242edfc-aa31-435e-a161-b1e1fa7a13bd" providerId="ADAL" clId="{E4E4D138-8447-4E4B-86CF-F55C14EC0D2F}" dt="2024-01-31T10:28:20.748" v="27" actId="1076"/>
          <ac:spMkLst>
            <pc:docMk/>
            <pc:sldMk cId="0" sldId="262"/>
            <ac:spMk id="9234" creationId="{00000000-0000-0000-0000-000000000000}"/>
          </ac:spMkLst>
        </pc:spChg>
        <pc:spChg chg="mod">
          <ac:chgData name="Alissa Flatley" userId="0242edfc-aa31-435e-a161-b1e1fa7a13bd" providerId="ADAL" clId="{E4E4D138-8447-4E4B-86CF-F55C14EC0D2F}" dt="2024-01-31T10:28:43.701" v="36" actId="1076"/>
          <ac:spMkLst>
            <pc:docMk/>
            <pc:sldMk cId="0" sldId="262"/>
            <ac:spMk id="9235" creationId="{00000000-0000-0000-0000-000000000000}"/>
          </ac:spMkLst>
        </pc:spChg>
        <pc:spChg chg="mod">
          <ac:chgData name="Alissa Flatley" userId="0242edfc-aa31-435e-a161-b1e1fa7a13bd" providerId="ADAL" clId="{E4E4D138-8447-4E4B-86CF-F55C14EC0D2F}" dt="2024-01-31T10:28:31.653" v="32" actId="14100"/>
          <ac:spMkLst>
            <pc:docMk/>
            <pc:sldMk cId="0" sldId="262"/>
            <ac:spMk id="9236" creationId="{00000000-0000-0000-0000-000000000000}"/>
          </ac:spMkLst>
        </pc:spChg>
        <pc:spChg chg="mod">
          <ac:chgData name="Alissa Flatley" userId="0242edfc-aa31-435e-a161-b1e1fa7a13bd" providerId="ADAL" clId="{E4E4D138-8447-4E4B-86CF-F55C14EC0D2F}" dt="2024-01-31T10:29:18.912" v="47" actId="1076"/>
          <ac:spMkLst>
            <pc:docMk/>
            <pc:sldMk cId="0" sldId="262"/>
            <ac:spMk id="9237" creationId="{00000000-0000-0000-0000-000000000000}"/>
          </ac:spMkLst>
        </pc:spChg>
      </pc:sldChg>
      <pc:sldChg chg="modSp mod">
        <pc:chgData name="Alissa Flatley" userId="0242edfc-aa31-435e-a161-b1e1fa7a13bd" providerId="ADAL" clId="{E4E4D138-8447-4E4B-86CF-F55C14EC0D2F}" dt="2024-01-31T10:37:53.725" v="75" actId="20577"/>
        <pc:sldMkLst>
          <pc:docMk/>
          <pc:sldMk cId="0" sldId="268"/>
        </pc:sldMkLst>
        <pc:spChg chg="mod">
          <ac:chgData name="Alissa Flatley" userId="0242edfc-aa31-435e-a161-b1e1fa7a13bd" providerId="ADAL" clId="{E4E4D138-8447-4E4B-86CF-F55C14EC0D2F}" dt="2024-01-31T10:37:53.725" v="75" actId="20577"/>
          <ac:spMkLst>
            <pc:docMk/>
            <pc:sldMk cId="0" sldId="268"/>
            <ac:spMk id="14339" creationId="{00000000-0000-0000-0000-000000000000}"/>
          </ac:spMkLst>
        </pc:spChg>
      </pc:sldChg>
      <pc:sldChg chg="modSp">
        <pc:chgData name="Alissa Flatley" userId="0242edfc-aa31-435e-a161-b1e1fa7a13bd" providerId="ADAL" clId="{E4E4D138-8447-4E4B-86CF-F55C14EC0D2F}" dt="2024-01-31T10:30:48.807" v="57" actId="113"/>
        <pc:sldMkLst>
          <pc:docMk/>
          <pc:sldMk cId="0" sldId="269"/>
        </pc:sldMkLst>
        <pc:graphicFrameChg chg="mod">
          <ac:chgData name="Alissa Flatley" userId="0242edfc-aa31-435e-a161-b1e1fa7a13bd" providerId="ADAL" clId="{E4E4D138-8447-4E4B-86CF-F55C14EC0D2F}" dt="2024-01-31T10:30:48.807" v="57" actId="113"/>
          <ac:graphicFrameMkLst>
            <pc:docMk/>
            <pc:sldMk cId="0" sldId="269"/>
            <ac:graphicFrameMk id="15365" creationId="{A2E9186C-06B5-E35C-7373-BA63C1499EB0}"/>
          </ac:graphicFrameMkLst>
        </pc:graphicFrameChg>
      </pc:sldChg>
      <pc:sldChg chg="ord">
        <pc:chgData name="Alissa Flatley" userId="0242edfc-aa31-435e-a161-b1e1fa7a13bd" providerId="ADAL" clId="{E4E4D138-8447-4E4B-86CF-F55C14EC0D2F}" dt="2024-01-31T10:31:16.695" v="65"/>
        <pc:sldMkLst>
          <pc:docMk/>
          <pc:sldMk cId="0" sldId="270"/>
        </pc:sldMkLst>
      </pc:sldChg>
      <pc:sldChg chg="delSp modSp mod">
        <pc:chgData name="Alissa Flatley" userId="0242edfc-aa31-435e-a161-b1e1fa7a13bd" providerId="ADAL" clId="{E4E4D138-8447-4E4B-86CF-F55C14EC0D2F}" dt="2024-01-31T10:38:28.746" v="87" actId="14100"/>
        <pc:sldMkLst>
          <pc:docMk/>
          <pc:sldMk cId="0" sldId="271"/>
        </pc:sldMkLst>
        <pc:spChg chg="mod">
          <ac:chgData name="Alissa Flatley" userId="0242edfc-aa31-435e-a161-b1e1fa7a13bd" providerId="ADAL" clId="{E4E4D138-8447-4E4B-86CF-F55C14EC0D2F}" dt="2024-01-31T10:38:28.746" v="87" actId="14100"/>
          <ac:spMkLst>
            <pc:docMk/>
            <pc:sldMk cId="0" sldId="271"/>
            <ac:spMk id="17411" creationId="{00000000-0000-0000-0000-000000000000}"/>
          </ac:spMkLst>
        </pc:spChg>
        <pc:picChg chg="del">
          <ac:chgData name="Alissa Flatley" userId="0242edfc-aa31-435e-a161-b1e1fa7a13bd" providerId="ADAL" clId="{E4E4D138-8447-4E4B-86CF-F55C14EC0D2F}" dt="2024-01-31T10:38:16.997" v="84" actId="478"/>
          <ac:picMkLst>
            <pc:docMk/>
            <pc:sldMk cId="0" sldId="271"/>
            <ac:picMk id="17413" creationId="{71AB433D-C421-E53D-2790-2DE932B8DFBA}"/>
          </ac:picMkLst>
        </pc:picChg>
      </pc:sldChg>
      <pc:sldChg chg="modSp mod">
        <pc:chgData name="Alissa Flatley" userId="0242edfc-aa31-435e-a161-b1e1fa7a13bd" providerId="ADAL" clId="{E4E4D138-8447-4E4B-86CF-F55C14EC0D2F}" dt="2024-01-31T10:38:44.218" v="88" actId="255"/>
        <pc:sldMkLst>
          <pc:docMk/>
          <pc:sldMk cId="0" sldId="272"/>
        </pc:sldMkLst>
        <pc:spChg chg="mod">
          <ac:chgData name="Alissa Flatley" userId="0242edfc-aa31-435e-a161-b1e1fa7a13bd" providerId="ADAL" clId="{E4E4D138-8447-4E4B-86CF-F55C14EC0D2F}" dt="2024-01-31T10:38:44.218" v="88" actId="255"/>
          <ac:spMkLst>
            <pc:docMk/>
            <pc:sldMk cId="0" sldId="272"/>
            <ac:spMk id="18435" creationId="{00000000-0000-0000-0000-000000000000}"/>
          </ac:spMkLst>
        </pc:spChg>
      </pc:sldChg>
      <pc:sldChg chg="modSp mod">
        <pc:chgData name="Alissa Flatley" userId="0242edfc-aa31-435e-a161-b1e1fa7a13bd" providerId="ADAL" clId="{E4E4D138-8447-4E4B-86CF-F55C14EC0D2F}" dt="2024-01-31T10:39:10.821" v="95" actId="1076"/>
        <pc:sldMkLst>
          <pc:docMk/>
          <pc:sldMk cId="0" sldId="276"/>
        </pc:sldMkLst>
        <pc:spChg chg="mod">
          <ac:chgData name="Alissa Flatley" userId="0242edfc-aa31-435e-a161-b1e1fa7a13bd" providerId="ADAL" clId="{E4E4D138-8447-4E4B-86CF-F55C14EC0D2F}" dt="2024-01-31T10:39:06.344" v="93" actId="14100"/>
          <ac:spMkLst>
            <pc:docMk/>
            <pc:sldMk cId="0" sldId="276"/>
            <ac:spMk id="22531" creationId="{00000000-0000-0000-0000-000000000000}"/>
          </ac:spMkLst>
        </pc:spChg>
        <pc:picChg chg="mod">
          <ac:chgData name="Alissa Flatley" userId="0242edfc-aa31-435e-a161-b1e1fa7a13bd" providerId="ADAL" clId="{E4E4D138-8447-4E4B-86CF-F55C14EC0D2F}" dt="2024-01-31T10:39:10.821" v="95" actId="1076"/>
          <ac:picMkLst>
            <pc:docMk/>
            <pc:sldMk cId="0" sldId="276"/>
            <ac:picMk id="22535" creationId="{C3BD41F6-F523-49C0-8FA3-372BC69BAB80}"/>
          </ac:picMkLst>
        </pc:picChg>
      </pc:sldChg>
      <pc:sldChg chg="addSp modSp mod">
        <pc:chgData name="Alissa Flatley" userId="0242edfc-aa31-435e-a161-b1e1fa7a13bd" providerId="ADAL" clId="{E4E4D138-8447-4E4B-86CF-F55C14EC0D2F}" dt="2024-01-31T10:47:17.010" v="212"/>
        <pc:sldMkLst>
          <pc:docMk/>
          <pc:sldMk cId="0" sldId="280"/>
        </pc:sldMkLst>
        <pc:spChg chg="add mod">
          <ac:chgData name="Alissa Flatley" userId="0242edfc-aa31-435e-a161-b1e1fa7a13bd" providerId="ADAL" clId="{E4E4D138-8447-4E4B-86CF-F55C14EC0D2F}" dt="2024-01-31T10:40:07.083" v="97" actId="1076"/>
          <ac:spMkLst>
            <pc:docMk/>
            <pc:sldMk cId="0" sldId="280"/>
            <ac:spMk id="3" creationId="{6992506C-6D69-CB6B-1B56-64648F48AF6F}"/>
          </ac:spMkLst>
        </pc:spChg>
        <pc:graphicFrameChg chg="mod">
          <ac:chgData name="Alissa Flatley" userId="0242edfc-aa31-435e-a161-b1e1fa7a13bd" providerId="ADAL" clId="{E4E4D138-8447-4E4B-86CF-F55C14EC0D2F}" dt="2024-01-31T10:47:17.010" v="212"/>
          <ac:graphicFrameMkLst>
            <pc:docMk/>
            <pc:sldMk cId="0" sldId="280"/>
            <ac:graphicFrameMk id="26629" creationId="{5D4EA9E1-0B98-2725-F9A8-2C1AC55C9A6F}"/>
          </ac:graphicFrameMkLst>
        </pc:graphicFrameChg>
      </pc:sldChg>
      <pc:sldChg chg="addSp modSp mod">
        <pc:chgData name="Alissa Flatley" userId="0242edfc-aa31-435e-a161-b1e1fa7a13bd" providerId="ADAL" clId="{E4E4D138-8447-4E4B-86CF-F55C14EC0D2F}" dt="2024-01-31T10:48:21.282" v="216" actId="20577"/>
        <pc:sldMkLst>
          <pc:docMk/>
          <pc:sldMk cId="0" sldId="281"/>
        </pc:sldMkLst>
        <pc:spChg chg="add mod">
          <ac:chgData name="Alissa Flatley" userId="0242edfc-aa31-435e-a161-b1e1fa7a13bd" providerId="ADAL" clId="{E4E4D138-8447-4E4B-86CF-F55C14EC0D2F}" dt="2024-01-31T10:48:09.168" v="215" actId="207"/>
          <ac:spMkLst>
            <pc:docMk/>
            <pc:sldMk cId="0" sldId="281"/>
            <ac:spMk id="3" creationId="{09C260FE-D884-C728-BC46-212EBE9D371A}"/>
          </ac:spMkLst>
        </pc:spChg>
        <pc:spChg chg="mod">
          <ac:chgData name="Alissa Flatley" userId="0242edfc-aa31-435e-a161-b1e1fa7a13bd" providerId="ADAL" clId="{E4E4D138-8447-4E4B-86CF-F55C14EC0D2F}" dt="2024-01-31T10:48:21.282" v="216" actId="20577"/>
          <ac:spMkLst>
            <pc:docMk/>
            <pc:sldMk cId="0" sldId="281"/>
            <ac:spMk id="27651" creationId="{00000000-0000-0000-0000-000000000000}"/>
          </ac:spMkLst>
        </pc:spChg>
      </pc:sldChg>
      <pc:sldChg chg="addSp modSp mod">
        <pc:chgData name="Alissa Flatley" userId="0242edfc-aa31-435e-a161-b1e1fa7a13bd" providerId="ADAL" clId="{E4E4D138-8447-4E4B-86CF-F55C14EC0D2F}" dt="2024-01-31T10:49:12.084" v="221" actId="207"/>
        <pc:sldMkLst>
          <pc:docMk/>
          <pc:sldMk cId="0" sldId="282"/>
        </pc:sldMkLst>
        <pc:spChg chg="add mod">
          <ac:chgData name="Alissa Flatley" userId="0242edfc-aa31-435e-a161-b1e1fa7a13bd" providerId="ADAL" clId="{E4E4D138-8447-4E4B-86CF-F55C14EC0D2F}" dt="2024-01-31T10:49:12.084" v="221" actId="207"/>
          <ac:spMkLst>
            <pc:docMk/>
            <pc:sldMk cId="0" sldId="282"/>
            <ac:spMk id="3" creationId="{EAE88FC8-F8F2-C77C-C26E-CA79F60373A2}"/>
          </ac:spMkLst>
        </pc:spChg>
      </pc:sldChg>
      <pc:sldChg chg="addSp delSp modSp mod">
        <pc:chgData name="Alissa Flatley" userId="0242edfc-aa31-435e-a161-b1e1fa7a13bd" providerId="ADAL" clId="{E4E4D138-8447-4E4B-86CF-F55C14EC0D2F}" dt="2024-01-31T10:51:45.390" v="237" actId="1076"/>
        <pc:sldMkLst>
          <pc:docMk/>
          <pc:sldMk cId="0" sldId="283"/>
        </pc:sldMkLst>
        <pc:spChg chg="add mod">
          <ac:chgData name="Alissa Flatley" userId="0242edfc-aa31-435e-a161-b1e1fa7a13bd" providerId="ADAL" clId="{E4E4D138-8447-4E4B-86CF-F55C14EC0D2F}" dt="2024-01-31T10:50:00.967" v="224" actId="13926"/>
          <ac:spMkLst>
            <pc:docMk/>
            <pc:sldMk cId="0" sldId="283"/>
            <ac:spMk id="3" creationId="{25E0EF5A-0714-E9EF-C28F-F9E8618FAD9E}"/>
          </ac:spMkLst>
        </pc:spChg>
        <pc:picChg chg="add mod modCrop">
          <ac:chgData name="Alissa Flatley" userId="0242edfc-aa31-435e-a161-b1e1fa7a13bd" providerId="ADAL" clId="{E4E4D138-8447-4E4B-86CF-F55C14EC0D2F}" dt="2024-01-31T10:51:02.300" v="231" actId="14100"/>
          <ac:picMkLst>
            <pc:docMk/>
            <pc:sldMk cId="0" sldId="283"/>
            <ac:picMk id="5" creationId="{C91D770C-6869-A6C2-703E-C994C6C80EF1}"/>
          </ac:picMkLst>
        </pc:picChg>
        <pc:picChg chg="add mod modCrop">
          <ac:chgData name="Alissa Flatley" userId="0242edfc-aa31-435e-a161-b1e1fa7a13bd" providerId="ADAL" clId="{E4E4D138-8447-4E4B-86CF-F55C14EC0D2F}" dt="2024-01-31T10:51:45.390" v="237" actId="1076"/>
          <ac:picMkLst>
            <pc:docMk/>
            <pc:sldMk cId="0" sldId="283"/>
            <ac:picMk id="7" creationId="{3DA26716-EA2F-72F3-B8A6-6A1EC0C03E07}"/>
          </ac:picMkLst>
        </pc:picChg>
        <pc:picChg chg="del">
          <ac:chgData name="Alissa Flatley" userId="0242edfc-aa31-435e-a161-b1e1fa7a13bd" providerId="ADAL" clId="{E4E4D138-8447-4E4B-86CF-F55C14EC0D2F}" dt="2024-01-31T10:50:41.942" v="225" actId="478"/>
          <ac:picMkLst>
            <pc:docMk/>
            <pc:sldMk cId="0" sldId="283"/>
            <ac:picMk id="29701" creationId="{87A8618C-88DD-B486-DDE2-D9B1CE94DBFD}"/>
          </ac:picMkLst>
        </pc:picChg>
      </pc:sldChg>
      <pc:sldChg chg="ord">
        <pc:chgData name="Alissa Flatley" userId="0242edfc-aa31-435e-a161-b1e1fa7a13bd" providerId="ADAL" clId="{E4E4D138-8447-4E4B-86CF-F55C14EC0D2F}" dt="2024-01-31T10:31:07.289" v="59"/>
        <pc:sldMkLst>
          <pc:docMk/>
          <pc:sldMk cId="3963026173" sldId="574"/>
        </pc:sldMkLst>
      </pc:sldChg>
      <pc:sldChg chg="modSp ord">
        <pc:chgData name="Alissa Flatley" userId="0242edfc-aa31-435e-a161-b1e1fa7a13bd" providerId="ADAL" clId="{E4E4D138-8447-4E4B-86CF-F55C14EC0D2F}" dt="2024-01-31T10:52:41.049" v="388" actId="20577"/>
        <pc:sldMkLst>
          <pc:docMk/>
          <pc:sldMk cId="827080047" sldId="580"/>
        </pc:sldMkLst>
        <pc:spChg chg="mod">
          <ac:chgData name="Alissa Flatley" userId="0242edfc-aa31-435e-a161-b1e1fa7a13bd" providerId="ADAL" clId="{E4E4D138-8447-4E4B-86CF-F55C14EC0D2F}" dt="2024-01-31T10:52:41.049" v="388" actId="20577"/>
          <ac:spMkLst>
            <pc:docMk/>
            <pc:sldMk cId="827080047" sldId="580"/>
            <ac:spMk id="132099" creationId="{00000000-0000-0000-0000-000000000000}"/>
          </ac:spMkLst>
        </pc:spChg>
      </pc:sldChg>
      <pc:sldChg chg="addSp modSp add mod">
        <pc:chgData name="Alissa Flatley" userId="0242edfc-aa31-435e-a161-b1e1fa7a13bd" providerId="ADAL" clId="{E4E4D138-8447-4E4B-86CF-F55C14EC0D2F}" dt="2024-01-31T10:26:26.014" v="22" actId="1582"/>
        <pc:sldMkLst>
          <pc:docMk/>
          <pc:sldMk cId="3778947677" sldId="582"/>
        </pc:sldMkLst>
        <pc:spChg chg="add mod">
          <ac:chgData name="Alissa Flatley" userId="0242edfc-aa31-435e-a161-b1e1fa7a13bd" providerId="ADAL" clId="{E4E4D138-8447-4E4B-86CF-F55C14EC0D2F}" dt="2024-01-31T10:25:50.833" v="15"/>
          <ac:spMkLst>
            <pc:docMk/>
            <pc:sldMk cId="3778947677" sldId="582"/>
            <ac:spMk id="3" creationId="{709774AD-0BC2-482D-A916-0B23CB11713D}"/>
          </ac:spMkLst>
        </pc:spChg>
        <pc:spChg chg="add mod">
          <ac:chgData name="Alissa Flatley" userId="0242edfc-aa31-435e-a161-b1e1fa7a13bd" providerId="ADAL" clId="{E4E4D138-8447-4E4B-86CF-F55C14EC0D2F}" dt="2024-01-31T10:25:56.336" v="17" actId="1076"/>
          <ac:spMkLst>
            <pc:docMk/>
            <pc:sldMk cId="3778947677" sldId="582"/>
            <ac:spMk id="5" creationId="{25C246AE-EA7A-C47D-27E6-91496E0DB45B}"/>
          </ac:spMkLst>
        </pc:spChg>
        <pc:spChg chg="add mod">
          <ac:chgData name="Alissa Flatley" userId="0242edfc-aa31-435e-a161-b1e1fa7a13bd" providerId="ADAL" clId="{E4E4D138-8447-4E4B-86CF-F55C14EC0D2F}" dt="2024-01-31T10:26:26.014" v="22" actId="1582"/>
          <ac:spMkLst>
            <pc:docMk/>
            <pc:sldMk cId="3778947677" sldId="582"/>
            <ac:spMk id="6" creationId="{CB1A840E-A8D3-9735-5CDB-D947830252BA}"/>
          </ac:spMkLst>
        </pc:spChg>
        <pc:picChg chg="mod">
          <ac:chgData name="Alissa Flatley" userId="0242edfc-aa31-435e-a161-b1e1fa7a13bd" providerId="ADAL" clId="{E4E4D138-8447-4E4B-86CF-F55C14EC0D2F}" dt="2024-01-31T09:54:08.755" v="12" actId="1076"/>
          <ac:picMkLst>
            <pc:docMk/>
            <pc:sldMk cId="3778947677" sldId="582"/>
            <ac:picMk id="6150" creationId="{C3DEFCA8-84B4-0079-BBEC-D3495FCD01A2}"/>
          </ac:picMkLst>
        </pc:picChg>
      </pc:sldChg>
      <pc:sldChg chg="modSp add mod">
        <pc:chgData name="Alissa Flatley" userId="0242edfc-aa31-435e-a161-b1e1fa7a13bd" providerId="ADAL" clId="{E4E4D138-8447-4E4B-86CF-F55C14EC0D2F}" dt="2024-01-31T10:37:13.861" v="70" actId="113"/>
        <pc:sldMkLst>
          <pc:docMk/>
          <pc:sldMk cId="3121047" sldId="583"/>
        </pc:sldMkLst>
        <pc:spChg chg="mod">
          <ac:chgData name="Alissa Flatley" userId="0242edfc-aa31-435e-a161-b1e1fa7a13bd" providerId="ADAL" clId="{E4E4D138-8447-4E4B-86CF-F55C14EC0D2F}" dt="2024-01-31T10:37:13.861" v="70" actId="113"/>
          <ac:spMkLst>
            <pc:docMk/>
            <pc:sldMk cId="3121047" sldId="583"/>
            <ac:spMk id="7171" creationId="{00000000-0000-0000-0000-000000000000}"/>
          </ac:spMkLst>
        </pc:spChg>
      </pc:sldChg>
      <pc:sldChg chg="modSp add">
        <pc:chgData name="Alissa Flatley" userId="0242edfc-aa31-435e-a161-b1e1fa7a13bd" providerId="ADAL" clId="{E4E4D138-8447-4E4B-86CF-F55C14EC0D2F}" dt="2024-01-31T10:45:23.467" v="210"/>
        <pc:sldMkLst>
          <pc:docMk/>
          <pc:sldMk cId="502153730" sldId="584"/>
        </pc:sldMkLst>
        <pc:graphicFrameChg chg="mod">
          <ac:chgData name="Alissa Flatley" userId="0242edfc-aa31-435e-a161-b1e1fa7a13bd" providerId="ADAL" clId="{E4E4D138-8447-4E4B-86CF-F55C14EC0D2F}" dt="2024-01-31T10:45:23.467" v="210"/>
          <ac:graphicFrameMkLst>
            <pc:docMk/>
            <pc:sldMk cId="502153730" sldId="584"/>
            <ac:graphicFrameMk id="26629" creationId="{5D4EA9E1-0B98-2725-F9A8-2C1AC55C9A6F}"/>
          </ac:graphicFrameMkLst>
        </pc:graphicFrameChg>
      </pc:sldChg>
    </pc:docChg>
  </pc:docChgLst>
</pc:chgInfo>
</file>

<file path=ppt/diagrams/_rels/data6.xml.rels><?xml version="1.0" encoding="UTF-8" standalone="yes"?>
<Relationships xmlns="http://schemas.openxmlformats.org/package/2006/relationships"><Relationship Id="rId1" Type="http://schemas.openxmlformats.org/officeDocument/2006/relationships/hyperlink" Target="https://publications.parliament.uk/pa/cm200203/cmbills/129/03129.1-6.html#j001" TargetMode="External"/></Relationships>
</file>

<file path=ppt/diagrams/_rels/data7.xml.rels><?xml version="1.0" encoding="UTF-8" standalone="yes"?>
<Relationships xmlns="http://schemas.openxmlformats.org/package/2006/relationships"><Relationship Id="rId1" Type="http://schemas.openxmlformats.org/officeDocument/2006/relationships/hyperlink" Target="https://www.law.ox.ac.uk/business-law-blog/blog/2020/11/mandatory-corporate-social-responsibility-legislation-around-world#:~:text=Mandatory%2520CSR%2520Duty%2520under%2520Corporate%2520Law,-As%2520CSR%2520has&amp;text=This%2520tendency%2520is%2520attributable%2520to,pursuing%2520the%2520interests%2520of%2520shareholders." TargetMode="External"/></Relationships>
</file>

<file path=ppt/diagrams/_rels/drawing6.xml.rels><?xml version="1.0" encoding="UTF-8" standalone="yes"?>
<Relationships xmlns="http://schemas.openxmlformats.org/package/2006/relationships"><Relationship Id="rId1" Type="http://schemas.openxmlformats.org/officeDocument/2006/relationships/hyperlink" Target="https://publications.parliament.uk/pa/cm200203/cmbills/129/03129.1-6.html#j001" TargetMode="External"/></Relationships>
</file>

<file path=ppt/diagrams/_rels/drawing7.xml.rels><?xml version="1.0" encoding="UTF-8" standalone="yes"?>
<Relationships xmlns="http://schemas.openxmlformats.org/package/2006/relationships"><Relationship Id="rId1" Type="http://schemas.openxmlformats.org/officeDocument/2006/relationships/hyperlink" Target="https://www.law.ox.ac.uk/business-law-blog/blog/2020/11/mandatory-corporate-social-responsibility-legislation-around-world#:~:text=Mandatory%2520CSR%2520Duty%2520under%2520Corporate%2520Law,-As%2520CSR%2520has&amp;text=This%2520tendency%2520is%2520attributable%2520to,pursuing%2520the%2520interests%2520of%2520shareholders."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D8933E-238F-4C0B-97C7-C2089824133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A8F9730-10AF-4761-B72E-9B2FBB452A36}">
      <dgm:prSet custT="1"/>
      <dgm:spPr/>
      <dgm:t>
        <a:bodyPr/>
        <a:lstStyle/>
        <a:p>
          <a:r>
            <a:rPr lang="en-GB" sz="1600" dirty="0"/>
            <a:t>The concept can be traced back to the 1950’s. Kellogg, Bourneville, Port Sunlight, all had social programmes for employees and their families.</a:t>
          </a:r>
          <a:endParaRPr lang="en-US" sz="1600" dirty="0"/>
        </a:p>
      </dgm:t>
    </dgm:pt>
    <dgm:pt modelId="{12E04360-42B1-412E-807A-4473CC949BE4}" type="parTrans" cxnId="{83AE98B4-891A-4D2D-BFB5-8C5DC8851BF6}">
      <dgm:prSet/>
      <dgm:spPr/>
      <dgm:t>
        <a:bodyPr/>
        <a:lstStyle/>
        <a:p>
          <a:endParaRPr lang="en-US"/>
        </a:p>
      </dgm:t>
    </dgm:pt>
    <dgm:pt modelId="{FC693C69-1B9B-412F-8F65-9F1E9236ECA8}" type="sibTrans" cxnId="{83AE98B4-891A-4D2D-BFB5-8C5DC8851BF6}">
      <dgm:prSet/>
      <dgm:spPr/>
      <dgm:t>
        <a:bodyPr/>
        <a:lstStyle/>
        <a:p>
          <a:endParaRPr lang="en-US"/>
        </a:p>
      </dgm:t>
    </dgm:pt>
    <dgm:pt modelId="{53F22738-32FA-4DBC-BA42-12D2AB10DAE6}">
      <dgm:prSet custT="1"/>
      <dgm:spPr/>
      <dgm:t>
        <a:bodyPr/>
        <a:lstStyle/>
        <a:p>
          <a:r>
            <a:rPr lang="en-GB" sz="1600" dirty="0"/>
            <a:t>Howard R. Bowen was considered the Father of CSR: “Social Responsibilities of Companies.”</a:t>
          </a:r>
          <a:endParaRPr lang="en-US" sz="1600" dirty="0"/>
        </a:p>
      </dgm:t>
    </dgm:pt>
    <dgm:pt modelId="{3246DD04-4F16-41D6-ACC6-E815AC40544F}" type="parTrans" cxnId="{D8A1BDD0-8346-4E4B-B14B-115705BF6DA5}">
      <dgm:prSet/>
      <dgm:spPr/>
      <dgm:t>
        <a:bodyPr/>
        <a:lstStyle/>
        <a:p>
          <a:endParaRPr lang="en-US"/>
        </a:p>
      </dgm:t>
    </dgm:pt>
    <dgm:pt modelId="{37C8DFD4-B72B-42DC-A716-3B36A7BCB7D4}" type="sibTrans" cxnId="{D8A1BDD0-8346-4E4B-B14B-115705BF6DA5}">
      <dgm:prSet/>
      <dgm:spPr/>
      <dgm:t>
        <a:bodyPr/>
        <a:lstStyle/>
        <a:p>
          <a:endParaRPr lang="en-US"/>
        </a:p>
      </dgm:t>
    </dgm:pt>
    <dgm:pt modelId="{5F87BE07-2BFB-45CC-8A49-4881EF54D0EB}">
      <dgm:prSet custT="1"/>
      <dgm:spPr/>
      <dgm:t>
        <a:bodyPr/>
        <a:lstStyle/>
        <a:p>
          <a:r>
            <a:rPr lang="en-GB" sz="1600"/>
            <a:t>The 1960’s and 70’s saw new definitions formulated, Davies in the 1960’s, Carroll in 1979.</a:t>
          </a:r>
          <a:endParaRPr lang="en-US" sz="1600"/>
        </a:p>
      </dgm:t>
    </dgm:pt>
    <dgm:pt modelId="{F9AC5B86-2D37-4AEC-9CA2-6C11FC55C5BC}" type="parTrans" cxnId="{32C080F4-0184-4C23-B553-BC2995348C42}">
      <dgm:prSet/>
      <dgm:spPr/>
      <dgm:t>
        <a:bodyPr/>
        <a:lstStyle/>
        <a:p>
          <a:endParaRPr lang="en-US"/>
        </a:p>
      </dgm:t>
    </dgm:pt>
    <dgm:pt modelId="{F6DE85B0-D4BB-458C-8C78-8356FF64B3DA}" type="sibTrans" cxnId="{32C080F4-0184-4C23-B553-BC2995348C42}">
      <dgm:prSet/>
      <dgm:spPr/>
      <dgm:t>
        <a:bodyPr/>
        <a:lstStyle/>
        <a:p>
          <a:endParaRPr lang="en-US"/>
        </a:p>
      </dgm:t>
    </dgm:pt>
    <dgm:pt modelId="{8EBFB4FC-0E04-43B6-A78A-9B3CAB0B0D08}">
      <dgm:prSet custT="1"/>
      <dgm:spPr/>
      <dgm:t>
        <a:bodyPr/>
        <a:lstStyle/>
        <a:p>
          <a:r>
            <a:rPr lang="en-GB" sz="1600"/>
            <a:t>Walter Cochrane Wood 1999, further developed theories and methods of assessment.</a:t>
          </a:r>
          <a:endParaRPr lang="en-US" sz="1600"/>
        </a:p>
      </dgm:t>
    </dgm:pt>
    <dgm:pt modelId="{3BD454AF-C0C4-44FD-84CF-4B37A37B0197}" type="parTrans" cxnId="{6FF2C446-EA82-4AF6-9E65-CD53414B9A79}">
      <dgm:prSet/>
      <dgm:spPr/>
      <dgm:t>
        <a:bodyPr/>
        <a:lstStyle/>
        <a:p>
          <a:endParaRPr lang="en-US"/>
        </a:p>
      </dgm:t>
    </dgm:pt>
    <dgm:pt modelId="{E53518EE-6A4D-4691-8434-9EEF0C94E9E0}" type="sibTrans" cxnId="{6FF2C446-EA82-4AF6-9E65-CD53414B9A79}">
      <dgm:prSet/>
      <dgm:spPr/>
      <dgm:t>
        <a:bodyPr/>
        <a:lstStyle/>
        <a:p>
          <a:endParaRPr lang="en-US"/>
        </a:p>
      </dgm:t>
    </dgm:pt>
    <dgm:pt modelId="{E3324530-439E-4952-BA81-E88B08FF7E7C}">
      <dgm:prSet custT="1"/>
      <dgm:spPr/>
      <dgm:t>
        <a:bodyPr/>
        <a:lstStyle/>
        <a:p>
          <a:r>
            <a:rPr lang="en-GB" sz="1600"/>
            <a:t>During the early part of the new millennium, there has been greater emphasis on the evidence to support correlation between, social responsibility and financial performance.</a:t>
          </a:r>
          <a:endParaRPr lang="en-US" sz="1600"/>
        </a:p>
      </dgm:t>
    </dgm:pt>
    <dgm:pt modelId="{89B1E033-5170-47BE-AE5E-BE30E8834928}" type="parTrans" cxnId="{B533C402-61E3-43F3-B68F-3EC71274F91E}">
      <dgm:prSet/>
      <dgm:spPr/>
      <dgm:t>
        <a:bodyPr/>
        <a:lstStyle/>
        <a:p>
          <a:endParaRPr lang="en-US"/>
        </a:p>
      </dgm:t>
    </dgm:pt>
    <dgm:pt modelId="{F0D8D861-5315-43F5-A74B-64AC5B9094C8}" type="sibTrans" cxnId="{B533C402-61E3-43F3-B68F-3EC71274F91E}">
      <dgm:prSet/>
      <dgm:spPr/>
      <dgm:t>
        <a:bodyPr/>
        <a:lstStyle/>
        <a:p>
          <a:endParaRPr lang="en-US"/>
        </a:p>
      </dgm:t>
    </dgm:pt>
    <dgm:pt modelId="{EF1D3D00-D14A-4412-BA51-69C91E9B38A6}" type="pres">
      <dgm:prSet presAssocID="{01D8933E-238F-4C0B-97C7-C20898241338}" presName="linear" presStyleCnt="0">
        <dgm:presLayoutVars>
          <dgm:animLvl val="lvl"/>
          <dgm:resizeHandles val="exact"/>
        </dgm:presLayoutVars>
      </dgm:prSet>
      <dgm:spPr/>
    </dgm:pt>
    <dgm:pt modelId="{4067D1FC-C4DC-4990-8920-B2B17B4264C3}" type="pres">
      <dgm:prSet presAssocID="{FA8F9730-10AF-4761-B72E-9B2FBB452A36}" presName="parentText" presStyleLbl="node1" presStyleIdx="0" presStyleCnt="5">
        <dgm:presLayoutVars>
          <dgm:chMax val="0"/>
          <dgm:bulletEnabled val="1"/>
        </dgm:presLayoutVars>
      </dgm:prSet>
      <dgm:spPr/>
    </dgm:pt>
    <dgm:pt modelId="{8BC2D0CE-4310-44BB-B0ED-2DCDA8C38DAE}" type="pres">
      <dgm:prSet presAssocID="{FC693C69-1B9B-412F-8F65-9F1E9236ECA8}" presName="spacer" presStyleCnt="0"/>
      <dgm:spPr/>
    </dgm:pt>
    <dgm:pt modelId="{FE263C3B-9A19-444F-9074-477B8A605A3B}" type="pres">
      <dgm:prSet presAssocID="{53F22738-32FA-4DBC-BA42-12D2AB10DAE6}" presName="parentText" presStyleLbl="node1" presStyleIdx="1" presStyleCnt="5">
        <dgm:presLayoutVars>
          <dgm:chMax val="0"/>
          <dgm:bulletEnabled val="1"/>
        </dgm:presLayoutVars>
      </dgm:prSet>
      <dgm:spPr/>
    </dgm:pt>
    <dgm:pt modelId="{B803B030-9B23-4548-B877-30F663736D2C}" type="pres">
      <dgm:prSet presAssocID="{37C8DFD4-B72B-42DC-A716-3B36A7BCB7D4}" presName="spacer" presStyleCnt="0"/>
      <dgm:spPr/>
    </dgm:pt>
    <dgm:pt modelId="{138718F5-7520-4505-A7EB-9882CB937310}" type="pres">
      <dgm:prSet presAssocID="{5F87BE07-2BFB-45CC-8A49-4881EF54D0EB}" presName="parentText" presStyleLbl="node1" presStyleIdx="2" presStyleCnt="5">
        <dgm:presLayoutVars>
          <dgm:chMax val="0"/>
          <dgm:bulletEnabled val="1"/>
        </dgm:presLayoutVars>
      </dgm:prSet>
      <dgm:spPr/>
    </dgm:pt>
    <dgm:pt modelId="{A2FC3A07-2F17-43EE-84B1-9BB69639D30B}" type="pres">
      <dgm:prSet presAssocID="{F6DE85B0-D4BB-458C-8C78-8356FF64B3DA}" presName="spacer" presStyleCnt="0"/>
      <dgm:spPr/>
    </dgm:pt>
    <dgm:pt modelId="{03783B89-53DB-4903-A062-35CEA55B59A4}" type="pres">
      <dgm:prSet presAssocID="{8EBFB4FC-0E04-43B6-A78A-9B3CAB0B0D08}" presName="parentText" presStyleLbl="node1" presStyleIdx="3" presStyleCnt="5">
        <dgm:presLayoutVars>
          <dgm:chMax val="0"/>
          <dgm:bulletEnabled val="1"/>
        </dgm:presLayoutVars>
      </dgm:prSet>
      <dgm:spPr/>
    </dgm:pt>
    <dgm:pt modelId="{16DF3868-6C49-4532-8055-60A18B9261ED}" type="pres">
      <dgm:prSet presAssocID="{E53518EE-6A4D-4691-8434-9EEF0C94E9E0}" presName="spacer" presStyleCnt="0"/>
      <dgm:spPr/>
    </dgm:pt>
    <dgm:pt modelId="{F7567A6D-B42E-48FC-8841-805232FA006B}" type="pres">
      <dgm:prSet presAssocID="{E3324530-439E-4952-BA81-E88B08FF7E7C}" presName="parentText" presStyleLbl="node1" presStyleIdx="4" presStyleCnt="5">
        <dgm:presLayoutVars>
          <dgm:chMax val="0"/>
          <dgm:bulletEnabled val="1"/>
        </dgm:presLayoutVars>
      </dgm:prSet>
      <dgm:spPr/>
    </dgm:pt>
  </dgm:ptLst>
  <dgm:cxnLst>
    <dgm:cxn modelId="{B533C402-61E3-43F3-B68F-3EC71274F91E}" srcId="{01D8933E-238F-4C0B-97C7-C20898241338}" destId="{E3324530-439E-4952-BA81-E88B08FF7E7C}" srcOrd="4" destOrd="0" parTransId="{89B1E033-5170-47BE-AE5E-BE30E8834928}" sibTransId="{F0D8D861-5315-43F5-A74B-64AC5B9094C8}"/>
    <dgm:cxn modelId="{6FF2C446-EA82-4AF6-9E65-CD53414B9A79}" srcId="{01D8933E-238F-4C0B-97C7-C20898241338}" destId="{8EBFB4FC-0E04-43B6-A78A-9B3CAB0B0D08}" srcOrd="3" destOrd="0" parTransId="{3BD454AF-C0C4-44FD-84CF-4B37A37B0197}" sibTransId="{E53518EE-6A4D-4691-8434-9EEF0C94E9E0}"/>
    <dgm:cxn modelId="{CBF2CB82-3AA2-4CDC-B6BB-37D245B18C36}" type="presOf" srcId="{53F22738-32FA-4DBC-BA42-12D2AB10DAE6}" destId="{FE263C3B-9A19-444F-9074-477B8A605A3B}" srcOrd="0" destOrd="0" presId="urn:microsoft.com/office/officeart/2005/8/layout/vList2"/>
    <dgm:cxn modelId="{E2E9DC88-2246-4A91-95D2-4C163D378D67}" type="presOf" srcId="{E3324530-439E-4952-BA81-E88B08FF7E7C}" destId="{F7567A6D-B42E-48FC-8841-805232FA006B}" srcOrd="0" destOrd="0" presId="urn:microsoft.com/office/officeart/2005/8/layout/vList2"/>
    <dgm:cxn modelId="{83AE98B4-891A-4D2D-BFB5-8C5DC8851BF6}" srcId="{01D8933E-238F-4C0B-97C7-C20898241338}" destId="{FA8F9730-10AF-4761-B72E-9B2FBB452A36}" srcOrd="0" destOrd="0" parTransId="{12E04360-42B1-412E-807A-4473CC949BE4}" sibTransId="{FC693C69-1B9B-412F-8F65-9F1E9236ECA8}"/>
    <dgm:cxn modelId="{D8A1BDD0-8346-4E4B-B14B-115705BF6DA5}" srcId="{01D8933E-238F-4C0B-97C7-C20898241338}" destId="{53F22738-32FA-4DBC-BA42-12D2AB10DAE6}" srcOrd="1" destOrd="0" parTransId="{3246DD04-4F16-41D6-ACC6-E815AC40544F}" sibTransId="{37C8DFD4-B72B-42DC-A716-3B36A7BCB7D4}"/>
    <dgm:cxn modelId="{D45804D3-E458-4381-8927-3F9C9A39D1D7}" type="presOf" srcId="{FA8F9730-10AF-4761-B72E-9B2FBB452A36}" destId="{4067D1FC-C4DC-4990-8920-B2B17B4264C3}" srcOrd="0" destOrd="0" presId="urn:microsoft.com/office/officeart/2005/8/layout/vList2"/>
    <dgm:cxn modelId="{5CDB76E3-2EC2-4C4F-B4BC-63C9CF982C8B}" type="presOf" srcId="{01D8933E-238F-4C0B-97C7-C20898241338}" destId="{EF1D3D00-D14A-4412-BA51-69C91E9B38A6}" srcOrd="0" destOrd="0" presId="urn:microsoft.com/office/officeart/2005/8/layout/vList2"/>
    <dgm:cxn modelId="{84E3AFED-E4CF-4950-9C91-7E3D2E5F55D3}" type="presOf" srcId="{5F87BE07-2BFB-45CC-8A49-4881EF54D0EB}" destId="{138718F5-7520-4505-A7EB-9882CB937310}" srcOrd="0" destOrd="0" presId="urn:microsoft.com/office/officeart/2005/8/layout/vList2"/>
    <dgm:cxn modelId="{C065ABF3-EF46-4718-971C-6122A7AB18B1}" type="presOf" srcId="{8EBFB4FC-0E04-43B6-A78A-9B3CAB0B0D08}" destId="{03783B89-53DB-4903-A062-35CEA55B59A4}" srcOrd="0" destOrd="0" presId="urn:microsoft.com/office/officeart/2005/8/layout/vList2"/>
    <dgm:cxn modelId="{32C080F4-0184-4C23-B553-BC2995348C42}" srcId="{01D8933E-238F-4C0B-97C7-C20898241338}" destId="{5F87BE07-2BFB-45CC-8A49-4881EF54D0EB}" srcOrd="2" destOrd="0" parTransId="{F9AC5B86-2D37-4AEC-9CA2-6C11FC55C5BC}" sibTransId="{F6DE85B0-D4BB-458C-8C78-8356FF64B3DA}"/>
    <dgm:cxn modelId="{D2D09C38-68CB-497D-BA66-B05F5495DEB9}" type="presParOf" srcId="{EF1D3D00-D14A-4412-BA51-69C91E9B38A6}" destId="{4067D1FC-C4DC-4990-8920-B2B17B4264C3}" srcOrd="0" destOrd="0" presId="urn:microsoft.com/office/officeart/2005/8/layout/vList2"/>
    <dgm:cxn modelId="{923522DC-1DF5-480A-82B6-9038BAD8CDBF}" type="presParOf" srcId="{EF1D3D00-D14A-4412-BA51-69C91E9B38A6}" destId="{8BC2D0CE-4310-44BB-B0ED-2DCDA8C38DAE}" srcOrd="1" destOrd="0" presId="urn:microsoft.com/office/officeart/2005/8/layout/vList2"/>
    <dgm:cxn modelId="{3CC537DB-8CF4-4DC6-9FE6-8759B07E8F08}" type="presParOf" srcId="{EF1D3D00-D14A-4412-BA51-69C91E9B38A6}" destId="{FE263C3B-9A19-444F-9074-477B8A605A3B}" srcOrd="2" destOrd="0" presId="urn:microsoft.com/office/officeart/2005/8/layout/vList2"/>
    <dgm:cxn modelId="{E24BDEF0-5D2D-4342-BB10-C5DC07CD6E76}" type="presParOf" srcId="{EF1D3D00-D14A-4412-BA51-69C91E9B38A6}" destId="{B803B030-9B23-4548-B877-30F663736D2C}" srcOrd="3" destOrd="0" presId="urn:microsoft.com/office/officeart/2005/8/layout/vList2"/>
    <dgm:cxn modelId="{955FF45E-EC7C-41EB-9146-D211570F1764}" type="presParOf" srcId="{EF1D3D00-D14A-4412-BA51-69C91E9B38A6}" destId="{138718F5-7520-4505-A7EB-9882CB937310}" srcOrd="4" destOrd="0" presId="urn:microsoft.com/office/officeart/2005/8/layout/vList2"/>
    <dgm:cxn modelId="{84F69F56-CB00-4DE5-9537-0EA1B2B982C9}" type="presParOf" srcId="{EF1D3D00-D14A-4412-BA51-69C91E9B38A6}" destId="{A2FC3A07-2F17-43EE-84B1-9BB69639D30B}" srcOrd="5" destOrd="0" presId="urn:microsoft.com/office/officeart/2005/8/layout/vList2"/>
    <dgm:cxn modelId="{8C74B551-BA59-4781-AFA7-E6BDFBEA688F}" type="presParOf" srcId="{EF1D3D00-D14A-4412-BA51-69C91E9B38A6}" destId="{03783B89-53DB-4903-A062-35CEA55B59A4}" srcOrd="6" destOrd="0" presId="urn:microsoft.com/office/officeart/2005/8/layout/vList2"/>
    <dgm:cxn modelId="{F8EFA497-54CF-4C43-91C0-9B0E715C359C}" type="presParOf" srcId="{EF1D3D00-D14A-4412-BA51-69C91E9B38A6}" destId="{16DF3868-6C49-4532-8055-60A18B9261ED}" srcOrd="7" destOrd="0" presId="urn:microsoft.com/office/officeart/2005/8/layout/vList2"/>
    <dgm:cxn modelId="{1F42D76E-FE73-4643-B79C-EEBBD76E5C2F}" type="presParOf" srcId="{EF1D3D00-D14A-4412-BA51-69C91E9B38A6}" destId="{F7567A6D-B42E-48FC-8841-805232FA006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D8933E-238F-4C0B-97C7-C2089824133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A8F9730-10AF-4761-B72E-9B2FBB452A36}">
      <dgm:prSet custT="1"/>
      <dgm:spPr/>
      <dgm:t>
        <a:bodyPr/>
        <a:lstStyle/>
        <a:p>
          <a:r>
            <a:rPr lang="en-GB" sz="1600" dirty="0"/>
            <a:t>The concept can be traced back to the 1950’s. Kellogg, Bourneville, Port Sunlight, all had social programmes for employees and their families.</a:t>
          </a:r>
          <a:endParaRPr lang="en-US" sz="1600" dirty="0"/>
        </a:p>
      </dgm:t>
    </dgm:pt>
    <dgm:pt modelId="{12E04360-42B1-412E-807A-4473CC949BE4}" type="parTrans" cxnId="{83AE98B4-891A-4D2D-BFB5-8C5DC8851BF6}">
      <dgm:prSet/>
      <dgm:spPr/>
      <dgm:t>
        <a:bodyPr/>
        <a:lstStyle/>
        <a:p>
          <a:endParaRPr lang="en-US"/>
        </a:p>
      </dgm:t>
    </dgm:pt>
    <dgm:pt modelId="{FC693C69-1B9B-412F-8F65-9F1E9236ECA8}" type="sibTrans" cxnId="{83AE98B4-891A-4D2D-BFB5-8C5DC8851BF6}">
      <dgm:prSet/>
      <dgm:spPr/>
      <dgm:t>
        <a:bodyPr/>
        <a:lstStyle/>
        <a:p>
          <a:endParaRPr lang="en-US"/>
        </a:p>
      </dgm:t>
    </dgm:pt>
    <dgm:pt modelId="{53F22738-32FA-4DBC-BA42-12D2AB10DAE6}">
      <dgm:prSet custT="1"/>
      <dgm:spPr/>
      <dgm:t>
        <a:bodyPr/>
        <a:lstStyle/>
        <a:p>
          <a:r>
            <a:rPr lang="en-GB" sz="1600" dirty="0"/>
            <a:t>Howard R. Bowen was considered the Father of CSR: “Social Responsibilities of Companies.”</a:t>
          </a:r>
          <a:endParaRPr lang="en-US" sz="1600" dirty="0"/>
        </a:p>
      </dgm:t>
    </dgm:pt>
    <dgm:pt modelId="{3246DD04-4F16-41D6-ACC6-E815AC40544F}" type="parTrans" cxnId="{D8A1BDD0-8346-4E4B-B14B-115705BF6DA5}">
      <dgm:prSet/>
      <dgm:spPr/>
      <dgm:t>
        <a:bodyPr/>
        <a:lstStyle/>
        <a:p>
          <a:endParaRPr lang="en-US"/>
        </a:p>
      </dgm:t>
    </dgm:pt>
    <dgm:pt modelId="{37C8DFD4-B72B-42DC-A716-3B36A7BCB7D4}" type="sibTrans" cxnId="{D8A1BDD0-8346-4E4B-B14B-115705BF6DA5}">
      <dgm:prSet/>
      <dgm:spPr/>
      <dgm:t>
        <a:bodyPr/>
        <a:lstStyle/>
        <a:p>
          <a:endParaRPr lang="en-US"/>
        </a:p>
      </dgm:t>
    </dgm:pt>
    <dgm:pt modelId="{5F87BE07-2BFB-45CC-8A49-4881EF54D0EB}">
      <dgm:prSet custT="1"/>
      <dgm:spPr/>
      <dgm:t>
        <a:bodyPr/>
        <a:lstStyle/>
        <a:p>
          <a:r>
            <a:rPr lang="en-GB" sz="1600"/>
            <a:t>The 1960’s and 70’s saw new definitions formulated, Davies in the 1960’s, Carroll in 1979.</a:t>
          </a:r>
          <a:endParaRPr lang="en-US" sz="1600"/>
        </a:p>
      </dgm:t>
    </dgm:pt>
    <dgm:pt modelId="{F9AC5B86-2D37-4AEC-9CA2-6C11FC55C5BC}" type="parTrans" cxnId="{32C080F4-0184-4C23-B553-BC2995348C42}">
      <dgm:prSet/>
      <dgm:spPr/>
      <dgm:t>
        <a:bodyPr/>
        <a:lstStyle/>
        <a:p>
          <a:endParaRPr lang="en-US"/>
        </a:p>
      </dgm:t>
    </dgm:pt>
    <dgm:pt modelId="{F6DE85B0-D4BB-458C-8C78-8356FF64B3DA}" type="sibTrans" cxnId="{32C080F4-0184-4C23-B553-BC2995348C42}">
      <dgm:prSet/>
      <dgm:spPr/>
      <dgm:t>
        <a:bodyPr/>
        <a:lstStyle/>
        <a:p>
          <a:endParaRPr lang="en-US"/>
        </a:p>
      </dgm:t>
    </dgm:pt>
    <dgm:pt modelId="{8EBFB4FC-0E04-43B6-A78A-9B3CAB0B0D08}">
      <dgm:prSet custT="1"/>
      <dgm:spPr/>
      <dgm:t>
        <a:bodyPr/>
        <a:lstStyle/>
        <a:p>
          <a:r>
            <a:rPr lang="en-GB" sz="1600"/>
            <a:t>Walter Cochrane Wood 1999, further developed theories and methods of assessment.</a:t>
          </a:r>
          <a:endParaRPr lang="en-US" sz="1600"/>
        </a:p>
      </dgm:t>
    </dgm:pt>
    <dgm:pt modelId="{3BD454AF-C0C4-44FD-84CF-4B37A37B0197}" type="parTrans" cxnId="{6FF2C446-EA82-4AF6-9E65-CD53414B9A79}">
      <dgm:prSet/>
      <dgm:spPr/>
      <dgm:t>
        <a:bodyPr/>
        <a:lstStyle/>
        <a:p>
          <a:endParaRPr lang="en-US"/>
        </a:p>
      </dgm:t>
    </dgm:pt>
    <dgm:pt modelId="{E53518EE-6A4D-4691-8434-9EEF0C94E9E0}" type="sibTrans" cxnId="{6FF2C446-EA82-4AF6-9E65-CD53414B9A79}">
      <dgm:prSet/>
      <dgm:spPr/>
      <dgm:t>
        <a:bodyPr/>
        <a:lstStyle/>
        <a:p>
          <a:endParaRPr lang="en-US"/>
        </a:p>
      </dgm:t>
    </dgm:pt>
    <dgm:pt modelId="{E3324530-439E-4952-BA81-E88B08FF7E7C}">
      <dgm:prSet custT="1"/>
      <dgm:spPr/>
      <dgm:t>
        <a:bodyPr/>
        <a:lstStyle/>
        <a:p>
          <a:r>
            <a:rPr lang="en-GB" sz="1600"/>
            <a:t>During the early part of the new millennium, there has been greater emphasis on the evidence to support correlation between, social responsibility and financial performance.</a:t>
          </a:r>
          <a:endParaRPr lang="en-US" sz="1600"/>
        </a:p>
      </dgm:t>
    </dgm:pt>
    <dgm:pt modelId="{89B1E033-5170-47BE-AE5E-BE30E8834928}" type="parTrans" cxnId="{B533C402-61E3-43F3-B68F-3EC71274F91E}">
      <dgm:prSet/>
      <dgm:spPr/>
      <dgm:t>
        <a:bodyPr/>
        <a:lstStyle/>
        <a:p>
          <a:endParaRPr lang="en-US"/>
        </a:p>
      </dgm:t>
    </dgm:pt>
    <dgm:pt modelId="{F0D8D861-5315-43F5-A74B-64AC5B9094C8}" type="sibTrans" cxnId="{B533C402-61E3-43F3-B68F-3EC71274F91E}">
      <dgm:prSet/>
      <dgm:spPr/>
      <dgm:t>
        <a:bodyPr/>
        <a:lstStyle/>
        <a:p>
          <a:endParaRPr lang="en-US"/>
        </a:p>
      </dgm:t>
    </dgm:pt>
    <dgm:pt modelId="{EF1D3D00-D14A-4412-BA51-69C91E9B38A6}" type="pres">
      <dgm:prSet presAssocID="{01D8933E-238F-4C0B-97C7-C20898241338}" presName="linear" presStyleCnt="0">
        <dgm:presLayoutVars>
          <dgm:animLvl val="lvl"/>
          <dgm:resizeHandles val="exact"/>
        </dgm:presLayoutVars>
      </dgm:prSet>
      <dgm:spPr/>
    </dgm:pt>
    <dgm:pt modelId="{4067D1FC-C4DC-4990-8920-B2B17B4264C3}" type="pres">
      <dgm:prSet presAssocID="{FA8F9730-10AF-4761-B72E-9B2FBB452A36}" presName="parentText" presStyleLbl="node1" presStyleIdx="0" presStyleCnt="5">
        <dgm:presLayoutVars>
          <dgm:chMax val="0"/>
          <dgm:bulletEnabled val="1"/>
        </dgm:presLayoutVars>
      </dgm:prSet>
      <dgm:spPr/>
    </dgm:pt>
    <dgm:pt modelId="{8BC2D0CE-4310-44BB-B0ED-2DCDA8C38DAE}" type="pres">
      <dgm:prSet presAssocID="{FC693C69-1B9B-412F-8F65-9F1E9236ECA8}" presName="spacer" presStyleCnt="0"/>
      <dgm:spPr/>
    </dgm:pt>
    <dgm:pt modelId="{FE263C3B-9A19-444F-9074-477B8A605A3B}" type="pres">
      <dgm:prSet presAssocID="{53F22738-32FA-4DBC-BA42-12D2AB10DAE6}" presName="parentText" presStyleLbl="node1" presStyleIdx="1" presStyleCnt="5">
        <dgm:presLayoutVars>
          <dgm:chMax val="0"/>
          <dgm:bulletEnabled val="1"/>
        </dgm:presLayoutVars>
      </dgm:prSet>
      <dgm:spPr/>
    </dgm:pt>
    <dgm:pt modelId="{B803B030-9B23-4548-B877-30F663736D2C}" type="pres">
      <dgm:prSet presAssocID="{37C8DFD4-B72B-42DC-A716-3B36A7BCB7D4}" presName="spacer" presStyleCnt="0"/>
      <dgm:spPr/>
    </dgm:pt>
    <dgm:pt modelId="{138718F5-7520-4505-A7EB-9882CB937310}" type="pres">
      <dgm:prSet presAssocID="{5F87BE07-2BFB-45CC-8A49-4881EF54D0EB}" presName="parentText" presStyleLbl="node1" presStyleIdx="2" presStyleCnt="5">
        <dgm:presLayoutVars>
          <dgm:chMax val="0"/>
          <dgm:bulletEnabled val="1"/>
        </dgm:presLayoutVars>
      </dgm:prSet>
      <dgm:spPr/>
    </dgm:pt>
    <dgm:pt modelId="{A2FC3A07-2F17-43EE-84B1-9BB69639D30B}" type="pres">
      <dgm:prSet presAssocID="{F6DE85B0-D4BB-458C-8C78-8356FF64B3DA}" presName="spacer" presStyleCnt="0"/>
      <dgm:spPr/>
    </dgm:pt>
    <dgm:pt modelId="{03783B89-53DB-4903-A062-35CEA55B59A4}" type="pres">
      <dgm:prSet presAssocID="{8EBFB4FC-0E04-43B6-A78A-9B3CAB0B0D08}" presName="parentText" presStyleLbl="node1" presStyleIdx="3" presStyleCnt="5">
        <dgm:presLayoutVars>
          <dgm:chMax val="0"/>
          <dgm:bulletEnabled val="1"/>
        </dgm:presLayoutVars>
      </dgm:prSet>
      <dgm:spPr/>
    </dgm:pt>
    <dgm:pt modelId="{16DF3868-6C49-4532-8055-60A18B9261ED}" type="pres">
      <dgm:prSet presAssocID="{E53518EE-6A4D-4691-8434-9EEF0C94E9E0}" presName="spacer" presStyleCnt="0"/>
      <dgm:spPr/>
    </dgm:pt>
    <dgm:pt modelId="{F7567A6D-B42E-48FC-8841-805232FA006B}" type="pres">
      <dgm:prSet presAssocID="{E3324530-439E-4952-BA81-E88B08FF7E7C}" presName="parentText" presStyleLbl="node1" presStyleIdx="4" presStyleCnt="5">
        <dgm:presLayoutVars>
          <dgm:chMax val="0"/>
          <dgm:bulletEnabled val="1"/>
        </dgm:presLayoutVars>
      </dgm:prSet>
      <dgm:spPr/>
    </dgm:pt>
  </dgm:ptLst>
  <dgm:cxnLst>
    <dgm:cxn modelId="{B533C402-61E3-43F3-B68F-3EC71274F91E}" srcId="{01D8933E-238F-4C0B-97C7-C20898241338}" destId="{E3324530-439E-4952-BA81-E88B08FF7E7C}" srcOrd="4" destOrd="0" parTransId="{89B1E033-5170-47BE-AE5E-BE30E8834928}" sibTransId="{F0D8D861-5315-43F5-A74B-64AC5B9094C8}"/>
    <dgm:cxn modelId="{6FF2C446-EA82-4AF6-9E65-CD53414B9A79}" srcId="{01D8933E-238F-4C0B-97C7-C20898241338}" destId="{8EBFB4FC-0E04-43B6-A78A-9B3CAB0B0D08}" srcOrd="3" destOrd="0" parTransId="{3BD454AF-C0C4-44FD-84CF-4B37A37B0197}" sibTransId="{E53518EE-6A4D-4691-8434-9EEF0C94E9E0}"/>
    <dgm:cxn modelId="{CBF2CB82-3AA2-4CDC-B6BB-37D245B18C36}" type="presOf" srcId="{53F22738-32FA-4DBC-BA42-12D2AB10DAE6}" destId="{FE263C3B-9A19-444F-9074-477B8A605A3B}" srcOrd="0" destOrd="0" presId="urn:microsoft.com/office/officeart/2005/8/layout/vList2"/>
    <dgm:cxn modelId="{E2E9DC88-2246-4A91-95D2-4C163D378D67}" type="presOf" srcId="{E3324530-439E-4952-BA81-E88B08FF7E7C}" destId="{F7567A6D-B42E-48FC-8841-805232FA006B}" srcOrd="0" destOrd="0" presId="urn:microsoft.com/office/officeart/2005/8/layout/vList2"/>
    <dgm:cxn modelId="{83AE98B4-891A-4D2D-BFB5-8C5DC8851BF6}" srcId="{01D8933E-238F-4C0B-97C7-C20898241338}" destId="{FA8F9730-10AF-4761-B72E-9B2FBB452A36}" srcOrd="0" destOrd="0" parTransId="{12E04360-42B1-412E-807A-4473CC949BE4}" sibTransId="{FC693C69-1B9B-412F-8F65-9F1E9236ECA8}"/>
    <dgm:cxn modelId="{D8A1BDD0-8346-4E4B-B14B-115705BF6DA5}" srcId="{01D8933E-238F-4C0B-97C7-C20898241338}" destId="{53F22738-32FA-4DBC-BA42-12D2AB10DAE6}" srcOrd="1" destOrd="0" parTransId="{3246DD04-4F16-41D6-ACC6-E815AC40544F}" sibTransId="{37C8DFD4-B72B-42DC-A716-3B36A7BCB7D4}"/>
    <dgm:cxn modelId="{D45804D3-E458-4381-8927-3F9C9A39D1D7}" type="presOf" srcId="{FA8F9730-10AF-4761-B72E-9B2FBB452A36}" destId="{4067D1FC-C4DC-4990-8920-B2B17B4264C3}" srcOrd="0" destOrd="0" presId="urn:microsoft.com/office/officeart/2005/8/layout/vList2"/>
    <dgm:cxn modelId="{5CDB76E3-2EC2-4C4F-B4BC-63C9CF982C8B}" type="presOf" srcId="{01D8933E-238F-4C0B-97C7-C20898241338}" destId="{EF1D3D00-D14A-4412-BA51-69C91E9B38A6}" srcOrd="0" destOrd="0" presId="urn:microsoft.com/office/officeart/2005/8/layout/vList2"/>
    <dgm:cxn modelId="{84E3AFED-E4CF-4950-9C91-7E3D2E5F55D3}" type="presOf" srcId="{5F87BE07-2BFB-45CC-8A49-4881EF54D0EB}" destId="{138718F5-7520-4505-A7EB-9882CB937310}" srcOrd="0" destOrd="0" presId="urn:microsoft.com/office/officeart/2005/8/layout/vList2"/>
    <dgm:cxn modelId="{C065ABF3-EF46-4718-971C-6122A7AB18B1}" type="presOf" srcId="{8EBFB4FC-0E04-43B6-A78A-9B3CAB0B0D08}" destId="{03783B89-53DB-4903-A062-35CEA55B59A4}" srcOrd="0" destOrd="0" presId="urn:microsoft.com/office/officeart/2005/8/layout/vList2"/>
    <dgm:cxn modelId="{32C080F4-0184-4C23-B553-BC2995348C42}" srcId="{01D8933E-238F-4C0B-97C7-C20898241338}" destId="{5F87BE07-2BFB-45CC-8A49-4881EF54D0EB}" srcOrd="2" destOrd="0" parTransId="{F9AC5B86-2D37-4AEC-9CA2-6C11FC55C5BC}" sibTransId="{F6DE85B0-D4BB-458C-8C78-8356FF64B3DA}"/>
    <dgm:cxn modelId="{D2D09C38-68CB-497D-BA66-B05F5495DEB9}" type="presParOf" srcId="{EF1D3D00-D14A-4412-BA51-69C91E9B38A6}" destId="{4067D1FC-C4DC-4990-8920-B2B17B4264C3}" srcOrd="0" destOrd="0" presId="urn:microsoft.com/office/officeart/2005/8/layout/vList2"/>
    <dgm:cxn modelId="{923522DC-1DF5-480A-82B6-9038BAD8CDBF}" type="presParOf" srcId="{EF1D3D00-D14A-4412-BA51-69C91E9B38A6}" destId="{8BC2D0CE-4310-44BB-B0ED-2DCDA8C38DAE}" srcOrd="1" destOrd="0" presId="urn:microsoft.com/office/officeart/2005/8/layout/vList2"/>
    <dgm:cxn modelId="{3CC537DB-8CF4-4DC6-9FE6-8759B07E8F08}" type="presParOf" srcId="{EF1D3D00-D14A-4412-BA51-69C91E9B38A6}" destId="{FE263C3B-9A19-444F-9074-477B8A605A3B}" srcOrd="2" destOrd="0" presId="urn:microsoft.com/office/officeart/2005/8/layout/vList2"/>
    <dgm:cxn modelId="{E24BDEF0-5D2D-4342-BB10-C5DC07CD6E76}" type="presParOf" srcId="{EF1D3D00-D14A-4412-BA51-69C91E9B38A6}" destId="{B803B030-9B23-4548-B877-30F663736D2C}" srcOrd="3" destOrd="0" presId="urn:microsoft.com/office/officeart/2005/8/layout/vList2"/>
    <dgm:cxn modelId="{955FF45E-EC7C-41EB-9146-D211570F1764}" type="presParOf" srcId="{EF1D3D00-D14A-4412-BA51-69C91E9B38A6}" destId="{138718F5-7520-4505-A7EB-9882CB937310}" srcOrd="4" destOrd="0" presId="urn:microsoft.com/office/officeart/2005/8/layout/vList2"/>
    <dgm:cxn modelId="{84F69F56-CB00-4DE5-9537-0EA1B2B982C9}" type="presParOf" srcId="{EF1D3D00-D14A-4412-BA51-69C91E9B38A6}" destId="{A2FC3A07-2F17-43EE-84B1-9BB69639D30B}" srcOrd="5" destOrd="0" presId="urn:microsoft.com/office/officeart/2005/8/layout/vList2"/>
    <dgm:cxn modelId="{8C74B551-BA59-4781-AFA7-E6BDFBEA688F}" type="presParOf" srcId="{EF1D3D00-D14A-4412-BA51-69C91E9B38A6}" destId="{03783B89-53DB-4903-A062-35CEA55B59A4}" srcOrd="6" destOrd="0" presId="urn:microsoft.com/office/officeart/2005/8/layout/vList2"/>
    <dgm:cxn modelId="{F8EFA497-54CF-4C43-91C0-9B0E715C359C}" type="presParOf" srcId="{EF1D3D00-D14A-4412-BA51-69C91E9B38A6}" destId="{16DF3868-6C49-4532-8055-60A18B9261ED}" srcOrd="7" destOrd="0" presId="urn:microsoft.com/office/officeart/2005/8/layout/vList2"/>
    <dgm:cxn modelId="{1F42D76E-FE73-4643-B79C-EEBBD76E5C2F}" type="presParOf" srcId="{EF1D3D00-D14A-4412-BA51-69C91E9B38A6}" destId="{F7567A6D-B42E-48FC-8841-805232FA006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BA7EE6-9CA0-4E08-8CA3-8FA3222824B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E42C218-A4A1-48BE-B7FC-F8A4EC1A2907}">
      <dgm:prSet/>
      <dgm:spPr/>
      <dgm:t>
        <a:bodyPr/>
        <a:lstStyle/>
        <a:p>
          <a:r>
            <a:rPr lang="en-GB" b="1" dirty="0"/>
            <a:t>Reputation</a:t>
          </a:r>
          <a:r>
            <a:rPr lang="en-GB" dirty="0"/>
            <a:t>. Ethical procurement, prompt bill payment, Integrity Report by MORI showed 56% linked to corporate citizenship (CSR).</a:t>
          </a:r>
          <a:endParaRPr lang="en-US" dirty="0"/>
        </a:p>
      </dgm:t>
    </dgm:pt>
    <dgm:pt modelId="{EA80D56B-AE91-4180-A1F6-01E8BFE691DE}" type="parTrans" cxnId="{31FDE6BC-EF39-48F6-9173-68FE9DC28EEF}">
      <dgm:prSet/>
      <dgm:spPr/>
      <dgm:t>
        <a:bodyPr/>
        <a:lstStyle/>
        <a:p>
          <a:endParaRPr lang="en-US"/>
        </a:p>
      </dgm:t>
    </dgm:pt>
    <dgm:pt modelId="{56129ED6-21A6-4E66-A537-45471AF2D7E3}" type="sibTrans" cxnId="{31FDE6BC-EF39-48F6-9173-68FE9DC28EEF}">
      <dgm:prSet/>
      <dgm:spPr/>
      <dgm:t>
        <a:bodyPr/>
        <a:lstStyle/>
        <a:p>
          <a:endParaRPr lang="en-US"/>
        </a:p>
      </dgm:t>
    </dgm:pt>
    <dgm:pt modelId="{A3D3291B-0470-4373-AC50-FA6A081CDD37}">
      <dgm:prSet/>
      <dgm:spPr/>
      <dgm:t>
        <a:bodyPr/>
        <a:lstStyle/>
        <a:p>
          <a:r>
            <a:rPr lang="en-GB" dirty="0"/>
            <a:t>SME’s report 81% of consumers see </a:t>
          </a:r>
          <a:r>
            <a:rPr lang="en-GB" b="1" dirty="0"/>
            <a:t>price and quality </a:t>
          </a:r>
          <a:r>
            <a:rPr lang="en-GB" dirty="0"/>
            <a:t>as equal in importance. They are more likely to buy from  companies offering ethically produced goods.</a:t>
          </a:r>
          <a:endParaRPr lang="en-US" dirty="0"/>
        </a:p>
      </dgm:t>
    </dgm:pt>
    <dgm:pt modelId="{CE896D26-833C-4C07-A06A-6CBBC146B748}" type="parTrans" cxnId="{049EB6A3-A2BA-4EAA-84C9-337D1ACAB0FF}">
      <dgm:prSet/>
      <dgm:spPr/>
      <dgm:t>
        <a:bodyPr/>
        <a:lstStyle/>
        <a:p>
          <a:endParaRPr lang="en-US"/>
        </a:p>
      </dgm:t>
    </dgm:pt>
    <dgm:pt modelId="{3E655C6A-091E-403F-B84A-D2E433B39F37}" type="sibTrans" cxnId="{049EB6A3-A2BA-4EAA-84C9-337D1ACAB0FF}">
      <dgm:prSet/>
      <dgm:spPr/>
      <dgm:t>
        <a:bodyPr/>
        <a:lstStyle/>
        <a:p>
          <a:endParaRPr lang="en-US"/>
        </a:p>
      </dgm:t>
    </dgm:pt>
    <dgm:pt modelId="{71B4249E-B370-429B-B474-99E31A245FF3}">
      <dgm:prSet/>
      <dgm:spPr/>
      <dgm:t>
        <a:bodyPr/>
        <a:lstStyle/>
        <a:p>
          <a:r>
            <a:rPr lang="en-GB" b="1" dirty="0"/>
            <a:t>Competitiveness</a:t>
          </a:r>
          <a:r>
            <a:rPr lang="en-GB" dirty="0"/>
            <a:t>. Employee retention, </a:t>
          </a:r>
          <a:r>
            <a:rPr lang="en-GB" dirty="0" err="1"/>
            <a:t>MacKinzy</a:t>
          </a:r>
          <a:r>
            <a:rPr lang="en-GB" dirty="0"/>
            <a:t> 3% of companies said they had enough talent to reach 5 year objectives.</a:t>
          </a:r>
          <a:endParaRPr lang="en-US" dirty="0"/>
        </a:p>
      </dgm:t>
    </dgm:pt>
    <dgm:pt modelId="{BD5829BE-D88F-4248-82A4-886A331C5101}" type="parTrans" cxnId="{F7DDB88B-354E-40D9-99A8-8C6F9407744A}">
      <dgm:prSet/>
      <dgm:spPr/>
      <dgm:t>
        <a:bodyPr/>
        <a:lstStyle/>
        <a:p>
          <a:endParaRPr lang="en-US"/>
        </a:p>
      </dgm:t>
    </dgm:pt>
    <dgm:pt modelId="{1A7A401D-89F2-4F81-9931-0163035581C7}" type="sibTrans" cxnId="{F7DDB88B-354E-40D9-99A8-8C6F9407744A}">
      <dgm:prSet/>
      <dgm:spPr/>
      <dgm:t>
        <a:bodyPr/>
        <a:lstStyle/>
        <a:p>
          <a:endParaRPr lang="en-US"/>
        </a:p>
      </dgm:t>
    </dgm:pt>
    <dgm:pt modelId="{595CE9D3-CBCF-446B-9B5E-CD2CD9E6D5B3}">
      <dgm:prSet/>
      <dgm:spPr/>
      <dgm:t>
        <a:bodyPr/>
        <a:lstStyle/>
        <a:p>
          <a:r>
            <a:rPr lang="en-GB" b="1" dirty="0"/>
            <a:t>Risk management</a:t>
          </a:r>
          <a:r>
            <a:rPr lang="en-GB" dirty="0"/>
            <a:t>: financial, regulatory.</a:t>
          </a:r>
          <a:endParaRPr lang="en-US" dirty="0"/>
        </a:p>
      </dgm:t>
    </dgm:pt>
    <dgm:pt modelId="{1E1180D0-08FA-4ECE-96F8-C216848518C2}" type="parTrans" cxnId="{77695A65-1C25-4003-A55E-8AA87E555BBB}">
      <dgm:prSet/>
      <dgm:spPr/>
      <dgm:t>
        <a:bodyPr/>
        <a:lstStyle/>
        <a:p>
          <a:endParaRPr lang="en-US"/>
        </a:p>
      </dgm:t>
    </dgm:pt>
    <dgm:pt modelId="{F300B9A8-F5CA-4313-A2FA-4F8F09C54A37}" type="sibTrans" cxnId="{77695A65-1C25-4003-A55E-8AA87E555BBB}">
      <dgm:prSet/>
      <dgm:spPr/>
      <dgm:t>
        <a:bodyPr/>
        <a:lstStyle/>
        <a:p>
          <a:endParaRPr lang="en-US"/>
        </a:p>
      </dgm:t>
    </dgm:pt>
    <dgm:pt modelId="{580E48C8-940D-45B1-874A-4C925F00A1B4}" type="pres">
      <dgm:prSet presAssocID="{51BA7EE6-9CA0-4E08-8CA3-8FA3222824B4}" presName="linear" presStyleCnt="0">
        <dgm:presLayoutVars>
          <dgm:animLvl val="lvl"/>
          <dgm:resizeHandles val="exact"/>
        </dgm:presLayoutVars>
      </dgm:prSet>
      <dgm:spPr/>
    </dgm:pt>
    <dgm:pt modelId="{9D168B61-F353-4A8A-A360-6DEA5C705DEC}" type="pres">
      <dgm:prSet presAssocID="{6E42C218-A4A1-48BE-B7FC-F8A4EC1A2907}" presName="parentText" presStyleLbl="node1" presStyleIdx="0" presStyleCnt="4">
        <dgm:presLayoutVars>
          <dgm:chMax val="0"/>
          <dgm:bulletEnabled val="1"/>
        </dgm:presLayoutVars>
      </dgm:prSet>
      <dgm:spPr/>
    </dgm:pt>
    <dgm:pt modelId="{2120C1F1-D901-4BBC-9CD5-3CB316AB1EC3}" type="pres">
      <dgm:prSet presAssocID="{56129ED6-21A6-4E66-A537-45471AF2D7E3}" presName="spacer" presStyleCnt="0"/>
      <dgm:spPr/>
    </dgm:pt>
    <dgm:pt modelId="{B5D2E627-F64A-4048-AF88-9C47A225FD79}" type="pres">
      <dgm:prSet presAssocID="{A3D3291B-0470-4373-AC50-FA6A081CDD37}" presName="parentText" presStyleLbl="node1" presStyleIdx="1" presStyleCnt="4">
        <dgm:presLayoutVars>
          <dgm:chMax val="0"/>
          <dgm:bulletEnabled val="1"/>
        </dgm:presLayoutVars>
      </dgm:prSet>
      <dgm:spPr/>
    </dgm:pt>
    <dgm:pt modelId="{53AB2812-147E-467B-839D-969F14DA5094}" type="pres">
      <dgm:prSet presAssocID="{3E655C6A-091E-403F-B84A-D2E433B39F37}" presName="spacer" presStyleCnt="0"/>
      <dgm:spPr/>
    </dgm:pt>
    <dgm:pt modelId="{B907BF03-74F3-4903-B251-F97B669018B8}" type="pres">
      <dgm:prSet presAssocID="{71B4249E-B370-429B-B474-99E31A245FF3}" presName="parentText" presStyleLbl="node1" presStyleIdx="2" presStyleCnt="4">
        <dgm:presLayoutVars>
          <dgm:chMax val="0"/>
          <dgm:bulletEnabled val="1"/>
        </dgm:presLayoutVars>
      </dgm:prSet>
      <dgm:spPr/>
    </dgm:pt>
    <dgm:pt modelId="{B56E2318-E750-41EC-8A1C-6619BD5F0FC8}" type="pres">
      <dgm:prSet presAssocID="{1A7A401D-89F2-4F81-9931-0163035581C7}" presName="spacer" presStyleCnt="0"/>
      <dgm:spPr/>
    </dgm:pt>
    <dgm:pt modelId="{9D8BB523-4498-4C89-AD72-828E0CBC03A4}" type="pres">
      <dgm:prSet presAssocID="{595CE9D3-CBCF-446B-9B5E-CD2CD9E6D5B3}" presName="parentText" presStyleLbl="node1" presStyleIdx="3" presStyleCnt="4">
        <dgm:presLayoutVars>
          <dgm:chMax val="0"/>
          <dgm:bulletEnabled val="1"/>
        </dgm:presLayoutVars>
      </dgm:prSet>
      <dgm:spPr/>
    </dgm:pt>
  </dgm:ptLst>
  <dgm:cxnLst>
    <dgm:cxn modelId="{8535B53D-67D5-4C15-B3C0-927521CBCA9A}" type="presOf" srcId="{A3D3291B-0470-4373-AC50-FA6A081CDD37}" destId="{B5D2E627-F64A-4048-AF88-9C47A225FD79}" srcOrd="0" destOrd="0" presId="urn:microsoft.com/office/officeart/2005/8/layout/vList2"/>
    <dgm:cxn modelId="{77695A65-1C25-4003-A55E-8AA87E555BBB}" srcId="{51BA7EE6-9CA0-4E08-8CA3-8FA3222824B4}" destId="{595CE9D3-CBCF-446B-9B5E-CD2CD9E6D5B3}" srcOrd="3" destOrd="0" parTransId="{1E1180D0-08FA-4ECE-96F8-C216848518C2}" sibTransId="{F300B9A8-F5CA-4313-A2FA-4F8F09C54A37}"/>
    <dgm:cxn modelId="{EB86777C-B3B3-4F8B-980D-8D7E4A761BC0}" type="presOf" srcId="{51BA7EE6-9CA0-4E08-8CA3-8FA3222824B4}" destId="{580E48C8-940D-45B1-874A-4C925F00A1B4}" srcOrd="0" destOrd="0" presId="urn:microsoft.com/office/officeart/2005/8/layout/vList2"/>
    <dgm:cxn modelId="{F7DDB88B-354E-40D9-99A8-8C6F9407744A}" srcId="{51BA7EE6-9CA0-4E08-8CA3-8FA3222824B4}" destId="{71B4249E-B370-429B-B474-99E31A245FF3}" srcOrd="2" destOrd="0" parTransId="{BD5829BE-D88F-4248-82A4-886A331C5101}" sibTransId="{1A7A401D-89F2-4F81-9931-0163035581C7}"/>
    <dgm:cxn modelId="{F2715B9D-4EDA-47CD-A738-7DA42C531BF5}" type="presOf" srcId="{6E42C218-A4A1-48BE-B7FC-F8A4EC1A2907}" destId="{9D168B61-F353-4A8A-A360-6DEA5C705DEC}" srcOrd="0" destOrd="0" presId="urn:microsoft.com/office/officeart/2005/8/layout/vList2"/>
    <dgm:cxn modelId="{049EB6A3-A2BA-4EAA-84C9-337D1ACAB0FF}" srcId="{51BA7EE6-9CA0-4E08-8CA3-8FA3222824B4}" destId="{A3D3291B-0470-4373-AC50-FA6A081CDD37}" srcOrd="1" destOrd="0" parTransId="{CE896D26-833C-4C07-A06A-6CBBC146B748}" sibTransId="{3E655C6A-091E-403F-B84A-D2E433B39F37}"/>
    <dgm:cxn modelId="{31FDE6BC-EF39-48F6-9173-68FE9DC28EEF}" srcId="{51BA7EE6-9CA0-4E08-8CA3-8FA3222824B4}" destId="{6E42C218-A4A1-48BE-B7FC-F8A4EC1A2907}" srcOrd="0" destOrd="0" parTransId="{EA80D56B-AE91-4180-A1F6-01E8BFE691DE}" sibTransId="{56129ED6-21A6-4E66-A537-45471AF2D7E3}"/>
    <dgm:cxn modelId="{7DFC65C0-8C56-4EC8-885E-438920479C22}" type="presOf" srcId="{71B4249E-B370-429B-B474-99E31A245FF3}" destId="{B907BF03-74F3-4903-B251-F97B669018B8}" srcOrd="0" destOrd="0" presId="urn:microsoft.com/office/officeart/2005/8/layout/vList2"/>
    <dgm:cxn modelId="{C25D9AE2-899E-48F3-AB11-AF48AA1EF995}" type="presOf" srcId="{595CE9D3-CBCF-446B-9B5E-CD2CD9E6D5B3}" destId="{9D8BB523-4498-4C89-AD72-828E0CBC03A4}" srcOrd="0" destOrd="0" presId="urn:microsoft.com/office/officeart/2005/8/layout/vList2"/>
    <dgm:cxn modelId="{16089929-03EA-48E3-A229-6F57DA11C278}" type="presParOf" srcId="{580E48C8-940D-45B1-874A-4C925F00A1B4}" destId="{9D168B61-F353-4A8A-A360-6DEA5C705DEC}" srcOrd="0" destOrd="0" presId="urn:microsoft.com/office/officeart/2005/8/layout/vList2"/>
    <dgm:cxn modelId="{F68B7DA4-1E3B-4426-BB70-F32120284194}" type="presParOf" srcId="{580E48C8-940D-45B1-874A-4C925F00A1B4}" destId="{2120C1F1-D901-4BBC-9CD5-3CB316AB1EC3}" srcOrd="1" destOrd="0" presId="urn:microsoft.com/office/officeart/2005/8/layout/vList2"/>
    <dgm:cxn modelId="{BB0EB1C2-B873-4EB7-AF8B-7C47191FADA3}" type="presParOf" srcId="{580E48C8-940D-45B1-874A-4C925F00A1B4}" destId="{B5D2E627-F64A-4048-AF88-9C47A225FD79}" srcOrd="2" destOrd="0" presId="urn:microsoft.com/office/officeart/2005/8/layout/vList2"/>
    <dgm:cxn modelId="{DB45B72D-9CFC-4620-8E7D-B1940C635C59}" type="presParOf" srcId="{580E48C8-940D-45B1-874A-4C925F00A1B4}" destId="{53AB2812-147E-467B-839D-969F14DA5094}" srcOrd="3" destOrd="0" presId="urn:microsoft.com/office/officeart/2005/8/layout/vList2"/>
    <dgm:cxn modelId="{C0F78EDA-05F3-42D3-A538-F781CBB8B06C}" type="presParOf" srcId="{580E48C8-940D-45B1-874A-4C925F00A1B4}" destId="{B907BF03-74F3-4903-B251-F97B669018B8}" srcOrd="4" destOrd="0" presId="urn:microsoft.com/office/officeart/2005/8/layout/vList2"/>
    <dgm:cxn modelId="{79EA540F-E0D6-4AD5-B9D0-892CFC66788F}" type="presParOf" srcId="{580E48C8-940D-45B1-874A-4C925F00A1B4}" destId="{B56E2318-E750-41EC-8A1C-6619BD5F0FC8}" srcOrd="5" destOrd="0" presId="urn:microsoft.com/office/officeart/2005/8/layout/vList2"/>
    <dgm:cxn modelId="{E0576D95-575C-4E56-B112-CC56A51805CF}" type="presParOf" srcId="{580E48C8-940D-45B1-874A-4C925F00A1B4}" destId="{9D8BB523-4498-4C89-AD72-828E0CBC03A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1ECECB-2A8F-4FF2-A416-1FFE5E5E4235}" type="doc">
      <dgm:prSet loTypeId="urn:microsoft.com/office/officeart/2005/8/layout/hierarchy2" loCatId="hierarchy" qsTypeId="urn:microsoft.com/office/officeart/2005/8/quickstyle/simple1" qsCatId="simple" csTypeId="urn:microsoft.com/office/officeart/2005/8/colors/colorful1" csCatId="colorful"/>
      <dgm:spPr/>
      <dgm:t>
        <a:bodyPr/>
        <a:lstStyle/>
        <a:p>
          <a:endParaRPr lang="en-US"/>
        </a:p>
      </dgm:t>
    </dgm:pt>
    <dgm:pt modelId="{CCD997E0-3408-44F1-B271-ABA2E8239D86}">
      <dgm:prSet/>
      <dgm:spPr/>
      <dgm:t>
        <a:bodyPr/>
        <a:lstStyle/>
        <a:p>
          <a:r>
            <a:rPr lang="en-GB"/>
            <a:t>Different roles for businesses and government: harnesses human and retail resources of the country.</a:t>
          </a:r>
          <a:endParaRPr lang="en-US"/>
        </a:p>
      </dgm:t>
    </dgm:pt>
    <dgm:pt modelId="{223C8222-D3E4-4B9B-8EC3-AD43033899FE}" type="parTrans" cxnId="{184CDF1F-DAF8-4997-834C-4F0A8C7ACC80}">
      <dgm:prSet/>
      <dgm:spPr/>
      <dgm:t>
        <a:bodyPr/>
        <a:lstStyle/>
        <a:p>
          <a:endParaRPr lang="en-US"/>
        </a:p>
      </dgm:t>
    </dgm:pt>
    <dgm:pt modelId="{A05ECCCD-43B4-4F12-8B1D-45098D4CF338}" type="sibTrans" cxnId="{184CDF1F-DAF8-4997-834C-4F0A8C7ACC80}">
      <dgm:prSet/>
      <dgm:spPr/>
      <dgm:t>
        <a:bodyPr/>
        <a:lstStyle/>
        <a:p>
          <a:endParaRPr lang="en-US"/>
        </a:p>
      </dgm:t>
    </dgm:pt>
    <dgm:pt modelId="{C6342F4C-ACDB-49A6-9E72-2853EA359911}">
      <dgm:prSet/>
      <dgm:spPr/>
      <dgm:t>
        <a:bodyPr/>
        <a:lstStyle/>
        <a:p>
          <a:r>
            <a:rPr lang="en-GB"/>
            <a:t>Business</a:t>
          </a:r>
          <a:endParaRPr lang="en-US"/>
        </a:p>
      </dgm:t>
    </dgm:pt>
    <dgm:pt modelId="{2EFAA79B-E8B5-4A5B-9CE4-5A9D71A7E7DF}" type="parTrans" cxnId="{1F2FDE2B-856A-4DDC-9DFA-082B2D17B398}">
      <dgm:prSet/>
      <dgm:spPr/>
      <dgm:t>
        <a:bodyPr/>
        <a:lstStyle/>
        <a:p>
          <a:endParaRPr lang="en-US"/>
        </a:p>
      </dgm:t>
    </dgm:pt>
    <dgm:pt modelId="{84666F7A-4AD9-4C37-A6FB-489AA962CA2A}" type="sibTrans" cxnId="{1F2FDE2B-856A-4DDC-9DFA-082B2D17B398}">
      <dgm:prSet/>
      <dgm:spPr/>
      <dgm:t>
        <a:bodyPr/>
        <a:lstStyle/>
        <a:p>
          <a:endParaRPr lang="en-US"/>
        </a:p>
      </dgm:t>
    </dgm:pt>
    <dgm:pt modelId="{E1569ECE-1B2C-4282-B69A-5A4A675C8FC7}">
      <dgm:prSet/>
      <dgm:spPr/>
      <dgm:t>
        <a:bodyPr/>
        <a:lstStyle/>
        <a:p>
          <a:r>
            <a:rPr lang="en-GB"/>
            <a:t>Can contribute to economic growth: Paying wages, encouraging economy, promoting jobs.</a:t>
          </a:r>
          <a:endParaRPr lang="en-US"/>
        </a:p>
      </dgm:t>
    </dgm:pt>
    <dgm:pt modelId="{BDF6FDAF-995F-4673-A5FD-2E30DE18D9F6}" type="parTrans" cxnId="{7D744F96-CAE9-45B2-9FD7-FFDD64E80750}">
      <dgm:prSet/>
      <dgm:spPr/>
      <dgm:t>
        <a:bodyPr/>
        <a:lstStyle/>
        <a:p>
          <a:endParaRPr lang="en-US"/>
        </a:p>
      </dgm:t>
    </dgm:pt>
    <dgm:pt modelId="{D3ED707F-182F-4E04-8F5F-7F65D0DCCF28}" type="sibTrans" cxnId="{7D744F96-CAE9-45B2-9FD7-FFDD64E80750}">
      <dgm:prSet/>
      <dgm:spPr/>
      <dgm:t>
        <a:bodyPr/>
        <a:lstStyle/>
        <a:p>
          <a:endParaRPr lang="en-US"/>
        </a:p>
      </dgm:t>
    </dgm:pt>
    <dgm:pt modelId="{6A8ADCF3-2B75-4077-8434-A40603CE2656}">
      <dgm:prSet/>
      <dgm:spPr/>
      <dgm:t>
        <a:bodyPr/>
        <a:lstStyle/>
        <a:p>
          <a:r>
            <a:rPr lang="en-GB"/>
            <a:t>Can contribute to pro-poor growth.</a:t>
          </a:r>
          <a:endParaRPr lang="en-US"/>
        </a:p>
      </dgm:t>
    </dgm:pt>
    <dgm:pt modelId="{CAFE6EE8-5482-403A-BE16-8B703BB0E845}" type="parTrans" cxnId="{48B00E55-DA73-4CA5-89A8-4035F8936E73}">
      <dgm:prSet/>
      <dgm:spPr/>
      <dgm:t>
        <a:bodyPr/>
        <a:lstStyle/>
        <a:p>
          <a:endParaRPr lang="en-US"/>
        </a:p>
      </dgm:t>
    </dgm:pt>
    <dgm:pt modelId="{C02AC1ED-C14E-4E70-921C-D35587E679D2}" type="sibTrans" cxnId="{48B00E55-DA73-4CA5-89A8-4035F8936E73}">
      <dgm:prSet/>
      <dgm:spPr/>
      <dgm:t>
        <a:bodyPr/>
        <a:lstStyle/>
        <a:p>
          <a:endParaRPr lang="en-US"/>
        </a:p>
      </dgm:t>
    </dgm:pt>
    <dgm:pt modelId="{6B98E949-355B-4474-B337-528734E07584}">
      <dgm:prSet/>
      <dgm:spPr/>
      <dgm:t>
        <a:bodyPr/>
        <a:lstStyle/>
        <a:p>
          <a:r>
            <a:rPr lang="en-GB"/>
            <a:t>Meet the needs of the poor- they have a direct impact on the poor.</a:t>
          </a:r>
          <a:endParaRPr lang="en-US"/>
        </a:p>
      </dgm:t>
    </dgm:pt>
    <dgm:pt modelId="{3ACA8294-5B0A-437B-9493-0B0585F71686}" type="parTrans" cxnId="{FFA9FACF-F449-4257-8FA7-7FB968D886BB}">
      <dgm:prSet/>
      <dgm:spPr/>
      <dgm:t>
        <a:bodyPr/>
        <a:lstStyle/>
        <a:p>
          <a:endParaRPr lang="en-US"/>
        </a:p>
      </dgm:t>
    </dgm:pt>
    <dgm:pt modelId="{EEB3F005-D284-45AC-8AB5-D44646197F30}" type="sibTrans" cxnId="{FFA9FACF-F449-4257-8FA7-7FB968D886BB}">
      <dgm:prSet/>
      <dgm:spPr/>
      <dgm:t>
        <a:bodyPr/>
        <a:lstStyle/>
        <a:p>
          <a:endParaRPr lang="en-US"/>
        </a:p>
      </dgm:t>
    </dgm:pt>
    <dgm:pt modelId="{9282CE5C-D65E-4A7B-96E8-0F8AA59F2EA6}" type="pres">
      <dgm:prSet presAssocID="{BE1ECECB-2A8F-4FF2-A416-1FFE5E5E4235}" presName="diagram" presStyleCnt="0">
        <dgm:presLayoutVars>
          <dgm:chPref val="1"/>
          <dgm:dir/>
          <dgm:animOne val="branch"/>
          <dgm:animLvl val="lvl"/>
          <dgm:resizeHandles val="exact"/>
        </dgm:presLayoutVars>
      </dgm:prSet>
      <dgm:spPr/>
    </dgm:pt>
    <dgm:pt modelId="{0525F2CA-A518-4A79-80E5-D8ED267FCCD5}" type="pres">
      <dgm:prSet presAssocID="{CCD997E0-3408-44F1-B271-ABA2E8239D86}" presName="root1" presStyleCnt="0"/>
      <dgm:spPr/>
    </dgm:pt>
    <dgm:pt modelId="{8AA13728-2234-4894-85C1-FA42BDF719B8}" type="pres">
      <dgm:prSet presAssocID="{CCD997E0-3408-44F1-B271-ABA2E8239D86}" presName="LevelOneTextNode" presStyleLbl="node0" presStyleIdx="0" presStyleCnt="2">
        <dgm:presLayoutVars>
          <dgm:chPref val="3"/>
        </dgm:presLayoutVars>
      </dgm:prSet>
      <dgm:spPr/>
    </dgm:pt>
    <dgm:pt modelId="{09555A60-714E-4D2E-BA06-B94BA4F06305}" type="pres">
      <dgm:prSet presAssocID="{CCD997E0-3408-44F1-B271-ABA2E8239D86}" presName="level2hierChild" presStyleCnt="0"/>
      <dgm:spPr/>
    </dgm:pt>
    <dgm:pt modelId="{3035BD5C-AF15-4FE7-9C73-A64FA2C0CB1C}" type="pres">
      <dgm:prSet presAssocID="{C6342F4C-ACDB-49A6-9E72-2853EA359911}" presName="root1" presStyleCnt="0"/>
      <dgm:spPr/>
    </dgm:pt>
    <dgm:pt modelId="{3FEDD36E-F529-468D-AA26-EFBF5102A3A6}" type="pres">
      <dgm:prSet presAssocID="{C6342F4C-ACDB-49A6-9E72-2853EA359911}" presName="LevelOneTextNode" presStyleLbl="node0" presStyleIdx="1" presStyleCnt="2">
        <dgm:presLayoutVars>
          <dgm:chPref val="3"/>
        </dgm:presLayoutVars>
      </dgm:prSet>
      <dgm:spPr/>
    </dgm:pt>
    <dgm:pt modelId="{1E05F0F6-5D0B-419A-8769-36D6BE092256}" type="pres">
      <dgm:prSet presAssocID="{C6342F4C-ACDB-49A6-9E72-2853EA359911}" presName="level2hierChild" presStyleCnt="0"/>
      <dgm:spPr/>
    </dgm:pt>
    <dgm:pt modelId="{C7763A7B-C470-4442-948F-F93A8B225217}" type="pres">
      <dgm:prSet presAssocID="{BDF6FDAF-995F-4673-A5FD-2E30DE18D9F6}" presName="conn2-1" presStyleLbl="parChTrans1D2" presStyleIdx="0" presStyleCnt="3"/>
      <dgm:spPr/>
    </dgm:pt>
    <dgm:pt modelId="{DB788DFE-A334-40B6-8E39-047A1AF49FBE}" type="pres">
      <dgm:prSet presAssocID="{BDF6FDAF-995F-4673-A5FD-2E30DE18D9F6}" presName="connTx" presStyleLbl="parChTrans1D2" presStyleIdx="0" presStyleCnt="3"/>
      <dgm:spPr/>
    </dgm:pt>
    <dgm:pt modelId="{B86765C0-A5CF-4636-A08B-B98C999E2F6E}" type="pres">
      <dgm:prSet presAssocID="{E1569ECE-1B2C-4282-B69A-5A4A675C8FC7}" presName="root2" presStyleCnt="0"/>
      <dgm:spPr/>
    </dgm:pt>
    <dgm:pt modelId="{03CACEF5-CED3-4F78-A1E1-6B13EDB67C41}" type="pres">
      <dgm:prSet presAssocID="{E1569ECE-1B2C-4282-B69A-5A4A675C8FC7}" presName="LevelTwoTextNode" presStyleLbl="node2" presStyleIdx="0" presStyleCnt="3">
        <dgm:presLayoutVars>
          <dgm:chPref val="3"/>
        </dgm:presLayoutVars>
      </dgm:prSet>
      <dgm:spPr/>
    </dgm:pt>
    <dgm:pt modelId="{02BB264D-71A6-47CF-8007-9103D74F6C5B}" type="pres">
      <dgm:prSet presAssocID="{E1569ECE-1B2C-4282-B69A-5A4A675C8FC7}" presName="level3hierChild" presStyleCnt="0"/>
      <dgm:spPr/>
    </dgm:pt>
    <dgm:pt modelId="{28DEF976-46A7-4875-97C9-B3DCD05BECAC}" type="pres">
      <dgm:prSet presAssocID="{CAFE6EE8-5482-403A-BE16-8B703BB0E845}" presName="conn2-1" presStyleLbl="parChTrans1D2" presStyleIdx="1" presStyleCnt="3"/>
      <dgm:spPr/>
    </dgm:pt>
    <dgm:pt modelId="{66998196-9CD7-4852-A84A-22FDCEFE7D4D}" type="pres">
      <dgm:prSet presAssocID="{CAFE6EE8-5482-403A-BE16-8B703BB0E845}" presName="connTx" presStyleLbl="parChTrans1D2" presStyleIdx="1" presStyleCnt="3"/>
      <dgm:spPr/>
    </dgm:pt>
    <dgm:pt modelId="{B0E6B6FB-5AE7-4EDF-8E56-49FD34CD4046}" type="pres">
      <dgm:prSet presAssocID="{6A8ADCF3-2B75-4077-8434-A40603CE2656}" presName="root2" presStyleCnt="0"/>
      <dgm:spPr/>
    </dgm:pt>
    <dgm:pt modelId="{D73FD27A-90B0-488E-A617-67624E2E41A3}" type="pres">
      <dgm:prSet presAssocID="{6A8ADCF3-2B75-4077-8434-A40603CE2656}" presName="LevelTwoTextNode" presStyleLbl="node2" presStyleIdx="1" presStyleCnt="3">
        <dgm:presLayoutVars>
          <dgm:chPref val="3"/>
        </dgm:presLayoutVars>
      </dgm:prSet>
      <dgm:spPr/>
    </dgm:pt>
    <dgm:pt modelId="{6A7EE18E-FDC2-47DB-A4D6-C3992A62F86E}" type="pres">
      <dgm:prSet presAssocID="{6A8ADCF3-2B75-4077-8434-A40603CE2656}" presName="level3hierChild" presStyleCnt="0"/>
      <dgm:spPr/>
    </dgm:pt>
    <dgm:pt modelId="{9623B14A-CE1A-437C-BC44-35B9EFAEED6D}" type="pres">
      <dgm:prSet presAssocID="{3ACA8294-5B0A-437B-9493-0B0585F71686}" presName="conn2-1" presStyleLbl="parChTrans1D2" presStyleIdx="2" presStyleCnt="3"/>
      <dgm:spPr/>
    </dgm:pt>
    <dgm:pt modelId="{2B058298-C3D1-436F-AED0-957E39006D1B}" type="pres">
      <dgm:prSet presAssocID="{3ACA8294-5B0A-437B-9493-0B0585F71686}" presName="connTx" presStyleLbl="parChTrans1D2" presStyleIdx="2" presStyleCnt="3"/>
      <dgm:spPr/>
    </dgm:pt>
    <dgm:pt modelId="{D89F0484-2476-48FD-96BB-09EBEDDE8105}" type="pres">
      <dgm:prSet presAssocID="{6B98E949-355B-4474-B337-528734E07584}" presName="root2" presStyleCnt="0"/>
      <dgm:spPr/>
    </dgm:pt>
    <dgm:pt modelId="{69D96710-6AB5-4551-B720-A680A2A2A834}" type="pres">
      <dgm:prSet presAssocID="{6B98E949-355B-4474-B337-528734E07584}" presName="LevelTwoTextNode" presStyleLbl="node2" presStyleIdx="2" presStyleCnt="3">
        <dgm:presLayoutVars>
          <dgm:chPref val="3"/>
        </dgm:presLayoutVars>
      </dgm:prSet>
      <dgm:spPr/>
    </dgm:pt>
    <dgm:pt modelId="{E57F35EB-4DCE-401A-B9CE-D2536CCF91D1}" type="pres">
      <dgm:prSet presAssocID="{6B98E949-355B-4474-B337-528734E07584}" presName="level3hierChild" presStyleCnt="0"/>
      <dgm:spPr/>
    </dgm:pt>
  </dgm:ptLst>
  <dgm:cxnLst>
    <dgm:cxn modelId="{184CDF1F-DAF8-4997-834C-4F0A8C7ACC80}" srcId="{BE1ECECB-2A8F-4FF2-A416-1FFE5E5E4235}" destId="{CCD997E0-3408-44F1-B271-ABA2E8239D86}" srcOrd="0" destOrd="0" parTransId="{223C8222-D3E4-4B9B-8EC3-AD43033899FE}" sibTransId="{A05ECCCD-43B4-4F12-8B1D-45098D4CF338}"/>
    <dgm:cxn modelId="{1F2FDE2B-856A-4DDC-9DFA-082B2D17B398}" srcId="{BE1ECECB-2A8F-4FF2-A416-1FFE5E5E4235}" destId="{C6342F4C-ACDB-49A6-9E72-2853EA359911}" srcOrd="1" destOrd="0" parTransId="{2EFAA79B-E8B5-4A5B-9CE4-5A9D71A7E7DF}" sibTransId="{84666F7A-4AD9-4C37-A6FB-489AA962CA2A}"/>
    <dgm:cxn modelId="{06D5B539-DC82-457A-9C1F-C0CAFDE1432B}" type="presOf" srcId="{E1569ECE-1B2C-4282-B69A-5A4A675C8FC7}" destId="{03CACEF5-CED3-4F78-A1E1-6B13EDB67C41}" srcOrd="0" destOrd="0" presId="urn:microsoft.com/office/officeart/2005/8/layout/hierarchy2"/>
    <dgm:cxn modelId="{D5C1036B-D072-4461-AEE2-1D839DC29982}" type="presOf" srcId="{CCD997E0-3408-44F1-B271-ABA2E8239D86}" destId="{8AA13728-2234-4894-85C1-FA42BDF719B8}" srcOrd="0" destOrd="0" presId="urn:microsoft.com/office/officeart/2005/8/layout/hierarchy2"/>
    <dgm:cxn modelId="{A893EA4F-40B7-4929-8601-56D36DFA2C5C}" type="presOf" srcId="{C6342F4C-ACDB-49A6-9E72-2853EA359911}" destId="{3FEDD36E-F529-468D-AA26-EFBF5102A3A6}" srcOrd="0" destOrd="0" presId="urn:microsoft.com/office/officeart/2005/8/layout/hierarchy2"/>
    <dgm:cxn modelId="{0BC3BB70-F6FA-4ADD-8EAD-B853CCE761BC}" type="presOf" srcId="{6A8ADCF3-2B75-4077-8434-A40603CE2656}" destId="{D73FD27A-90B0-488E-A617-67624E2E41A3}" srcOrd="0" destOrd="0" presId="urn:microsoft.com/office/officeart/2005/8/layout/hierarchy2"/>
    <dgm:cxn modelId="{48B00E55-DA73-4CA5-89A8-4035F8936E73}" srcId="{C6342F4C-ACDB-49A6-9E72-2853EA359911}" destId="{6A8ADCF3-2B75-4077-8434-A40603CE2656}" srcOrd="1" destOrd="0" parTransId="{CAFE6EE8-5482-403A-BE16-8B703BB0E845}" sibTransId="{C02AC1ED-C14E-4E70-921C-D35587E679D2}"/>
    <dgm:cxn modelId="{F14AAE76-7EB0-459F-8343-B045E14C2CD5}" type="presOf" srcId="{BDF6FDAF-995F-4673-A5FD-2E30DE18D9F6}" destId="{DB788DFE-A334-40B6-8E39-047A1AF49FBE}" srcOrd="1" destOrd="0" presId="urn:microsoft.com/office/officeart/2005/8/layout/hierarchy2"/>
    <dgm:cxn modelId="{3DCE9E8E-49CC-46C0-A8B1-ED55F054199D}" type="presOf" srcId="{BDF6FDAF-995F-4673-A5FD-2E30DE18D9F6}" destId="{C7763A7B-C470-4442-948F-F93A8B225217}" srcOrd="0" destOrd="0" presId="urn:microsoft.com/office/officeart/2005/8/layout/hierarchy2"/>
    <dgm:cxn modelId="{305FA594-7018-4DDB-B45E-9B9BE7793749}" type="presOf" srcId="{CAFE6EE8-5482-403A-BE16-8B703BB0E845}" destId="{28DEF976-46A7-4875-97C9-B3DCD05BECAC}" srcOrd="0" destOrd="0" presId="urn:microsoft.com/office/officeart/2005/8/layout/hierarchy2"/>
    <dgm:cxn modelId="{7D744F96-CAE9-45B2-9FD7-FFDD64E80750}" srcId="{C6342F4C-ACDB-49A6-9E72-2853EA359911}" destId="{E1569ECE-1B2C-4282-B69A-5A4A675C8FC7}" srcOrd="0" destOrd="0" parTransId="{BDF6FDAF-995F-4673-A5FD-2E30DE18D9F6}" sibTransId="{D3ED707F-182F-4E04-8F5F-7F65D0DCCF28}"/>
    <dgm:cxn modelId="{FFA9FACF-F449-4257-8FA7-7FB968D886BB}" srcId="{C6342F4C-ACDB-49A6-9E72-2853EA359911}" destId="{6B98E949-355B-4474-B337-528734E07584}" srcOrd="2" destOrd="0" parTransId="{3ACA8294-5B0A-437B-9493-0B0585F71686}" sibTransId="{EEB3F005-D284-45AC-8AB5-D44646197F30}"/>
    <dgm:cxn modelId="{760F4ED9-D671-4B3C-9FE8-8FB82C959744}" type="presOf" srcId="{CAFE6EE8-5482-403A-BE16-8B703BB0E845}" destId="{66998196-9CD7-4852-A84A-22FDCEFE7D4D}" srcOrd="1" destOrd="0" presId="urn:microsoft.com/office/officeart/2005/8/layout/hierarchy2"/>
    <dgm:cxn modelId="{4733F7E6-E719-4AAE-A5D4-31D6A36FA963}" type="presOf" srcId="{3ACA8294-5B0A-437B-9493-0B0585F71686}" destId="{2B058298-C3D1-436F-AED0-957E39006D1B}" srcOrd="1" destOrd="0" presId="urn:microsoft.com/office/officeart/2005/8/layout/hierarchy2"/>
    <dgm:cxn modelId="{B07856EB-5C1B-49A0-803E-492677F78EC2}" type="presOf" srcId="{6B98E949-355B-4474-B337-528734E07584}" destId="{69D96710-6AB5-4551-B720-A680A2A2A834}" srcOrd="0" destOrd="0" presId="urn:microsoft.com/office/officeart/2005/8/layout/hierarchy2"/>
    <dgm:cxn modelId="{304EECF7-1677-406B-AF17-0762275D24EC}" type="presOf" srcId="{BE1ECECB-2A8F-4FF2-A416-1FFE5E5E4235}" destId="{9282CE5C-D65E-4A7B-96E8-0F8AA59F2EA6}" srcOrd="0" destOrd="0" presId="urn:microsoft.com/office/officeart/2005/8/layout/hierarchy2"/>
    <dgm:cxn modelId="{435D1AFF-3F17-49D5-8E18-AE472C5F4921}" type="presOf" srcId="{3ACA8294-5B0A-437B-9493-0B0585F71686}" destId="{9623B14A-CE1A-437C-BC44-35B9EFAEED6D}" srcOrd="0" destOrd="0" presId="urn:microsoft.com/office/officeart/2005/8/layout/hierarchy2"/>
    <dgm:cxn modelId="{8AC21471-0A8A-4D3E-8084-508C8FAD2B5E}" type="presParOf" srcId="{9282CE5C-D65E-4A7B-96E8-0F8AA59F2EA6}" destId="{0525F2CA-A518-4A79-80E5-D8ED267FCCD5}" srcOrd="0" destOrd="0" presId="urn:microsoft.com/office/officeart/2005/8/layout/hierarchy2"/>
    <dgm:cxn modelId="{52D9BB25-F3D3-42CB-85B6-086622368C7F}" type="presParOf" srcId="{0525F2CA-A518-4A79-80E5-D8ED267FCCD5}" destId="{8AA13728-2234-4894-85C1-FA42BDF719B8}" srcOrd="0" destOrd="0" presId="urn:microsoft.com/office/officeart/2005/8/layout/hierarchy2"/>
    <dgm:cxn modelId="{D083ACD6-6F51-4C6C-BEE2-A59B800F589B}" type="presParOf" srcId="{0525F2CA-A518-4A79-80E5-D8ED267FCCD5}" destId="{09555A60-714E-4D2E-BA06-B94BA4F06305}" srcOrd="1" destOrd="0" presId="urn:microsoft.com/office/officeart/2005/8/layout/hierarchy2"/>
    <dgm:cxn modelId="{59638E3C-EFBF-4089-88D4-B0FC482D68EB}" type="presParOf" srcId="{9282CE5C-D65E-4A7B-96E8-0F8AA59F2EA6}" destId="{3035BD5C-AF15-4FE7-9C73-A64FA2C0CB1C}" srcOrd="1" destOrd="0" presId="urn:microsoft.com/office/officeart/2005/8/layout/hierarchy2"/>
    <dgm:cxn modelId="{911E81C2-23CC-4062-9459-2FFAA2A6D96F}" type="presParOf" srcId="{3035BD5C-AF15-4FE7-9C73-A64FA2C0CB1C}" destId="{3FEDD36E-F529-468D-AA26-EFBF5102A3A6}" srcOrd="0" destOrd="0" presId="urn:microsoft.com/office/officeart/2005/8/layout/hierarchy2"/>
    <dgm:cxn modelId="{C6B036C2-DF1E-4548-B870-9BED457F77FB}" type="presParOf" srcId="{3035BD5C-AF15-4FE7-9C73-A64FA2C0CB1C}" destId="{1E05F0F6-5D0B-419A-8769-36D6BE092256}" srcOrd="1" destOrd="0" presId="urn:microsoft.com/office/officeart/2005/8/layout/hierarchy2"/>
    <dgm:cxn modelId="{D0C1C2D7-0CB8-4164-97FA-80ADB21A6B34}" type="presParOf" srcId="{1E05F0F6-5D0B-419A-8769-36D6BE092256}" destId="{C7763A7B-C470-4442-948F-F93A8B225217}" srcOrd="0" destOrd="0" presId="urn:microsoft.com/office/officeart/2005/8/layout/hierarchy2"/>
    <dgm:cxn modelId="{569A313C-3311-483D-8F80-6A8CD55A5C88}" type="presParOf" srcId="{C7763A7B-C470-4442-948F-F93A8B225217}" destId="{DB788DFE-A334-40B6-8E39-047A1AF49FBE}" srcOrd="0" destOrd="0" presId="urn:microsoft.com/office/officeart/2005/8/layout/hierarchy2"/>
    <dgm:cxn modelId="{25BC9C80-D325-414F-949B-7330C6979F60}" type="presParOf" srcId="{1E05F0F6-5D0B-419A-8769-36D6BE092256}" destId="{B86765C0-A5CF-4636-A08B-B98C999E2F6E}" srcOrd="1" destOrd="0" presId="urn:microsoft.com/office/officeart/2005/8/layout/hierarchy2"/>
    <dgm:cxn modelId="{2235339E-1F77-4513-96D8-1BB56B7947EB}" type="presParOf" srcId="{B86765C0-A5CF-4636-A08B-B98C999E2F6E}" destId="{03CACEF5-CED3-4F78-A1E1-6B13EDB67C41}" srcOrd="0" destOrd="0" presId="urn:microsoft.com/office/officeart/2005/8/layout/hierarchy2"/>
    <dgm:cxn modelId="{FB969717-6CEB-4789-9B91-6E15B02D2414}" type="presParOf" srcId="{B86765C0-A5CF-4636-A08B-B98C999E2F6E}" destId="{02BB264D-71A6-47CF-8007-9103D74F6C5B}" srcOrd="1" destOrd="0" presId="urn:microsoft.com/office/officeart/2005/8/layout/hierarchy2"/>
    <dgm:cxn modelId="{62943678-90A4-4101-8430-EA1C3E0546A1}" type="presParOf" srcId="{1E05F0F6-5D0B-419A-8769-36D6BE092256}" destId="{28DEF976-46A7-4875-97C9-B3DCD05BECAC}" srcOrd="2" destOrd="0" presId="urn:microsoft.com/office/officeart/2005/8/layout/hierarchy2"/>
    <dgm:cxn modelId="{5C642C07-E05B-4FD6-95E6-2473ADA38FE7}" type="presParOf" srcId="{28DEF976-46A7-4875-97C9-B3DCD05BECAC}" destId="{66998196-9CD7-4852-A84A-22FDCEFE7D4D}" srcOrd="0" destOrd="0" presId="urn:microsoft.com/office/officeart/2005/8/layout/hierarchy2"/>
    <dgm:cxn modelId="{7FED8266-2B19-4356-B062-2CC1E380450F}" type="presParOf" srcId="{1E05F0F6-5D0B-419A-8769-36D6BE092256}" destId="{B0E6B6FB-5AE7-4EDF-8E56-49FD34CD4046}" srcOrd="3" destOrd="0" presId="urn:microsoft.com/office/officeart/2005/8/layout/hierarchy2"/>
    <dgm:cxn modelId="{0CBF8F50-FDEA-4A3A-AD04-E4100FE861F8}" type="presParOf" srcId="{B0E6B6FB-5AE7-4EDF-8E56-49FD34CD4046}" destId="{D73FD27A-90B0-488E-A617-67624E2E41A3}" srcOrd="0" destOrd="0" presId="urn:microsoft.com/office/officeart/2005/8/layout/hierarchy2"/>
    <dgm:cxn modelId="{E9C01496-22FA-4C10-800F-6B69A95680BC}" type="presParOf" srcId="{B0E6B6FB-5AE7-4EDF-8E56-49FD34CD4046}" destId="{6A7EE18E-FDC2-47DB-A4D6-C3992A62F86E}" srcOrd="1" destOrd="0" presId="urn:microsoft.com/office/officeart/2005/8/layout/hierarchy2"/>
    <dgm:cxn modelId="{568A36CC-481F-45A6-938A-430A572D747F}" type="presParOf" srcId="{1E05F0F6-5D0B-419A-8769-36D6BE092256}" destId="{9623B14A-CE1A-437C-BC44-35B9EFAEED6D}" srcOrd="4" destOrd="0" presId="urn:microsoft.com/office/officeart/2005/8/layout/hierarchy2"/>
    <dgm:cxn modelId="{98566216-32EA-4F1A-8E9E-C34C6C3917A2}" type="presParOf" srcId="{9623B14A-CE1A-437C-BC44-35B9EFAEED6D}" destId="{2B058298-C3D1-436F-AED0-957E39006D1B}" srcOrd="0" destOrd="0" presId="urn:microsoft.com/office/officeart/2005/8/layout/hierarchy2"/>
    <dgm:cxn modelId="{408523B3-70DA-44E4-AC7B-839A903F5246}" type="presParOf" srcId="{1E05F0F6-5D0B-419A-8769-36D6BE092256}" destId="{D89F0484-2476-48FD-96BB-09EBEDDE8105}" srcOrd="5" destOrd="0" presId="urn:microsoft.com/office/officeart/2005/8/layout/hierarchy2"/>
    <dgm:cxn modelId="{4C03F237-3438-4FC4-B43B-8EEFE98E4B33}" type="presParOf" srcId="{D89F0484-2476-48FD-96BB-09EBEDDE8105}" destId="{69D96710-6AB5-4551-B720-A680A2A2A834}" srcOrd="0" destOrd="0" presId="urn:microsoft.com/office/officeart/2005/8/layout/hierarchy2"/>
    <dgm:cxn modelId="{C34D7CA7-F149-47C7-B56B-FC5266AACBA6}" type="presParOf" srcId="{D89F0484-2476-48FD-96BB-09EBEDDE8105}" destId="{E57F35EB-4DCE-401A-B9CE-D2536CCF91D1}"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E3D243-9EAF-4EF1-B8F9-CB37236AB578}" type="doc">
      <dgm:prSet loTypeId="urn:microsoft.com/office/officeart/2016/7/layout/BasicLinearProcessNumbered" loCatId="process" qsTypeId="urn:microsoft.com/office/officeart/2005/8/quickstyle/simple2" qsCatId="simple" csTypeId="urn:microsoft.com/office/officeart/2005/8/colors/colorful2" csCatId="colorful" phldr="1"/>
      <dgm:spPr/>
      <dgm:t>
        <a:bodyPr/>
        <a:lstStyle/>
        <a:p>
          <a:endParaRPr lang="en-US"/>
        </a:p>
      </dgm:t>
    </dgm:pt>
    <dgm:pt modelId="{A1827669-D674-45EA-82F7-48FFD8758624}">
      <dgm:prSet custT="1"/>
      <dgm:spPr/>
      <dgm:t>
        <a:bodyPr/>
        <a:lstStyle/>
        <a:p>
          <a:r>
            <a:rPr lang="en-GB" sz="1800" dirty="0"/>
            <a:t>Make sure that regulations encourage needs to be attractive and not stifling.</a:t>
          </a:r>
          <a:endParaRPr lang="en-US" sz="1800" dirty="0"/>
        </a:p>
      </dgm:t>
    </dgm:pt>
    <dgm:pt modelId="{80DE886E-FA9E-4BBA-99E6-C8DE118E4663}" type="parTrans" cxnId="{89221EBA-D61E-46A6-A914-F959392C326F}">
      <dgm:prSet/>
      <dgm:spPr/>
      <dgm:t>
        <a:bodyPr/>
        <a:lstStyle/>
        <a:p>
          <a:endParaRPr lang="en-US"/>
        </a:p>
      </dgm:t>
    </dgm:pt>
    <dgm:pt modelId="{D3EECDEE-375B-4B15-AEC8-2B2304A75252}" type="sibTrans" cxnId="{89221EBA-D61E-46A6-A914-F959392C326F}">
      <dgm:prSet phldrT="1" phldr="0"/>
      <dgm:spPr/>
      <dgm:t>
        <a:bodyPr/>
        <a:lstStyle/>
        <a:p>
          <a:r>
            <a:rPr lang="en-US"/>
            <a:t>1</a:t>
          </a:r>
        </a:p>
      </dgm:t>
    </dgm:pt>
    <dgm:pt modelId="{13454935-B994-4CAD-AF93-C9BB1DA127FC}">
      <dgm:prSet custT="1"/>
      <dgm:spPr/>
      <dgm:t>
        <a:bodyPr/>
        <a:lstStyle/>
        <a:p>
          <a:r>
            <a:rPr lang="en-GB" sz="1800" dirty="0"/>
            <a:t>Laws complement voluntary initiatives : work with government and NGO’s.</a:t>
          </a:r>
          <a:endParaRPr lang="en-US" sz="1800" dirty="0"/>
        </a:p>
      </dgm:t>
    </dgm:pt>
    <dgm:pt modelId="{31599765-0131-4E23-82BF-9B9AEAD8FD77}" type="parTrans" cxnId="{BD5D8674-512C-4509-B625-66735B067F3C}">
      <dgm:prSet/>
      <dgm:spPr/>
      <dgm:t>
        <a:bodyPr/>
        <a:lstStyle/>
        <a:p>
          <a:endParaRPr lang="en-US"/>
        </a:p>
      </dgm:t>
    </dgm:pt>
    <dgm:pt modelId="{822779B0-B641-48C2-98B8-CFBDE668799D}" type="sibTrans" cxnId="{BD5D8674-512C-4509-B625-66735B067F3C}">
      <dgm:prSet phldrT="2" phldr="0"/>
      <dgm:spPr/>
      <dgm:t>
        <a:bodyPr/>
        <a:lstStyle/>
        <a:p>
          <a:r>
            <a:rPr lang="en-US"/>
            <a:t>2</a:t>
          </a:r>
        </a:p>
      </dgm:t>
    </dgm:pt>
    <dgm:pt modelId="{C33A8BFC-3ADE-470A-A087-A85806CCF906}">
      <dgm:prSet custT="1"/>
      <dgm:spPr/>
      <dgm:t>
        <a:bodyPr/>
        <a:lstStyle/>
        <a:p>
          <a:r>
            <a:rPr lang="en-GB" sz="1800" dirty="0"/>
            <a:t>Work in partnership- existing initiatives into effective action and promote transparency. This can be very effective.</a:t>
          </a:r>
          <a:endParaRPr lang="en-US" sz="1800" dirty="0"/>
        </a:p>
      </dgm:t>
    </dgm:pt>
    <dgm:pt modelId="{2868D9C2-69FC-4429-BA84-D608AC370DDF}" type="parTrans" cxnId="{B5B44A3E-D493-4C07-8710-F509C864764D}">
      <dgm:prSet/>
      <dgm:spPr/>
      <dgm:t>
        <a:bodyPr/>
        <a:lstStyle/>
        <a:p>
          <a:endParaRPr lang="en-US"/>
        </a:p>
      </dgm:t>
    </dgm:pt>
    <dgm:pt modelId="{D893599F-5F7F-4200-A31B-8BB81A7388D7}" type="sibTrans" cxnId="{B5B44A3E-D493-4C07-8710-F509C864764D}">
      <dgm:prSet phldrT="3" phldr="0"/>
      <dgm:spPr/>
      <dgm:t>
        <a:bodyPr/>
        <a:lstStyle/>
        <a:p>
          <a:r>
            <a:rPr lang="en-US"/>
            <a:t>3</a:t>
          </a:r>
        </a:p>
      </dgm:t>
    </dgm:pt>
    <dgm:pt modelId="{AB039764-62FD-4908-8FF4-52EF4A61DD23}">
      <dgm:prSet custT="1"/>
      <dgm:spPr/>
      <dgm:t>
        <a:bodyPr/>
        <a:lstStyle/>
        <a:p>
          <a:r>
            <a:rPr lang="en-GB" sz="1600" dirty="0"/>
            <a:t>Encourage countries to sign up to International agreements. (OECD: Organisation for Economic Co-operation and Development . UNEP, ILO etc.)</a:t>
          </a:r>
          <a:endParaRPr lang="en-US" sz="1600" dirty="0"/>
        </a:p>
      </dgm:t>
    </dgm:pt>
    <dgm:pt modelId="{16D57E73-96B8-4B65-94DC-9D19DCB98934}" type="parTrans" cxnId="{67876A7F-975C-4EB7-B695-90AF1AA36C88}">
      <dgm:prSet/>
      <dgm:spPr/>
      <dgm:t>
        <a:bodyPr/>
        <a:lstStyle/>
        <a:p>
          <a:endParaRPr lang="en-US"/>
        </a:p>
      </dgm:t>
    </dgm:pt>
    <dgm:pt modelId="{956B02C9-2569-497F-B3B3-F9909CBE5CE1}" type="sibTrans" cxnId="{67876A7F-975C-4EB7-B695-90AF1AA36C88}">
      <dgm:prSet phldrT="4" phldr="0"/>
      <dgm:spPr/>
      <dgm:t>
        <a:bodyPr/>
        <a:lstStyle/>
        <a:p>
          <a:r>
            <a:rPr lang="en-US"/>
            <a:t>4</a:t>
          </a:r>
        </a:p>
      </dgm:t>
    </dgm:pt>
    <dgm:pt modelId="{33BF048B-C7B0-418A-AAFA-9B30B70B77C9}" type="pres">
      <dgm:prSet presAssocID="{B8E3D243-9EAF-4EF1-B8F9-CB37236AB578}" presName="Name0" presStyleCnt="0">
        <dgm:presLayoutVars>
          <dgm:animLvl val="lvl"/>
          <dgm:resizeHandles val="exact"/>
        </dgm:presLayoutVars>
      </dgm:prSet>
      <dgm:spPr/>
    </dgm:pt>
    <dgm:pt modelId="{55908C45-F0C7-4077-9C9C-0305AE945480}" type="pres">
      <dgm:prSet presAssocID="{A1827669-D674-45EA-82F7-48FFD8758624}" presName="compositeNode" presStyleCnt="0">
        <dgm:presLayoutVars>
          <dgm:bulletEnabled val="1"/>
        </dgm:presLayoutVars>
      </dgm:prSet>
      <dgm:spPr/>
    </dgm:pt>
    <dgm:pt modelId="{CC960A70-DFBA-4322-9D48-D76931216777}" type="pres">
      <dgm:prSet presAssocID="{A1827669-D674-45EA-82F7-48FFD8758624}" presName="bgRect" presStyleLbl="bgAccFollowNode1" presStyleIdx="0" presStyleCnt="4"/>
      <dgm:spPr/>
    </dgm:pt>
    <dgm:pt modelId="{D3135E79-7AD7-48E8-9DED-F5EE09D3A722}" type="pres">
      <dgm:prSet presAssocID="{D3EECDEE-375B-4B15-AEC8-2B2304A75252}" presName="sibTransNodeCircle" presStyleLbl="alignNode1" presStyleIdx="0" presStyleCnt="8">
        <dgm:presLayoutVars>
          <dgm:chMax val="0"/>
          <dgm:bulletEnabled/>
        </dgm:presLayoutVars>
      </dgm:prSet>
      <dgm:spPr/>
    </dgm:pt>
    <dgm:pt modelId="{ECA553E6-BD58-4676-888F-CF4092F84981}" type="pres">
      <dgm:prSet presAssocID="{A1827669-D674-45EA-82F7-48FFD8758624}" presName="bottomLine" presStyleLbl="alignNode1" presStyleIdx="1" presStyleCnt="8">
        <dgm:presLayoutVars/>
      </dgm:prSet>
      <dgm:spPr/>
    </dgm:pt>
    <dgm:pt modelId="{48CE33EC-287E-42F7-BC14-677CA0731283}" type="pres">
      <dgm:prSet presAssocID="{A1827669-D674-45EA-82F7-48FFD8758624}" presName="nodeText" presStyleLbl="bgAccFollowNode1" presStyleIdx="0" presStyleCnt="4">
        <dgm:presLayoutVars>
          <dgm:bulletEnabled val="1"/>
        </dgm:presLayoutVars>
      </dgm:prSet>
      <dgm:spPr/>
    </dgm:pt>
    <dgm:pt modelId="{5F6B8DE7-B98C-48B1-ACA7-1C27CFE6BC6D}" type="pres">
      <dgm:prSet presAssocID="{D3EECDEE-375B-4B15-AEC8-2B2304A75252}" presName="sibTrans" presStyleCnt="0"/>
      <dgm:spPr/>
    </dgm:pt>
    <dgm:pt modelId="{B79B7B65-C38D-418C-8306-E40B84EB2B41}" type="pres">
      <dgm:prSet presAssocID="{13454935-B994-4CAD-AF93-C9BB1DA127FC}" presName="compositeNode" presStyleCnt="0">
        <dgm:presLayoutVars>
          <dgm:bulletEnabled val="1"/>
        </dgm:presLayoutVars>
      </dgm:prSet>
      <dgm:spPr/>
    </dgm:pt>
    <dgm:pt modelId="{7A30A339-7A4C-437C-8176-E01F627FC211}" type="pres">
      <dgm:prSet presAssocID="{13454935-B994-4CAD-AF93-C9BB1DA127FC}" presName="bgRect" presStyleLbl="bgAccFollowNode1" presStyleIdx="1" presStyleCnt="4"/>
      <dgm:spPr/>
    </dgm:pt>
    <dgm:pt modelId="{78A2A7C1-1653-4518-B53A-B1BECAF6EEA7}" type="pres">
      <dgm:prSet presAssocID="{822779B0-B641-48C2-98B8-CFBDE668799D}" presName="sibTransNodeCircle" presStyleLbl="alignNode1" presStyleIdx="2" presStyleCnt="8">
        <dgm:presLayoutVars>
          <dgm:chMax val="0"/>
          <dgm:bulletEnabled/>
        </dgm:presLayoutVars>
      </dgm:prSet>
      <dgm:spPr/>
    </dgm:pt>
    <dgm:pt modelId="{04F41233-0AD5-47E8-89BF-676D680B7789}" type="pres">
      <dgm:prSet presAssocID="{13454935-B994-4CAD-AF93-C9BB1DA127FC}" presName="bottomLine" presStyleLbl="alignNode1" presStyleIdx="3" presStyleCnt="8">
        <dgm:presLayoutVars/>
      </dgm:prSet>
      <dgm:spPr/>
    </dgm:pt>
    <dgm:pt modelId="{383C39EE-4D98-44EC-8F7E-03ADF17DEC99}" type="pres">
      <dgm:prSet presAssocID="{13454935-B994-4CAD-AF93-C9BB1DA127FC}" presName="nodeText" presStyleLbl="bgAccFollowNode1" presStyleIdx="1" presStyleCnt="4">
        <dgm:presLayoutVars>
          <dgm:bulletEnabled val="1"/>
        </dgm:presLayoutVars>
      </dgm:prSet>
      <dgm:spPr/>
    </dgm:pt>
    <dgm:pt modelId="{5F87544A-D14A-4579-B2C2-5FE45ADCAD2A}" type="pres">
      <dgm:prSet presAssocID="{822779B0-B641-48C2-98B8-CFBDE668799D}" presName="sibTrans" presStyleCnt="0"/>
      <dgm:spPr/>
    </dgm:pt>
    <dgm:pt modelId="{941E18BA-0BE6-466C-B982-92E34DE0F61C}" type="pres">
      <dgm:prSet presAssocID="{C33A8BFC-3ADE-470A-A087-A85806CCF906}" presName="compositeNode" presStyleCnt="0">
        <dgm:presLayoutVars>
          <dgm:bulletEnabled val="1"/>
        </dgm:presLayoutVars>
      </dgm:prSet>
      <dgm:spPr/>
    </dgm:pt>
    <dgm:pt modelId="{36B344A4-1EE1-4FA5-B19E-BA017B702CBA}" type="pres">
      <dgm:prSet presAssocID="{C33A8BFC-3ADE-470A-A087-A85806CCF906}" presName="bgRect" presStyleLbl="bgAccFollowNode1" presStyleIdx="2" presStyleCnt="4"/>
      <dgm:spPr/>
    </dgm:pt>
    <dgm:pt modelId="{35194383-35B4-42FE-9BB7-F05A6B486E05}" type="pres">
      <dgm:prSet presAssocID="{D893599F-5F7F-4200-A31B-8BB81A7388D7}" presName="sibTransNodeCircle" presStyleLbl="alignNode1" presStyleIdx="4" presStyleCnt="8">
        <dgm:presLayoutVars>
          <dgm:chMax val="0"/>
          <dgm:bulletEnabled/>
        </dgm:presLayoutVars>
      </dgm:prSet>
      <dgm:spPr/>
    </dgm:pt>
    <dgm:pt modelId="{FDE33191-D719-4466-B219-A04C5ACC44C6}" type="pres">
      <dgm:prSet presAssocID="{C33A8BFC-3ADE-470A-A087-A85806CCF906}" presName="bottomLine" presStyleLbl="alignNode1" presStyleIdx="5" presStyleCnt="8">
        <dgm:presLayoutVars/>
      </dgm:prSet>
      <dgm:spPr/>
    </dgm:pt>
    <dgm:pt modelId="{C3903646-6C8D-4E88-87FA-0F51764DF9C4}" type="pres">
      <dgm:prSet presAssocID="{C33A8BFC-3ADE-470A-A087-A85806CCF906}" presName="nodeText" presStyleLbl="bgAccFollowNode1" presStyleIdx="2" presStyleCnt="4">
        <dgm:presLayoutVars>
          <dgm:bulletEnabled val="1"/>
        </dgm:presLayoutVars>
      </dgm:prSet>
      <dgm:spPr/>
    </dgm:pt>
    <dgm:pt modelId="{2C399412-05E7-4AAA-B777-D89E513556AA}" type="pres">
      <dgm:prSet presAssocID="{D893599F-5F7F-4200-A31B-8BB81A7388D7}" presName="sibTrans" presStyleCnt="0"/>
      <dgm:spPr/>
    </dgm:pt>
    <dgm:pt modelId="{F48BF321-C55E-4C9C-8353-65577A73F8DF}" type="pres">
      <dgm:prSet presAssocID="{AB039764-62FD-4908-8FF4-52EF4A61DD23}" presName="compositeNode" presStyleCnt="0">
        <dgm:presLayoutVars>
          <dgm:bulletEnabled val="1"/>
        </dgm:presLayoutVars>
      </dgm:prSet>
      <dgm:spPr/>
    </dgm:pt>
    <dgm:pt modelId="{C49D603D-1CF3-4DBE-A1FD-FB20B3B486F1}" type="pres">
      <dgm:prSet presAssocID="{AB039764-62FD-4908-8FF4-52EF4A61DD23}" presName="bgRect" presStyleLbl="bgAccFollowNode1" presStyleIdx="3" presStyleCnt="4"/>
      <dgm:spPr/>
    </dgm:pt>
    <dgm:pt modelId="{CAB2897D-AA6E-4A1E-8A33-E2B8FDD8B2AF}" type="pres">
      <dgm:prSet presAssocID="{956B02C9-2569-497F-B3B3-F9909CBE5CE1}" presName="sibTransNodeCircle" presStyleLbl="alignNode1" presStyleIdx="6" presStyleCnt="8">
        <dgm:presLayoutVars>
          <dgm:chMax val="0"/>
          <dgm:bulletEnabled/>
        </dgm:presLayoutVars>
      </dgm:prSet>
      <dgm:spPr/>
    </dgm:pt>
    <dgm:pt modelId="{18D530D8-B0C0-4953-BCCE-460C9253080D}" type="pres">
      <dgm:prSet presAssocID="{AB039764-62FD-4908-8FF4-52EF4A61DD23}" presName="bottomLine" presStyleLbl="alignNode1" presStyleIdx="7" presStyleCnt="8">
        <dgm:presLayoutVars/>
      </dgm:prSet>
      <dgm:spPr/>
    </dgm:pt>
    <dgm:pt modelId="{E94076F0-C5F4-433E-A3D6-11DB7251DF03}" type="pres">
      <dgm:prSet presAssocID="{AB039764-62FD-4908-8FF4-52EF4A61DD23}" presName="nodeText" presStyleLbl="bgAccFollowNode1" presStyleIdx="3" presStyleCnt="4">
        <dgm:presLayoutVars>
          <dgm:bulletEnabled val="1"/>
        </dgm:presLayoutVars>
      </dgm:prSet>
      <dgm:spPr/>
    </dgm:pt>
  </dgm:ptLst>
  <dgm:cxnLst>
    <dgm:cxn modelId="{96FCF332-9EF0-4786-94CA-3A7E32784871}" type="presOf" srcId="{C33A8BFC-3ADE-470A-A087-A85806CCF906}" destId="{36B344A4-1EE1-4FA5-B19E-BA017B702CBA}" srcOrd="0" destOrd="0" presId="urn:microsoft.com/office/officeart/2016/7/layout/BasicLinearProcessNumbered"/>
    <dgm:cxn modelId="{BE1DE338-CB19-472A-8481-0C02C38E8197}" type="presOf" srcId="{D893599F-5F7F-4200-A31B-8BB81A7388D7}" destId="{35194383-35B4-42FE-9BB7-F05A6B486E05}" srcOrd="0" destOrd="0" presId="urn:microsoft.com/office/officeart/2016/7/layout/BasicLinearProcessNumbered"/>
    <dgm:cxn modelId="{CBC4723C-0544-4581-8844-93E721B46E1E}" type="presOf" srcId="{956B02C9-2569-497F-B3B3-F9909CBE5CE1}" destId="{CAB2897D-AA6E-4A1E-8A33-E2B8FDD8B2AF}" srcOrd="0" destOrd="0" presId="urn:microsoft.com/office/officeart/2016/7/layout/BasicLinearProcessNumbered"/>
    <dgm:cxn modelId="{B5B44A3E-D493-4C07-8710-F509C864764D}" srcId="{B8E3D243-9EAF-4EF1-B8F9-CB37236AB578}" destId="{C33A8BFC-3ADE-470A-A087-A85806CCF906}" srcOrd="2" destOrd="0" parTransId="{2868D9C2-69FC-4429-BA84-D608AC370DDF}" sibTransId="{D893599F-5F7F-4200-A31B-8BB81A7388D7}"/>
    <dgm:cxn modelId="{31B88862-A9EA-43CA-A046-6845B952D858}" type="presOf" srcId="{D3EECDEE-375B-4B15-AEC8-2B2304A75252}" destId="{D3135E79-7AD7-48E8-9DED-F5EE09D3A722}" srcOrd="0" destOrd="0" presId="urn:microsoft.com/office/officeart/2016/7/layout/BasicLinearProcessNumbered"/>
    <dgm:cxn modelId="{11E7AE67-5D7D-4F76-86C3-958810945703}" type="presOf" srcId="{AB039764-62FD-4908-8FF4-52EF4A61DD23}" destId="{E94076F0-C5F4-433E-A3D6-11DB7251DF03}" srcOrd="1" destOrd="0" presId="urn:microsoft.com/office/officeart/2016/7/layout/BasicLinearProcessNumbered"/>
    <dgm:cxn modelId="{BD5D8674-512C-4509-B625-66735B067F3C}" srcId="{B8E3D243-9EAF-4EF1-B8F9-CB37236AB578}" destId="{13454935-B994-4CAD-AF93-C9BB1DA127FC}" srcOrd="1" destOrd="0" parTransId="{31599765-0131-4E23-82BF-9B9AEAD8FD77}" sibTransId="{822779B0-B641-48C2-98B8-CFBDE668799D}"/>
    <dgm:cxn modelId="{30351755-2053-4DC3-89CD-95B293EE2AD9}" type="presOf" srcId="{C33A8BFC-3ADE-470A-A087-A85806CCF906}" destId="{C3903646-6C8D-4E88-87FA-0F51764DF9C4}" srcOrd="1" destOrd="0" presId="urn:microsoft.com/office/officeart/2016/7/layout/BasicLinearProcessNumbered"/>
    <dgm:cxn modelId="{B959417B-2A57-42C5-9990-62A5B345E78F}" type="presOf" srcId="{13454935-B994-4CAD-AF93-C9BB1DA127FC}" destId="{7A30A339-7A4C-437C-8176-E01F627FC211}" srcOrd="0" destOrd="0" presId="urn:microsoft.com/office/officeart/2016/7/layout/BasicLinearProcessNumbered"/>
    <dgm:cxn modelId="{67876A7F-975C-4EB7-B695-90AF1AA36C88}" srcId="{B8E3D243-9EAF-4EF1-B8F9-CB37236AB578}" destId="{AB039764-62FD-4908-8FF4-52EF4A61DD23}" srcOrd="3" destOrd="0" parTransId="{16D57E73-96B8-4B65-94DC-9D19DCB98934}" sibTransId="{956B02C9-2569-497F-B3B3-F9909CBE5CE1}"/>
    <dgm:cxn modelId="{709E7A94-50E7-49FD-A958-AC4FD6CE7FD6}" type="presOf" srcId="{A1827669-D674-45EA-82F7-48FFD8758624}" destId="{48CE33EC-287E-42F7-BC14-677CA0731283}" srcOrd="1" destOrd="0" presId="urn:microsoft.com/office/officeart/2016/7/layout/BasicLinearProcessNumbered"/>
    <dgm:cxn modelId="{E1422699-3351-4697-8013-2E3D87CA2FC6}" type="presOf" srcId="{822779B0-B641-48C2-98B8-CFBDE668799D}" destId="{78A2A7C1-1653-4518-B53A-B1BECAF6EEA7}" srcOrd="0" destOrd="0" presId="urn:microsoft.com/office/officeart/2016/7/layout/BasicLinearProcessNumbered"/>
    <dgm:cxn modelId="{C96A3E9A-C741-4816-9108-A0E8DCFCC4F7}" type="presOf" srcId="{A1827669-D674-45EA-82F7-48FFD8758624}" destId="{CC960A70-DFBA-4322-9D48-D76931216777}" srcOrd="0" destOrd="0" presId="urn:microsoft.com/office/officeart/2016/7/layout/BasicLinearProcessNumbered"/>
    <dgm:cxn modelId="{AE9D149D-54D3-4693-851E-9E56BD265627}" type="presOf" srcId="{B8E3D243-9EAF-4EF1-B8F9-CB37236AB578}" destId="{33BF048B-C7B0-418A-AAFA-9B30B70B77C9}" srcOrd="0" destOrd="0" presId="urn:microsoft.com/office/officeart/2016/7/layout/BasicLinearProcessNumbered"/>
    <dgm:cxn modelId="{5DFD519E-ADAA-46E4-98C7-F05269A8458F}" type="presOf" srcId="{AB039764-62FD-4908-8FF4-52EF4A61DD23}" destId="{C49D603D-1CF3-4DBE-A1FD-FB20B3B486F1}" srcOrd="0" destOrd="0" presId="urn:microsoft.com/office/officeart/2016/7/layout/BasicLinearProcessNumbered"/>
    <dgm:cxn modelId="{40C639A0-E692-48F7-903F-BA6E3D5A9031}" type="presOf" srcId="{13454935-B994-4CAD-AF93-C9BB1DA127FC}" destId="{383C39EE-4D98-44EC-8F7E-03ADF17DEC99}" srcOrd="1" destOrd="0" presId="urn:microsoft.com/office/officeart/2016/7/layout/BasicLinearProcessNumbered"/>
    <dgm:cxn modelId="{89221EBA-D61E-46A6-A914-F959392C326F}" srcId="{B8E3D243-9EAF-4EF1-B8F9-CB37236AB578}" destId="{A1827669-D674-45EA-82F7-48FFD8758624}" srcOrd="0" destOrd="0" parTransId="{80DE886E-FA9E-4BBA-99E6-C8DE118E4663}" sibTransId="{D3EECDEE-375B-4B15-AEC8-2B2304A75252}"/>
    <dgm:cxn modelId="{A6BA74BD-595E-4D45-B564-D094E4171D24}" type="presParOf" srcId="{33BF048B-C7B0-418A-AAFA-9B30B70B77C9}" destId="{55908C45-F0C7-4077-9C9C-0305AE945480}" srcOrd="0" destOrd="0" presId="urn:microsoft.com/office/officeart/2016/7/layout/BasicLinearProcessNumbered"/>
    <dgm:cxn modelId="{DE98E6EC-4F3F-4028-98F5-5C3796FF4536}" type="presParOf" srcId="{55908C45-F0C7-4077-9C9C-0305AE945480}" destId="{CC960A70-DFBA-4322-9D48-D76931216777}" srcOrd="0" destOrd="0" presId="urn:microsoft.com/office/officeart/2016/7/layout/BasicLinearProcessNumbered"/>
    <dgm:cxn modelId="{E519CF69-E3C3-499F-B86A-8EEA5D71A536}" type="presParOf" srcId="{55908C45-F0C7-4077-9C9C-0305AE945480}" destId="{D3135E79-7AD7-48E8-9DED-F5EE09D3A722}" srcOrd="1" destOrd="0" presId="urn:microsoft.com/office/officeart/2016/7/layout/BasicLinearProcessNumbered"/>
    <dgm:cxn modelId="{1A2289EC-6D49-4C16-A1FD-90219A84F701}" type="presParOf" srcId="{55908C45-F0C7-4077-9C9C-0305AE945480}" destId="{ECA553E6-BD58-4676-888F-CF4092F84981}" srcOrd="2" destOrd="0" presId="urn:microsoft.com/office/officeart/2016/7/layout/BasicLinearProcessNumbered"/>
    <dgm:cxn modelId="{91CD0FDB-A5C4-4CE3-BFE9-4D3C0641C26A}" type="presParOf" srcId="{55908C45-F0C7-4077-9C9C-0305AE945480}" destId="{48CE33EC-287E-42F7-BC14-677CA0731283}" srcOrd="3" destOrd="0" presId="urn:microsoft.com/office/officeart/2016/7/layout/BasicLinearProcessNumbered"/>
    <dgm:cxn modelId="{93421249-06F0-45F7-BE74-E4373BBCEC6E}" type="presParOf" srcId="{33BF048B-C7B0-418A-AAFA-9B30B70B77C9}" destId="{5F6B8DE7-B98C-48B1-ACA7-1C27CFE6BC6D}" srcOrd="1" destOrd="0" presId="urn:microsoft.com/office/officeart/2016/7/layout/BasicLinearProcessNumbered"/>
    <dgm:cxn modelId="{CA94C9D3-0066-43A3-8E85-FD772BBE739F}" type="presParOf" srcId="{33BF048B-C7B0-418A-AAFA-9B30B70B77C9}" destId="{B79B7B65-C38D-418C-8306-E40B84EB2B41}" srcOrd="2" destOrd="0" presId="urn:microsoft.com/office/officeart/2016/7/layout/BasicLinearProcessNumbered"/>
    <dgm:cxn modelId="{C9619762-4B72-4479-B170-8385FEB1721C}" type="presParOf" srcId="{B79B7B65-C38D-418C-8306-E40B84EB2B41}" destId="{7A30A339-7A4C-437C-8176-E01F627FC211}" srcOrd="0" destOrd="0" presId="urn:microsoft.com/office/officeart/2016/7/layout/BasicLinearProcessNumbered"/>
    <dgm:cxn modelId="{63883283-7EAB-4F03-98FE-A2663595EF30}" type="presParOf" srcId="{B79B7B65-C38D-418C-8306-E40B84EB2B41}" destId="{78A2A7C1-1653-4518-B53A-B1BECAF6EEA7}" srcOrd="1" destOrd="0" presId="urn:microsoft.com/office/officeart/2016/7/layout/BasicLinearProcessNumbered"/>
    <dgm:cxn modelId="{9FBFCEAE-F3E9-4FC9-95F8-D3DD2156F1DF}" type="presParOf" srcId="{B79B7B65-C38D-418C-8306-E40B84EB2B41}" destId="{04F41233-0AD5-47E8-89BF-676D680B7789}" srcOrd="2" destOrd="0" presId="urn:microsoft.com/office/officeart/2016/7/layout/BasicLinearProcessNumbered"/>
    <dgm:cxn modelId="{D669D938-119E-41F9-BC1F-B9A8D5D9CEB9}" type="presParOf" srcId="{B79B7B65-C38D-418C-8306-E40B84EB2B41}" destId="{383C39EE-4D98-44EC-8F7E-03ADF17DEC99}" srcOrd="3" destOrd="0" presId="urn:microsoft.com/office/officeart/2016/7/layout/BasicLinearProcessNumbered"/>
    <dgm:cxn modelId="{9D77552B-70DF-4EC5-9A56-9ACDF6FAF279}" type="presParOf" srcId="{33BF048B-C7B0-418A-AAFA-9B30B70B77C9}" destId="{5F87544A-D14A-4579-B2C2-5FE45ADCAD2A}" srcOrd="3" destOrd="0" presId="urn:microsoft.com/office/officeart/2016/7/layout/BasicLinearProcessNumbered"/>
    <dgm:cxn modelId="{8D2185D8-6611-4064-BECC-84D36E96F4D9}" type="presParOf" srcId="{33BF048B-C7B0-418A-AAFA-9B30B70B77C9}" destId="{941E18BA-0BE6-466C-B982-92E34DE0F61C}" srcOrd="4" destOrd="0" presId="urn:microsoft.com/office/officeart/2016/7/layout/BasicLinearProcessNumbered"/>
    <dgm:cxn modelId="{FEF67A5C-9B4F-4364-B50D-A3F9DABA527F}" type="presParOf" srcId="{941E18BA-0BE6-466C-B982-92E34DE0F61C}" destId="{36B344A4-1EE1-4FA5-B19E-BA017B702CBA}" srcOrd="0" destOrd="0" presId="urn:microsoft.com/office/officeart/2016/7/layout/BasicLinearProcessNumbered"/>
    <dgm:cxn modelId="{E20C120E-D577-4F03-A16E-147FB534AACB}" type="presParOf" srcId="{941E18BA-0BE6-466C-B982-92E34DE0F61C}" destId="{35194383-35B4-42FE-9BB7-F05A6B486E05}" srcOrd="1" destOrd="0" presId="urn:microsoft.com/office/officeart/2016/7/layout/BasicLinearProcessNumbered"/>
    <dgm:cxn modelId="{FE817AE8-E626-442E-98AE-0A13FC393DC9}" type="presParOf" srcId="{941E18BA-0BE6-466C-B982-92E34DE0F61C}" destId="{FDE33191-D719-4466-B219-A04C5ACC44C6}" srcOrd="2" destOrd="0" presId="urn:microsoft.com/office/officeart/2016/7/layout/BasicLinearProcessNumbered"/>
    <dgm:cxn modelId="{DBD9D642-2DC6-4C70-94F5-3A9011F0DCCF}" type="presParOf" srcId="{941E18BA-0BE6-466C-B982-92E34DE0F61C}" destId="{C3903646-6C8D-4E88-87FA-0F51764DF9C4}" srcOrd="3" destOrd="0" presId="urn:microsoft.com/office/officeart/2016/7/layout/BasicLinearProcessNumbered"/>
    <dgm:cxn modelId="{F070CB55-BBF8-4A98-84FB-D29334FD77BC}" type="presParOf" srcId="{33BF048B-C7B0-418A-AAFA-9B30B70B77C9}" destId="{2C399412-05E7-4AAA-B777-D89E513556AA}" srcOrd="5" destOrd="0" presId="urn:microsoft.com/office/officeart/2016/7/layout/BasicLinearProcessNumbered"/>
    <dgm:cxn modelId="{D98FFE80-DBED-47D2-AD21-7E30DA864251}" type="presParOf" srcId="{33BF048B-C7B0-418A-AAFA-9B30B70B77C9}" destId="{F48BF321-C55E-4C9C-8353-65577A73F8DF}" srcOrd="6" destOrd="0" presId="urn:microsoft.com/office/officeart/2016/7/layout/BasicLinearProcessNumbered"/>
    <dgm:cxn modelId="{6FBF6EEC-DECD-4726-ABD6-514761446873}" type="presParOf" srcId="{F48BF321-C55E-4C9C-8353-65577A73F8DF}" destId="{C49D603D-1CF3-4DBE-A1FD-FB20B3B486F1}" srcOrd="0" destOrd="0" presId="urn:microsoft.com/office/officeart/2016/7/layout/BasicLinearProcessNumbered"/>
    <dgm:cxn modelId="{57553F36-BD1D-42E2-8E91-7ECFDB770B52}" type="presParOf" srcId="{F48BF321-C55E-4C9C-8353-65577A73F8DF}" destId="{CAB2897D-AA6E-4A1E-8A33-E2B8FDD8B2AF}" srcOrd="1" destOrd="0" presId="urn:microsoft.com/office/officeart/2016/7/layout/BasicLinearProcessNumbered"/>
    <dgm:cxn modelId="{BCBB64F0-8C0A-49D9-9E9A-FDA9C5E6A8FE}" type="presParOf" srcId="{F48BF321-C55E-4C9C-8353-65577A73F8DF}" destId="{18D530D8-B0C0-4953-BCCE-460C9253080D}" srcOrd="2" destOrd="0" presId="urn:microsoft.com/office/officeart/2016/7/layout/BasicLinearProcessNumbered"/>
    <dgm:cxn modelId="{C5A1F8F1-5790-49BA-9D5D-C6ECD57195AC}" type="presParOf" srcId="{F48BF321-C55E-4C9C-8353-65577A73F8DF}" destId="{E94076F0-C5F4-433E-A3D6-11DB7251DF03}"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63D1FE-DC0D-4CF9-86B0-D909EFDFBBCC}" type="doc">
      <dgm:prSet loTypeId="urn:microsoft.com/office/officeart/2017/3/layout/HorizontalLabelsTimeline" loCatId="process" qsTypeId="urn:microsoft.com/office/officeart/2005/8/quickstyle/simple2" qsCatId="simple" csTypeId="urn:microsoft.com/office/officeart/2005/8/colors/colorful2" csCatId="colorful" phldr="1"/>
      <dgm:spPr/>
      <dgm:t>
        <a:bodyPr/>
        <a:lstStyle/>
        <a:p>
          <a:endParaRPr lang="en-US"/>
        </a:p>
      </dgm:t>
    </dgm:pt>
    <dgm:pt modelId="{3B2E3E38-1136-45D9-A56B-EC54F0E5EDCD}">
      <dgm:prSet/>
      <dgm:spPr/>
      <dgm:t>
        <a:bodyPr/>
        <a:lstStyle/>
        <a:p>
          <a:pPr>
            <a:defRPr b="1"/>
          </a:pPr>
          <a:r>
            <a:rPr lang="en-US"/>
            <a:t>2000</a:t>
          </a:r>
        </a:p>
      </dgm:t>
    </dgm:pt>
    <dgm:pt modelId="{833D3974-9551-400A-B39B-602526B0FD49}" type="parTrans" cxnId="{B60CC745-EBCE-4CE6-8D6F-950AC63777D6}">
      <dgm:prSet/>
      <dgm:spPr/>
      <dgm:t>
        <a:bodyPr/>
        <a:lstStyle/>
        <a:p>
          <a:endParaRPr lang="en-US"/>
        </a:p>
      </dgm:t>
    </dgm:pt>
    <dgm:pt modelId="{D1C63E89-56D8-45FD-B4FA-F53BF51ECB8E}" type="sibTrans" cxnId="{B60CC745-EBCE-4CE6-8D6F-950AC63777D6}">
      <dgm:prSet/>
      <dgm:spPr/>
      <dgm:t>
        <a:bodyPr/>
        <a:lstStyle/>
        <a:p>
          <a:endParaRPr lang="en-US"/>
        </a:p>
      </dgm:t>
    </dgm:pt>
    <dgm:pt modelId="{EB759450-5879-49D8-9D5E-662B30F2F690}">
      <dgm:prSet/>
      <dgm:spPr/>
      <dgm:t>
        <a:bodyPr/>
        <a:lstStyle/>
        <a:p>
          <a:r>
            <a:rPr lang="en-US"/>
            <a:t>Pensions Act : Amendment 2000: Occupational pension accounts must disclose investment information.</a:t>
          </a:r>
        </a:p>
      </dgm:t>
    </dgm:pt>
    <dgm:pt modelId="{1334052C-4B96-4224-AB6A-3CFD9FF927D5}" type="parTrans" cxnId="{76441A03-55F0-440E-B06B-4008D22799EC}">
      <dgm:prSet/>
      <dgm:spPr/>
      <dgm:t>
        <a:bodyPr/>
        <a:lstStyle/>
        <a:p>
          <a:endParaRPr lang="en-US"/>
        </a:p>
      </dgm:t>
    </dgm:pt>
    <dgm:pt modelId="{3E378352-B532-4DA0-95D2-E3E069CFB962}" type="sibTrans" cxnId="{76441A03-55F0-440E-B06B-4008D22799EC}">
      <dgm:prSet/>
      <dgm:spPr/>
      <dgm:t>
        <a:bodyPr/>
        <a:lstStyle/>
        <a:p>
          <a:endParaRPr lang="en-US"/>
        </a:p>
      </dgm:t>
    </dgm:pt>
    <dgm:pt modelId="{500E567A-8077-4889-AFEC-A335195EEE39}">
      <dgm:prSet/>
      <dgm:spPr/>
      <dgm:t>
        <a:bodyPr/>
        <a:lstStyle/>
        <a:p>
          <a:pPr>
            <a:defRPr b="1"/>
          </a:pPr>
          <a:r>
            <a:rPr lang="en-US"/>
            <a:t>2002</a:t>
          </a:r>
        </a:p>
      </dgm:t>
    </dgm:pt>
    <dgm:pt modelId="{CF42B09D-9185-4E97-9891-301CD6ED0905}" type="parTrans" cxnId="{FBB669F4-C8AE-4744-9EDF-F6746DF8D068}">
      <dgm:prSet/>
      <dgm:spPr/>
      <dgm:t>
        <a:bodyPr/>
        <a:lstStyle/>
        <a:p>
          <a:endParaRPr lang="en-US"/>
        </a:p>
      </dgm:t>
    </dgm:pt>
    <dgm:pt modelId="{B44C618A-ADAF-47F9-AB59-689F8693FD9B}" type="sibTrans" cxnId="{FBB669F4-C8AE-4744-9EDF-F6746DF8D068}">
      <dgm:prSet/>
      <dgm:spPr/>
      <dgm:t>
        <a:bodyPr/>
        <a:lstStyle/>
        <a:p>
          <a:endParaRPr lang="en-US"/>
        </a:p>
      </dgm:t>
    </dgm:pt>
    <dgm:pt modelId="{9B8F8EB0-68E6-4707-80DA-D009A178F522}">
      <dgm:prSet/>
      <dgm:spPr/>
      <dgm:t>
        <a:bodyPr/>
        <a:lstStyle/>
        <a:p>
          <a:r>
            <a:rPr lang="en-US" dirty="0"/>
            <a:t>The 2002 White Paper on Company law. This asked all of the UK companies of significance to make available environmental impact and responsibilities.</a:t>
          </a:r>
        </a:p>
        <a:p>
          <a:r>
            <a:rPr lang="en-GB" dirty="0">
              <a:hlinkClick xmlns:r="http://schemas.openxmlformats.org/officeDocument/2006/relationships" r:id="rId1"/>
            </a:rPr>
            <a:t>Corporate Responsibility Bill (parliament.uk)</a:t>
          </a:r>
          <a:endParaRPr lang="en-US" dirty="0"/>
        </a:p>
      </dgm:t>
    </dgm:pt>
    <dgm:pt modelId="{51F4E3C6-A182-4BAD-A9B7-7B497D0B52F8}" type="parTrans" cxnId="{7B77262A-EA11-491C-A154-34BFD0A4CBA5}">
      <dgm:prSet/>
      <dgm:spPr/>
      <dgm:t>
        <a:bodyPr/>
        <a:lstStyle/>
        <a:p>
          <a:endParaRPr lang="en-US"/>
        </a:p>
      </dgm:t>
    </dgm:pt>
    <dgm:pt modelId="{A91E1BE1-650C-4092-B4DD-1C3868F6A703}" type="sibTrans" cxnId="{7B77262A-EA11-491C-A154-34BFD0A4CBA5}">
      <dgm:prSet/>
      <dgm:spPr/>
      <dgm:t>
        <a:bodyPr/>
        <a:lstStyle/>
        <a:p>
          <a:endParaRPr lang="en-US"/>
        </a:p>
      </dgm:t>
    </dgm:pt>
    <dgm:pt modelId="{BB97E719-F160-4133-9050-24B2E5190B39}">
      <dgm:prSet/>
      <dgm:spPr/>
      <dgm:t>
        <a:bodyPr/>
        <a:lstStyle/>
        <a:p>
          <a:pPr>
            <a:defRPr b="1"/>
          </a:pPr>
          <a:r>
            <a:rPr lang="en-US"/>
            <a:t>now</a:t>
          </a:r>
        </a:p>
      </dgm:t>
    </dgm:pt>
    <dgm:pt modelId="{56039194-2799-4BC2-B843-BB5ECEFBBE2F}" type="parTrans" cxnId="{72EAD803-D8B4-46F2-984B-31F5476D816F}">
      <dgm:prSet/>
      <dgm:spPr/>
      <dgm:t>
        <a:bodyPr/>
        <a:lstStyle/>
        <a:p>
          <a:endParaRPr lang="en-US"/>
        </a:p>
      </dgm:t>
    </dgm:pt>
    <dgm:pt modelId="{9E5C2C05-4FB5-4F7F-AC22-26ECB82D0817}" type="sibTrans" cxnId="{72EAD803-D8B4-46F2-984B-31F5476D816F}">
      <dgm:prSet/>
      <dgm:spPr/>
      <dgm:t>
        <a:bodyPr/>
        <a:lstStyle/>
        <a:p>
          <a:endParaRPr lang="en-US"/>
        </a:p>
      </dgm:t>
    </dgm:pt>
    <dgm:pt modelId="{2C586C23-6FB5-433A-8FE2-DC529851EB9A}">
      <dgm:prSet/>
      <dgm:spPr/>
      <dgm:t>
        <a:bodyPr/>
        <a:lstStyle/>
        <a:p>
          <a:r>
            <a:rPr lang="en-US"/>
            <a:t>OECD Convention on bribery of foreign public officials. It is now illegal to bribe a company or an individual from overseas.</a:t>
          </a:r>
        </a:p>
      </dgm:t>
    </dgm:pt>
    <dgm:pt modelId="{2A330649-7D6E-43F6-889E-2B8574B94293}" type="parTrans" cxnId="{92F3ED59-855E-457A-AA9C-1EEAD950FCA0}">
      <dgm:prSet/>
      <dgm:spPr/>
      <dgm:t>
        <a:bodyPr/>
        <a:lstStyle/>
        <a:p>
          <a:endParaRPr lang="en-US"/>
        </a:p>
      </dgm:t>
    </dgm:pt>
    <dgm:pt modelId="{5D1FE433-B73A-4091-BC52-8F8839D69B1B}" type="sibTrans" cxnId="{92F3ED59-855E-457A-AA9C-1EEAD950FCA0}">
      <dgm:prSet/>
      <dgm:spPr/>
      <dgm:t>
        <a:bodyPr/>
        <a:lstStyle/>
        <a:p>
          <a:endParaRPr lang="en-US"/>
        </a:p>
      </dgm:t>
    </dgm:pt>
    <dgm:pt modelId="{4042D8FE-E885-45EA-8C94-FE40F11F3EEB}" type="pres">
      <dgm:prSet presAssocID="{3A63D1FE-DC0D-4CF9-86B0-D909EFDFBBCC}" presName="root" presStyleCnt="0">
        <dgm:presLayoutVars>
          <dgm:chMax/>
          <dgm:chPref/>
          <dgm:animLvl val="lvl"/>
        </dgm:presLayoutVars>
      </dgm:prSet>
      <dgm:spPr/>
    </dgm:pt>
    <dgm:pt modelId="{A38B399A-4F6C-4A6E-AF66-9CAEC78A5405}" type="pres">
      <dgm:prSet presAssocID="{3A63D1FE-DC0D-4CF9-86B0-D909EFDFBBCC}" presName="divider" presStyleLbl="fgAcc1" presStyleIdx="0" presStyleCnt="1"/>
      <dgm:spPr/>
    </dgm:pt>
    <dgm:pt modelId="{6ADD6371-02E0-4768-B8DB-3CBD9EF842E4}" type="pres">
      <dgm:prSet presAssocID="{3A63D1FE-DC0D-4CF9-86B0-D909EFDFBBCC}" presName="nodes" presStyleCnt="0">
        <dgm:presLayoutVars>
          <dgm:chMax/>
          <dgm:chPref/>
          <dgm:animLvl val="lvl"/>
        </dgm:presLayoutVars>
      </dgm:prSet>
      <dgm:spPr/>
    </dgm:pt>
    <dgm:pt modelId="{4B333826-ABB0-4085-B500-21D91B079717}" type="pres">
      <dgm:prSet presAssocID="{3B2E3E38-1136-45D9-A56B-EC54F0E5EDCD}" presName="composite" presStyleCnt="0"/>
      <dgm:spPr/>
    </dgm:pt>
    <dgm:pt modelId="{0121FA04-16B5-4AE3-BDC1-5AB9BD985664}" type="pres">
      <dgm:prSet presAssocID="{3B2E3E38-1136-45D9-A56B-EC54F0E5EDCD}" presName="L1TextContainer" presStyleLbl="alignNode1" presStyleIdx="0" presStyleCnt="3">
        <dgm:presLayoutVars>
          <dgm:chMax val="1"/>
          <dgm:chPref val="1"/>
          <dgm:bulletEnabled val="1"/>
        </dgm:presLayoutVars>
      </dgm:prSet>
      <dgm:spPr/>
    </dgm:pt>
    <dgm:pt modelId="{687792B5-B68A-4BF0-A62A-17FA0AF62DCE}" type="pres">
      <dgm:prSet presAssocID="{3B2E3E38-1136-45D9-A56B-EC54F0E5EDCD}" presName="L2TextContainerWrapper" presStyleCnt="0">
        <dgm:presLayoutVars>
          <dgm:bulletEnabled val="1"/>
        </dgm:presLayoutVars>
      </dgm:prSet>
      <dgm:spPr/>
    </dgm:pt>
    <dgm:pt modelId="{597F5211-14CB-4833-B289-3A4DA56ED827}" type="pres">
      <dgm:prSet presAssocID="{3B2E3E38-1136-45D9-A56B-EC54F0E5EDCD}" presName="L2TextContainer" presStyleLbl="bgAccFollowNode1" presStyleIdx="0" presStyleCnt="3"/>
      <dgm:spPr/>
    </dgm:pt>
    <dgm:pt modelId="{81B5E49C-A7AB-4EE4-B982-4663724D64EC}" type="pres">
      <dgm:prSet presAssocID="{3B2E3E38-1136-45D9-A56B-EC54F0E5EDCD}" presName="FlexibleEmptyPlaceHolder" presStyleCnt="0"/>
      <dgm:spPr/>
    </dgm:pt>
    <dgm:pt modelId="{FA32BA5F-4C11-4763-B2FB-7D604295B102}" type="pres">
      <dgm:prSet presAssocID="{3B2E3E38-1136-45D9-A56B-EC54F0E5EDCD}" presName="ConnectLine" presStyleLbl="sibTrans1D1" presStyleIdx="0" presStyleCnt="3"/>
      <dgm:spPr/>
    </dgm:pt>
    <dgm:pt modelId="{814C7029-6917-43D0-A7FB-CE97CCD49D96}" type="pres">
      <dgm:prSet presAssocID="{3B2E3E38-1136-45D9-A56B-EC54F0E5EDCD}" presName="ConnectorPoint" presStyleLbl="node1" presStyleIdx="0" presStyleCnt="3"/>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EBF2D41C-C9D3-44E8-A6F9-7D3528BA4813}" type="pres">
      <dgm:prSet presAssocID="{3B2E3E38-1136-45D9-A56B-EC54F0E5EDCD}" presName="EmptyPlaceHolder" presStyleCnt="0"/>
      <dgm:spPr/>
    </dgm:pt>
    <dgm:pt modelId="{04091D73-F464-4CF3-B274-57400510F0CF}" type="pres">
      <dgm:prSet presAssocID="{D1C63E89-56D8-45FD-B4FA-F53BF51ECB8E}" presName="spaceBetweenRectangles" presStyleCnt="0"/>
      <dgm:spPr/>
    </dgm:pt>
    <dgm:pt modelId="{A5720353-DFC0-42CA-A7BE-EFBFD985916F}" type="pres">
      <dgm:prSet presAssocID="{500E567A-8077-4889-AFEC-A335195EEE39}" presName="composite" presStyleCnt="0"/>
      <dgm:spPr/>
    </dgm:pt>
    <dgm:pt modelId="{253567D9-8A02-4CAA-85C3-EC455105FF37}" type="pres">
      <dgm:prSet presAssocID="{500E567A-8077-4889-AFEC-A335195EEE39}" presName="L1TextContainer" presStyleLbl="alignNode1" presStyleIdx="1" presStyleCnt="3">
        <dgm:presLayoutVars>
          <dgm:chMax val="1"/>
          <dgm:chPref val="1"/>
          <dgm:bulletEnabled val="1"/>
        </dgm:presLayoutVars>
      </dgm:prSet>
      <dgm:spPr/>
    </dgm:pt>
    <dgm:pt modelId="{A3A0AD37-BE6B-48A9-934F-075DA8941857}" type="pres">
      <dgm:prSet presAssocID="{500E567A-8077-4889-AFEC-A335195EEE39}" presName="L2TextContainerWrapper" presStyleCnt="0">
        <dgm:presLayoutVars>
          <dgm:bulletEnabled val="1"/>
        </dgm:presLayoutVars>
      </dgm:prSet>
      <dgm:spPr/>
    </dgm:pt>
    <dgm:pt modelId="{5D8284D1-25E9-40EE-A0B7-ADEA38687D84}" type="pres">
      <dgm:prSet presAssocID="{500E567A-8077-4889-AFEC-A335195EEE39}" presName="L2TextContainer" presStyleLbl="bgAccFollowNode1" presStyleIdx="1" presStyleCnt="3"/>
      <dgm:spPr/>
    </dgm:pt>
    <dgm:pt modelId="{FE3AC390-A033-47F4-A3B0-1C647FEBB770}" type="pres">
      <dgm:prSet presAssocID="{500E567A-8077-4889-AFEC-A335195EEE39}" presName="FlexibleEmptyPlaceHolder" presStyleCnt="0"/>
      <dgm:spPr/>
    </dgm:pt>
    <dgm:pt modelId="{807D8D9A-AA26-44EB-A042-65A45478A158}" type="pres">
      <dgm:prSet presAssocID="{500E567A-8077-4889-AFEC-A335195EEE39}" presName="ConnectLine" presStyleLbl="sibTrans1D1" presStyleIdx="1" presStyleCnt="3"/>
      <dgm:spPr/>
    </dgm:pt>
    <dgm:pt modelId="{9809DD29-E2D1-41C5-981D-E11F404FD315}" type="pres">
      <dgm:prSet presAssocID="{500E567A-8077-4889-AFEC-A335195EEE39}" presName="ConnectorPoint" presStyleLbl="node1" presStyleIdx="1" presStyleCnt="3"/>
      <dgm:spPr>
        <a:solidFill>
          <a:schemeClr val="accent2">
            <a:hueOff val="-727682"/>
            <a:satOff val="-41964"/>
            <a:lumOff val="4314"/>
            <a:alphaOff val="0"/>
          </a:schemeClr>
        </a:solidFill>
        <a:ln w="6350" cap="flat" cmpd="sng" algn="ctr">
          <a:solidFill>
            <a:schemeClr val="lt1">
              <a:hueOff val="0"/>
              <a:satOff val="0"/>
              <a:lumOff val="0"/>
              <a:alphaOff val="0"/>
            </a:schemeClr>
          </a:solidFill>
          <a:prstDash val="solid"/>
          <a:miter lim="800000"/>
        </a:ln>
        <a:effectLst/>
      </dgm:spPr>
    </dgm:pt>
    <dgm:pt modelId="{D94B9165-B8B5-4C4D-A8EE-C21D5B6CE74B}" type="pres">
      <dgm:prSet presAssocID="{500E567A-8077-4889-AFEC-A335195EEE39}" presName="EmptyPlaceHolder" presStyleCnt="0"/>
      <dgm:spPr/>
    </dgm:pt>
    <dgm:pt modelId="{C1E343BA-4AF7-4495-804D-E930910CC647}" type="pres">
      <dgm:prSet presAssocID="{B44C618A-ADAF-47F9-AB59-689F8693FD9B}" presName="spaceBetweenRectangles" presStyleCnt="0"/>
      <dgm:spPr/>
    </dgm:pt>
    <dgm:pt modelId="{C369E77B-EC45-4D71-A876-E453BE534CD5}" type="pres">
      <dgm:prSet presAssocID="{BB97E719-F160-4133-9050-24B2E5190B39}" presName="composite" presStyleCnt="0"/>
      <dgm:spPr/>
    </dgm:pt>
    <dgm:pt modelId="{1811F519-C3D4-4323-BFD1-BACA0FFD1EF5}" type="pres">
      <dgm:prSet presAssocID="{BB97E719-F160-4133-9050-24B2E5190B39}" presName="L1TextContainer" presStyleLbl="alignNode1" presStyleIdx="2" presStyleCnt="3">
        <dgm:presLayoutVars>
          <dgm:chMax val="1"/>
          <dgm:chPref val="1"/>
          <dgm:bulletEnabled val="1"/>
        </dgm:presLayoutVars>
      </dgm:prSet>
      <dgm:spPr/>
    </dgm:pt>
    <dgm:pt modelId="{443F391F-9C57-4C1F-8462-9E1048B683EB}" type="pres">
      <dgm:prSet presAssocID="{BB97E719-F160-4133-9050-24B2E5190B39}" presName="L2TextContainerWrapper" presStyleCnt="0">
        <dgm:presLayoutVars>
          <dgm:bulletEnabled val="1"/>
        </dgm:presLayoutVars>
      </dgm:prSet>
      <dgm:spPr/>
    </dgm:pt>
    <dgm:pt modelId="{D7C59A39-C9B7-4C8B-871F-5722A2F1B649}" type="pres">
      <dgm:prSet presAssocID="{BB97E719-F160-4133-9050-24B2E5190B39}" presName="L2TextContainer" presStyleLbl="bgAccFollowNode1" presStyleIdx="2" presStyleCnt="3"/>
      <dgm:spPr/>
    </dgm:pt>
    <dgm:pt modelId="{617590CE-35F2-4B39-AFCB-0AEE67D164AC}" type="pres">
      <dgm:prSet presAssocID="{BB97E719-F160-4133-9050-24B2E5190B39}" presName="FlexibleEmptyPlaceHolder" presStyleCnt="0"/>
      <dgm:spPr/>
    </dgm:pt>
    <dgm:pt modelId="{9C856C77-74CF-49ED-A09E-431912E65428}" type="pres">
      <dgm:prSet presAssocID="{BB97E719-F160-4133-9050-24B2E5190B39}" presName="ConnectLine" presStyleLbl="sibTrans1D1" presStyleIdx="2" presStyleCnt="3"/>
      <dgm:spPr/>
    </dgm:pt>
    <dgm:pt modelId="{FBB3599D-B8E8-4A12-83DB-004030D4E0E6}" type="pres">
      <dgm:prSet presAssocID="{BB97E719-F160-4133-9050-24B2E5190B39}" presName="ConnectorPoint" presStyleLbl="node1" presStyleIdx="2" presStyleCnt="3"/>
      <dgm:spPr>
        <a:solidFill>
          <a:schemeClr val="accent2">
            <a:hueOff val="-1455363"/>
            <a:satOff val="-83928"/>
            <a:lumOff val="8628"/>
            <a:alphaOff val="0"/>
          </a:schemeClr>
        </a:solidFill>
        <a:ln w="6350" cap="flat" cmpd="sng" algn="ctr">
          <a:solidFill>
            <a:schemeClr val="lt1">
              <a:hueOff val="0"/>
              <a:satOff val="0"/>
              <a:lumOff val="0"/>
              <a:alphaOff val="0"/>
            </a:schemeClr>
          </a:solidFill>
          <a:prstDash val="solid"/>
          <a:miter lim="800000"/>
        </a:ln>
        <a:effectLst/>
      </dgm:spPr>
    </dgm:pt>
    <dgm:pt modelId="{77CFF62D-8E89-482A-8E5D-53BD7706DE05}" type="pres">
      <dgm:prSet presAssocID="{BB97E719-F160-4133-9050-24B2E5190B39}" presName="EmptyPlaceHolder" presStyleCnt="0"/>
      <dgm:spPr/>
    </dgm:pt>
  </dgm:ptLst>
  <dgm:cxnLst>
    <dgm:cxn modelId="{76441A03-55F0-440E-B06B-4008D22799EC}" srcId="{3B2E3E38-1136-45D9-A56B-EC54F0E5EDCD}" destId="{EB759450-5879-49D8-9D5E-662B30F2F690}" srcOrd="0" destOrd="0" parTransId="{1334052C-4B96-4224-AB6A-3CFD9FF927D5}" sibTransId="{3E378352-B532-4DA0-95D2-E3E069CFB962}"/>
    <dgm:cxn modelId="{72EAD803-D8B4-46F2-984B-31F5476D816F}" srcId="{3A63D1FE-DC0D-4CF9-86B0-D909EFDFBBCC}" destId="{BB97E719-F160-4133-9050-24B2E5190B39}" srcOrd="2" destOrd="0" parTransId="{56039194-2799-4BC2-B843-BB5ECEFBBE2F}" sibTransId="{9E5C2C05-4FB5-4F7F-AC22-26ECB82D0817}"/>
    <dgm:cxn modelId="{F4DC9B25-6F88-4D18-B4A4-E74F9452F024}" type="presOf" srcId="{3A63D1FE-DC0D-4CF9-86B0-D909EFDFBBCC}" destId="{4042D8FE-E885-45EA-8C94-FE40F11F3EEB}" srcOrd="0" destOrd="0" presId="urn:microsoft.com/office/officeart/2017/3/layout/HorizontalLabelsTimeline"/>
    <dgm:cxn modelId="{7B77262A-EA11-491C-A154-34BFD0A4CBA5}" srcId="{500E567A-8077-4889-AFEC-A335195EEE39}" destId="{9B8F8EB0-68E6-4707-80DA-D009A178F522}" srcOrd="0" destOrd="0" parTransId="{51F4E3C6-A182-4BAD-A9B7-7B497D0B52F8}" sibTransId="{A91E1BE1-650C-4092-B4DD-1C3868F6A703}"/>
    <dgm:cxn modelId="{1A156236-FAA4-4784-88BE-5F11F91F6B21}" type="presOf" srcId="{9B8F8EB0-68E6-4707-80DA-D009A178F522}" destId="{5D8284D1-25E9-40EE-A0B7-ADEA38687D84}" srcOrd="0" destOrd="0" presId="urn:microsoft.com/office/officeart/2017/3/layout/HorizontalLabelsTimeline"/>
    <dgm:cxn modelId="{9BC09F3B-9753-483C-9D05-04600310EC1E}" type="presOf" srcId="{EB759450-5879-49D8-9D5E-662B30F2F690}" destId="{597F5211-14CB-4833-B289-3A4DA56ED827}" srcOrd="0" destOrd="0" presId="urn:microsoft.com/office/officeart/2017/3/layout/HorizontalLabelsTimeline"/>
    <dgm:cxn modelId="{29E79C63-5DC5-44F7-87C0-E15AFD92CD8A}" type="presOf" srcId="{500E567A-8077-4889-AFEC-A335195EEE39}" destId="{253567D9-8A02-4CAA-85C3-EC455105FF37}" srcOrd="0" destOrd="0" presId="urn:microsoft.com/office/officeart/2017/3/layout/HorizontalLabelsTimeline"/>
    <dgm:cxn modelId="{B7B17264-25B5-448C-AAA0-E5E73DF81E97}" type="presOf" srcId="{BB97E719-F160-4133-9050-24B2E5190B39}" destId="{1811F519-C3D4-4323-BFD1-BACA0FFD1EF5}" srcOrd="0" destOrd="0" presId="urn:microsoft.com/office/officeart/2017/3/layout/HorizontalLabelsTimeline"/>
    <dgm:cxn modelId="{B60CC745-EBCE-4CE6-8D6F-950AC63777D6}" srcId="{3A63D1FE-DC0D-4CF9-86B0-D909EFDFBBCC}" destId="{3B2E3E38-1136-45D9-A56B-EC54F0E5EDCD}" srcOrd="0" destOrd="0" parTransId="{833D3974-9551-400A-B39B-602526B0FD49}" sibTransId="{D1C63E89-56D8-45FD-B4FA-F53BF51ECB8E}"/>
    <dgm:cxn modelId="{3076E54F-21DC-4EBE-B23B-B359259510D8}" type="presOf" srcId="{3B2E3E38-1136-45D9-A56B-EC54F0E5EDCD}" destId="{0121FA04-16B5-4AE3-BDC1-5AB9BD985664}" srcOrd="0" destOrd="0" presId="urn:microsoft.com/office/officeart/2017/3/layout/HorizontalLabelsTimeline"/>
    <dgm:cxn modelId="{92F3ED59-855E-457A-AA9C-1EEAD950FCA0}" srcId="{BB97E719-F160-4133-9050-24B2E5190B39}" destId="{2C586C23-6FB5-433A-8FE2-DC529851EB9A}" srcOrd="0" destOrd="0" parTransId="{2A330649-7D6E-43F6-889E-2B8574B94293}" sibTransId="{5D1FE433-B73A-4091-BC52-8F8839D69B1B}"/>
    <dgm:cxn modelId="{2456B3CF-80CF-4F9F-8E91-03B153093184}" type="presOf" srcId="{2C586C23-6FB5-433A-8FE2-DC529851EB9A}" destId="{D7C59A39-C9B7-4C8B-871F-5722A2F1B649}" srcOrd="0" destOrd="0" presId="urn:microsoft.com/office/officeart/2017/3/layout/HorizontalLabelsTimeline"/>
    <dgm:cxn modelId="{FBB669F4-C8AE-4744-9EDF-F6746DF8D068}" srcId="{3A63D1FE-DC0D-4CF9-86B0-D909EFDFBBCC}" destId="{500E567A-8077-4889-AFEC-A335195EEE39}" srcOrd="1" destOrd="0" parTransId="{CF42B09D-9185-4E97-9891-301CD6ED0905}" sibTransId="{B44C618A-ADAF-47F9-AB59-689F8693FD9B}"/>
    <dgm:cxn modelId="{525081BC-D608-40FD-8A32-43B4B039B0B1}" type="presParOf" srcId="{4042D8FE-E885-45EA-8C94-FE40F11F3EEB}" destId="{A38B399A-4F6C-4A6E-AF66-9CAEC78A5405}" srcOrd="0" destOrd="0" presId="urn:microsoft.com/office/officeart/2017/3/layout/HorizontalLabelsTimeline"/>
    <dgm:cxn modelId="{02DCB975-DE4C-4B1B-A0AA-7225602E369D}" type="presParOf" srcId="{4042D8FE-E885-45EA-8C94-FE40F11F3EEB}" destId="{6ADD6371-02E0-4768-B8DB-3CBD9EF842E4}" srcOrd="1" destOrd="0" presId="urn:microsoft.com/office/officeart/2017/3/layout/HorizontalLabelsTimeline"/>
    <dgm:cxn modelId="{9E7DF46D-71D7-45DA-8C8D-3B75E756C72B}" type="presParOf" srcId="{6ADD6371-02E0-4768-B8DB-3CBD9EF842E4}" destId="{4B333826-ABB0-4085-B500-21D91B079717}" srcOrd="0" destOrd="0" presId="urn:microsoft.com/office/officeart/2017/3/layout/HorizontalLabelsTimeline"/>
    <dgm:cxn modelId="{A5C0D467-BF2F-4471-9417-9130E044D96F}" type="presParOf" srcId="{4B333826-ABB0-4085-B500-21D91B079717}" destId="{0121FA04-16B5-4AE3-BDC1-5AB9BD985664}" srcOrd="0" destOrd="0" presId="urn:microsoft.com/office/officeart/2017/3/layout/HorizontalLabelsTimeline"/>
    <dgm:cxn modelId="{ECD690FE-24AF-47ED-8C25-542BAF94604D}" type="presParOf" srcId="{4B333826-ABB0-4085-B500-21D91B079717}" destId="{687792B5-B68A-4BF0-A62A-17FA0AF62DCE}" srcOrd="1" destOrd="0" presId="urn:microsoft.com/office/officeart/2017/3/layout/HorizontalLabelsTimeline"/>
    <dgm:cxn modelId="{BFE5C941-89D4-414E-9D7D-2732C6BF0B7A}" type="presParOf" srcId="{687792B5-B68A-4BF0-A62A-17FA0AF62DCE}" destId="{597F5211-14CB-4833-B289-3A4DA56ED827}" srcOrd="0" destOrd="0" presId="urn:microsoft.com/office/officeart/2017/3/layout/HorizontalLabelsTimeline"/>
    <dgm:cxn modelId="{D720A653-ABFA-4DEF-BD7B-9619F1568E9C}" type="presParOf" srcId="{687792B5-B68A-4BF0-A62A-17FA0AF62DCE}" destId="{81B5E49C-A7AB-4EE4-B982-4663724D64EC}" srcOrd="1" destOrd="0" presId="urn:microsoft.com/office/officeart/2017/3/layout/HorizontalLabelsTimeline"/>
    <dgm:cxn modelId="{27B70D86-FE94-4981-BA77-B8B2F77CD71B}" type="presParOf" srcId="{4B333826-ABB0-4085-B500-21D91B079717}" destId="{FA32BA5F-4C11-4763-B2FB-7D604295B102}" srcOrd="2" destOrd="0" presId="urn:microsoft.com/office/officeart/2017/3/layout/HorizontalLabelsTimeline"/>
    <dgm:cxn modelId="{068AF17A-CDAC-41C4-9E35-1B2B8181D35D}" type="presParOf" srcId="{4B333826-ABB0-4085-B500-21D91B079717}" destId="{814C7029-6917-43D0-A7FB-CE97CCD49D96}" srcOrd="3" destOrd="0" presId="urn:microsoft.com/office/officeart/2017/3/layout/HorizontalLabelsTimeline"/>
    <dgm:cxn modelId="{521551EB-E413-4A8A-A767-62D1383C7533}" type="presParOf" srcId="{4B333826-ABB0-4085-B500-21D91B079717}" destId="{EBF2D41C-C9D3-44E8-A6F9-7D3528BA4813}" srcOrd="4" destOrd="0" presId="urn:microsoft.com/office/officeart/2017/3/layout/HorizontalLabelsTimeline"/>
    <dgm:cxn modelId="{F2C99C58-14C2-4208-8625-FD27DDD9C783}" type="presParOf" srcId="{6ADD6371-02E0-4768-B8DB-3CBD9EF842E4}" destId="{04091D73-F464-4CF3-B274-57400510F0CF}" srcOrd="1" destOrd="0" presId="urn:microsoft.com/office/officeart/2017/3/layout/HorizontalLabelsTimeline"/>
    <dgm:cxn modelId="{001A9A20-65E6-4FB9-838A-447B6435D6D7}" type="presParOf" srcId="{6ADD6371-02E0-4768-B8DB-3CBD9EF842E4}" destId="{A5720353-DFC0-42CA-A7BE-EFBFD985916F}" srcOrd="2" destOrd="0" presId="urn:microsoft.com/office/officeart/2017/3/layout/HorizontalLabelsTimeline"/>
    <dgm:cxn modelId="{9453600C-FBA6-42C2-AA99-400D3CDD3D05}" type="presParOf" srcId="{A5720353-DFC0-42CA-A7BE-EFBFD985916F}" destId="{253567D9-8A02-4CAA-85C3-EC455105FF37}" srcOrd="0" destOrd="0" presId="urn:microsoft.com/office/officeart/2017/3/layout/HorizontalLabelsTimeline"/>
    <dgm:cxn modelId="{765716E3-8DB6-4835-9682-878AF680DFBE}" type="presParOf" srcId="{A5720353-DFC0-42CA-A7BE-EFBFD985916F}" destId="{A3A0AD37-BE6B-48A9-934F-075DA8941857}" srcOrd="1" destOrd="0" presId="urn:microsoft.com/office/officeart/2017/3/layout/HorizontalLabelsTimeline"/>
    <dgm:cxn modelId="{D1684FF5-FCD0-4D38-A1A2-F4BF694AE70A}" type="presParOf" srcId="{A3A0AD37-BE6B-48A9-934F-075DA8941857}" destId="{5D8284D1-25E9-40EE-A0B7-ADEA38687D84}" srcOrd="0" destOrd="0" presId="urn:microsoft.com/office/officeart/2017/3/layout/HorizontalLabelsTimeline"/>
    <dgm:cxn modelId="{5954C5E3-02ED-4729-936D-9A9CCF2B2A72}" type="presParOf" srcId="{A3A0AD37-BE6B-48A9-934F-075DA8941857}" destId="{FE3AC390-A033-47F4-A3B0-1C647FEBB770}" srcOrd="1" destOrd="0" presId="urn:microsoft.com/office/officeart/2017/3/layout/HorizontalLabelsTimeline"/>
    <dgm:cxn modelId="{B1212D76-9608-4079-AE10-94975AF3D31D}" type="presParOf" srcId="{A5720353-DFC0-42CA-A7BE-EFBFD985916F}" destId="{807D8D9A-AA26-44EB-A042-65A45478A158}" srcOrd="2" destOrd="0" presId="urn:microsoft.com/office/officeart/2017/3/layout/HorizontalLabelsTimeline"/>
    <dgm:cxn modelId="{7C554ADC-C282-405A-8FCB-EE47133D422A}" type="presParOf" srcId="{A5720353-DFC0-42CA-A7BE-EFBFD985916F}" destId="{9809DD29-E2D1-41C5-981D-E11F404FD315}" srcOrd="3" destOrd="0" presId="urn:microsoft.com/office/officeart/2017/3/layout/HorizontalLabelsTimeline"/>
    <dgm:cxn modelId="{D04EBE6A-9EE4-442B-B17B-2D7C40AE9517}" type="presParOf" srcId="{A5720353-DFC0-42CA-A7BE-EFBFD985916F}" destId="{D94B9165-B8B5-4C4D-A8EE-C21D5B6CE74B}" srcOrd="4" destOrd="0" presId="urn:microsoft.com/office/officeart/2017/3/layout/HorizontalLabelsTimeline"/>
    <dgm:cxn modelId="{5EC8C7BF-E9F2-4814-A889-C27A85D2EFAC}" type="presParOf" srcId="{6ADD6371-02E0-4768-B8DB-3CBD9EF842E4}" destId="{C1E343BA-4AF7-4495-804D-E930910CC647}" srcOrd="3" destOrd="0" presId="urn:microsoft.com/office/officeart/2017/3/layout/HorizontalLabelsTimeline"/>
    <dgm:cxn modelId="{96C21BAA-5675-47D9-B61A-526B5FFD0BD8}" type="presParOf" srcId="{6ADD6371-02E0-4768-B8DB-3CBD9EF842E4}" destId="{C369E77B-EC45-4D71-A876-E453BE534CD5}" srcOrd="4" destOrd="0" presId="urn:microsoft.com/office/officeart/2017/3/layout/HorizontalLabelsTimeline"/>
    <dgm:cxn modelId="{46A3F587-8107-4E28-BB17-133CCAE432FA}" type="presParOf" srcId="{C369E77B-EC45-4D71-A876-E453BE534CD5}" destId="{1811F519-C3D4-4323-BFD1-BACA0FFD1EF5}" srcOrd="0" destOrd="0" presId="urn:microsoft.com/office/officeart/2017/3/layout/HorizontalLabelsTimeline"/>
    <dgm:cxn modelId="{7B4ECF1C-C6C8-4B10-925C-D7C9076A70F2}" type="presParOf" srcId="{C369E77B-EC45-4D71-A876-E453BE534CD5}" destId="{443F391F-9C57-4C1F-8462-9E1048B683EB}" srcOrd="1" destOrd="0" presId="urn:microsoft.com/office/officeart/2017/3/layout/HorizontalLabelsTimeline"/>
    <dgm:cxn modelId="{6E79749B-607B-48DD-82FB-FEA9FE0D0FA5}" type="presParOf" srcId="{443F391F-9C57-4C1F-8462-9E1048B683EB}" destId="{D7C59A39-C9B7-4C8B-871F-5722A2F1B649}" srcOrd="0" destOrd="0" presId="urn:microsoft.com/office/officeart/2017/3/layout/HorizontalLabelsTimeline"/>
    <dgm:cxn modelId="{5E86CB7F-FC74-4256-9D81-BAFE65AF5728}" type="presParOf" srcId="{443F391F-9C57-4C1F-8462-9E1048B683EB}" destId="{617590CE-35F2-4B39-AFCB-0AEE67D164AC}" srcOrd="1" destOrd="0" presId="urn:microsoft.com/office/officeart/2017/3/layout/HorizontalLabelsTimeline"/>
    <dgm:cxn modelId="{09060A27-BFB1-4CDD-886A-AA48C429D625}" type="presParOf" srcId="{C369E77B-EC45-4D71-A876-E453BE534CD5}" destId="{9C856C77-74CF-49ED-A09E-431912E65428}" srcOrd="2" destOrd="0" presId="urn:microsoft.com/office/officeart/2017/3/layout/HorizontalLabelsTimeline"/>
    <dgm:cxn modelId="{6E1FFA6E-83A7-4943-BD3E-872BA3C1FF99}" type="presParOf" srcId="{C369E77B-EC45-4D71-A876-E453BE534CD5}" destId="{FBB3599D-B8E8-4A12-83DB-004030D4E0E6}" srcOrd="3" destOrd="0" presId="urn:microsoft.com/office/officeart/2017/3/layout/HorizontalLabelsTimeline"/>
    <dgm:cxn modelId="{A46D223D-FE7E-4630-BB07-999A8308304C}" type="presParOf" srcId="{C369E77B-EC45-4D71-A876-E453BE534CD5}" destId="{77CFF62D-8E89-482A-8E5D-53BD7706DE05}" srcOrd="4" destOrd="0" presId="urn:microsoft.com/office/officeart/2017/3/layout/HorizontalLabels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A63D1FE-DC0D-4CF9-86B0-D909EFDFBBCC}" type="doc">
      <dgm:prSet loTypeId="urn:microsoft.com/office/officeart/2017/3/layout/HorizontalLabelsTimeline" loCatId="process" qsTypeId="urn:microsoft.com/office/officeart/2005/8/quickstyle/simple2" qsCatId="simple" csTypeId="urn:microsoft.com/office/officeart/2005/8/colors/colorful2" csCatId="colorful" phldr="1"/>
      <dgm:spPr/>
      <dgm:t>
        <a:bodyPr/>
        <a:lstStyle/>
        <a:p>
          <a:endParaRPr lang="en-US"/>
        </a:p>
      </dgm:t>
    </dgm:pt>
    <dgm:pt modelId="{3B2E3E38-1136-45D9-A56B-EC54F0E5EDCD}">
      <dgm:prSet/>
      <dgm:spPr/>
      <dgm:t>
        <a:bodyPr/>
        <a:lstStyle/>
        <a:p>
          <a:pPr>
            <a:defRPr b="1"/>
          </a:pPr>
          <a:r>
            <a:rPr lang="en-US" dirty="0"/>
            <a:t>2006</a:t>
          </a:r>
        </a:p>
      </dgm:t>
    </dgm:pt>
    <dgm:pt modelId="{833D3974-9551-400A-B39B-602526B0FD49}" type="parTrans" cxnId="{B60CC745-EBCE-4CE6-8D6F-950AC63777D6}">
      <dgm:prSet/>
      <dgm:spPr/>
      <dgm:t>
        <a:bodyPr/>
        <a:lstStyle/>
        <a:p>
          <a:endParaRPr lang="en-US"/>
        </a:p>
      </dgm:t>
    </dgm:pt>
    <dgm:pt modelId="{D1C63E89-56D8-45FD-B4FA-F53BF51ECB8E}" type="sibTrans" cxnId="{B60CC745-EBCE-4CE6-8D6F-950AC63777D6}">
      <dgm:prSet/>
      <dgm:spPr/>
      <dgm:t>
        <a:bodyPr/>
        <a:lstStyle/>
        <a:p>
          <a:endParaRPr lang="en-US"/>
        </a:p>
      </dgm:t>
    </dgm:pt>
    <dgm:pt modelId="{EB759450-5879-49D8-9D5E-662B30F2F690}">
      <dgm:prSet/>
      <dgm:spPr/>
      <dgm:t>
        <a:bodyPr/>
        <a:lstStyle/>
        <a:p>
          <a:pPr algn="ctr"/>
          <a:r>
            <a:rPr lang="en-GB" b="0" i="0" dirty="0"/>
            <a:t>Under Section 135 of the </a:t>
          </a:r>
          <a:r>
            <a:rPr lang="en-GB" b="0" i="0" dirty="0" err="1"/>
            <a:t>the</a:t>
          </a:r>
          <a:r>
            <a:rPr lang="en-GB" b="0" i="0" dirty="0"/>
            <a:t> UK Companies Act 2006 directors are required to</a:t>
          </a:r>
          <a:r>
            <a:rPr lang="en-GB" b="1" i="0" dirty="0">
              <a:hlinkClick xmlns:r="http://schemas.openxmlformats.org/officeDocument/2006/relationships" r:id="rId1"/>
            </a:rPr>
            <a:t> ‘consider the interests of employees, consumers, suppliers, the environment and the community when pursuing the interests of shareholders.’ </a:t>
          </a:r>
          <a:r>
            <a:rPr lang="en-GB" b="0" i="0" dirty="0"/>
            <a:t>This does not, however, equate to converting CSR into a legal responsibility or duty.</a:t>
          </a:r>
          <a:r>
            <a:rPr lang="en-US" baseline="0" dirty="0"/>
            <a:t>)</a:t>
          </a:r>
          <a:endParaRPr lang="en-US" dirty="0"/>
        </a:p>
      </dgm:t>
    </dgm:pt>
    <dgm:pt modelId="{1334052C-4B96-4224-AB6A-3CFD9FF927D5}" type="parTrans" cxnId="{76441A03-55F0-440E-B06B-4008D22799EC}">
      <dgm:prSet/>
      <dgm:spPr/>
      <dgm:t>
        <a:bodyPr/>
        <a:lstStyle/>
        <a:p>
          <a:endParaRPr lang="en-US"/>
        </a:p>
      </dgm:t>
    </dgm:pt>
    <dgm:pt modelId="{3E378352-B532-4DA0-95D2-E3E069CFB962}" type="sibTrans" cxnId="{76441A03-55F0-440E-B06B-4008D22799EC}">
      <dgm:prSet/>
      <dgm:spPr/>
      <dgm:t>
        <a:bodyPr/>
        <a:lstStyle/>
        <a:p>
          <a:endParaRPr lang="en-US"/>
        </a:p>
      </dgm:t>
    </dgm:pt>
    <dgm:pt modelId="{500E567A-8077-4889-AFEC-A335195EEE39}">
      <dgm:prSet/>
      <dgm:spPr/>
      <dgm:t>
        <a:bodyPr/>
        <a:lstStyle/>
        <a:p>
          <a:pPr>
            <a:defRPr b="1"/>
          </a:pPr>
          <a:r>
            <a:rPr lang="en-US" dirty="0"/>
            <a:t>2010</a:t>
          </a:r>
        </a:p>
      </dgm:t>
    </dgm:pt>
    <dgm:pt modelId="{CF42B09D-9185-4E97-9891-301CD6ED0905}" type="parTrans" cxnId="{FBB669F4-C8AE-4744-9EDF-F6746DF8D068}">
      <dgm:prSet/>
      <dgm:spPr/>
      <dgm:t>
        <a:bodyPr/>
        <a:lstStyle/>
        <a:p>
          <a:endParaRPr lang="en-US"/>
        </a:p>
      </dgm:t>
    </dgm:pt>
    <dgm:pt modelId="{B44C618A-ADAF-47F9-AB59-689F8693FD9B}" type="sibTrans" cxnId="{FBB669F4-C8AE-4744-9EDF-F6746DF8D068}">
      <dgm:prSet/>
      <dgm:spPr/>
      <dgm:t>
        <a:bodyPr/>
        <a:lstStyle/>
        <a:p>
          <a:endParaRPr lang="en-US"/>
        </a:p>
      </dgm:t>
    </dgm:pt>
    <dgm:pt modelId="{9B8F8EB0-68E6-4707-80DA-D009A178F522}">
      <dgm:prSet/>
      <dgm:spPr/>
      <dgm:t>
        <a:bodyPr/>
        <a:lstStyle/>
        <a:p>
          <a:pPr algn="ctr"/>
          <a:r>
            <a:rPr lang="en-US" dirty="0"/>
            <a:t>Equality Act (2010)</a:t>
          </a:r>
        </a:p>
      </dgm:t>
    </dgm:pt>
    <dgm:pt modelId="{51F4E3C6-A182-4BAD-A9B7-7B497D0B52F8}" type="parTrans" cxnId="{7B77262A-EA11-491C-A154-34BFD0A4CBA5}">
      <dgm:prSet/>
      <dgm:spPr/>
      <dgm:t>
        <a:bodyPr/>
        <a:lstStyle/>
        <a:p>
          <a:endParaRPr lang="en-US"/>
        </a:p>
      </dgm:t>
    </dgm:pt>
    <dgm:pt modelId="{A91E1BE1-650C-4092-B4DD-1C3868F6A703}" type="sibTrans" cxnId="{7B77262A-EA11-491C-A154-34BFD0A4CBA5}">
      <dgm:prSet/>
      <dgm:spPr/>
      <dgm:t>
        <a:bodyPr/>
        <a:lstStyle/>
        <a:p>
          <a:endParaRPr lang="en-US"/>
        </a:p>
      </dgm:t>
    </dgm:pt>
    <dgm:pt modelId="{BB97E719-F160-4133-9050-24B2E5190B39}">
      <dgm:prSet/>
      <dgm:spPr/>
      <dgm:t>
        <a:bodyPr/>
        <a:lstStyle/>
        <a:p>
          <a:pPr>
            <a:defRPr b="1"/>
          </a:pPr>
          <a:r>
            <a:rPr lang="en-US" dirty="0"/>
            <a:t>2015</a:t>
          </a:r>
        </a:p>
      </dgm:t>
    </dgm:pt>
    <dgm:pt modelId="{56039194-2799-4BC2-B843-BB5ECEFBBE2F}" type="parTrans" cxnId="{72EAD803-D8B4-46F2-984B-31F5476D816F}">
      <dgm:prSet/>
      <dgm:spPr/>
      <dgm:t>
        <a:bodyPr/>
        <a:lstStyle/>
        <a:p>
          <a:endParaRPr lang="en-US"/>
        </a:p>
      </dgm:t>
    </dgm:pt>
    <dgm:pt modelId="{9E5C2C05-4FB5-4F7F-AC22-26ECB82D0817}" type="sibTrans" cxnId="{72EAD803-D8B4-46F2-984B-31F5476D816F}">
      <dgm:prSet/>
      <dgm:spPr/>
      <dgm:t>
        <a:bodyPr/>
        <a:lstStyle/>
        <a:p>
          <a:endParaRPr lang="en-US"/>
        </a:p>
      </dgm:t>
    </dgm:pt>
    <dgm:pt modelId="{2C586C23-6FB5-433A-8FE2-DC529851EB9A}">
      <dgm:prSet/>
      <dgm:spPr/>
      <dgm:t>
        <a:bodyPr/>
        <a:lstStyle/>
        <a:p>
          <a:r>
            <a:rPr lang="en-GB" b="0" i="0" dirty="0"/>
            <a:t>The Well-Being of Future Generations Act requires public bodies to take steps to prevent problems from arising or escalating for current or future generations.</a:t>
          </a:r>
          <a:endParaRPr lang="en-US" dirty="0"/>
        </a:p>
      </dgm:t>
    </dgm:pt>
    <dgm:pt modelId="{2A330649-7D6E-43F6-889E-2B8574B94293}" type="parTrans" cxnId="{92F3ED59-855E-457A-AA9C-1EEAD950FCA0}">
      <dgm:prSet/>
      <dgm:spPr/>
      <dgm:t>
        <a:bodyPr/>
        <a:lstStyle/>
        <a:p>
          <a:endParaRPr lang="en-US"/>
        </a:p>
      </dgm:t>
    </dgm:pt>
    <dgm:pt modelId="{5D1FE433-B73A-4091-BC52-8F8839D69B1B}" type="sibTrans" cxnId="{92F3ED59-855E-457A-AA9C-1EEAD950FCA0}">
      <dgm:prSet/>
      <dgm:spPr/>
      <dgm:t>
        <a:bodyPr/>
        <a:lstStyle/>
        <a:p>
          <a:endParaRPr lang="en-US"/>
        </a:p>
      </dgm:t>
    </dgm:pt>
    <dgm:pt modelId="{4042D8FE-E885-45EA-8C94-FE40F11F3EEB}" type="pres">
      <dgm:prSet presAssocID="{3A63D1FE-DC0D-4CF9-86B0-D909EFDFBBCC}" presName="root" presStyleCnt="0">
        <dgm:presLayoutVars>
          <dgm:chMax/>
          <dgm:chPref/>
          <dgm:animLvl val="lvl"/>
        </dgm:presLayoutVars>
      </dgm:prSet>
      <dgm:spPr/>
    </dgm:pt>
    <dgm:pt modelId="{A38B399A-4F6C-4A6E-AF66-9CAEC78A5405}" type="pres">
      <dgm:prSet presAssocID="{3A63D1FE-DC0D-4CF9-86B0-D909EFDFBBCC}" presName="divider" presStyleLbl="fgAcc1" presStyleIdx="0" presStyleCnt="1"/>
      <dgm:spPr/>
    </dgm:pt>
    <dgm:pt modelId="{6ADD6371-02E0-4768-B8DB-3CBD9EF842E4}" type="pres">
      <dgm:prSet presAssocID="{3A63D1FE-DC0D-4CF9-86B0-D909EFDFBBCC}" presName="nodes" presStyleCnt="0">
        <dgm:presLayoutVars>
          <dgm:chMax/>
          <dgm:chPref/>
          <dgm:animLvl val="lvl"/>
        </dgm:presLayoutVars>
      </dgm:prSet>
      <dgm:spPr/>
    </dgm:pt>
    <dgm:pt modelId="{4B333826-ABB0-4085-B500-21D91B079717}" type="pres">
      <dgm:prSet presAssocID="{3B2E3E38-1136-45D9-A56B-EC54F0E5EDCD}" presName="composite" presStyleCnt="0"/>
      <dgm:spPr/>
    </dgm:pt>
    <dgm:pt modelId="{0121FA04-16B5-4AE3-BDC1-5AB9BD985664}" type="pres">
      <dgm:prSet presAssocID="{3B2E3E38-1136-45D9-A56B-EC54F0E5EDCD}" presName="L1TextContainer" presStyleLbl="alignNode1" presStyleIdx="0" presStyleCnt="3">
        <dgm:presLayoutVars>
          <dgm:chMax val="1"/>
          <dgm:chPref val="1"/>
          <dgm:bulletEnabled val="1"/>
        </dgm:presLayoutVars>
      </dgm:prSet>
      <dgm:spPr/>
    </dgm:pt>
    <dgm:pt modelId="{687792B5-B68A-4BF0-A62A-17FA0AF62DCE}" type="pres">
      <dgm:prSet presAssocID="{3B2E3E38-1136-45D9-A56B-EC54F0E5EDCD}" presName="L2TextContainerWrapper" presStyleCnt="0">
        <dgm:presLayoutVars>
          <dgm:bulletEnabled val="1"/>
        </dgm:presLayoutVars>
      </dgm:prSet>
      <dgm:spPr/>
    </dgm:pt>
    <dgm:pt modelId="{597F5211-14CB-4833-B289-3A4DA56ED827}" type="pres">
      <dgm:prSet presAssocID="{3B2E3E38-1136-45D9-A56B-EC54F0E5EDCD}" presName="L2TextContainer" presStyleLbl="bgAccFollowNode1" presStyleIdx="0" presStyleCnt="3"/>
      <dgm:spPr/>
    </dgm:pt>
    <dgm:pt modelId="{81B5E49C-A7AB-4EE4-B982-4663724D64EC}" type="pres">
      <dgm:prSet presAssocID="{3B2E3E38-1136-45D9-A56B-EC54F0E5EDCD}" presName="FlexibleEmptyPlaceHolder" presStyleCnt="0"/>
      <dgm:spPr/>
    </dgm:pt>
    <dgm:pt modelId="{FA32BA5F-4C11-4763-B2FB-7D604295B102}" type="pres">
      <dgm:prSet presAssocID="{3B2E3E38-1136-45D9-A56B-EC54F0E5EDCD}" presName="ConnectLine" presStyleLbl="sibTrans1D1" presStyleIdx="0" presStyleCnt="3"/>
      <dgm:spPr/>
    </dgm:pt>
    <dgm:pt modelId="{814C7029-6917-43D0-A7FB-CE97CCD49D96}" type="pres">
      <dgm:prSet presAssocID="{3B2E3E38-1136-45D9-A56B-EC54F0E5EDCD}" presName="ConnectorPoint" presStyleLbl="node1" presStyleIdx="0" presStyleCnt="3"/>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EBF2D41C-C9D3-44E8-A6F9-7D3528BA4813}" type="pres">
      <dgm:prSet presAssocID="{3B2E3E38-1136-45D9-A56B-EC54F0E5EDCD}" presName="EmptyPlaceHolder" presStyleCnt="0"/>
      <dgm:spPr/>
    </dgm:pt>
    <dgm:pt modelId="{04091D73-F464-4CF3-B274-57400510F0CF}" type="pres">
      <dgm:prSet presAssocID="{D1C63E89-56D8-45FD-B4FA-F53BF51ECB8E}" presName="spaceBetweenRectangles" presStyleCnt="0"/>
      <dgm:spPr/>
    </dgm:pt>
    <dgm:pt modelId="{A5720353-DFC0-42CA-A7BE-EFBFD985916F}" type="pres">
      <dgm:prSet presAssocID="{500E567A-8077-4889-AFEC-A335195EEE39}" presName="composite" presStyleCnt="0"/>
      <dgm:spPr/>
    </dgm:pt>
    <dgm:pt modelId="{253567D9-8A02-4CAA-85C3-EC455105FF37}" type="pres">
      <dgm:prSet presAssocID="{500E567A-8077-4889-AFEC-A335195EEE39}" presName="L1TextContainer" presStyleLbl="alignNode1" presStyleIdx="1" presStyleCnt="3">
        <dgm:presLayoutVars>
          <dgm:chMax val="1"/>
          <dgm:chPref val="1"/>
          <dgm:bulletEnabled val="1"/>
        </dgm:presLayoutVars>
      </dgm:prSet>
      <dgm:spPr/>
    </dgm:pt>
    <dgm:pt modelId="{A3A0AD37-BE6B-48A9-934F-075DA8941857}" type="pres">
      <dgm:prSet presAssocID="{500E567A-8077-4889-AFEC-A335195EEE39}" presName="L2TextContainerWrapper" presStyleCnt="0">
        <dgm:presLayoutVars>
          <dgm:bulletEnabled val="1"/>
        </dgm:presLayoutVars>
      </dgm:prSet>
      <dgm:spPr/>
    </dgm:pt>
    <dgm:pt modelId="{5D8284D1-25E9-40EE-A0B7-ADEA38687D84}" type="pres">
      <dgm:prSet presAssocID="{500E567A-8077-4889-AFEC-A335195EEE39}" presName="L2TextContainer" presStyleLbl="bgAccFollowNode1" presStyleIdx="1" presStyleCnt="3"/>
      <dgm:spPr/>
    </dgm:pt>
    <dgm:pt modelId="{FE3AC390-A033-47F4-A3B0-1C647FEBB770}" type="pres">
      <dgm:prSet presAssocID="{500E567A-8077-4889-AFEC-A335195EEE39}" presName="FlexibleEmptyPlaceHolder" presStyleCnt="0"/>
      <dgm:spPr/>
    </dgm:pt>
    <dgm:pt modelId="{807D8D9A-AA26-44EB-A042-65A45478A158}" type="pres">
      <dgm:prSet presAssocID="{500E567A-8077-4889-AFEC-A335195EEE39}" presName="ConnectLine" presStyleLbl="sibTrans1D1" presStyleIdx="1" presStyleCnt="3"/>
      <dgm:spPr/>
    </dgm:pt>
    <dgm:pt modelId="{9809DD29-E2D1-41C5-981D-E11F404FD315}" type="pres">
      <dgm:prSet presAssocID="{500E567A-8077-4889-AFEC-A335195EEE39}" presName="ConnectorPoint" presStyleLbl="node1" presStyleIdx="1" presStyleCnt="3"/>
      <dgm:spPr>
        <a:solidFill>
          <a:schemeClr val="accent2">
            <a:hueOff val="-727682"/>
            <a:satOff val="-41964"/>
            <a:lumOff val="4314"/>
            <a:alphaOff val="0"/>
          </a:schemeClr>
        </a:solidFill>
        <a:ln w="6350" cap="flat" cmpd="sng" algn="ctr">
          <a:solidFill>
            <a:schemeClr val="lt1">
              <a:hueOff val="0"/>
              <a:satOff val="0"/>
              <a:lumOff val="0"/>
              <a:alphaOff val="0"/>
            </a:schemeClr>
          </a:solidFill>
          <a:prstDash val="solid"/>
          <a:miter lim="800000"/>
        </a:ln>
        <a:effectLst/>
      </dgm:spPr>
    </dgm:pt>
    <dgm:pt modelId="{D94B9165-B8B5-4C4D-A8EE-C21D5B6CE74B}" type="pres">
      <dgm:prSet presAssocID="{500E567A-8077-4889-AFEC-A335195EEE39}" presName="EmptyPlaceHolder" presStyleCnt="0"/>
      <dgm:spPr/>
    </dgm:pt>
    <dgm:pt modelId="{C1E343BA-4AF7-4495-804D-E930910CC647}" type="pres">
      <dgm:prSet presAssocID="{B44C618A-ADAF-47F9-AB59-689F8693FD9B}" presName="spaceBetweenRectangles" presStyleCnt="0"/>
      <dgm:spPr/>
    </dgm:pt>
    <dgm:pt modelId="{C369E77B-EC45-4D71-A876-E453BE534CD5}" type="pres">
      <dgm:prSet presAssocID="{BB97E719-F160-4133-9050-24B2E5190B39}" presName="composite" presStyleCnt="0"/>
      <dgm:spPr/>
    </dgm:pt>
    <dgm:pt modelId="{1811F519-C3D4-4323-BFD1-BACA0FFD1EF5}" type="pres">
      <dgm:prSet presAssocID="{BB97E719-F160-4133-9050-24B2E5190B39}" presName="L1TextContainer" presStyleLbl="alignNode1" presStyleIdx="2" presStyleCnt="3">
        <dgm:presLayoutVars>
          <dgm:chMax val="1"/>
          <dgm:chPref val="1"/>
          <dgm:bulletEnabled val="1"/>
        </dgm:presLayoutVars>
      </dgm:prSet>
      <dgm:spPr/>
    </dgm:pt>
    <dgm:pt modelId="{443F391F-9C57-4C1F-8462-9E1048B683EB}" type="pres">
      <dgm:prSet presAssocID="{BB97E719-F160-4133-9050-24B2E5190B39}" presName="L2TextContainerWrapper" presStyleCnt="0">
        <dgm:presLayoutVars>
          <dgm:bulletEnabled val="1"/>
        </dgm:presLayoutVars>
      </dgm:prSet>
      <dgm:spPr/>
    </dgm:pt>
    <dgm:pt modelId="{D7C59A39-C9B7-4C8B-871F-5722A2F1B649}" type="pres">
      <dgm:prSet presAssocID="{BB97E719-F160-4133-9050-24B2E5190B39}" presName="L2TextContainer" presStyleLbl="bgAccFollowNode1" presStyleIdx="2" presStyleCnt="3"/>
      <dgm:spPr/>
    </dgm:pt>
    <dgm:pt modelId="{617590CE-35F2-4B39-AFCB-0AEE67D164AC}" type="pres">
      <dgm:prSet presAssocID="{BB97E719-F160-4133-9050-24B2E5190B39}" presName="FlexibleEmptyPlaceHolder" presStyleCnt="0"/>
      <dgm:spPr/>
    </dgm:pt>
    <dgm:pt modelId="{9C856C77-74CF-49ED-A09E-431912E65428}" type="pres">
      <dgm:prSet presAssocID="{BB97E719-F160-4133-9050-24B2E5190B39}" presName="ConnectLine" presStyleLbl="sibTrans1D1" presStyleIdx="2" presStyleCnt="3"/>
      <dgm:spPr/>
    </dgm:pt>
    <dgm:pt modelId="{FBB3599D-B8E8-4A12-83DB-004030D4E0E6}" type="pres">
      <dgm:prSet presAssocID="{BB97E719-F160-4133-9050-24B2E5190B39}" presName="ConnectorPoint" presStyleLbl="node1" presStyleIdx="2" presStyleCnt="3"/>
      <dgm:spPr>
        <a:solidFill>
          <a:schemeClr val="accent2">
            <a:hueOff val="-1455363"/>
            <a:satOff val="-83928"/>
            <a:lumOff val="8628"/>
            <a:alphaOff val="0"/>
          </a:schemeClr>
        </a:solidFill>
        <a:ln w="6350" cap="flat" cmpd="sng" algn="ctr">
          <a:solidFill>
            <a:schemeClr val="lt1">
              <a:hueOff val="0"/>
              <a:satOff val="0"/>
              <a:lumOff val="0"/>
              <a:alphaOff val="0"/>
            </a:schemeClr>
          </a:solidFill>
          <a:prstDash val="solid"/>
          <a:miter lim="800000"/>
        </a:ln>
        <a:effectLst/>
      </dgm:spPr>
    </dgm:pt>
    <dgm:pt modelId="{77CFF62D-8E89-482A-8E5D-53BD7706DE05}" type="pres">
      <dgm:prSet presAssocID="{BB97E719-F160-4133-9050-24B2E5190B39}" presName="EmptyPlaceHolder" presStyleCnt="0"/>
      <dgm:spPr/>
    </dgm:pt>
  </dgm:ptLst>
  <dgm:cxnLst>
    <dgm:cxn modelId="{76441A03-55F0-440E-B06B-4008D22799EC}" srcId="{3B2E3E38-1136-45D9-A56B-EC54F0E5EDCD}" destId="{EB759450-5879-49D8-9D5E-662B30F2F690}" srcOrd="0" destOrd="0" parTransId="{1334052C-4B96-4224-AB6A-3CFD9FF927D5}" sibTransId="{3E378352-B532-4DA0-95D2-E3E069CFB962}"/>
    <dgm:cxn modelId="{72EAD803-D8B4-46F2-984B-31F5476D816F}" srcId="{3A63D1FE-DC0D-4CF9-86B0-D909EFDFBBCC}" destId="{BB97E719-F160-4133-9050-24B2E5190B39}" srcOrd="2" destOrd="0" parTransId="{56039194-2799-4BC2-B843-BB5ECEFBBE2F}" sibTransId="{9E5C2C05-4FB5-4F7F-AC22-26ECB82D0817}"/>
    <dgm:cxn modelId="{F4DC9B25-6F88-4D18-B4A4-E74F9452F024}" type="presOf" srcId="{3A63D1FE-DC0D-4CF9-86B0-D909EFDFBBCC}" destId="{4042D8FE-E885-45EA-8C94-FE40F11F3EEB}" srcOrd="0" destOrd="0" presId="urn:microsoft.com/office/officeart/2017/3/layout/HorizontalLabelsTimeline"/>
    <dgm:cxn modelId="{7B77262A-EA11-491C-A154-34BFD0A4CBA5}" srcId="{500E567A-8077-4889-AFEC-A335195EEE39}" destId="{9B8F8EB0-68E6-4707-80DA-D009A178F522}" srcOrd="0" destOrd="0" parTransId="{51F4E3C6-A182-4BAD-A9B7-7B497D0B52F8}" sibTransId="{A91E1BE1-650C-4092-B4DD-1C3868F6A703}"/>
    <dgm:cxn modelId="{1A156236-FAA4-4784-88BE-5F11F91F6B21}" type="presOf" srcId="{9B8F8EB0-68E6-4707-80DA-D009A178F522}" destId="{5D8284D1-25E9-40EE-A0B7-ADEA38687D84}" srcOrd="0" destOrd="0" presId="urn:microsoft.com/office/officeart/2017/3/layout/HorizontalLabelsTimeline"/>
    <dgm:cxn modelId="{9BC09F3B-9753-483C-9D05-04600310EC1E}" type="presOf" srcId="{EB759450-5879-49D8-9D5E-662B30F2F690}" destId="{597F5211-14CB-4833-B289-3A4DA56ED827}" srcOrd="0" destOrd="0" presId="urn:microsoft.com/office/officeart/2017/3/layout/HorizontalLabelsTimeline"/>
    <dgm:cxn modelId="{29E79C63-5DC5-44F7-87C0-E15AFD92CD8A}" type="presOf" srcId="{500E567A-8077-4889-AFEC-A335195EEE39}" destId="{253567D9-8A02-4CAA-85C3-EC455105FF37}" srcOrd="0" destOrd="0" presId="urn:microsoft.com/office/officeart/2017/3/layout/HorizontalLabelsTimeline"/>
    <dgm:cxn modelId="{B7B17264-25B5-448C-AAA0-E5E73DF81E97}" type="presOf" srcId="{BB97E719-F160-4133-9050-24B2E5190B39}" destId="{1811F519-C3D4-4323-BFD1-BACA0FFD1EF5}" srcOrd="0" destOrd="0" presId="urn:microsoft.com/office/officeart/2017/3/layout/HorizontalLabelsTimeline"/>
    <dgm:cxn modelId="{B60CC745-EBCE-4CE6-8D6F-950AC63777D6}" srcId="{3A63D1FE-DC0D-4CF9-86B0-D909EFDFBBCC}" destId="{3B2E3E38-1136-45D9-A56B-EC54F0E5EDCD}" srcOrd="0" destOrd="0" parTransId="{833D3974-9551-400A-B39B-602526B0FD49}" sibTransId="{D1C63E89-56D8-45FD-B4FA-F53BF51ECB8E}"/>
    <dgm:cxn modelId="{3076E54F-21DC-4EBE-B23B-B359259510D8}" type="presOf" srcId="{3B2E3E38-1136-45D9-A56B-EC54F0E5EDCD}" destId="{0121FA04-16B5-4AE3-BDC1-5AB9BD985664}" srcOrd="0" destOrd="0" presId="urn:microsoft.com/office/officeart/2017/3/layout/HorizontalLabelsTimeline"/>
    <dgm:cxn modelId="{92F3ED59-855E-457A-AA9C-1EEAD950FCA0}" srcId="{BB97E719-F160-4133-9050-24B2E5190B39}" destId="{2C586C23-6FB5-433A-8FE2-DC529851EB9A}" srcOrd="0" destOrd="0" parTransId="{2A330649-7D6E-43F6-889E-2B8574B94293}" sibTransId="{5D1FE433-B73A-4091-BC52-8F8839D69B1B}"/>
    <dgm:cxn modelId="{2456B3CF-80CF-4F9F-8E91-03B153093184}" type="presOf" srcId="{2C586C23-6FB5-433A-8FE2-DC529851EB9A}" destId="{D7C59A39-C9B7-4C8B-871F-5722A2F1B649}" srcOrd="0" destOrd="0" presId="urn:microsoft.com/office/officeart/2017/3/layout/HorizontalLabelsTimeline"/>
    <dgm:cxn modelId="{FBB669F4-C8AE-4744-9EDF-F6746DF8D068}" srcId="{3A63D1FE-DC0D-4CF9-86B0-D909EFDFBBCC}" destId="{500E567A-8077-4889-AFEC-A335195EEE39}" srcOrd="1" destOrd="0" parTransId="{CF42B09D-9185-4E97-9891-301CD6ED0905}" sibTransId="{B44C618A-ADAF-47F9-AB59-689F8693FD9B}"/>
    <dgm:cxn modelId="{525081BC-D608-40FD-8A32-43B4B039B0B1}" type="presParOf" srcId="{4042D8FE-E885-45EA-8C94-FE40F11F3EEB}" destId="{A38B399A-4F6C-4A6E-AF66-9CAEC78A5405}" srcOrd="0" destOrd="0" presId="urn:microsoft.com/office/officeart/2017/3/layout/HorizontalLabelsTimeline"/>
    <dgm:cxn modelId="{02DCB975-DE4C-4B1B-A0AA-7225602E369D}" type="presParOf" srcId="{4042D8FE-E885-45EA-8C94-FE40F11F3EEB}" destId="{6ADD6371-02E0-4768-B8DB-3CBD9EF842E4}" srcOrd="1" destOrd="0" presId="urn:microsoft.com/office/officeart/2017/3/layout/HorizontalLabelsTimeline"/>
    <dgm:cxn modelId="{9E7DF46D-71D7-45DA-8C8D-3B75E756C72B}" type="presParOf" srcId="{6ADD6371-02E0-4768-B8DB-3CBD9EF842E4}" destId="{4B333826-ABB0-4085-B500-21D91B079717}" srcOrd="0" destOrd="0" presId="urn:microsoft.com/office/officeart/2017/3/layout/HorizontalLabelsTimeline"/>
    <dgm:cxn modelId="{A5C0D467-BF2F-4471-9417-9130E044D96F}" type="presParOf" srcId="{4B333826-ABB0-4085-B500-21D91B079717}" destId="{0121FA04-16B5-4AE3-BDC1-5AB9BD985664}" srcOrd="0" destOrd="0" presId="urn:microsoft.com/office/officeart/2017/3/layout/HorizontalLabelsTimeline"/>
    <dgm:cxn modelId="{ECD690FE-24AF-47ED-8C25-542BAF94604D}" type="presParOf" srcId="{4B333826-ABB0-4085-B500-21D91B079717}" destId="{687792B5-B68A-4BF0-A62A-17FA0AF62DCE}" srcOrd="1" destOrd="0" presId="urn:microsoft.com/office/officeart/2017/3/layout/HorizontalLabelsTimeline"/>
    <dgm:cxn modelId="{BFE5C941-89D4-414E-9D7D-2732C6BF0B7A}" type="presParOf" srcId="{687792B5-B68A-4BF0-A62A-17FA0AF62DCE}" destId="{597F5211-14CB-4833-B289-3A4DA56ED827}" srcOrd="0" destOrd="0" presId="urn:microsoft.com/office/officeart/2017/3/layout/HorizontalLabelsTimeline"/>
    <dgm:cxn modelId="{D720A653-ABFA-4DEF-BD7B-9619F1568E9C}" type="presParOf" srcId="{687792B5-B68A-4BF0-A62A-17FA0AF62DCE}" destId="{81B5E49C-A7AB-4EE4-B982-4663724D64EC}" srcOrd="1" destOrd="0" presId="urn:microsoft.com/office/officeart/2017/3/layout/HorizontalLabelsTimeline"/>
    <dgm:cxn modelId="{27B70D86-FE94-4981-BA77-B8B2F77CD71B}" type="presParOf" srcId="{4B333826-ABB0-4085-B500-21D91B079717}" destId="{FA32BA5F-4C11-4763-B2FB-7D604295B102}" srcOrd="2" destOrd="0" presId="urn:microsoft.com/office/officeart/2017/3/layout/HorizontalLabelsTimeline"/>
    <dgm:cxn modelId="{068AF17A-CDAC-41C4-9E35-1B2B8181D35D}" type="presParOf" srcId="{4B333826-ABB0-4085-B500-21D91B079717}" destId="{814C7029-6917-43D0-A7FB-CE97CCD49D96}" srcOrd="3" destOrd="0" presId="urn:microsoft.com/office/officeart/2017/3/layout/HorizontalLabelsTimeline"/>
    <dgm:cxn modelId="{521551EB-E413-4A8A-A767-62D1383C7533}" type="presParOf" srcId="{4B333826-ABB0-4085-B500-21D91B079717}" destId="{EBF2D41C-C9D3-44E8-A6F9-7D3528BA4813}" srcOrd="4" destOrd="0" presId="urn:microsoft.com/office/officeart/2017/3/layout/HorizontalLabelsTimeline"/>
    <dgm:cxn modelId="{F2C99C58-14C2-4208-8625-FD27DDD9C783}" type="presParOf" srcId="{6ADD6371-02E0-4768-B8DB-3CBD9EF842E4}" destId="{04091D73-F464-4CF3-B274-57400510F0CF}" srcOrd="1" destOrd="0" presId="urn:microsoft.com/office/officeart/2017/3/layout/HorizontalLabelsTimeline"/>
    <dgm:cxn modelId="{001A9A20-65E6-4FB9-838A-447B6435D6D7}" type="presParOf" srcId="{6ADD6371-02E0-4768-B8DB-3CBD9EF842E4}" destId="{A5720353-DFC0-42CA-A7BE-EFBFD985916F}" srcOrd="2" destOrd="0" presId="urn:microsoft.com/office/officeart/2017/3/layout/HorizontalLabelsTimeline"/>
    <dgm:cxn modelId="{9453600C-FBA6-42C2-AA99-400D3CDD3D05}" type="presParOf" srcId="{A5720353-DFC0-42CA-A7BE-EFBFD985916F}" destId="{253567D9-8A02-4CAA-85C3-EC455105FF37}" srcOrd="0" destOrd="0" presId="urn:microsoft.com/office/officeart/2017/3/layout/HorizontalLabelsTimeline"/>
    <dgm:cxn modelId="{765716E3-8DB6-4835-9682-878AF680DFBE}" type="presParOf" srcId="{A5720353-DFC0-42CA-A7BE-EFBFD985916F}" destId="{A3A0AD37-BE6B-48A9-934F-075DA8941857}" srcOrd="1" destOrd="0" presId="urn:microsoft.com/office/officeart/2017/3/layout/HorizontalLabelsTimeline"/>
    <dgm:cxn modelId="{D1684FF5-FCD0-4D38-A1A2-F4BF694AE70A}" type="presParOf" srcId="{A3A0AD37-BE6B-48A9-934F-075DA8941857}" destId="{5D8284D1-25E9-40EE-A0B7-ADEA38687D84}" srcOrd="0" destOrd="0" presId="urn:microsoft.com/office/officeart/2017/3/layout/HorizontalLabelsTimeline"/>
    <dgm:cxn modelId="{5954C5E3-02ED-4729-936D-9A9CCF2B2A72}" type="presParOf" srcId="{A3A0AD37-BE6B-48A9-934F-075DA8941857}" destId="{FE3AC390-A033-47F4-A3B0-1C647FEBB770}" srcOrd="1" destOrd="0" presId="urn:microsoft.com/office/officeart/2017/3/layout/HorizontalLabelsTimeline"/>
    <dgm:cxn modelId="{B1212D76-9608-4079-AE10-94975AF3D31D}" type="presParOf" srcId="{A5720353-DFC0-42CA-A7BE-EFBFD985916F}" destId="{807D8D9A-AA26-44EB-A042-65A45478A158}" srcOrd="2" destOrd="0" presId="urn:microsoft.com/office/officeart/2017/3/layout/HorizontalLabelsTimeline"/>
    <dgm:cxn modelId="{7C554ADC-C282-405A-8FCB-EE47133D422A}" type="presParOf" srcId="{A5720353-DFC0-42CA-A7BE-EFBFD985916F}" destId="{9809DD29-E2D1-41C5-981D-E11F404FD315}" srcOrd="3" destOrd="0" presId="urn:microsoft.com/office/officeart/2017/3/layout/HorizontalLabelsTimeline"/>
    <dgm:cxn modelId="{D04EBE6A-9EE4-442B-B17B-2D7C40AE9517}" type="presParOf" srcId="{A5720353-DFC0-42CA-A7BE-EFBFD985916F}" destId="{D94B9165-B8B5-4C4D-A8EE-C21D5B6CE74B}" srcOrd="4" destOrd="0" presId="urn:microsoft.com/office/officeart/2017/3/layout/HorizontalLabelsTimeline"/>
    <dgm:cxn modelId="{5EC8C7BF-E9F2-4814-A889-C27A85D2EFAC}" type="presParOf" srcId="{6ADD6371-02E0-4768-B8DB-3CBD9EF842E4}" destId="{C1E343BA-4AF7-4495-804D-E930910CC647}" srcOrd="3" destOrd="0" presId="urn:microsoft.com/office/officeart/2017/3/layout/HorizontalLabelsTimeline"/>
    <dgm:cxn modelId="{96C21BAA-5675-47D9-B61A-526B5FFD0BD8}" type="presParOf" srcId="{6ADD6371-02E0-4768-B8DB-3CBD9EF842E4}" destId="{C369E77B-EC45-4D71-A876-E453BE534CD5}" srcOrd="4" destOrd="0" presId="urn:microsoft.com/office/officeart/2017/3/layout/HorizontalLabelsTimeline"/>
    <dgm:cxn modelId="{46A3F587-8107-4E28-BB17-133CCAE432FA}" type="presParOf" srcId="{C369E77B-EC45-4D71-A876-E453BE534CD5}" destId="{1811F519-C3D4-4323-BFD1-BACA0FFD1EF5}" srcOrd="0" destOrd="0" presId="urn:microsoft.com/office/officeart/2017/3/layout/HorizontalLabelsTimeline"/>
    <dgm:cxn modelId="{7B4ECF1C-C6C8-4B10-925C-D7C9076A70F2}" type="presParOf" srcId="{C369E77B-EC45-4D71-A876-E453BE534CD5}" destId="{443F391F-9C57-4C1F-8462-9E1048B683EB}" srcOrd="1" destOrd="0" presId="urn:microsoft.com/office/officeart/2017/3/layout/HorizontalLabelsTimeline"/>
    <dgm:cxn modelId="{6E79749B-607B-48DD-82FB-FEA9FE0D0FA5}" type="presParOf" srcId="{443F391F-9C57-4C1F-8462-9E1048B683EB}" destId="{D7C59A39-C9B7-4C8B-871F-5722A2F1B649}" srcOrd="0" destOrd="0" presId="urn:microsoft.com/office/officeart/2017/3/layout/HorizontalLabelsTimeline"/>
    <dgm:cxn modelId="{5E86CB7F-FC74-4256-9D81-BAFE65AF5728}" type="presParOf" srcId="{443F391F-9C57-4C1F-8462-9E1048B683EB}" destId="{617590CE-35F2-4B39-AFCB-0AEE67D164AC}" srcOrd="1" destOrd="0" presId="urn:microsoft.com/office/officeart/2017/3/layout/HorizontalLabelsTimeline"/>
    <dgm:cxn modelId="{09060A27-BFB1-4CDD-886A-AA48C429D625}" type="presParOf" srcId="{C369E77B-EC45-4D71-A876-E453BE534CD5}" destId="{9C856C77-74CF-49ED-A09E-431912E65428}" srcOrd="2" destOrd="0" presId="urn:microsoft.com/office/officeart/2017/3/layout/HorizontalLabelsTimeline"/>
    <dgm:cxn modelId="{6E1FFA6E-83A7-4943-BD3E-872BA3C1FF99}" type="presParOf" srcId="{C369E77B-EC45-4D71-A876-E453BE534CD5}" destId="{FBB3599D-B8E8-4A12-83DB-004030D4E0E6}" srcOrd="3" destOrd="0" presId="urn:microsoft.com/office/officeart/2017/3/layout/HorizontalLabelsTimeline"/>
    <dgm:cxn modelId="{A46D223D-FE7E-4630-BB07-999A8308304C}" type="presParOf" srcId="{C369E77B-EC45-4D71-A876-E453BE534CD5}" destId="{77CFF62D-8E89-482A-8E5D-53BD7706DE05}" srcOrd="4" destOrd="0" presId="urn:microsoft.com/office/officeart/2017/3/layout/HorizontalLabels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7D1FC-C4DC-4990-8920-B2B17B4264C3}">
      <dsp:nvSpPr>
        <dsp:cNvPr id="0" name=""/>
        <dsp:cNvSpPr/>
      </dsp:nvSpPr>
      <dsp:spPr>
        <a:xfrm>
          <a:off x="0" y="635"/>
          <a:ext cx="5181508" cy="73278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concept can be traced back to the 1950’s. Kellogg, Bourneville, Port Sunlight, all had social programmes for employees and their families.</a:t>
          </a:r>
          <a:endParaRPr lang="en-US" sz="1600" kern="1200" dirty="0"/>
        </a:p>
      </dsp:txBody>
      <dsp:txXfrm>
        <a:off x="35771" y="36406"/>
        <a:ext cx="5109966" cy="661239"/>
      </dsp:txXfrm>
    </dsp:sp>
    <dsp:sp modelId="{FE263C3B-9A19-444F-9074-477B8A605A3B}">
      <dsp:nvSpPr>
        <dsp:cNvPr id="0" name=""/>
        <dsp:cNvSpPr/>
      </dsp:nvSpPr>
      <dsp:spPr>
        <a:xfrm>
          <a:off x="0" y="747731"/>
          <a:ext cx="5181508" cy="732781"/>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Howard R. Bowen was considered the Father of CSR: “Social Responsibilities of Companies.”</a:t>
          </a:r>
          <a:endParaRPr lang="en-US" sz="1600" kern="1200" dirty="0"/>
        </a:p>
      </dsp:txBody>
      <dsp:txXfrm>
        <a:off x="35771" y="783502"/>
        <a:ext cx="5109966" cy="661239"/>
      </dsp:txXfrm>
    </dsp:sp>
    <dsp:sp modelId="{138718F5-7520-4505-A7EB-9882CB937310}">
      <dsp:nvSpPr>
        <dsp:cNvPr id="0" name=""/>
        <dsp:cNvSpPr/>
      </dsp:nvSpPr>
      <dsp:spPr>
        <a:xfrm>
          <a:off x="0" y="1494828"/>
          <a:ext cx="5181508" cy="73278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1960’s and 70’s saw new definitions formulated, Davies in the 1960’s, Carroll in 1979.</a:t>
          </a:r>
          <a:endParaRPr lang="en-US" sz="1600" kern="1200"/>
        </a:p>
      </dsp:txBody>
      <dsp:txXfrm>
        <a:off x="35771" y="1530599"/>
        <a:ext cx="5109966" cy="661239"/>
      </dsp:txXfrm>
    </dsp:sp>
    <dsp:sp modelId="{03783B89-53DB-4903-A062-35CEA55B59A4}">
      <dsp:nvSpPr>
        <dsp:cNvPr id="0" name=""/>
        <dsp:cNvSpPr/>
      </dsp:nvSpPr>
      <dsp:spPr>
        <a:xfrm>
          <a:off x="0" y="2241925"/>
          <a:ext cx="5181508" cy="732781"/>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Walter Cochrane Wood 1999, further developed theories and methods of assessment.</a:t>
          </a:r>
          <a:endParaRPr lang="en-US" sz="1600" kern="1200"/>
        </a:p>
      </dsp:txBody>
      <dsp:txXfrm>
        <a:off x="35771" y="2277696"/>
        <a:ext cx="5109966" cy="661239"/>
      </dsp:txXfrm>
    </dsp:sp>
    <dsp:sp modelId="{F7567A6D-B42E-48FC-8841-805232FA006B}">
      <dsp:nvSpPr>
        <dsp:cNvPr id="0" name=""/>
        <dsp:cNvSpPr/>
      </dsp:nvSpPr>
      <dsp:spPr>
        <a:xfrm>
          <a:off x="0" y="2989021"/>
          <a:ext cx="5181508" cy="73278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During the early part of the new millennium, there has been greater emphasis on the evidence to support correlation between, social responsibility and financial performance.</a:t>
          </a:r>
          <a:endParaRPr lang="en-US" sz="1600" kern="1200"/>
        </a:p>
      </dsp:txBody>
      <dsp:txXfrm>
        <a:off x="35771" y="3024792"/>
        <a:ext cx="5109966" cy="6612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7D1FC-C4DC-4990-8920-B2B17B4264C3}">
      <dsp:nvSpPr>
        <dsp:cNvPr id="0" name=""/>
        <dsp:cNvSpPr/>
      </dsp:nvSpPr>
      <dsp:spPr>
        <a:xfrm>
          <a:off x="0" y="845"/>
          <a:ext cx="5181508" cy="73463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concept can be traced back to the 1950’s. Kellogg, Bourneville, Port Sunlight, all had social programmes for employees and their families.</a:t>
          </a:r>
          <a:endParaRPr lang="en-US" sz="1600" kern="1200" dirty="0"/>
        </a:p>
      </dsp:txBody>
      <dsp:txXfrm>
        <a:off x="35862" y="36707"/>
        <a:ext cx="5109784" cy="662908"/>
      </dsp:txXfrm>
    </dsp:sp>
    <dsp:sp modelId="{FE263C3B-9A19-444F-9074-477B8A605A3B}">
      <dsp:nvSpPr>
        <dsp:cNvPr id="0" name=""/>
        <dsp:cNvSpPr/>
      </dsp:nvSpPr>
      <dsp:spPr>
        <a:xfrm>
          <a:off x="0" y="747374"/>
          <a:ext cx="5181508" cy="734632"/>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Howard R. Bowen was considered the Father of CSR: “Social Responsibilities of Companies.”</a:t>
          </a:r>
          <a:endParaRPr lang="en-US" sz="1600" kern="1200" dirty="0"/>
        </a:p>
      </dsp:txBody>
      <dsp:txXfrm>
        <a:off x="35862" y="783236"/>
        <a:ext cx="5109784" cy="662908"/>
      </dsp:txXfrm>
    </dsp:sp>
    <dsp:sp modelId="{138718F5-7520-4505-A7EB-9882CB937310}">
      <dsp:nvSpPr>
        <dsp:cNvPr id="0" name=""/>
        <dsp:cNvSpPr/>
      </dsp:nvSpPr>
      <dsp:spPr>
        <a:xfrm>
          <a:off x="0" y="1493902"/>
          <a:ext cx="5181508" cy="73463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1960’s and 70’s saw new definitions formulated, Davies in the 1960’s, Carroll in 1979.</a:t>
          </a:r>
          <a:endParaRPr lang="en-US" sz="1600" kern="1200"/>
        </a:p>
      </dsp:txBody>
      <dsp:txXfrm>
        <a:off x="35862" y="1529764"/>
        <a:ext cx="5109784" cy="662908"/>
      </dsp:txXfrm>
    </dsp:sp>
    <dsp:sp modelId="{03783B89-53DB-4903-A062-35CEA55B59A4}">
      <dsp:nvSpPr>
        <dsp:cNvPr id="0" name=""/>
        <dsp:cNvSpPr/>
      </dsp:nvSpPr>
      <dsp:spPr>
        <a:xfrm>
          <a:off x="0" y="2240431"/>
          <a:ext cx="5181508" cy="734632"/>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Walter Cochrane Wood 1999, further developed theories and methods of assessment.</a:t>
          </a:r>
          <a:endParaRPr lang="en-US" sz="1600" kern="1200"/>
        </a:p>
      </dsp:txBody>
      <dsp:txXfrm>
        <a:off x="35862" y="2276293"/>
        <a:ext cx="5109784" cy="662908"/>
      </dsp:txXfrm>
    </dsp:sp>
    <dsp:sp modelId="{F7567A6D-B42E-48FC-8841-805232FA006B}">
      <dsp:nvSpPr>
        <dsp:cNvPr id="0" name=""/>
        <dsp:cNvSpPr/>
      </dsp:nvSpPr>
      <dsp:spPr>
        <a:xfrm>
          <a:off x="0" y="2986960"/>
          <a:ext cx="5181508" cy="73463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During the early part of the new millennium, there has been greater emphasis on the evidence to support correlation between, social responsibility and financial performance.</a:t>
          </a:r>
          <a:endParaRPr lang="en-US" sz="1600" kern="1200"/>
        </a:p>
      </dsp:txBody>
      <dsp:txXfrm>
        <a:off x="35862" y="3022822"/>
        <a:ext cx="5109784" cy="6629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168B61-F353-4A8A-A360-6DEA5C705DEC}">
      <dsp:nvSpPr>
        <dsp:cNvPr id="0" name=""/>
        <dsp:cNvSpPr/>
      </dsp:nvSpPr>
      <dsp:spPr>
        <a:xfrm>
          <a:off x="0" y="98059"/>
          <a:ext cx="6666833" cy="12647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Reputation</a:t>
          </a:r>
          <a:r>
            <a:rPr lang="en-GB" sz="2300" kern="1200" dirty="0"/>
            <a:t>. Ethical procurement, prompt bill payment, Integrity Report by MORI showed 56% linked to corporate citizenship (CSR).</a:t>
          </a:r>
          <a:endParaRPr lang="en-US" sz="2300" kern="1200" dirty="0"/>
        </a:p>
      </dsp:txBody>
      <dsp:txXfrm>
        <a:off x="61741" y="159800"/>
        <a:ext cx="6543351" cy="1141288"/>
      </dsp:txXfrm>
    </dsp:sp>
    <dsp:sp modelId="{B5D2E627-F64A-4048-AF88-9C47A225FD79}">
      <dsp:nvSpPr>
        <dsp:cNvPr id="0" name=""/>
        <dsp:cNvSpPr/>
      </dsp:nvSpPr>
      <dsp:spPr>
        <a:xfrm>
          <a:off x="0" y="1429069"/>
          <a:ext cx="6666833" cy="126477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SME’s report 81% of consumers see </a:t>
          </a:r>
          <a:r>
            <a:rPr lang="en-GB" sz="2300" b="1" kern="1200" dirty="0"/>
            <a:t>price and quality </a:t>
          </a:r>
          <a:r>
            <a:rPr lang="en-GB" sz="2300" kern="1200" dirty="0"/>
            <a:t>as equal in importance. They are more likely to buy from  companies offering ethically produced goods.</a:t>
          </a:r>
          <a:endParaRPr lang="en-US" sz="2300" kern="1200" dirty="0"/>
        </a:p>
      </dsp:txBody>
      <dsp:txXfrm>
        <a:off x="61741" y="1490810"/>
        <a:ext cx="6543351" cy="1141288"/>
      </dsp:txXfrm>
    </dsp:sp>
    <dsp:sp modelId="{B907BF03-74F3-4903-B251-F97B669018B8}">
      <dsp:nvSpPr>
        <dsp:cNvPr id="0" name=""/>
        <dsp:cNvSpPr/>
      </dsp:nvSpPr>
      <dsp:spPr>
        <a:xfrm>
          <a:off x="0" y="2760080"/>
          <a:ext cx="6666833" cy="126477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Competitiveness</a:t>
          </a:r>
          <a:r>
            <a:rPr lang="en-GB" sz="2300" kern="1200" dirty="0"/>
            <a:t>. Employee retention, </a:t>
          </a:r>
          <a:r>
            <a:rPr lang="en-GB" sz="2300" kern="1200" dirty="0" err="1"/>
            <a:t>MacKinzy</a:t>
          </a:r>
          <a:r>
            <a:rPr lang="en-GB" sz="2300" kern="1200" dirty="0"/>
            <a:t> 3% of companies said they had enough talent to reach 5 year objectives.</a:t>
          </a:r>
          <a:endParaRPr lang="en-US" sz="2300" kern="1200" dirty="0"/>
        </a:p>
      </dsp:txBody>
      <dsp:txXfrm>
        <a:off x="61741" y="2821821"/>
        <a:ext cx="6543351" cy="1141288"/>
      </dsp:txXfrm>
    </dsp:sp>
    <dsp:sp modelId="{9D8BB523-4498-4C89-AD72-828E0CBC03A4}">
      <dsp:nvSpPr>
        <dsp:cNvPr id="0" name=""/>
        <dsp:cNvSpPr/>
      </dsp:nvSpPr>
      <dsp:spPr>
        <a:xfrm>
          <a:off x="0" y="4091090"/>
          <a:ext cx="6666833" cy="126477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Risk management</a:t>
          </a:r>
          <a:r>
            <a:rPr lang="en-GB" sz="2300" kern="1200" dirty="0"/>
            <a:t>: financial, regulatory.</a:t>
          </a:r>
          <a:endParaRPr lang="en-US" sz="2300" kern="1200" dirty="0"/>
        </a:p>
      </dsp:txBody>
      <dsp:txXfrm>
        <a:off x="61741" y="4152831"/>
        <a:ext cx="6543351" cy="1141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13728-2234-4894-85C1-FA42BDF719B8}">
      <dsp:nvSpPr>
        <dsp:cNvPr id="0" name=""/>
        <dsp:cNvSpPr/>
      </dsp:nvSpPr>
      <dsp:spPr>
        <a:xfrm>
          <a:off x="2096280" y="2124"/>
          <a:ext cx="2634599" cy="13172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Different roles for businesses and government: harnesses human and retail resources of the country.</a:t>
          </a:r>
          <a:endParaRPr lang="en-US" sz="1700" kern="1200"/>
        </a:p>
      </dsp:txBody>
      <dsp:txXfrm>
        <a:off x="2134862" y="40706"/>
        <a:ext cx="2557435" cy="1240135"/>
      </dsp:txXfrm>
    </dsp:sp>
    <dsp:sp modelId="{3FEDD36E-F529-468D-AA26-EFBF5102A3A6}">
      <dsp:nvSpPr>
        <dsp:cNvPr id="0" name=""/>
        <dsp:cNvSpPr/>
      </dsp:nvSpPr>
      <dsp:spPr>
        <a:xfrm>
          <a:off x="2096280" y="1517019"/>
          <a:ext cx="2634599" cy="13172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Business</a:t>
          </a:r>
          <a:endParaRPr lang="en-US" sz="1700" kern="1200"/>
        </a:p>
      </dsp:txBody>
      <dsp:txXfrm>
        <a:off x="2134862" y="1555601"/>
        <a:ext cx="2557435" cy="1240135"/>
      </dsp:txXfrm>
    </dsp:sp>
    <dsp:sp modelId="{C7763A7B-C470-4442-948F-F93A8B225217}">
      <dsp:nvSpPr>
        <dsp:cNvPr id="0" name=""/>
        <dsp:cNvSpPr/>
      </dsp:nvSpPr>
      <dsp:spPr>
        <a:xfrm rot="18289469">
          <a:off x="4335102" y="1390975"/>
          <a:ext cx="1845395" cy="54492"/>
        </a:xfrm>
        <a:custGeom>
          <a:avLst/>
          <a:gdLst/>
          <a:ahLst/>
          <a:cxnLst/>
          <a:rect l="0" t="0" r="0" b="0"/>
          <a:pathLst>
            <a:path>
              <a:moveTo>
                <a:pt x="0" y="27246"/>
              </a:moveTo>
              <a:lnTo>
                <a:pt x="1845395" y="272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211665" y="1372086"/>
        <a:ext cx="92269" cy="92269"/>
      </dsp:txXfrm>
    </dsp:sp>
    <dsp:sp modelId="{03CACEF5-CED3-4F78-A1E1-6B13EDB67C41}">
      <dsp:nvSpPr>
        <dsp:cNvPr id="0" name=""/>
        <dsp:cNvSpPr/>
      </dsp:nvSpPr>
      <dsp:spPr>
        <a:xfrm>
          <a:off x="5784719" y="2124"/>
          <a:ext cx="2634599" cy="13172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Can contribute to economic growth: Paying wages, encouraging economy, promoting jobs.</a:t>
          </a:r>
          <a:endParaRPr lang="en-US" sz="1700" kern="1200"/>
        </a:p>
      </dsp:txBody>
      <dsp:txXfrm>
        <a:off x="5823301" y="40706"/>
        <a:ext cx="2557435" cy="1240135"/>
      </dsp:txXfrm>
    </dsp:sp>
    <dsp:sp modelId="{28DEF976-46A7-4875-97C9-B3DCD05BECAC}">
      <dsp:nvSpPr>
        <dsp:cNvPr id="0" name=""/>
        <dsp:cNvSpPr/>
      </dsp:nvSpPr>
      <dsp:spPr>
        <a:xfrm>
          <a:off x="4730880" y="2148422"/>
          <a:ext cx="1053839" cy="54492"/>
        </a:xfrm>
        <a:custGeom>
          <a:avLst/>
          <a:gdLst/>
          <a:ahLst/>
          <a:cxnLst/>
          <a:rect l="0" t="0" r="0" b="0"/>
          <a:pathLst>
            <a:path>
              <a:moveTo>
                <a:pt x="0" y="27246"/>
              </a:moveTo>
              <a:lnTo>
                <a:pt x="1053839" y="272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1454" y="2149323"/>
        <a:ext cx="52691" cy="52691"/>
      </dsp:txXfrm>
    </dsp:sp>
    <dsp:sp modelId="{D73FD27A-90B0-488E-A617-67624E2E41A3}">
      <dsp:nvSpPr>
        <dsp:cNvPr id="0" name=""/>
        <dsp:cNvSpPr/>
      </dsp:nvSpPr>
      <dsp:spPr>
        <a:xfrm>
          <a:off x="5784719" y="1517019"/>
          <a:ext cx="2634599" cy="13172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Can contribute to pro-poor growth.</a:t>
          </a:r>
          <a:endParaRPr lang="en-US" sz="1700" kern="1200"/>
        </a:p>
      </dsp:txBody>
      <dsp:txXfrm>
        <a:off x="5823301" y="1555601"/>
        <a:ext cx="2557435" cy="1240135"/>
      </dsp:txXfrm>
    </dsp:sp>
    <dsp:sp modelId="{9623B14A-CE1A-437C-BC44-35B9EFAEED6D}">
      <dsp:nvSpPr>
        <dsp:cNvPr id="0" name=""/>
        <dsp:cNvSpPr/>
      </dsp:nvSpPr>
      <dsp:spPr>
        <a:xfrm rot="3310531">
          <a:off x="4335102" y="2905870"/>
          <a:ext cx="1845395" cy="54492"/>
        </a:xfrm>
        <a:custGeom>
          <a:avLst/>
          <a:gdLst/>
          <a:ahLst/>
          <a:cxnLst/>
          <a:rect l="0" t="0" r="0" b="0"/>
          <a:pathLst>
            <a:path>
              <a:moveTo>
                <a:pt x="0" y="27246"/>
              </a:moveTo>
              <a:lnTo>
                <a:pt x="1845395" y="272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211665" y="2886981"/>
        <a:ext cx="92269" cy="92269"/>
      </dsp:txXfrm>
    </dsp:sp>
    <dsp:sp modelId="{69D96710-6AB5-4551-B720-A680A2A2A834}">
      <dsp:nvSpPr>
        <dsp:cNvPr id="0" name=""/>
        <dsp:cNvSpPr/>
      </dsp:nvSpPr>
      <dsp:spPr>
        <a:xfrm>
          <a:off x="5784719" y="3031913"/>
          <a:ext cx="2634599" cy="13172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Meet the needs of the poor- they have a direct impact on the poor.</a:t>
          </a:r>
          <a:endParaRPr lang="en-US" sz="1700" kern="1200"/>
        </a:p>
      </dsp:txBody>
      <dsp:txXfrm>
        <a:off x="5823301" y="3070495"/>
        <a:ext cx="2557435" cy="12401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60A70-DFBA-4322-9D48-D76931216777}">
      <dsp:nvSpPr>
        <dsp:cNvPr id="0" name=""/>
        <dsp:cNvSpPr/>
      </dsp:nvSpPr>
      <dsp:spPr>
        <a:xfrm>
          <a:off x="3080" y="464830"/>
          <a:ext cx="2444055" cy="342167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00100">
            <a:lnSpc>
              <a:spcPct val="90000"/>
            </a:lnSpc>
            <a:spcBef>
              <a:spcPct val="0"/>
            </a:spcBef>
            <a:spcAft>
              <a:spcPct val="35000"/>
            </a:spcAft>
            <a:buNone/>
          </a:pPr>
          <a:r>
            <a:rPr lang="en-GB" sz="1800" kern="1200" dirty="0"/>
            <a:t>Make sure that regulations encourage needs to be attractive and not stifling.</a:t>
          </a:r>
          <a:endParaRPr lang="en-US" sz="1800" kern="1200" dirty="0"/>
        </a:p>
      </dsp:txBody>
      <dsp:txXfrm>
        <a:off x="3080" y="1765067"/>
        <a:ext cx="2444055" cy="2053006"/>
      </dsp:txXfrm>
    </dsp:sp>
    <dsp:sp modelId="{D3135E79-7AD7-48E8-9DED-F5EE09D3A722}">
      <dsp:nvSpPr>
        <dsp:cNvPr id="0" name=""/>
        <dsp:cNvSpPr/>
      </dsp:nvSpPr>
      <dsp:spPr>
        <a:xfrm>
          <a:off x="711856" y="806997"/>
          <a:ext cx="1026503" cy="102650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957325"/>
        <a:ext cx="725847" cy="725847"/>
      </dsp:txXfrm>
    </dsp:sp>
    <dsp:sp modelId="{ECA553E6-BD58-4676-888F-CF4092F84981}">
      <dsp:nvSpPr>
        <dsp:cNvPr id="0" name=""/>
        <dsp:cNvSpPr/>
      </dsp:nvSpPr>
      <dsp:spPr>
        <a:xfrm>
          <a:off x="3080" y="3886435"/>
          <a:ext cx="2444055" cy="72"/>
        </a:xfrm>
        <a:prstGeom prst="rect">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A30A339-7A4C-437C-8176-E01F627FC211}">
      <dsp:nvSpPr>
        <dsp:cNvPr id="0" name=""/>
        <dsp:cNvSpPr/>
      </dsp:nvSpPr>
      <dsp:spPr>
        <a:xfrm>
          <a:off x="2691541" y="464830"/>
          <a:ext cx="2444055" cy="3421677"/>
        </a:xfrm>
        <a:prstGeom prst="rect">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00100">
            <a:lnSpc>
              <a:spcPct val="90000"/>
            </a:lnSpc>
            <a:spcBef>
              <a:spcPct val="0"/>
            </a:spcBef>
            <a:spcAft>
              <a:spcPct val="35000"/>
            </a:spcAft>
            <a:buNone/>
          </a:pPr>
          <a:r>
            <a:rPr lang="en-GB" sz="1800" kern="1200" dirty="0"/>
            <a:t>Laws complement voluntary initiatives : work with government and NGO’s.</a:t>
          </a:r>
          <a:endParaRPr lang="en-US" sz="1800" kern="1200" dirty="0"/>
        </a:p>
      </dsp:txBody>
      <dsp:txXfrm>
        <a:off x="2691541" y="1765067"/>
        <a:ext cx="2444055" cy="2053006"/>
      </dsp:txXfrm>
    </dsp:sp>
    <dsp:sp modelId="{78A2A7C1-1653-4518-B53A-B1BECAF6EEA7}">
      <dsp:nvSpPr>
        <dsp:cNvPr id="0" name=""/>
        <dsp:cNvSpPr/>
      </dsp:nvSpPr>
      <dsp:spPr>
        <a:xfrm>
          <a:off x="3400317" y="806997"/>
          <a:ext cx="1026503" cy="1026503"/>
        </a:xfrm>
        <a:prstGeom prst="ellips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957325"/>
        <a:ext cx="725847" cy="725847"/>
      </dsp:txXfrm>
    </dsp:sp>
    <dsp:sp modelId="{04F41233-0AD5-47E8-89BF-676D680B7789}">
      <dsp:nvSpPr>
        <dsp:cNvPr id="0" name=""/>
        <dsp:cNvSpPr/>
      </dsp:nvSpPr>
      <dsp:spPr>
        <a:xfrm>
          <a:off x="2691541" y="3886435"/>
          <a:ext cx="2444055" cy="72"/>
        </a:xfrm>
        <a:prstGeom prst="rect">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6B344A4-1EE1-4FA5-B19E-BA017B702CBA}">
      <dsp:nvSpPr>
        <dsp:cNvPr id="0" name=""/>
        <dsp:cNvSpPr/>
      </dsp:nvSpPr>
      <dsp:spPr>
        <a:xfrm>
          <a:off x="5380002" y="464830"/>
          <a:ext cx="2444055" cy="3421677"/>
        </a:xfrm>
        <a:prstGeom prst="rect">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00100">
            <a:lnSpc>
              <a:spcPct val="90000"/>
            </a:lnSpc>
            <a:spcBef>
              <a:spcPct val="0"/>
            </a:spcBef>
            <a:spcAft>
              <a:spcPct val="35000"/>
            </a:spcAft>
            <a:buNone/>
          </a:pPr>
          <a:r>
            <a:rPr lang="en-GB" sz="1800" kern="1200" dirty="0"/>
            <a:t>Work in partnership- existing initiatives into effective action and promote transparency. This can be very effective.</a:t>
          </a:r>
          <a:endParaRPr lang="en-US" sz="1800" kern="1200" dirty="0"/>
        </a:p>
      </dsp:txBody>
      <dsp:txXfrm>
        <a:off x="5380002" y="1765067"/>
        <a:ext cx="2444055" cy="2053006"/>
      </dsp:txXfrm>
    </dsp:sp>
    <dsp:sp modelId="{35194383-35B4-42FE-9BB7-F05A6B486E05}">
      <dsp:nvSpPr>
        <dsp:cNvPr id="0" name=""/>
        <dsp:cNvSpPr/>
      </dsp:nvSpPr>
      <dsp:spPr>
        <a:xfrm>
          <a:off x="6088778" y="806997"/>
          <a:ext cx="1026503" cy="1026503"/>
        </a:xfrm>
        <a:prstGeom prst="ellips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957325"/>
        <a:ext cx="725847" cy="725847"/>
      </dsp:txXfrm>
    </dsp:sp>
    <dsp:sp modelId="{FDE33191-D719-4466-B219-A04C5ACC44C6}">
      <dsp:nvSpPr>
        <dsp:cNvPr id="0" name=""/>
        <dsp:cNvSpPr/>
      </dsp:nvSpPr>
      <dsp:spPr>
        <a:xfrm>
          <a:off x="5380002" y="3886435"/>
          <a:ext cx="2444055" cy="72"/>
        </a:xfrm>
        <a:prstGeom prst="rect">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49D603D-1CF3-4DBE-A1FD-FB20B3B486F1}">
      <dsp:nvSpPr>
        <dsp:cNvPr id="0" name=""/>
        <dsp:cNvSpPr/>
      </dsp:nvSpPr>
      <dsp:spPr>
        <a:xfrm>
          <a:off x="8068463" y="464830"/>
          <a:ext cx="2444055" cy="342167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dirty="0"/>
            <a:t>Encourage countries to sign up to International agreements. (OECD: Organisation for Economic Co-operation and Development . UNEP, ILO etc.)</a:t>
          </a:r>
          <a:endParaRPr lang="en-US" sz="1600" kern="1200" dirty="0"/>
        </a:p>
      </dsp:txBody>
      <dsp:txXfrm>
        <a:off x="8068463" y="1765067"/>
        <a:ext cx="2444055" cy="2053006"/>
      </dsp:txXfrm>
    </dsp:sp>
    <dsp:sp modelId="{CAB2897D-AA6E-4A1E-8A33-E2B8FDD8B2AF}">
      <dsp:nvSpPr>
        <dsp:cNvPr id="0" name=""/>
        <dsp:cNvSpPr/>
      </dsp:nvSpPr>
      <dsp:spPr>
        <a:xfrm>
          <a:off x="8777239" y="806997"/>
          <a:ext cx="1026503" cy="1026503"/>
        </a:xfrm>
        <a:prstGeom prst="ellips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957325"/>
        <a:ext cx="725847" cy="725847"/>
      </dsp:txXfrm>
    </dsp:sp>
    <dsp:sp modelId="{18D530D8-B0C0-4953-BCCE-460C9253080D}">
      <dsp:nvSpPr>
        <dsp:cNvPr id="0" name=""/>
        <dsp:cNvSpPr/>
      </dsp:nvSpPr>
      <dsp:spPr>
        <a:xfrm>
          <a:off x="8068463" y="3886435"/>
          <a:ext cx="244405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B399A-4F6C-4A6E-AF66-9CAEC78A5405}">
      <dsp:nvSpPr>
        <dsp:cNvPr id="0" name=""/>
        <dsp:cNvSpPr/>
      </dsp:nvSpPr>
      <dsp:spPr>
        <a:xfrm>
          <a:off x="0" y="2175669"/>
          <a:ext cx="10515600" cy="0"/>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21FA04-16B5-4AE3-BDC1-5AB9BD985664}">
      <dsp:nvSpPr>
        <dsp:cNvPr id="0" name=""/>
        <dsp:cNvSpPr/>
      </dsp:nvSpPr>
      <dsp:spPr>
        <a:xfrm>
          <a:off x="315468" y="1348914"/>
          <a:ext cx="4626864" cy="52216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2000</a:t>
          </a:r>
        </a:p>
      </dsp:txBody>
      <dsp:txXfrm>
        <a:off x="315468" y="1348914"/>
        <a:ext cx="4626864" cy="522160"/>
      </dsp:txXfrm>
    </dsp:sp>
    <dsp:sp modelId="{597F5211-14CB-4833-B289-3A4DA56ED827}">
      <dsp:nvSpPr>
        <dsp:cNvPr id="0" name=""/>
        <dsp:cNvSpPr/>
      </dsp:nvSpPr>
      <dsp:spPr>
        <a:xfrm>
          <a:off x="315468" y="362520"/>
          <a:ext cx="4626864" cy="98639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Pensions Act : Amendment 2000: Occupational pension accounts must disclose investment information.</a:t>
          </a:r>
        </a:p>
      </dsp:txBody>
      <dsp:txXfrm>
        <a:off x="315468" y="362520"/>
        <a:ext cx="4626864" cy="986393"/>
      </dsp:txXfrm>
    </dsp:sp>
    <dsp:sp modelId="{FA32BA5F-4C11-4763-B2FB-7D604295B102}">
      <dsp:nvSpPr>
        <dsp:cNvPr id="0" name=""/>
        <dsp:cNvSpPr/>
      </dsp:nvSpPr>
      <dsp:spPr>
        <a:xfrm>
          <a:off x="2628899" y="1871075"/>
          <a:ext cx="0" cy="304593"/>
        </a:xfrm>
        <a:prstGeom prst="line">
          <a:avLst/>
        </a:pr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53567D9-8A02-4CAA-85C3-EC455105FF37}">
      <dsp:nvSpPr>
        <dsp:cNvPr id="0" name=""/>
        <dsp:cNvSpPr/>
      </dsp:nvSpPr>
      <dsp:spPr>
        <a:xfrm>
          <a:off x="2944368" y="2480262"/>
          <a:ext cx="4626864" cy="522160"/>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2002</a:t>
          </a:r>
        </a:p>
      </dsp:txBody>
      <dsp:txXfrm>
        <a:off x="2944368" y="2480262"/>
        <a:ext cx="4626864" cy="522160"/>
      </dsp:txXfrm>
    </dsp:sp>
    <dsp:sp modelId="{5D8284D1-25E9-40EE-A0B7-ADEA38687D84}">
      <dsp:nvSpPr>
        <dsp:cNvPr id="0" name=""/>
        <dsp:cNvSpPr/>
      </dsp:nvSpPr>
      <dsp:spPr>
        <a:xfrm>
          <a:off x="2944368" y="3002423"/>
          <a:ext cx="4626864" cy="1315191"/>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dirty="0"/>
            <a:t>The 2002 White Paper on Company law. This asked all of the UK companies of significance to make available environmental impact and responsibilities.</a:t>
          </a:r>
        </a:p>
        <a:p>
          <a:pPr marL="0" lvl="0" indent="0" algn="l" defTabSz="711200">
            <a:lnSpc>
              <a:spcPct val="90000"/>
            </a:lnSpc>
            <a:spcBef>
              <a:spcPct val="0"/>
            </a:spcBef>
            <a:spcAft>
              <a:spcPct val="35000"/>
            </a:spcAft>
            <a:buNone/>
          </a:pPr>
          <a:r>
            <a:rPr lang="en-GB" sz="1600" kern="1200" dirty="0">
              <a:hlinkClick xmlns:r="http://schemas.openxmlformats.org/officeDocument/2006/relationships" r:id="rId1"/>
            </a:rPr>
            <a:t>Corporate Responsibility Bill (parliament.uk)</a:t>
          </a:r>
          <a:endParaRPr lang="en-US" sz="1600" kern="1200" dirty="0"/>
        </a:p>
      </dsp:txBody>
      <dsp:txXfrm>
        <a:off x="2944368" y="3002423"/>
        <a:ext cx="4626864" cy="1315191"/>
      </dsp:txXfrm>
    </dsp:sp>
    <dsp:sp modelId="{807D8D9A-AA26-44EB-A042-65A45478A158}">
      <dsp:nvSpPr>
        <dsp:cNvPr id="0" name=""/>
        <dsp:cNvSpPr/>
      </dsp:nvSpPr>
      <dsp:spPr>
        <a:xfrm>
          <a:off x="5257799" y="2175669"/>
          <a:ext cx="0" cy="304593"/>
        </a:xfrm>
        <a:prstGeom prst="line">
          <a:avLst/>
        </a:prstGeom>
        <a:noFill/>
        <a:ln w="6350" cap="flat" cmpd="sng" algn="ctr">
          <a:solidFill>
            <a:schemeClr val="accent2">
              <a:hueOff val="-727682"/>
              <a:satOff val="-41964"/>
              <a:lumOff val="4314"/>
              <a:alphaOff val="0"/>
            </a:schemeClr>
          </a:solidFill>
          <a:prstDash val="solid"/>
          <a:miter lim="800000"/>
        </a:ln>
        <a:effectLst/>
      </dsp:spPr>
      <dsp:style>
        <a:lnRef idx="1">
          <a:scrgbClr r="0" g="0" b="0"/>
        </a:lnRef>
        <a:fillRef idx="0">
          <a:scrgbClr r="0" g="0" b="0"/>
        </a:fillRef>
        <a:effectRef idx="0">
          <a:scrgbClr r="0" g="0" b="0"/>
        </a:effectRef>
        <a:fontRef idx="minor"/>
      </dsp:style>
    </dsp:sp>
    <dsp:sp modelId="{814C7029-6917-43D0-A7FB-CE97CCD49D96}">
      <dsp:nvSpPr>
        <dsp:cNvPr id="0" name=""/>
        <dsp:cNvSpPr/>
      </dsp:nvSpPr>
      <dsp:spPr>
        <a:xfrm rot="2700000">
          <a:off x="2595054" y="2141823"/>
          <a:ext cx="67690" cy="67690"/>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809DD29-E2D1-41C5-981D-E11F404FD315}">
      <dsp:nvSpPr>
        <dsp:cNvPr id="0" name=""/>
        <dsp:cNvSpPr/>
      </dsp:nvSpPr>
      <dsp:spPr>
        <a:xfrm rot="2700000">
          <a:off x="5223954" y="2141823"/>
          <a:ext cx="67690" cy="67690"/>
        </a:xfrm>
        <a:prstGeom prst="rect">
          <a:avLst/>
        </a:prstGeom>
        <a:solidFill>
          <a:schemeClr val="accent2">
            <a:hueOff val="-727682"/>
            <a:satOff val="-41964"/>
            <a:lumOff val="4314"/>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811F519-C3D4-4323-BFD1-BACA0FFD1EF5}">
      <dsp:nvSpPr>
        <dsp:cNvPr id="0" name=""/>
        <dsp:cNvSpPr/>
      </dsp:nvSpPr>
      <dsp:spPr>
        <a:xfrm>
          <a:off x="5573268" y="1348914"/>
          <a:ext cx="4626864" cy="522160"/>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now</a:t>
          </a:r>
        </a:p>
      </dsp:txBody>
      <dsp:txXfrm>
        <a:off x="5573268" y="1348914"/>
        <a:ext cx="4626864" cy="522160"/>
      </dsp:txXfrm>
    </dsp:sp>
    <dsp:sp modelId="{D7C59A39-C9B7-4C8B-871F-5722A2F1B649}">
      <dsp:nvSpPr>
        <dsp:cNvPr id="0" name=""/>
        <dsp:cNvSpPr/>
      </dsp:nvSpPr>
      <dsp:spPr>
        <a:xfrm>
          <a:off x="5573268" y="362520"/>
          <a:ext cx="4626864" cy="986393"/>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OECD Convention on bribery of foreign public officials. It is now illegal to bribe a company or an individual from overseas.</a:t>
          </a:r>
        </a:p>
      </dsp:txBody>
      <dsp:txXfrm>
        <a:off x="5573268" y="362520"/>
        <a:ext cx="4626864" cy="986393"/>
      </dsp:txXfrm>
    </dsp:sp>
    <dsp:sp modelId="{9C856C77-74CF-49ED-A09E-431912E65428}">
      <dsp:nvSpPr>
        <dsp:cNvPr id="0" name=""/>
        <dsp:cNvSpPr/>
      </dsp:nvSpPr>
      <dsp:spPr>
        <a:xfrm>
          <a:off x="7886700" y="1871075"/>
          <a:ext cx="0" cy="304593"/>
        </a:xfrm>
        <a:prstGeom prst="line">
          <a:avLst/>
        </a:prstGeom>
        <a:noFill/>
        <a:ln w="6350" cap="flat" cmpd="sng" algn="ctr">
          <a:solidFill>
            <a:schemeClr val="accent2">
              <a:hueOff val="-1455363"/>
              <a:satOff val="-83928"/>
              <a:lumOff val="8628"/>
              <a:alphaOff val="0"/>
            </a:schemeClr>
          </a:solidFill>
          <a:prstDash val="solid"/>
          <a:miter lim="800000"/>
        </a:ln>
        <a:effectLst/>
      </dsp:spPr>
      <dsp:style>
        <a:lnRef idx="1">
          <a:scrgbClr r="0" g="0" b="0"/>
        </a:lnRef>
        <a:fillRef idx="0">
          <a:scrgbClr r="0" g="0" b="0"/>
        </a:fillRef>
        <a:effectRef idx="0">
          <a:scrgbClr r="0" g="0" b="0"/>
        </a:effectRef>
        <a:fontRef idx="minor"/>
      </dsp:style>
    </dsp:sp>
    <dsp:sp modelId="{FBB3599D-B8E8-4A12-83DB-004030D4E0E6}">
      <dsp:nvSpPr>
        <dsp:cNvPr id="0" name=""/>
        <dsp:cNvSpPr/>
      </dsp:nvSpPr>
      <dsp:spPr>
        <a:xfrm rot="2700000">
          <a:off x="7852854" y="2141823"/>
          <a:ext cx="67690" cy="67690"/>
        </a:xfrm>
        <a:prstGeom prst="rect">
          <a:avLst/>
        </a:prstGeom>
        <a:solidFill>
          <a:schemeClr val="accent2">
            <a:hueOff val="-1455363"/>
            <a:satOff val="-83928"/>
            <a:lumOff val="8628"/>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B399A-4F6C-4A6E-AF66-9CAEC78A5405}">
      <dsp:nvSpPr>
        <dsp:cNvPr id="0" name=""/>
        <dsp:cNvSpPr/>
      </dsp:nvSpPr>
      <dsp:spPr>
        <a:xfrm>
          <a:off x="0" y="2175669"/>
          <a:ext cx="10515600" cy="0"/>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21FA04-16B5-4AE3-BDC1-5AB9BD985664}">
      <dsp:nvSpPr>
        <dsp:cNvPr id="0" name=""/>
        <dsp:cNvSpPr/>
      </dsp:nvSpPr>
      <dsp:spPr>
        <a:xfrm>
          <a:off x="315468" y="1348914"/>
          <a:ext cx="4626864" cy="52216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711200">
            <a:lnSpc>
              <a:spcPct val="90000"/>
            </a:lnSpc>
            <a:spcBef>
              <a:spcPct val="0"/>
            </a:spcBef>
            <a:spcAft>
              <a:spcPct val="35000"/>
            </a:spcAft>
            <a:buNone/>
            <a:defRPr b="1"/>
          </a:pPr>
          <a:r>
            <a:rPr lang="en-US" sz="1600" kern="1200" dirty="0"/>
            <a:t>2006</a:t>
          </a:r>
        </a:p>
      </dsp:txBody>
      <dsp:txXfrm>
        <a:off x="315468" y="1348914"/>
        <a:ext cx="4626864" cy="522160"/>
      </dsp:txXfrm>
    </dsp:sp>
    <dsp:sp modelId="{597F5211-14CB-4833-B289-3A4DA56ED827}">
      <dsp:nvSpPr>
        <dsp:cNvPr id="0" name=""/>
        <dsp:cNvSpPr/>
      </dsp:nvSpPr>
      <dsp:spPr>
        <a:xfrm>
          <a:off x="315468" y="165242"/>
          <a:ext cx="4626864" cy="118367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ctr" defTabSz="577850">
            <a:lnSpc>
              <a:spcPct val="90000"/>
            </a:lnSpc>
            <a:spcBef>
              <a:spcPct val="0"/>
            </a:spcBef>
            <a:spcAft>
              <a:spcPct val="35000"/>
            </a:spcAft>
            <a:buNone/>
          </a:pPr>
          <a:r>
            <a:rPr lang="en-GB" sz="1300" b="0" i="0" kern="1200" dirty="0"/>
            <a:t>Under Section 135 of the </a:t>
          </a:r>
          <a:r>
            <a:rPr lang="en-GB" sz="1300" b="0" i="0" kern="1200" dirty="0" err="1"/>
            <a:t>the</a:t>
          </a:r>
          <a:r>
            <a:rPr lang="en-GB" sz="1300" b="0" i="0" kern="1200" dirty="0"/>
            <a:t> UK Companies Act 2006 directors are required to</a:t>
          </a:r>
          <a:r>
            <a:rPr lang="en-GB" sz="1300" b="1" i="0" kern="1200" dirty="0">
              <a:hlinkClick xmlns:r="http://schemas.openxmlformats.org/officeDocument/2006/relationships" r:id="rId1"/>
            </a:rPr>
            <a:t> ‘consider the interests of employees, consumers, suppliers, the environment and the community when pursuing the interests of shareholders.’ </a:t>
          </a:r>
          <a:r>
            <a:rPr lang="en-GB" sz="1300" b="0" i="0" kern="1200" dirty="0"/>
            <a:t>This does not, however, equate to converting CSR into a legal responsibility or duty.</a:t>
          </a:r>
          <a:r>
            <a:rPr lang="en-US" sz="1300" kern="1200" baseline="0" dirty="0"/>
            <a:t>)</a:t>
          </a:r>
          <a:endParaRPr lang="en-US" sz="1300" kern="1200" dirty="0"/>
        </a:p>
      </dsp:txBody>
      <dsp:txXfrm>
        <a:off x="315468" y="165242"/>
        <a:ext cx="4626864" cy="1183672"/>
      </dsp:txXfrm>
    </dsp:sp>
    <dsp:sp modelId="{FA32BA5F-4C11-4763-B2FB-7D604295B102}">
      <dsp:nvSpPr>
        <dsp:cNvPr id="0" name=""/>
        <dsp:cNvSpPr/>
      </dsp:nvSpPr>
      <dsp:spPr>
        <a:xfrm>
          <a:off x="2628899" y="1871075"/>
          <a:ext cx="0" cy="304593"/>
        </a:xfrm>
        <a:prstGeom prst="line">
          <a:avLst/>
        </a:pr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53567D9-8A02-4CAA-85C3-EC455105FF37}">
      <dsp:nvSpPr>
        <dsp:cNvPr id="0" name=""/>
        <dsp:cNvSpPr/>
      </dsp:nvSpPr>
      <dsp:spPr>
        <a:xfrm>
          <a:off x="2944368" y="2480262"/>
          <a:ext cx="4626864" cy="522160"/>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711200">
            <a:lnSpc>
              <a:spcPct val="90000"/>
            </a:lnSpc>
            <a:spcBef>
              <a:spcPct val="0"/>
            </a:spcBef>
            <a:spcAft>
              <a:spcPct val="35000"/>
            </a:spcAft>
            <a:buNone/>
            <a:defRPr b="1"/>
          </a:pPr>
          <a:r>
            <a:rPr lang="en-US" sz="1600" kern="1200" dirty="0"/>
            <a:t>2010</a:t>
          </a:r>
        </a:p>
      </dsp:txBody>
      <dsp:txXfrm>
        <a:off x="2944368" y="2480262"/>
        <a:ext cx="4626864" cy="522160"/>
      </dsp:txXfrm>
    </dsp:sp>
    <dsp:sp modelId="{5D8284D1-25E9-40EE-A0B7-ADEA38687D84}">
      <dsp:nvSpPr>
        <dsp:cNvPr id="0" name=""/>
        <dsp:cNvSpPr/>
      </dsp:nvSpPr>
      <dsp:spPr>
        <a:xfrm>
          <a:off x="2944368" y="3002423"/>
          <a:ext cx="4626864" cy="526076"/>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ctr" defTabSz="577850">
            <a:lnSpc>
              <a:spcPct val="90000"/>
            </a:lnSpc>
            <a:spcBef>
              <a:spcPct val="0"/>
            </a:spcBef>
            <a:spcAft>
              <a:spcPct val="35000"/>
            </a:spcAft>
            <a:buNone/>
          </a:pPr>
          <a:r>
            <a:rPr lang="en-US" sz="1300" kern="1200" dirty="0"/>
            <a:t>Equality Act (2010)</a:t>
          </a:r>
        </a:p>
      </dsp:txBody>
      <dsp:txXfrm>
        <a:off x="2944368" y="3002423"/>
        <a:ext cx="4626864" cy="526076"/>
      </dsp:txXfrm>
    </dsp:sp>
    <dsp:sp modelId="{807D8D9A-AA26-44EB-A042-65A45478A158}">
      <dsp:nvSpPr>
        <dsp:cNvPr id="0" name=""/>
        <dsp:cNvSpPr/>
      </dsp:nvSpPr>
      <dsp:spPr>
        <a:xfrm>
          <a:off x="5257799" y="2175668"/>
          <a:ext cx="0" cy="304593"/>
        </a:xfrm>
        <a:prstGeom prst="line">
          <a:avLst/>
        </a:prstGeom>
        <a:noFill/>
        <a:ln w="6350" cap="flat" cmpd="sng" algn="ctr">
          <a:solidFill>
            <a:schemeClr val="accent2">
              <a:hueOff val="-727682"/>
              <a:satOff val="-41964"/>
              <a:lumOff val="4314"/>
              <a:alphaOff val="0"/>
            </a:schemeClr>
          </a:solidFill>
          <a:prstDash val="solid"/>
          <a:miter lim="800000"/>
        </a:ln>
        <a:effectLst/>
      </dsp:spPr>
      <dsp:style>
        <a:lnRef idx="1">
          <a:scrgbClr r="0" g="0" b="0"/>
        </a:lnRef>
        <a:fillRef idx="0">
          <a:scrgbClr r="0" g="0" b="0"/>
        </a:fillRef>
        <a:effectRef idx="0">
          <a:scrgbClr r="0" g="0" b="0"/>
        </a:effectRef>
        <a:fontRef idx="minor"/>
      </dsp:style>
    </dsp:sp>
    <dsp:sp modelId="{814C7029-6917-43D0-A7FB-CE97CCD49D96}">
      <dsp:nvSpPr>
        <dsp:cNvPr id="0" name=""/>
        <dsp:cNvSpPr/>
      </dsp:nvSpPr>
      <dsp:spPr>
        <a:xfrm rot="2700000">
          <a:off x="2595054" y="2141823"/>
          <a:ext cx="67690" cy="67690"/>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809DD29-E2D1-41C5-981D-E11F404FD315}">
      <dsp:nvSpPr>
        <dsp:cNvPr id="0" name=""/>
        <dsp:cNvSpPr/>
      </dsp:nvSpPr>
      <dsp:spPr>
        <a:xfrm rot="2700000">
          <a:off x="5223954" y="2141823"/>
          <a:ext cx="67690" cy="67690"/>
        </a:xfrm>
        <a:prstGeom prst="rect">
          <a:avLst/>
        </a:prstGeom>
        <a:solidFill>
          <a:schemeClr val="accent2">
            <a:hueOff val="-727682"/>
            <a:satOff val="-41964"/>
            <a:lumOff val="4314"/>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811F519-C3D4-4323-BFD1-BACA0FFD1EF5}">
      <dsp:nvSpPr>
        <dsp:cNvPr id="0" name=""/>
        <dsp:cNvSpPr/>
      </dsp:nvSpPr>
      <dsp:spPr>
        <a:xfrm>
          <a:off x="5573268" y="1348914"/>
          <a:ext cx="4626864" cy="522160"/>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711200">
            <a:lnSpc>
              <a:spcPct val="90000"/>
            </a:lnSpc>
            <a:spcBef>
              <a:spcPct val="0"/>
            </a:spcBef>
            <a:spcAft>
              <a:spcPct val="35000"/>
            </a:spcAft>
            <a:buNone/>
            <a:defRPr b="1"/>
          </a:pPr>
          <a:r>
            <a:rPr lang="en-US" sz="1600" kern="1200" dirty="0"/>
            <a:t>2015</a:t>
          </a:r>
        </a:p>
      </dsp:txBody>
      <dsp:txXfrm>
        <a:off x="5573268" y="1348914"/>
        <a:ext cx="4626864" cy="522160"/>
      </dsp:txXfrm>
    </dsp:sp>
    <dsp:sp modelId="{D7C59A39-C9B7-4C8B-871F-5722A2F1B649}">
      <dsp:nvSpPr>
        <dsp:cNvPr id="0" name=""/>
        <dsp:cNvSpPr/>
      </dsp:nvSpPr>
      <dsp:spPr>
        <a:xfrm>
          <a:off x="5573268" y="543359"/>
          <a:ext cx="4626864" cy="805555"/>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GB" sz="1300" b="0" i="0" kern="1200" dirty="0"/>
            <a:t>The Well-Being of Future Generations Act requires public bodies to take steps to prevent problems from arising or escalating for current or future generations.</a:t>
          </a:r>
          <a:endParaRPr lang="en-US" sz="1300" kern="1200" dirty="0"/>
        </a:p>
      </dsp:txBody>
      <dsp:txXfrm>
        <a:off x="5573268" y="543359"/>
        <a:ext cx="4626864" cy="805555"/>
      </dsp:txXfrm>
    </dsp:sp>
    <dsp:sp modelId="{9C856C77-74CF-49ED-A09E-431912E65428}">
      <dsp:nvSpPr>
        <dsp:cNvPr id="0" name=""/>
        <dsp:cNvSpPr/>
      </dsp:nvSpPr>
      <dsp:spPr>
        <a:xfrm>
          <a:off x="7886700" y="1871075"/>
          <a:ext cx="0" cy="304593"/>
        </a:xfrm>
        <a:prstGeom prst="line">
          <a:avLst/>
        </a:prstGeom>
        <a:noFill/>
        <a:ln w="6350" cap="flat" cmpd="sng" algn="ctr">
          <a:solidFill>
            <a:schemeClr val="accent2">
              <a:hueOff val="-1455363"/>
              <a:satOff val="-83928"/>
              <a:lumOff val="8628"/>
              <a:alphaOff val="0"/>
            </a:schemeClr>
          </a:solidFill>
          <a:prstDash val="solid"/>
          <a:miter lim="800000"/>
        </a:ln>
        <a:effectLst/>
      </dsp:spPr>
      <dsp:style>
        <a:lnRef idx="1">
          <a:scrgbClr r="0" g="0" b="0"/>
        </a:lnRef>
        <a:fillRef idx="0">
          <a:scrgbClr r="0" g="0" b="0"/>
        </a:fillRef>
        <a:effectRef idx="0">
          <a:scrgbClr r="0" g="0" b="0"/>
        </a:effectRef>
        <a:fontRef idx="minor"/>
      </dsp:style>
    </dsp:sp>
    <dsp:sp modelId="{FBB3599D-B8E8-4A12-83DB-004030D4E0E6}">
      <dsp:nvSpPr>
        <dsp:cNvPr id="0" name=""/>
        <dsp:cNvSpPr/>
      </dsp:nvSpPr>
      <dsp:spPr>
        <a:xfrm rot="2700000">
          <a:off x="7852854" y="2141823"/>
          <a:ext cx="67690" cy="67690"/>
        </a:xfrm>
        <a:prstGeom prst="rect">
          <a:avLst/>
        </a:prstGeom>
        <a:solidFill>
          <a:schemeClr val="accent2">
            <a:hueOff val="-1455363"/>
            <a:satOff val="-83928"/>
            <a:lumOff val="8628"/>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7.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87043" name="Rectangle 3"/>
          <p:cNvSpPr>
            <a:spLocks noGrp="1" noChangeArrowheads="1"/>
          </p:cNvSpPr>
          <p:nvPr>
            <p:ph type="dt" sz="quarter" idx="1"/>
          </p:nvPr>
        </p:nvSpPr>
        <p:spPr bwMode="auto">
          <a:xfrm>
            <a:off x="5180013"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87044" name="Rectangle 4"/>
          <p:cNvSpPr>
            <a:spLocks noGrp="1" noChangeArrowheads="1"/>
          </p:cNvSpPr>
          <p:nvPr>
            <p:ph type="ftr" sz="quarter" idx="2"/>
          </p:nvPr>
        </p:nvSpPr>
        <p:spPr bwMode="auto">
          <a:xfrm>
            <a:off x="0"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87045" name="Rectangle 5"/>
          <p:cNvSpPr>
            <a:spLocks noGrp="1" noChangeArrowheads="1"/>
          </p:cNvSpPr>
          <p:nvPr>
            <p:ph type="sldNum" sz="quarter" idx="3"/>
          </p:nvPr>
        </p:nvSpPr>
        <p:spPr bwMode="auto">
          <a:xfrm>
            <a:off x="5180013"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5EB556FB-596D-485E-8181-12F0411E01F9}"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D0C48A4E-10FE-4EA1-AE8D-2369319AF0C1}" type="slidenum">
              <a:rPr lang="en-GB" smtClean="0"/>
              <a:pPr>
                <a:defRPr/>
              </a:pPr>
              <a:t>‹#›</a:t>
            </a:fld>
            <a:endParaRPr lang="en-GB"/>
          </a:p>
        </p:txBody>
      </p:sp>
    </p:spTree>
    <p:extLst>
      <p:ext uri="{BB962C8B-B14F-4D97-AF65-F5344CB8AC3E}">
        <p14:creationId xmlns:p14="http://schemas.microsoft.com/office/powerpoint/2010/main" val="3314174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7CFADFC-D4CB-46E3-9812-8BA1C6F695DB}" type="slidenum">
              <a:rPr lang="en-GB" smtClean="0"/>
              <a:pPr>
                <a:defRPr/>
              </a:pPr>
              <a:t>‹#›</a:t>
            </a:fld>
            <a:endParaRPr lang="en-GB"/>
          </a:p>
        </p:txBody>
      </p:sp>
    </p:spTree>
    <p:extLst>
      <p:ext uri="{BB962C8B-B14F-4D97-AF65-F5344CB8AC3E}">
        <p14:creationId xmlns:p14="http://schemas.microsoft.com/office/powerpoint/2010/main" val="3698704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8FD5CAE-80C9-4DD0-97C4-43401AD1E693}" type="slidenum">
              <a:rPr lang="en-GB" smtClean="0"/>
              <a:pPr>
                <a:defRPr/>
              </a:pPr>
              <a:t>‹#›</a:t>
            </a:fld>
            <a:endParaRPr lang="en-GB"/>
          </a:p>
        </p:txBody>
      </p:sp>
    </p:spTree>
    <p:extLst>
      <p:ext uri="{BB962C8B-B14F-4D97-AF65-F5344CB8AC3E}">
        <p14:creationId xmlns:p14="http://schemas.microsoft.com/office/powerpoint/2010/main" val="132477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F9E0680-0FE8-46A1-88FA-D5069526A342}" type="slidenum">
              <a:rPr lang="en-GB" smtClean="0"/>
              <a:pPr>
                <a:defRPr/>
              </a:pPr>
              <a:t>‹#›</a:t>
            </a:fld>
            <a:endParaRPr lang="en-GB"/>
          </a:p>
        </p:txBody>
      </p:sp>
    </p:spTree>
    <p:extLst>
      <p:ext uri="{BB962C8B-B14F-4D97-AF65-F5344CB8AC3E}">
        <p14:creationId xmlns:p14="http://schemas.microsoft.com/office/powerpoint/2010/main" val="900395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B60806D0-664C-45D5-8556-87BDB877EEEB}" type="slidenum">
              <a:rPr lang="en-GB" smtClean="0"/>
              <a:pPr>
                <a:defRPr/>
              </a:pPr>
              <a:t>‹#›</a:t>
            </a:fld>
            <a:endParaRPr lang="en-GB"/>
          </a:p>
        </p:txBody>
      </p:sp>
    </p:spTree>
    <p:extLst>
      <p:ext uri="{BB962C8B-B14F-4D97-AF65-F5344CB8AC3E}">
        <p14:creationId xmlns:p14="http://schemas.microsoft.com/office/powerpoint/2010/main" val="3325720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FDD8C558-46D3-48D9-BD92-3B5A86EFCC6A}" type="slidenum">
              <a:rPr lang="en-GB" smtClean="0"/>
              <a:pPr>
                <a:defRPr/>
              </a:pPr>
              <a:t>‹#›</a:t>
            </a:fld>
            <a:endParaRPr lang="en-GB"/>
          </a:p>
        </p:txBody>
      </p:sp>
    </p:spTree>
    <p:extLst>
      <p:ext uri="{BB962C8B-B14F-4D97-AF65-F5344CB8AC3E}">
        <p14:creationId xmlns:p14="http://schemas.microsoft.com/office/powerpoint/2010/main" val="2811597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3E8E8C26-43A9-4B5B-919E-B5B15C1B1508}" type="slidenum">
              <a:rPr lang="en-GB" smtClean="0"/>
              <a:pPr>
                <a:defRPr/>
              </a:pPr>
              <a:t>‹#›</a:t>
            </a:fld>
            <a:endParaRPr lang="en-GB"/>
          </a:p>
        </p:txBody>
      </p:sp>
    </p:spTree>
    <p:extLst>
      <p:ext uri="{BB962C8B-B14F-4D97-AF65-F5344CB8AC3E}">
        <p14:creationId xmlns:p14="http://schemas.microsoft.com/office/powerpoint/2010/main" val="2602713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E2CC3F0-73C8-4950-A11F-6EC637C1230F}" type="slidenum">
              <a:rPr lang="en-GB" smtClean="0"/>
              <a:pPr>
                <a:defRPr/>
              </a:pPr>
              <a:t>‹#›</a:t>
            </a:fld>
            <a:endParaRPr lang="en-GB"/>
          </a:p>
        </p:txBody>
      </p:sp>
    </p:spTree>
    <p:extLst>
      <p:ext uri="{BB962C8B-B14F-4D97-AF65-F5344CB8AC3E}">
        <p14:creationId xmlns:p14="http://schemas.microsoft.com/office/powerpoint/2010/main" val="1687752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4336DEB-855B-4240-82E2-85D33D641D3B}" type="slidenum">
              <a:rPr lang="en-GB" smtClean="0"/>
              <a:pPr>
                <a:defRPr/>
              </a:pPr>
              <a:t>‹#›</a:t>
            </a:fld>
            <a:endParaRPr lang="en-GB"/>
          </a:p>
        </p:txBody>
      </p:sp>
    </p:spTree>
    <p:extLst>
      <p:ext uri="{BB962C8B-B14F-4D97-AF65-F5344CB8AC3E}">
        <p14:creationId xmlns:p14="http://schemas.microsoft.com/office/powerpoint/2010/main" val="967127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F9F7692-2526-4CD1-AB7D-D4BC0577FABF}" type="slidenum">
              <a:rPr lang="en-GB" smtClean="0"/>
              <a:pPr>
                <a:defRPr/>
              </a:pPr>
              <a:t>‹#›</a:t>
            </a:fld>
            <a:endParaRPr lang="en-GB"/>
          </a:p>
        </p:txBody>
      </p:sp>
    </p:spTree>
    <p:extLst>
      <p:ext uri="{BB962C8B-B14F-4D97-AF65-F5344CB8AC3E}">
        <p14:creationId xmlns:p14="http://schemas.microsoft.com/office/powerpoint/2010/main" val="3443428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0CDFA54-F4CC-47CB-AC5E-1E4148ED7E4F}" type="slidenum">
              <a:rPr lang="en-GB" smtClean="0"/>
              <a:pPr>
                <a:defRPr/>
              </a:pPr>
              <a:t>‹#›</a:t>
            </a:fld>
            <a:endParaRPr lang="en-GB"/>
          </a:p>
        </p:txBody>
      </p:sp>
    </p:spTree>
    <p:extLst>
      <p:ext uri="{BB962C8B-B14F-4D97-AF65-F5344CB8AC3E}">
        <p14:creationId xmlns:p14="http://schemas.microsoft.com/office/powerpoint/2010/main" val="4039926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0CAD849-16D3-4D1E-AA61-DF57CD536A39}" type="slidenum">
              <a:rPr lang="en-GB" smtClean="0"/>
              <a:pPr>
                <a:defRPr/>
              </a:pPr>
              <a:t>‹#›</a:t>
            </a:fld>
            <a:endParaRPr lang="en-GB"/>
          </a:p>
        </p:txBody>
      </p:sp>
    </p:spTree>
    <p:extLst>
      <p:ext uri="{BB962C8B-B14F-4D97-AF65-F5344CB8AC3E}">
        <p14:creationId xmlns:p14="http://schemas.microsoft.com/office/powerpoint/2010/main" val="160559412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corp-research.org/corporaterapshee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jstor.org/stable/j.ctt20q1w8f"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researchgate.net/publication/328537220_The_Influences_of_CSR's_Multi-Dimensional_Characteristics_on_Firm_Value_Determination_by_a_Fusion_Approach"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www.iisd.org/system/files/publications/standards_iso_srs.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researchgate.net/publication/328537220_The_Influences_of_CSR's_Multi-Dimensional_Characteristics_on_Firm_Value_Determination_by_a_Fusion_Approach"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www.iisd.org/system/files/publications/standards_iso_srs.pdf"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link.springer.com/article/10.1007/s13520-016-0062-6#citeas"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corp-research.org/home-pag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8" Type="http://schemas.openxmlformats.org/officeDocument/2006/relationships/hyperlink" Target="https://publications.parliament.uk/pa/cm200203/cmbills/129/2003129.pdf" TargetMode="External"/><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8" Type="http://schemas.openxmlformats.org/officeDocument/2006/relationships/hyperlink" Target="https://publications.parliament.uk/pa/cm200203/cmbills/129/2003129.pdf" TargetMode="External"/><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oecd.org/corporate/mne/"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un.org/youthenvoy/2013/08/ilo-international-labour-organization/#:~:text=The%20ILO%20was%20created%20in,it%27s%20based%20on%20social%20justice." TargetMode="External"/><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unglobalcompact.org/" TargetMode="Externa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pitt.libguides.com/csr/websites" TargetMode="External"/><Relationship Id="rId2" Type="http://schemas.openxmlformats.org/officeDocument/2006/relationships/hyperlink" Target="https://www.corp-research.org/dddresearchguide" TargetMode="External"/><Relationship Id="rId1" Type="http://schemas.openxmlformats.org/officeDocument/2006/relationships/slideLayout" Target="../slideLayouts/slideLayout2.xml"/><Relationship Id="rId6" Type="http://schemas.openxmlformats.org/officeDocument/2006/relationships/hyperlink" Target="https://www.peoplemanagement.co.uk/experts/research/uk-businesses-ignore-climate-change" TargetMode="External"/><Relationship Id="rId5" Type="http://schemas.openxmlformats.org/officeDocument/2006/relationships/hyperlink" Target="https://www.cipd.org/uk/knowledge/bitesize-research/corporate-irresponsibility/" TargetMode="External"/><Relationship Id="rId4" Type="http://schemas.openxmlformats.org/officeDocument/2006/relationships/hyperlink" Target="https://www.peoplemanagement.co.uk/news/articles/jobseekers-prefer-woke-businesses-survey-henley-business-scho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7" name="Picture 3076" descr="A cropped image of a person touching a plant">
            <a:extLst>
              <a:ext uri="{FF2B5EF4-FFF2-40B4-BE49-F238E27FC236}">
                <a16:creationId xmlns:a16="http://schemas.microsoft.com/office/drawing/2014/main" id="{0B07C11E-232E-5F80-9BAF-178E233AE6A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047" y="10"/>
            <a:ext cx="12191999" cy="6857990"/>
          </a:xfrm>
          <a:prstGeom prst="rect">
            <a:avLst/>
          </a:prstGeom>
        </p:spPr>
      </p:pic>
      <p:sp>
        <p:nvSpPr>
          <p:cNvPr id="3083" name="Rectangle 308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p:cNvSpPr>
            <a:spLocks noGrp="1" noChangeArrowheads="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pPr eaLnBrk="1" hangingPunct="1"/>
            <a:r>
              <a:rPr lang="en-GB" sz="4800" b="1" dirty="0">
                <a:solidFill>
                  <a:srgbClr val="FFFFFF"/>
                </a:solidFill>
                <a:latin typeface="Neue Haas Grotesk Text Pro" panose="020B0504020202020204" pitchFamily="34" charset="0"/>
              </a:rPr>
              <a:t>Corporate Social Responsibility</a:t>
            </a:r>
          </a:p>
        </p:txBody>
      </p:sp>
      <p:sp>
        <p:nvSpPr>
          <p:cNvPr id="3075" name="Rectangle 3"/>
          <p:cNvSpPr>
            <a:spLocks noGrp="1" noChangeArrowheads="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eaLnBrk="1" hangingPunct="1"/>
            <a:r>
              <a:rPr lang="en-GB" dirty="0">
                <a:solidFill>
                  <a:srgbClr val="FFFFFF"/>
                </a:solidFill>
              </a:rPr>
              <a:t>Making business sustainable?</a:t>
            </a:r>
          </a:p>
        </p:txBody>
      </p:sp>
      <p:pic>
        <p:nvPicPr>
          <p:cNvPr id="3" name="Picture 2" descr="A black background with white text&#10;&#10;Description automatically generated">
            <a:extLst>
              <a:ext uri="{FF2B5EF4-FFF2-40B4-BE49-F238E27FC236}">
                <a16:creationId xmlns:a16="http://schemas.microsoft.com/office/drawing/2014/main" id="{8C303132-650A-F50B-B2B9-7E856772E29A}"/>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07368" y="160091"/>
            <a:ext cx="2945904" cy="136248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074"/>
                                        </p:tgtEl>
                                        <p:attrNameLst>
                                          <p:attrName>style.visibility</p:attrName>
                                        </p:attrNameLst>
                                      </p:cBhvr>
                                      <p:to>
                                        <p:strVal val="visible"/>
                                      </p:to>
                                    </p:set>
                                    <p:animEffect transition="in" filter="fade">
                                      <p:cBhvr>
                                        <p:cTn id="7" dur="400"/>
                                        <p:tgtEl>
                                          <p:spTgt spid="307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075">
                                            <p:txEl>
                                              <p:pRg st="0" end="0"/>
                                            </p:txEl>
                                          </p:spTgt>
                                        </p:tgtEl>
                                        <p:attrNameLst>
                                          <p:attrName>style.visibility</p:attrName>
                                        </p:attrNameLst>
                                      </p:cBhvr>
                                      <p:to>
                                        <p:strVal val="visible"/>
                                      </p:to>
                                    </p:set>
                                    <p:animEffect transition="in" filter="fade">
                                      <p:cBhvr>
                                        <p:cTn id="10" dur="400"/>
                                        <p:tgtEl>
                                          <p:spTgt spid="307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7" name="Rectangle 410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1127448" y="405685"/>
            <a:ext cx="10452837" cy="1559301"/>
          </a:xfrm>
        </p:spPr>
        <p:txBody>
          <a:bodyPr>
            <a:normAutofit/>
          </a:bodyPr>
          <a:lstStyle/>
          <a:p>
            <a:pPr eaLnBrk="1" hangingPunct="1"/>
            <a:r>
              <a:rPr lang="en-GB" sz="4000" b="1" dirty="0">
                <a:latin typeface="Neue Haas Grotesk Text Pro" panose="020B0504020202020204" pitchFamily="34" charset="0"/>
              </a:rPr>
              <a:t>Outline</a:t>
            </a:r>
          </a:p>
        </p:txBody>
      </p:sp>
      <p:sp>
        <p:nvSpPr>
          <p:cNvPr id="4099" name="Rectangle 3"/>
          <p:cNvSpPr>
            <a:spLocks noGrp="1" noChangeArrowheads="1"/>
          </p:cNvSpPr>
          <p:nvPr>
            <p:ph idx="1"/>
          </p:nvPr>
        </p:nvSpPr>
        <p:spPr>
          <a:xfrm>
            <a:off x="1055440" y="2743200"/>
            <a:ext cx="10307217" cy="3496878"/>
          </a:xfrm>
        </p:spPr>
        <p:txBody>
          <a:bodyPr anchor="ctr">
            <a:normAutofit/>
          </a:bodyPr>
          <a:lstStyle/>
          <a:p>
            <a:pPr eaLnBrk="1" hangingPunct="1"/>
            <a:r>
              <a:rPr lang="en-GB" sz="2400" dirty="0"/>
              <a:t>Follow up from litter picking activity</a:t>
            </a:r>
          </a:p>
          <a:p>
            <a:pPr eaLnBrk="1" hangingPunct="1"/>
            <a:r>
              <a:rPr lang="en-GB" sz="2400" dirty="0"/>
              <a:t>CSR Basics</a:t>
            </a:r>
          </a:p>
          <a:p>
            <a:pPr eaLnBrk="1" hangingPunct="1"/>
            <a:r>
              <a:rPr lang="en-GB" sz="2400" dirty="0"/>
              <a:t>Evolution of CSR</a:t>
            </a:r>
          </a:p>
          <a:p>
            <a:pPr eaLnBrk="1" hangingPunct="1"/>
            <a:r>
              <a:rPr lang="en-GB" sz="2400" dirty="0"/>
              <a:t>Driving and motivational forces</a:t>
            </a:r>
          </a:p>
          <a:p>
            <a:pPr eaLnBrk="1" hangingPunct="1"/>
            <a:r>
              <a:rPr lang="en-GB" sz="2400" dirty="0"/>
              <a:t>Ethical business? (Activity)</a:t>
            </a:r>
          </a:p>
          <a:p>
            <a:pPr eaLnBrk="1" hangingPunct="1"/>
            <a:r>
              <a:rPr lang="en-GB" sz="2400" dirty="0"/>
              <a:t>Principles</a:t>
            </a:r>
          </a:p>
          <a:p>
            <a:pPr eaLnBrk="1" hangingPunct="1"/>
            <a:r>
              <a:rPr lang="en-GB" sz="2400" dirty="0"/>
              <a:t>CSR Statement (Activity)</a:t>
            </a:r>
          </a:p>
          <a:p>
            <a:pPr eaLnBrk="1" hangingPunct="1"/>
            <a:endParaRPr lang="en-GB" sz="2000" dirty="0"/>
          </a:p>
          <a:p>
            <a:pPr eaLnBrk="1" hangingPunct="1"/>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7" name="Rectangle 410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6115317" y="405685"/>
            <a:ext cx="5464968" cy="1559301"/>
          </a:xfrm>
        </p:spPr>
        <p:txBody>
          <a:bodyPr>
            <a:normAutofit/>
          </a:bodyPr>
          <a:lstStyle/>
          <a:p>
            <a:pPr eaLnBrk="1" hangingPunct="1"/>
            <a:r>
              <a:rPr lang="en-GB" sz="4000" b="1" dirty="0">
                <a:latin typeface="Neue Haas Grotesk Text Pro" panose="020B0504020202020204" pitchFamily="34" charset="0"/>
              </a:rPr>
              <a:t>CSR: Basics</a:t>
            </a:r>
          </a:p>
        </p:txBody>
      </p:sp>
      <p:sp>
        <p:nvSpPr>
          <p:cNvPr id="4099" name="Rectangle 3"/>
          <p:cNvSpPr>
            <a:spLocks noGrp="1" noChangeArrowheads="1"/>
          </p:cNvSpPr>
          <p:nvPr>
            <p:ph idx="1"/>
          </p:nvPr>
        </p:nvSpPr>
        <p:spPr>
          <a:xfrm>
            <a:off x="6115317" y="2743200"/>
            <a:ext cx="5247340" cy="3496878"/>
          </a:xfrm>
        </p:spPr>
        <p:txBody>
          <a:bodyPr anchor="ctr">
            <a:normAutofit/>
          </a:bodyPr>
          <a:lstStyle/>
          <a:p>
            <a:pPr eaLnBrk="1" hangingPunct="1"/>
            <a:r>
              <a:rPr lang="en-GB" sz="2000"/>
              <a:t>CSR is essentially a concept whereby companies decide voluntarily to contribute to a better society and a cleaner environment.</a:t>
            </a:r>
          </a:p>
          <a:p>
            <a:pPr eaLnBrk="1" hangingPunct="1"/>
            <a:r>
              <a:rPr lang="en-GB" sz="2000"/>
              <a:t>This development in business strategy has been powered by the EU Green paper, and growing expectations from stakeholders.</a:t>
            </a:r>
          </a:p>
          <a:p>
            <a:pPr eaLnBrk="1" hangingPunct="1"/>
            <a:r>
              <a:rPr lang="en-GB" sz="2000"/>
              <a:t>Managing relationships and going beyond compliance.</a:t>
            </a:r>
          </a:p>
          <a:p>
            <a:pPr eaLnBrk="1" hangingPunct="1"/>
            <a:r>
              <a:rPr lang="en-GB" sz="2000"/>
              <a:t>In the UK investigation into human capital and the relationship between managers and employees, education and training.</a:t>
            </a:r>
          </a:p>
          <a:p>
            <a:pPr eaLnBrk="1" hangingPunct="1"/>
            <a:endParaRPr lang="en-GB" sz="2000"/>
          </a:p>
        </p:txBody>
      </p:sp>
      <p:pic>
        <p:nvPicPr>
          <p:cNvPr id="2050" name="Picture 2" descr="Corporate Social Responsibility | Southampton Airport">
            <a:extLst>
              <a:ext uri="{FF2B5EF4-FFF2-40B4-BE49-F238E27FC236}">
                <a16:creationId xmlns:a16="http://schemas.microsoft.com/office/drawing/2014/main" id="{D76D9513-C2CA-3C4F-97DC-ECC1A73CEC7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07368" y="792490"/>
            <a:ext cx="5265389" cy="5273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4001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5" name="Picture 5124" descr="Colourful charts and graphs">
            <a:extLst>
              <a:ext uri="{FF2B5EF4-FFF2-40B4-BE49-F238E27FC236}">
                <a16:creationId xmlns:a16="http://schemas.microsoft.com/office/drawing/2014/main" id="{B2DF2F8C-049A-B355-0F74-581B5E552FA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522356" y="10"/>
            <a:ext cx="9669642" cy="6857990"/>
          </a:xfrm>
          <a:prstGeom prst="rect">
            <a:avLst/>
          </a:prstGeom>
        </p:spPr>
      </p:pic>
      <p:sp>
        <p:nvSpPr>
          <p:cNvPr id="5131" name="Rectangle 51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2" name="Rectangle 2"/>
          <p:cNvSpPr>
            <a:spLocks noGrp="1" noChangeArrowheads="1"/>
          </p:cNvSpPr>
          <p:nvPr>
            <p:ph type="title"/>
          </p:nvPr>
        </p:nvSpPr>
        <p:spPr>
          <a:xfrm>
            <a:off x="838200" y="365125"/>
            <a:ext cx="3822189" cy="1899912"/>
          </a:xfrm>
        </p:spPr>
        <p:txBody>
          <a:bodyPr>
            <a:normAutofit/>
          </a:bodyPr>
          <a:lstStyle/>
          <a:p>
            <a:pPr eaLnBrk="1" hangingPunct="1"/>
            <a:r>
              <a:rPr lang="en-GB" sz="4000" b="1" dirty="0">
                <a:latin typeface="Neue Haas Grotesk Text Pro" panose="020B0504020202020204" pitchFamily="34" charset="0"/>
              </a:rPr>
              <a:t>CSR: Continued</a:t>
            </a:r>
          </a:p>
        </p:txBody>
      </p:sp>
      <p:sp>
        <p:nvSpPr>
          <p:cNvPr id="5123" name="Rectangle 3"/>
          <p:cNvSpPr>
            <a:spLocks noGrp="1" noChangeArrowheads="1"/>
          </p:cNvSpPr>
          <p:nvPr>
            <p:ph idx="1"/>
          </p:nvPr>
        </p:nvSpPr>
        <p:spPr>
          <a:xfrm>
            <a:off x="838200" y="2434201"/>
            <a:ext cx="3822189" cy="3742762"/>
          </a:xfrm>
        </p:spPr>
        <p:txBody>
          <a:bodyPr>
            <a:normAutofit/>
          </a:bodyPr>
          <a:lstStyle/>
          <a:p>
            <a:pPr eaLnBrk="1" hangingPunct="1"/>
            <a:r>
              <a:rPr lang="en-GB" sz="2000"/>
              <a:t>There has been an increase in the number of companies involved. 61% of SME’s, 80% of the companies listed in the FSTE 100.</a:t>
            </a:r>
          </a:p>
          <a:p>
            <a:pPr eaLnBrk="1" hangingPunct="1"/>
            <a:r>
              <a:rPr lang="en-GB" sz="2000"/>
              <a:t>Major component of intangible assets, i.e. work force knowledge and expertise etc.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2116" name="Rectangle 1321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2107" name="Picture 132106" descr="Rope tied on old wooden railing">
            <a:extLst>
              <a:ext uri="{FF2B5EF4-FFF2-40B4-BE49-F238E27FC236}">
                <a16:creationId xmlns:a16="http://schemas.microsoft.com/office/drawing/2014/main" id="{98231FFE-0506-1624-F258-2274C40750F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r="-1" b="-1"/>
          <a:stretch/>
        </p:blipFill>
        <p:spPr>
          <a:xfrm>
            <a:off x="1" y="10"/>
            <a:ext cx="9669642" cy="6857990"/>
          </a:xfrm>
          <a:prstGeom prst="rect">
            <a:avLst/>
          </a:prstGeom>
        </p:spPr>
      </p:pic>
      <p:sp>
        <p:nvSpPr>
          <p:cNvPr id="132118" name="Rectangle 1321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7531610" y="365125"/>
            <a:ext cx="3822189" cy="1899912"/>
          </a:xfrm>
        </p:spPr>
        <p:txBody>
          <a:bodyPr>
            <a:normAutofit/>
          </a:bodyPr>
          <a:lstStyle/>
          <a:p>
            <a:pPr>
              <a:defRPr/>
            </a:pPr>
            <a:r>
              <a:rPr lang="en-GB" sz="4000" b="1" dirty="0">
                <a:latin typeface="Neue Haas Grotesk Text Pro" panose="020B0504020202020204" pitchFamily="34" charset="0"/>
              </a:rPr>
              <a:t>Activity</a:t>
            </a:r>
            <a:br>
              <a:rPr lang="en-GB" sz="4000" b="1" dirty="0">
                <a:latin typeface="Neue Haas Grotesk Text Pro" panose="020B0504020202020204" pitchFamily="34" charset="0"/>
              </a:rPr>
            </a:br>
            <a:endParaRPr lang="en-GB" sz="4000" b="1" dirty="0">
              <a:latin typeface="Neue Haas Grotesk Text Pro" panose="020B0504020202020204" pitchFamily="34" charset="0"/>
            </a:endParaRPr>
          </a:p>
        </p:txBody>
      </p:sp>
      <p:sp>
        <p:nvSpPr>
          <p:cNvPr id="132099" name="Rectangle 3"/>
          <p:cNvSpPr>
            <a:spLocks noGrp="1" noChangeArrowheads="1"/>
          </p:cNvSpPr>
          <p:nvPr>
            <p:ph idx="1"/>
          </p:nvPr>
        </p:nvSpPr>
        <p:spPr>
          <a:xfrm>
            <a:off x="8071105" y="1710019"/>
            <a:ext cx="3822189" cy="3742762"/>
          </a:xfrm>
        </p:spPr>
        <p:txBody>
          <a:bodyPr>
            <a:noAutofit/>
          </a:bodyPr>
          <a:lstStyle/>
          <a:p>
            <a:pPr marL="0" indent="0">
              <a:buNone/>
              <a:defRPr/>
            </a:pPr>
            <a:r>
              <a:rPr lang="en-GB" sz="2400" b="1" dirty="0"/>
              <a:t>Follow up from the Litter Survey last week:</a:t>
            </a:r>
          </a:p>
          <a:p>
            <a:pPr marL="0" indent="0">
              <a:buNone/>
              <a:defRPr/>
            </a:pPr>
            <a:r>
              <a:rPr lang="en-GB" sz="2400" dirty="0"/>
              <a:t>1) Can you observe any trends with the litter observed</a:t>
            </a:r>
          </a:p>
          <a:p>
            <a:pPr marL="0" indent="0">
              <a:buNone/>
              <a:defRPr/>
            </a:pPr>
            <a:r>
              <a:rPr lang="en-GB" sz="2400" dirty="0"/>
              <a:t>2) What do you think has changed since the surveys conducted by Roper and Parker (2006). Have there been big social/political changes? What is causing or promoting these changes? </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838200" y="6356350"/>
            <a:ext cx="2743200" cy="365125"/>
          </a:xfrm>
        </p:spPr>
        <p:txBody>
          <a:bodyPr>
            <a:normAutofit/>
          </a:bodyPr>
          <a:lstStyle/>
          <a:p>
            <a:pPr>
              <a:spcAft>
                <a:spcPts val="600"/>
              </a:spcAft>
            </a:pPr>
            <a:fld id="{907816DB-FEA5-42E1-8FAA-ACDB7BE4A0F6}" type="datetime1">
              <a:rPr lang="en-US">
                <a:solidFill>
                  <a:srgbClr val="FFFFFF"/>
                </a:solidFill>
              </a:rPr>
              <a:pPr>
                <a:spcAft>
                  <a:spcPts val="600"/>
                </a:spcAft>
              </a:pPr>
              <a:t>1/30/2024</a:t>
            </a:fld>
            <a:endParaRPr lang="en-US" dirty="0">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4038600" y="6356350"/>
            <a:ext cx="4114800" cy="365125"/>
          </a:xfrm>
        </p:spPr>
        <p:txBody>
          <a:bodyPr>
            <a:normAutofit/>
          </a:bodyPr>
          <a:lstStyle/>
          <a:p>
            <a:pPr fontAlgn="base">
              <a:spcBef>
                <a:spcPct val="0"/>
              </a:spcBef>
              <a:spcAft>
                <a:spcPts val="600"/>
              </a:spcAft>
              <a:defRPr/>
            </a:pPr>
            <a:r>
              <a:rPr lang="en-GB" cap="all" spc="60">
                <a:solidFill>
                  <a:srgbClr val="FFFFFF"/>
                </a:solidFill>
              </a:rPr>
              <a:t>acba7004</a:t>
            </a:r>
          </a:p>
        </p:txBody>
      </p:sp>
      <p:sp>
        <p:nvSpPr>
          <p:cNvPr id="9220" name="Slide Number Placeholder 5"/>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a:t>
            </a:fld>
            <a:endParaRPr lang="en-GB" altLang="en-US"/>
          </a:p>
        </p:txBody>
      </p:sp>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856821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2111" name="Rectangle 1321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2107" name="Picture 132106" descr="Throwing empty plastic bottle into the rubbish">
            <a:extLst>
              <a:ext uri="{FF2B5EF4-FFF2-40B4-BE49-F238E27FC236}">
                <a16:creationId xmlns:a16="http://schemas.microsoft.com/office/drawing/2014/main" id="{29117C67-D8F5-0D19-935D-F1D7E9E92D0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522356" y="10"/>
            <a:ext cx="9669642" cy="6857990"/>
          </a:xfrm>
          <a:prstGeom prst="rect">
            <a:avLst/>
          </a:prstGeom>
        </p:spPr>
      </p:pic>
      <p:sp>
        <p:nvSpPr>
          <p:cNvPr id="132113" name="Rectangle 1321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838200" y="365125"/>
            <a:ext cx="3822189" cy="1899912"/>
          </a:xfrm>
        </p:spPr>
        <p:txBody>
          <a:bodyPr>
            <a:normAutofit/>
          </a:bodyPr>
          <a:lstStyle/>
          <a:p>
            <a:pPr>
              <a:defRPr/>
            </a:pPr>
            <a:r>
              <a:rPr lang="en-GB" sz="4000" b="1">
                <a:latin typeface="Neue Haas Grotesk Text Pro" panose="020B0504020202020204" pitchFamily="34" charset="0"/>
              </a:rPr>
              <a:t>Activity</a:t>
            </a:r>
            <a:br>
              <a:rPr lang="en-GB" sz="4000" b="1">
                <a:latin typeface="Neue Haas Grotesk Text Pro" panose="020B0504020202020204" pitchFamily="34" charset="0"/>
              </a:rPr>
            </a:br>
            <a:endParaRPr lang="en-GB" sz="4000" b="1">
              <a:latin typeface="Neue Haas Grotesk Text Pro" panose="020B0504020202020204" pitchFamily="34" charset="0"/>
            </a:endParaRPr>
          </a:p>
        </p:txBody>
      </p:sp>
      <p:sp>
        <p:nvSpPr>
          <p:cNvPr id="132099" name="Rectangle 3"/>
          <p:cNvSpPr>
            <a:spLocks noGrp="1" noChangeArrowheads="1"/>
          </p:cNvSpPr>
          <p:nvPr>
            <p:ph idx="1"/>
          </p:nvPr>
        </p:nvSpPr>
        <p:spPr>
          <a:xfrm>
            <a:off x="515118" y="2204864"/>
            <a:ext cx="3822189" cy="3742762"/>
          </a:xfrm>
        </p:spPr>
        <p:txBody>
          <a:bodyPr>
            <a:normAutofit/>
          </a:bodyPr>
          <a:lstStyle/>
          <a:p>
            <a:pPr marL="0" indent="0">
              <a:buNone/>
              <a:defRPr/>
            </a:pPr>
            <a:r>
              <a:rPr lang="en-GB" sz="2400" b="1" dirty="0"/>
              <a:t>Follow up from the Litter Survey last week:</a:t>
            </a:r>
          </a:p>
          <a:p>
            <a:pPr marL="0" indent="0">
              <a:buNone/>
              <a:defRPr/>
            </a:pPr>
            <a:r>
              <a:rPr lang="en-GB" sz="2400" dirty="0"/>
              <a:t>3) How much does environment contribute to determining where or when litter is found?</a:t>
            </a:r>
          </a:p>
          <a:p>
            <a:pPr marL="0" indent="0">
              <a:buNone/>
              <a:defRPr/>
            </a:pPr>
            <a:r>
              <a:rPr lang="en-GB" sz="2400" dirty="0"/>
              <a:t>4) What sort of conservation issues does this litter cause</a:t>
            </a:r>
          </a:p>
          <a:p>
            <a:pPr marL="0" indent="0">
              <a:buNone/>
              <a:defRPr/>
            </a:pPr>
            <a:endParaRPr lang="en-GB" sz="2000" b="1"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838200" y="6356350"/>
            <a:ext cx="2743200" cy="365125"/>
          </a:xfrm>
        </p:spPr>
        <p:txBody>
          <a:bodyPr>
            <a:normAutofit/>
          </a:bodyPr>
          <a:lstStyle/>
          <a:p>
            <a:pPr>
              <a:spcAft>
                <a:spcPts val="600"/>
              </a:spcAft>
            </a:pPr>
            <a:fld id="{907816DB-FEA5-42E1-8FAA-ACDB7BE4A0F6}" type="datetime1">
              <a:rPr lang="en-US"/>
              <a:pPr>
                <a:spcAft>
                  <a:spcPts val="600"/>
                </a:spcAft>
              </a:pPr>
              <a:t>1/30/2024</a:t>
            </a:fld>
            <a:endParaRPr 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4038600" y="6356350"/>
            <a:ext cx="4114800" cy="365125"/>
          </a:xfrm>
        </p:spPr>
        <p:txBody>
          <a:bodyPr>
            <a:normAutofit/>
          </a:bodyPr>
          <a:lstStyle/>
          <a:p>
            <a:pPr fontAlgn="base">
              <a:spcBef>
                <a:spcPct val="0"/>
              </a:spcBef>
              <a:spcAft>
                <a:spcPts val="600"/>
              </a:spcAft>
              <a:defRPr/>
            </a:pPr>
            <a:r>
              <a:rPr lang="en-GB" cap="all" spc="60">
                <a:solidFill>
                  <a:srgbClr val="FFFFFF"/>
                </a:solidFill>
              </a:rPr>
              <a:t>acba7004</a:t>
            </a:r>
          </a:p>
        </p:txBody>
      </p:sp>
      <p:sp>
        <p:nvSpPr>
          <p:cNvPr id="9220" name="Slide Number Placeholder 5"/>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solidFill>
                  <a:srgbClr val="FFFFFF"/>
                </a:solidFill>
              </a:rPr>
              <a:pPr>
                <a:spcBef>
                  <a:spcPct val="0"/>
                </a:spcBef>
                <a:buClrTx/>
                <a:buFontTx/>
                <a:buNone/>
              </a:pPr>
              <a:t>6</a:t>
            </a:fld>
            <a:endParaRPr lang="en-GB" altLang="en-US">
              <a:solidFill>
                <a:srgbClr val="FFFFFF"/>
              </a:solidFill>
            </a:endParaRPr>
          </a:p>
        </p:txBody>
      </p:sp>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43409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2111" name="Rectangle 13211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32107" name="Picture 132106" descr="Colourful plastic bottle caps">
            <a:extLst>
              <a:ext uri="{FF2B5EF4-FFF2-40B4-BE49-F238E27FC236}">
                <a16:creationId xmlns:a16="http://schemas.microsoft.com/office/drawing/2014/main" id="{1DF90B57-F917-52B1-6D57-FB9E86ED434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9947062" cy="6857990"/>
          </a:xfrm>
          <a:prstGeom prst="rect">
            <a:avLst/>
          </a:prstGeom>
        </p:spPr>
      </p:pic>
      <p:sp>
        <p:nvSpPr>
          <p:cNvPr id="132113" name="Freeform: Shape 1321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2115" name="Freeform: Shape 13211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32117" name="Freeform: Shape 13211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8046720" y="1045597"/>
            <a:ext cx="3633746" cy="1588422"/>
          </a:xfrm>
        </p:spPr>
        <p:txBody>
          <a:bodyPr anchor="b">
            <a:normAutofit/>
          </a:bodyPr>
          <a:lstStyle/>
          <a:p>
            <a:pPr>
              <a:defRPr/>
            </a:pPr>
            <a:r>
              <a:rPr lang="en-GB" sz="3600" b="1">
                <a:latin typeface="Neue Haas Grotesk Text Pro" panose="020B0504020202020204" pitchFamily="34" charset="0"/>
              </a:rPr>
              <a:t>Activity</a:t>
            </a:r>
            <a:br>
              <a:rPr lang="en-GB" sz="3600" b="1">
                <a:latin typeface="Neue Haas Grotesk Text Pro" panose="020B0504020202020204" pitchFamily="34" charset="0"/>
              </a:rPr>
            </a:br>
            <a:endParaRPr lang="en-GB" sz="3600" b="1">
              <a:latin typeface="Neue Haas Grotesk Text Pro" panose="020B0504020202020204" pitchFamily="34" charset="0"/>
            </a:endParaRPr>
          </a:p>
        </p:txBody>
      </p:sp>
      <p:sp>
        <p:nvSpPr>
          <p:cNvPr id="132099" name="Rectangle 3"/>
          <p:cNvSpPr>
            <a:spLocks noGrp="1" noChangeArrowheads="1"/>
          </p:cNvSpPr>
          <p:nvPr>
            <p:ph idx="1"/>
          </p:nvPr>
        </p:nvSpPr>
        <p:spPr>
          <a:xfrm>
            <a:off x="8046719" y="2204864"/>
            <a:ext cx="3633747" cy="3217927"/>
          </a:xfrm>
        </p:spPr>
        <p:txBody>
          <a:bodyPr>
            <a:normAutofit fontScale="92500"/>
          </a:bodyPr>
          <a:lstStyle/>
          <a:p>
            <a:pPr marL="0" indent="0">
              <a:buNone/>
              <a:defRPr/>
            </a:pPr>
            <a:r>
              <a:rPr lang="en-GB" sz="2400" b="1" dirty="0"/>
              <a:t>Follow up from the Litter Survey last week:</a:t>
            </a:r>
          </a:p>
          <a:p>
            <a:pPr marL="0" indent="0">
              <a:buNone/>
              <a:defRPr/>
            </a:pPr>
            <a:r>
              <a:rPr lang="en-GB" sz="2400" dirty="0"/>
              <a:t>5) Do we observe any litter that is also dominant but not readily identifiable by brand? </a:t>
            </a:r>
          </a:p>
          <a:p>
            <a:pPr marL="0" indent="0">
              <a:buNone/>
              <a:defRPr/>
            </a:pPr>
            <a:r>
              <a:rPr lang="en-GB" sz="2400" dirty="0"/>
              <a:t>6) What recommendations would you put in place to improve the CSR of these larger companies?</a:t>
            </a:r>
            <a:endParaRPr lang="en-GB" sz="2400" u="sng" dirty="0"/>
          </a:p>
          <a:p>
            <a:pPr marL="0" indent="0">
              <a:buNone/>
              <a:defRPr/>
            </a:pPr>
            <a:endParaRPr lang="en-GB" sz="1900" b="1" dirty="0"/>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1179576" y="6355080"/>
            <a:ext cx="6681944" cy="365760"/>
          </a:xfrm>
        </p:spPr>
        <p:txBody>
          <a:bodyPr>
            <a:normAutofit/>
          </a:bodyPr>
          <a:lstStyle/>
          <a:p>
            <a:pPr algn="l" fontAlgn="base">
              <a:spcBef>
                <a:spcPct val="0"/>
              </a:spcBef>
              <a:spcAft>
                <a:spcPts val="600"/>
              </a:spcAft>
              <a:defRPr/>
            </a:pPr>
            <a:r>
              <a:rPr lang="en-GB" cap="all" spc="60">
                <a:solidFill>
                  <a:srgbClr val="FFFFFF"/>
                </a:solidFill>
              </a:rPr>
              <a:t>acba7004</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8496366" y="6355080"/>
            <a:ext cx="2202114" cy="365760"/>
          </a:xfrm>
        </p:spPr>
        <p:txBody>
          <a:bodyPr>
            <a:normAutofit/>
          </a:bodyPr>
          <a:lstStyle/>
          <a:p>
            <a:pPr algn="r">
              <a:spcAft>
                <a:spcPts val="600"/>
              </a:spcAft>
            </a:pPr>
            <a:fld id="{907816DB-FEA5-42E1-8FAA-ACDB7BE4A0F6}" type="datetime1">
              <a:rPr lang="en-US">
                <a:solidFill>
                  <a:schemeClr val="tx1">
                    <a:lumMod val="75000"/>
                    <a:lumOff val="25000"/>
                  </a:schemeClr>
                </a:solidFill>
              </a:rPr>
              <a:pPr algn="r">
                <a:spcAft>
                  <a:spcPts val="600"/>
                </a:spcAft>
              </a:pPr>
              <a:t>1/30/2024</a:t>
            </a:fld>
            <a:endParaRPr lang="en-US">
              <a:solidFill>
                <a:schemeClr val="tx1">
                  <a:lumMod val="75000"/>
                  <a:lumOff val="25000"/>
                </a:schemeClr>
              </a:solidFill>
            </a:endParaRPr>
          </a:p>
        </p:txBody>
      </p:sp>
      <p:sp>
        <p:nvSpPr>
          <p:cNvPr id="9220" name="Slide Number Placeholder 5"/>
          <p:cNvSpPr>
            <a:spLocks noGrp="1"/>
          </p:cNvSpPr>
          <p:nvPr>
            <p:ph type="sldNum" sz="quarter" idx="12"/>
          </p:nvPr>
        </p:nvSpPr>
        <p:spPr bwMode="auto">
          <a:xfrm>
            <a:off x="10853928" y="6355080"/>
            <a:ext cx="1188720" cy="36576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lgn="l">
              <a:spcBef>
                <a:spcPct val="0"/>
              </a:spcBef>
              <a:buClrTx/>
              <a:buFontTx/>
              <a:buNone/>
            </a:pPr>
            <a:fld id="{4A5BBE5A-1A66-4A21-B261-59A09E77C1C6}" type="slidenum">
              <a:rPr lang="en-GB" altLang="en-US" sz="1600">
                <a:solidFill>
                  <a:schemeClr val="tx1">
                    <a:lumMod val="75000"/>
                    <a:lumOff val="25000"/>
                  </a:schemeClr>
                </a:solidFill>
              </a:rPr>
              <a:pPr algn="l">
                <a:spcBef>
                  <a:spcPct val="0"/>
                </a:spcBef>
                <a:buClrTx/>
                <a:buFontTx/>
                <a:buNone/>
              </a:pPr>
              <a:t>7</a:t>
            </a:fld>
            <a:endParaRPr lang="en-GB" altLang="en-US" sz="1600">
              <a:solidFill>
                <a:schemeClr val="tx1">
                  <a:lumMod val="75000"/>
                  <a:lumOff val="25000"/>
                </a:schemeClr>
              </a:solidFill>
            </a:endParaRPr>
          </a:p>
        </p:txBody>
      </p:sp>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78225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89917" y="824193"/>
            <a:ext cx="4563883" cy="1111580"/>
          </a:xfrm>
        </p:spPr>
        <p:txBody>
          <a:bodyPr anchor="b">
            <a:normAutofit fontScale="90000"/>
          </a:bodyPr>
          <a:lstStyle/>
          <a:p>
            <a:pPr>
              <a:defRPr/>
            </a:pPr>
            <a:r>
              <a:rPr lang="en-GB" b="1" dirty="0">
                <a:latin typeface="Neue Haas Grotesk Text Pro" panose="020B0504020202020204" pitchFamily="34" charset="0"/>
              </a:rPr>
              <a:t>Activity</a:t>
            </a:r>
            <a:br>
              <a:rPr lang="en-GB" b="1" dirty="0">
                <a:latin typeface="Neue Haas Grotesk Text Pro" panose="020B0504020202020204" pitchFamily="34" charset="0"/>
              </a:rPr>
            </a:br>
            <a:endParaRPr lang="en-GB" b="1" dirty="0">
              <a:latin typeface="Neue Haas Grotesk Text Pro" panose="020B0504020202020204" pitchFamily="34" charset="0"/>
            </a:endParaRP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900" dirty="0"/>
              <a:t>Choose a company from the RAP list: </a:t>
            </a:r>
            <a:r>
              <a:rPr lang="en-GB" sz="2000" dirty="0">
                <a:hlinkClick r:id="rId2"/>
              </a:rPr>
              <a:t>Corporate Rap Sheets | Corporate Research Project (corp-research.org)</a:t>
            </a:r>
            <a:endParaRPr lang="en-GB" sz="1900" dirty="0"/>
          </a:p>
          <a:p>
            <a:pPr marL="0" indent="0">
              <a:buNone/>
              <a:defRPr/>
            </a:pPr>
            <a:endParaRPr lang="en-GB" sz="1900" b="1" i="1" dirty="0"/>
          </a:p>
          <a:p>
            <a:pPr marL="0" indent="0">
              <a:buNone/>
              <a:defRPr/>
            </a:pPr>
            <a:r>
              <a:rPr lang="en-GB" sz="1900" b="1" dirty="0"/>
              <a:t>Provide a short summary to the group of some of the key questionable activities</a:t>
            </a:r>
          </a:p>
          <a:p>
            <a:pPr marL="0" indent="0">
              <a:buNone/>
              <a:defRPr/>
            </a:pPr>
            <a:endParaRPr lang="en-GB" sz="1900" b="1" i="1"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1/30/2024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8</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96464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648929" y="557190"/>
            <a:ext cx="5181510" cy="1671569"/>
          </a:xfrm>
        </p:spPr>
        <p:txBody>
          <a:bodyPr>
            <a:normAutofit/>
          </a:bodyPr>
          <a:lstStyle/>
          <a:p>
            <a:pPr eaLnBrk="1" hangingPunct="1"/>
            <a:r>
              <a:rPr lang="en-GB" sz="4000" b="1" dirty="0">
                <a:latin typeface="Neue Haas Grotesk Text Pro" panose="020B0504020202020204" pitchFamily="34" charset="0"/>
              </a:rPr>
              <a:t>The evolution of CSR concept</a:t>
            </a:r>
          </a:p>
        </p:txBody>
      </p:sp>
      <p:pic>
        <p:nvPicPr>
          <p:cNvPr id="6150" name="Picture 6149">
            <a:extLst>
              <a:ext uri="{FF2B5EF4-FFF2-40B4-BE49-F238E27FC236}">
                <a16:creationId xmlns:a16="http://schemas.microsoft.com/office/drawing/2014/main" id="{C3DEFCA8-84B4-0079-BBEC-D3495FCD01A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6189155" y="10"/>
            <a:ext cx="6002844" cy="6857990"/>
          </a:xfrm>
          <a:prstGeom prst="rect">
            <a:avLst/>
          </a:prstGeom>
          <a:effectLst/>
        </p:spPr>
      </p:pic>
      <p:graphicFrame>
        <p:nvGraphicFramePr>
          <p:cNvPr id="6149" name="Rectangle 3">
            <a:extLst>
              <a:ext uri="{FF2B5EF4-FFF2-40B4-BE49-F238E27FC236}">
                <a16:creationId xmlns:a16="http://schemas.microsoft.com/office/drawing/2014/main" id="{01C2EFE6-D046-8F59-16E1-98316289A863}"/>
              </a:ext>
            </a:extLst>
          </p:cNvPr>
          <p:cNvGraphicFramePr>
            <a:graphicFrameLocks noGrp="1"/>
          </p:cNvGraphicFramePr>
          <p:nvPr>
            <p:ph idx="1"/>
            <p:extLst>
              <p:ext uri="{D42A27DB-BD31-4B8C-83A1-F6EECF244321}">
                <p14:modId xmlns:p14="http://schemas.microsoft.com/office/powerpoint/2010/main" val="456905849"/>
              </p:ext>
            </p:extLst>
          </p:nvPr>
        </p:nvGraphicFramePr>
        <p:xfrm>
          <a:off x="648930" y="2406650"/>
          <a:ext cx="5181508" cy="3722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648929" y="557190"/>
            <a:ext cx="5181510" cy="1671569"/>
          </a:xfrm>
        </p:spPr>
        <p:txBody>
          <a:bodyPr>
            <a:normAutofit/>
          </a:bodyPr>
          <a:lstStyle/>
          <a:p>
            <a:pPr eaLnBrk="1" hangingPunct="1"/>
            <a:r>
              <a:rPr lang="en-GB" sz="4000" b="1" dirty="0">
                <a:latin typeface="Neue Haas Grotesk Text Pro" panose="020B0504020202020204" pitchFamily="34" charset="0"/>
              </a:rPr>
              <a:t>The evolution of CSR concept</a:t>
            </a:r>
          </a:p>
        </p:txBody>
      </p:sp>
      <p:pic>
        <p:nvPicPr>
          <p:cNvPr id="6150" name="Picture 6149">
            <a:extLst>
              <a:ext uri="{FF2B5EF4-FFF2-40B4-BE49-F238E27FC236}">
                <a16:creationId xmlns:a16="http://schemas.microsoft.com/office/drawing/2014/main" id="{C3DEFCA8-84B4-0079-BBEC-D3495FCD01A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6189155" y="10"/>
            <a:ext cx="6002844" cy="6857990"/>
          </a:xfrm>
          <a:prstGeom prst="rect">
            <a:avLst/>
          </a:prstGeom>
          <a:effectLst/>
        </p:spPr>
      </p:pic>
      <p:graphicFrame>
        <p:nvGraphicFramePr>
          <p:cNvPr id="6149" name="Rectangle 3">
            <a:extLst>
              <a:ext uri="{FF2B5EF4-FFF2-40B4-BE49-F238E27FC236}">
                <a16:creationId xmlns:a16="http://schemas.microsoft.com/office/drawing/2014/main" id="{01C2EFE6-D046-8F59-16E1-98316289A863}"/>
              </a:ext>
            </a:extLst>
          </p:cNvPr>
          <p:cNvGraphicFramePr>
            <a:graphicFrameLocks noGrp="1"/>
          </p:cNvGraphicFramePr>
          <p:nvPr>
            <p:ph idx="1"/>
          </p:nvPr>
        </p:nvGraphicFramePr>
        <p:xfrm>
          <a:off x="648930" y="2406650"/>
          <a:ext cx="5181508" cy="3722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9774AD-0BC2-482D-A916-0B23CB11713D}"/>
              </a:ext>
            </a:extLst>
          </p:cNvPr>
          <p:cNvSpPr txBox="1"/>
          <p:nvPr/>
        </p:nvSpPr>
        <p:spPr>
          <a:xfrm>
            <a:off x="6672064" y="557190"/>
            <a:ext cx="5264197" cy="2677656"/>
          </a:xfrm>
          <a:prstGeom prst="rect">
            <a:avLst/>
          </a:prstGeom>
          <a:noFill/>
        </p:spPr>
        <p:txBody>
          <a:bodyPr wrap="square">
            <a:spAutoFit/>
          </a:bodyPr>
          <a:lstStyle/>
          <a:p>
            <a:r>
              <a:rPr lang="en-GB" sz="2400" b="0" i="1">
                <a:solidFill>
                  <a:schemeClr val="bg1"/>
                </a:solidFill>
                <a:effectLst/>
                <a:latin typeface="Google Sans"/>
              </a:rPr>
              <a:t>The original definition of CSR by Bowen (1953) relates to businessmen's duties to pursue policies and make decisions in accordance with the desired values and standards of society. He underlined that corporations should be held accountable for the effects of their decisions</a:t>
            </a:r>
            <a:endParaRPr lang="en-GB" sz="2400" i="1" dirty="0">
              <a:solidFill>
                <a:schemeClr val="bg1"/>
              </a:solidFill>
            </a:endParaRPr>
          </a:p>
        </p:txBody>
      </p:sp>
      <p:sp>
        <p:nvSpPr>
          <p:cNvPr id="5" name="TextBox 4">
            <a:extLst>
              <a:ext uri="{FF2B5EF4-FFF2-40B4-BE49-F238E27FC236}">
                <a16:creationId xmlns:a16="http://schemas.microsoft.com/office/drawing/2014/main" id="{25C246AE-EA7A-C47D-27E6-91496E0DB45B}"/>
              </a:ext>
            </a:extLst>
          </p:cNvPr>
          <p:cNvSpPr txBox="1"/>
          <p:nvPr/>
        </p:nvSpPr>
        <p:spPr>
          <a:xfrm>
            <a:off x="6744072" y="6252960"/>
            <a:ext cx="6094476" cy="369332"/>
          </a:xfrm>
          <a:prstGeom prst="rect">
            <a:avLst/>
          </a:prstGeom>
          <a:noFill/>
        </p:spPr>
        <p:txBody>
          <a:bodyPr wrap="square">
            <a:spAutoFit/>
          </a:bodyPr>
          <a:lstStyle/>
          <a:p>
            <a:r>
              <a:rPr lang="en-GB" dirty="0">
                <a:hlinkClick r:id="rId8"/>
              </a:rPr>
              <a:t>Social Responsibilities of the Businessman on JSTOR</a:t>
            </a:r>
            <a:endParaRPr lang="en-GB" dirty="0"/>
          </a:p>
        </p:txBody>
      </p:sp>
      <p:sp>
        <p:nvSpPr>
          <p:cNvPr id="6" name="Rectangle 5">
            <a:extLst>
              <a:ext uri="{FF2B5EF4-FFF2-40B4-BE49-F238E27FC236}">
                <a16:creationId xmlns:a16="http://schemas.microsoft.com/office/drawing/2014/main" id="{CB1A840E-A8D3-9735-5CDB-D947830252BA}"/>
              </a:ext>
            </a:extLst>
          </p:cNvPr>
          <p:cNvSpPr/>
          <p:nvPr/>
        </p:nvSpPr>
        <p:spPr>
          <a:xfrm>
            <a:off x="407368" y="3140968"/>
            <a:ext cx="5595478" cy="792088"/>
          </a:xfrm>
          <a:prstGeom prst="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778947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0" name="Rectangle 2"/>
          <p:cNvSpPr>
            <a:spLocks noGrp="1" noChangeArrowheads="1"/>
          </p:cNvSpPr>
          <p:nvPr>
            <p:ph type="title"/>
          </p:nvPr>
        </p:nvSpPr>
        <p:spPr>
          <a:xfrm>
            <a:off x="838200" y="365125"/>
            <a:ext cx="3822189" cy="1899912"/>
          </a:xfrm>
        </p:spPr>
        <p:txBody>
          <a:bodyPr>
            <a:normAutofit/>
          </a:bodyPr>
          <a:lstStyle/>
          <a:p>
            <a:pPr eaLnBrk="1" hangingPunct="1"/>
            <a:r>
              <a:rPr lang="en-GB" sz="4000" b="1" dirty="0">
                <a:latin typeface="Neue Haas Grotesk Text Pro" panose="020B0504020202020204" pitchFamily="34" charset="0"/>
              </a:rPr>
              <a:t>ISO connection</a:t>
            </a:r>
          </a:p>
        </p:txBody>
      </p:sp>
      <p:sp>
        <p:nvSpPr>
          <p:cNvPr id="7171" name="Rectangle 3"/>
          <p:cNvSpPr>
            <a:spLocks noGrp="1" noChangeArrowheads="1"/>
          </p:cNvSpPr>
          <p:nvPr>
            <p:ph idx="1"/>
          </p:nvPr>
        </p:nvSpPr>
        <p:spPr>
          <a:xfrm>
            <a:off x="838200" y="2434201"/>
            <a:ext cx="3822189" cy="3742762"/>
          </a:xfrm>
        </p:spPr>
        <p:txBody>
          <a:bodyPr>
            <a:normAutofit/>
          </a:bodyPr>
          <a:lstStyle/>
          <a:p>
            <a:pPr eaLnBrk="1" hangingPunct="1"/>
            <a:r>
              <a:rPr lang="en-GB" sz="2000" dirty="0"/>
              <a:t>2002 ISO Strategic Advisory Group on CSR based its framework on the three pillars of Sustainable development: Economy, Society and environment.</a:t>
            </a:r>
          </a:p>
          <a:p>
            <a:pPr eaLnBrk="1" hangingPunct="1"/>
            <a:r>
              <a:rPr lang="en-GB" sz="2000" dirty="0"/>
              <a:t>Technical report.</a:t>
            </a:r>
          </a:p>
          <a:p>
            <a:pPr eaLnBrk="1" hangingPunct="1"/>
            <a:r>
              <a:rPr lang="en-GB" sz="2000" dirty="0"/>
              <a:t>New members of ISO SAG include China, India etc.</a:t>
            </a:r>
          </a:p>
          <a:p>
            <a:pPr eaLnBrk="1" hangingPunct="1"/>
            <a:r>
              <a:rPr lang="en-GB" sz="2000" dirty="0"/>
              <a:t>International Conferences. </a:t>
            </a:r>
          </a:p>
        </p:txBody>
      </p:sp>
      <p:pic>
        <p:nvPicPr>
          <p:cNvPr id="3074" name="Picture 2" descr="The corporate social responsibility (CSR) multi-dimensional structure. |  Download Scientific Diagram">
            <a:extLst>
              <a:ext uri="{FF2B5EF4-FFF2-40B4-BE49-F238E27FC236}">
                <a16:creationId xmlns:a16="http://schemas.microsoft.com/office/drawing/2014/main" id="{DF23E218-ED0A-74E6-AF82-9B1E9564CFD2}"/>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l="2157" t="1311" r="1844" b="2629"/>
          <a:stretch/>
        </p:blipFill>
        <p:spPr bwMode="auto">
          <a:xfrm>
            <a:off x="5087888" y="488330"/>
            <a:ext cx="6408712" cy="568863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D167A4D-D17E-FE03-A73D-6828232555B7}"/>
              </a:ext>
            </a:extLst>
          </p:cNvPr>
          <p:cNvSpPr txBox="1"/>
          <p:nvPr/>
        </p:nvSpPr>
        <p:spPr>
          <a:xfrm>
            <a:off x="847869" y="5741963"/>
            <a:ext cx="4744075" cy="923330"/>
          </a:xfrm>
          <a:prstGeom prst="rect">
            <a:avLst/>
          </a:prstGeom>
          <a:noFill/>
        </p:spPr>
        <p:txBody>
          <a:bodyPr wrap="square">
            <a:spAutoFit/>
          </a:bodyPr>
          <a:lstStyle/>
          <a:p>
            <a:r>
              <a:rPr lang="en-GB" dirty="0">
                <a:hlinkClick r:id="rId3"/>
              </a:rPr>
              <a:t>(PDF) The Influences of CSR’s Multi-Dimensional Characteristics on Firm Value Determination by a Fusion Approach (researchgate.net)</a:t>
            </a:r>
            <a:endParaRPr lang="en-GB" dirty="0"/>
          </a:p>
        </p:txBody>
      </p:sp>
      <p:sp>
        <p:nvSpPr>
          <p:cNvPr id="5" name="TextBox 4">
            <a:extLst>
              <a:ext uri="{FF2B5EF4-FFF2-40B4-BE49-F238E27FC236}">
                <a16:creationId xmlns:a16="http://schemas.microsoft.com/office/drawing/2014/main" id="{514CFD27-0CEC-830B-A4AC-C0C3524BFB35}"/>
              </a:ext>
            </a:extLst>
          </p:cNvPr>
          <p:cNvSpPr txBox="1"/>
          <p:nvPr/>
        </p:nvSpPr>
        <p:spPr>
          <a:xfrm>
            <a:off x="7176120" y="6369670"/>
            <a:ext cx="6094476" cy="369332"/>
          </a:xfrm>
          <a:prstGeom prst="rect">
            <a:avLst/>
          </a:prstGeom>
          <a:noFill/>
        </p:spPr>
        <p:txBody>
          <a:bodyPr wrap="square">
            <a:spAutoFit/>
          </a:bodyPr>
          <a:lstStyle/>
          <a:p>
            <a:r>
              <a:rPr lang="en-GB" dirty="0">
                <a:hlinkClick r:id="rId4"/>
              </a:rPr>
              <a:t>ISO Social Responsibility Standardization (iisd.org)</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0" name="Rectangle 2"/>
          <p:cNvSpPr>
            <a:spLocks noGrp="1" noChangeArrowheads="1"/>
          </p:cNvSpPr>
          <p:nvPr>
            <p:ph type="title"/>
          </p:nvPr>
        </p:nvSpPr>
        <p:spPr>
          <a:xfrm>
            <a:off x="838200" y="365125"/>
            <a:ext cx="3822189" cy="1899912"/>
          </a:xfrm>
        </p:spPr>
        <p:txBody>
          <a:bodyPr>
            <a:normAutofit/>
          </a:bodyPr>
          <a:lstStyle/>
          <a:p>
            <a:pPr eaLnBrk="1" hangingPunct="1"/>
            <a:r>
              <a:rPr lang="en-GB" sz="4000" b="1" dirty="0">
                <a:latin typeface="Neue Haas Grotesk Text Pro" panose="020B0504020202020204" pitchFamily="34" charset="0"/>
              </a:rPr>
              <a:t>ISO connection</a:t>
            </a:r>
          </a:p>
        </p:txBody>
      </p:sp>
      <p:sp>
        <p:nvSpPr>
          <p:cNvPr id="7171" name="Rectangle 3"/>
          <p:cNvSpPr>
            <a:spLocks noGrp="1" noChangeArrowheads="1"/>
          </p:cNvSpPr>
          <p:nvPr>
            <p:ph idx="1"/>
          </p:nvPr>
        </p:nvSpPr>
        <p:spPr>
          <a:xfrm>
            <a:off x="838200" y="2434201"/>
            <a:ext cx="3822189" cy="3742762"/>
          </a:xfrm>
        </p:spPr>
        <p:txBody>
          <a:bodyPr>
            <a:normAutofit/>
          </a:bodyPr>
          <a:lstStyle/>
          <a:p>
            <a:pPr eaLnBrk="1" hangingPunct="1"/>
            <a:r>
              <a:rPr lang="en-GB" sz="2000" dirty="0"/>
              <a:t>2002 ISO Strategic Advisory Group on CSR based its framework on the three pillars of Sustainable development: </a:t>
            </a:r>
            <a:r>
              <a:rPr lang="en-GB" sz="2000" b="1" dirty="0"/>
              <a:t>Economy, Society and environment</a:t>
            </a:r>
            <a:r>
              <a:rPr lang="en-GB" sz="2000" dirty="0"/>
              <a:t>.</a:t>
            </a:r>
          </a:p>
          <a:p>
            <a:pPr eaLnBrk="1" hangingPunct="1"/>
            <a:r>
              <a:rPr lang="en-GB" sz="2000" dirty="0"/>
              <a:t>Technical report.</a:t>
            </a:r>
          </a:p>
          <a:p>
            <a:pPr eaLnBrk="1" hangingPunct="1"/>
            <a:r>
              <a:rPr lang="en-GB" sz="2000" dirty="0"/>
              <a:t>International Conferences. </a:t>
            </a:r>
          </a:p>
        </p:txBody>
      </p:sp>
      <p:pic>
        <p:nvPicPr>
          <p:cNvPr id="3074" name="Picture 2" descr="The corporate social responsibility (CSR) multi-dimensional structure. |  Download Scientific Diagram">
            <a:extLst>
              <a:ext uri="{FF2B5EF4-FFF2-40B4-BE49-F238E27FC236}">
                <a16:creationId xmlns:a16="http://schemas.microsoft.com/office/drawing/2014/main" id="{DF23E218-ED0A-74E6-AF82-9B1E9564CFD2}"/>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l="2157" t="1311" r="1844" b="2629"/>
          <a:stretch/>
        </p:blipFill>
        <p:spPr bwMode="auto">
          <a:xfrm>
            <a:off x="5087888" y="488330"/>
            <a:ext cx="6408712" cy="568863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D167A4D-D17E-FE03-A73D-6828232555B7}"/>
              </a:ext>
            </a:extLst>
          </p:cNvPr>
          <p:cNvSpPr txBox="1"/>
          <p:nvPr/>
        </p:nvSpPr>
        <p:spPr>
          <a:xfrm>
            <a:off x="847869" y="5741963"/>
            <a:ext cx="4744075" cy="923330"/>
          </a:xfrm>
          <a:prstGeom prst="rect">
            <a:avLst/>
          </a:prstGeom>
          <a:noFill/>
        </p:spPr>
        <p:txBody>
          <a:bodyPr wrap="square">
            <a:spAutoFit/>
          </a:bodyPr>
          <a:lstStyle/>
          <a:p>
            <a:r>
              <a:rPr lang="en-GB" dirty="0">
                <a:hlinkClick r:id="rId3"/>
              </a:rPr>
              <a:t>(PDF) The Influences of CSR’s Multi-Dimensional Characteristics on Firm Value Determination by a Fusion Approach (researchgate.net)</a:t>
            </a:r>
            <a:endParaRPr lang="en-GB" dirty="0"/>
          </a:p>
        </p:txBody>
      </p:sp>
      <p:sp>
        <p:nvSpPr>
          <p:cNvPr id="5" name="TextBox 4">
            <a:extLst>
              <a:ext uri="{FF2B5EF4-FFF2-40B4-BE49-F238E27FC236}">
                <a16:creationId xmlns:a16="http://schemas.microsoft.com/office/drawing/2014/main" id="{514CFD27-0CEC-830B-A4AC-C0C3524BFB35}"/>
              </a:ext>
            </a:extLst>
          </p:cNvPr>
          <p:cNvSpPr txBox="1"/>
          <p:nvPr/>
        </p:nvSpPr>
        <p:spPr>
          <a:xfrm>
            <a:off x="7176120" y="6369670"/>
            <a:ext cx="6094476" cy="369332"/>
          </a:xfrm>
          <a:prstGeom prst="rect">
            <a:avLst/>
          </a:prstGeom>
          <a:noFill/>
        </p:spPr>
        <p:txBody>
          <a:bodyPr wrap="square">
            <a:spAutoFit/>
          </a:bodyPr>
          <a:lstStyle/>
          <a:p>
            <a:r>
              <a:rPr lang="en-GB" dirty="0">
                <a:hlinkClick r:id="rId4"/>
              </a:rPr>
              <a:t>ISO Social Responsibility Standardization (iisd.org)</a:t>
            </a:r>
            <a:endParaRPr lang="en-GB" dirty="0"/>
          </a:p>
        </p:txBody>
      </p:sp>
    </p:spTree>
    <p:extLst>
      <p:ext uri="{BB962C8B-B14F-4D97-AF65-F5344CB8AC3E}">
        <p14:creationId xmlns:p14="http://schemas.microsoft.com/office/powerpoint/2010/main" val="3121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04" name="Rectangle 16403">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6" name="Rectangle 16405">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98" name="Picture 16397" descr="Birds flying in formation">
            <a:extLst>
              <a:ext uri="{FF2B5EF4-FFF2-40B4-BE49-F238E27FC236}">
                <a16:creationId xmlns:a16="http://schemas.microsoft.com/office/drawing/2014/main" id="{069F8876-B3CD-B4F9-8F7B-BF7AEA8C823E}"/>
              </a:ext>
            </a:extLst>
          </p:cNvPr>
          <p:cNvPicPr>
            <a:picLocks noChangeAspect="1"/>
          </p:cNvPicPr>
          <p:nvPr/>
        </p:nvPicPr>
        <p:blipFill rotWithShape="1">
          <a:blip r:embed="rId2" cstate="print">
            <a:alphaModFix amt="60000"/>
            <a:extLst>
              <a:ext uri="{28A0092B-C50C-407E-A947-70E740481C1C}">
                <a14:useLocalDpi xmlns:a14="http://schemas.microsoft.com/office/drawing/2010/main"/>
              </a:ext>
            </a:extLst>
          </a:blip>
          <a:srcRect/>
          <a:stretch/>
        </p:blipFill>
        <p:spPr>
          <a:xfrm>
            <a:off x="180975" y="182880"/>
            <a:ext cx="11823637" cy="6499784"/>
          </a:xfrm>
          <a:prstGeom prst="rect">
            <a:avLst/>
          </a:prstGeom>
        </p:spPr>
      </p:pic>
      <p:sp>
        <p:nvSpPr>
          <p:cNvPr id="16386" name="Rectangle 2"/>
          <p:cNvSpPr>
            <a:spLocks noGrp="1" noChangeArrowheads="1"/>
          </p:cNvSpPr>
          <p:nvPr>
            <p:ph type="title"/>
          </p:nvPr>
        </p:nvSpPr>
        <p:spPr>
          <a:xfrm>
            <a:off x="838200" y="525195"/>
            <a:ext cx="10165218" cy="2806506"/>
          </a:xfrm>
        </p:spPr>
        <p:txBody>
          <a:bodyPr vert="horz" lIns="91440" tIns="45720" rIns="91440" bIns="45720" rtlCol="0" anchor="b">
            <a:normAutofit/>
          </a:bodyPr>
          <a:lstStyle/>
          <a:p>
            <a:r>
              <a:rPr lang="en-US" sz="4000" b="1" dirty="0">
                <a:solidFill>
                  <a:srgbClr val="FFFFFF"/>
                </a:solidFill>
                <a:latin typeface="Neue Haas Grotesk Text Pro" panose="020B0504020202020204" pitchFamily="34" charset="0"/>
              </a:rPr>
              <a:t>CSR :EU</a:t>
            </a:r>
          </a:p>
        </p:txBody>
      </p:sp>
      <p:sp>
        <p:nvSpPr>
          <p:cNvPr id="16387" name="Rectangle 3"/>
          <p:cNvSpPr>
            <a:spLocks noGrp="1" noChangeArrowheads="1"/>
          </p:cNvSpPr>
          <p:nvPr>
            <p:ph idx="1"/>
          </p:nvPr>
        </p:nvSpPr>
        <p:spPr>
          <a:xfrm>
            <a:off x="838200" y="3526300"/>
            <a:ext cx="10165218" cy="2588458"/>
          </a:xfrm>
        </p:spPr>
        <p:txBody>
          <a:bodyPr vert="horz" lIns="91440" tIns="45720" rIns="91440" bIns="45720" rtlCol="0">
            <a:normAutofit/>
          </a:bodyPr>
          <a:lstStyle/>
          <a:p>
            <a:pPr marL="0" indent="0">
              <a:buNone/>
            </a:pPr>
            <a:r>
              <a:rPr lang="en-US" sz="2000" dirty="0">
                <a:solidFill>
                  <a:srgbClr val="FFFFFF"/>
                </a:solidFill>
              </a:rPr>
              <a:t>EU White paper: “Promoting a European Framework for Corporate Responsibility,” 2002.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648929" y="557190"/>
            <a:ext cx="5181510" cy="1671569"/>
          </a:xfrm>
        </p:spPr>
        <p:txBody>
          <a:bodyPr>
            <a:normAutofit/>
          </a:bodyPr>
          <a:lstStyle/>
          <a:p>
            <a:pPr eaLnBrk="1" hangingPunct="1"/>
            <a:r>
              <a:rPr lang="en-GB" sz="4000" b="1" dirty="0">
                <a:latin typeface="Neue Haas Grotesk Text Pro" panose="020B0504020202020204" pitchFamily="34" charset="0"/>
              </a:rPr>
              <a:t>Driving forces</a:t>
            </a:r>
            <a:endParaRPr lang="en-GB" sz="4000" dirty="0"/>
          </a:p>
        </p:txBody>
      </p:sp>
      <p:sp>
        <p:nvSpPr>
          <p:cNvPr id="8195" name="Rectangle 3"/>
          <p:cNvSpPr>
            <a:spLocks noGrp="1" noChangeArrowheads="1"/>
          </p:cNvSpPr>
          <p:nvPr>
            <p:ph idx="1"/>
          </p:nvPr>
        </p:nvSpPr>
        <p:spPr>
          <a:xfrm>
            <a:off x="648930" y="2406650"/>
            <a:ext cx="5181508" cy="3722438"/>
          </a:xfrm>
        </p:spPr>
        <p:txBody>
          <a:bodyPr>
            <a:normAutofit lnSpcReduction="10000"/>
          </a:bodyPr>
          <a:lstStyle/>
          <a:p>
            <a:pPr eaLnBrk="1" hangingPunct="1"/>
            <a:r>
              <a:rPr lang="en-GB" sz="1800" dirty="0"/>
              <a:t>New growing concerns and expectations, from stakeholders.</a:t>
            </a:r>
          </a:p>
          <a:p>
            <a:pPr eaLnBrk="1" hangingPunct="1"/>
            <a:r>
              <a:rPr lang="en-GB" sz="1800" dirty="0"/>
              <a:t>Social criteria increasingly influencing investment decisions. Investment decisions by investors.</a:t>
            </a:r>
          </a:p>
          <a:p>
            <a:pPr eaLnBrk="1" hangingPunct="1"/>
            <a:r>
              <a:rPr lang="en-GB" sz="1800" dirty="0"/>
              <a:t>Increasing concern about environmental damage caused by economic activity.</a:t>
            </a:r>
          </a:p>
          <a:p>
            <a:pPr eaLnBrk="1" hangingPunct="1"/>
            <a:r>
              <a:rPr lang="en-GB" sz="1800" dirty="0"/>
              <a:t>Transparency of business activities via internet and IT.</a:t>
            </a:r>
          </a:p>
          <a:p>
            <a:pPr eaLnBrk="1" hangingPunct="1"/>
            <a:r>
              <a:rPr lang="en-GB" sz="1800" dirty="0"/>
              <a:t>Greater mobility and communications of suppliers and customers: Customers can chose to go elsewhere.</a:t>
            </a:r>
          </a:p>
          <a:p>
            <a:pPr eaLnBrk="1" hangingPunct="1"/>
            <a:r>
              <a:rPr lang="en-GB" sz="1800" dirty="0"/>
              <a:t>Greater job mobility, skills transfer.</a:t>
            </a:r>
          </a:p>
          <a:p>
            <a:pPr eaLnBrk="1" hangingPunct="1"/>
            <a:r>
              <a:rPr lang="en-GB" sz="1800" dirty="0"/>
              <a:t>Increasingly dynamic marketplace.</a:t>
            </a:r>
          </a:p>
        </p:txBody>
      </p:sp>
      <p:pic>
        <p:nvPicPr>
          <p:cNvPr id="4098" name="Picture 2" descr="Key drivers endorsing CSR: a transition from economic to holistic approach  | Asian Journal of Business Ethics">
            <a:extLst>
              <a:ext uri="{FF2B5EF4-FFF2-40B4-BE49-F238E27FC236}">
                <a16:creationId xmlns:a16="http://schemas.microsoft.com/office/drawing/2014/main" id="{A3CB7974-F6F9-A7C0-68A8-B4885A509B1E}"/>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096000" y="404664"/>
            <a:ext cx="5571293" cy="446449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2C929DD-C865-E5C0-9EC7-BC071589BCB0}"/>
              </a:ext>
            </a:extLst>
          </p:cNvPr>
          <p:cNvSpPr txBox="1"/>
          <p:nvPr/>
        </p:nvSpPr>
        <p:spPr>
          <a:xfrm>
            <a:off x="6600056" y="5667423"/>
            <a:ext cx="6094476" cy="923330"/>
          </a:xfrm>
          <a:prstGeom prst="rect">
            <a:avLst/>
          </a:prstGeom>
          <a:noFill/>
        </p:spPr>
        <p:txBody>
          <a:bodyPr wrap="square">
            <a:spAutoFit/>
          </a:bodyPr>
          <a:lstStyle/>
          <a:p>
            <a:r>
              <a:rPr lang="en-GB" dirty="0">
                <a:hlinkClick r:id="rId3"/>
              </a:rPr>
              <a:t>Key drivers endorsing CSR: a transition from economic to holistic approach | Asian Journal of Business Ethics (springer.com)</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42" name="Rectangle 9241">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0" name="Oval 8"/>
          <p:cNvSpPr>
            <a:spLocks noChangeArrowheads="1"/>
          </p:cNvSpPr>
          <p:nvPr/>
        </p:nvSpPr>
        <p:spPr bwMode="auto">
          <a:xfrm>
            <a:off x="2692729" y="1690687"/>
            <a:ext cx="6503727" cy="4979193"/>
          </a:xfrm>
          <a:prstGeom prst="ellipse">
            <a:avLst/>
          </a:prstGeom>
          <a:gradFill rotWithShape="1">
            <a:gsLst>
              <a:gs pos="0">
                <a:srgbClr val="B5D846"/>
              </a:gs>
              <a:gs pos="50000">
                <a:srgbClr val="546420"/>
              </a:gs>
              <a:gs pos="100000">
                <a:srgbClr val="B5D846"/>
              </a:gs>
            </a:gsLst>
            <a:lin ang="5400000" scaled="1"/>
          </a:gradFill>
          <a:ln w="9525">
            <a:solidFill>
              <a:schemeClr val="tx1"/>
            </a:solidFill>
            <a:round/>
            <a:headEnd/>
            <a:tailEnd/>
          </a:ln>
        </p:spPr>
        <p:txBody>
          <a:bodyPr wrap="none" anchor="ctr"/>
          <a:lstStyle/>
          <a:p>
            <a:endParaRPr lang="en-US"/>
          </a:p>
        </p:txBody>
      </p:sp>
      <p:sp>
        <p:nvSpPr>
          <p:cNvPr id="9218" name="Rectangle 4"/>
          <p:cNvSpPr>
            <a:spLocks noGrp="1" noChangeArrowheads="1"/>
          </p:cNvSpPr>
          <p:nvPr>
            <p:ph type="title"/>
          </p:nvPr>
        </p:nvSpPr>
        <p:spPr>
          <a:xfrm>
            <a:off x="838200" y="556995"/>
            <a:ext cx="10515600" cy="1133693"/>
          </a:xfrm>
        </p:spPr>
        <p:txBody>
          <a:bodyPr vert="horz" lIns="91440" tIns="45720" rIns="91440" bIns="45720" rtlCol="0" anchor="ctr">
            <a:normAutofit/>
          </a:bodyPr>
          <a:lstStyle/>
          <a:p>
            <a:r>
              <a:rPr lang="en-US" sz="4000" b="1" kern="1200" dirty="0">
                <a:solidFill>
                  <a:schemeClr val="tx1"/>
                </a:solidFill>
                <a:latin typeface="Neue Haas Grotesk Text Pro" panose="020B0504020202020204" pitchFamily="34" charset="0"/>
              </a:rPr>
              <a:t>Drivers</a:t>
            </a:r>
            <a:r>
              <a:rPr lang="en-US" b="1" kern="1200" dirty="0">
                <a:solidFill>
                  <a:schemeClr val="tx1"/>
                </a:solidFill>
                <a:latin typeface="Neue Haas Grotesk Text Pro" panose="020B0504020202020204" pitchFamily="34" charset="0"/>
              </a:rPr>
              <a:t> of CSR</a:t>
            </a:r>
          </a:p>
        </p:txBody>
      </p:sp>
      <p:sp>
        <p:nvSpPr>
          <p:cNvPr id="9219" name="Oval 6"/>
          <p:cNvSpPr>
            <a:spLocks noChangeArrowheads="1"/>
          </p:cNvSpPr>
          <p:nvPr/>
        </p:nvSpPr>
        <p:spPr bwMode="auto">
          <a:xfrm>
            <a:off x="4498714" y="2827706"/>
            <a:ext cx="2943507" cy="2833237"/>
          </a:xfrm>
          <a:prstGeom prst="ellipse">
            <a:avLst/>
          </a:prstGeom>
          <a:solidFill>
            <a:schemeClr val="accent1"/>
          </a:solidFill>
          <a:ln w="9525">
            <a:solidFill>
              <a:schemeClr val="tx1"/>
            </a:solidFill>
            <a:round/>
            <a:headEnd/>
            <a:tailEnd/>
          </a:ln>
        </p:spPr>
        <p:txBody>
          <a:bodyPr wrap="none" anchor="ctr"/>
          <a:lstStyle/>
          <a:p>
            <a:pPr algn="ctr" defTabSz="384048">
              <a:spcAft>
                <a:spcPts val="600"/>
              </a:spcAft>
            </a:pPr>
            <a:r>
              <a:rPr lang="en-GB" sz="1512" kern="1200">
                <a:solidFill>
                  <a:schemeClr val="tx1"/>
                </a:solidFill>
                <a:latin typeface="+mn-lt"/>
                <a:ea typeface="+mn-ea"/>
                <a:cs typeface="+mn-cs"/>
              </a:rPr>
              <a:t>Business</a:t>
            </a:r>
            <a:endParaRPr lang="en-GB"/>
          </a:p>
        </p:txBody>
      </p:sp>
      <p:sp>
        <p:nvSpPr>
          <p:cNvPr id="9221" name="Line 9"/>
          <p:cNvSpPr>
            <a:spLocks noChangeShapeType="1"/>
          </p:cNvSpPr>
          <p:nvPr/>
        </p:nvSpPr>
        <p:spPr bwMode="auto">
          <a:xfrm>
            <a:off x="6095330" y="3041479"/>
            <a:ext cx="0" cy="426286"/>
          </a:xfrm>
          <a:prstGeom prst="line">
            <a:avLst/>
          </a:prstGeom>
          <a:noFill/>
          <a:ln w="9525">
            <a:solidFill>
              <a:schemeClr val="tx1"/>
            </a:solidFill>
            <a:round/>
            <a:headEnd/>
            <a:tailEnd/>
          </a:ln>
        </p:spPr>
        <p:txBody>
          <a:bodyPr/>
          <a:lstStyle/>
          <a:p>
            <a:endParaRPr lang="en-GB"/>
          </a:p>
        </p:txBody>
      </p:sp>
      <p:sp>
        <p:nvSpPr>
          <p:cNvPr id="9222" name="Line 10"/>
          <p:cNvSpPr>
            <a:spLocks noChangeShapeType="1"/>
          </p:cNvSpPr>
          <p:nvPr/>
        </p:nvSpPr>
        <p:spPr bwMode="auto">
          <a:xfrm flipV="1">
            <a:off x="6035006" y="4865931"/>
            <a:ext cx="0" cy="486609"/>
          </a:xfrm>
          <a:prstGeom prst="line">
            <a:avLst/>
          </a:prstGeom>
          <a:noFill/>
          <a:ln w="9525">
            <a:solidFill>
              <a:schemeClr val="tx1"/>
            </a:solidFill>
            <a:round/>
            <a:headEnd/>
            <a:tailEnd/>
          </a:ln>
        </p:spPr>
        <p:txBody>
          <a:bodyPr/>
          <a:lstStyle/>
          <a:p>
            <a:endParaRPr lang="en-GB"/>
          </a:p>
        </p:txBody>
      </p:sp>
      <p:sp>
        <p:nvSpPr>
          <p:cNvPr id="9223" name="Line 11"/>
          <p:cNvSpPr>
            <a:spLocks noChangeShapeType="1"/>
          </p:cNvSpPr>
          <p:nvPr/>
        </p:nvSpPr>
        <p:spPr bwMode="auto">
          <a:xfrm>
            <a:off x="4819152" y="4258673"/>
            <a:ext cx="546933" cy="0"/>
          </a:xfrm>
          <a:prstGeom prst="line">
            <a:avLst/>
          </a:prstGeom>
          <a:noFill/>
          <a:ln w="9525">
            <a:solidFill>
              <a:schemeClr val="tx1"/>
            </a:solidFill>
            <a:round/>
            <a:headEnd/>
            <a:tailEnd/>
          </a:ln>
        </p:spPr>
        <p:txBody>
          <a:bodyPr/>
          <a:lstStyle/>
          <a:p>
            <a:endParaRPr lang="en-GB"/>
          </a:p>
        </p:txBody>
      </p:sp>
      <p:sp>
        <p:nvSpPr>
          <p:cNvPr id="9224" name="Line 13"/>
          <p:cNvSpPr>
            <a:spLocks noChangeShapeType="1"/>
          </p:cNvSpPr>
          <p:nvPr/>
        </p:nvSpPr>
        <p:spPr bwMode="auto">
          <a:xfrm flipH="1">
            <a:off x="6764251" y="4136686"/>
            <a:ext cx="426286" cy="0"/>
          </a:xfrm>
          <a:prstGeom prst="line">
            <a:avLst/>
          </a:prstGeom>
          <a:noFill/>
          <a:ln w="9525">
            <a:solidFill>
              <a:schemeClr val="tx1"/>
            </a:solidFill>
            <a:round/>
            <a:headEnd/>
            <a:tailEnd/>
          </a:ln>
        </p:spPr>
        <p:txBody>
          <a:bodyPr/>
          <a:lstStyle/>
          <a:p>
            <a:endParaRPr lang="en-GB"/>
          </a:p>
        </p:txBody>
      </p:sp>
      <p:sp>
        <p:nvSpPr>
          <p:cNvPr id="9225" name="Text Box 14"/>
          <p:cNvSpPr txBox="1">
            <a:spLocks noChangeArrowheads="1"/>
          </p:cNvSpPr>
          <p:nvPr/>
        </p:nvSpPr>
        <p:spPr bwMode="auto">
          <a:xfrm>
            <a:off x="6277642" y="3467765"/>
            <a:ext cx="1106970" cy="325025"/>
          </a:xfrm>
          <a:prstGeom prst="rect">
            <a:avLst/>
          </a:prstGeom>
          <a:noFill/>
          <a:ln w="9525">
            <a:noFill/>
            <a:miter lim="800000"/>
            <a:headEnd/>
            <a:tailEnd/>
          </a:ln>
        </p:spPr>
        <p:txBody>
          <a:bodyPr wrap="none">
            <a:spAutoFit/>
          </a:bodyPr>
          <a:lstStyle/>
          <a:p>
            <a:pPr defTabSz="384048">
              <a:spcAft>
                <a:spcPts val="600"/>
              </a:spcAft>
            </a:pPr>
            <a:r>
              <a:rPr lang="en-GB" sz="1512" kern="1200" dirty="0">
                <a:solidFill>
                  <a:schemeClr val="tx1"/>
                </a:solidFill>
                <a:latin typeface="+mn-lt"/>
                <a:ea typeface="+mn-ea"/>
                <a:cs typeface="+mn-cs"/>
              </a:rPr>
              <a:t>Civil society</a:t>
            </a:r>
            <a:endParaRPr lang="en-GB" dirty="0"/>
          </a:p>
        </p:txBody>
      </p:sp>
      <p:sp>
        <p:nvSpPr>
          <p:cNvPr id="9226" name="Text Box 15"/>
          <p:cNvSpPr txBox="1">
            <a:spLocks noChangeArrowheads="1"/>
          </p:cNvSpPr>
          <p:nvPr/>
        </p:nvSpPr>
        <p:spPr bwMode="auto">
          <a:xfrm>
            <a:off x="4697163" y="3467765"/>
            <a:ext cx="1026115" cy="325025"/>
          </a:xfrm>
          <a:prstGeom prst="rect">
            <a:avLst/>
          </a:prstGeom>
          <a:noFill/>
          <a:ln w="9525">
            <a:noFill/>
            <a:miter lim="800000"/>
            <a:headEnd/>
            <a:tailEnd/>
          </a:ln>
        </p:spPr>
        <p:txBody>
          <a:bodyPr wrap="none">
            <a:spAutoFit/>
          </a:bodyPr>
          <a:lstStyle/>
          <a:p>
            <a:pPr defTabSz="384048">
              <a:spcAft>
                <a:spcPts val="600"/>
              </a:spcAft>
            </a:pPr>
            <a:r>
              <a:rPr lang="en-GB" sz="1512" kern="1200">
                <a:solidFill>
                  <a:schemeClr val="tx1"/>
                </a:solidFill>
                <a:latin typeface="+mn-lt"/>
                <a:ea typeface="+mn-ea"/>
                <a:cs typeface="+mn-cs"/>
              </a:rPr>
              <a:t>Workplace</a:t>
            </a:r>
            <a:endParaRPr lang="en-GB"/>
          </a:p>
        </p:txBody>
      </p:sp>
      <p:sp>
        <p:nvSpPr>
          <p:cNvPr id="9227" name="Text Box 16"/>
          <p:cNvSpPr txBox="1">
            <a:spLocks noChangeArrowheads="1"/>
          </p:cNvSpPr>
          <p:nvPr/>
        </p:nvSpPr>
        <p:spPr bwMode="auto">
          <a:xfrm>
            <a:off x="6521616" y="4561631"/>
            <a:ext cx="1171283" cy="325025"/>
          </a:xfrm>
          <a:prstGeom prst="rect">
            <a:avLst/>
          </a:prstGeom>
          <a:noFill/>
          <a:ln w="9525">
            <a:noFill/>
            <a:miter lim="800000"/>
            <a:headEnd/>
            <a:tailEnd/>
          </a:ln>
        </p:spPr>
        <p:txBody>
          <a:bodyPr wrap="none">
            <a:spAutoFit/>
          </a:bodyPr>
          <a:lstStyle/>
          <a:p>
            <a:pPr defTabSz="384048">
              <a:spcAft>
                <a:spcPts val="600"/>
              </a:spcAft>
            </a:pPr>
            <a:r>
              <a:rPr lang="en-GB" sz="1512" kern="1200">
                <a:solidFill>
                  <a:schemeClr val="tx1"/>
                </a:solidFill>
                <a:latin typeface="+mn-lt"/>
                <a:ea typeface="+mn-ea"/>
                <a:cs typeface="+mn-cs"/>
              </a:rPr>
              <a:t>Marketplace</a:t>
            </a:r>
            <a:endParaRPr lang="en-GB"/>
          </a:p>
        </p:txBody>
      </p:sp>
      <p:sp>
        <p:nvSpPr>
          <p:cNvPr id="9228" name="Text Box 17"/>
          <p:cNvSpPr txBox="1">
            <a:spLocks noChangeArrowheads="1"/>
          </p:cNvSpPr>
          <p:nvPr/>
        </p:nvSpPr>
        <p:spPr bwMode="auto">
          <a:xfrm>
            <a:off x="4636840" y="4501309"/>
            <a:ext cx="1071640" cy="634661"/>
          </a:xfrm>
          <a:prstGeom prst="rect">
            <a:avLst/>
          </a:prstGeom>
          <a:noFill/>
          <a:ln w="9525">
            <a:noFill/>
            <a:miter lim="800000"/>
            <a:headEnd/>
            <a:tailEnd/>
          </a:ln>
        </p:spPr>
        <p:txBody>
          <a:bodyPr wrap="none">
            <a:spAutoFit/>
          </a:bodyPr>
          <a:lstStyle/>
          <a:p>
            <a:pPr defTabSz="384048">
              <a:spcAft>
                <a:spcPts val="600"/>
              </a:spcAft>
            </a:pPr>
            <a:r>
              <a:rPr lang="en-GB" sz="1512" kern="1200">
                <a:solidFill>
                  <a:schemeClr val="tx1"/>
                </a:solidFill>
                <a:latin typeface="+mn-lt"/>
                <a:ea typeface="+mn-ea"/>
                <a:cs typeface="+mn-cs"/>
              </a:rPr>
              <a:t>Investment</a:t>
            </a:r>
          </a:p>
          <a:p>
            <a:pPr defTabSz="384048">
              <a:spcAft>
                <a:spcPts val="600"/>
              </a:spcAft>
            </a:pPr>
            <a:r>
              <a:rPr lang="en-GB" sz="1512" kern="1200">
                <a:solidFill>
                  <a:schemeClr val="tx1"/>
                </a:solidFill>
                <a:latin typeface="+mn-lt"/>
                <a:ea typeface="+mn-ea"/>
                <a:cs typeface="+mn-cs"/>
              </a:rPr>
              <a:t> climate</a:t>
            </a:r>
            <a:endParaRPr lang="en-GB"/>
          </a:p>
        </p:txBody>
      </p:sp>
      <p:sp>
        <p:nvSpPr>
          <p:cNvPr id="9229" name="Line 20"/>
          <p:cNvSpPr>
            <a:spLocks noChangeShapeType="1"/>
          </p:cNvSpPr>
          <p:nvPr/>
        </p:nvSpPr>
        <p:spPr bwMode="auto">
          <a:xfrm>
            <a:off x="4270877" y="2373898"/>
            <a:ext cx="912897" cy="911556"/>
          </a:xfrm>
          <a:prstGeom prst="line">
            <a:avLst/>
          </a:prstGeom>
          <a:noFill/>
          <a:ln w="9525">
            <a:solidFill>
              <a:schemeClr val="tx1"/>
            </a:solidFill>
            <a:round/>
            <a:headEnd/>
            <a:tailEnd type="triangle" w="med" len="med"/>
          </a:ln>
        </p:spPr>
        <p:txBody>
          <a:bodyPr/>
          <a:lstStyle/>
          <a:p>
            <a:endParaRPr lang="en-GB"/>
          </a:p>
        </p:txBody>
      </p:sp>
      <p:sp>
        <p:nvSpPr>
          <p:cNvPr id="9230" name="Line 21"/>
          <p:cNvSpPr>
            <a:spLocks noChangeShapeType="1"/>
          </p:cNvSpPr>
          <p:nvPr/>
        </p:nvSpPr>
        <p:spPr bwMode="auto">
          <a:xfrm flipH="1">
            <a:off x="6886239" y="2373898"/>
            <a:ext cx="973220" cy="911556"/>
          </a:xfrm>
          <a:prstGeom prst="line">
            <a:avLst/>
          </a:prstGeom>
          <a:noFill/>
          <a:ln w="9525">
            <a:solidFill>
              <a:schemeClr val="tx1"/>
            </a:solidFill>
            <a:round/>
            <a:headEnd/>
            <a:tailEnd type="triangle" w="med" len="med"/>
          </a:ln>
        </p:spPr>
        <p:txBody>
          <a:bodyPr/>
          <a:lstStyle/>
          <a:p>
            <a:endParaRPr lang="en-GB"/>
          </a:p>
        </p:txBody>
      </p:sp>
      <p:sp>
        <p:nvSpPr>
          <p:cNvPr id="9231" name="Line 22"/>
          <p:cNvSpPr>
            <a:spLocks noChangeShapeType="1"/>
          </p:cNvSpPr>
          <p:nvPr/>
        </p:nvSpPr>
        <p:spPr bwMode="auto">
          <a:xfrm flipV="1">
            <a:off x="3967919" y="4987918"/>
            <a:ext cx="1093867" cy="546933"/>
          </a:xfrm>
          <a:prstGeom prst="line">
            <a:avLst/>
          </a:prstGeom>
          <a:noFill/>
          <a:ln w="9525">
            <a:solidFill>
              <a:schemeClr val="tx1"/>
            </a:solidFill>
            <a:round/>
            <a:headEnd/>
            <a:tailEnd type="triangle" w="med" len="med"/>
          </a:ln>
        </p:spPr>
        <p:txBody>
          <a:bodyPr/>
          <a:lstStyle/>
          <a:p>
            <a:endParaRPr lang="en-GB"/>
          </a:p>
        </p:txBody>
      </p:sp>
      <p:sp>
        <p:nvSpPr>
          <p:cNvPr id="9232" name="Line 25"/>
          <p:cNvSpPr>
            <a:spLocks noChangeShapeType="1"/>
          </p:cNvSpPr>
          <p:nvPr/>
        </p:nvSpPr>
        <p:spPr bwMode="auto">
          <a:xfrm flipH="1" flipV="1">
            <a:off x="7008226" y="4987918"/>
            <a:ext cx="851233" cy="546933"/>
          </a:xfrm>
          <a:prstGeom prst="line">
            <a:avLst/>
          </a:prstGeom>
          <a:noFill/>
          <a:ln w="9525">
            <a:solidFill>
              <a:schemeClr val="tx1"/>
            </a:solidFill>
            <a:round/>
            <a:headEnd/>
            <a:tailEnd type="triangle" w="med" len="med"/>
          </a:ln>
        </p:spPr>
        <p:txBody>
          <a:bodyPr/>
          <a:lstStyle/>
          <a:p>
            <a:endParaRPr lang="en-GB"/>
          </a:p>
        </p:txBody>
      </p:sp>
      <p:sp>
        <p:nvSpPr>
          <p:cNvPr id="9233" name="Text Box 26"/>
          <p:cNvSpPr txBox="1">
            <a:spLocks noChangeArrowheads="1"/>
          </p:cNvSpPr>
          <p:nvPr/>
        </p:nvSpPr>
        <p:spPr bwMode="auto">
          <a:xfrm>
            <a:off x="8008058" y="5150794"/>
            <a:ext cx="2048382" cy="1077218"/>
          </a:xfrm>
          <a:prstGeom prst="rect">
            <a:avLst/>
          </a:prstGeom>
          <a:noFill/>
          <a:ln w="9525">
            <a:noFill/>
            <a:miter lim="800000"/>
            <a:headEnd/>
            <a:tailEnd/>
          </a:ln>
        </p:spPr>
        <p:txBody>
          <a:bodyPr wrap="square">
            <a:spAutoFit/>
          </a:bodyPr>
          <a:lstStyle/>
          <a:p>
            <a:pPr defTabSz="384048">
              <a:spcBef>
                <a:spcPct val="50000"/>
              </a:spcBef>
            </a:pPr>
            <a:r>
              <a:rPr lang="en-GB" sz="1600" b="1" kern="1200" dirty="0">
                <a:solidFill>
                  <a:schemeClr val="tx1"/>
                </a:solidFill>
                <a:latin typeface="+mn-lt"/>
                <a:ea typeface="+mn-ea"/>
                <a:cs typeface="+mn-cs"/>
              </a:rPr>
              <a:t>Consumers,</a:t>
            </a:r>
          </a:p>
          <a:p>
            <a:pPr defTabSz="384048">
              <a:spcBef>
                <a:spcPct val="50000"/>
              </a:spcBef>
            </a:pPr>
            <a:r>
              <a:rPr lang="en-GB" sz="1600" b="1" kern="1200" dirty="0">
                <a:solidFill>
                  <a:schemeClr val="tx1"/>
                </a:solidFill>
                <a:latin typeface="+mn-lt"/>
                <a:ea typeface="+mn-ea"/>
                <a:cs typeface="+mn-cs"/>
              </a:rPr>
              <a:t>Investors</a:t>
            </a:r>
          </a:p>
          <a:p>
            <a:pPr defTabSz="384048">
              <a:spcBef>
                <a:spcPct val="50000"/>
              </a:spcBef>
            </a:pPr>
            <a:r>
              <a:rPr lang="en-GB" sz="1600" b="1" kern="1200" dirty="0">
                <a:solidFill>
                  <a:schemeClr val="tx1"/>
                </a:solidFill>
                <a:latin typeface="+mn-lt"/>
                <a:ea typeface="+mn-ea"/>
                <a:cs typeface="+mn-cs"/>
              </a:rPr>
              <a:t>Competitors</a:t>
            </a:r>
            <a:endParaRPr lang="en-GB" sz="2000" b="1" dirty="0"/>
          </a:p>
        </p:txBody>
      </p:sp>
      <p:sp>
        <p:nvSpPr>
          <p:cNvPr id="9234" name="Text Box 27"/>
          <p:cNvSpPr txBox="1">
            <a:spLocks noChangeArrowheads="1"/>
          </p:cNvSpPr>
          <p:nvPr/>
        </p:nvSpPr>
        <p:spPr bwMode="auto">
          <a:xfrm>
            <a:off x="2244133" y="1858456"/>
            <a:ext cx="3160955" cy="784830"/>
          </a:xfrm>
          <a:prstGeom prst="rect">
            <a:avLst/>
          </a:prstGeom>
          <a:noFill/>
          <a:ln w="9525">
            <a:noFill/>
            <a:miter lim="800000"/>
            <a:headEnd/>
            <a:tailEnd/>
          </a:ln>
        </p:spPr>
        <p:txBody>
          <a:bodyPr wrap="square">
            <a:spAutoFit/>
          </a:bodyPr>
          <a:lstStyle/>
          <a:p>
            <a:pPr defTabSz="384048">
              <a:spcBef>
                <a:spcPct val="50000"/>
              </a:spcBef>
            </a:pPr>
            <a:r>
              <a:rPr lang="en-GB" b="1" kern="1200" dirty="0">
                <a:solidFill>
                  <a:schemeClr val="tx1"/>
                </a:solidFill>
                <a:latin typeface="+mn-lt"/>
                <a:ea typeface="+mn-ea"/>
                <a:cs typeface="+mn-cs"/>
              </a:rPr>
              <a:t>Employees,</a:t>
            </a:r>
          </a:p>
          <a:p>
            <a:pPr defTabSz="384048">
              <a:spcBef>
                <a:spcPct val="50000"/>
              </a:spcBef>
            </a:pPr>
            <a:r>
              <a:rPr lang="en-GB" b="1" kern="1200" dirty="0">
                <a:solidFill>
                  <a:schemeClr val="tx1"/>
                </a:solidFill>
                <a:latin typeface="+mn-lt"/>
                <a:ea typeface="+mn-ea"/>
                <a:cs typeface="+mn-cs"/>
              </a:rPr>
              <a:t>Board of Directors</a:t>
            </a:r>
            <a:endParaRPr lang="en-GB" sz="2400" b="1" dirty="0"/>
          </a:p>
        </p:txBody>
      </p:sp>
      <p:sp>
        <p:nvSpPr>
          <p:cNvPr id="9235" name="Text Box 28"/>
          <p:cNvSpPr txBox="1">
            <a:spLocks noChangeArrowheads="1"/>
          </p:cNvSpPr>
          <p:nvPr/>
        </p:nvSpPr>
        <p:spPr bwMode="auto">
          <a:xfrm>
            <a:off x="2591310" y="5445224"/>
            <a:ext cx="1459830" cy="369332"/>
          </a:xfrm>
          <a:prstGeom prst="rect">
            <a:avLst/>
          </a:prstGeom>
          <a:noFill/>
          <a:ln w="9525">
            <a:noFill/>
            <a:miter lim="800000"/>
            <a:headEnd/>
            <a:tailEnd/>
          </a:ln>
        </p:spPr>
        <p:txBody>
          <a:bodyPr>
            <a:spAutoFit/>
          </a:bodyPr>
          <a:lstStyle/>
          <a:p>
            <a:pPr defTabSz="384048">
              <a:spcBef>
                <a:spcPct val="50000"/>
              </a:spcBef>
            </a:pPr>
            <a:r>
              <a:rPr lang="en-GB" b="1" kern="1200" dirty="0">
                <a:solidFill>
                  <a:schemeClr val="tx1"/>
                </a:solidFill>
                <a:latin typeface="+mn-lt"/>
                <a:ea typeface="+mn-ea"/>
                <a:cs typeface="+mn-cs"/>
              </a:rPr>
              <a:t>Government</a:t>
            </a:r>
            <a:endParaRPr lang="en-GB" sz="2400" b="1" dirty="0"/>
          </a:p>
        </p:txBody>
      </p:sp>
      <p:sp>
        <p:nvSpPr>
          <p:cNvPr id="9236" name="Text Box 29"/>
          <p:cNvSpPr txBox="1">
            <a:spLocks noChangeArrowheads="1"/>
          </p:cNvSpPr>
          <p:nvPr/>
        </p:nvSpPr>
        <p:spPr bwMode="auto">
          <a:xfrm>
            <a:off x="8026572" y="1847921"/>
            <a:ext cx="2389907" cy="646331"/>
          </a:xfrm>
          <a:prstGeom prst="rect">
            <a:avLst/>
          </a:prstGeom>
          <a:noFill/>
          <a:ln w="9525">
            <a:noFill/>
            <a:miter lim="800000"/>
            <a:headEnd/>
            <a:tailEnd/>
          </a:ln>
        </p:spPr>
        <p:txBody>
          <a:bodyPr wrap="square">
            <a:spAutoFit/>
          </a:bodyPr>
          <a:lstStyle/>
          <a:p>
            <a:pPr defTabSz="384048">
              <a:spcBef>
                <a:spcPct val="50000"/>
              </a:spcBef>
            </a:pPr>
            <a:r>
              <a:rPr lang="en-GB" b="1" kern="1200" dirty="0">
                <a:solidFill>
                  <a:schemeClr val="tx1"/>
                </a:solidFill>
                <a:latin typeface="+mn-lt"/>
                <a:ea typeface="+mn-ea"/>
                <a:cs typeface="+mn-cs"/>
              </a:rPr>
              <a:t>NGO’s, Local communities, Media</a:t>
            </a:r>
            <a:endParaRPr lang="en-GB" sz="2400" b="1" dirty="0"/>
          </a:p>
        </p:txBody>
      </p:sp>
      <p:sp>
        <p:nvSpPr>
          <p:cNvPr id="9237" name="Oval 30"/>
          <p:cNvSpPr>
            <a:spLocks noChangeArrowheads="1"/>
          </p:cNvSpPr>
          <p:nvPr/>
        </p:nvSpPr>
        <p:spPr bwMode="auto">
          <a:xfrm>
            <a:off x="5352509" y="3566012"/>
            <a:ext cx="1277519" cy="1277518"/>
          </a:xfrm>
          <a:prstGeom prst="ellipse">
            <a:avLst/>
          </a:prstGeom>
          <a:solidFill>
            <a:schemeClr val="accent1"/>
          </a:solidFill>
          <a:ln w="9525">
            <a:solidFill>
              <a:schemeClr val="tx1"/>
            </a:solidFill>
            <a:round/>
            <a:headEnd/>
            <a:tailEnd/>
          </a:ln>
        </p:spPr>
        <p:txBody>
          <a:bodyPr wrap="none" anchor="ctr"/>
          <a:lstStyle/>
          <a:p>
            <a:pPr algn="ctr" defTabSz="384048">
              <a:spcAft>
                <a:spcPts val="600"/>
              </a:spcAft>
            </a:pPr>
            <a:r>
              <a:rPr lang="en-GB" sz="1512" kern="1200">
                <a:solidFill>
                  <a:schemeClr val="tx1"/>
                </a:solidFill>
                <a:latin typeface="+mn-lt"/>
                <a:ea typeface="+mn-ea"/>
                <a:cs typeface="+mn-cs"/>
              </a:rPr>
              <a:t>Business</a:t>
            </a:r>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p:cNvSpPr>
            <a:spLocks noGrp="1" noChangeArrowheads="1"/>
          </p:cNvSpPr>
          <p:nvPr>
            <p:ph type="title"/>
          </p:nvPr>
        </p:nvSpPr>
        <p:spPr>
          <a:xfrm>
            <a:off x="648929" y="557190"/>
            <a:ext cx="5181510" cy="1671569"/>
          </a:xfrm>
        </p:spPr>
        <p:txBody>
          <a:bodyPr>
            <a:normAutofit/>
          </a:bodyPr>
          <a:lstStyle/>
          <a:p>
            <a:pPr eaLnBrk="1" hangingPunct="1"/>
            <a:r>
              <a:rPr lang="en-GB" sz="4000" b="1" dirty="0">
                <a:latin typeface="Neue Haas Grotesk Text Pro" panose="020B0504020202020204" pitchFamily="34" charset="0"/>
              </a:rPr>
              <a:t>Drivers and motivating factors</a:t>
            </a:r>
          </a:p>
        </p:txBody>
      </p:sp>
      <p:sp>
        <p:nvSpPr>
          <p:cNvPr id="10243" name="Rectangle 3"/>
          <p:cNvSpPr>
            <a:spLocks noGrp="1" noChangeArrowheads="1"/>
          </p:cNvSpPr>
          <p:nvPr>
            <p:ph idx="1"/>
          </p:nvPr>
        </p:nvSpPr>
        <p:spPr>
          <a:xfrm>
            <a:off x="684722" y="4365104"/>
            <a:ext cx="5181508" cy="3722438"/>
          </a:xfrm>
        </p:spPr>
        <p:txBody>
          <a:bodyPr>
            <a:normAutofit/>
          </a:bodyPr>
          <a:lstStyle/>
          <a:p>
            <a:pPr eaLnBrk="1" hangingPunct="1"/>
            <a:r>
              <a:rPr lang="en-GB" sz="1800" dirty="0"/>
              <a:t>The stakeholder concept stresses the idea that a company has responsibilities to all stakeholders, who have varying amounts of power, and will be involved in balancing the often-competing demands upon it.</a:t>
            </a:r>
          </a:p>
          <a:p>
            <a:pPr eaLnBrk="1" hangingPunct="1"/>
            <a:r>
              <a:rPr lang="en-GB" sz="1800" dirty="0"/>
              <a:t>A company's ethical stance will therefore be influenced by </a:t>
            </a:r>
            <a:r>
              <a:rPr lang="en-GB" sz="1800" b="1" dirty="0"/>
              <a:t>both internal and external factors</a:t>
            </a:r>
            <a:r>
              <a:rPr lang="en-GB" sz="1800" dirty="0"/>
              <a:t>.</a:t>
            </a:r>
          </a:p>
        </p:txBody>
      </p:sp>
      <p:sp>
        <p:nvSpPr>
          <p:cNvPr id="3" name="TextBox 2">
            <a:extLst>
              <a:ext uri="{FF2B5EF4-FFF2-40B4-BE49-F238E27FC236}">
                <a16:creationId xmlns:a16="http://schemas.microsoft.com/office/drawing/2014/main" id="{04F756EF-6727-71F5-496D-F7817D4E2270}"/>
              </a:ext>
            </a:extLst>
          </p:cNvPr>
          <p:cNvSpPr txBox="1"/>
          <p:nvPr/>
        </p:nvSpPr>
        <p:spPr>
          <a:xfrm>
            <a:off x="7176120" y="5517232"/>
            <a:ext cx="4632938" cy="923330"/>
          </a:xfrm>
          <a:prstGeom prst="rect">
            <a:avLst/>
          </a:prstGeom>
          <a:noFill/>
        </p:spPr>
        <p:txBody>
          <a:bodyPr wrap="square">
            <a:spAutoFit/>
          </a:bodyPr>
          <a:lstStyle/>
          <a:p>
            <a:r>
              <a:rPr lang="en-GB" b="0" i="0" dirty="0">
                <a:solidFill>
                  <a:srgbClr val="222222"/>
                </a:solidFill>
                <a:effectLst/>
                <a:latin typeface="Arial" panose="020B0604020202020204" pitchFamily="34" charset="0"/>
              </a:rPr>
              <a:t>Hartley, R. F. (1993). </a:t>
            </a:r>
            <a:r>
              <a:rPr lang="en-GB" b="0" i="1" dirty="0">
                <a:solidFill>
                  <a:srgbClr val="222222"/>
                </a:solidFill>
                <a:effectLst/>
                <a:latin typeface="Arial" panose="020B0604020202020204" pitchFamily="34" charset="0"/>
              </a:rPr>
              <a:t>Business ethics: Violations of the public trust</a:t>
            </a:r>
            <a:r>
              <a:rPr lang="en-GB" b="0" i="0" dirty="0">
                <a:solidFill>
                  <a:srgbClr val="222222"/>
                </a:solidFill>
                <a:effectLst/>
                <a:latin typeface="Arial" panose="020B0604020202020204" pitchFamily="34" charset="0"/>
              </a:rPr>
              <a:t>. John Wiley &amp; Sons.</a:t>
            </a:r>
            <a:endParaRPr lang="en-GB" dirty="0"/>
          </a:p>
        </p:txBody>
      </p:sp>
      <p:sp>
        <p:nvSpPr>
          <p:cNvPr id="5" name="TextBox 4">
            <a:extLst>
              <a:ext uri="{FF2B5EF4-FFF2-40B4-BE49-F238E27FC236}">
                <a16:creationId xmlns:a16="http://schemas.microsoft.com/office/drawing/2014/main" id="{762F2AC2-9C41-DC90-658A-F4C15C5B895C}"/>
              </a:ext>
            </a:extLst>
          </p:cNvPr>
          <p:cNvSpPr txBox="1"/>
          <p:nvPr/>
        </p:nvSpPr>
        <p:spPr>
          <a:xfrm>
            <a:off x="6418940" y="908720"/>
            <a:ext cx="5181510" cy="2862322"/>
          </a:xfrm>
          <a:prstGeom prst="rect">
            <a:avLst/>
          </a:prstGeom>
          <a:noFill/>
        </p:spPr>
        <p:txBody>
          <a:bodyPr wrap="square">
            <a:spAutoFit/>
          </a:bodyPr>
          <a:lstStyle/>
          <a:p>
            <a:pPr eaLnBrk="1" hangingPunct="1"/>
            <a:r>
              <a:rPr lang="en-GB" sz="2000" i="1" dirty="0">
                <a:solidFill>
                  <a:schemeClr val="bg1">
                    <a:lumMod val="50000"/>
                  </a:schemeClr>
                </a:solidFill>
              </a:rPr>
              <a:t>In 1993, Hartley suggested that the interests of the company “ are actually best served by scrupulous attention to the public interests and by seeking a trusting relationship with its various stakeholders. In the process society is best served because the company is forced to a whole range of competing objectives and to move away from activities which are derived from short-term performance indicators.”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7" name="Rectangle 11276">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p:cNvSpPr>
            <a:spLocks noGrp="1" noChangeArrowheads="1"/>
          </p:cNvSpPr>
          <p:nvPr>
            <p:ph type="title"/>
          </p:nvPr>
        </p:nvSpPr>
        <p:spPr>
          <a:xfrm>
            <a:off x="648929" y="557190"/>
            <a:ext cx="5181510" cy="1671569"/>
          </a:xfrm>
        </p:spPr>
        <p:txBody>
          <a:bodyPr>
            <a:normAutofit/>
          </a:bodyPr>
          <a:lstStyle/>
          <a:p>
            <a:pPr eaLnBrk="1" hangingPunct="1"/>
            <a:r>
              <a:rPr lang="en-GB" sz="4000" b="1" dirty="0">
                <a:latin typeface="Neue Haas Grotesk Text Pro" panose="020B0504020202020204" pitchFamily="34" charset="0"/>
              </a:rPr>
              <a:t>Ethical Business</a:t>
            </a:r>
          </a:p>
        </p:txBody>
      </p:sp>
      <p:sp>
        <p:nvSpPr>
          <p:cNvPr id="11267" name="Rectangle 3"/>
          <p:cNvSpPr>
            <a:spLocks noGrp="1" noChangeArrowheads="1"/>
          </p:cNvSpPr>
          <p:nvPr>
            <p:ph idx="1"/>
          </p:nvPr>
        </p:nvSpPr>
        <p:spPr>
          <a:xfrm>
            <a:off x="648930" y="2060848"/>
            <a:ext cx="5015022" cy="4536504"/>
          </a:xfrm>
        </p:spPr>
        <p:txBody>
          <a:bodyPr>
            <a:normAutofit lnSpcReduction="10000"/>
          </a:bodyPr>
          <a:lstStyle/>
          <a:p>
            <a:pPr eaLnBrk="1" hangingPunct="1"/>
            <a:r>
              <a:rPr lang="en-GB" sz="2000" b="1" dirty="0"/>
              <a:t>Quite often business ethics come into opposition with operational activities</a:t>
            </a:r>
            <a:r>
              <a:rPr lang="en-GB" sz="2000" dirty="0"/>
              <a:t>.</a:t>
            </a:r>
          </a:p>
          <a:p>
            <a:pPr eaLnBrk="1" hangingPunct="1"/>
            <a:r>
              <a:rPr lang="en-GB" sz="2000" dirty="0"/>
              <a:t>Marketing strategies have often seen products being advertised as having greater benefits to the consumer, than was actually the case.</a:t>
            </a:r>
          </a:p>
          <a:p>
            <a:pPr eaLnBrk="1" hangingPunct="1"/>
            <a:r>
              <a:rPr lang="en-GB" sz="2000" b="1" dirty="0"/>
              <a:t>Traditional thinking viewed the product as the responsibility of the consumer once purchased</a:t>
            </a:r>
            <a:r>
              <a:rPr lang="en-GB" sz="2000" dirty="0"/>
              <a:t>.</a:t>
            </a:r>
          </a:p>
          <a:p>
            <a:pPr eaLnBrk="1" hangingPunct="1"/>
            <a:r>
              <a:rPr lang="en-GB" sz="2000" dirty="0"/>
              <a:t>Stricter codes of practice, with regards to advertising, have reduced the appearance of adverts that exaggerate the products, performance, benefits etc.</a:t>
            </a:r>
          </a:p>
          <a:p>
            <a:pPr eaLnBrk="1" hangingPunct="1"/>
            <a:r>
              <a:rPr lang="en-GB" sz="2000" dirty="0"/>
              <a:t>Now EU legislation, require companies consider a products life cycle, including disposal and recycling etc.</a:t>
            </a:r>
          </a:p>
        </p:txBody>
      </p:sp>
      <p:pic>
        <p:nvPicPr>
          <p:cNvPr id="11278" name="Picture 11277">
            <a:extLst>
              <a:ext uri="{FF2B5EF4-FFF2-40B4-BE49-F238E27FC236}">
                <a16:creationId xmlns:a16="http://schemas.microsoft.com/office/drawing/2014/main" id="{560A75DB-D638-60D2-6EC2-642224DFC7A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189155" y="10"/>
            <a:ext cx="6002844" cy="6857990"/>
          </a:xfrm>
          <a:prstGeom prst="rect">
            <a:avLst/>
          </a:prstGeom>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836679" y="723898"/>
            <a:ext cx="6002110" cy="1495425"/>
          </a:xfrm>
        </p:spPr>
        <p:txBody>
          <a:bodyPr>
            <a:normAutofit/>
          </a:bodyPr>
          <a:lstStyle/>
          <a:p>
            <a:pPr eaLnBrk="1" hangingPunct="1"/>
            <a:r>
              <a:rPr lang="en-GB" sz="4000" b="1" dirty="0">
                <a:latin typeface="Neue Haas Grotesk Text Pro" panose="020B0504020202020204" pitchFamily="34" charset="0"/>
              </a:rPr>
              <a:t>What academia said</a:t>
            </a:r>
            <a:endParaRPr lang="en-GB" sz="4000" dirty="0"/>
          </a:p>
        </p:txBody>
      </p:sp>
      <p:sp>
        <p:nvSpPr>
          <p:cNvPr id="14339" name="Rectangle 3"/>
          <p:cNvSpPr>
            <a:spLocks noGrp="1" noChangeArrowheads="1"/>
          </p:cNvSpPr>
          <p:nvPr>
            <p:ph idx="1"/>
          </p:nvPr>
        </p:nvSpPr>
        <p:spPr>
          <a:xfrm>
            <a:off x="836680" y="2405067"/>
            <a:ext cx="6002110" cy="3729034"/>
          </a:xfrm>
        </p:spPr>
        <p:txBody>
          <a:bodyPr>
            <a:normAutofit fontScale="92500" lnSpcReduction="10000"/>
          </a:bodyPr>
          <a:lstStyle/>
          <a:p>
            <a:pPr eaLnBrk="1" hangingPunct="1"/>
            <a:r>
              <a:rPr lang="en-GB" sz="2000" dirty="0" err="1"/>
              <a:t>Balabanis</a:t>
            </a:r>
            <a:r>
              <a:rPr lang="en-GB" sz="2000" dirty="0"/>
              <a:t> (1998) looked at 56 UK companies and concluded that economic performance was linked to CSR.</a:t>
            </a:r>
          </a:p>
          <a:p>
            <a:pPr eaLnBrk="1" hangingPunct="1"/>
            <a:r>
              <a:rPr lang="en-GB" sz="2000" dirty="0"/>
              <a:t>MacWilliams said that optimal level of CSR lead to higher profits.</a:t>
            </a:r>
          </a:p>
          <a:p>
            <a:pPr eaLnBrk="1" hangingPunct="1"/>
            <a:r>
              <a:rPr lang="en-GB" sz="2000" dirty="0" err="1"/>
              <a:t>Hienz</a:t>
            </a:r>
            <a:r>
              <a:rPr lang="en-GB" sz="2000" dirty="0"/>
              <a:t> and Jenkins (2003) found a wide ranging and greater demand from stakeholders.</a:t>
            </a:r>
          </a:p>
          <a:p>
            <a:pPr eaLnBrk="1" hangingPunct="1"/>
            <a:r>
              <a:rPr lang="en-GB" sz="2000" dirty="0" err="1"/>
              <a:t>Lantis</a:t>
            </a:r>
            <a:r>
              <a:rPr lang="en-GB" sz="2000" dirty="0"/>
              <a:t> (2003) stated that True CSR can only happen if the company profits.</a:t>
            </a:r>
          </a:p>
          <a:p>
            <a:pPr eaLnBrk="1" hangingPunct="1"/>
            <a:r>
              <a:rPr lang="en-GB" sz="2000" dirty="0"/>
              <a:t>Waddock and Graves (1997) Ruth (2001) found some relationships, while others have suggested negative correlations, i.e. does higher profits fund CSR or does CSR produce higher profits?</a:t>
            </a:r>
          </a:p>
        </p:txBody>
      </p:sp>
      <p:pic>
        <p:nvPicPr>
          <p:cNvPr id="14341" name="Picture 14340" descr="Office building overlayed with stock market graphs">
            <a:extLst>
              <a:ext uri="{FF2B5EF4-FFF2-40B4-BE49-F238E27FC236}">
                <a16:creationId xmlns:a16="http://schemas.microsoft.com/office/drawing/2014/main" id="{9E6F4149-D161-1E54-4DC0-317184979577}"/>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7199440" y="10"/>
            <a:ext cx="4992560" cy="6857990"/>
          </a:xfrm>
          <a:prstGeom prst="rect">
            <a:avLst/>
          </a:prstGeom>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9" name="Rectangle 1536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1" name="Rectangle 1537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3" name="Rectangle 1537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5" name="Rectangle 1537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7" name="Freeform: Shape 1537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379" name="Rectangle 1537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p:cNvSpPr>
            <a:spLocks noGrp="1" noChangeArrowheads="1"/>
          </p:cNvSpPr>
          <p:nvPr>
            <p:ph type="title"/>
          </p:nvPr>
        </p:nvSpPr>
        <p:spPr>
          <a:xfrm>
            <a:off x="586478" y="1683756"/>
            <a:ext cx="3115265" cy="2396359"/>
          </a:xfrm>
        </p:spPr>
        <p:txBody>
          <a:bodyPr anchor="b">
            <a:normAutofit/>
          </a:bodyPr>
          <a:lstStyle/>
          <a:p>
            <a:pPr algn="r" eaLnBrk="1" hangingPunct="1"/>
            <a:r>
              <a:rPr lang="en-GB" sz="4000" b="1" dirty="0">
                <a:solidFill>
                  <a:srgbClr val="FFFFFF"/>
                </a:solidFill>
                <a:latin typeface="Neue Haas Grotesk Text Pro" panose="020B0504020202020204" pitchFamily="34" charset="0"/>
              </a:rPr>
              <a:t>CSR; Business benefits</a:t>
            </a:r>
          </a:p>
        </p:txBody>
      </p:sp>
      <p:graphicFrame>
        <p:nvGraphicFramePr>
          <p:cNvPr id="15365" name="Rectangle 3">
            <a:extLst>
              <a:ext uri="{FF2B5EF4-FFF2-40B4-BE49-F238E27FC236}">
                <a16:creationId xmlns:a16="http://schemas.microsoft.com/office/drawing/2014/main" id="{A2E9186C-06B5-E35C-7373-BA63C1499EB0}"/>
              </a:ext>
            </a:extLst>
          </p:cNvPr>
          <p:cNvGraphicFramePr>
            <a:graphicFrameLocks noGrp="1"/>
          </p:cNvGraphicFramePr>
          <p:nvPr>
            <p:ph idx="1"/>
            <p:extLst>
              <p:ext uri="{D42A27DB-BD31-4B8C-83A1-F6EECF244321}">
                <p14:modId xmlns:p14="http://schemas.microsoft.com/office/powerpoint/2010/main" val="14869796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89917" y="824193"/>
            <a:ext cx="4563883" cy="1111580"/>
          </a:xfrm>
        </p:spPr>
        <p:txBody>
          <a:bodyPr anchor="b">
            <a:normAutofit fontScale="90000"/>
          </a:bodyPr>
          <a:lstStyle/>
          <a:p>
            <a:pPr>
              <a:defRPr/>
            </a:pPr>
            <a:r>
              <a:rPr lang="en-GB" b="1" dirty="0">
                <a:latin typeface="Neue Haas Grotesk Text Pro" panose="020B0504020202020204" pitchFamily="34" charset="0"/>
              </a:rPr>
              <a:t>Activity</a:t>
            </a:r>
            <a:br>
              <a:rPr lang="en-GB" b="1" dirty="0">
                <a:latin typeface="Neue Haas Grotesk Text Pro" panose="020B0504020202020204" pitchFamily="34" charset="0"/>
              </a:rPr>
            </a:br>
            <a:endParaRPr lang="en-GB" b="1" dirty="0">
              <a:latin typeface="Neue Haas Grotesk Text Pro" panose="020B0504020202020204" pitchFamily="34" charset="0"/>
            </a:endParaRPr>
          </a:p>
        </p:txBody>
      </p:sp>
      <p:sp>
        <p:nvSpPr>
          <p:cNvPr id="132099" name="Rectangle 3"/>
          <p:cNvSpPr>
            <a:spLocks noGrp="1" noChangeArrowheads="1"/>
          </p:cNvSpPr>
          <p:nvPr>
            <p:ph idx="1"/>
          </p:nvPr>
        </p:nvSpPr>
        <p:spPr>
          <a:xfrm>
            <a:off x="6796844" y="2060849"/>
            <a:ext cx="5147506" cy="4168118"/>
          </a:xfrm>
        </p:spPr>
        <p:txBody>
          <a:bodyPr>
            <a:noAutofit/>
          </a:bodyPr>
          <a:lstStyle/>
          <a:p>
            <a:pPr marL="0" indent="0">
              <a:buNone/>
              <a:defRPr/>
            </a:pPr>
            <a:r>
              <a:rPr lang="en-GB" sz="2000" dirty="0"/>
              <a:t>Click on the following link: </a:t>
            </a:r>
            <a:r>
              <a:rPr lang="en-GB" sz="2400" dirty="0">
                <a:hlinkClick r:id="rId2"/>
              </a:rPr>
              <a:t>Home Page | Corporate Research Project (corp-research.org)</a:t>
            </a:r>
            <a:endParaRPr lang="en-GB" sz="2000" dirty="0"/>
          </a:p>
          <a:p>
            <a:pPr marL="0" indent="0">
              <a:buNone/>
              <a:defRPr/>
            </a:pPr>
            <a:endParaRPr lang="en-GB" sz="2000" b="1" i="1" dirty="0"/>
          </a:p>
          <a:p>
            <a:pPr marL="0" indent="0">
              <a:buNone/>
              <a:defRPr/>
            </a:pPr>
            <a:r>
              <a:rPr lang="en-GB" sz="2000" i="1" dirty="0"/>
              <a:t>Examine the Violation Tracker portal. Select Environmental Offences in both the US and UK systems. </a:t>
            </a:r>
          </a:p>
          <a:p>
            <a:pPr marL="0" indent="0">
              <a:buNone/>
              <a:defRPr/>
            </a:pPr>
            <a:endParaRPr lang="en-GB" sz="2000" b="1" i="1" u="sng" dirty="0"/>
          </a:p>
          <a:p>
            <a:pPr marL="0" indent="0">
              <a:buNone/>
              <a:defRPr/>
            </a:pPr>
            <a:r>
              <a:rPr lang="en-GB" sz="2000" b="1" i="1" u="sng" dirty="0"/>
              <a:t>Who are top of the list? What sorts of large scale environmental violations are occurring?</a:t>
            </a:r>
            <a:endParaRPr lang="en-GB" sz="20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1/30/2024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20</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6302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4" end="4"/>
                                            </p:txEl>
                                          </p:spTgt>
                                        </p:tgtEl>
                                        <p:attrNameLst>
                                          <p:attrName>style.visibility</p:attrName>
                                        </p:attrNameLst>
                                      </p:cBhvr>
                                      <p:to>
                                        <p:strVal val="visible"/>
                                      </p:to>
                                    </p:set>
                                    <p:animEffect transition="in" filter="fade">
                                      <p:cBhvr>
                                        <p:cTn id="17"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7" name="Rectangle 174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9" name="Rectangle 174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10" name="Rectangle 2"/>
          <p:cNvSpPr>
            <a:spLocks noGrp="1" noChangeArrowheads="1"/>
          </p:cNvSpPr>
          <p:nvPr>
            <p:ph type="title"/>
          </p:nvPr>
        </p:nvSpPr>
        <p:spPr>
          <a:xfrm>
            <a:off x="838200" y="365125"/>
            <a:ext cx="3822189" cy="1899912"/>
          </a:xfrm>
        </p:spPr>
        <p:txBody>
          <a:bodyPr>
            <a:normAutofit/>
          </a:bodyPr>
          <a:lstStyle/>
          <a:p>
            <a:pPr eaLnBrk="1" hangingPunct="1"/>
            <a:r>
              <a:rPr lang="en-GB" sz="4000" b="1" dirty="0">
                <a:latin typeface="Neue Haas Grotesk Text Pro" panose="020B0504020202020204" pitchFamily="34" charset="0"/>
              </a:rPr>
              <a:t>Internal dimensions</a:t>
            </a:r>
          </a:p>
        </p:txBody>
      </p:sp>
      <p:sp>
        <p:nvSpPr>
          <p:cNvPr id="17411" name="Rectangle 3"/>
          <p:cNvSpPr>
            <a:spLocks noGrp="1" noChangeArrowheads="1"/>
          </p:cNvSpPr>
          <p:nvPr>
            <p:ph idx="1"/>
          </p:nvPr>
        </p:nvSpPr>
        <p:spPr>
          <a:xfrm>
            <a:off x="838200" y="2420888"/>
            <a:ext cx="6049888" cy="3756075"/>
          </a:xfrm>
        </p:spPr>
        <p:txBody>
          <a:bodyPr>
            <a:normAutofit/>
          </a:bodyPr>
          <a:lstStyle/>
          <a:p>
            <a:pPr eaLnBrk="1" hangingPunct="1"/>
            <a:r>
              <a:rPr lang="en-GB" sz="2000" dirty="0"/>
              <a:t>Human resource management: Training, profit sharing, follow up for disabled and off work, work life balance issues, equal pay.</a:t>
            </a:r>
          </a:p>
          <a:p>
            <a:pPr eaLnBrk="1" hangingPunct="1"/>
            <a:r>
              <a:rPr lang="en-GB" sz="2000" dirty="0"/>
              <a:t>Health and safety.</a:t>
            </a:r>
          </a:p>
          <a:p>
            <a:pPr eaLnBrk="1" hangingPunct="1"/>
            <a:r>
              <a:rPr lang="en-GB" sz="2000" dirty="0"/>
              <a:t>Adaptation to change: Re-structuring in companies, cuts in workforce, fewer than 1:4 companies decrease cost via these methods.  Joint efforts, between local authorities, employees etc. produce better results.</a:t>
            </a:r>
          </a:p>
          <a:p>
            <a:pPr eaLnBrk="1" hangingPunct="1"/>
            <a:r>
              <a:rPr lang="en-GB" sz="2000" dirty="0"/>
              <a:t>Management of environmental impacts and natural resources: Indigenous population and workforce.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p:cNvSpPr>
            <a:spLocks noGrp="1" noChangeArrowheads="1"/>
          </p:cNvSpPr>
          <p:nvPr>
            <p:ph type="title"/>
          </p:nvPr>
        </p:nvSpPr>
        <p:spPr>
          <a:xfrm>
            <a:off x="836679" y="723898"/>
            <a:ext cx="6002110" cy="1495425"/>
          </a:xfrm>
        </p:spPr>
        <p:txBody>
          <a:bodyPr>
            <a:normAutofit/>
          </a:bodyPr>
          <a:lstStyle/>
          <a:p>
            <a:pPr eaLnBrk="1" hangingPunct="1"/>
            <a:r>
              <a:rPr lang="en-GB" sz="4000" b="1" dirty="0">
                <a:latin typeface="Neue Haas Grotesk Text Pro" panose="020B0504020202020204" pitchFamily="34" charset="0"/>
              </a:rPr>
              <a:t>External dimensions</a:t>
            </a:r>
          </a:p>
        </p:txBody>
      </p:sp>
      <p:sp>
        <p:nvSpPr>
          <p:cNvPr id="18435" name="Rectangle 3"/>
          <p:cNvSpPr>
            <a:spLocks noGrp="1" noChangeArrowheads="1"/>
          </p:cNvSpPr>
          <p:nvPr>
            <p:ph idx="1"/>
          </p:nvPr>
        </p:nvSpPr>
        <p:spPr>
          <a:xfrm>
            <a:off x="836680" y="2405067"/>
            <a:ext cx="6002110" cy="3729034"/>
          </a:xfrm>
        </p:spPr>
        <p:txBody>
          <a:bodyPr>
            <a:normAutofit/>
          </a:bodyPr>
          <a:lstStyle/>
          <a:p>
            <a:pPr eaLnBrk="1" hangingPunct="1"/>
            <a:r>
              <a:rPr lang="en-GB" sz="1800" dirty="0"/>
              <a:t>Local communities: companies are dependant on them as their workforce and consumers. Importance of local environment. Environmental education.</a:t>
            </a:r>
          </a:p>
          <a:p>
            <a:pPr eaLnBrk="1" hangingPunct="1"/>
            <a:r>
              <a:rPr lang="en-GB" sz="1800" dirty="0"/>
              <a:t>Business partners, suppliers and consumers: Working closely with suppliers can reduce costs within the supply chain. Mentoring schemes.</a:t>
            </a:r>
          </a:p>
          <a:p>
            <a:pPr eaLnBrk="1" hangingPunct="1"/>
            <a:r>
              <a:rPr lang="en-GB" sz="1800" dirty="0"/>
              <a:t>Human Rights: Very important and complex issues. Political/ moral/legal as well as NGO’s and pressure groups.</a:t>
            </a:r>
          </a:p>
          <a:p>
            <a:pPr eaLnBrk="1" hangingPunct="1"/>
            <a:r>
              <a:rPr lang="en-GB" sz="1800" dirty="0"/>
              <a:t>Global environmental concerns: Producers and services are available to as many people as possible, Codes of Conduct adopted, labour standards, i.e. ISO emphasis on development improvements, have helped to tackle child labour globally.</a:t>
            </a:r>
          </a:p>
        </p:txBody>
      </p:sp>
      <p:pic>
        <p:nvPicPr>
          <p:cNvPr id="18437" name="Picture 18436" descr="Puzzle pieces">
            <a:extLst>
              <a:ext uri="{FF2B5EF4-FFF2-40B4-BE49-F238E27FC236}">
                <a16:creationId xmlns:a16="http://schemas.microsoft.com/office/drawing/2014/main" id="{2D19371A-A1FA-819F-E244-4840DC6A4CB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7199440" y="10"/>
            <a:ext cx="4992560" cy="6857990"/>
          </a:xfrm>
          <a:prstGeom prst="rect">
            <a:avLst/>
          </a:prstGeom>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p:cNvSpPr>
            <a:spLocks noGrp="1" noChangeArrowheads="1"/>
          </p:cNvSpPr>
          <p:nvPr>
            <p:ph type="title"/>
          </p:nvPr>
        </p:nvSpPr>
        <p:spPr>
          <a:xfrm>
            <a:off x="648929" y="557190"/>
            <a:ext cx="5181510" cy="1671569"/>
          </a:xfrm>
        </p:spPr>
        <p:txBody>
          <a:bodyPr>
            <a:normAutofit/>
          </a:bodyPr>
          <a:lstStyle/>
          <a:p>
            <a:pPr eaLnBrk="1" hangingPunct="1"/>
            <a:r>
              <a:rPr lang="en-GB" sz="4000" b="1" dirty="0">
                <a:latin typeface="Neue Haas Grotesk Text Pro" panose="020B0504020202020204" pitchFamily="34" charset="0"/>
              </a:rPr>
              <a:t>Holistic Approach</a:t>
            </a:r>
          </a:p>
        </p:txBody>
      </p:sp>
      <p:sp>
        <p:nvSpPr>
          <p:cNvPr id="20492" name="Rectangle 3"/>
          <p:cNvSpPr>
            <a:spLocks noGrp="1" noChangeArrowheads="1"/>
          </p:cNvSpPr>
          <p:nvPr>
            <p:ph idx="1"/>
          </p:nvPr>
        </p:nvSpPr>
        <p:spPr>
          <a:xfrm>
            <a:off x="648930" y="2406650"/>
            <a:ext cx="5181508" cy="3722438"/>
          </a:xfrm>
        </p:spPr>
        <p:txBody>
          <a:bodyPr>
            <a:normAutofit/>
          </a:bodyPr>
          <a:lstStyle/>
          <a:p>
            <a:pPr eaLnBrk="1" hangingPunct="1"/>
            <a:r>
              <a:rPr lang="en-GB" sz="2000"/>
              <a:t>Quality of work: Two way dialogue between managers and employees.</a:t>
            </a:r>
          </a:p>
          <a:p>
            <a:pPr eaLnBrk="1" hangingPunct="1"/>
            <a:r>
              <a:rPr lang="en-GB" sz="2000"/>
              <a:t>Social and Eco-labelling; Demonstrates to consumer the goods are safe and env. Friendly, and ethically produced. Requires verification by competent body.</a:t>
            </a:r>
          </a:p>
          <a:p>
            <a:pPr eaLnBrk="1" hangingPunct="1"/>
            <a:r>
              <a:rPr lang="en-GB" sz="2000"/>
              <a:t>Socially responsible investment: Huge surge in social responsibilities. </a:t>
            </a:r>
          </a:p>
          <a:p>
            <a:pPr eaLnBrk="1" hangingPunct="1"/>
            <a:endParaRPr lang="en-GB" sz="2000"/>
          </a:p>
        </p:txBody>
      </p:sp>
      <p:pic>
        <p:nvPicPr>
          <p:cNvPr id="20493" name="Picture 20492" descr="Stick figure families holding hands">
            <a:extLst>
              <a:ext uri="{FF2B5EF4-FFF2-40B4-BE49-F238E27FC236}">
                <a16:creationId xmlns:a16="http://schemas.microsoft.com/office/drawing/2014/main" id="{6E9B8D9E-8618-C44F-099B-2918011E669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6189155" y="10"/>
            <a:ext cx="6002844" cy="6857990"/>
          </a:xfrm>
          <a:prstGeom prst="rect">
            <a:avLst/>
          </a:prstGeom>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761840" y="1138265"/>
            <a:ext cx="4544762" cy="1401183"/>
          </a:xfrm>
        </p:spPr>
        <p:txBody>
          <a:bodyPr anchor="t">
            <a:normAutofit/>
          </a:bodyPr>
          <a:lstStyle/>
          <a:p>
            <a:pPr eaLnBrk="1" hangingPunct="1"/>
            <a:r>
              <a:rPr lang="en-GB" sz="3600" b="1" dirty="0">
                <a:latin typeface="Neue Haas Grotesk Text Pro" panose="020B0504020202020204" pitchFamily="34" charset="0"/>
              </a:rPr>
              <a:t>CSR and the developing world</a:t>
            </a:r>
          </a:p>
        </p:txBody>
      </p:sp>
      <p:cxnSp>
        <p:nvCxnSpPr>
          <p:cNvPr id="22538" name="Straight Connector 2253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2531" name="Rectangle 3"/>
          <p:cNvSpPr>
            <a:spLocks noGrp="1" noChangeArrowheads="1"/>
          </p:cNvSpPr>
          <p:nvPr>
            <p:ph idx="1"/>
          </p:nvPr>
        </p:nvSpPr>
        <p:spPr>
          <a:xfrm>
            <a:off x="761840" y="2551176"/>
            <a:ext cx="6558296" cy="3602935"/>
          </a:xfrm>
        </p:spPr>
        <p:txBody>
          <a:bodyPr>
            <a:noAutofit/>
          </a:bodyPr>
          <a:lstStyle/>
          <a:p>
            <a:pPr eaLnBrk="1" hangingPunct="1"/>
            <a:r>
              <a:rPr lang="en-GB" sz="2000" dirty="0"/>
              <a:t>3 situations:</a:t>
            </a:r>
          </a:p>
          <a:p>
            <a:pPr lvl="1" eaLnBrk="1" hangingPunct="1"/>
            <a:r>
              <a:rPr lang="en-GB" sz="2000" dirty="0"/>
              <a:t>Investing directly in developing world: minimum comply with international codes of conduct. Companies can work with governments to improve infrastructure.</a:t>
            </a:r>
          </a:p>
          <a:p>
            <a:pPr lvl="1" eaLnBrk="1" hangingPunct="1"/>
            <a:r>
              <a:rPr lang="en-GB" sz="2000" dirty="0"/>
              <a:t>Buying goods and services from developing countries: Philanthropic/ multi-shareholders,  companies can reduce conflict by employment. More responsible companies ask suppliers to reach standards in order to ethically trade.</a:t>
            </a:r>
          </a:p>
          <a:p>
            <a:pPr lvl="1" eaLnBrk="1" hangingPunct="1"/>
            <a:r>
              <a:rPr lang="en-GB" sz="2000" dirty="0"/>
              <a:t>Selling goods and services to developing countries: Responsible companies can extend this to hose countries.</a:t>
            </a:r>
          </a:p>
        </p:txBody>
      </p:sp>
      <p:pic>
        <p:nvPicPr>
          <p:cNvPr id="22535" name="Graphic 22534" descr="Open Hand with Plant">
            <a:extLst>
              <a:ext uri="{FF2B5EF4-FFF2-40B4-BE49-F238E27FC236}">
                <a16:creationId xmlns:a16="http://schemas.microsoft.com/office/drawing/2014/main" id="{C3BD41F6-F523-49C0-8FA3-372BC69BAB80}"/>
              </a:ext>
            </a:extLst>
          </p:cNvPr>
          <p:cNvPicPr>
            <a:picLocks noChangeAspect="1"/>
          </p:cNvPicPr>
          <p:nvPr/>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7536160" y="0"/>
            <a:ext cx="4531056" cy="4531056"/>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558" name="Picture 23557">
            <a:extLst>
              <a:ext uri="{FF2B5EF4-FFF2-40B4-BE49-F238E27FC236}">
                <a16:creationId xmlns:a16="http://schemas.microsoft.com/office/drawing/2014/main" id="{3A30BDBB-D22E-BDA2-C241-7F0DD84CA585}"/>
              </a:ext>
            </a:extLst>
          </p:cNvPr>
          <p:cNvPicPr>
            <a:picLocks noChangeAspect="1"/>
          </p:cNvPicPr>
          <p:nvPr/>
        </p:nvPicPr>
        <p:blipFill rotWithShape="1">
          <a:blip r:embed="rId2" cstate="print">
            <a:duotone>
              <a:schemeClr val="bg2">
                <a:shade val="45000"/>
                <a:satMod val="135000"/>
              </a:schemeClr>
              <a:prstClr val="white"/>
            </a:duotone>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3562" name="Rectangle 2356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p:cNvSpPr>
            <a:spLocks noGrp="1" noChangeArrowheads="1"/>
          </p:cNvSpPr>
          <p:nvPr>
            <p:ph type="title"/>
          </p:nvPr>
        </p:nvSpPr>
        <p:spPr>
          <a:xfrm>
            <a:off x="838200" y="365125"/>
            <a:ext cx="10874424" cy="1325563"/>
          </a:xfrm>
        </p:spPr>
        <p:txBody>
          <a:bodyPr>
            <a:normAutofit/>
          </a:bodyPr>
          <a:lstStyle/>
          <a:p>
            <a:pPr eaLnBrk="1" hangingPunct="1"/>
            <a:r>
              <a:rPr lang="en-GB" sz="4000" b="1" dirty="0">
                <a:latin typeface="Neue Haas Grotesk Text Pro" panose="020B0504020202020204" pitchFamily="34" charset="0"/>
              </a:rPr>
              <a:t>Links between CSR and poverty reduction</a:t>
            </a:r>
            <a:endParaRPr lang="en-GB" dirty="0"/>
          </a:p>
        </p:txBody>
      </p:sp>
      <p:graphicFrame>
        <p:nvGraphicFramePr>
          <p:cNvPr id="23557" name="Rectangle 3">
            <a:extLst>
              <a:ext uri="{FF2B5EF4-FFF2-40B4-BE49-F238E27FC236}">
                <a16:creationId xmlns:a16="http://schemas.microsoft.com/office/drawing/2014/main" id="{A6098384-91CA-8B7F-C2E3-3145A6969F42}"/>
              </a:ext>
            </a:extLst>
          </p:cNvPr>
          <p:cNvGraphicFramePr>
            <a:graphicFrameLocks noGrp="1"/>
          </p:cNvGraphicFramePr>
          <p:nvPr>
            <p:ph idx="1"/>
            <p:extLst>
              <p:ext uri="{D42A27DB-BD31-4B8C-83A1-F6EECF244321}">
                <p14:modId xmlns:p14="http://schemas.microsoft.com/office/powerpoint/2010/main" val="32492782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581" name="Picture 24580" descr="Graph on document with pen">
            <a:extLst>
              <a:ext uri="{FF2B5EF4-FFF2-40B4-BE49-F238E27FC236}">
                <a16:creationId xmlns:a16="http://schemas.microsoft.com/office/drawing/2014/main" id="{92893126-95E8-DDC4-C65C-11F6D99A0878}"/>
              </a:ext>
            </a:extLst>
          </p:cNvPr>
          <p:cNvPicPr>
            <a:picLocks noChangeAspect="1"/>
          </p:cNvPicPr>
          <p:nvPr/>
        </p:nvPicPr>
        <p:blipFill rotWithShape="1">
          <a:blip r:embed="rId2" cstate="print">
            <a:duotone>
              <a:schemeClr val="bg2">
                <a:shade val="45000"/>
                <a:satMod val="135000"/>
              </a:schemeClr>
              <a:prstClr val="white"/>
            </a:duotone>
            <a:extLst>
              <a:ext uri="{28A0092B-C50C-407E-A947-70E740481C1C}">
                <a14:useLocalDpi xmlns:a14="http://schemas.microsoft.com/office/drawing/2010/main"/>
              </a:ext>
            </a:extLst>
          </a:blip>
          <a:srcRect/>
          <a:stretch/>
        </p:blipFill>
        <p:spPr>
          <a:xfrm>
            <a:off x="47328" y="6703"/>
            <a:ext cx="12191980" cy="6857990"/>
          </a:xfrm>
          <a:prstGeom prst="rect">
            <a:avLst/>
          </a:prstGeom>
        </p:spPr>
      </p:pic>
      <p:sp>
        <p:nvSpPr>
          <p:cNvPr id="24585" name="Rectangle 2458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p:cNvSpPr>
            <a:spLocks noGrp="1" noChangeArrowheads="1"/>
          </p:cNvSpPr>
          <p:nvPr>
            <p:ph type="title"/>
          </p:nvPr>
        </p:nvSpPr>
        <p:spPr>
          <a:xfrm>
            <a:off x="838200" y="365125"/>
            <a:ext cx="10515600" cy="1325563"/>
          </a:xfrm>
        </p:spPr>
        <p:txBody>
          <a:bodyPr>
            <a:normAutofit/>
          </a:bodyPr>
          <a:lstStyle/>
          <a:p>
            <a:pPr eaLnBrk="1" hangingPunct="1"/>
            <a:r>
              <a:rPr lang="en-GB" sz="4000" b="1" dirty="0">
                <a:latin typeface="Neue Haas Grotesk Text Pro" panose="020B0504020202020204" pitchFamily="34" charset="0"/>
              </a:rPr>
              <a:t>CSR and poverty reduction</a:t>
            </a:r>
          </a:p>
        </p:txBody>
      </p:sp>
      <p:sp>
        <p:nvSpPr>
          <p:cNvPr id="24579" name="Rectangle 3"/>
          <p:cNvSpPr>
            <a:spLocks noGrp="1" noChangeArrowheads="1"/>
          </p:cNvSpPr>
          <p:nvPr>
            <p:ph idx="1"/>
          </p:nvPr>
        </p:nvSpPr>
        <p:spPr>
          <a:xfrm>
            <a:off x="838200" y="1825625"/>
            <a:ext cx="10515600" cy="4351338"/>
          </a:xfrm>
        </p:spPr>
        <p:txBody>
          <a:bodyPr>
            <a:normAutofit/>
          </a:bodyPr>
          <a:lstStyle/>
          <a:p>
            <a:pPr eaLnBrk="1" hangingPunct="1"/>
            <a:r>
              <a:rPr lang="en-GB" dirty="0"/>
              <a:t>Concerns that CSR can disadvantage the poor:</a:t>
            </a:r>
          </a:p>
          <a:p>
            <a:pPr lvl="1" eaLnBrk="1" hangingPunct="1"/>
            <a:r>
              <a:rPr lang="en-GB" dirty="0"/>
              <a:t>SR practices should not replace local laws.</a:t>
            </a:r>
          </a:p>
          <a:p>
            <a:pPr lvl="1" eaLnBrk="1" hangingPunct="1"/>
            <a:r>
              <a:rPr lang="en-GB" dirty="0"/>
              <a:t>Prescriptive codes of conduct-may not be appropriate for local conditions.</a:t>
            </a:r>
          </a:p>
          <a:p>
            <a:pPr lvl="1" eaLnBrk="1" hangingPunct="1"/>
            <a:r>
              <a:rPr lang="en-GB" dirty="0"/>
              <a:t>Inappropriate codes of conduct become a form of protectionism.</a:t>
            </a:r>
          </a:p>
          <a:p>
            <a:pPr lvl="1" eaLnBrk="1" hangingPunct="1"/>
            <a:r>
              <a:rPr lang="en-GB" dirty="0"/>
              <a:t>Pressure to withdraw investment.</a:t>
            </a:r>
          </a:p>
          <a:p>
            <a:pPr lvl="1" eaLnBrk="1" hangingPunct="1"/>
            <a:r>
              <a:rPr lang="en-GB" dirty="0"/>
              <a:t>Costs associated with following ethical codes of conduct vary.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606" name="Picture 25605">
            <a:extLst>
              <a:ext uri="{FF2B5EF4-FFF2-40B4-BE49-F238E27FC236}">
                <a16:creationId xmlns:a16="http://schemas.microsoft.com/office/drawing/2014/main" id="{C1A9B734-9717-BD05-1C0E-4AECE5DB0091}"/>
              </a:ext>
            </a:extLst>
          </p:cNvPr>
          <p:cNvPicPr>
            <a:picLocks noChangeAspect="1"/>
          </p:cNvPicPr>
          <p:nvPr/>
        </p:nvPicPr>
        <p:blipFill rotWithShape="1">
          <a:blip r:embed="rId2" cstate="print">
            <a:duotone>
              <a:schemeClr val="bg2">
                <a:shade val="45000"/>
                <a:satMod val="135000"/>
              </a:schemeClr>
              <a:prstClr val="white"/>
            </a:duotone>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5610" name="Rectangle 2560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p:cNvSpPr>
            <a:spLocks noGrp="1" noChangeArrowheads="1"/>
          </p:cNvSpPr>
          <p:nvPr>
            <p:ph type="title"/>
          </p:nvPr>
        </p:nvSpPr>
        <p:spPr>
          <a:xfrm>
            <a:off x="838200" y="365125"/>
            <a:ext cx="10515600" cy="1325563"/>
          </a:xfrm>
        </p:spPr>
        <p:txBody>
          <a:bodyPr>
            <a:normAutofit/>
          </a:bodyPr>
          <a:lstStyle/>
          <a:p>
            <a:pPr eaLnBrk="1" hangingPunct="1"/>
            <a:r>
              <a:rPr lang="en-GB" b="1" dirty="0">
                <a:latin typeface="Neue Haas Grotesk Text Pro" panose="020B0504020202020204" pitchFamily="34" charset="0"/>
              </a:rPr>
              <a:t>Government Roles</a:t>
            </a:r>
          </a:p>
        </p:txBody>
      </p:sp>
      <p:graphicFrame>
        <p:nvGraphicFramePr>
          <p:cNvPr id="25605" name="Rectangle 3">
            <a:extLst>
              <a:ext uri="{FF2B5EF4-FFF2-40B4-BE49-F238E27FC236}">
                <a16:creationId xmlns:a16="http://schemas.microsoft.com/office/drawing/2014/main" id="{69747CD1-E988-02C7-9D51-92B780B0B941}"/>
              </a:ext>
            </a:extLst>
          </p:cNvPr>
          <p:cNvGraphicFramePr>
            <a:graphicFrameLocks noGrp="1"/>
          </p:cNvGraphicFramePr>
          <p:nvPr>
            <p:ph idx="1"/>
            <p:extLst>
              <p:ext uri="{D42A27DB-BD31-4B8C-83A1-F6EECF244321}">
                <p14:modId xmlns:p14="http://schemas.microsoft.com/office/powerpoint/2010/main" val="33278593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630" name="Picture 26629">
            <a:extLst>
              <a:ext uri="{FF2B5EF4-FFF2-40B4-BE49-F238E27FC236}">
                <a16:creationId xmlns:a16="http://schemas.microsoft.com/office/drawing/2014/main" id="{9466E5F1-105B-4B46-0BFD-AD8B192913A3}"/>
              </a:ext>
            </a:extLst>
          </p:cNvPr>
          <p:cNvPicPr>
            <a:picLocks noChangeAspect="1"/>
          </p:cNvPicPr>
          <p:nvPr/>
        </p:nvPicPr>
        <p:blipFill rotWithShape="1">
          <a:blip r:embed="rId2" cstate="print">
            <a:duotone>
              <a:schemeClr val="bg2">
                <a:shade val="45000"/>
                <a:satMod val="135000"/>
              </a:schemeClr>
              <a:prstClr val="white"/>
            </a:duotone>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6634" name="Rectangle 2663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p:cNvSpPr>
            <a:spLocks noGrp="1" noChangeArrowheads="1"/>
          </p:cNvSpPr>
          <p:nvPr>
            <p:ph type="title"/>
          </p:nvPr>
        </p:nvSpPr>
        <p:spPr>
          <a:xfrm>
            <a:off x="838200" y="365125"/>
            <a:ext cx="10515600" cy="1325563"/>
          </a:xfrm>
        </p:spPr>
        <p:txBody>
          <a:bodyPr>
            <a:normAutofit/>
          </a:bodyPr>
          <a:lstStyle/>
          <a:p>
            <a:pPr eaLnBrk="1" hangingPunct="1"/>
            <a:r>
              <a:rPr lang="en-GB" b="1" dirty="0">
                <a:latin typeface="Neue Haas Grotesk Text Pro" panose="020B0504020202020204" pitchFamily="34" charset="0"/>
              </a:rPr>
              <a:t>UK Laws relating to CSR</a:t>
            </a:r>
          </a:p>
        </p:txBody>
      </p:sp>
      <p:graphicFrame>
        <p:nvGraphicFramePr>
          <p:cNvPr id="26629" name="Rectangle 3">
            <a:extLst>
              <a:ext uri="{FF2B5EF4-FFF2-40B4-BE49-F238E27FC236}">
                <a16:creationId xmlns:a16="http://schemas.microsoft.com/office/drawing/2014/main" id="{5D4EA9E1-0B98-2725-F9A8-2C1AC55C9A6F}"/>
              </a:ext>
            </a:extLst>
          </p:cNvPr>
          <p:cNvGraphicFramePr>
            <a:graphicFrameLocks noGrp="1"/>
          </p:cNvGraphicFramePr>
          <p:nvPr>
            <p:ph idx="1"/>
            <p:extLst>
              <p:ext uri="{D42A27DB-BD31-4B8C-83A1-F6EECF244321}">
                <p14:modId xmlns:p14="http://schemas.microsoft.com/office/powerpoint/2010/main" val="37686160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6992506C-6D69-CB6B-1B56-64648F48AF6F}"/>
              </a:ext>
            </a:extLst>
          </p:cNvPr>
          <p:cNvSpPr txBox="1"/>
          <p:nvPr/>
        </p:nvSpPr>
        <p:spPr>
          <a:xfrm>
            <a:off x="8976320" y="6371471"/>
            <a:ext cx="6094476" cy="369332"/>
          </a:xfrm>
          <a:prstGeom prst="rect">
            <a:avLst/>
          </a:prstGeom>
          <a:noFill/>
        </p:spPr>
        <p:txBody>
          <a:bodyPr wrap="square">
            <a:spAutoFit/>
          </a:bodyPr>
          <a:lstStyle/>
          <a:p>
            <a:r>
              <a:rPr lang="en-GB" dirty="0" err="1">
                <a:hlinkClick r:id="rId8"/>
              </a:rPr>
              <a:t>newbook.book</a:t>
            </a:r>
            <a:r>
              <a:rPr lang="en-GB" dirty="0">
                <a:hlinkClick r:id="rId8"/>
              </a:rPr>
              <a:t> (parliament.uk)</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630" name="Picture 26629">
            <a:extLst>
              <a:ext uri="{FF2B5EF4-FFF2-40B4-BE49-F238E27FC236}">
                <a16:creationId xmlns:a16="http://schemas.microsoft.com/office/drawing/2014/main" id="{9466E5F1-105B-4B46-0BFD-AD8B192913A3}"/>
              </a:ext>
            </a:extLst>
          </p:cNvPr>
          <p:cNvPicPr>
            <a:picLocks noChangeAspect="1"/>
          </p:cNvPicPr>
          <p:nvPr/>
        </p:nvPicPr>
        <p:blipFill rotWithShape="1">
          <a:blip r:embed="rId2" cstate="print">
            <a:duotone>
              <a:schemeClr val="bg2">
                <a:shade val="45000"/>
                <a:satMod val="135000"/>
              </a:schemeClr>
              <a:prstClr val="white"/>
            </a:duotone>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6634" name="Rectangle 2663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p:cNvSpPr>
            <a:spLocks noGrp="1" noChangeArrowheads="1"/>
          </p:cNvSpPr>
          <p:nvPr>
            <p:ph type="title"/>
          </p:nvPr>
        </p:nvSpPr>
        <p:spPr>
          <a:xfrm>
            <a:off x="838200" y="365125"/>
            <a:ext cx="10515600" cy="1325563"/>
          </a:xfrm>
        </p:spPr>
        <p:txBody>
          <a:bodyPr>
            <a:normAutofit/>
          </a:bodyPr>
          <a:lstStyle/>
          <a:p>
            <a:pPr eaLnBrk="1" hangingPunct="1"/>
            <a:r>
              <a:rPr lang="en-GB" b="1" dirty="0">
                <a:latin typeface="Neue Haas Grotesk Text Pro" panose="020B0504020202020204" pitchFamily="34" charset="0"/>
              </a:rPr>
              <a:t>UK Laws relating to CSR</a:t>
            </a:r>
          </a:p>
        </p:txBody>
      </p:sp>
      <p:graphicFrame>
        <p:nvGraphicFramePr>
          <p:cNvPr id="26629" name="Rectangle 3">
            <a:extLst>
              <a:ext uri="{FF2B5EF4-FFF2-40B4-BE49-F238E27FC236}">
                <a16:creationId xmlns:a16="http://schemas.microsoft.com/office/drawing/2014/main" id="{5D4EA9E1-0B98-2725-F9A8-2C1AC55C9A6F}"/>
              </a:ext>
            </a:extLst>
          </p:cNvPr>
          <p:cNvGraphicFramePr>
            <a:graphicFrameLocks noGrp="1"/>
          </p:cNvGraphicFramePr>
          <p:nvPr>
            <p:ph idx="1"/>
            <p:extLst>
              <p:ext uri="{D42A27DB-BD31-4B8C-83A1-F6EECF244321}">
                <p14:modId xmlns:p14="http://schemas.microsoft.com/office/powerpoint/2010/main" val="10016042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6992506C-6D69-CB6B-1B56-64648F48AF6F}"/>
              </a:ext>
            </a:extLst>
          </p:cNvPr>
          <p:cNvSpPr txBox="1"/>
          <p:nvPr/>
        </p:nvSpPr>
        <p:spPr>
          <a:xfrm>
            <a:off x="8976320" y="6371471"/>
            <a:ext cx="6094476" cy="369332"/>
          </a:xfrm>
          <a:prstGeom prst="rect">
            <a:avLst/>
          </a:prstGeom>
          <a:noFill/>
        </p:spPr>
        <p:txBody>
          <a:bodyPr wrap="square">
            <a:spAutoFit/>
          </a:bodyPr>
          <a:lstStyle/>
          <a:p>
            <a:r>
              <a:rPr lang="en-GB" dirty="0" err="1">
                <a:hlinkClick r:id="rId8"/>
              </a:rPr>
              <a:t>newbook.book</a:t>
            </a:r>
            <a:r>
              <a:rPr lang="en-GB" dirty="0">
                <a:hlinkClick r:id="rId8"/>
              </a:rPr>
              <a:t> (parliament.uk)</a:t>
            </a:r>
            <a:endParaRPr lang="en-GB" dirty="0"/>
          </a:p>
        </p:txBody>
      </p:sp>
    </p:spTree>
    <p:extLst>
      <p:ext uri="{BB962C8B-B14F-4D97-AF65-F5344CB8AC3E}">
        <p14:creationId xmlns:p14="http://schemas.microsoft.com/office/powerpoint/2010/main" val="5021537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7659" name="Rectangle 2765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p:cNvSpPr>
            <a:spLocks noGrp="1" noChangeArrowheads="1"/>
          </p:cNvSpPr>
          <p:nvPr>
            <p:ph type="title"/>
          </p:nvPr>
        </p:nvSpPr>
        <p:spPr>
          <a:xfrm>
            <a:off x="761803" y="350196"/>
            <a:ext cx="4646904" cy="1624520"/>
          </a:xfrm>
        </p:spPr>
        <p:txBody>
          <a:bodyPr anchor="ctr">
            <a:normAutofit/>
          </a:bodyPr>
          <a:lstStyle/>
          <a:p>
            <a:pPr eaLnBrk="1" hangingPunct="1"/>
            <a:r>
              <a:rPr lang="en-GB" sz="4000" b="1" dirty="0">
                <a:latin typeface="Neue Haas Grotesk Text Pro" panose="020B0504020202020204" pitchFamily="34" charset="0"/>
              </a:rPr>
              <a:t>International Agreements</a:t>
            </a:r>
          </a:p>
        </p:txBody>
      </p:sp>
      <p:sp>
        <p:nvSpPr>
          <p:cNvPr id="27651" name="Rectangle 3"/>
          <p:cNvSpPr>
            <a:spLocks noGrp="1" noChangeArrowheads="1"/>
          </p:cNvSpPr>
          <p:nvPr>
            <p:ph idx="1"/>
          </p:nvPr>
        </p:nvSpPr>
        <p:spPr>
          <a:xfrm>
            <a:off x="761802" y="2743200"/>
            <a:ext cx="4646905" cy="3613149"/>
          </a:xfrm>
        </p:spPr>
        <p:txBody>
          <a:bodyPr anchor="ctr">
            <a:normAutofit/>
          </a:bodyPr>
          <a:lstStyle/>
          <a:p>
            <a:pPr eaLnBrk="1" hangingPunct="1"/>
            <a:r>
              <a:rPr lang="en-GB" sz="2000" dirty="0"/>
              <a:t>OECD Guidelines for Multinational Enterprises.</a:t>
            </a:r>
          </a:p>
          <a:p>
            <a:pPr eaLnBrk="1" hangingPunct="1"/>
            <a:r>
              <a:rPr lang="en-GB" sz="2000" dirty="0"/>
              <a:t>30 Member countries.</a:t>
            </a:r>
          </a:p>
          <a:p>
            <a:pPr eaLnBrk="1" hangingPunct="1"/>
            <a:r>
              <a:rPr lang="en-GB" sz="2000" dirty="0"/>
              <a:t>Active relationships with 70 others: NGO’s and society.</a:t>
            </a:r>
          </a:p>
        </p:txBody>
      </p:sp>
      <p:pic>
        <p:nvPicPr>
          <p:cNvPr id="27653" name="Picture 27652" descr="A construction project on top roof and crane background">
            <a:extLst>
              <a:ext uri="{FF2B5EF4-FFF2-40B4-BE49-F238E27FC236}">
                <a16:creationId xmlns:a16="http://schemas.microsoft.com/office/drawing/2014/main" id="{8678E48A-BD31-389F-134E-EA7CCB28150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
          <a:stretch/>
        </p:blipFill>
        <p:spPr>
          <a:xfrm>
            <a:off x="6096000" y="1"/>
            <a:ext cx="6102825" cy="6858000"/>
          </a:xfrm>
          <a:prstGeom prst="rect">
            <a:avLst/>
          </a:prstGeom>
        </p:spPr>
      </p:pic>
      <p:sp>
        <p:nvSpPr>
          <p:cNvPr id="3" name="TextBox 2">
            <a:extLst>
              <a:ext uri="{FF2B5EF4-FFF2-40B4-BE49-F238E27FC236}">
                <a16:creationId xmlns:a16="http://schemas.microsoft.com/office/drawing/2014/main" id="{09C260FE-D884-C728-BC46-212EBE9D371A}"/>
              </a:ext>
            </a:extLst>
          </p:cNvPr>
          <p:cNvSpPr txBox="1"/>
          <p:nvPr/>
        </p:nvSpPr>
        <p:spPr>
          <a:xfrm>
            <a:off x="7248128" y="6325493"/>
            <a:ext cx="6259068" cy="369332"/>
          </a:xfrm>
          <a:prstGeom prst="rect">
            <a:avLst/>
          </a:prstGeom>
          <a:noFill/>
        </p:spPr>
        <p:txBody>
          <a:bodyPr wrap="square">
            <a:spAutoFit/>
          </a:bodyPr>
          <a:lstStyle/>
          <a:p>
            <a:r>
              <a:rPr lang="en-GB" dirty="0">
                <a:solidFill>
                  <a:schemeClr val="bg1"/>
                </a:solidFill>
                <a:hlinkClick r:id="rId3">
                  <a:extLst>
                    <a:ext uri="{A12FA001-AC4F-418D-AE19-62706E023703}">
                      <ahyp:hlinkClr xmlns:ahyp="http://schemas.microsoft.com/office/drawing/2018/hyperlinkcolor" val="tx"/>
                    </a:ext>
                  </a:extLst>
                </a:hlinkClick>
              </a:rPr>
              <a:t>Guidelines for multinational enterprises - OECD</a:t>
            </a:r>
            <a:endParaRPr lang="en-GB" dirty="0">
              <a:solidFill>
                <a:schemeClr val="bg1"/>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Rectangle 2"/>
          <p:cNvSpPr>
            <a:spLocks noGrp="1" noChangeArrowheads="1"/>
          </p:cNvSpPr>
          <p:nvPr>
            <p:ph type="title"/>
          </p:nvPr>
        </p:nvSpPr>
        <p:spPr>
          <a:xfrm>
            <a:off x="761800" y="762001"/>
            <a:ext cx="5334197" cy="1708242"/>
          </a:xfrm>
        </p:spPr>
        <p:txBody>
          <a:bodyPr anchor="ctr">
            <a:normAutofit fontScale="90000"/>
          </a:bodyPr>
          <a:lstStyle/>
          <a:p>
            <a:pPr eaLnBrk="1" hangingPunct="1"/>
            <a:r>
              <a:rPr lang="en-GB" sz="4000" b="1" dirty="0">
                <a:latin typeface="Neue Haas Grotesk Text Pro" panose="020B0504020202020204" pitchFamily="34" charset="0"/>
              </a:rPr>
              <a:t>The core conventions of the ILO</a:t>
            </a:r>
          </a:p>
        </p:txBody>
      </p:sp>
      <p:sp>
        <p:nvSpPr>
          <p:cNvPr id="28675" name="Rectangle 3"/>
          <p:cNvSpPr>
            <a:spLocks noGrp="1" noChangeArrowheads="1"/>
          </p:cNvSpPr>
          <p:nvPr>
            <p:ph idx="1"/>
          </p:nvPr>
        </p:nvSpPr>
        <p:spPr>
          <a:xfrm>
            <a:off x="761800" y="2470244"/>
            <a:ext cx="5334197" cy="3769835"/>
          </a:xfrm>
        </p:spPr>
        <p:txBody>
          <a:bodyPr anchor="ctr">
            <a:normAutofit/>
          </a:bodyPr>
          <a:lstStyle/>
          <a:p>
            <a:pPr eaLnBrk="1" hangingPunct="1"/>
            <a:r>
              <a:rPr lang="en-GB" sz="2000" dirty="0"/>
              <a:t>UN specialised agency-ILO founded in 1919.</a:t>
            </a:r>
          </a:p>
          <a:p>
            <a:pPr eaLnBrk="1" hangingPunct="1"/>
            <a:r>
              <a:rPr lang="en-GB" sz="2000" dirty="0"/>
              <a:t>It formulated standards, employment policies/ human rights, social society, Health and safety, equity and abolition of child labour.</a:t>
            </a:r>
          </a:p>
          <a:p>
            <a:pPr eaLnBrk="1" hangingPunct="1"/>
            <a:r>
              <a:rPr lang="en-GB" sz="2000" dirty="0"/>
              <a:t>Promotion of social justice and labour rights.</a:t>
            </a:r>
          </a:p>
          <a:p>
            <a:pPr eaLnBrk="1" hangingPunct="1"/>
            <a:r>
              <a:rPr lang="en-GB" sz="2000" dirty="0"/>
              <a:t>Formulates international labour standards: Multinational companies have developed a code of conduct that reflect this.</a:t>
            </a:r>
          </a:p>
          <a:p>
            <a:pPr eaLnBrk="1" hangingPunct="1"/>
            <a:r>
              <a:rPr lang="en-GB" sz="2000" dirty="0"/>
              <a:t>177 member countries.</a:t>
            </a:r>
          </a:p>
        </p:txBody>
      </p:sp>
      <p:pic>
        <p:nvPicPr>
          <p:cNvPr id="28677" name="Picture 28676" descr="One in a crowd">
            <a:extLst>
              <a:ext uri="{FF2B5EF4-FFF2-40B4-BE49-F238E27FC236}">
                <a16:creationId xmlns:a16="http://schemas.microsoft.com/office/drawing/2014/main" id="{37F43135-C599-2312-87CA-23EB65AA8D4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3" name="TextBox 2">
            <a:extLst>
              <a:ext uri="{FF2B5EF4-FFF2-40B4-BE49-F238E27FC236}">
                <a16:creationId xmlns:a16="http://schemas.microsoft.com/office/drawing/2014/main" id="{EAE88FC8-F8F2-C77C-C26E-CA79F60373A2}"/>
              </a:ext>
            </a:extLst>
          </p:cNvPr>
          <p:cNvSpPr txBox="1"/>
          <p:nvPr/>
        </p:nvSpPr>
        <p:spPr>
          <a:xfrm>
            <a:off x="7220643" y="5778414"/>
            <a:ext cx="4608512" cy="923330"/>
          </a:xfrm>
          <a:prstGeom prst="rect">
            <a:avLst/>
          </a:prstGeom>
          <a:noFill/>
        </p:spPr>
        <p:txBody>
          <a:bodyPr wrap="square">
            <a:spAutoFit/>
          </a:bodyPr>
          <a:lstStyle/>
          <a:p>
            <a:r>
              <a:rPr lang="en-GB" dirty="0">
                <a:solidFill>
                  <a:schemeClr val="bg1"/>
                </a:solidFill>
                <a:hlinkClick r:id="rId3">
                  <a:extLst>
                    <a:ext uri="{A12FA001-AC4F-418D-AE19-62706E023703}">
                      <ahyp:hlinkClr xmlns:ahyp="http://schemas.microsoft.com/office/drawing/2018/hyperlinkcolor" val="tx"/>
                    </a:ext>
                  </a:extLst>
                </a:hlinkClick>
              </a:rPr>
              <a:t>ILO: International Labour Organization - Office of the Secretary-General’s Envoy on Youth (un.org)</a:t>
            </a:r>
            <a:endParaRPr lang="en-GB" dirty="0">
              <a:solidFill>
                <a:schemeClr val="bg1"/>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5" name="Rectangle 2970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7" name="Rectangle 2970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698" name="Rectangle 2"/>
          <p:cNvSpPr>
            <a:spLocks noGrp="1" noChangeArrowheads="1"/>
          </p:cNvSpPr>
          <p:nvPr>
            <p:ph type="title"/>
          </p:nvPr>
        </p:nvSpPr>
        <p:spPr>
          <a:xfrm>
            <a:off x="838200" y="365125"/>
            <a:ext cx="3822189" cy="1899912"/>
          </a:xfrm>
        </p:spPr>
        <p:txBody>
          <a:bodyPr>
            <a:normAutofit/>
          </a:bodyPr>
          <a:lstStyle/>
          <a:p>
            <a:pPr eaLnBrk="1" hangingPunct="1"/>
            <a:r>
              <a:rPr lang="en-GB" sz="4000" b="1" dirty="0">
                <a:latin typeface="Neue Haas Grotesk Text Pro" panose="020B0504020202020204" pitchFamily="34" charset="0"/>
              </a:rPr>
              <a:t>The UN Global Compact</a:t>
            </a:r>
          </a:p>
        </p:txBody>
      </p:sp>
      <p:sp>
        <p:nvSpPr>
          <p:cNvPr id="29699" name="Rectangle 3"/>
          <p:cNvSpPr>
            <a:spLocks noGrp="1" noChangeArrowheads="1"/>
          </p:cNvSpPr>
          <p:nvPr>
            <p:ph idx="1"/>
          </p:nvPr>
        </p:nvSpPr>
        <p:spPr>
          <a:xfrm>
            <a:off x="838200" y="2434201"/>
            <a:ext cx="3822189" cy="3742762"/>
          </a:xfrm>
        </p:spPr>
        <p:txBody>
          <a:bodyPr>
            <a:normAutofit/>
          </a:bodyPr>
          <a:lstStyle/>
          <a:p>
            <a:pPr eaLnBrk="1" hangingPunct="1"/>
            <a:r>
              <a:rPr lang="en-GB" sz="2000"/>
              <a:t>Seeks to advance corporate citizenship.</a:t>
            </a:r>
          </a:p>
          <a:p>
            <a:pPr eaLnBrk="1" hangingPunct="1"/>
            <a:r>
              <a:rPr lang="en-GB" sz="2000"/>
              <a:t>Over a 1000 companies have signed up.</a:t>
            </a:r>
          </a:p>
          <a:p>
            <a:pPr eaLnBrk="1" hangingPunct="1"/>
            <a:r>
              <a:rPr lang="en-GB" sz="2000"/>
              <a:t>There are 9 principles.</a:t>
            </a:r>
          </a:p>
        </p:txBody>
      </p:sp>
      <p:sp>
        <p:nvSpPr>
          <p:cNvPr id="3" name="TextBox 2">
            <a:extLst>
              <a:ext uri="{FF2B5EF4-FFF2-40B4-BE49-F238E27FC236}">
                <a16:creationId xmlns:a16="http://schemas.microsoft.com/office/drawing/2014/main" id="{25E0EF5A-0714-E9EF-C28F-F9E8618FAD9E}"/>
              </a:ext>
            </a:extLst>
          </p:cNvPr>
          <p:cNvSpPr txBox="1"/>
          <p:nvPr/>
        </p:nvSpPr>
        <p:spPr>
          <a:xfrm>
            <a:off x="838200" y="6176963"/>
            <a:ext cx="6094476" cy="369332"/>
          </a:xfrm>
          <a:prstGeom prst="rect">
            <a:avLst/>
          </a:prstGeom>
          <a:noFill/>
        </p:spPr>
        <p:txBody>
          <a:bodyPr wrap="square">
            <a:spAutoFit/>
          </a:bodyPr>
          <a:lstStyle/>
          <a:p>
            <a:r>
              <a:rPr lang="en-GB" dirty="0">
                <a:highlight>
                  <a:srgbClr val="FFFF00"/>
                </a:highlight>
                <a:hlinkClick r:id="rId2"/>
              </a:rPr>
              <a:t>Homepage | UN Global Compact</a:t>
            </a:r>
            <a:endParaRPr lang="en-GB" dirty="0">
              <a:highlight>
                <a:srgbClr val="FFFF00"/>
              </a:highlight>
            </a:endParaRPr>
          </a:p>
        </p:txBody>
      </p:sp>
      <p:pic>
        <p:nvPicPr>
          <p:cNvPr id="5" name="Picture 4">
            <a:extLst>
              <a:ext uri="{FF2B5EF4-FFF2-40B4-BE49-F238E27FC236}">
                <a16:creationId xmlns:a16="http://schemas.microsoft.com/office/drawing/2014/main" id="{C91D770C-6869-A6C2-703E-C994C6C80EF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250535" y="4077072"/>
            <a:ext cx="7678113" cy="2624349"/>
          </a:xfrm>
          <a:prstGeom prst="rect">
            <a:avLst/>
          </a:prstGeom>
        </p:spPr>
      </p:pic>
      <p:pic>
        <p:nvPicPr>
          <p:cNvPr id="7" name="Picture 6">
            <a:extLst>
              <a:ext uri="{FF2B5EF4-FFF2-40B4-BE49-F238E27FC236}">
                <a16:creationId xmlns:a16="http://schemas.microsoft.com/office/drawing/2014/main" id="{3DA26716-EA2F-72F3-B8A6-6A1EC0C03E07}"/>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493612" y="714083"/>
            <a:ext cx="6394817" cy="3340149"/>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Slide Background">
            <a:extLst>
              <a:ext uri="{FF2B5EF4-FFF2-40B4-BE49-F238E27FC236}">
                <a16:creationId xmlns:a16="http://schemas.microsoft.com/office/drawing/2014/main" id="{9E6671AF-110C-4E4D-BEB4-1323A3136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p:cNvSpPr>
            <a:spLocks noGrp="1" noChangeArrowheads="1"/>
          </p:cNvSpPr>
          <p:nvPr>
            <p:ph type="title"/>
          </p:nvPr>
        </p:nvSpPr>
        <p:spPr>
          <a:xfrm>
            <a:off x="761802" y="310895"/>
            <a:ext cx="4889190" cy="2121408"/>
          </a:xfrm>
        </p:spPr>
        <p:txBody>
          <a:bodyPr anchor="ctr">
            <a:normAutofit/>
          </a:bodyPr>
          <a:lstStyle/>
          <a:p>
            <a:pPr eaLnBrk="1" hangingPunct="1"/>
            <a:r>
              <a:rPr lang="en-GB" sz="4000" b="1" dirty="0">
                <a:latin typeface="Neue Haas Grotesk Text Pro" panose="020B0504020202020204" pitchFamily="34" charset="0"/>
              </a:rPr>
              <a:t>9 Principles of UN Global Compact</a:t>
            </a:r>
          </a:p>
        </p:txBody>
      </p:sp>
      <p:sp>
        <p:nvSpPr>
          <p:cNvPr id="30723" name="Rectangle 3"/>
          <p:cNvSpPr>
            <a:spLocks noGrp="1" noChangeArrowheads="1"/>
          </p:cNvSpPr>
          <p:nvPr>
            <p:ph idx="1"/>
          </p:nvPr>
        </p:nvSpPr>
        <p:spPr>
          <a:xfrm>
            <a:off x="6108878" y="310896"/>
            <a:ext cx="5257800" cy="2121407"/>
          </a:xfrm>
        </p:spPr>
        <p:txBody>
          <a:bodyPr anchor="ctr">
            <a:normAutofit/>
          </a:bodyPr>
          <a:lstStyle/>
          <a:p>
            <a:pPr eaLnBrk="1" hangingPunct="1"/>
            <a:r>
              <a:rPr lang="en-GB" sz="1300" b="1"/>
              <a:t>Human Rights</a:t>
            </a:r>
            <a:r>
              <a:rPr lang="en-GB" sz="1300"/>
              <a:t>:</a:t>
            </a:r>
          </a:p>
          <a:p>
            <a:pPr lvl="1" eaLnBrk="1" hangingPunct="1"/>
            <a:r>
              <a:rPr lang="en-GB" sz="1300"/>
              <a:t>1. Support and respect the protection of internationally proclaimed human rights within their sphere of influence.</a:t>
            </a:r>
          </a:p>
          <a:p>
            <a:pPr lvl="1" eaLnBrk="1" hangingPunct="1"/>
            <a:r>
              <a:rPr lang="en-GB" sz="1300"/>
              <a:t>2. Make sure that they are not complicit in human right abuses.</a:t>
            </a:r>
          </a:p>
          <a:p>
            <a:pPr eaLnBrk="1" hangingPunct="1"/>
            <a:r>
              <a:rPr lang="en-GB" sz="1300" b="1"/>
              <a:t>Labour Standards:</a:t>
            </a:r>
          </a:p>
          <a:p>
            <a:pPr lvl="1" eaLnBrk="1" hangingPunct="1"/>
            <a:r>
              <a:rPr lang="en-GB" sz="1300"/>
              <a:t>3. Up hold the freedom of association and the effective recognition of the right to collective bargaining.</a:t>
            </a:r>
          </a:p>
          <a:p>
            <a:pPr lvl="1" eaLnBrk="1" hangingPunct="1"/>
            <a:r>
              <a:rPr lang="en-GB" sz="1300"/>
              <a:t>4. The elimination of all forms of forced and compulsory labour.</a:t>
            </a:r>
          </a:p>
          <a:p>
            <a:pPr lvl="1" eaLnBrk="1" hangingPunct="1"/>
            <a:endParaRPr lang="en-GB" sz="1300"/>
          </a:p>
        </p:txBody>
      </p:sp>
      <p:pic>
        <p:nvPicPr>
          <p:cNvPr id="30725" name="Picture 30724" descr="Lock with a love heart">
            <a:extLst>
              <a:ext uri="{FF2B5EF4-FFF2-40B4-BE49-F238E27FC236}">
                <a16:creationId xmlns:a16="http://schemas.microsoft.com/office/drawing/2014/main" id="{F45A62D6-11F1-5270-823C-E98AFF5D8738}"/>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0" y="2743201"/>
            <a:ext cx="12191979" cy="4114799"/>
          </a:xfrm>
          <a:prstGeom prst="rect">
            <a:avLst/>
          </a:prstGeom>
          <a:effectLst>
            <a:innerShdw blurRad="190500" dist="127000" dir="16200000">
              <a:prstClr val="black">
                <a:alpha val="19000"/>
              </a:prstClr>
            </a:innerShdw>
          </a:effec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755" name="Rectangle 3175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p:cNvSpPr>
            <a:spLocks noGrp="1" noChangeArrowheads="1"/>
          </p:cNvSpPr>
          <p:nvPr>
            <p:ph type="title"/>
          </p:nvPr>
        </p:nvSpPr>
        <p:spPr>
          <a:xfrm>
            <a:off x="761803" y="350196"/>
            <a:ext cx="4646904" cy="1624520"/>
          </a:xfrm>
        </p:spPr>
        <p:txBody>
          <a:bodyPr anchor="ctr">
            <a:normAutofit/>
          </a:bodyPr>
          <a:lstStyle/>
          <a:p>
            <a:pPr eaLnBrk="1" hangingPunct="1"/>
            <a:r>
              <a:rPr lang="en-GB" sz="4000" b="1" dirty="0">
                <a:latin typeface="Neue Haas Grotesk Text Pro" panose="020B0504020202020204" pitchFamily="34" charset="0"/>
              </a:rPr>
              <a:t>9 Principles continued</a:t>
            </a:r>
          </a:p>
        </p:txBody>
      </p:sp>
      <p:sp>
        <p:nvSpPr>
          <p:cNvPr id="31747" name="Rectangle 3"/>
          <p:cNvSpPr>
            <a:spLocks noGrp="1" noChangeArrowheads="1"/>
          </p:cNvSpPr>
          <p:nvPr>
            <p:ph idx="1"/>
          </p:nvPr>
        </p:nvSpPr>
        <p:spPr>
          <a:xfrm>
            <a:off x="761802" y="2743200"/>
            <a:ext cx="4646905" cy="3613149"/>
          </a:xfrm>
        </p:spPr>
        <p:txBody>
          <a:bodyPr anchor="ctr">
            <a:normAutofit/>
          </a:bodyPr>
          <a:lstStyle/>
          <a:p>
            <a:pPr lvl="1" eaLnBrk="1" hangingPunct="1"/>
            <a:r>
              <a:rPr lang="en-GB" sz="1700" dirty="0"/>
              <a:t>5. the effective abolition of child labour, and do so progressively.</a:t>
            </a:r>
          </a:p>
          <a:p>
            <a:pPr lvl="1" eaLnBrk="1" hangingPunct="1"/>
            <a:r>
              <a:rPr lang="en-GB" sz="1700" dirty="0"/>
              <a:t>6. elimination of discrimination in respect of employment and occupation.</a:t>
            </a:r>
          </a:p>
          <a:p>
            <a:pPr eaLnBrk="1" hangingPunct="1"/>
            <a:r>
              <a:rPr lang="en-GB" sz="1700" b="1" dirty="0"/>
              <a:t>Environment.</a:t>
            </a:r>
          </a:p>
          <a:p>
            <a:pPr lvl="1" eaLnBrk="1" hangingPunct="1"/>
            <a:r>
              <a:rPr lang="en-GB" sz="1700" dirty="0"/>
              <a:t>7. support a precautionary approach to environmental challenges.</a:t>
            </a:r>
          </a:p>
          <a:p>
            <a:pPr lvl="1" eaLnBrk="1" hangingPunct="1"/>
            <a:r>
              <a:rPr lang="en-GB" sz="1700" dirty="0"/>
              <a:t>8. undertake initiatives to promote greater environmental responsibility.</a:t>
            </a:r>
          </a:p>
          <a:p>
            <a:pPr lvl="1" eaLnBrk="1" hangingPunct="1"/>
            <a:r>
              <a:rPr lang="en-GB" sz="1700" dirty="0"/>
              <a:t>9. encourage the development and diffusion of environmentally friendly technologies.</a:t>
            </a:r>
          </a:p>
        </p:txBody>
      </p:sp>
      <p:pic>
        <p:nvPicPr>
          <p:cNvPr id="31749" name="Picture 31748" descr="Puzzle pieces">
            <a:extLst>
              <a:ext uri="{FF2B5EF4-FFF2-40B4-BE49-F238E27FC236}">
                <a16:creationId xmlns:a16="http://schemas.microsoft.com/office/drawing/2014/main" id="{2F0944A9-09D3-B419-F2BF-7C8F337CF93E}"/>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096000" y="1"/>
            <a:ext cx="6102825" cy="6858000"/>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89917" y="824193"/>
            <a:ext cx="4563883" cy="1111580"/>
          </a:xfrm>
        </p:spPr>
        <p:txBody>
          <a:bodyPr anchor="b">
            <a:normAutofit fontScale="90000"/>
          </a:bodyPr>
          <a:lstStyle/>
          <a:p>
            <a:pPr>
              <a:defRPr/>
            </a:pPr>
            <a:r>
              <a:rPr lang="en-GB" b="1" dirty="0">
                <a:latin typeface="Neue Haas Grotesk Text Pro" panose="020B0504020202020204" pitchFamily="34" charset="0"/>
              </a:rPr>
              <a:t>Activity</a:t>
            </a:r>
            <a:br>
              <a:rPr lang="en-GB" b="1" dirty="0">
                <a:latin typeface="Neue Haas Grotesk Text Pro" panose="020B0504020202020204" pitchFamily="34" charset="0"/>
              </a:rPr>
            </a:br>
            <a:endParaRPr lang="en-GB" b="1" dirty="0">
              <a:latin typeface="Neue Haas Grotesk Text Pro" panose="020B0504020202020204" pitchFamily="34" charset="0"/>
            </a:endParaRPr>
          </a:p>
        </p:txBody>
      </p:sp>
      <p:sp>
        <p:nvSpPr>
          <p:cNvPr id="132099" name="Rectangle 3"/>
          <p:cNvSpPr>
            <a:spLocks noGrp="1" noChangeArrowheads="1"/>
          </p:cNvSpPr>
          <p:nvPr>
            <p:ph idx="1"/>
          </p:nvPr>
        </p:nvSpPr>
        <p:spPr>
          <a:xfrm>
            <a:off x="6796844" y="2060849"/>
            <a:ext cx="5147506" cy="4168118"/>
          </a:xfrm>
        </p:spPr>
        <p:txBody>
          <a:bodyPr>
            <a:noAutofit/>
          </a:bodyPr>
          <a:lstStyle/>
          <a:p>
            <a:pPr marL="0" indent="0">
              <a:buNone/>
              <a:defRPr/>
            </a:pPr>
            <a:r>
              <a:rPr lang="en-GB" sz="2000" i="1" dirty="0"/>
              <a:t>From your Violation Tracker website, find a large corporation that appeared on that list. </a:t>
            </a:r>
          </a:p>
          <a:p>
            <a:pPr marL="0" indent="0">
              <a:buNone/>
              <a:defRPr/>
            </a:pPr>
            <a:endParaRPr lang="en-GB" sz="2000" b="1" i="1" u="sng" dirty="0"/>
          </a:p>
          <a:p>
            <a:pPr marL="0" indent="0">
              <a:buNone/>
              <a:defRPr/>
            </a:pPr>
            <a:r>
              <a:rPr lang="en-GB" sz="2000" b="1" i="1" u="sng" dirty="0"/>
              <a:t>Can you find examples of their CSR statement. If you cannot easily find one… what sorts of things should it aim to do?</a:t>
            </a:r>
            <a:endParaRPr lang="en-GB" sz="2000" b="1" i="1" u="sng" dirty="0">
              <a:sym typeface="Wingdings" panose="05000000000000000000" pitchFamily="2" charset="2"/>
            </a:endParaRPr>
          </a:p>
          <a:p>
            <a:pPr marL="0" indent="0">
              <a:buNone/>
              <a:defRPr/>
            </a:pPr>
            <a:endParaRPr lang="en-GB" sz="2000" b="1" i="1" u="sng" dirty="0">
              <a:sym typeface="Wingdings" panose="05000000000000000000" pitchFamily="2" charset="2"/>
            </a:endParaRPr>
          </a:p>
          <a:p>
            <a:pPr marL="0" indent="0">
              <a:buNone/>
              <a:defRPr/>
            </a:pPr>
            <a:r>
              <a:rPr lang="en-GB" sz="2000" b="1" i="1" u="sng" dirty="0">
                <a:sym typeface="Wingdings" panose="05000000000000000000" pitchFamily="2" charset="2"/>
              </a:rPr>
              <a:t>Next week: Corporate Environmental Strategy</a:t>
            </a:r>
            <a:endParaRPr lang="en-GB" sz="20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1/30/2024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35</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2708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4" end="4"/>
                                            </p:txEl>
                                          </p:spTgt>
                                        </p:tgtEl>
                                        <p:attrNameLst>
                                          <p:attrName>style.visibility</p:attrName>
                                        </p:attrNameLst>
                                      </p:cBhvr>
                                      <p:to>
                                        <p:strVal val="visible"/>
                                      </p:to>
                                    </p:set>
                                    <p:animEffect transition="in" filter="fade">
                                      <p:cBhvr>
                                        <p:cTn id="17"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7" name="Rectangle 3789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9" name="Rectangle 3789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890" name="Rectangle 2"/>
          <p:cNvSpPr>
            <a:spLocks noGrp="1" noChangeArrowheads="1"/>
          </p:cNvSpPr>
          <p:nvPr>
            <p:ph type="title"/>
          </p:nvPr>
        </p:nvSpPr>
        <p:spPr>
          <a:xfrm>
            <a:off x="838200" y="365125"/>
            <a:ext cx="4681736" cy="1899912"/>
          </a:xfrm>
        </p:spPr>
        <p:txBody>
          <a:bodyPr>
            <a:normAutofit/>
          </a:bodyPr>
          <a:lstStyle/>
          <a:p>
            <a:pPr eaLnBrk="1" hangingPunct="1"/>
            <a:r>
              <a:rPr lang="en-GB" sz="4000" b="1" dirty="0">
                <a:latin typeface="Neue Haas Grotesk Text Pro" panose="020B0504020202020204" pitchFamily="34" charset="0"/>
              </a:rPr>
              <a:t>CSR Resources</a:t>
            </a:r>
          </a:p>
        </p:txBody>
      </p:sp>
      <p:sp>
        <p:nvSpPr>
          <p:cNvPr id="37891" name="Rectangle 3"/>
          <p:cNvSpPr>
            <a:spLocks noGrp="1" noChangeArrowheads="1"/>
          </p:cNvSpPr>
          <p:nvPr>
            <p:ph idx="1"/>
          </p:nvPr>
        </p:nvSpPr>
        <p:spPr>
          <a:xfrm>
            <a:off x="838200" y="1988840"/>
            <a:ext cx="10946432" cy="4188123"/>
          </a:xfrm>
        </p:spPr>
        <p:txBody>
          <a:bodyPr>
            <a:normAutofit fontScale="92500" lnSpcReduction="10000"/>
          </a:bodyPr>
          <a:lstStyle/>
          <a:p>
            <a:pPr eaLnBrk="1" hangingPunct="1"/>
            <a:r>
              <a:rPr lang="en-GB" sz="1800" dirty="0">
                <a:latin typeface="Arial" panose="020B0604020202020204" pitchFamily="34" charset="0"/>
                <a:cs typeface="Arial" panose="020B0604020202020204" pitchFamily="34" charset="0"/>
                <a:hlinkClick r:id="rId2"/>
              </a:rPr>
              <a:t>Dirt Diggers Digest Guide to Strategic Corporate Research | Corporate Research Project (corp-research.org)</a:t>
            </a:r>
            <a:r>
              <a:rPr lang="en-GB" sz="1800" dirty="0">
                <a:latin typeface="Arial" panose="020B0604020202020204" pitchFamily="34" charset="0"/>
                <a:cs typeface="Arial" panose="020B0604020202020204" pitchFamily="34" charset="0"/>
              </a:rPr>
              <a:t>.</a:t>
            </a:r>
          </a:p>
          <a:p>
            <a:pPr eaLnBrk="1" hangingPunct="1"/>
            <a:r>
              <a:rPr lang="en-GB" sz="1800" dirty="0">
                <a:latin typeface="Arial" panose="020B0604020202020204" pitchFamily="34" charset="0"/>
                <a:cs typeface="Arial" panose="020B0604020202020204" pitchFamily="34" charset="0"/>
                <a:hlinkClick r:id="rId3"/>
              </a:rPr>
              <a:t>CSR Lists, Rankings, Websites, Etc. - Corporate Social Responsibility Resources - Guides at University of Pittsburgh (libguides.com)</a:t>
            </a:r>
            <a:endParaRPr lang="en-GB" sz="1800" dirty="0">
              <a:latin typeface="Arial" panose="020B0604020202020204" pitchFamily="34" charset="0"/>
              <a:cs typeface="Arial" panose="020B0604020202020204" pitchFamily="34" charset="0"/>
            </a:endParaRPr>
          </a:p>
          <a:p>
            <a:pPr algn="l"/>
            <a:r>
              <a:rPr lang="en-GB" sz="1800" b="0" i="0" dirty="0">
                <a:solidFill>
                  <a:srgbClr val="202020"/>
                </a:solidFill>
                <a:effectLst/>
                <a:latin typeface="Arial" panose="020B0604020202020204" pitchFamily="34" charset="0"/>
                <a:cs typeface="Arial" panose="020B0604020202020204" pitchFamily="34" charset="0"/>
              </a:rPr>
              <a:t>BASKA, M. (2019) </a:t>
            </a:r>
            <a:r>
              <a:rPr lang="en-GB" sz="1800" b="1" i="0" dirty="0">
                <a:solidFill>
                  <a:srgbClr val="202020"/>
                </a:solidFill>
                <a:effectLst/>
                <a:latin typeface="Arial" panose="020B0604020202020204" pitchFamily="34" charset="0"/>
                <a:cs typeface="Arial" panose="020B0604020202020204" pitchFamily="34" charset="0"/>
                <a:hlinkClick r:id="rId4" tooltip="People Management article"/>
              </a:rPr>
              <a:t>Jobseekers prefer 'woke' businesses, says survey</a:t>
            </a:r>
            <a:r>
              <a:rPr lang="en-GB" sz="1800" b="0" i="0" dirty="0">
                <a:solidFill>
                  <a:srgbClr val="202020"/>
                </a:solidFill>
                <a:effectLst/>
                <a:latin typeface="Arial" panose="020B0604020202020204" pitchFamily="34" charset="0"/>
                <a:cs typeface="Arial" panose="020B0604020202020204" pitchFamily="34" charset="0"/>
              </a:rPr>
              <a:t>. </a:t>
            </a:r>
            <a:r>
              <a:rPr lang="en-GB" sz="1800" b="0" i="1" dirty="0">
                <a:solidFill>
                  <a:srgbClr val="202020"/>
                </a:solidFill>
                <a:effectLst/>
                <a:latin typeface="Arial" panose="020B0604020202020204" pitchFamily="34" charset="0"/>
                <a:cs typeface="Arial" panose="020B0604020202020204" pitchFamily="34" charset="0"/>
              </a:rPr>
              <a:t>People Management</a:t>
            </a:r>
            <a:r>
              <a:rPr lang="en-GB" sz="1800" b="0" i="0" dirty="0">
                <a:solidFill>
                  <a:srgbClr val="202020"/>
                </a:solidFill>
                <a:effectLst/>
                <a:latin typeface="Arial" panose="020B0604020202020204" pitchFamily="34" charset="0"/>
                <a:cs typeface="Arial" panose="020B0604020202020204" pitchFamily="34" charset="0"/>
              </a:rPr>
              <a:t> (online). 13 September.</a:t>
            </a:r>
          </a:p>
          <a:p>
            <a:pPr algn="l"/>
            <a:r>
              <a:rPr lang="en-GB" sz="1800" b="0" i="0" dirty="0">
                <a:solidFill>
                  <a:srgbClr val="202020"/>
                </a:solidFill>
                <a:effectLst/>
                <a:latin typeface="Arial" panose="020B0604020202020204" pitchFamily="34" charset="0"/>
                <a:cs typeface="Arial" panose="020B0604020202020204" pitchFamily="34" charset="0"/>
              </a:rPr>
              <a:t>DE STEFANO, F., BAGDADLI, S. and CAMUFFO, A. (2018) The HR role in corporate social responsibility: a boundary-shifting literature review. </a:t>
            </a:r>
            <a:r>
              <a:rPr lang="en-GB" sz="1800" b="0" i="1" dirty="0">
                <a:solidFill>
                  <a:srgbClr val="202020"/>
                </a:solidFill>
                <a:effectLst/>
                <a:latin typeface="Arial" panose="020B0604020202020204" pitchFamily="34" charset="0"/>
                <a:cs typeface="Arial" panose="020B0604020202020204" pitchFamily="34" charset="0"/>
              </a:rPr>
              <a:t>Human Resource Management Journal</a:t>
            </a:r>
            <a:r>
              <a:rPr lang="en-GB" sz="1800" b="0" i="0" dirty="0">
                <a:solidFill>
                  <a:srgbClr val="202020"/>
                </a:solidFill>
                <a:effectLst/>
                <a:latin typeface="Arial" panose="020B0604020202020204" pitchFamily="34" charset="0"/>
                <a:cs typeface="Arial" panose="020B0604020202020204" pitchFamily="34" charset="0"/>
              </a:rPr>
              <a:t>. Vol 57, No 2. pp549-566.</a:t>
            </a:r>
          </a:p>
          <a:p>
            <a:pPr algn="l"/>
            <a:r>
              <a:rPr lang="en-GB" sz="1800" b="0" i="0" dirty="0">
                <a:solidFill>
                  <a:srgbClr val="202020"/>
                </a:solidFill>
                <a:effectLst/>
                <a:latin typeface="Arial" panose="020B0604020202020204" pitchFamily="34" charset="0"/>
                <a:cs typeface="Arial" panose="020B0604020202020204" pitchFamily="34" charset="0"/>
              </a:rPr>
              <a:t>EHNERT, I., PARSA, S. and ROPER, I. (2016) Reporting on sustainability and HRM: a comparative study of sustainability reporting practices by the world's largest companies. </a:t>
            </a:r>
            <a:r>
              <a:rPr lang="en-GB" sz="1800" b="0" i="1" dirty="0">
                <a:solidFill>
                  <a:srgbClr val="202020"/>
                </a:solidFill>
                <a:effectLst/>
                <a:latin typeface="Arial" panose="020B0604020202020204" pitchFamily="34" charset="0"/>
                <a:cs typeface="Arial" panose="020B0604020202020204" pitchFamily="34" charset="0"/>
              </a:rPr>
              <a:t>International Journal of Human Resource Management</a:t>
            </a:r>
            <a:r>
              <a:rPr lang="en-GB" sz="1800" b="0" i="0" dirty="0">
                <a:solidFill>
                  <a:srgbClr val="202020"/>
                </a:solidFill>
                <a:effectLst/>
                <a:latin typeface="Arial" panose="020B0604020202020204" pitchFamily="34" charset="0"/>
                <a:cs typeface="Arial" panose="020B0604020202020204" pitchFamily="34" charset="0"/>
              </a:rPr>
              <a:t>. Vol 27, Nos.1-2, January. pp88-108.</a:t>
            </a:r>
          </a:p>
          <a:p>
            <a:pPr algn="l"/>
            <a:r>
              <a:rPr lang="en-GB" sz="1800" b="0" i="0" dirty="0">
                <a:solidFill>
                  <a:srgbClr val="202020"/>
                </a:solidFill>
                <a:effectLst/>
                <a:latin typeface="Arial" panose="020B0604020202020204" pitchFamily="34" charset="0"/>
                <a:cs typeface="Arial" panose="020B0604020202020204" pitchFamily="34" charset="0"/>
              </a:rPr>
              <a:t>JAIN, T. and ZAMAN, R. (2020) When boards matter: the case of corporate social irresponsibility. </a:t>
            </a:r>
            <a:r>
              <a:rPr lang="en-GB" sz="1800" b="0" i="1" dirty="0">
                <a:solidFill>
                  <a:srgbClr val="202020"/>
                </a:solidFill>
                <a:effectLst/>
                <a:latin typeface="Arial" panose="020B0604020202020204" pitchFamily="34" charset="0"/>
                <a:cs typeface="Arial" panose="020B0604020202020204" pitchFamily="34" charset="0"/>
              </a:rPr>
              <a:t>British Journal of Managemen</a:t>
            </a:r>
            <a:r>
              <a:rPr lang="en-GB" sz="1800" b="0" i="0" dirty="0">
                <a:solidFill>
                  <a:srgbClr val="202020"/>
                </a:solidFill>
                <a:effectLst/>
                <a:latin typeface="Arial" panose="020B0604020202020204" pitchFamily="34" charset="0"/>
                <a:cs typeface="Arial" panose="020B0604020202020204" pitchFamily="34" charset="0"/>
              </a:rPr>
              <a:t>t. Vol 31, Issue 2, April. pp365-386. Reviewed in </a:t>
            </a:r>
            <a:r>
              <a:rPr lang="en-GB" sz="1800" b="1" i="1" dirty="0">
                <a:solidFill>
                  <a:srgbClr val="202020"/>
                </a:solidFill>
                <a:effectLst/>
                <a:latin typeface="Arial" panose="020B0604020202020204" pitchFamily="34" charset="0"/>
                <a:cs typeface="Arial" panose="020B0604020202020204" pitchFamily="34" charset="0"/>
                <a:hlinkClick r:id="rId5" tooltip="When boards matter: the case of corporate social irresponsibility"/>
              </a:rPr>
              <a:t>Bitesize</a:t>
            </a:r>
            <a:r>
              <a:rPr lang="en-GB" sz="1800" b="0" i="0" dirty="0">
                <a:solidFill>
                  <a:srgbClr val="202020"/>
                </a:solidFill>
                <a:effectLst/>
                <a:latin typeface="Arial" panose="020B0604020202020204" pitchFamily="34" charset="0"/>
                <a:cs typeface="Arial" panose="020B0604020202020204" pitchFamily="34" charset="0"/>
              </a:rPr>
              <a:t> research.</a:t>
            </a:r>
          </a:p>
          <a:p>
            <a:pPr algn="l"/>
            <a:r>
              <a:rPr lang="en-GB" sz="1800" b="0" i="0" dirty="0">
                <a:solidFill>
                  <a:srgbClr val="202020"/>
                </a:solidFill>
                <a:effectLst/>
                <a:latin typeface="Arial" panose="020B0604020202020204" pitchFamily="34" charset="0"/>
                <a:cs typeface="Arial" panose="020B0604020202020204" pitchFamily="34" charset="0"/>
              </a:rPr>
              <a:t>PALMER, S. (2020) </a:t>
            </a:r>
            <a:r>
              <a:rPr lang="en-GB" sz="1800" b="1" i="0" dirty="0">
                <a:solidFill>
                  <a:srgbClr val="202020"/>
                </a:solidFill>
                <a:effectLst/>
                <a:latin typeface="Arial" panose="020B0604020202020204" pitchFamily="34" charset="0"/>
                <a:cs typeface="Arial" panose="020B0604020202020204" pitchFamily="34" charset="0"/>
                <a:hlinkClick r:id="rId6" tooltip="People Management article"/>
              </a:rPr>
              <a:t>UK businesses ignore climate change</a:t>
            </a:r>
            <a:r>
              <a:rPr lang="en-GB" sz="1800" b="0" i="0" dirty="0">
                <a:solidFill>
                  <a:srgbClr val="202020"/>
                </a:solidFill>
                <a:effectLst/>
                <a:latin typeface="Arial" panose="020B0604020202020204" pitchFamily="34" charset="0"/>
                <a:cs typeface="Arial" panose="020B0604020202020204" pitchFamily="34" charset="0"/>
              </a:rPr>
              <a:t>. </a:t>
            </a:r>
            <a:r>
              <a:rPr lang="en-GB" sz="1800" b="0" i="1" dirty="0">
                <a:solidFill>
                  <a:srgbClr val="202020"/>
                </a:solidFill>
                <a:effectLst/>
                <a:latin typeface="Arial" panose="020B0604020202020204" pitchFamily="34" charset="0"/>
                <a:cs typeface="Arial" panose="020B0604020202020204" pitchFamily="34" charset="0"/>
              </a:rPr>
              <a:t>People Management</a:t>
            </a:r>
            <a:r>
              <a:rPr lang="en-GB" sz="1800" b="0" i="0" dirty="0">
                <a:solidFill>
                  <a:srgbClr val="202020"/>
                </a:solidFill>
                <a:effectLst/>
                <a:latin typeface="Arial" panose="020B0604020202020204" pitchFamily="34" charset="0"/>
                <a:cs typeface="Arial" panose="020B0604020202020204" pitchFamily="34" charset="0"/>
              </a:rPr>
              <a:t> (online). 20 February.</a:t>
            </a:r>
          </a:p>
          <a:p>
            <a:pPr algn="l"/>
            <a:r>
              <a:rPr lang="en-GB" sz="1800" b="0" i="0" dirty="0">
                <a:solidFill>
                  <a:srgbClr val="202020"/>
                </a:solidFill>
                <a:effectLst/>
                <a:latin typeface="Arial" panose="020B0604020202020204" pitchFamily="34" charset="0"/>
                <a:cs typeface="Arial" panose="020B0604020202020204" pitchFamily="34" charset="0"/>
              </a:rPr>
              <a:t>RANGAN, K., CHASE, L. and KARIM, S. (2015) The truth about CSR. </a:t>
            </a:r>
            <a:r>
              <a:rPr lang="en-GB" sz="1800" b="0" i="1" dirty="0">
                <a:solidFill>
                  <a:srgbClr val="202020"/>
                </a:solidFill>
                <a:effectLst/>
                <a:latin typeface="Arial" panose="020B0604020202020204" pitchFamily="34" charset="0"/>
                <a:cs typeface="Arial" panose="020B0604020202020204" pitchFamily="34" charset="0"/>
              </a:rPr>
              <a:t>Harvard Business Review</a:t>
            </a:r>
            <a:r>
              <a:rPr lang="en-GB" sz="1800" b="0" i="0" dirty="0">
                <a:solidFill>
                  <a:srgbClr val="202020"/>
                </a:solidFill>
                <a:effectLst/>
                <a:latin typeface="Arial" panose="020B0604020202020204" pitchFamily="34" charset="0"/>
                <a:cs typeface="Arial" panose="020B0604020202020204" pitchFamily="34" charset="0"/>
              </a:rPr>
              <a:t>. Vol 93, No 1/2, January/February. pp40-49.</a:t>
            </a:r>
          </a:p>
        </p:txBody>
      </p:sp>
    </p:spTree>
    <p:extLst>
      <p:ext uri="{BB962C8B-B14F-4D97-AF65-F5344CB8AC3E}">
        <p14:creationId xmlns:p14="http://schemas.microsoft.com/office/powerpoint/2010/main" val="42597745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2013 - 2022 Theme</Template>
  <TotalTime>1751</TotalTime>
  <Words>2652</Words>
  <Application>Microsoft Office PowerPoint</Application>
  <PresentationFormat>Widescreen</PresentationFormat>
  <Paragraphs>233</Paragraphs>
  <Slides>36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Google Sans</vt:lpstr>
      <vt:lpstr>Meiryo</vt:lpstr>
      <vt:lpstr>Arial</vt:lpstr>
      <vt:lpstr>Arial Narrow</vt:lpstr>
      <vt:lpstr>Calibri</vt:lpstr>
      <vt:lpstr>Calibri Light</vt:lpstr>
      <vt:lpstr>Neue Haas Grotesk Text Pro</vt:lpstr>
      <vt:lpstr>Office Theme</vt:lpstr>
      <vt:lpstr>Corporate Social Responsibility</vt:lpstr>
      <vt:lpstr>Outline</vt:lpstr>
      <vt:lpstr>CSR: Basics</vt:lpstr>
      <vt:lpstr>CSR: Continued</vt:lpstr>
      <vt:lpstr>Activity </vt:lpstr>
      <vt:lpstr>Activity </vt:lpstr>
      <vt:lpstr>Activity </vt:lpstr>
      <vt:lpstr>Activity </vt:lpstr>
      <vt:lpstr>The evolution of CSR concept</vt:lpstr>
      <vt:lpstr>The evolution of CSR concept</vt:lpstr>
      <vt:lpstr>ISO connection</vt:lpstr>
      <vt:lpstr>ISO connection</vt:lpstr>
      <vt:lpstr>CSR :EU</vt:lpstr>
      <vt:lpstr>Driving forces</vt:lpstr>
      <vt:lpstr>Drivers of CSR</vt:lpstr>
      <vt:lpstr>Drivers and motivating factors</vt:lpstr>
      <vt:lpstr>Ethical Business</vt:lpstr>
      <vt:lpstr>What academia said</vt:lpstr>
      <vt:lpstr>CSR; Business benefits</vt:lpstr>
      <vt:lpstr>Activity </vt:lpstr>
      <vt:lpstr>Internal dimensions</vt:lpstr>
      <vt:lpstr>External dimensions</vt:lpstr>
      <vt:lpstr>Holistic Approach</vt:lpstr>
      <vt:lpstr>CSR and the developing world</vt:lpstr>
      <vt:lpstr>Links between CSR and poverty reduction</vt:lpstr>
      <vt:lpstr>CSR and poverty reduction</vt:lpstr>
      <vt:lpstr>Government Roles</vt:lpstr>
      <vt:lpstr>UK Laws relating to CSR</vt:lpstr>
      <vt:lpstr>UK Laws relating to CSR</vt:lpstr>
      <vt:lpstr>International Agreements</vt:lpstr>
      <vt:lpstr>The core conventions of the ILO</vt:lpstr>
      <vt:lpstr>The UN Global Compact</vt:lpstr>
      <vt:lpstr>9 Principles of UN Global Compact</vt:lpstr>
      <vt:lpstr>9 Principles continued</vt:lpstr>
      <vt:lpstr>Activity </vt:lpstr>
      <vt:lpstr>CSR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Social Responsibility, Eco-labelling and reverse logistics.</dc:title>
  <dc:creator>Alissa Flatley</dc:creator>
  <cp:lastModifiedBy>Alissa Flatley</cp:lastModifiedBy>
  <cp:revision>11</cp:revision>
  <dcterms:created xsi:type="dcterms:W3CDTF">2007-10-23T11:31:47Z</dcterms:created>
  <dcterms:modified xsi:type="dcterms:W3CDTF">2024-01-31T10:54:57Z</dcterms:modified>
</cp:coreProperties>
</file>