
<file path=[Content_Types].xml><?xml version="1.0" encoding="utf-8"?>
<Types xmlns="http://schemas.openxmlformats.org/package/2006/content-types">
  <Default Extension="xml" ContentType="application/xml"/>
  <Default Extension="png" ContentType="image/png"/>
  <Default Extension="rels" ContentType="application/vnd.openxmlformats-package.relationships+xml"/>
  <Default Extension="svg" ContentType="image/svg+xml"/>
  <Default Extension="tiff" ContentType="image/tif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core-properties" Target="docProps/core.xml"/><Relationship Id="rId3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65" r:id="rId3"/>
    <p:sldId id="257" r:id="rId4"/>
    <p:sldId id="267" r:id="rId5"/>
    <p:sldId id="268" r:id="rId6"/>
    <p:sldId id="258" r:id="rId7"/>
    <p:sldId id="269" r:id="rId8"/>
    <p:sldId id="270" r:id="rId9"/>
    <p:sldId id="264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0"/>
    <p:restoredTop sz="94665"/>
  </p:normalViewPr>
  <p:slideViewPr>
    <p:cSldViewPr snapToGrid="0" snapToObjects="1">
      <p:cViewPr>
        <p:scale>
          <a:sx n="79" d="100"/>
          <a:sy n="79" d="100"/>
        </p:scale>
        <p:origin x="1856" y="80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presProps" Target="presProps.xml"/><Relationship Id="rId12" Type="http://schemas.openxmlformats.org/officeDocument/2006/relationships/viewProps" Target="viewProps.xml"/><Relationship Id="rId13" Type="http://schemas.openxmlformats.org/officeDocument/2006/relationships/theme" Target="theme/theme1.xml"/><Relationship Id="rId14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844EBC3C-9016-AA4D-AE2A-40B7F3E0056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041C2188-0391-974B-BD72-2F2AFDAD635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1DE37714-7A8A-044D-B5CB-34E100A51F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83C874-56C9-E448-9BFF-11B43E8D11FF}" type="datetimeFigureOut">
              <a:rPr lang="en-US" smtClean="0"/>
              <a:t>10/14/19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2AD5C3E6-3010-F44C-8542-A2C1F0C15F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F93D030E-3684-1542-AE75-11ADD77243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A2A594-840C-B045-9F96-FE7AD730957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95923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8DF784FC-54F4-7B47-9CF5-4F0111ADFD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393E8FC6-7905-0648-94E0-FC69BFC0919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2A47A888-439D-7544-82B3-D16CCC276C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83C874-56C9-E448-9BFF-11B43E8D11FF}" type="datetimeFigureOut">
              <a:rPr lang="en-US" smtClean="0"/>
              <a:t>10/14/19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94B4F2AA-3A6C-614E-AD9E-606BCF53C3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762DCA0D-F132-7F49-8287-51105D8BA7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A2A594-840C-B045-9F96-FE7AD730957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251666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86BEDA5F-E39A-C947-ACC0-4E9C83979F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4092186C-C085-D740-8566-23EDB486405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EA26AB75-F176-5446-86F5-13CFDD9CC8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83C874-56C9-E448-9BFF-11B43E8D11FF}" type="datetimeFigureOut">
              <a:rPr lang="en-US" smtClean="0"/>
              <a:t>10/14/19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6B0F3646-01CB-974B-8EB8-88FF86682A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73ECD614-39B4-C84F-89E3-18E325FDE6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A2A594-840C-B045-9F96-FE7AD730957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532997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251808BC-5330-9F4B-B56E-B7D763E735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5CD7DD72-BC6E-2345-A4B2-2540FE1ACF8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4E53FCA7-FFAF-BC43-8F91-17B10EBBCF4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951DA54E-AE5B-4F4E-9533-EFE786D318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83C874-56C9-E448-9BFF-11B43E8D11FF}" type="datetimeFigureOut">
              <a:rPr lang="en-US" smtClean="0"/>
              <a:t>10/14/19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7D603689-482B-B64A-9E3D-8F0564917D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3B2EDE05-EBC3-8542-8F57-08A926E1FE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A2A594-840C-B045-9F96-FE7AD730957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105115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982443E8-7B82-2448-8E15-DD5B44089B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E90A4D75-B8C5-ED42-A42B-66F1B775760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DB4DA442-2DCB-674F-9070-2E03E3508BD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xmlns="" id="{E67712C1-34D7-9E49-82AA-6DB2CB80456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xmlns="" id="{466B8664-3450-1243-AA8C-CADA5E69E7D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xmlns="" id="{9ADB03BB-DBCD-9749-9006-421DE757CD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83C874-56C9-E448-9BFF-11B43E8D11FF}" type="datetimeFigureOut">
              <a:rPr lang="en-US" smtClean="0"/>
              <a:t>10/14/19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xmlns="" id="{B723716B-5197-8041-AFF5-07A66D49BE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xmlns="" id="{D34B62E7-F09C-504F-9AB1-5462322361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A2A594-840C-B045-9F96-FE7AD730957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9767816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23803625-0EFF-E54E-A251-497B927D11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xmlns="" id="{155639F4-EDC7-744E-990D-DBE6AF2078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83C874-56C9-E448-9BFF-11B43E8D11FF}" type="datetimeFigureOut">
              <a:rPr lang="en-US" smtClean="0"/>
              <a:t>10/14/19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xmlns="" id="{06EBC42C-7EA7-414C-8AD4-3EC35334E9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xmlns="" id="{4C32059E-9829-1249-906D-FFFD7B186C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A2A594-840C-B045-9F96-FE7AD730957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8569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xmlns="" id="{5E206A72-527C-3D4B-AC7E-BF39EA8641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83C874-56C9-E448-9BFF-11B43E8D11FF}" type="datetimeFigureOut">
              <a:rPr lang="en-US" smtClean="0"/>
              <a:t>10/14/19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xmlns="" id="{5B976C82-5C76-544D-8178-ED4A0CB96D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xmlns="" id="{1E9724F3-A0BC-594F-86DD-82879DB42D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A2A594-840C-B045-9F96-FE7AD730957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1890122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429973F9-CCC8-C84D-BEC5-1BD54105587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762705DC-B6AB-0B4C-8A74-3214ECD7E88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E07CAEDE-84F3-1447-9BE9-C0D6874AED2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398EB7B9-B71C-9944-916E-EFDA2DA903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83C874-56C9-E448-9BFF-11B43E8D11FF}" type="datetimeFigureOut">
              <a:rPr lang="en-US" smtClean="0"/>
              <a:t>10/14/19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1F30A825-8902-5D49-B88D-95B3E70A42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32EEAE4C-47F1-3B4F-868B-1161AE747E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A2A594-840C-B045-9F96-FE7AD730957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9952018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8B9365C7-2351-6D48-85C9-4C392E6940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xmlns="" id="{E4E53DCF-94FA-ED46-847C-FC70A05D4A2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9CAE08BD-8F5C-F84F-9815-EBC4F28FB88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BD04BC8C-487D-0941-8BC4-619B9D41F6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83C874-56C9-E448-9BFF-11B43E8D11FF}" type="datetimeFigureOut">
              <a:rPr lang="en-US" smtClean="0"/>
              <a:t>10/14/19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9CE1DFBA-61DC-954A-9F0A-45FF829BA8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1CF0C2D3-C6C3-DA4C-9876-5FCF220DE4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A2A594-840C-B045-9F96-FE7AD730957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773731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8B85D010-D759-4740-916D-AAB39980D2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37F30E37-5D4B-F04D-B849-7B5950BBF0A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0D608EE0-36EE-EF4F-A1C8-035B304FC7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83C874-56C9-E448-9BFF-11B43E8D11FF}" type="datetimeFigureOut">
              <a:rPr lang="en-US" smtClean="0"/>
              <a:t>10/14/19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5CACB68F-2827-9E47-9C5C-033D02ED0F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8044C5B7-7AAC-A14D-B136-015E260F29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A2A594-840C-B045-9F96-FE7AD730957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604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xmlns="" id="{A10C7D1B-3427-4948-A8BB-EB23C90890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019EB267-3049-F544-8E50-717461D1406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EA515865-BB4B-A84F-B481-AE564B46F90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83C874-56C9-E448-9BFF-11B43E8D11FF}" type="datetimeFigureOut">
              <a:rPr lang="en-US" smtClean="0"/>
              <a:t>10/14/19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48B87477-A8A4-8146-A9BD-4AA52A2876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2F9DA74E-9AE6-194A-B15B-C780558A75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A2A594-840C-B045-9F96-FE7AD730957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996027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xmlns="" id="{F77CBB31-AB24-2845-BD73-DFE56AFD30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502B1D4D-50EA-1A4C-80D4-D59E6ABE052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FB964885-D527-0A4C-977A-39B183BD517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483C874-56C9-E448-9BFF-11B43E8D11FF}" type="datetimeFigureOut">
              <a:rPr lang="en-US" smtClean="0"/>
              <a:t>10/14/19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F985670B-7121-1A45-B6F5-C42BC07A05C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3DAA7692-58DC-1E46-BC58-94D1C27516F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A2A594-840C-B045-9F96-FE7AD730957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1462556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tiff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tiff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4" Type="http://schemas.openxmlformats.org/officeDocument/2006/relationships/image" Target="../media/image6.sv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careers.lidl.com/en/our-values-1300.htm" TargetMode="External"/><Relationship Id="rId4" Type="http://schemas.openxmlformats.org/officeDocument/2006/relationships/hyperlink" Target="http://stressandresilience.com/wp-content/uploads/2014/12/Addicted_To_Busy.pdf" TargetMode="External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9CEE9DAA-3989-2A40-8015-E0EE4658C1C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83791" y="1811616"/>
            <a:ext cx="2857500" cy="285750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D7BA44AB-39E0-1B4D-B3ED-D5E10D182AD9}"/>
              </a:ext>
            </a:extLst>
          </p:cNvPr>
          <p:cNvSpPr txBox="1"/>
          <p:nvPr/>
        </p:nvSpPr>
        <p:spPr>
          <a:xfrm>
            <a:off x="2471468" y="138506"/>
            <a:ext cx="708880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latin typeface="Comic Sans MS" panose="030F0902030302020204" pitchFamily="66" charset="0"/>
              </a:rPr>
              <a:t>Retail Graduate Management </a:t>
            </a:r>
            <a:r>
              <a:rPr lang="en-US" sz="2800" dirty="0" err="1">
                <a:latin typeface="Comic Sans MS" panose="030F0902030302020204" pitchFamily="66" charset="0"/>
              </a:rPr>
              <a:t>Programme</a:t>
            </a:r>
            <a:r>
              <a:rPr lang="en-US" sz="2800" dirty="0">
                <a:latin typeface="Comic Sans MS" panose="030F0902030302020204" pitchFamily="66" charset="0"/>
              </a:rPr>
              <a:t> 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BB2C9CE4-60D0-E743-B61B-C117A5BF9350}"/>
              </a:ext>
            </a:extLst>
          </p:cNvPr>
          <p:cNvSpPr txBox="1"/>
          <p:nvPr/>
        </p:nvSpPr>
        <p:spPr>
          <a:xfrm>
            <a:off x="7337315" y="982176"/>
            <a:ext cx="4810008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The ability to communicate confidently and effectively across all levels of the business.</a:t>
            </a:r>
          </a:p>
          <a:p>
            <a:endParaRPr lang="en-GB" dirty="0"/>
          </a:p>
          <a:p>
            <a:endParaRPr lang="en-GB" dirty="0"/>
          </a:p>
          <a:p>
            <a:endParaRPr lang="en-US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3B1069B7-04C4-5A46-9EA8-45EDE0A2F8CC}"/>
              </a:ext>
            </a:extLst>
          </p:cNvPr>
          <p:cNvSpPr txBox="1"/>
          <p:nvPr/>
        </p:nvSpPr>
        <p:spPr>
          <a:xfrm>
            <a:off x="247647" y="1179482"/>
            <a:ext cx="355166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We’re looking for a total people person with pallet-loads of positive energy.</a:t>
            </a:r>
            <a:endParaRPr lang="en-US" dirty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xmlns="" id="{79C2265C-2D29-A24F-90D2-ED2FDCB7A9F6}"/>
              </a:ext>
            </a:extLst>
          </p:cNvPr>
          <p:cNvSpPr/>
          <p:nvPr/>
        </p:nvSpPr>
        <p:spPr>
          <a:xfrm>
            <a:off x="247647" y="2594035"/>
            <a:ext cx="384012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dirty="0"/>
              <a:t>You should have passion, resilience and a readiness to adapt.</a:t>
            </a:r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xmlns="" id="{7AE927AA-3BB0-DF49-8397-8103C32BB78E}"/>
              </a:ext>
            </a:extLst>
          </p:cNvPr>
          <p:cNvSpPr/>
          <p:nvPr/>
        </p:nvSpPr>
        <p:spPr>
          <a:xfrm>
            <a:off x="163773" y="3956516"/>
            <a:ext cx="384012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dirty="0"/>
              <a:t>Passion for working as part of a team and also ability to work independently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xmlns="" id="{824406B0-A811-7F43-850F-90D6A47CD75A}"/>
              </a:ext>
            </a:extLst>
          </p:cNvPr>
          <p:cNvSpPr/>
          <p:nvPr/>
        </p:nvSpPr>
        <p:spPr>
          <a:xfrm>
            <a:off x="163773" y="5086134"/>
            <a:ext cx="308385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dirty="0"/>
              <a:t>Self-motivation and determination to succeed in a fast paced, challenging environment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xmlns="" id="{FA1825F4-7348-7349-86F1-83270345A3A4}"/>
              </a:ext>
            </a:extLst>
          </p:cNvPr>
          <p:cNvSpPr/>
          <p:nvPr/>
        </p:nvSpPr>
        <p:spPr>
          <a:xfrm>
            <a:off x="3426177" y="5555735"/>
            <a:ext cx="3737235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dirty="0"/>
              <a:t>Desire to learn, develop and challenge yourself in a demanding and dynamic environment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xmlns="" id="{483B6A52-727D-244B-9411-6A2F572240AA}"/>
              </a:ext>
            </a:extLst>
          </p:cNvPr>
          <p:cNvSpPr/>
          <p:nvPr/>
        </p:nvSpPr>
        <p:spPr>
          <a:xfrm>
            <a:off x="8736999" y="5278736"/>
            <a:ext cx="296850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dirty="0"/>
              <a:t>Qualification of a degree level of 2:2 or above in any discipline by September 2020 or within the last 4 years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xmlns="" id="{7016AC27-198C-2845-A295-0E404FC92656}"/>
              </a:ext>
            </a:extLst>
          </p:cNvPr>
          <p:cNvSpPr/>
          <p:nvPr/>
        </p:nvSpPr>
        <p:spPr>
          <a:xfrm>
            <a:off x="7709647" y="3646422"/>
            <a:ext cx="370124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dirty="0"/>
              <a:t>Possession of a Full driving licence valid in the UK by September 2020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xmlns="" id="{112E93C7-4E2D-964C-8672-0F108AC90A69}"/>
              </a:ext>
            </a:extLst>
          </p:cNvPr>
          <p:cNvSpPr/>
          <p:nvPr/>
        </p:nvSpPr>
        <p:spPr>
          <a:xfrm>
            <a:off x="7709647" y="2131142"/>
            <a:ext cx="392894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dirty="0"/>
              <a:t>Live or able to relocate within a one-hour commute of the regional location you choose</a:t>
            </a:r>
          </a:p>
        </p:txBody>
      </p:sp>
    </p:spTree>
    <p:extLst>
      <p:ext uri="{BB962C8B-B14F-4D97-AF65-F5344CB8AC3E}">
        <p14:creationId xmlns:p14="http://schemas.microsoft.com/office/powerpoint/2010/main" val="429453568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53C344E9-D7E1-7E41-9CA7-C6569690B4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55320" y="365125"/>
            <a:ext cx="5120114" cy="1692794"/>
          </a:xfrm>
        </p:spPr>
        <p:txBody>
          <a:bodyPr>
            <a:normAutofit/>
          </a:bodyPr>
          <a:lstStyle/>
          <a:p>
            <a:r>
              <a:rPr lang="en-US"/>
              <a:t>What are Lidl’s values?</a:t>
            </a:r>
          </a:p>
        </p:txBody>
      </p:sp>
      <p:cxnSp>
        <p:nvCxnSpPr>
          <p:cNvPr id="13" name="Straight Arrow Connector 8">
            <a:extLst>
              <a:ext uri="{FF2B5EF4-FFF2-40B4-BE49-F238E27FC236}">
                <a16:creationId xmlns:a16="http://schemas.microsoft.com/office/drawing/2014/main" xmlns="" id="{E4A809D5-3600-46D4-A466-67F2349A54FB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CxnSpPr>
        <p:spPr>
          <a:xfrm>
            <a:off x="655320" y="2316480"/>
            <a:ext cx="4572000" cy="0"/>
          </a:xfrm>
          <a:prstGeom prst="straightConnector1">
            <a:avLst/>
          </a:prstGeom>
          <a:ln w="19050" cap="sq">
            <a:solidFill>
              <a:schemeClr val="tx1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A0D69DC9-63E0-7B49-88F7-791EA7B859E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55321" y="2575034"/>
            <a:ext cx="5120113" cy="3462228"/>
          </a:xfrm>
        </p:spPr>
        <p:txBody>
          <a:bodyPr>
            <a:normAutofit fontScale="85000" lnSpcReduction="20000"/>
          </a:bodyPr>
          <a:lstStyle/>
          <a:p>
            <a:r>
              <a:rPr lang="en-US" sz="4800" dirty="0"/>
              <a:t>Respect</a:t>
            </a:r>
          </a:p>
          <a:p>
            <a:r>
              <a:rPr lang="en-US" sz="4800" dirty="0"/>
              <a:t>Recognition</a:t>
            </a:r>
          </a:p>
          <a:p>
            <a:r>
              <a:rPr lang="en-US" sz="4800" dirty="0"/>
              <a:t>Responsibility</a:t>
            </a:r>
          </a:p>
          <a:p>
            <a:r>
              <a:rPr lang="en-US" sz="4800" dirty="0"/>
              <a:t>Trust</a:t>
            </a:r>
          </a:p>
          <a:p>
            <a:pPr marL="0" indent="0">
              <a:buNone/>
            </a:pPr>
            <a:endParaRPr lang="en-US" sz="4800" dirty="0"/>
          </a:p>
          <a:p>
            <a:pPr marL="0" indent="0">
              <a:buNone/>
            </a:pPr>
            <a:r>
              <a:rPr lang="en-US" sz="4800" dirty="0"/>
              <a:t>3R’S = T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B72439B2-4159-4048-BE4B-DCF09F856A0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5849" r="12703" b="-1"/>
          <a:stretch/>
        </p:blipFill>
        <p:spPr>
          <a:xfrm>
            <a:off x="5878849" y="10"/>
            <a:ext cx="6313150" cy="6857987"/>
          </a:xfrm>
          <a:custGeom>
            <a:avLst/>
            <a:gdLst>
              <a:gd name="connsiteX0" fmla="*/ 65565 w 6313150"/>
              <a:gd name="connsiteY0" fmla="*/ 0 h 6857997"/>
              <a:gd name="connsiteX1" fmla="*/ 6313150 w 6313150"/>
              <a:gd name="connsiteY1" fmla="*/ 0 h 6857997"/>
              <a:gd name="connsiteX2" fmla="*/ 6313150 w 6313150"/>
              <a:gd name="connsiteY2" fmla="*/ 6857997 h 6857997"/>
              <a:gd name="connsiteX3" fmla="*/ 3293946 w 6313150"/>
              <a:gd name="connsiteY3" fmla="*/ 6857997 h 6857997"/>
              <a:gd name="connsiteX4" fmla="*/ 3235857 w 6313150"/>
              <a:gd name="connsiteY4" fmla="*/ 6823061 h 6857997"/>
              <a:gd name="connsiteX5" fmla="*/ 0 w 6313150"/>
              <a:gd name="connsiteY5" fmla="*/ 951803 h 6857997"/>
              <a:gd name="connsiteX6" fmla="*/ 31536 w 6313150"/>
              <a:gd name="connsiteY6" fmla="*/ 285771 h 6857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313150" h="6857997">
                <a:moveTo>
                  <a:pt x="65565" y="0"/>
                </a:moveTo>
                <a:lnTo>
                  <a:pt x="6313150" y="0"/>
                </a:lnTo>
                <a:lnTo>
                  <a:pt x="6313150" y="6857997"/>
                </a:lnTo>
                <a:lnTo>
                  <a:pt x="3293946" y="6857997"/>
                </a:lnTo>
                <a:lnTo>
                  <a:pt x="3235857" y="6823061"/>
                </a:lnTo>
                <a:cubicBezTo>
                  <a:pt x="1291240" y="5592803"/>
                  <a:pt x="0" y="3423096"/>
                  <a:pt x="0" y="951803"/>
                </a:cubicBezTo>
                <a:cubicBezTo>
                  <a:pt x="0" y="727140"/>
                  <a:pt x="10673" y="504970"/>
                  <a:pt x="31536" y="285771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237907750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3" name="Rectangle 7">
            <a:extLst>
              <a:ext uri="{FF2B5EF4-FFF2-40B4-BE49-F238E27FC236}">
                <a16:creationId xmlns:a16="http://schemas.microsoft.com/office/drawing/2014/main" xmlns="" id="{3B854194-185D-494D-905C-7C7CB2E30F6E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1" y="0"/>
            <a:ext cx="608211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9">
            <a:extLst>
              <a:ext uri="{FF2B5EF4-FFF2-40B4-BE49-F238E27FC236}">
                <a16:creationId xmlns:a16="http://schemas.microsoft.com/office/drawing/2014/main" xmlns="" id="{B4F5FA0D-0104-4987-8241-EFF7C85B88DE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1" y="0"/>
            <a:ext cx="12191998" cy="6858000"/>
          </a:xfrm>
          <a:prstGeom prst="rect">
            <a:avLst/>
          </a:prstGeom>
          <a:gradFill>
            <a:gsLst>
              <a:gs pos="0">
                <a:schemeClr val="accent1">
                  <a:lumMod val="90000"/>
                </a:schemeClr>
              </a:gs>
              <a:gs pos="25000">
                <a:schemeClr val="accent1">
                  <a:lumMod val="90000"/>
                </a:schemeClr>
              </a:gs>
              <a:gs pos="94000">
                <a:schemeClr val="bg2">
                  <a:lumMod val="25000"/>
                </a:schemeClr>
              </a:gs>
              <a:gs pos="100000">
                <a:schemeClr val="bg2">
                  <a:lumMod val="25000"/>
                </a:schemeClr>
              </a:gs>
            </a:gsLst>
            <a:lin ang="4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xmlns="" id="{2897127E-6CEF-446C-BE87-93B7C46E49D1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xmlns="" id="{4E2E45CB-4A2C-9E45-A228-2BDD5D6CCD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9625" y="2053641"/>
            <a:ext cx="3959616" cy="2760098"/>
          </a:xfrm>
        </p:spPr>
        <p:txBody>
          <a:bodyPr>
            <a:normAutofit/>
          </a:bodyPr>
          <a:lstStyle/>
          <a:p>
            <a:r>
              <a:rPr lang="en-GB" dirty="0">
                <a:solidFill>
                  <a:srgbClr val="FFFFFF"/>
                </a:solidFill>
              </a:rPr>
              <a:t>How am I the ideal candidate for this position?</a:t>
            </a:r>
            <a:r>
              <a:rPr lang="en-GB" dirty="0">
                <a:solidFill>
                  <a:srgbClr val="FFFFFF"/>
                </a:solidFill>
                <a:effectLst/>
              </a:rPr>
              <a:t> 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2595D48A-5E69-1642-9D7D-AE754872E5E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0574" y="801866"/>
            <a:ext cx="5306084" cy="5230634"/>
          </a:xfrm>
        </p:spPr>
        <p:txBody>
          <a:bodyPr anchor="ctr">
            <a:normAutofit/>
          </a:bodyPr>
          <a:lstStyle/>
          <a:p>
            <a:r>
              <a:rPr lang="en-US" sz="2400" dirty="0">
                <a:solidFill>
                  <a:srgbClr val="000000"/>
                </a:solidFill>
              </a:rPr>
              <a:t>Experience working in a team</a:t>
            </a:r>
          </a:p>
          <a:p>
            <a:r>
              <a:rPr lang="en-US" sz="2400" dirty="0">
                <a:solidFill>
                  <a:srgbClr val="000000"/>
                </a:solidFill>
              </a:rPr>
              <a:t>Experience working as a supervisor</a:t>
            </a:r>
          </a:p>
          <a:p>
            <a:r>
              <a:rPr lang="en-US" sz="2400" dirty="0">
                <a:solidFill>
                  <a:srgbClr val="000000"/>
                </a:solidFill>
              </a:rPr>
              <a:t>Experience working as a manager</a:t>
            </a:r>
          </a:p>
        </p:txBody>
      </p:sp>
    </p:spTree>
    <p:extLst>
      <p:ext uri="{BB962C8B-B14F-4D97-AF65-F5344CB8AC3E}">
        <p14:creationId xmlns:p14="http://schemas.microsoft.com/office/powerpoint/2010/main" val="212834089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xmlns="" id="{3B854194-185D-494D-905C-7C7CB2E30F6E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1" y="0"/>
            <a:ext cx="608211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xmlns="" id="{B4F5FA0D-0104-4987-8241-EFF7C85B88DE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1" y="0"/>
            <a:ext cx="12191998" cy="6858000"/>
          </a:xfrm>
          <a:prstGeom prst="rect">
            <a:avLst/>
          </a:prstGeom>
          <a:gradFill>
            <a:gsLst>
              <a:gs pos="0">
                <a:schemeClr val="accent1">
                  <a:lumMod val="90000"/>
                </a:schemeClr>
              </a:gs>
              <a:gs pos="25000">
                <a:schemeClr val="accent1">
                  <a:lumMod val="90000"/>
                </a:schemeClr>
              </a:gs>
              <a:gs pos="94000">
                <a:schemeClr val="bg2">
                  <a:lumMod val="25000"/>
                </a:schemeClr>
              </a:gs>
              <a:gs pos="100000">
                <a:schemeClr val="bg2">
                  <a:lumMod val="25000"/>
                </a:schemeClr>
              </a:gs>
            </a:gsLst>
            <a:lin ang="4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xmlns="" id="{2897127E-6CEF-446C-BE87-93B7C46E49D1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xmlns="" id="{1CEF74C2-1566-C64D-8DD7-C44FC202FB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79" y="2053641"/>
            <a:ext cx="3669161" cy="2760098"/>
          </a:xfrm>
        </p:spPr>
        <p:txBody>
          <a:bodyPr>
            <a:normAutofit/>
          </a:bodyPr>
          <a:lstStyle/>
          <a:p>
            <a:pPr algn="ctr"/>
            <a:r>
              <a:rPr lang="en-US" dirty="0">
                <a:solidFill>
                  <a:srgbClr val="FFFFFF"/>
                </a:solidFill>
              </a:rPr>
              <a:t>Passionate and positive outlook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09524840-2716-584F-B23D-72CF30272F8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0574" y="801866"/>
            <a:ext cx="5306084" cy="5230634"/>
          </a:xfrm>
        </p:spPr>
        <p:txBody>
          <a:bodyPr anchor="ctr">
            <a:normAutofit/>
          </a:bodyPr>
          <a:lstStyle/>
          <a:p>
            <a:r>
              <a:rPr lang="en-US" sz="2400" dirty="0">
                <a:solidFill>
                  <a:srgbClr val="000000"/>
                </a:solidFill>
              </a:rPr>
              <a:t>Being passionate about your career is key to success. </a:t>
            </a:r>
          </a:p>
          <a:p>
            <a:r>
              <a:rPr lang="en-US" sz="2400" dirty="0">
                <a:solidFill>
                  <a:srgbClr val="000000"/>
                </a:solidFill>
              </a:rPr>
              <a:t>People who are passionate about their roles are able to tackle problems confidently, they do not feel self-pity on themselves. </a:t>
            </a:r>
          </a:p>
          <a:p>
            <a:r>
              <a:rPr lang="en-US" sz="2400" dirty="0">
                <a:solidFill>
                  <a:srgbClr val="000000"/>
                </a:solidFill>
              </a:rPr>
              <a:t>Work is more enjoyable when you are passionate about it.</a:t>
            </a:r>
          </a:p>
        </p:txBody>
      </p:sp>
    </p:spTree>
    <p:extLst>
      <p:ext uri="{BB962C8B-B14F-4D97-AF65-F5344CB8AC3E}">
        <p14:creationId xmlns:p14="http://schemas.microsoft.com/office/powerpoint/2010/main" val="209750603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xmlns="" id="{B4F5FA0D-0104-4987-8241-EFF7C85B88DE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1" y="0"/>
            <a:ext cx="6090572" cy="6858000"/>
          </a:xfrm>
          <a:prstGeom prst="rect">
            <a:avLst/>
          </a:prstGeom>
          <a:gradFill>
            <a:gsLst>
              <a:gs pos="0">
                <a:srgbClr val="E3411B">
                  <a:lumMod val="90000"/>
                </a:srgbClr>
              </a:gs>
              <a:gs pos="25000">
                <a:srgbClr val="E3411B">
                  <a:lumMod val="90000"/>
                </a:srgbClr>
              </a:gs>
              <a:gs pos="94000">
                <a:schemeClr val="bg2">
                  <a:lumMod val="25000"/>
                </a:schemeClr>
              </a:gs>
              <a:gs pos="100000">
                <a:schemeClr val="bg2">
                  <a:lumMod val="25000"/>
                </a:schemeClr>
              </a:gs>
            </a:gsLst>
            <a:lin ang="4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xmlns="" id="{2897127E-6CEF-446C-BE87-93B7C46E49D1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xmlns="" id="{9EC9F3D6-A3ED-8A41-81F0-AF8A48C81B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79" y="2053641"/>
            <a:ext cx="3669161" cy="2760098"/>
          </a:xfrm>
        </p:spPr>
        <p:txBody>
          <a:bodyPr>
            <a:normAutofit/>
          </a:bodyPr>
          <a:lstStyle/>
          <a:p>
            <a:r>
              <a:rPr lang="en-US">
                <a:solidFill>
                  <a:srgbClr val="FFFFFF"/>
                </a:solidFill>
              </a:rPr>
              <a:t>Resillience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985C94C1-D098-AF47-8C57-2FE694B70C1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0574" y="801866"/>
            <a:ext cx="5306084" cy="5230634"/>
          </a:xfrm>
        </p:spPr>
        <p:txBody>
          <a:bodyPr anchor="ctr">
            <a:normAutofit fontScale="25000" lnSpcReduction="20000"/>
          </a:bodyPr>
          <a:lstStyle/>
          <a:p>
            <a:pPr>
              <a:lnSpc>
                <a:spcPct val="170000"/>
              </a:lnSpc>
            </a:pPr>
            <a:r>
              <a:rPr lang="en-GB" sz="8000" dirty="0">
                <a:solidFill>
                  <a:schemeClr val="bg1"/>
                </a:solidFill>
              </a:rPr>
              <a:t>Resilient employees build strong connections and relationships with others (Davis-</a:t>
            </a:r>
            <a:r>
              <a:rPr lang="en-GB" sz="8000" dirty="0" err="1">
                <a:solidFill>
                  <a:schemeClr val="bg1"/>
                </a:solidFill>
              </a:rPr>
              <a:t>Laak</a:t>
            </a:r>
            <a:r>
              <a:rPr lang="en-GB" sz="8000" dirty="0">
                <a:solidFill>
                  <a:schemeClr val="bg1"/>
                </a:solidFill>
              </a:rPr>
              <a:t>, 2014).</a:t>
            </a:r>
          </a:p>
          <a:p>
            <a:pPr>
              <a:lnSpc>
                <a:spcPct val="170000"/>
              </a:lnSpc>
            </a:pPr>
            <a:r>
              <a:rPr lang="en-GB" sz="8000" dirty="0">
                <a:solidFill>
                  <a:schemeClr val="bg1"/>
                </a:solidFill>
              </a:rPr>
              <a:t>Resilient people are more likely to be team players.</a:t>
            </a:r>
          </a:p>
          <a:p>
            <a:pPr>
              <a:lnSpc>
                <a:spcPct val="170000"/>
              </a:lnSpc>
            </a:pPr>
            <a:r>
              <a:rPr lang="en-GB" sz="8000" dirty="0">
                <a:solidFill>
                  <a:schemeClr val="bg1"/>
                </a:solidFill>
              </a:rPr>
              <a:t> By being resilient, it is less likely that we suffer from anxiety, depression and ‘burnout’. </a:t>
            </a:r>
          </a:p>
          <a:p>
            <a:pPr>
              <a:lnSpc>
                <a:spcPct val="170000"/>
              </a:lnSpc>
            </a:pPr>
            <a:r>
              <a:rPr lang="en-GB" sz="8000" dirty="0">
                <a:solidFill>
                  <a:schemeClr val="bg1"/>
                </a:solidFill>
              </a:rPr>
              <a:t>Variety of jobs since the age of 13 has built my strength and character to become more resilient as an employee. </a:t>
            </a:r>
          </a:p>
          <a:p>
            <a:endParaRPr lang="en-US" sz="2400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6496340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xmlns="" id="{B4F5FA0D-0104-4987-8241-EFF7C85B88DE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1" y="0"/>
            <a:ext cx="6090572" cy="6858000"/>
          </a:xfrm>
          <a:prstGeom prst="rect">
            <a:avLst/>
          </a:prstGeom>
          <a:gradFill>
            <a:gsLst>
              <a:gs pos="0">
                <a:srgbClr val="00B0F0">
                  <a:lumMod val="90000"/>
                </a:srgbClr>
              </a:gs>
              <a:gs pos="25000">
                <a:srgbClr val="00B0F0">
                  <a:lumMod val="90000"/>
                </a:srgbClr>
              </a:gs>
              <a:gs pos="94000">
                <a:schemeClr val="bg2">
                  <a:lumMod val="25000"/>
                </a:schemeClr>
              </a:gs>
              <a:gs pos="100000">
                <a:schemeClr val="bg2">
                  <a:lumMod val="25000"/>
                </a:schemeClr>
              </a:gs>
            </a:gsLst>
            <a:lin ang="4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xmlns="" id="{2897127E-6CEF-446C-BE87-93B7C46E49D1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xmlns="" id="{1A963709-CA9D-3045-AFBA-B22D6C4F52B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79" y="2053641"/>
            <a:ext cx="3669161" cy="2760098"/>
          </a:xfrm>
        </p:spPr>
        <p:txBody>
          <a:bodyPr>
            <a:normAutofit/>
          </a:bodyPr>
          <a:lstStyle/>
          <a:p>
            <a:r>
              <a:rPr lang="en-US">
                <a:solidFill>
                  <a:srgbClr val="FFFFFF"/>
                </a:solidFill>
              </a:rPr>
              <a:t>A desire to learn</a:t>
            </a:r>
            <a:br>
              <a:rPr lang="en-US">
                <a:solidFill>
                  <a:srgbClr val="FFFFFF"/>
                </a:solidFill>
              </a:rPr>
            </a:br>
            <a:endParaRPr lang="en-US">
              <a:solidFill>
                <a:srgbClr val="FFFFFF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2121770E-8B9D-2E43-B1D8-749D71C8516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45837" y="1340709"/>
            <a:ext cx="5306084" cy="5230634"/>
          </a:xfrm>
        </p:spPr>
        <p:txBody>
          <a:bodyPr anchor="ctr">
            <a:normAutofit fontScale="55000" lnSpcReduction="20000"/>
          </a:bodyPr>
          <a:lstStyle/>
          <a:p>
            <a:pPr>
              <a:lnSpc>
                <a:spcPct val="170000"/>
              </a:lnSpc>
            </a:pPr>
            <a:r>
              <a:rPr lang="en-US" sz="3600" dirty="0">
                <a:solidFill>
                  <a:srgbClr val="000000"/>
                </a:solidFill>
              </a:rPr>
              <a:t>Continuous learning is key to keeping up to date and ahead of the game within a workforce. </a:t>
            </a:r>
          </a:p>
          <a:p>
            <a:pPr>
              <a:lnSpc>
                <a:spcPct val="170000"/>
              </a:lnSpc>
            </a:pPr>
            <a:r>
              <a:rPr lang="en-US" sz="3600" dirty="0">
                <a:solidFill>
                  <a:srgbClr val="000000"/>
                </a:solidFill>
              </a:rPr>
              <a:t>Gail Sheehy (as citied in Olsen &amp; Malik, 2007)  an American Journalist and Lecturer once noted ”I we don’t change, we don’t </a:t>
            </a:r>
            <a:r>
              <a:rPr lang="en-US" sz="3600" dirty="0">
                <a:solidFill>
                  <a:schemeClr val="bg1"/>
                </a:solidFill>
              </a:rPr>
              <a:t>grow. If we don’t grow, we aren’t really living”.</a:t>
            </a:r>
          </a:p>
          <a:p>
            <a:pPr>
              <a:lnSpc>
                <a:spcPct val="170000"/>
              </a:lnSpc>
            </a:pPr>
            <a:r>
              <a:rPr lang="en-GB" sz="3600" dirty="0">
                <a:solidFill>
                  <a:schemeClr val="bg1"/>
                </a:solidFill>
              </a:rPr>
              <a:t>Employees who have a desire and willingness to learn have enhanced self –esteem with unfamiliar scenarios (</a:t>
            </a:r>
            <a:r>
              <a:rPr lang="en-GB" sz="3600" dirty="0" err="1">
                <a:solidFill>
                  <a:schemeClr val="bg1"/>
                </a:solidFill>
              </a:rPr>
              <a:t>Mascle</a:t>
            </a:r>
            <a:r>
              <a:rPr lang="en-GB" sz="3600" dirty="0">
                <a:solidFill>
                  <a:schemeClr val="bg1"/>
                </a:solidFill>
              </a:rPr>
              <a:t>, 2007).</a:t>
            </a:r>
          </a:p>
          <a:p>
            <a:pPr>
              <a:lnSpc>
                <a:spcPct val="170000"/>
              </a:lnSpc>
            </a:pPr>
            <a:r>
              <a:rPr lang="en-GB" sz="3600" dirty="0">
                <a:solidFill>
                  <a:schemeClr val="bg1"/>
                </a:solidFill>
              </a:rPr>
              <a:t>Module has made me realise of the importance of continuous lifelong learning.</a:t>
            </a:r>
          </a:p>
          <a:p>
            <a:pPr>
              <a:lnSpc>
                <a:spcPct val="170000"/>
              </a:lnSpc>
            </a:pPr>
            <a:r>
              <a:rPr lang="en-GB" sz="3600" dirty="0">
                <a:solidFill>
                  <a:schemeClr val="bg1"/>
                </a:solidFill>
              </a:rPr>
              <a:t>Makes you more employable.</a:t>
            </a:r>
          </a:p>
          <a:p>
            <a:pPr>
              <a:lnSpc>
                <a:spcPct val="170000"/>
              </a:lnSpc>
            </a:pPr>
            <a:endParaRPr lang="en-GB" sz="2400" b="1" dirty="0">
              <a:solidFill>
                <a:schemeClr val="bg1"/>
              </a:solidFill>
            </a:endParaRPr>
          </a:p>
          <a:p>
            <a:pPr marL="0" indent="0">
              <a:buNone/>
            </a:pPr>
            <a:endParaRPr lang="en-US" sz="2400" b="1" dirty="0">
              <a:solidFill>
                <a:srgbClr val="FF0000"/>
              </a:solidFill>
            </a:endParaRPr>
          </a:p>
          <a:p>
            <a:endParaRPr lang="en-US" sz="2400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4206153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xmlns="" id="{B4F5FA0D-0104-4987-8241-EFF7C85B88DE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1" y="0"/>
            <a:ext cx="6090572" cy="6858000"/>
          </a:xfrm>
          <a:prstGeom prst="rect">
            <a:avLst/>
          </a:prstGeom>
          <a:gradFill>
            <a:gsLst>
              <a:gs pos="0">
                <a:srgbClr val="E3411B">
                  <a:lumMod val="90000"/>
                </a:srgbClr>
              </a:gs>
              <a:gs pos="25000">
                <a:srgbClr val="E3411B">
                  <a:lumMod val="90000"/>
                </a:srgbClr>
              </a:gs>
              <a:gs pos="94000">
                <a:schemeClr val="bg2">
                  <a:lumMod val="25000"/>
                </a:schemeClr>
              </a:gs>
              <a:gs pos="100000">
                <a:schemeClr val="bg2">
                  <a:lumMod val="25000"/>
                </a:schemeClr>
              </a:gs>
            </a:gsLst>
            <a:lin ang="4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xmlns="" id="{2897127E-6CEF-446C-BE87-93B7C46E49D1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xmlns="" id="{DF1A4B9F-BB93-294F-8E94-3E99BFCF2E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79" y="2053641"/>
            <a:ext cx="3669161" cy="2760098"/>
          </a:xfrm>
        </p:spPr>
        <p:txBody>
          <a:bodyPr>
            <a:normAutofit/>
          </a:bodyPr>
          <a:lstStyle/>
          <a:p>
            <a:pPr algn="ctr"/>
            <a:r>
              <a:rPr lang="en-US" dirty="0">
                <a:solidFill>
                  <a:srgbClr val="FFFFFF"/>
                </a:solidFill>
              </a:rPr>
              <a:t>A good communicator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3FF2208B-43EA-9F4F-A651-D5AB302F3D9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0574" y="801866"/>
            <a:ext cx="5306084" cy="5230634"/>
          </a:xfrm>
        </p:spPr>
        <p:txBody>
          <a:bodyPr anchor="ctr">
            <a:normAutofit/>
          </a:bodyPr>
          <a:lstStyle/>
          <a:p>
            <a:pPr marL="0" indent="0">
              <a:buNone/>
            </a:pPr>
            <a:endParaRPr lang="en-US" sz="2400" b="1" dirty="0">
              <a:solidFill>
                <a:srgbClr val="FF0000"/>
              </a:solidFill>
            </a:endParaRPr>
          </a:p>
          <a:p>
            <a:endParaRPr lang="en-US" sz="2400" dirty="0">
              <a:solidFill>
                <a:srgbClr val="000000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8B856BAD-F64B-A641-ACC7-3C9FA0A60362}"/>
              </a:ext>
            </a:extLst>
          </p:cNvPr>
          <p:cNvSpPr txBox="1"/>
          <p:nvPr/>
        </p:nvSpPr>
        <p:spPr>
          <a:xfrm>
            <a:off x="5486400" y="595086"/>
            <a:ext cx="6284686" cy="59093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000" dirty="0">
                <a:solidFill>
                  <a:schemeClr val="bg1"/>
                </a:solidFill>
              </a:rPr>
              <a:t>Communication is vital for successful organisations (</a:t>
            </a:r>
            <a:r>
              <a:rPr lang="en-GB" sz="2000" dirty="0" err="1">
                <a:solidFill>
                  <a:schemeClr val="bg1"/>
                </a:solidFill>
              </a:rPr>
              <a:t>Mamoria</a:t>
            </a:r>
            <a:r>
              <a:rPr lang="en-GB" sz="2000" dirty="0">
                <a:solidFill>
                  <a:schemeClr val="bg1"/>
                </a:solidFill>
              </a:rPr>
              <a:t>, 1997)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000" dirty="0">
                <a:solidFill>
                  <a:schemeClr val="bg1"/>
                </a:solidFill>
              </a:rPr>
              <a:t>Employees tend to be more invested in their work.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000" dirty="0">
                <a:solidFill>
                  <a:schemeClr val="bg1"/>
                </a:solidFill>
              </a:rPr>
              <a:t>If communication is precise, clear and well timed it can prevent miscommunication and cause less problems in the workplace.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000" dirty="0">
                <a:solidFill>
                  <a:schemeClr val="bg1"/>
                </a:solidFill>
              </a:rPr>
              <a:t>Experienced communication differently through different hierarchy’s within different workforces. 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000" dirty="0">
                <a:solidFill>
                  <a:schemeClr val="bg1"/>
                </a:solidFill>
              </a:rPr>
              <a:t>Understand the importance and effect of good communication.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GB" sz="2000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r>
              <a:rPr lang="en-GB" sz="2000" dirty="0">
                <a:solidFill>
                  <a:schemeClr val="bg1"/>
                </a:solidFill>
              </a:rPr>
              <a:t> 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5315621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xmlns="" id="{AFA67CD3-AB4E-4A7A-BEB8-53C445D8C44E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1" y="3726"/>
            <a:ext cx="5614875" cy="6858000"/>
          </a:xfrm>
          <a:prstGeom prst="rect">
            <a:avLst/>
          </a:prstGeom>
          <a:gradFill>
            <a:gsLst>
              <a:gs pos="0">
                <a:schemeClr val="accent1">
                  <a:lumMod val="100000"/>
                  <a:alpha val="82000"/>
                </a:schemeClr>
              </a:gs>
              <a:gs pos="25000">
                <a:schemeClr val="accent1">
                  <a:alpha val="60000"/>
                </a:schemeClr>
              </a:gs>
              <a:gs pos="94000">
                <a:schemeClr val="bg2">
                  <a:lumMod val="75000"/>
                </a:schemeClr>
              </a:gs>
              <a:gs pos="100000">
                <a:schemeClr val="bg2">
                  <a:lumMod val="75000"/>
                </a:schemeClr>
              </a:gs>
            </a:gsLst>
            <a:lin ang="4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xmlns="" id="{07CF545F-9C2E-4446-97CD-AD92990C2B68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xmlns="" id="{E9F0157A-003C-9C49-9B69-A960A9E010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4105" y="802955"/>
            <a:ext cx="4977976" cy="1454051"/>
          </a:xfrm>
        </p:spPr>
        <p:txBody>
          <a:bodyPr>
            <a:normAutofit fontScale="90000"/>
          </a:bodyPr>
          <a:lstStyle/>
          <a:p>
            <a:r>
              <a:rPr lang="en-US" sz="3700" dirty="0">
                <a:solidFill>
                  <a:srgbClr val="000000"/>
                </a:solidFill>
              </a:rPr>
              <a:t>Additional skills I’ve learnt during this module that could make me more employable</a:t>
            </a:r>
          </a:p>
        </p:txBody>
      </p:sp>
      <p:sp>
        <p:nvSpPr>
          <p:cNvPr id="14" name="Freeform 62">
            <a:extLst>
              <a:ext uri="{FF2B5EF4-FFF2-40B4-BE49-F238E27FC236}">
                <a16:creationId xmlns:a16="http://schemas.microsoft.com/office/drawing/2014/main" xmlns="" id="{339C8D78-A644-462F-B674-F440635E5353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738619"/>
            <a:ext cx="5000438" cy="5400962"/>
          </a:xfrm>
          <a:custGeom>
            <a:avLst/>
            <a:gdLst>
              <a:gd name="connsiteX0" fmla="*/ 2299956 w 5000438"/>
              <a:gd name="connsiteY0" fmla="*/ 0 h 5400962"/>
              <a:gd name="connsiteX1" fmla="*/ 5000438 w 5000438"/>
              <a:gd name="connsiteY1" fmla="*/ 2700481 h 5400962"/>
              <a:gd name="connsiteX2" fmla="*/ 2299956 w 5000438"/>
              <a:gd name="connsiteY2" fmla="*/ 5400962 h 5400962"/>
              <a:gd name="connsiteX3" fmla="*/ 60675 w 5000438"/>
              <a:gd name="connsiteY3" fmla="*/ 4210346 h 5400962"/>
              <a:gd name="connsiteX4" fmla="*/ 0 w 5000438"/>
              <a:gd name="connsiteY4" fmla="*/ 4110472 h 5400962"/>
              <a:gd name="connsiteX5" fmla="*/ 0 w 5000438"/>
              <a:gd name="connsiteY5" fmla="*/ 1290491 h 5400962"/>
              <a:gd name="connsiteX6" fmla="*/ 60675 w 5000438"/>
              <a:gd name="connsiteY6" fmla="*/ 1190617 h 5400962"/>
              <a:gd name="connsiteX7" fmla="*/ 2299956 w 5000438"/>
              <a:gd name="connsiteY7" fmla="*/ 0 h 54009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5000438" h="5400962">
                <a:moveTo>
                  <a:pt x="2299956" y="0"/>
                </a:moveTo>
                <a:cubicBezTo>
                  <a:pt x="3791390" y="0"/>
                  <a:pt x="5000438" y="1209047"/>
                  <a:pt x="5000438" y="2700481"/>
                </a:cubicBezTo>
                <a:cubicBezTo>
                  <a:pt x="5000438" y="4191915"/>
                  <a:pt x="3791390" y="5400962"/>
                  <a:pt x="2299956" y="5400962"/>
                </a:cubicBezTo>
                <a:cubicBezTo>
                  <a:pt x="1367810" y="5400962"/>
                  <a:pt x="545971" y="4928678"/>
                  <a:pt x="60675" y="4210346"/>
                </a:cubicBezTo>
                <a:lnTo>
                  <a:pt x="0" y="4110472"/>
                </a:lnTo>
                <a:lnTo>
                  <a:pt x="0" y="1290491"/>
                </a:lnTo>
                <a:lnTo>
                  <a:pt x="60675" y="1190617"/>
                </a:lnTo>
                <a:cubicBezTo>
                  <a:pt x="545971" y="472284"/>
                  <a:pt x="1367810" y="0"/>
                  <a:pt x="2299956" y="0"/>
                </a:cubicBezTo>
                <a:close/>
              </a:path>
            </a:pathLst>
          </a:custGeom>
          <a:solidFill>
            <a:srgbClr val="FFFFFF"/>
          </a:solidFill>
          <a:ln>
            <a:gradFill>
              <a:gsLst>
                <a:gs pos="0">
                  <a:schemeClr val="accent1">
                    <a:lumMod val="40000"/>
                    <a:lumOff val="60000"/>
                  </a:schemeClr>
                </a:gs>
                <a:gs pos="23000">
                  <a:schemeClr val="accent1">
                    <a:lumMod val="45000"/>
                    <a:lumOff val="55000"/>
                  </a:schemeClr>
                </a:gs>
                <a:gs pos="83000">
                  <a:schemeClr val="bg2">
                    <a:lumMod val="85000"/>
                  </a:schemeClr>
                </a:gs>
                <a:gs pos="100000">
                  <a:schemeClr val="bg2">
                    <a:lumMod val="85000"/>
                  </a:schemeClr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7" name="Graphic 6" descr="Classroom">
            <a:extLst>
              <a:ext uri="{FF2B5EF4-FFF2-40B4-BE49-F238E27FC236}">
                <a16:creationId xmlns:a16="http://schemas.microsoft.com/office/drawing/2014/main" xmlns="" id="{BB54A7B0-0F3C-40BE-8358-D0331EDA454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450254" y="1629089"/>
            <a:ext cx="3620021" cy="3620021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8317A303-A5B4-6448-AF05-0C85D03D186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65129" y="2737858"/>
            <a:ext cx="4977578" cy="3639289"/>
          </a:xfrm>
        </p:spPr>
        <p:txBody>
          <a:bodyPr anchor="ctr">
            <a:normAutofit/>
          </a:bodyPr>
          <a:lstStyle/>
          <a:p>
            <a:r>
              <a:rPr lang="en-US" sz="2000" dirty="0">
                <a:solidFill>
                  <a:srgbClr val="000000"/>
                </a:solidFill>
              </a:rPr>
              <a:t>Problem solving</a:t>
            </a:r>
          </a:p>
          <a:p>
            <a:r>
              <a:rPr lang="en-US" sz="2000" dirty="0">
                <a:solidFill>
                  <a:srgbClr val="000000"/>
                </a:solidFill>
              </a:rPr>
              <a:t>Reflection</a:t>
            </a:r>
          </a:p>
          <a:p>
            <a:r>
              <a:rPr lang="en-US" sz="2000" dirty="0">
                <a:solidFill>
                  <a:srgbClr val="000000"/>
                </a:solidFill>
              </a:rPr>
              <a:t>Self Motivation</a:t>
            </a:r>
          </a:p>
        </p:txBody>
      </p:sp>
    </p:spTree>
    <p:extLst>
      <p:ext uri="{BB962C8B-B14F-4D97-AF65-F5344CB8AC3E}">
        <p14:creationId xmlns:p14="http://schemas.microsoft.com/office/powerpoint/2010/main" val="183760282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xmlns="" id="{3B854194-185D-494D-905C-7C7CB2E30F6E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1" y="0"/>
            <a:ext cx="608211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xmlns="" id="{B4F5FA0D-0104-4987-8241-EFF7C85B88DE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1" y="0"/>
            <a:ext cx="12191998" cy="6858000"/>
          </a:xfrm>
          <a:prstGeom prst="rect">
            <a:avLst/>
          </a:prstGeom>
          <a:gradFill>
            <a:gsLst>
              <a:gs pos="0">
                <a:schemeClr val="accent1">
                  <a:lumMod val="90000"/>
                </a:schemeClr>
              </a:gs>
              <a:gs pos="25000">
                <a:schemeClr val="accent1">
                  <a:lumMod val="90000"/>
                </a:schemeClr>
              </a:gs>
              <a:gs pos="94000">
                <a:schemeClr val="bg2">
                  <a:lumMod val="25000"/>
                </a:schemeClr>
              </a:gs>
              <a:gs pos="100000">
                <a:schemeClr val="bg2">
                  <a:lumMod val="25000"/>
                </a:schemeClr>
              </a:gs>
            </a:gsLst>
            <a:lin ang="4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xmlns="" id="{2897127E-6CEF-446C-BE87-93B7C46E49D1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xmlns="" id="{1192E676-0DAE-4243-B434-CC40E05CFC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79" y="2053641"/>
            <a:ext cx="3669161" cy="2760098"/>
          </a:xfrm>
        </p:spPr>
        <p:txBody>
          <a:bodyPr>
            <a:normAutofit/>
          </a:bodyPr>
          <a:lstStyle/>
          <a:p>
            <a:r>
              <a:rPr lang="en-US">
                <a:solidFill>
                  <a:srgbClr val="FFFFFF"/>
                </a:solidFill>
              </a:rPr>
              <a:t>Reference List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CC1A5ECF-E61C-CF44-922B-6335E3F089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6000" y="1193752"/>
            <a:ext cx="5306084" cy="5230634"/>
          </a:xfrm>
        </p:spPr>
        <p:txBody>
          <a:bodyPr anchor="ctr">
            <a:normAutofit/>
          </a:bodyPr>
          <a:lstStyle/>
          <a:p>
            <a:pPr marL="0" indent="0">
              <a:buNone/>
            </a:pPr>
            <a:r>
              <a:rPr lang="en-US" sz="1700" dirty="0">
                <a:solidFill>
                  <a:srgbClr val="000000"/>
                </a:solidFill>
              </a:rPr>
              <a:t>Cameron, K., &amp; </a:t>
            </a:r>
            <a:r>
              <a:rPr lang="en-US" sz="1700" dirty="0" err="1">
                <a:solidFill>
                  <a:srgbClr val="000000"/>
                </a:solidFill>
              </a:rPr>
              <a:t>Spreitzer</a:t>
            </a:r>
            <a:r>
              <a:rPr lang="en-US" sz="1700" dirty="0">
                <a:solidFill>
                  <a:srgbClr val="000000"/>
                </a:solidFill>
              </a:rPr>
              <a:t>, G. (2007) </a:t>
            </a:r>
            <a:r>
              <a:rPr lang="en-GB" sz="1700" i="1" dirty="0">
                <a:solidFill>
                  <a:srgbClr val="000000"/>
                </a:solidFill>
              </a:rPr>
              <a:t>The Oxford Handbook of Positive Organizational Scholarship. </a:t>
            </a:r>
            <a:r>
              <a:rPr lang="en-GB" sz="1700" dirty="0">
                <a:solidFill>
                  <a:srgbClr val="000000"/>
                </a:solidFill>
              </a:rPr>
              <a:t>Oxford: Oxford University Press</a:t>
            </a:r>
          </a:p>
          <a:p>
            <a:pPr marL="0" indent="0">
              <a:buNone/>
            </a:pPr>
            <a:r>
              <a:rPr lang="en-US" sz="1700" dirty="0">
                <a:solidFill>
                  <a:srgbClr val="000000"/>
                </a:solidFill>
              </a:rPr>
              <a:t>Lidl. (2019) </a:t>
            </a:r>
            <a:r>
              <a:rPr lang="en-US" sz="1700" i="1" dirty="0">
                <a:solidFill>
                  <a:srgbClr val="000000"/>
                </a:solidFill>
              </a:rPr>
              <a:t>Our values. </a:t>
            </a:r>
            <a:r>
              <a:rPr lang="en-US" sz="1700" dirty="0">
                <a:solidFill>
                  <a:srgbClr val="000000"/>
                </a:solidFill>
              </a:rPr>
              <a:t>Available at: </a:t>
            </a:r>
            <a:r>
              <a:rPr lang="en-US" sz="1700" dirty="0">
                <a:solidFill>
                  <a:srgbClr val="000000"/>
                </a:solidFill>
                <a:hlinkClick r:id="rId3"/>
              </a:rPr>
              <a:t>https://careers.lidl.com/en/our-values-1300.htm</a:t>
            </a:r>
            <a:endParaRPr lang="en-US" sz="1700" dirty="0">
              <a:solidFill>
                <a:srgbClr val="000000"/>
              </a:solidFill>
            </a:endParaRPr>
          </a:p>
          <a:p>
            <a:pPr marL="0" indent="0">
              <a:buNone/>
            </a:pPr>
            <a:r>
              <a:rPr lang="en-US" sz="1700" dirty="0">
                <a:solidFill>
                  <a:srgbClr val="000000"/>
                </a:solidFill>
              </a:rPr>
              <a:t>[Accessed: 10.10.19]</a:t>
            </a:r>
          </a:p>
          <a:p>
            <a:pPr marL="0" indent="0">
              <a:buNone/>
            </a:pPr>
            <a:r>
              <a:rPr lang="en-US" sz="1700" dirty="0" err="1">
                <a:solidFill>
                  <a:srgbClr val="000000"/>
                </a:solidFill>
              </a:rPr>
              <a:t>Mascle</a:t>
            </a:r>
            <a:r>
              <a:rPr lang="en-US" sz="1700" dirty="0">
                <a:solidFill>
                  <a:srgbClr val="000000"/>
                </a:solidFill>
              </a:rPr>
              <a:t>, D. (2007) </a:t>
            </a:r>
            <a:r>
              <a:rPr lang="en-US" sz="1700" i="1" dirty="0">
                <a:solidFill>
                  <a:srgbClr val="000000"/>
                </a:solidFill>
              </a:rPr>
              <a:t>No Adult Left Behind: 5 Big Benefits of Lifelong Learning. </a:t>
            </a:r>
            <a:r>
              <a:rPr lang="en-US" sz="1700" dirty="0">
                <a:solidFill>
                  <a:srgbClr val="000000"/>
                </a:solidFill>
              </a:rPr>
              <a:t> Article Alley, UK.</a:t>
            </a:r>
            <a:r>
              <a:rPr lang="en-GB" sz="1700" dirty="0">
                <a:solidFill>
                  <a:srgbClr val="000000"/>
                </a:solidFill>
              </a:rPr>
              <a:t> </a:t>
            </a:r>
          </a:p>
          <a:p>
            <a:pPr marL="0" indent="0">
              <a:buNone/>
            </a:pPr>
            <a:r>
              <a:rPr lang="en-GB" sz="1700" dirty="0" err="1">
                <a:solidFill>
                  <a:srgbClr val="000000"/>
                </a:solidFill>
              </a:rPr>
              <a:t>Mamoria</a:t>
            </a:r>
            <a:r>
              <a:rPr lang="en-GB" sz="1700" dirty="0">
                <a:solidFill>
                  <a:srgbClr val="000000"/>
                </a:solidFill>
              </a:rPr>
              <a:t>, C. B. (1997) </a:t>
            </a:r>
            <a:r>
              <a:rPr lang="en-GB" sz="1700" i="1" dirty="0">
                <a:solidFill>
                  <a:srgbClr val="000000"/>
                </a:solidFill>
              </a:rPr>
              <a:t>Personnel Management. </a:t>
            </a:r>
            <a:r>
              <a:rPr lang="en-GB" sz="1700" dirty="0">
                <a:solidFill>
                  <a:srgbClr val="000000"/>
                </a:solidFill>
              </a:rPr>
              <a:t>Himalaya Publishing House: Bombay</a:t>
            </a:r>
          </a:p>
          <a:p>
            <a:pPr marL="0" indent="0">
              <a:buNone/>
            </a:pPr>
            <a:r>
              <a:rPr lang="en-US" sz="1700" dirty="0">
                <a:solidFill>
                  <a:srgbClr val="000000"/>
                </a:solidFill>
              </a:rPr>
              <a:t>Olsen, L. C., &amp; Malik, J. C. (2007) </a:t>
            </a:r>
            <a:r>
              <a:rPr lang="en-US" sz="1700" i="1" dirty="0">
                <a:solidFill>
                  <a:srgbClr val="000000"/>
                </a:solidFill>
              </a:rPr>
              <a:t>When work becomes you. </a:t>
            </a:r>
            <a:r>
              <a:rPr lang="en-US" sz="1700" dirty="0">
                <a:solidFill>
                  <a:srgbClr val="000000"/>
                </a:solidFill>
              </a:rPr>
              <a:t>New York: </a:t>
            </a:r>
            <a:r>
              <a:rPr lang="en-US" sz="1700" dirty="0" err="1">
                <a:solidFill>
                  <a:srgbClr val="000000"/>
                </a:solidFill>
              </a:rPr>
              <a:t>iUniverse</a:t>
            </a:r>
            <a:r>
              <a:rPr lang="en-US" sz="1700" dirty="0">
                <a:solidFill>
                  <a:srgbClr val="000000"/>
                </a:solidFill>
              </a:rPr>
              <a:t> Inc</a:t>
            </a:r>
          </a:p>
          <a:p>
            <a:pPr marL="0" indent="0">
              <a:buNone/>
            </a:pPr>
            <a:r>
              <a:rPr lang="en-US" sz="1700" dirty="0">
                <a:solidFill>
                  <a:srgbClr val="000000"/>
                </a:solidFill>
              </a:rPr>
              <a:t>Davis-Lack, P. (2014) </a:t>
            </a:r>
            <a:r>
              <a:rPr lang="en-US" sz="1700" i="1" dirty="0">
                <a:solidFill>
                  <a:srgbClr val="000000"/>
                </a:solidFill>
              </a:rPr>
              <a:t>Addicted to busy: Your blueprint for burnout prevention. </a:t>
            </a:r>
            <a:r>
              <a:rPr lang="en-US" sz="1700" dirty="0">
                <a:solidFill>
                  <a:srgbClr val="000000"/>
                </a:solidFill>
              </a:rPr>
              <a:t>Available at: </a:t>
            </a:r>
            <a:r>
              <a:rPr lang="en-US" sz="1700" dirty="0">
                <a:solidFill>
                  <a:srgbClr val="000000"/>
                </a:solidFill>
                <a:hlinkClick r:id="rId4"/>
              </a:rPr>
              <a:t>http://stressandresilience.com/wp-content/uploads/2014/12/Addicted_To_Busy.pdf</a:t>
            </a:r>
            <a:r>
              <a:rPr lang="en-US" sz="1700" dirty="0">
                <a:solidFill>
                  <a:srgbClr val="000000"/>
                </a:solidFill>
              </a:rPr>
              <a:t> </a:t>
            </a:r>
          </a:p>
          <a:p>
            <a:pPr marL="0" indent="0">
              <a:buNone/>
            </a:pPr>
            <a:r>
              <a:rPr lang="en-US" sz="1700" dirty="0">
                <a:solidFill>
                  <a:srgbClr val="000000"/>
                </a:solidFill>
              </a:rPr>
              <a:t>[Accessed: 10.10.19]</a:t>
            </a:r>
          </a:p>
          <a:p>
            <a:pPr marL="0" indent="0">
              <a:buNone/>
            </a:pPr>
            <a:endParaRPr lang="en-US" sz="1700" dirty="0">
              <a:solidFill>
                <a:srgbClr val="000000"/>
              </a:solidFill>
            </a:endParaRPr>
          </a:p>
          <a:p>
            <a:pPr marL="0" indent="0">
              <a:buNone/>
            </a:pPr>
            <a:endParaRPr lang="en-US" sz="1700" dirty="0">
              <a:solidFill>
                <a:srgbClr val="000000"/>
              </a:solidFill>
            </a:endParaRPr>
          </a:p>
          <a:p>
            <a:endParaRPr lang="en-US" sz="1700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3935088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556</Words>
  <Application>Microsoft Macintosh PowerPoint</Application>
  <PresentationFormat>Widescreen</PresentationFormat>
  <Paragraphs>60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4" baseType="lpstr">
      <vt:lpstr>Calibri</vt:lpstr>
      <vt:lpstr>Calibri Light</vt:lpstr>
      <vt:lpstr>Comic Sans MS</vt:lpstr>
      <vt:lpstr>Arial</vt:lpstr>
      <vt:lpstr>Office Theme</vt:lpstr>
      <vt:lpstr>PowerPoint Presentation</vt:lpstr>
      <vt:lpstr>What are Lidl’s values?</vt:lpstr>
      <vt:lpstr>How am I the ideal candidate for this position? </vt:lpstr>
      <vt:lpstr>Passionate and positive outlook</vt:lpstr>
      <vt:lpstr>Resillience</vt:lpstr>
      <vt:lpstr>A desire to learn </vt:lpstr>
      <vt:lpstr>A good communicator</vt:lpstr>
      <vt:lpstr>Additional skills I’ve learnt during this module that could make me more employable</vt:lpstr>
      <vt:lpstr>Reference List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Keris Mainwaring (1400416)</dc:creator>
  <cp:lastModifiedBy>James Kempson (1701225)</cp:lastModifiedBy>
  <cp:revision>1</cp:revision>
  <dcterms:created xsi:type="dcterms:W3CDTF">2019-10-14T18:16:13Z</dcterms:created>
  <dcterms:modified xsi:type="dcterms:W3CDTF">2019-10-14T18:20:31Z</dcterms:modified>
</cp:coreProperties>
</file>