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1"/>
  </p:notesMasterIdLst>
  <p:handoutMasterIdLst>
    <p:handoutMasterId r:id="rId12"/>
  </p:handoutMasterIdLst>
  <p:sldIdLst>
    <p:sldId id="280" r:id="rId2"/>
    <p:sldId id="283" r:id="rId3"/>
    <p:sldId id="288" r:id="rId4"/>
    <p:sldId id="286" r:id="rId5"/>
    <p:sldId id="281" r:id="rId6"/>
    <p:sldId id="284" r:id="rId7"/>
    <p:sldId id="290" r:id="rId8"/>
    <p:sldId id="289" r:id="rId9"/>
    <p:sldId id="285" r:id="rId10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7459" autoAdjust="0"/>
  </p:normalViewPr>
  <p:slideViewPr>
    <p:cSldViewPr>
      <p:cViewPr varScale="1">
        <p:scale>
          <a:sx n="60" d="100"/>
          <a:sy n="60" d="100"/>
        </p:scale>
        <p:origin x="1680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dirty="0"/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29700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dirty="0"/>
          </a:p>
        </p:txBody>
      </p:sp>
      <p:sp>
        <p:nvSpPr>
          <p:cNvPr id="29701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5E3E3ED-1457-4AC8-995D-0D0209E2AEFF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2752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BD9C18-1F09-44CC-8024-E169EE4CE0AD}" type="datetimeFigureOut">
              <a:rPr lang="en-GB" smtClean="0"/>
              <a:t>15/06/2022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958"/>
            <a:ext cx="5438140" cy="390923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8BF6BF-9202-4E1B-A529-B44A37FC63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043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ategicmanagementinsight.com/tools/porters-five-forces.html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strategicmanagementinsight.com/tools/bcg-matrix-growth-share.html" TargetMode="External"/><Relationship Id="rId5" Type="http://schemas.openxmlformats.org/officeDocument/2006/relationships/hyperlink" Target="https://www.strategicmanagementinsight.com/tools/value-chain-analysis.html" TargetMode="External"/><Relationship Id="rId4" Type="http://schemas.openxmlformats.org/officeDocument/2006/relationships/hyperlink" Target="https://www.strategicmanagementinsight.com/tools/pest-pestel-analysis.html" TargetMode="Externa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D9851FFF-DEAA-45D2-A8FD-70FC59B452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0AE5B5D0-E9E8-4DD2-8F7A-BE2CCF2EFF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dirty="0"/>
              <a:t> </a:t>
            </a:r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5E1118A0-531B-4637-A607-41AF2D2CD0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3D483F9-6BC9-4CE4-94D5-A051FCD28E8A}" type="slidenum">
              <a:rPr lang="en-GB" altLang="en-US" smtClean="0">
                <a:latin typeface="Calibri" panose="020F0502020204030204" pitchFamily="34" charset="0"/>
              </a:rPr>
              <a:pPr/>
              <a:t>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7853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92589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C94B3D6C-64F3-4E95-A3B7-E01450D9A3B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AE0911EA-45B0-40B7-BBD4-93622E2EDE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/>
              <a:t> </a:t>
            </a: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5F62FE66-DC65-46B2-B7B2-D24AFBDA7F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74AE62B6-FF3B-47A1-AC48-33A1411362F3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826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4340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 order to understand the sources of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sustained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competitive advantage, firms are using many tools to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analyze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their external (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Porter’s 5 Forces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PEST analysis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and internal (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Value Chain analysis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BCG Matrix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environments. One of such tools that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analyze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firm’s internal resources is VRIO analysis.</a:t>
            </a:r>
          </a:p>
          <a:p>
            <a:pPr algn="jus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tool was originally developed by Barney (1991;1995) in his work ‘Firm Resources and Sustained Competitive Advantage’. Barney says that a resource must possess four attributes in order to become a strategic asset and a source of sustained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competitive advantage: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VALUABLE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RARE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IMPERFECTLY IMITABLE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NON-SUBSTITUTABLE</a:t>
            </a:r>
          </a:p>
          <a:p>
            <a:pPr algn="jus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resource or capability that meets all four requirements can bring sustained competitive advantage for the company.</a:t>
            </a:r>
          </a:p>
          <a:p>
            <a:pPr algn="jus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sng" dirty="0">
                <a:effectLst/>
              </a:rPr>
              <a:t>All of this then leads to competitive advantage</a:t>
            </a:r>
            <a:r>
              <a:rPr lang="en-GB" sz="1200" b="0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</a:t>
            </a:r>
            <a:r>
              <a:rPr lang="en-GB" b="0" dirty="0"/>
              <a:t>superior performance relative to other competitors in the same industry or superior performance relative to the industry average.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Don’t try and fit knowledge into how an organisation takes the RBV. </a:t>
            </a:r>
            <a:r>
              <a:rPr lang="en-GB" b="1" dirty="0"/>
              <a:t>Knowledge is the resource</a:t>
            </a:r>
          </a:p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1628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5846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1682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43374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F0010-CEE3-44AC-9064-1B5BCB05C7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E314F4-9E0C-4E93-B481-C47A1EF2F2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34574-3316-4813-82BD-052F46D23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DA057-19E4-4C7E-B784-EB12C1855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1C151-6DCB-425B-9F68-AF662CB68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36C7C-109F-4CCE-AA06-6FF83E9B194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3601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81817-14C8-4FB4-B194-8DE32CAB5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3C4B5-C4EA-4A20-82CB-CFD8A64EA0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FDFA0-47D7-4911-8033-AFBFE4295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936B84-9D12-433C-9438-82F8C2416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15A184-3946-449F-97D8-90760A962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0BA27-8451-4C89-AB2F-E3900120910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791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BD3DB-CE6F-41E1-8DC0-8D97CD68C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23FB89-8125-4874-8482-BFFB25EC2E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87820C-0D1E-4684-BEDA-A85249A49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2D0F71-C107-4574-B2A6-56E8E4A98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140F0-4F18-4603-B1E0-CDC469B85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BFCCA-6B8B-425B-8EC8-1E75789466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976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1CE95-68A3-4744-9127-2E40CB401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B30BE-9D3C-457C-853B-66C291A3C5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081713-A3FD-4041-A781-881FA68CF6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AB00F1-5D8B-428D-BCD5-AC6314925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9DFFB3-17BD-46A3-8B47-D956D2BF4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636F38-53EB-4D78-BC97-D4BD7758C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33D9-275B-49CD-9B4D-C02C954BCD3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818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A3456-582B-467E-BE7B-392C3E861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82563-2C08-41ED-99AB-AF163E5A3B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71D530-0C92-4A46-A52C-5A71FA7FF6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D04D7F-421E-4A7D-8882-B261C89519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9C83B8-D240-421F-A94D-D2B628BD8A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5DFECB-25E0-405F-AA4A-300F91D85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B63B1C-F6EF-4B0C-AEA7-4923F3D0D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9C1E24-E038-40C1-B4AF-632785F8A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1AF64-9935-4A88-841E-B3A95A25DD6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744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1E31B-4071-4E5A-A45D-893D91C8C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F3E005-490A-4543-AAC6-5A170F7E2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A55E6-05DC-4947-8ED4-0C14A3BAF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16DC7D-FBAD-4076-A1A7-12DE64A21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D46C-3021-4A1F-8DD8-2A68E9B849D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776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55168F-9AED-4BDF-A6EB-B1166A20D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7809F6-103A-4EF2-879C-606D3398E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D38B5B-2FCB-4686-A5A6-12372924D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5AE23-D34A-4F7D-9DFD-F49D8128222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215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7465D-D24A-46AE-A399-B6A5815AB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8CD3E-7D05-409D-A050-2BA146615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2548AE-D1B8-419F-A5D5-D6F8E83167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4A1890-C5A2-4CF3-9811-59E14AE80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BD05B-C97C-4C55-BDD1-338CC0998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4255BA-9CCD-409D-9467-C29888EE1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F4DE7-C950-4329-B4C1-1CE8DE46E1A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649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5994E-E2D9-4284-8711-814764580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BB2DBE-06BC-409E-82E5-36A4FA4C23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8FE9DF-7CD6-4142-A8F9-F5B712E66D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DC176C-0B2B-4007-ACA3-8DA6EF545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A91C16-3D5D-464B-9842-620BB2CE1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9AF9F9-5BC2-474A-A985-8EE117A50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5E025-84CB-4DF4-B67B-8DA5B3E9A93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553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0FF10-9FF0-4842-BD62-835766942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94218B-C8D7-430B-8F78-937457F228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A85D10-F23D-45CE-BB51-2A23BE9142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693EA-7FAE-4833-926A-FB5EB814B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E425A1-542D-4356-BB29-80436C11B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A84A7-78B5-475C-AC2C-FE980E946A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571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D7EB99-0FFD-4198-8F33-324667F5EB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014748-2E0A-45DA-8633-68C41006BE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F680A-1862-4090-93A2-4CCFD0891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0EC51-EE0E-4C94-B87F-AFBA5E526B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6341AA-106B-472F-BD8E-A0A28C0DD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6B5DA-394C-4832-B9AC-9AB3187D11F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3395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F13C14-E510-4609-B40B-001ADC050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31E6FD-49AB-40A9-BED9-E15E35548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AAB663-5348-4AB5-9DC1-5BC74997EF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C9559-9A3F-4F87-8F7B-D80D03FB9A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79A59A-91A4-4773-BA86-DC13F94902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64AC6-29B1-40D1-8FCC-80BF534FDA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60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D3DA7467-9A72-480E-9AD0-0B92809B156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20266" y="404664"/>
            <a:ext cx="7903467" cy="4391818"/>
          </a:xfrm>
        </p:spPr>
        <p:txBody>
          <a:bodyPr>
            <a:normAutofit/>
          </a:bodyPr>
          <a:lstStyle/>
          <a:p>
            <a:br>
              <a:rPr lang="en-GB" altLang="en-US" sz="3800" dirty="0"/>
            </a:br>
            <a:r>
              <a:rPr lang="en-GB" altLang="en-US" sz="3800" dirty="0"/>
              <a:t>Knowledge and Information Management </a:t>
            </a:r>
            <a:r>
              <a:rPr lang="en-GB" altLang="en-US" sz="3800" dirty="0" err="1"/>
              <a:t>SfWP</a:t>
            </a:r>
            <a:br>
              <a:rPr lang="en-GB" altLang="en-US" sz="3800" dirty="0"/>
            </a:br>
            <a:br>
              <a:rPr lang="en-GB" altLang="en-US" sz="3800" dirty="0"/>
            </a:br>
            <a:r>
              <a:rPr lang="en-GB" altLang="en-US" sz="3800" dirty="0"/>
              <a:t>Module code: BMSW5106_CARD</a:t>
            </a:r>
            <a:br>
              <a:rPr lang="en-GB" altLang="en-US" sz="3800" dirty="0"/>
            </a:br>
            <a:br>
              <a:rPr lang="en-GB" altLang="en-US" sz="3800" dirty="0"/>
            </a:br>
            <a:r>
              <a:rPr lang="en-GB" altLang="en-US" sz="3800" dirty="0"/>
              <a:t> </a:t>
            </a:r>
          </a:p>
        </p:txBody>
      </p:sp>
      <p:pic>
        <p:nvPicPr>
          <p:cNvPr id="4099" name="Picture 2">
            <a:extLst>
              <a:ext uri="{FF2B5EF4-FFF2-40B4-BE49-F238E27FC236}">
                <a16:creationId xmlns:a16="http://schemas.microsoft.com/office/drawing/2014/main" id="{25115775-C2C6-4459-BC92-59891BE49E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4978400"/>
            <a:ext cx="289560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474DA-24B6-40F1-AA90-00D7D03B7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Structure </a:t>
            </a:r>
            <a:r>
              <a:rPr lang="en-GB" sz="3600" b="1"/>
              <a:t>of Week 9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6758A-FDAA-4877-976F-A8F09D680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Final Typology – Quinn</a:t>
            </a:r>
          </a:p>
          <a:p>
            <a:r>
              <a:rPr lang="en-GB" sz="4000" dirty="0"/>
              <a:t>The resource-based view of the firm</a:t>
            </a:r>
          </a:p>
          <a:p>
            <a:r>
              <a:rPr lang="en-GB" sz="4000" dirty="0"/>
              <a:t>Assignment Guidance </a:t>
            </a:r>
          </a:p>
        </p:txBody>
      </p:sp>
    </p:spTree>
    <p:extLst>
      <p:ext uri="{BB962C8B-B14F-4D97-AF65-F5344CB8AC3E}">
        <p14:creationId xmlns:p14="http://schemas.microsoft.com/office/powerpoint/2010/main" val="589451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BC5666FF-BA0B-431E-9FAE-C6F95199ED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sz="4400" b="1"/>
              <a:t>Types of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1CFD8-63EF-4155-B2F0-FD0BE23791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6613" y="1658938"/>
            <a:ext cx="7470775" cy="4351337"/>
          </a:xfrm>
        </p:spPr>
        <p:txBody>
          <a:bodyPr/>
          <a:lstStyle/>
          <a:p>
            <a:pPr>
              <a:defRPr/>
            </a:pPr>
            <a:r>
              <a:rPr lang="en-GB" altLang="en-US" sz="4000" dirty="0"/>
              <a:t>Procedural knowledge</a:t>
            </a:r>
          </a:p>
          <a:p>
            <a:pPr>
              <a:defRPr/>
            </a:pPr>
            <a:r>
              <a:rPr lang="en-GB" altLang="en-US" sz="4000" dirty="0"/>
              <a:t>Declarative knowledge</a:t>
            </a:r>
          </a:p>
          <a:p>
            <a:pPr>
              <a:defRPr/>
            </a:pPr>
            <a:r>
              <a:rPr lang="en-GB" altLang="en-US" sz="4000" dirty="0"/>
              <a:t>Semantic knowledge</a:t>
            </a:r>
          </a:p>
          <a:p>
            <a:pPr>
              <a:defRPr/>
            </a:pPr>
            <a:r>
              <a:rPr lang="en-GB" altLang="en-US" sz="4000" dirty="0"/>
              <a:t>Episodic knowledge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619CC9F-DA20-451E-B0AC-B66A9041CA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726" t="28436" r="16139" b="6871"/>
          <a:stretch>
            <a:fillRect/>
          </a:stretch>
        </p:blipFill>
        <p:spPr bwMode="auto">
          <a:xfrm>
            <a:off x="36513" y="-3175"/>
            <a:ext cx="9144000" cy="667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F6F89-9DA1-4DD4-9555-96714A619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Typologies – Quinn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84FB6-CFEC-4281-A59E-CDE61D363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Quinn Typology, 1993:  Four Levels of Knowledge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Cognitive Knowledge (know-what)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Advanced Skills (know-how)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Systems Understanding (know-why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Self Motivated creativity (care-why)</a:t>
            </a:r>
          </a:p>
        </p:txBody>
      </p:sp>
    </p:spTree>
    <p:extLst>
      <p:ext uri="{BB962C8B-B14F-4D97-AF65-F5344CB8AC3E}">
        <p14:creationId xmlns:p14="http://schemas.microsoft.com/office/powerpoint/2010/main" val="2735691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5D8AF77-8B1B-4730-AD17-843B38046B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60" t="23387" r="58661" b="24788"/>
          <a:stretch/>
        </p:blipFill>
        <p:spPr>
          <a:xfrm>
            <a:off x="971600" y="44624"/>
            <a:ext cx="7792018" cy="6741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954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51B79E-B590-4D77-9357-08E701ADD51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51" t="10353" r="61812" b="13582"/>
          <a:stretch/>
        </p:blipFill>
        <p:spPr>
          <a:xfrm>
            <a:off x="3491880" y="116632"/>
            <a:ext cx="4464496" cy="6552728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9E948131-E813-4777-B766-2DF4EBE41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331102"/>
            <a:ext cx="3007246" cy="1119658"/>
          </a:xfrm>
        </p:spPr>
        <p:txBody>
          <a:bodyPr/>
          <a:lstStyle/>
          <a:p>
            <a:r>
              <a:rPr lang="en-GB" b="1" dirty="0"/>
              <a:t>VRIO Framework</a:t>
            </a:r>
          </a:p>
        </p:txBody>
      </p:sp>
    </p:spTree>
    <p:extLst>
      <p:ext uri="{BB962C8B-B14F-4D97-AF65-F5344CB8AC3E}">
        <p14:creationId xmlns:p14="http://schemas.microsoft.com/office/powerpoint/2010/main" val="66247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5D8AF77-8B1B-4730-AD17-843B38046B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60" t="23387" r="58661" b="24788"/>
          <a:stretch/>
        </p:blipFill>
        <p:spPr>
          <a:xfrm>
            <a:off x="971600" y="44624"/>
            <a:ext cx="7792018" cy="6741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98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489FD-790B-494D-838D-13E9A2480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an Effective Knowledge Management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ADDCA-FDAD-4486-9812-22404F62DB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 the most basic level: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Identification of needs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Identification of knowledge resources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Acquisition, creation or elimination of knowledge resources/processes/environments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Storage of Knowledge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Retrieval, application and sharing of knowledge</a:t>
            </a:r>
          </a:p>
        </p:txBody>
      </p:sp>
    </p:spTree>
    <p:extLst>
      <p:ext uri="{BB962C8B-B14F-4D97-AF65-F5344CB8AC3E}">
        <p14:creationId xmlns:p14="http://schemas.microsoft.com/office/powerpoint/2010/main" val="27832017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474DA-24B6-40F1-AA90-00D7D03B7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Summary of Week 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6758A-FDAA-4877-976F-A8F09D680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Quinn’s Typology</a:t>
            </a:r>
          </a:p>
          <a:p>
            <a:r>
              <a:rPr lang="en-GB" sz="4000" dirty="0"/>
              <a:t>The resource-based view of the firm</a:t>
            </a:r>
          </a:p>
          <a:p>
            <a:r>
              <a:rPr lang="en-GB" sz="4000" dirty="0"/>
              <a:t>VRIO Framework</a:t>
            </a:r>
          </a:p>
          <a:p>
            <a:r>
              <a:rPr lang="en-GB" sz="4000"/>
              <a:t>Assignment Guidance</a:t>
            </a:r>
            <a:endParaRPr lang="en-GB" sz="4000" dirty="0"/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615840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321</Words>
  <Application>Microsoft Office PowerPoint</Application>
  <PresentationFormat>On-screen Show (4:3)</PresentationFormat>
  <Paragraphs>63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 Knowledge and Information Management SfWP  Module code: BMSW5106_CARD   </vt:lpstr>
      <vt:lpstr>Structure of Week 9</vt:lpstr>
      <vt:lpstr>Types of Knowledge</vt:lpstr>
      <vt:lpstr>Typologies – Quinn</vt:lpstr>
      <vt:lpstr>PowerPoint Presentation</vt:lpstr>
      <vt:lpstr>VRIO Framework</vt:lpstr>
      <vt:lpstr>PowerPoint Presentation</vt:lpstr>
      <vt:lpstr>Developing an Effective Knowledge Management System</vt:lpstr>
      <vt:lpstr>Summary of Week 9</vt:lpstr>
    </vt:vector>
  </TitlesOfParts>
  <Company>University of 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Resource based view of the firm</dc:title>
  <dc:creator>Haydn Blackey</dc:creator>
  <cp:lastModifiedBy>Marie Pitson</cp:lastModifiedBy>
  <cp:revision>127</cp:revision>
  <cp:lastPrinted>2019-10-07T10:15:30Z</cp:lastPrinted>
  <dcterms:created xsi:type="dcterms:W3CDTF">2005-01-11T13:44:05Z</dcterms:created>
  <dcterms:modified xsi:type="dcterms:W3CDTF">2022-06-15T07:46:47Z</dcterms:modified>
</cp:coreProperties>
</file>