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3" r:id="rId1"/>
  </p:sldMasterIdLst>
  <p:notesMasterIdLst>
    <p:notesMasterId r:id="rId15"/>
  </p:notesMasterIdLst>
  <p:sldIdLst>
    <p:sldId id="256" r:id="rId2"/>
    <p:sldId id="266" r:id="rId3"/>
    <p:sldId id="267" r:id="rId4"/>
    <p:sldId id="262" r:id="rId5"/>
    <p:sldId id="257" r:id="rId6"/>
    <p:sldId id="258" r:id="rId7"/>
    <p:sldId id="259" r:id="rId8"/>
    <p:sldId id="268" r:id="rId9"/>
    <p:sldId id="260" r:id="rId10"/>
    <p:sldId id="261"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22E60A-C8EE-42E8-8A13-B2ADC75EEF19}" v="2" dt="2022-12-09T20:35:41.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FCFA8-2728-410A-9163-1CEACA5487D9}"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67D8A-59DC-4DFC-8E7B-33BE3EEC5244}" type="slidenum">
              <a:rPr lang="en-GB" smtClean="0"/>
              <a:t>‹#›</a:t>
            </a:fld>
            <a:endParaRPr lang="en-GB"/>
          </a:p>
        </p:txBody>
      </p:sp>
    </p:spTree>
    <p:extLst>
      <p:ext uri="{BB962C8B-B14F-4D97-AF65-F5344CB8AC3E}">
        <p14:creationId xmlns:p14="http://schemas.microsoft.com/office/powerpoint/2010/main" val="1956057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research investigate the effectiveness of the Cognitive Behavioral Therapy (CBT) for anxiety disorders in Children and Adolescents in the UK. To justify the research aim, the author of this study has developed three research objectives. The first research objective is to identify the availability of the CBT in the UK for children and adolescents with anxiety in the UK. The second research objective is to identify the extent of utilization of CBT for children and adolescents with anxiety in the UK and the third research objective of this study is to determine the effectiveness of CBT.</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4</a:t>
            </a:fld>
            <a:endParaRPr lang="en-GB"/>
          </a:p>
        </p:txBody>
      </p:sp>
    </p:spTree>
    <p:extLst>
      <p:ext uri="{BB962C8B-B14F-4D97-AF65-F5344CB8AC3E}">
        <p14:creationId xmlns:p14="http://schemas.microsoft.com/office/powerpoint/2010/main" val="3544920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secondary research design has been chosen by the author to conduct the research. More specifically a qualitative systematic review research approach will be taken into an consideration. To collect accurate, relevant and current articles, the author will use University Library Database. Peer-reviewed and primary articles will only be marked by the author to ensure the validity and reliability of the research findings. To ensure the relevance of chosen articles with the identified topic, a further two-step screening criteria will also be </a:t>
            </a:r>
            <a:r>
              <a:rPr lang="en-US" dirty="0" err="1"/>
              <a:t>prioritised</a:t>
            </a:r>
            <a:r>
              <a:rPr lang="en-US" dirty="0"/>
              <a:t> by the author of this study.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5</a:t>
            </a:fld>
            <a:endParaRPr lang="en-GB"/>
          </a:p>
        </p:txBody>
      </p:sp>
    </p:spTree>
    <p:extLst>
      <p:ext uri="{BB962C8B-B14F-4D97-AF65-F5344CB8AC3E}">
        <p14:creationId xmlns:p14="http://schemas.microsoft.com/office/powerpoint/2010/main" val="246572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major articles that are identified two conduct the systematic literature review. All of the identified studies have focused on the impact of the CBT on children and adolescents with anxiety disorder in the UK. The first research study was performed by James et al. (2020). The second research study was performed by Crawley et al. (2013) and the third research study was performed by Stallard et al. (2014).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6</a:t>
            </a:fld>
            <a:endParaRPr lang="en-GB"/>
          </a:p>
        </p:txBody>
      </p:sp>
    </p:spTree>
    <p:extLst>
      <p:ext uri="{BB962C8B-B14F-4D97-AF65-F5344CB8AC3E}">
        <p14:creationId xmlns:p14="http://schemas.microsoft.com/office/powerpoint/2010/main" val="414798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key themes that are developed in this study by the author to answer to the research objectives are the feasibility of CBT for children and adolescents with anxiety disorder, availability and provision of CBT for children and adolescent with anxiety disorder and lastly the effectiveness of the CBT for children and adolescent with anxiety disorder. An open coding approach has been followed by the author to generate the above mentioned themes where the main foundation of developing the themes were the findings of three articles mentioned in the previous slide.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7</a:t>
            </a:fld>
            <a:endParaRPr lang="en-GB"/>
          </a:p>
        </p:txBody>
      </p:sp>
    </p:spTree>
    <p:extLst>
      <p:ext uri="{BB962C8B-B14F-4D97-AF65-F5344CB8AC3E}">
        <p14:creationId xmlns:p14="http://schemas.microsoft.com/office/powerpoint/2010/main" val="2528794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the synthesis matrix of three different articles that are used in the systematic review. </a:t>
            </a:r>
          </a:p>
          <a:p>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8</a:t>
            </a:fld>
            <a:endParaRPr lang="en-GB"/>
          </a:p>
        </p:txBody>
      </p:sp>
    </p:spTree>
    <p:extLst>
      <p:ext uri="{BB962C8B-B14F-4D97-AF65-F5344CB8AC3E}">
        <p14:creationId xmlns:p14="http://schemas.microsoft.com/office/powerpoint/2010/main" val="1463374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findings that are obtained by the author of this study are as follows: </a:t>
            </a:r>
          </a:p>
          <a:p>
            <a:r>
              <a:rPr lang="en-US" dirty="0"/>
              <a:t>According to James et al. (2020), CBT was found to have a significant outcome on children and adolescents with anxiety disorders in the UK in terms of an improved cognitive function. </a:t>
            </a:r>
          </a:p>
          <a:p>
            <a:r>
              <a:rPr lang="en-US" dirty="0"/>
              <a:t>According to Crawley et al. (2013), CBT was identified as an acceptable, feasible and beneficial non-pharmacological therapy for children and adolescents with anxiety disorders. </a:t>
            </a:r>
          </a:p>
          <a:p>
            <a:r>
              <a:rPr lang="en-US" dirty="0"/>
              <a:t>According to Stallard et al. (2014), CBT when delivered by training teachers to children and adolescents with anxiety disorders was not as effective as the CBT delivered by health professionals. </a:t>
            </a:r>
          </a:p>
          <a:p>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9</a:t>
            </a:fld>
            <a:endParaRPr lang="en-GB"/>
          </a:p>
        </p:txBody>
      </p:sp>
    </p:spTree>
    <p:extLst>
      <p:ext uri="{BB962C8B-B14F-4D97-AF65-F5344CB8AC3E}">
        <p14:creationId xmlns:p14="http://schemas.microsoft.com/office/powerpoint/2010/main" val="166050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all other systematic review, this study also has key strengths and limitations. For example, the key strength of this study is its comprehensive approach of representing the data. This is the first systematic review in the UK to determine the feasibility and effectiveness of the CBT for children and adolescents with anxiety disorders. Two-step screening approach has also increased the strength of the study as it helped in identifying relevant or accurate secondary resources only. Despite such strengths a limited amount of resources to define the research finding was identified as one of the key limitations of the study. Lack of validity and reliability due to heterogeneity was also identified by the author.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10</a:t>
            </a:fld>
            <a:endParaRPr lang="en-GB"/>
          </a:p>
        </p:txBody>
      </p:sp>
    </p:spTree>
    <p:extLst>
      <p:ext uri="{BB962C8B-B14F-4D97-AF65-F5344CB8AC3E}">
        <p14:creationId xmlns:p14="http://schemas.microsoft.com/office/powerpoint/2010/main" val="2782735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identified limitations and scope of practice, it can be stated that, a further scope is there to conduct a primary qualitative study. The author could have enhanced the validity of the research study by using a more amount of primary research data. A critical appraisal of articles can be used assess or evaluate validity of key findings. Further scope to study barriers and facilitators of the CBT for anxiety disorders in the UK.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11</a:t>
            </a:fld>
            <a:endParaRPr lang="en-GB"/>
          </a:p>
        </p:txBody>
      </p:sp>
    </p:spTree>
    <p:extLst>
      <p:ext uri="{BB962C8B-B14F-4D97-AF65-F5344CB8AC3E}">
        <p14:creationId xmlns:p14="http://schemas.microsoft.com/office/powerpoint/2010/main" val="4223688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all the above-mentioned facts and findings it can be stated that, in this study, a systematic review has been performed by the author where the consideration was specifically given to secondary data sources. A specific focus was given on the effectiveness of the CBT for anxiety disorder among children and adolescents. CBT has also been found to be effective in terms of enhancing the cognitive function of individuals. </a:t>
            </a:r>
            <a:endParaRPr lang="en-GB" dirty="0"/>
          </a:p>
        </p:txBody>
      </p:sp>
      <p:sp>
        <p:nvSpPr>
          <p:cNvPr id="4" name="Slide Number Placeholder 3"/>
          <p:cNvSpPr>
            <a:spLocks noGrp="1"/>
          </p:cNvSpPr>
          <p:nvPr>
            <p:ph type="sldNum" sz="quarter" idx="5"/>
          </p:nvPr>
        </p:nvSpPr>
        <p:spPr/>
        <p:txBody>
          <a:bodyPr/>
          <a:lstStyle/>
          <a:p>
            <a:fld id="{AA367D8A-59DC-4DFC-8E7B-33BE3EEC5244}" type="slidenum">
              <a:rPr lang="en-GB" smtClean="0"/>
              <a:t>12</a:t>
            </a:fld>
            <a:endParaRPr lang="en-GB"/>
          </a:p>
        </p:txBody>
      </p:sp>
    </p:spTree>
    <p:extLst>
      <p:ext uri="{BB962C8B-B14F-4D97-AF65-F5344CB8AC3E}">
        <p14:creationId xmlns:p14="http://schemas.microsoft.com/office/powerpoint/2010/main" val="93082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134579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193281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820758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B0F79F-2525-46DD-A531-260434C44A11}" type="datetimeFigureOut">
              <a:rPr lang="en-IN" smtClean="0"/>
              <a:t>09-12-2022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821730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B0F79F-2525-46DD-A531-260434C44A11}" type="datetimeFigureOut">
              <a:rPr lang="en-IN" smtClean="0"/>
              <a:t>09-12-2022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52690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B0F79F-2525-46DD-A531-260434C44A11}" type="datetimeFigureOut">
              <a:rPr lang="en-IN" smtClean="0"/>
              <a:t>09-12-2022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415586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B0F79F-2525-46DD-A531-260434C44A11}" type="datetimeFigureOut">
              <a:rPr lang="en-IN" smtClean="0"/>
              <a:t>09-12-2022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41427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0F79F-2525-46DD-A531-260434C44A11}" type="datetimeFigureOut">
              <a:rPr lang="en-IN" smtClean="0"/>
              <a:t>09-12-2022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687965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B0F79F-2525-46DD-A531-260434C44A11}" type="datetimeFigureOut">
              <a:rPr lang="en-IN" smtClean="0"/>
              <a:t>09-12-2022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776751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217933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866432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773002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58659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24098192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3657295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B0F79F-2525-46DD-A531-260434C44A11}" type="datetimeFigureOut">
              <a:rPr lang="en-IN" smtClean="0"/>
              <a:t>09-12-2022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AB3776-BB2D-4901-A349-16855B59E3F4}" type="slidenum">
              <a:rPr lang="en-IN" smtClean="0"/>
              <a:t>‹#›</a:t>
            </a:fld>
            <a:endParaRPr lang="en-IN"/>
          </a:p>
        </p:txBody>
      </p:sp>
    </p:spTree>
    <p:extLst>
      <p:ext uri="{BB962C8B-B14F-4D97-AF65-F5344CB8AC3E}">
        <p14:creationId xmlns:p14="http://schemas.microsoft.com/office/powerpoint/2010/main" val="14145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B0F79F-2525-46DD-A531-260434C44A11}" type="datetimeFigureOut">
              <a:rPr lang="en-IN" smtClean="0"/>
              <a:t>09-12-2022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6AB3776-BB2D-4901-A349-16855B59E3F4}" type="slidenum">
              <a:rPr lang="en-IN" smtClean="0"/>
              <a:t>‹#›</a:t>
            </a:fld>
            <a:endParaRPr lang="en-IN"/>
          </a:p>
        </p:txBody>
      </p:sp>
    </p:spTree>
    <p:extLst>
      <p:ext uri="{BB962C8B-B14F-4D97-AF65-F5344CB8AC3E}">
        <p14:creationId xmlns:p14="http://schemas.microsoft.com/office/powerpoint/2010/main" val="2518316378"/>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9470535-3267-4567-91FA-25EE8845339E}"/>
              </a:ext>
            </a:extLst>
          </p:cNvPr>
          <p:cNvSpPr txBox="1"/>
          <p:nvPr/>
        </p:nvSpPr>
        <p:spPr>
          <a:xfrm>
            <a:off x="640079" y="766811"/>
            <a:ext cx="5262015" cy="4955045"/>
          </a:xfrm>
          <a:prstGeom prst="rect">
            <a:avLst/>
          </a:prstGeom>
        </p:spPr>
        <p:txBody>
          <a:bodyPr vert="horz" lIns="45720" tIns="45720" rIns="45720" bIns="45720" rtlCol="0">
            <a:normAutofit fontScale="92500" lnSpcReduction="10000"/>
          </a:bodyPr>
          <a:lstStyle/>
          <a:p>
            <a:pPr defTabSz="914400">
              <a:lnSpc>
                <a:spcPct val="90000"/>
              </a:lnSpc>
              <a:spcBef>
                <a:spcPct val="0"/>
              </a:spcBef>
              <a:spcAft>
                <a:spcPts val="600"/>
              </a:spcAft>
              <a:buClr>
                <a:schemeClr val="accent1"/>
              </a:buClr>
            </a:pPr>
            <a:r>
              <a:rPr lang="en-US" sz="2400" b="1" cap="all" spc="200" baseline="0" dirty="0"/>
              <a:t>TOPIC: EFFECTIVENESS OF COGNITIVE BEHAVIOURAL THERAPY AMONG CHILDREN AND ADOLESCENTS WITH ANXIETY DISORDER IN THE UNITED KINGDOM (UK)</a:t>
            </a:r>
          </a:p>
          <a:p>
            <a:pPr defTabSz="914400">
              <a:lnSpc>
                <a:spcPct val="90000"/>
              </a:lnSpc>
              <a:spcBef>
                <a:spcPct val="0"/>
              </a:spcBef>
              <a:spcAft>
                <a:spcPts val="600"/>
              </a:spcAft>
              <a:buClr>
                <a:schemeClr val="accent1"/>
              </a:buClr>
            </a:pPr>
            <a:br>
              <a:rPr lang="en-US" sz="2000" b="1" cap="all" spc="200" dirty="0"/>
            </a:br>
            <a:endParaRPr lang="en-US" sz="2000" b="1" cap="all" spc="200" dirty="0"/>
          </a:p>
          <a:p>
            <a:pPr defTabSz="914400">
              <a:lnSpc>
                <a:spcPct val="90000"/>
              </a:lnSpc>
              <a:spcBef>
                <a:spcPct val="0"/>
              </a:spcBef>
              <a:spcAft>
                <a:spcPts val="600"/>
              </a:spcAft>
              <a:buClr>
                <a:schemeClr val="accent1"/>
              </a:buClr>
            </a:pPr>
            <a:endParaRPr lang="en-US" sz="2000" b="1" cap="all" spc="200" baseline="0" dirty="0"/>
          </a:p>
          <a:p>
            <a:pPr defTabSz="914400">
              <a:lnSpc>
                <a:spcPct val="90000"/>
              </a:lnSpc>
              <a:spcBef>
                <a:spcPct val="0"/>
              </a:spcBef>
              <a:spcAft>
                <a:spcPts val="600"/>
              </a:spcAft>
              <a:buClr>
                <a:schemeClr val="accent1"/>
              </a:buClr>
            </a:pPr>
            <a:endParaRPr lang="en-US" sz="2000" b="1" cap="all" spc="200" dirty="0"/>
          </a:p>
          <a:p>
            <a:pPr defTabSz="914400">
              <a:lnSpc>
                <a:spcPct val="90000"/>
              </a:lnSpc>
              <a:spcBef>
                <a:spcPct val="0"/>
              </a:spcBef>
              <a:spcAft>
                <a:spcPts val="600"/>
              </a:spcAft>
              <a:buClr>
                <a:schemeClr val="accent1"/>
              </a:buClr>
            </a:pPr>
            <a:endParaRPr lang="en-US" sz="2000" b="1" cap="all" spc="200" baseline="0" dirty="0"/>
          </a:p>
          <a:p>
            <a:pPr defTabSz="914400">
              <a:lnSpc>
                <a:spcPct val="90000"/>
              </a:lnSpc>
              <a:spcBef>
                <a:spcPct val="0"/>
              </a:spcBef>
              <a:spcAft>
                <a:spcPts val="600"/>
              </a:spcAft>
              <a:buClr>
                <a:schemeClr val="accent1"/>
              </a:buClr>
            </a:pPr>
            <a:endParaRPr lang="en-US" sz="2000" b="1" cap="all" spc="200" dirty="0"/>
          </a:p>
          <a:p>
            <a:pPr defTabSz="914400">
              <a:lnSpc>
                <a:spcPct val="90000"/>
              </a:lnSpc>
              <a:spcBef>
                <a:spcPct val="0"/>
              </a:spcBef>
              <a:spcAft>
                <a:spcPts val="600"/>
              </a:spcAft>
              <a:buClr>
                <a:schemeClr val="accent1"/>
              </a:buClr>
            </a:pPr>
            <a:r>
              <a:rPr lang="nl-NL" sz="2000" b="1" cap="all" spc="200" baseline="0" dirty="0"/>
              <a:t>Student name: Catalina Dragoi</a:t>
            </a:r>
          </a:p>
          <a:p>
            <a:pPr defTabSz="914400">
              <a:lnSpc>
                <a:spcPct val="90000"/>
              </a:lnSpc>
              <a:spcBef>
                <a:spcPct val="0"/>
              </a:spcBef>
              <a:spcAft>
                <a:spcPts val="600"/>
              </a:spcAft>
              <a:buClr>
                <a:schemeClr val="accent1"/>
              </a:buClr>
            </a:pPr>
            <a:r>
              <a:rPr lang="nl-NL" sz="2000" b="1" cap="all" spc="200" baseline="0" dirty="0"/>
              <a:t>Student ID: 2022850</a:t>
            </a:r>
          </a:p>
          <a:p>
            <a:pPr defTabSz="914400">
              <a:lnSpc>
                <a:spcPct val="90000"/>
              </a:lnSpc>
              <a:spcBef>
                <a:spcPct val="0"/>
              </a:spcBef>
              <a:spcAft>
                <a:spcPts val="600"/>
              </a:spcAft>
              <a:buClr>
                <a:schemeClr val="accent1"/>
              </a:buClr>
            </a:pPr>
            <a:r>
              <a:rPr lang="en-GB" sz="2200" b="1" dirty="0"/>
              <a:t>LECTURER NAME: RACHAEL COHEN</a:t>
            </a:r>
          </a:p>
          <a:p>
            <a:pPr defTabSz="914400">
              <a:lnSpc>
                <a:spcPct val="90000"/>
              </a:lnSpc>
              <a:spcBef>
                <a:spcPct val="0"/>
              </a:spcBef>
              <a:spcAft>
                <a:spcPts val="600"/>
              </a:spcAft>
              <a:buClr>
                <a:schemeClr val="accent1"/>
              </a:buClr>
            </a:pPr>
            <a:r>
              <a:rPr lang="en-US" sz="2000" b="1" cap="all" spc="200" baseline="0" dirty="0"/>
              <a:t>Module code: BMHP5005</a:t>
            </a:r>
          </a:p>
        </p:txBody>
      </p:sp>
      <p:pic>
        <p:nvPicPr>
          <p:cNvPr id="6" name="Picture 5">
            <a:extLst>
              <a:ext uri="{FF2B5EF4-FFF2-40B4-BE49-F238E27FC236}">
                <a16:creationId xmlns:a16="http://schemas.microsoft.com/office/drawing/2014/main" id="{3D94D6FD-11D7-41D7-BCFF-99AC47C20584}"/>
              </a:ext>
            </a:extLst>
          </p:cNvPr>
          <p:cNvPicPr>
            <a:picLocks noChangeAspect="1"/>
          </p:cNvPicPr>
          <p:nvPr/>
        </p:nvPicPr>
        <p:blipFill rotWithShape="1">
          <a:blip r:embed="rId2">
            <a:extLst>
              <a:ext uri="{28A0092B-C50C-407E-A947-70E740481C1C}">
                <a14:useLocalDpi xmlns:a14="http://schemas.microsoft.com/office/drawing/2010/main" val="0"/>
              </a:ext>
            </a:extLst>
          </a:blip>
          <a:srcRect l="17755" t="16004" r="12816" b="8727"/>
          <a:stretch/>
        </p:blipFill>
        <p:spPr>
          <a:xfrm>
            <a:off x="5902094" y="1769146"/>
            <a:ext cx="6327432" cy="3849985"/>
          </a:xfrm>
          <a:prstGeom prst="rect">
            <a:avLst/>
          </a:prstGeom>
          <a:solidFill>
            <a:srgbClr val="FFFFFF">
              <a:shade val="85000"/>
            </a:srgbClr>
          </a:solidFill>
        </p:spPr>
      </p:pic>
      <p:sp>
        <p:nvSpPr>
          <p:cNvPr id="4" name="TextBox 3">
            <a:extLst>
              <a:ext uri="{FF2B5EF4-FFF2-40B4-BE49-F238E27FC236}">
                <a16:creationId xmlns:a16="http://schemas.microsoft.com/office/drawing/2014/main" id="{A2CCDD7E-A860-7CF1-311C-16E43871E2DE}"/>
              </a:ext>
            </a:extLst>
          </p:cNvPr>
          <p:cNvSpPr txBox="1"/>
          <p:nvPr/>
        </p:nvSpPr>
        <p:spPr>
          <a:xfrm>
            <a:off x="3049229" y="3244334"/>
            <a:ext cx="6098458" cy="369332"/>
          </a:xfrm>
          <a:prstGeom prst="rect">
            <a:avLst/>
          </a:prstGeom>
          <a:noFill/>
        </p:spPr>
        <p:txBody>
          <a:bodyPr wrap="square">
            <a:spAutoFit/>
          </a:bodyPr>
          <a:lstStyle/>
          <a:p>
            <a:r>
              <a:rPr lang="en-GB" dirty="0"/>
              <a:t>:  </a:t>
            </a:r>
          </a:p>
        </p:txBody>
      </p:sp>
    </p:spTree>
    <p:extLst>
      <p:ext uri="{BB962C8B-B14F-4D97-AF65-F5344CB8AC3E}">
        <p14:creationId xmlns:p14="http://schemas.microsoft.com/office/powerpoint/2010/main" val="3321056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9" name="Picture 3" descr="Aqua and green fractal background like floral petal">
            <a:extLst>
              <a:ext uri="{FF2B5EF4-FFF2-40B4-BE49-F238E27FC236}">
                <a16:creationId xmlns:a16="http://schemas.microsoft.com/office/drawing/2014/main" id="{DE2FF9A9-AADA-5413-EDC5-9736E56494DE}"/>
              </a:ext>
            </a:extLst>
          </p:cNvPr>
          <p:cNvPicPr>
            <a:picLocks noChangeAspect="1"/>
          </p:cNvPicPr>
          <p:nvPr/>
        </p:nvPicPr>
        <p:blipFill rotWithShape="1">
          <a:blip r:embed="rId2"/>
          <a:srcRect l="8011" r="5351"/>
          <a:stretch/>
        </p:blipFill>
        <p:spPr>
          <a:xfrm>
            <a:off x="7961377" y="0"/>
            <a:ext cx="4230624" cy="758952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834A316-46EB-5885-2A4E-45A751833BCD}"/>
              </a:ext>
            </a:extLst>
          </p:cNvPr>
          <p:cNvSpPr>
            <a:spLocks noGrp="1"/>
          </p:cNvSpPr>
          <p:nvPr>
            <p:ph type="title"/>
          </p:nvPr>
        </p:nvSpPr>
        <p:spPr>
          <a:xfrm>
            <a:off x="-974485" y="45370"/>
            <a:ext cx="8596668" cy="1320800"/>
          </a:xfrm>
        </p:spPr>
        <p:txBody>
          <a:bodyPr vert="horz" lIns="91440" tIns="45720" rIns="91440" bIns="45720" rtlCol="0" anchor="b">
            <a:normAutofit/>
          </a:bodyPr>
          <a:lstStyle/>
          <a:p>
            <a:pPr algn="r"/>
            <a:r>
              <a:rPr lang="en-US" sz="3200" dirty="0"/>
              <a:t>Table of Content</a:t>
            </a:r>
          </a:p>
        </p:txBody>
      </p:sp>
      <p:sp>
        <p:nvSpPr>
          <p:cNvPr id="5" name="Subtitle 4">
            <a:extLst>
              <a:ext uri="{FF2B5EF4-FFF2-40B4-BE49-F238E27FC236}">
                <a16:creationId xmlns:a16="http://schemas.microsoft.com/office/drawing/2014/main" id="{A5DE9BCE-B0AC-CC63-8553-C50408B0737C}"/>
              </a:ext>
            </a:extLst>
          </p:cNvPr>
          <p:cNvSpPr>
            <a:spLocks noGrp="1"/>
          </p:cNvSpPr>
          <p:nvPr>
            <p:ph type="subTitle" idx="4294967295"/>
          </p:nvPr>
        </p:nvSpPr>
        <p:spPr>
          <a:xfrm>
            <a:off x="1306312" y="2317325"/>
            <a:ext cx="7060448" cy="3991400"/>
          </a:xfrm>
        </p:spPr>
        <p:txBody>
          <a:bodyPr>
            <a:noAutofit/>
          </a:bodyPr>
          <a:lstStyle/>
          <a:p>
            <a:pPr marL="0" indent="0">
              <a:buNone/>
            </a:pPr>
            <a:r>
              <a:rPr lang="en-GB" dirty="0"/>
              <a:t>Research aim….………………………………………………………………………………4                        </a:t>
            </a:r>
          </a:p>
        </p:txBody>
      </p:sp>
      <p:sp>
        <p:nvSpPr>
          <p:cNvPr id="7" name="TextBox 6">
            <a:extLst>
              <a:ext uri="{FF2B5EF4-FFF2-40B4-BE49-F238E27FC236}">
                <a16:creationId xmlns:a16="http://schemas.microsoft.com/office/drawing/2014/main" id="{0A266C7A-D0C7-EAF6-63CF-E4917C486D34}"/>
              </a:ext>
            </a:extLst>
          </p:cNvPr>
          <p:cNvSpPr txBox="1"/>
          <p:nvPr/>
        </p:nvSpPr>
        <p:spPr>
          <a:xfrm>
            <a:off x="1306313" y="2587745"/>
            <a:ext cx="11248103" cy="369332"/>
          </a:xfrm>
          <a:prstGeom prst="rect">
            <a:avLst/>
          </a:prstGeom>
          <a:noFill/>
        </p:spPr>
        <p:txBody>
          <a:bodyPr wrap="square">
            <a:spAutoFit/>
          </a:bodyPr>
          <a:lstStyle/>
          <a:p>
            <a:r>
              <a:rPr lang="en-GB" dirty="0"/>
              <a:t>Methods for data-collection…………………………………………………………..5</a:t>
            </a:r>
          </a:p>
        </p:txBody>
      </p:sp>
      <p:sp>
        <p:nvSpPr>
          <p:cNvPr id="21" name="TextBox 20">
            <a:extLst>
              <a:ext uri="{FF2B5EF4-FFF2-40B4-BE49-F238E27FC236}">
                <a16:creationId xmlns:a16="http://schemas.microsoft.com/office/drawing/2014/main" id="{0FB061C2-53A2-D00C-07D9-77D06D1F11E3}"/>
              </a:ext>
            </a:extLst>
          </p:cNvPr>
          <p:cNvSpPr txBox="1"/>
          <p:nvPr/>
        </p:nvSpPr>
        <p:spPr>
          <a:xfrm rot="10800000" flipV="1">
            <a:off x="1306311" y="3039367"/>
            <a:ext cx="7277249" cy="646331"/>
          </a:xfrm>
          <a:prstGeom prst="rect">
            <a:avLst/>
          </a:prstGeom>
          <a:noFill/>
        </p:spPr>
        <p:txBody>
          <a:bodyPr wrap="square">
            <a:spAutoFit/>
          </a:bodyPr>
          <a:lstStyle/>
          <a:p>
            <a:r>
              <a:rPr lang="en-US" dirty="0"/>
              <a:t>Articles included in the systematic literature review……………………………………………………………………………………………..6</a:t>
            </a:r>
          </a:p>
        </p:txBody>
      </p:sp>
      <p:sp>
        <p:nvSpPr>
          <p:cNvPr id="25" name="TextBox 24">
            <a:extLst>
              <a:ext uri="{FF2B5EF4-FFF2-40B4-BE49-F238E27FC236}">
                <a16:creationId xmlns:a16="http://schemas.microsoft.com/office/drawing/2014/main" id="{954DE421-0189-5DC8-193E-58175F0BC377}"/>
              </a:ext>
            </a:extLst>
          </p:cNvPr>
          <p:cNvSpPr txBox="1"/>
          <p:nvPr/>
        </p:nvSpPr>
        <p:spPr>
          <a:xfrm rot="10800000" flipV="1">
            <a:off x="1306311" y="3767990"/>
            <a:ext cx="10969116" cy="369332"/>
          </a:xfrm>
          <a:prstGeom prst="rect">
            <a:avLst/>
          </a:prstGeom>
          <a:noFill/>
        </p:spPr>
        <p:txBody>
          <a:bodyPr wrap="square">
            <a:spAutoFit/>
          </a:bodyPr>
          <a:lstStyle/>
          <a:p>
            <a:r>
              <a:rPr lang="en-US" dirty="0"/>
              <a:t>Themes of the literature review…………………………………………………….7 </a:t>
            </a:r>
          </a:p>
        </p:txBody>
      </p:sp>
      <p:sp>
        <p:nvSpPr>
          <p:cNvPr id="29" name="TextBox 28">
            <a:extLst>
              <a:ext uri="{FF2B5EF4-FFF2-40B4-BE49-F238E27FC236}">
                <a16:creationId xmlns:a16="http://schemas.microsoft.com/office/drawing/2014/main" id="{8FB8871E-5229-9F7F-E4B9-AAC95A80D948}"/>
              </a:ext>
            </a:extLst>
          </p:cNvPr>
          <p:cNvSpPr txBox="1"/>
          <p:nvPr/>
        </p:nvSpPr>
        <p:spPr>
          <a:xfrm rot="10800000" flipV="1">
            <a:off x="1306311" y="4267677"/>
            <a:ext cx="9254373" cy="369332"/>
          </a:xfrm>
          <a:prstGeom prst="rect">
            <a:avLst/>
          </a:prstGeom>
          <a:noFill/>
        </p:spPr>
        <p:txBody>
          <a:bodyPr wrap="square">
            <a:spAutoFit/>
          </a:bodyPr>
          <a:lstStyle/>
          <a:p>
            <a:r>
              <a:rPr lang="en-GB" dirty="0"/>
              <a:t>Synthesis table………………………………………………………………………………..8 </a:t>
            </a:r>
          </a:p>
        </p:txBody>
      </p:sp>
      <p:sp>
        <p:nvSpPr>
          <p:cNvPr id="33" name="TextBox 32">
            <a:extLst>
              <a:ext uri="{FF2B5EF4-FFF2-40B4-BE49-F238E27FC236}">
                <a16:creationId xmlns:a16="http://schemas.microsoft.com/office/drawing/2014/main" id="{10495ADA-75EF-E04A-7897-925D39BF8835}"/>
              </a:ext>
            </a:extLst>
          </p:cNvPr>
          <p:cNvSpPr txBox="1"/>
          <p:nvPr/>
        </p:nvSpPr>
        <p:spPr>
          <a:xfrm>
            <a:off x="1306311" y="5119887"/>
            <a:ext cx="7780958" cy="369332"/>
          </a:xfrm>
          <a:prstGeom prst="rect">
            <a:avLst/>
          </a:prstGeom>
          <a:noFill/>
        </p:spPr>
        <p:txBody>
          <a:bodyPr wrap="square">
            <a:spAutoFit/>
          </a:bodyPr>
          <a:lstStyle/>
          <a:p>
            <a:r>
              <a:rPr lang="en-GB" dirty="0"/>
              <a:t>Strengths and limitations……………………………………………………………….10</a:t>
            </a:r>
          </a:p>
        </p:txBody>
      </p:sp>
      <p:sp>
        <p:nvSpPr>
          <p:cNvPr id="37" name="TextBox 36">
            <a:extLst>
              <a:ext uri="{FF2B5EF4-FFF2-40B4-BE49-F238E27FC236}">
                <a16:creationId xmlns:a16="http://schemas.microsoft.com/office/drawing/2014/main" id="{0F8986A4-39AA-AC51-8838-5A19A8D56C1B}"/>
              </a:ext>
            </a:extLst>
          </p:cNvPr>
          <p:cNvSpPr txBox="1"/>
          <p:nvPr/>
        </p:nvSpPr>
        <p:spPr>
          <a:xfrm>
            <a:off x="1290971" y="4628636"/>
            <a:ext cx="7879083" cy="369332"/>
          </a:xfrm>
          <a:prstGeom prst="rect">
            <a:avLst/>
          </a:prstGeom>
          <a:noFill/>
        </p:spPr>
        <p:txBody>
          <a:bodyPr wrap="square">
            <a:spAutoFit/>
          </a:bodyPr>
          <a:lstStyle/>
          <a:p>
            <a:r>
              <a:rPr lang="en-GB" dirty="0"/>
              <a:t>Key finding……………………………………………………………………………………...9 </a:t>
            </a:r>
          </a:p>
        </p:txBody>
      </p:sp>
      <p:sp>
        <p:nvSpPr>
          <p:cNvPr id="50" name="TextBox 49">
            <a:extLst>
              <a:ext uri="{FF2B5EF4-FFF2-40B4-BE49-F238E27FC236}">
                <a16:creationId xmlns:a16="http://schemas.microsoft.com/office/drawing/2014/main" id="{283F3B0C-BEC0-FC7F-6212-B0E12BE712EE}"/>
              </a:ext>
            </a:extLst>
          </p:cNvPr>
          <p:cNvSpPr txBox="1"/>
          <p:nvPr/>
        </p:nvSpPr>
        <p:spPr>
          <a:xfrm>
            <a:off x="1326172" y="5949123"/>
            <a:ext cx="7780958" cy="369332"/>
          </a:xfrm>
          <a:prstGeom prst="rect">
            <a:avLst/>
          </a:prstGeom>
          <a:noFill/>
        </p:spPr>
        <p:txBody>
          <a:bodyPr wrap="square">
            <a:spAutoFit/>
          </a:bodyPr>
          <a:lstStyle/>
          <a:p>
            <a:r>
              <a:rPr lang="en-GB" dirty="0"/>
              <a:t>Conclusion…………………………………………………………………………………….. 12</a:t>
            </a:r>
          </a:p>
        </p:txBody>
      </p:sp>
      <p:sp>
        <p:nvSpPr>
          <p:cNvPr id="52" name="TextBox 51">
            <a:extLst>
              <a:ext uri="{FF2B5EF4-FFF2-40B4-BE49-F238E27FC236}">
                <a16:creationId xmlns:a16="http://schemas.microsoft.com/office/drawing/2014/main" id="{D9E00D81-437F-3636-41EA-8C22C7D0D6A4}"/>
              </a:ext>
            </a:extLst>
          </p:cNvPr>
          <p:cNvSpPr txBox="1"/>
          <p:nvPr/>
        </p:nvSpPr>
        <p:spPr>
          <a:xfrm>
            <a:off x="641554" y="1727128"/>
            <a:ext cx="7942006" cy="369332"/>
          </a:xfrm>
          <a:prstGeom prst="rect">
            <a:avLst/>
          </a:prstGeom>
          <a:noFill/>
        </p:spPr>
        <p:txBody>
          <a:bodyPr wrap="square" rtlCol="0">
            <a:spAutoFit/>
          </a:bodyPr>
          <a:lstStyle/>
          <a:p>
            <a:r>
              <a:rPr lang="en-GB" dirty="0"/>
              <a:t>          Introduction……………………………………………………………………………......3</a:t>
            </a:r>
          </a:p>
        </p:txBody>
      </p:sp>
      <p:sp>
        <p:nvSpPr>
          <p:cNvPr id="4" name="TextBox 3">
            <a:extLst>
              <a:ext uri="{FF2B5EF4-FFF2-40B4-BE49-F238E27FC236}">
                <a16:creationId xmlns:a16="http://schemas.microsoft.com/office/drawing/2014/main" id="{10B18A34-E5F0-66D3-0F41-A8B48843E246}"/>
              </a:ext>
            </a:extLst>
          </p:cNvPr>
          <p:cNvSpPr txBox="1"/>
          <p:nvPr/>
        </p:nvSpPr>
        <p:spPr>
          <a:xfrm>
            <a:off x="1290970" y="5477728"/>
            <a:ext cx="7796299" cy="40011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prstClr val="white"/>
                </a:solidFill>
                <a:latin typeface="Trebuchet MS" panose="020B0603020202020204"/>
              </a:rPr>
              <a:t>Key recommendation</a:t>
            </a:r>
            <a:r>
              <a:rPr lang="en-GB" sz="2000" dirty="0">
                <a:solidFill>
                  <a:prstClr val="white"/>
                </a:solidFill>
                <a:latin typeface="Trebuchet MS" panose="020B0603020202020204"/>
              </a:rPr>
              <a:t>…………………………………………………………..….11 </a:t>
            </a:r>
            <a:r>
              <a:rPr kumimoji="0" lang="en-GB" sz="2000" i="0" u="none" strike="noStrike" kern="1200" cap="none" spc="0" normalizeH="0" baseline="0" noProof="0" dirty="0">
                <a:ln>
                  <a:noFill/>
                </a:ln>
                <a:solidFill>
                  <a:prstClr val="white"/>
                </a:solidFill>
                <a:effectLst/>
                <a:uLnTx/>
                <a:uFillTx/>
                <a:latin typeface="Trebuchet MS" panose="020B0603020202020204"/>
                <a:ea typeface="+mn-ea"/>
                <a:cs typeface="+mn-cs"/>
              </a:rPr>
              <a:t> </a:t>
            </a:r>
          </a:p>
        </p:txBody>
      </p:sp>
      <p:sp>
        <p:nvSpPr>
          <p:cNvPr id="8" name="TextBox 7">
            <a:extLst>
              <a:ext uri="{FF2B5EF4-FFF2-40B4-BE49-F238E27FC236}">
                <a16:creationId xmlns:a16="http://schemas.microsoft.com/office/drawing/2014/main" id="{4FCBCC51-5D3F-A34A-E34B-DCED5EB8F55A}"/>
              </a:ext>
            </a:extLst>
          </p:cNvPr>
          <p:cNvSpPr txBox="1"/>
          <p:nvPr/>
        </p:nvSpPr>
        <p:spPr>
          <a:xfrm>
            <a:off x="1326172" y="6268535"/>
            <a:ext cx="8121892" cy="46166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000" dirty="0">
                <a:solidFill>
                  <a:prstClr val="white"/>
                </a:solidFill>
                <a:latin typeface="Trebuchet MS" panose="020B0603020202020204"/>
              </a:rPr>
              <a:t>References…………………………………………………………………………..13</a:t>
            </a:r>
            <a:r>
              <a:rPr kumimoji="0" lang="en-GB" sz="2400" b="1" i="0" u="none" strike="noStrike" kern="1200" cap="none" spc="0" normalizeH="0" baseline="0" noProof="0" dirty="0">
                <a:ln>
                  <a:noFill/>
                </a:ln>
                <a:solidFill>
                  <a:prstClr val="white"/>
                </a:solidFill>
                <a:effectLst/>
                <a:uLnTx/>
                <a:uFillTx/>
                <a:latin typeface="Trebuchet MS" panose="020B0603020202020204"/>
                <a:ea typeface="+mn-ea"/>
                <a:cs typeface="+mn-cs"/>
              </a:rPr>
              <a:t> </a:t>
            </a:r>
          </a:p>
        </p:txBody>
      </p:sp>
    </p:spTree>
    <p:extLst>
      <p:ext uri="{BB962C8B-B14F-4D97-AF65-F5344CB8AC3E}">
        <p14:creationId xmlns:p14="http://schemas.microsoft.com/office/powerpoint/2010/main" val="1203657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430D5-6A18-A5B6-B835-CC584706D948}"/>
              </a:ext>
            </a:extLst>
          </p:cNvPr>
          <p:cNvSpPr>
            <a:spLocks noGrp="1"/>
          </p:cNvSpPr>
          <p:nvPr>
            <p:ph type="title"/>
          </p:nvPr>
        </p:nvSpPr>
        <p:spPr/>
        <p:txBody>
          <a:bodyPr/>
          <a:lstStyle/>
          <a:p>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F867293E-0AEB-A138-52A0-3A4AF4568C64}"/>
              </a:ext>
            </a:extLst>
          </p:cNvPr>
          <p:cNvSpPr>
            <a:spLocks noGrp="1"/>
          </p:cNvSpPr>
          <p:nvPr>
            <p:ph idx="1"/>
          </p:nvPr>
        </p:nvSpPr>
        <p:spPr/>
        <p:txBody>
          <a:bodyPr/>
          <a:lstStyle/>
          <a:p>
            <a:pPr>
              <a:buFont typeface="Arial" panose="020B0604020202020204" pitchFamily="34" charset="0"/>
              <a:buChar char="•"/>
            </a:pPr>
            <a:r>
              <a:rPr lang="en-US" dirty="0"/>
              <a:t>Cognitive behavior therapy is the golden standard for the treatment of anxiety disorder in young adults and children </a:t>
            </a:r>
          </a:p>
          <a:p>
            <a:pPr>
              <a:buFont typeface="Arial" panose="020B0604020202020204" pitchFamily="34" charset="0"/>
              <a:buChar char="•"/>
            </a:pPr>
            <a:r>
              <a:rPr lang="en-US" dirty="0"/>
              <a:t>This is one of the most empirically researched technique to intervene anxiety in children </a:t>
            </a:r>
          </a:p>
          <a:p>
            <a:pPr>
              <a:buFont typeface="Arial" panose="020B0604020202020204" pitchFamily="34" charset="0"/>
              <a:buChar char="•"/>
            </a:pPr>
            <a:r>
              <a:rPr lang="en-US" dirty="0"/>
              <a:t>Time effective </a:t>
            </a:r>
          </a:p>
          <a:p>
            <a:pPr>
              <a:buFont typeface="Arial" panose="020B0604020202020204" pitchFamily="34" charset="0"/>
              <a:buChar char="•"/>
            </a:pPr>
            <a:r>
              <a:rPr lang="en-US" dirty="0"/>
              <a:t>Goal oriented</a:t>
            </a:r>
          </a:p>
          <a:p>
            <a:pPr>
              <a:buFont typeface="Arial" panose="020B0604020202020204" pitchFamily="34" charset="0"/>
              <a:buChar char="•"/>
            </a:pPr>
            <a:r>
              <a:rPr lang="en-US" dirty="0"/>
              <a:t>Outcome focused</a:t>
            </a:r>
          </a:p>
          <a:p>
            <a:pPr>
              <a:buFont typeface="Arial" panose="020B0604020202020204" pitchFamily="34" charset="0"/>
              <a:buChar char="•"/>
            </a:pPr>
            <a:r>
              <a:rPr lang="en-US" dirty="0"/>
              <a:t>Solution based </a:t>
            </a:r>
          </a:p>
          <a:p>
            <a:endParaRPr lang="en-US" dirty="0"/>
          </a:p>
          <a:p>
            <a:endParaRPr lang="en-GB" dirty="0"/>
          </a:p>
        </p:txBody>
      </p:sp>
    </p:spTree>
    <p:extLst>
      <p:ext uri="{BB962C8B-B14F-4D97-AF65-F5344CB8AC3E}">
        <p14:creationId xmlns:p14="http://schemas.microsoft.com/office/powerpoint/2010/main" val="1942219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B381ED-9031-47C6-9570-D085723E25AA}"/>
              </a:ext>
            </a:extLst>
          </p:cNvPr>
          <p:cNvSpPr txBox="1"/>
          <p:nvPr/>
        </p:nvSpPr>
        <p:spPr>
          <a:xfrm>
            <a:off x="1905409" y="586954"/>
            <a:ext cx="481263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Research aim  </a:t>
            </a:r>
          </a:p>
        </p:txBody>
      </p:sp>
      <p:sp>
        <p:nvSpPr>
          <p:cNvPr id="3" name="TextBox 2">
            <a:extLst>
              <a:ext uri="{FF2B5EF4-FFF2-40B4-BE49-F238E27FC236}">
                <a16:creationId xmlns:a16="http://schemas.microsoft.com/office/drawing/2014/main" id="{03684315-8314-43CA-91F2-4993B42CC08F}"/>
              </a:ext>
            </a:extLst>
          </p:cNvPr>
          <p:cNvSpPr txBox="1"/>
          <p:nvPr/>
        </p:nvSpPr>
        <p:spPr>
          <a:xfrm>
            <a:off x="673768" y="1443789"/>
            <a:ext cx="9946106" cy="1477328"/>
          </a:xfrm>
          <a:prstGeom prst="rect">
            <a:avLst/>
          </a:prstGeom>
          <a:noFill/>
        </p:spPr>
        <p:txBody>
          <a:bodyPr wrap="square" rtlCol="0">
            <a:spAutoFit/>
          </a:bodyPr>
          <a:lstStyle/>
          <a:p>
            <a:pPr algn="just"/>
            <a:r>
              <a:rPr lang="en-IN" sz="3000" dirty="0">
                <a:latin typeface="Times New Roman" panose="02020603050405020304" pitchFamily="18" charset="0"/>
                <a:cs typeface="Times New Roman" panose="02020603050405020304" pitchFamily="18" charset="0"/>
              </a:rPr>
              <a:t>The key aim of this study is to investigate the effectiveness of the Cognitive Behavioural Therapy (CBT)  for anxiety disorders in Children and Adolescents in the UK</a:t>
            </a:r>
          </a:p>
        </p:txBody>
      </p:sp>
      <p:sp>
        <p:nvSpPr>
          <p:cNvPr id="4" name="TextBox 3">
            <a:extLst>
              <a:ext uri="{FF2B5EF4-FFF2-40B4-BE49-F238E27FC236}">
                <a16:creationId xmlns:a16="http://schemas.microsoft.com/office/drawing/2014/main" id="{8DAD8FC3-4528-47F2-8246-916FFC226BC2}"/>
              </a:ext>
            </a:extLst>
          </p:cNvPr>
          <p:cNvSpPr txBox="1"/>
          <p:nvPr/>
        </p:nvSpPr>
        <p:spPr>
          <a:xfrm>
            <a:off x="3332993" y="3188512"/>
            <a:ext cx="481263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Research objective </a:t>
            </a:r>
          </a:p>
        </p:txBody>
      </p:sp>
      <p:sp>
        <p:nvSpPr>
          <p:cNvPr id="6" name="TextBox 5">
            <a:extLst>
              <a:ext uri="{FF2B5EF4-FFF2-40B4-BE49-F238E27FC236}">
                <a16:creationId xmlns:a16="http://schemas.microsoft.com/office/drawing/2014/main" id="{19C02965-7831-3F03-46DD-BF340B38F6A0}"/>
              </a:ext>
            </a:extLst>
          </p:cNvPr>
          <p:cNvSpPr txBox="1"/>
          <p:nvPr/>
        </p:nvSpPr>
        <p:spPr>
          <a:xfrm>
            <a:off x="870156" y="4394643"/>
            <a:ext cx="9749718" cy="1938992"/>
          </a:xfrm>
          <a:prstGeom prst="rect">
            <a:avLst/>
          </a:prstGeom>
          <a:noFill/>
        </p:spPr>
        <p:txBody>
          <a:bodyPr wrap="square">
            <a:spAutoFit/>
          </a:bodyPr>
          <a:lstStyle/>
          <a:p>
            <a:pPr marL="285750" indent="-285750">
              <a:buFont typeface="Arial" panose="020B0604020202020204" pitchFamily="34" charset="0"/>
              <a:buChar char="•"/>
            </a:pPr>
            <a:r>
              <a:rPr lang="en-US" sz="2400" dirty="0"/>
              <a:t>First objective is to determine the availability of CBT in the UK for children and adolescents with anxiety in the UK. </a:t>
            </a:r>
          </a:p>
          <a:p>
            <a:pPr marL="285750" indent="-285750">
              <a:buFont typeface="Arial" panose="020B0604020202020204" pitchFamily="34" charset="0"/>
              <a:buChar char="•"/>
            </a:pPr>
            <a:r>
              <a:rPr lang="en-US" sz="2400" dirty="0"/>
              <a:t>The second objective is to determine the extent of utilization of CBT for children and adolescents with anxiety in the UK. </a:t>
            </a:r>
          </a:p>
          <a:p>
            <a:pPr marL="285750" indent="-285750">
              <a:buFont typeface="Arial" panose="020B0604020202020204" pitchFamily="34" charset="0"/>
              <a:buChar char="•"/>
            </a:pPr>
            <a:r>
              <a:rPr lang="en-US" sz="2400" dirty="0"/>
              <a:t>The third objective is to determine the effectiveness of CBT.</a:t>
            </a:r>
          </a:p>
        </p:txBody>
      </p:sp>
    </p:spTree>
    <p:extLst>
      <p:ext uri="{BB962C8B-B14F-4D97-AF65-F5344CB8AC3E}">
        <p14:creationId xmlns:p14="http://schemas.microsoft.com/office/powerpoint/2010/main" val="432240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3" name="Straight Connector 62">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65"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66">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Isosceles Triangle 70">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Isosceles Triangle 71">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a:extLst>
              <a:ext uri="{FF2B5EF4-FFF2-40B4-BE49-F238E27FC236}">
                <a16:creationId xmlns:a16="http://schemas.microsoft.com/office/drawing/2014/main" id="{E37042C0-5F83-4435-832A-865B4E174AB8}"/>
              </a:ext>
            </a:extLst>
          </p:cNvPr>
          <p:cNvSpPr txBox="1"/>
          <p:nvPr/>
        </p:nvSpPr>
        <p:spPr>
          <a:xfrm>
            <a:off x="5536734" y="609600"/>
            <a:ext cx="3737268" cy="1320800"/>
          </a:xfrm>
          <a:prstGeom prst="rect">
            <a:avLst/>
          </a:prstGeom>
        </p:spPr>
        <p:txBody>
          <a:bodyPr vert="horz" lIns="91440" tIns="45720" rIns="91440" bIns="45720" rtlCol="0" anchor="t">
            <a:normAutofit/>
          </a:bodyPr>
          <a:lstStyle/>
          <a:p>
            <a:pPr>
              <a:spcBef>
                <a:spcPct val="0"/>
              </a:spcBef>
              <a:spcAft>
                <a:spcPts val="600"/>
              </a:spcAft>
            </a:pPr>
            <a:r>
              <a:rPr lang="en-US" sz="3600" b="1" dirty="0">
                <a:solidFill>
                  <a:schemeClr val="accent1"/>
                </a:solidFill>
                <a:latin typeface="+mj-lt"/>
                <a:ea typeface="+mj-ea"/>
                <a:cs typeface="+mj-cs"/>
              </a:rPr>
              <a:t>Methods for data-collection </a:t>
            </a:r>
          </a:p>
        </p:txBody>
      </p:sp>
      <p:sp>
        <p:nvSpPr>
          <p:cNvPr id="3" name="TextBox 2">
            <a:extLst>
              <a:ext uri="{FF2B5EF4-FFF2-40B4-BE49-F238E27FC236}">
                <a16:creationId xmlns:a16="http://schemas.microsoft.com/office/drawing/2014/main" id="{45793938-C260-4F29-A404-592465E44457}"/>
              </a:ext>
            </a:extLst>
          </p:cNvPr>
          <p:cNvSpPr txBox="1"/>
          <p:nvPr/>
        </p:nvSpPr>
        <p:spPr>
          <a:xfrm>
            <a:off x="5209563" y="2160589"/>
            <a:ext cx="4064439" cy="3880773"/>
          </a:xfrm>
          <a:prstGeom prst="rect">
            <a:avLst/>
          </a:prstGeom>
        </p:spPr>
        <p:txBody>
          <a:bodyPr vert="horz" lIns="91440" tIns="45720" rIns="91440" bIns="45720" rtlCol="0">
            <a:normAutofit/>
          </a:bodyPr>
          <a:lstStyle/>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Use of an advanced search strategy using keywords and Booleans.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Search through the University Library Database.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Consideration of peer-reviewed and primary research articles.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Current and authentic articles available on the said e-database. </a:t>
            </a:r>
          </a:p>
          <a:p>
            <a:pPr marL="457200" indent="-457200">
              <a:lnSpc>
                <a:spcPct val="90000"/>
              </a:lnSpc>
              <a:spcBef>
                <a:spcPts val="1000"/>
              </a:spcBef>
              <a:buClr>
                <a:schemeClr val="accent1"/>
              </a:buClr>
              <a:buSzPct val="80000"/>
              <a:buFont typeface="Wingdings 3" charset="2"/>
              <a:buChar char=""/>
            </a:pPr>
            <a:r>
              <a:rPr lang="en-US">
                <a:solidFill>
                  <a:schemeClr val="tx1">
                    <a:lumMod val="75000"/>
                    <a:lumOff val="25000"/>
                  </a:schemeClr>
                </a:solidFill>
              </a:rPr>
              <a:t>A two-step screening to identify appropriate articles for the secondary research. </a:t>
            </a:r>
          </a:p>
        </p:txBody>
      </p:sp>
      <p:pic>
        <p:nvPicPr>
          <p:cNvPr id="5" name="Picture 4" descr="Diagram&#10;&#10;Description automatically generated">
            <a:extLst>
              <a:ext uri="{FF2B5EF4-FFF2-40B4-BE49-F238E27FC236}">
                <a16:creationId xmlns:a16="http://schemas.microsoft.com/office/drawing/2014/main" id="{33CF94CB-697F-4BE8-9C7C-A0F34A85E78E}"/>
              </a:ext>
            </a:extLst>
          </p:cNvPr>
          <p:cNvPicPr>
            <a:picLocks noChangeAspect="1"/>
          </p:cNvPicPr>
          <p:nvPr/>
        </p:nvPicPr>
        <p:blipFill rotWithShape="1">
          <a:blip r:embed="rId3">
            <a:extLst>
              <a:ext uri="{28A0092B-C50C-407E-A947-70E740481C1C}">
                <a14:useLocalDpi xmlns:a14="http://schemas.microsoft.com/office/drawing/2010/main" val="0"/>
              </a:ext>
            </a:extLst>
          </a:blip>
          <a:srcRect l="6606" r="8031" b="7"/>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solidFill>
            <a:srgbClr val="FFFFFF">
              <a:shade val="85000"/>
            </a:srgbClr>
          </a:solidFill>
        </p:spPr>
      </p:pic>
      <p:sp>
        <p:nvSpPr>
          <p:cNvPr id="74" name="Isosceles Triangle 7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636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CCDA10-9C71-456D-89B7-ED852A0DD7F2}"/>
              </a:ext>
            </a:extLst>
          </p:cNvPr>
          <p:cNvSpPr txBox="1"/>
          <p:nvPr/>
        </p:nvSpPr>
        <p:spPr>
          <a:xfrm>
            <a:off x="673767" y="350959"/>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Articles included in the systematic literature review</a:t>
            </a:r>
          </a:p>
        </p:txBody>
      </p:sp>
      <p:sp>
        <p:nvSpPr>
          <p:cNvPr id="3" name="TextBox 2">
            <a:extLst>
              <a:ext uri="{FF2B5EF4-FFF2-40B4-BE49-F238E27FC236}">
                <a16:creationId xmlns:a16="http://schemas.microsoft.com/office/drawing/2014/main" id="{E0B1D660-5557-47C0-86C9-1B760C9ABC60}"/>
              </a:ext>
            </a:extLst>
          </p:cNvPr>
          <p:cNvSpPr txBox="1"/>
          <p:nvPr/>
        </p:nvSpPr>
        <p:spPr>
          <a:xfrm>
            <a:off x="898357" y="1194375"/>
            <a:ext cx="9930063" cy="3785652"/>
          </a:xfrm>
          <a:prstGeom prst="rect">
            <a:avLst/>
          </a:prstGeom>
          <a:noFill/>
        </p:spPr>
        <p:txBody>
          <a:bodyPr wrap="square" rtlCol="0">
            <a:spAutoFit/>
          </a:bodyPr>
          <a:lstStyle/>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A total of three articles are identified. </a:t>
            </a: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First article by James et al. (2020). </a:t>
            </a:r>
          </a:p>
          <a:p>
            <a:pPr marL="457200" indent="-457200">
              <a:buFont typeface="Arial" panose="020B0604020202020204" pitchFamily="34" charset="0"/>
              <a:buChar char="•"/>
            </a:pPr>
            <a:endParaRPr lang="en-IN" sz="3000" dirty="0">
              <a:latin typeface="Times New Roman" panose="02020603050405020304" pitchFamily="18" charset="0"/>
              <a:cs typeface="Times New Roman" panose="02020603050405020304" pitchFamily="18" charset="0"/>
            </a:endParaRPr>
          </a:p>
          <a:p>
            <a:endParaRPr lang="en-IN" sz="3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Second article by Crawley et al. (2013)</a:t>
            </a:r>
          </a:p>
          <a:p>
            <a:endParaRPr lang="en-IN" sz="3000" dirty="0">
              <a:latin typeface="Times New Roman" panose="02020603050405020304" pitchFamily="18" charset="0"/>
              <a:cs typeface="Times New Roman" panose="02020603050405020304" pitchFamily="18" charset="0"/>
            </a:endParaRPr>
          </a:p>
          <a:p>
            <a:endParaRPr lang="en-IN" sz="30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Third article by Stallard et al. (2014)</a:t>
            </a:r>
          </a:p>
        </p:txBody>
      </p:sp>
      <p:pic>
        <p:nvPicPr>
          <p:cNvPr id="7" name="Picture 6">
            <a:extLst>
              <a:ext uri="{FF2B5EF4-FFF2-40B4-BE49-F238E27FC236}">
                <a16:creationId xmlns:a16="http://schemas.microsoft.com/office/drawing/2014/main" id="{ACE0B75F-5C03-4E7F-A3F2-F068B5239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6760" y="5060831"/>
            <a:ext cx="7234824" cy="10961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CAC227AD-4D75-41A0-B7F2-3A31CA97CF8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3524883" y="3642852"/>
            <a:ext cx="7046702" cy="717987"/>
          </a:xfrm>
          <a:prstGeom prst="roundRect">
            <a:avLst>
              <a:gd name="adj" fmla="val 50000"/>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C995F08D-BDBC-4C4B-8C4F-F594932E16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39565" y="2296432"/>
            <a:ext cx="6832019" cy="5788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5013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3CA9BA-0F40-4861-8FE3-E7351461A382}"/>
              </a:ext>
            </a:extLst>
          </p:cNvPr>
          <p:cNvSpPr txBox="1"/>
          <p:nvPr/>
        </p:nvSpPr>
        <p:spPr>
          <a:xfrm>
            <a:off x="934121" y="466341"/>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Themes of the literature review </a:t>
            </a:r>
          </a:p>
        </p:txBody>
      </p:sp>
      <p:sp>
        <p:nvSpPr>
          <p:cNvPr id="3" name="Oval 2">
            <a:extLst>
              <a:ext uri="{FF2B5EF4-FFF2-40B4-BE49-F238E27FC236}">
                <a16:creationId xmlns:a16="http://schemas.microsoft.com/office/drawing/2014/main" id="{1E0ABD93-29C1-40F4-A962-19D0F2A7FE68}"/>
              </a:ext>
            </a:extLst>
          </p:cNvPr>
          <p:cNvSpPr/>
          <p:nvPr/>
        </p:nvSpPr>
        <p:spPr>
          <a:xfrm>
            <a:off x="5215812" y="2640563"/>
            <a:ext cx="2603241" cy="2286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Key themes of the study identified by the author </a:t>
            </a:r>
          </a:p>
        </p:txBody>
      </p:sp>
      <p:sp>
        <p:nvSpPr>
          <p:cNvPr id="5" name="Arrow: Curved Down 4">
            <a:extLst>
              <a:ext uri="{FF2B5EF4-FFF2-40B4-BE49-F238E27FC236}">
                <a16:creationId xmlns:a16="http://schemas.microsoft.com/office/drawing/2014/main" id="{5BEF43E0-3434-4380-B16B-EB4A859D4B6C}"/>
              </a:ext>
            </a:extLst>
          </p:cNvPr>
          <p:cNvSpPr/>
          <p:nvPr/>
        </p:nvSpPr>
        <p:spPr>
          <a:xfrm rot="21235700">
            <a:off x="6932646" y="1712167"/>
            <a:ext cx="1903445" cy="106369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6" name="Arrow: Curved Down 5">
            <a:extLst>
              <a:ext uri="{FF2B5EF4-FFF2-40B4-BE49-F238E27FC236}">
                <a16:creationId xmlns:a16="http://schemas.microsoft.com/office/drawing/2014/main" id="{E167F532-C913-40E6-9DF2-F4D10DB9E33B}"/>
              </a:ext>
            </a:extLst>
          </p:cNvPr>
          <p:cNvSpPr/>
          <p:nvPr/>
        </p:nvSpPr>
        <p:spPr>
          <a:xfrm rot="14378013">
            <a:off x="3549366" y="3103053"/>
            <a:ext cx="1903445" cy="96681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7" name="Arrow: Curved Down 6">
            <a:extLst>
              <a:ext uri="{FF2B5EF4-FFF2-40B4-BE49-F238E27FC236}">
                <a16:creationId xmlns:a16="http://schemas.microsoft.com/office/drawing/2014/main" id="{A4E44685-F982-47C0-8BD2-8E4598A29411}"/>
              </a:ext>
            </a:extLst>
          </p:cNvPr>
          <p:cNvSpPr/>
          <p:nvPr/>
        </p:nvSpPr>
        <p:spPr>
          <a:xfrm rot="4532121">
            <a:off x="7499326" y="4168587"/>
            <a:ext cx="1903445" cy="96681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Rectangle: Rounded Corners 7">
            <a:extLst>
              <a:ext uri="{FF2B5EF4-FFF2-40B4-BE49-F238E27FC236}">
                <a16:creationId xmlns:a16="http://schemas.microsoft.com/office/drawing/2014/main" id="{5A1B972E-8DE9-470C-9D80-6866AFF5AE5D}"/>
              </a:ext>
            </a:extLst>
          </p:cNvPr>
          <p:cNvSpPr/>
          <p:nvPr/>
        </p:nvSpPr>
        <p:spPr>
          <a:xfrm>
            <a:off x="2911151" y="1614484"/>
            <a:ext cx="3079102" cy="906445"/>
          </a:xfrm>
          <a:prstGeom prst="roundRect">
            <a:avLst/>
          </a:prstGeom>
          <a:effectLst>
            <a:reflection blurRad="6350" stA="52000" endA="300" endPos="350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Feasibility of CBT for children and adolescents with anxiety disorder</a:t>
            </a:r>
          </a:p>
        </p:txBody>
      </p:sp>
      <p:sp>
        <p:nvSpPr>
          <p:cNvPr id="9" name="Rectangle: Rounded Corners 8">
            <a:extLst>
              <a:ext uri="{FF2B5EF4-FFF2-40B4-BE49-F238E27FC236}">
                <a16:creationId xmlns:a16="http://schemas.microsoft.com/office/drawing/2014/main" id="{E8C628BF-7ED3-4928-8CE6-ED909349024B}"/>
              </a:ext>
            </a:extLst>
          </p:cNvPr>
          <p:cNvSpPr/>
          <p:nvPr/>
        </p:nvSpPr>
        <p:spPr>
          <a:xfrm>
            <a:off x="8314417" y="2795083"/>
            <a:ext cx="3701143" cy="906445"/>
          </a:xfrm>
          <a:prstGeom prst="roundRect">
            <a:avLst/>
          </a:prstGeom>
          <a:effectLst>
            <a:reflection blurRad="6350" stA="50000" endA="300" endPos="550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Availability and provision of CBT for children and adolescents with anxiety disorder</a:t>
            </a:r>
          </a:p>
        </p:txBody>
      </p:sp>
      <p:sp>
        <p:nvSpPr>
          <p:cNvPr id="10" name="Rectangle: Rounded Corners 9">
            <a:extLst>
              <a:ext uri="{FF2B5EF4-FFF2-40B4-BE49-F238E27FC236}">
                <a16:creationId xmlns:a16="http://schemas.microsoft.com/office/drawing/2014/main" id="{9C359EAD-0A20-4C9F-9FC9-6095CECBC533}"/>
              </a:ext>
            </a:extLst>
          </p:cNvPr>
          <p:cNvSpPr/>
          <p:nvPr/>
        </p:nvSpPr>
        <p:spPr>
          <a:xfrm>
            <a:off x="4183225" y="5192826"/>
            <a:ext cx="3701143" cy="906445"/>
          </a:xfrm>
          <a:prstGeom prst="roundRect">
            <a:avLst/>
          </a:prstGeom>
          <a:effectLst>
            <a:reflection blurRad="6350" stA="50000" endA="275" endPos="40000" dist="101600" dir="5400000" sy="-100000" algn="bl" rotWithShape="0"/>
          </a:effectLst>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IN" dirty="0"/>
              <a:t>Effectiveness of the CBT for children and adolescents with anxiety disorder</a:t>
            </a:r>
          </a:p>
        </p:txBody>
      </p:sp>
      <p:pic>
        <p:nvPicPr>
          <p:cNvPr id="12" name="Picture 11">
            <a:extLst>
              <a:ext uri="{FF2B5EF4-FFF2-40B4-BE49-F238E27FC236}">
                <a16:creationId xmlns:a16="http://schemas.microsoft.com/office/drawing/2014/main" id="{D3B5EB02-3037-493D-A7C9-3DB7CDD5869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82522" y="3158910"/>
            <a:ext cx="3470655" cy="25353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87028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3B1676-13BD-7B1A-FA10-F316AB2C4954}"/>
              </a:ext>
            </a:extLst>
          </p:cNvPr>
          <p:cNvSpPr txBox="1"/>
          <p:nvPr/>
        </p:nvSpPr>
        <p:spPr>
          <a:xfrm>
            <a:off x="1166557" y="184485"/>
            <a:ext cx="6108700" cy="461665"/>
          </a:xfrm>
          <a:prstGeom prst="rect">
            <a:avLst/>
          </a:prstGeom>
          <a:noFill/>
        </p:spPr>
        <p:txBody>
          <a:bodyPr wrap="square">
            <a:spAutoFit/>
          </a:bodyPr>
          <a:lstStyle/>
          <a:p>
            <a:r>
              <a:rPr lang="en-GB" sz="2400" b="1" dirty="0"/>
              <a:t>Synthesis table </a:t>
            </a:r>
          </a:p>
        </p:txBody>
      </p:sp>
      <p:pic>
        <p:nvPicPr>
          <p:cNvPr id="4" name="Picture 3">
            <a:extLst>
              <a:ext uri="{FF2B5EF4-FFF2-40B4-BE49-F238E27FC236}">
                <a16:creationId xmlns:a16="http://schemas.microsoft.com/office/drawing/2014/main" id="{F7CCF249-A89F-BF4E-1AC7-5C70EB6D6A75}"/>
              </a:ext>
            </a:extLst>
          </p:cNvPr>
          <p:cNvPicPr>
            <a:picLocks noChangeAspect="1"/>
          </p:cNvPicPr>
          <p:nvPr/>
        </p:nvPicPr>
        <p:blipFill>
          <a:blip r:embed="rId3"/>
          <a:stretch>
            <a:fillRect/>
          </a:stretch>
        </p:blipFill>
        <p:spPr>
          <a:xfrm>
            <a:off x="414352" y="706899"/>
            <a:ext cx="11363296" cy="5966615"/>
          </a:xfrm>
          <a:prstGeom prst="rect">
            <a:avLst/>
          </a:prstGeom>
        </p:spPr>
      </p:pic>
    </p:spTree>
    <p:extLst>
      <p:ext uri="{BB962C8B-B14F-4D97-AF65-F5344CB8AC3E}">
        <p14:creationId xmlns:p14="http://schemas.microsoft.com/office/powerpoint/2010/main" val="3572887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2F8816-D2FA-4359-834A-73B2DFD85ECD}"/>
              </a:ext>
            </a:extLst>
          </p:cNvPr>
          <p:cNvSpPr txBox="1"/>
          <p:nvPr/>
        </p:nvSpPr>
        <p:spPr>
          <a:xfrm>
            <a:off x="673767" y="609600"/>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Key findings </a:t>
            </a:r>
          </a:p>
        </p:txBody>
      </p:sp>
      <p:sp>
        <p:nvSpPr>
          <p:cNvPr id="4" name="Oval 3">
            <a:extLst>
              <a:ext uri="{FF2B5EF4-FFF2-40B4-BE49-F238E27FC236}">
                <a16:creationId xmlns:a16="http://schemas.microsoft.com/office/drawing/2014/main" id="{E2E658B0-B5C1-4FF9-833A-1A15AF339A5C}"/>
              </a:ext>
            </a:extLst>
          </p:cNvPr>
          <p:cNvSpPr/>
          <p:nvPr/>
        </p:nvSpPr>
        <p:spPr>
          <a:xfrm>
            <a:off x="1726164" y="1547355"/>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James et al. (2020)</a:t>
            </a:r>
          </a:p>
        </p:txBody>
      </p:sp>
      <p:sp>
        <p:nvSpPr>
          <p:cNvPr id="5" name="Oval 4">
            <a:extLst>
              <a:ext uri="{FF2B5EF4-FFF2-40B4-BE49-F238E27FC236}">
                <a16:creationId xmlns:a16="http://schemas.microsoft.com/office/drawing/2014/main" id="{CE159CD5-F0B7-4786-8C5A-EC7D6E8355CD}"/>
              </a:ext>
            </a:extLst>
          </p:cNvPr>
          <p:cNvSpPr/>
          <p:nvPr/>
        </p:nvSpPr>
        <p:spPr>
          <a:xfrm>
            <a:off x="2792963" y="3091542"/>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Crawley et al. (2013)</a:t>
            </a:r>
          </a:p>
        </p:txBody>
      </p:sp>
      <p:sp>
        <p:nvSpPr>
          <p:cNvPr id="6" name="Oval 5">
            <a:extLst>
              <a:ext uri="{FF2B5EF4-FFF2-40B4-BE49-F238E27FC236}">
                <a16:creationId xmlns:a16="http://schemas.microsoft.com/office/drawing/2014/main" id="{F2F32385-0C67-4E69-8494-F055CBADADBC}"/>
              </a:ext>
            </a:extLst>
          </p:cNvPr>
          <p:cNvSpPr/>
          <p:nvPr/>
        </p:nvSpPr>
        <p:spPr>
          <a:xfrm>
            <a:off x="3732245" y="4755502"/>
            <a:ext cx="1716833" cy="1427583"/>
          </a:xfrm>
          <a:prstGeom prst="ellipse">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Stallard et al. (2014)</a:t>
            </a:r>
          </a:p>
        </p:txBody>
      </p:sp>
      <p:sp>
        <p:nvSpPr>
          <p:cNvPr id="7" name="Arrow: Curved Down 6">
            <a:extLst>
              <a:ext uri="{FF2B5EF4-FFF2-40B4-BE49-F238E27FC236}">
                <a16:creationId xmlns:a16="http://schemas.microsoft.com/office/drawing/2014/main" id="{09342594-7DBC-41F0-8F50-9F71CF2E769F}"/>
              </a:ext>
            </a:extLst>
          </p:cNvPr>
          <p:cNvSpPr/>
          <p:nvPr/>
        </p:nvSpPr>
        <p:spPr>
          <a:xfrm>
            <a:off x="3052664" y="1192735"/>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Arrow: Curved Down 7">
            <a:extLst>
              <a:ext uri="{FF2B5EF4-FFF2-40B4-BE49-F238E27FC236}">
                <a16:creationId xmlns:a16="http://schemas.microsoft.com/office/drawing/2014/main" id="{4201450A-61D0-45F5-819B-BCBCFBFD2578}"/>
              </a:ext>
            </a:extLst>
          </p:cNvPr>
          <p:cNvSpPr/>
          <p:nvPr/>
        </p:nvSpPr>
        <p:spPr>
          <a:xfrm>
            <a:off x="4251649" y="2819400"/>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endParaRPr>
          </a:p>
        </p:txBody>
      </p:sp>
      <p:sp>
        <p:nvSpPr>
          <p:cNvPr id="9" name="Arrow: Curved Down 8">
            <a:extLst>
              <a:ext uri="{FF2B5EF4-FFF2-40B4-BE49-F238E27FC236}">
                <a16:creationId xmlns:a16="http://schemas.microsoft.com/office/drawing/2014/main" id="{F83D77AE-9759-498A-8937-891E25B9F611}"/>
              </a:ext>
            </a:extLst>
          </p:cNvPr>
          <p:cNvSpPr/>
          <p:nvPr/>
        </p:nvSpPr>
        <p:spPr>
          <a:xfrm>
            <a:off x="5145831" y="4486426"/>
            <a:ext cx="1197429" cy="58477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10" name="Rectangle: Rounded Corners 9">
            <a:extLst>
              <a:ext uri="{FF2B5EF4-FFF2-40B4-BE49-F238E27FC236}">
                <a16:creationId xmlns:a16="http://schemas.microsoft.com/office/drawing/2014/main" id="{2B498528-D7E0-4959-B790-DB907D2742FF}"/>
              </a:ext>
            </a:extLst>
          </p:cNvPr>
          <p:cNvSpPr/>
          <p:nvPr/>
        </p:nvSpPr>
        <p:spPr>
          <a:xfrm>
            <a:off x="4250091" y="1192735"/>
            <a:ext cx="7155845" cy="1139917"/>
          </a:xfrm>
          <a:prstGeom prst="roundRect">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was found to have a significant outcome on children and adolescents with anxiety disorders in the UK in terms of an improved cognitive function. </a:t>
            </a:r>
          </a:p>
          <a:p>
            <a:pPr algn="ctr"/>
            <a:endParaRPr lang="en-IN" dirty="0"/>
          </a:p>
        </p:txBody>
      </p:sp>
      <p:sp>
        <p:nvSpPr>
          <p:cNvPr id="11" name="Rectangle: Rounded Corners 10">
            <a:extLst>
              <a:ext uri="{FF2B5EF4-FFF2-40B4-BE49-F238E27FC236}">
                <a16:creationId xmlns:a16="http://schemas.microsoft.com/office/drawing/2014/main" id="{B5E003D1-B7A5-4711-8F44-AEA48D03F241}"/>
              </a:ext>
            </a:extLst>
          </p:cNvPr>
          <p:cNvSpPr/>
          <p:nvPr/>
        </p:nvSpPr>
        <p:spPr>
          <a:xfrm>
            <a:off x="5408645" y="3046388"/>
            <a:ext cx="6286049" cy="1139917"/>
          </a:xfrm>
          <a:prstGeom prst="roundRect">
            <a:avLst/>
          </a:prstGeom>
          <a:effectLst>
            <a:reflection blurRad="6350" stA="50000" endA="300" endPos="5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was identified as an acceptable, feasible and beneficial non-pharmacological therapy for children and adolescents with anxiety disorders. </a:t>
            </a:r>
          </a:p>
        </p:txBody>
      </p:sp>
      <p:sp>
        <p:nvSpPr>
          <p:cNvPr id="12" name="Rectangle: Rounded Corners 11">
            <a:extLst>
              <a:ext uri="{FF2B5EF4-FFF2-40B4-BE49-F238E27FC236}">
                <a16:creationId xmlns:a16="http://schemas.microsoft.com/office/drawing/2014/main" id="{8F91BEA5-AD33-4F6E-90D7-4A5CD3A7A973}"/>
              </a:ext>
            </a:extLst>
          </p:cNvPr>
          <p:cNvSpPr/>
          <p:nvPr/>
        </p:nvSpPr>
        <p:spPr>
          <a:xfrm>
            <a:off x="6259284" y="5071201"/>
            <a:ext cx="5798976" cy="1313557"/>
          </a:xfrm>
          <a:prstGeom prst="roundRect">
            <a:avLst/>
          </a:prstGeom>
          <a:effectLst>
            <a:reflection blurRad="6350" stA="50000" endA="300" endPos="55500" dist="508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CBT when delivered by training teachers to children and adolescents with anxiety disorders was not as effective as the CBT delivered by health professionals. </a:t>
            </a:r>
          </a:p>
        </p:txBody>
      </p:sp>
    </p:spTree>
    <p:extLst>
      <p:ext uri="{BB962C8B-B14F-4D97-AF65-F5344CB8AC3E}">
        <p14:creationId xmlns:p14="http://schemas.microsoft.com/office/powerpoint/2010/main" val="931511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ADD8D-37B7-4AC4-826C-F89C6E8513EB}"/>
              </a:ext>
            </a:extLst>
          </p:cNvPr>
          <p:cNvSpPr txBox="1"/>
          <p:nvPr/>
        </p:nvSpPr>
        <p:spPr>
          <a:xfrm>
            <a:off x="2402853" y="880188"/>
            <a:ext cx="10619875" cy="677108"/>
          </a:xfrm>
          <a:prstGeom prst="rect">
            <a:avLst/>
          </a:prstGeom>
          <a:noFill/>
        </p:spPr>
        <p:txBody>
          <a:bodyPr wrap="square" rtlCol="0">
            <a:spAutoFit/>
          </a:bodyPr>
          <a:lstStyle/>
          <a:p>
            <a:r>
              <a:rPr lang="en-IN" sz="3800" b="1" dirty="0">
                <a:latin typeface="Times New Roman" panose="02020603050405020304" pitchFamily="18" charset="0"/>
                <a:cs typeface="Times New Roman" panose="02020603050405020304" pitchFamily="18" charset="0"/>
              </a:rPr>
              <a:t>Strengths and limitations </a:t>
            </a:r>
          </a:p>
        </p:txBody>
      </p:sp>
      <p:pic>
        <p:nvPicPr>
          <p:cNvPr id="4" name="Picture 3">
            <a:extLst>
              <a:ext uri="{FF2B5EF4-FFF2-40B4-BE49-F238E27FC236}">
                <a16:creationId xmlns:a16="http://schemas.microsoft.com/office/drawing/2014/main" id="{4B8E1C77-2BF3-4A42-9FAE-FDEB18D3E0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7821" y="2207063"/>
            <a:ext cx="2805031" cy="28050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A85D3ADB-B7A5-4E58-9B62-CBFF6A06943B}"/>
              </a:ext>
            </a:extLst>
          </p:cNvPr>
          <p:cNvSpPr txBox="1"/>
          <p:nvPr/>
        </p:nvSpPr>
        <p:spPr>
          <a:xfrm>
            <a:off x="4907902" y="1856793"/>
            <a:ext cx="5906277" cy="4247317"/>
          </a:xfrm>
          <a:prstGeom prst="rect">
            <a:avLst/>
          </a:prstGeom>
          <a:noFill/>
        </p:spPr>
        <p:txBody>
          <a:bodyPr wrap="square" rtlCol="0">
            <a:spAutoFit/>
          </a:bodyPr>
          <a:lstStyle/>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The first comprehensive or systematic review to focus on the topic.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Two-step screening to ensure the accuracy of findings.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Limited amount of resources to define the research finding.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Lack of validity and reliability due to heterogeneity. </a:t>
            </a:r>
          </a:p>
        </p:txBody>
      </p:sp>
    </p:spTree>
    <p:extLst>
      <p:ext uri="{BB962C8B-B14F-4D97-AF65-F5344CB8AC3E}">
        <p14:creationId xmlns:p14="http://schemas.microsoft.com/office/powerpoint/2010/main" val="3958234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12EDE3-8333-4BD6-9D43-0EDDCAF2C31F}"/>
              </a:ext>
            </a:extLst>
          </p:cNvPr>
          <p:cNvSpPr txBox="1"/>
          <p:nvPr/>
        </p:nvSpPr>
        <p:spPr>
          <a:xfrm>
            <a:off x="673767" y="609600"/>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Key recommendations </a:t>
            </a:r>
          </a:p>
        </p:txBody>
      </p:sp>
      <p:sp>
        <p:nvSpPr>
          <p:cNvPr id="3" name="TextBox 2">
            <a:extLst>
              <a:ext uri="{FF2B5EF4-FFF2-40B4-BE49-F238E27FC236}">
                <a16:creationId xmlns:a16="http://schemas.microsoft.com/office/drawing/2014/main" id="{47F3D349-80C5-4227-9CBF-BD05686BEE03}"/>
              </a:ext>
            </a:extLst>
          </p:cNvPr>
          <p:cNvSpPr txBox="1"/>
          <p:nvPr/>
        </p:nvSpPr>
        <p:spPr>
          <a:xfrm>
            <a:off x="1315617" y="1726165"/>
            <a:ext cx="5906277" cy="4247317"/>
          </a:xfrm>
          <a:prstGeom prst="rect">
            <a:avLst/>
          </a:prstGeom>
          <a:noFill/>
        </p:spPr>
        <p:txBody>
          <a:bodyPr wrap="square" rtlCol="0">
            <a:spAutoFit/>
          </a:bodyPr>
          <a:lstStyle/>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Further scope to conduct a primary qualitative study.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Validity can be ensured by choosing more data sources.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A critical appraisal of articles to assess validity. </a:t>
            </a:r>
          </a:p>
          <a:p>
            <a:pPr marL="457200" indent="-457200" algn="just">
              <a:buFont typeface="Arial" panose="020B0604020202020204" pitchFamily="34" charset="0"/>
              <a:buChar char="•"/>
            </a:pPr>
            <a:r>
              <a:rPr lang="en-IN" sz="3000" dirty="0">
                <a:latin typeface="Times New Roman" panose="02020603050405020304" pitchFamily="18" charset="0"/>
                <a:cs typeface="Times New Roman" panose="02020603050405020304" pitchFamily="18" charset="0"/>
              </a:rPr>
              <a:t>Further scope to study barriers and facilitators of the CBT for anxiety disorders in the UK. </a:t>
            </a:r>
          </a:p>
        </p:txBody>
      </p:sp>
      <p:pic>
        <p:nvPicPr>
          <p:cNvPr id="5" name="Picture 4">
            <a:extLst>
              <a:ext uri="{FF2B5EF4-FFF2-40B4-BE49-F238E27FC236}">
                <a16:creationId xmlns:a16="http://schemas.microsoft.com/office/drawing/2014/main" id="{3CC5EA05-9FF9-49C0-9527-BF89AB684C3E}"/>
              </a:ext>
            </a:extLst>
          </p:cNvPr>
          <p:cNvPicPr>
            <a:picLocks noChangeAspect="1"/>
          </p:cNvPicPr>
          <p:nvPr/>
        </p:nvPicPr>
        <p:blipFill rotWithShape="1">
          <a:blip r:embed="rId3">
            <a:extLst>
              <a:ext uri="{28A0092B-C50C-407E-A947-70E740481C1C}">
                <a14:useLocalDpi xmlns:a14="http://schemas.microsoft.com/office/drawing/2010/main" val="0"/>
              </a:ext>
            </a:extLst>
          </a:blip>
          <a:srcRect l="21501" r="18926"/>
          <a:stretch/>
        </p:blipFill>
        <p:spPr>
          <a:xfrm>
            <a:off x="8248261" y="2485268"/>
            <a:ext cx="3452327" cy="1887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68492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D98260-33AF-457D-83A7-17D8FEBE4CC3}"/>
              </a:ext>
            </a:extLst>
          </p:cNvPr>
          <p:cNvSpPr txBox="1"/>
          <p:nvPr/>
        </p:nvSpPr>
        <p:spPr>
          <a:xfrm>
            <a:off x="2791816" y="544286"/>
            <a:ext cx="10619875" cy="677108"/>
          </a:xfrm>
          <a:prstGeom prst="rect">
            <a:avLst/>
          </a:prstGeom>
          <a:noFill/>
        </p:spPr>
        <p:txBody>
          <a:bodyPr wrap="square" rtlCol="0">
            <a:spAutoFit/>
          </a:bodyPr>
          <a:lstStyle/>
          <a:p>
            <a:r>
              <a:rPr lang="en-IN" sz="3800" b="1" dirty="0">
                <a:latin typeface="Times New Roman" panose="02020603050405020304" pitchFamily="18" charset="0"/>
                <a:cs typeface="Times New Roman" panose="02020603050405020304" pitchFamily="18" charset="0"/>
              </a:rPr>
              <a:t>Conclusion </a:t>
            </a:r>
          </a:p>
        </p:txBody>
      </p:sp>
      <p:sp>
        <p:nvSpPr>
          <p:cNvPr id="3" name="TextBox 2">
            <a:extLst>
              <a:ext uri="{FF2B5EF4-FFF2-40B4-BE49-F238E27FC236}">
                <a16:creationId xmlns:a16="http://schemas.microsoft.com/office/drawing/2014/main" id="{56EE5FA4-FFD8-41E8-9835-AB41BB2B2E93}"/>
              </a:ext>
            </a:extLst>
          </p:cNvPr>
          <p:cNvSpPr txBox="1"/>
          <p:nvPr/>
        </p:nvSpPr>
        <p:spPr>
          <a:xfrm>
            <a:off x="886407" y="1492458"/>
            <a:ext cx="9582539" cy="3108543"/>
          </a:xfrm>
          <a:prstGeom prst="rect">
            <a:avLst/>
          </a:prstGeom>
          <a:noFill/>
        </p:spPr>
        <p:txBody>
          <a:bodyPr wrap="square" rtlCol="0">
            <a:spAutoFit/>
          </a:bodyPr>
          <a:lstStyle/>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A systematic review has been conducted.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Secondary data sources are considered.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Focus has been given on the CBT’s effectiveness on the anxiety disorder among children and adolescents. </a:t>
            </a:r>
          </a:p>
          <a:p>
            <a:pPr marL="457200" indent="-457200" algn="just">
              <a:buFont typeface="Arial" panose="020B0604020202020204" pitchFamily="34" charset="0"/>
              <a:buChar char="•"/>
            </a:pPr>
            <a:r>
              <a:rPr lang="en-IN" sz="2800" dirty="0">
                <a:latin typeface="Times New Roman" panose="02020603050405020304" pitchFamily="18" charset="0"/>
                <a:cs typeface="Times New Roman" panose="02020603050405020304" pitchFamily="18" charset="0"/>
              </a:rPr>
              <a:t>CBT has been found effective in terms of enhancing the cognitive function of individuals. </a:t>
            </a:r>
          </a:p>
          <a:p>
            <a:pPr algn="just"/>
            <a:endParaRPr lang="en-IN" sz="28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276A982-5EC7-4414-A8A1-3B6D1D9E1F2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767941" y="4601001"/>
            <a:ext cx="7203233" cy="17547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30844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B47809-A7A3-482E-9A41-C481AE854A9D}"/>
              </a:ext>
            </a:extLst>
          </p:cNvPr>
          <p:cNvSpPr txBox="1"/>
          <p:nvPr/>
        </p:nvSpPr>
        <p:spPr>
          <a:xfrm>
            <a:off x="1345571" y="572277"/>
            <a:ext cx="10619875"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Reference </a:t>
            </a:r>
          </a:p>
        </p:txBody>
      </p:sp>
      <p:sp>
        <p:nvSpPr>
          <p:cNvPr id="4" name="TextBox 3">
            <a:extLst>
              <a:ext uri="{FF2B5EF4-FFF2-40B4-BE49-F238E27FC236}">
                <a16:creationId xmlns:a16="http://schemas.microsoft.com/office/drawing/2014/main" id="{9E0CFE8C-D54D-43CF-BB58-37504B83734A}"/>
              </a:ext>
            </a:extLst>
          </p:cNvPr>
          <p:cNvSpPr txBox="1"/>
          <p:nvPr/>
        </p:nvSpPr>
        <p:spPr>
          <a:xfrm>
            <a:off x="2208244" y="1756747"/>
            <a:ext cx="8158065" cy="3344505"/>
          </a:xfrm>
          <a:prstGeom prst="rect">
            <a:avLst/>
          </a:prstGeom>
          <a:noFill/>
        </p:spPr>
        <p:txBody>
          <a:bodyPr wrap="square">
            <a:spAutoFit/>
          </a:bodyPr>
          <a:lstStyle/>
          <a:p>
            <a:pPr algn="just">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Crawley, S.A., Kendall, P.C., Benjamin, C.L.,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Brodman</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D.M., Wei, C.,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Beidas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R.S.,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Podell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J.L. and Mauro, C., 2013. Brief cognitive-</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therapy for anxious youth: Feasibility and initial outcomes.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Cognitive and </a:t>
            </a:r>
            <a:r>
              <a:rPr lang="en-IN" sz="1800" i="1"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 Practice</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20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(2), pp.123-133.</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Stallard, P., </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Skryabina</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E., Taylor, G., Phillips, R., Daniels, H., Anderson, R. and Simpson, N., 2014. Classroom-based cognitive behaviour therapy (FRIENDS): a cluster randomised controlled trial to Prevent Anxiety in Children through Education in Schools (PACES).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The Lancet Psychiatry</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(3), pp.185-192.</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James, A.C., Reardon, T., Soler, A., James, G. and Creswell, C., 2020. Cognitive behavioural therapy for anxiety disorders in children and adolescents. </a:t>
            </a:r>
            <a:r>
              <a:rPr lang="en-IN" sz="1800" i="1" dirty="0">
                <a:effectLst/>
                <a:latin typeface="Times New Roman" panose="02020603050405020304" pitchFamily="18" charset="0"/>
                <a:ea typeface="Times New Roman" panose="02020603050405020304" pitchFamily="18" charset="0"/>
                <a:cs typeface="Times New Roman" panose="02020603050405020304" pitchFamily="18" charset="0"/>
              </a:rPr>
              <a:t>Cochrane database of systematic reviews</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(11).</a:t>
            </a:r>
            <a:endParaRPr lang="en-IN"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54423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1577</Words>
  <Application>Microsoft Office PowerPoint</Application>
  <PresentationFormat>Widescreen</PresentationFormat>
  <Paragraphs>104</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PowerPoint Presentation</vt:lpstr>
      <vt:lpstr>Table of Content</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2022-12-07T10:49:45Z</dcterms:created>
  <dcterms:modified xsi:type="dcterms:W3CDTF">2022-12-09T21:01:59Z</dcterms:modified>
</cp:coreProperties>
</file>