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77"/>
    <p:restoredTop sz="95846"/>
  </p:normalViewPr>
  <p:slideViewPr>
    <p:cSldViewPr snapToGrid="0">
      <p:cViewPr varScale="1">
        <p:scale>
          <a:sx n="93" d="100"/>
          <a:sy n="93" d="100"/>
        </p:scale>
        <p:origin x="232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8502249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695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2954127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671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4518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94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935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276017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23320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030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328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96DD36A1-DEAC-CA4B-BC6E-E50725955190}" type="datetimeFigureOut">
              <a:rPr lang="en-US" smtClean="0"/>
              <a:t>7/15/23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5BE1302D-0F90-2143-BFCF-6D7B8AFEAF0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41794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Icon-Avatar-Person-Business-Male-Profile-User-5359553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76374-fitness-logo-vector-creative-download-hd-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waccountancy.com/limited-company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426082814721700261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Relationship Id="rId9" Type="http://schemas.openxmlformats.org/officeDocument/2006/relationships/image" Target="../media/image3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what-is-an-llc/" TargetMode="External"/><Relationship Id="rId2" Type="http://schemas.openxmlformats.org/officeDocument/2006/relationships/hyperlink" Target="https://www.facebook.com/cynthianealeyfitnessandnutirion/?ref=py_c&amp;locale=hi_IN&amp;paipv=0&amp;eav=AfZK7pY1ztG27RuXhcoQFZUQqwpULbZKpvpcoV3DsGuajFs9uDyA4jlvEQLtxJF5OzQ&amp;_rdr%20(Access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apidformations.co.uk/blog/what-is-a-limited-company/" TargetMode="External"/><Relationship Id="rId5" Type="http://schemas.openxmlformats.org/officeDocument/2006/relationships/hyperlink" Target="https://www.pngwing.com/en/free-png-byfdr" TargetMode="External"/><Relationship Id="rId4" Type="http://schemas.openxmlformats.org/officeDocument/2006/relationships/hyperlink" Target="https://www.gov.uk/limited-company-form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DA5809-5664-4520-ADC8-6959936A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for a fitness club&#10;&#10;Description automatically generated">
            <a:extLst>
              <a:ext uri="{FF2B5EF4-FFF2-40B4-BE49-F238E27FC236}">
                <a16:creationId xmlns:a16="http://schemas.microsoft.com/office/drawing/2014/main" id="{099E58D9-E8E7-CBF6-BB7E-A6993855B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276" y="1263012"/>
            <a:ext cx="4331976" cy="4331976"/>
          </a:xfrm>
          <a:prstGeom prst="rect">
            <a:avLst/>
          </a:prstGeom>
        </p:spPr>
      </p:pic>
      <p:sp>
        <p:nvSpPr>
          <p:cNvPr id="12" name="Freeform 6">
            <a:extLst>
              <a:ext uri="{FF2B5EF4-FFF2-40B4-BE49-F238E27FC236}">
                <a16:creationId xmlns:a16="http://schemas.microsoft.com/office/drawing/2014/main" id="{D4C54414-6E76-4C63-9BDF-ED19F3B33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5412340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0B79D-5DBD-197D-AEE3-BF47F1893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49816" y="744469"/>
            <a:ext cx="6242184" cy="2459266"/>
          </a:xfrm>
        </p:spPr>
        <p:txBody>
          <a:bodyPr>
            <a:normAutofit/>
          </a:bodyPr>
          <a:lstStyle/>
          <a:p>
            <a:pPr algn="l"/>
            <a:r>
              <a:rPr lang="en-US" sz="7000" dirty="0"/>
              <a:t>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430C6C-026C-BB24-7C8C-7989118238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84055" y="3603686"/>
            <a:ext cx="5607906" cy="1086237"/>
          </a:xfrm>
        </p:spPr>
        <p:txBody>
          <a:bodyPr>
            <a:noAutofit/>
          </a:bodyPr>
          <a:lstStyle/>
          <a:p>
            <a:pPr algn="l">
              <a:lnSpc>
                <a:spcPct val="102000"/>
              </a:lnSpc>
              <a:spcAft>
                <a:spcPts val="600"/>
              </a:spcAft>
            </a:pPr>
            <a:r>
              <a:rPr lang="en-US" sz="2800" dirty="0">
                <a:solidFill>
                  <a:srgbClr val="EFEDE3"/>
                </a:solidFill>
              </a:rPr>
              <a:t>Wellness Warriors</a:t>
            </a:r>
          </a:p>
          <a:p>
            <a:pPr algn="l">
              <a:lnSpc>
                <a:spcPct val="102000"/>
              </a:lnSpc>
              <a:spcAft>
                <a:spcPts val="600"/>
              </a:spcAft>
            </a:pPr>
            <a:r>
              <a:rPr lang="en-US" sz="2800" dirty="0">
                <a:solidFill>
                  <a:srgbClr val="EFEDE3"/>
                </a:solidFill>
              </a:rPr>
              <a:t>By Enes </a:t>
            </a:r>
            <a:r>
              <a:rPr lang="en-US" sz="2800" dirty="0" err="1">
                <a:solidFill>
                  <a:srgbClr val="EFEDE3"/>
                </a:solidFill>
              </a:rPr>
              <a:t>Erdzhan</a:t>
            </a:r>
            <a:r>
              <a:rPr lang="en-US" sz="2800" dirty="0">
                <a:solidFill>
                  <a:srgbClr val="EFEDE3"/>
                </a:solidFill>
              </a:rPr>
              <a:t> Mustafov</a:t>
            </a:r>
          </a:p>
          <a:p>
            <a:pPr algn="l">
              <a:lnSpc>
                <a:spcPct val="102000"/>
              </a:lnSpc>
              <a:spcAft>
                <a:spcPts val="600"/>
              </a:spcAft>
            </a:pPr>
            <a:r>
              <a:rPr lang="en-US" sz="2800" dirty="0">
                <a:solidFill>
                  <a:srgbClr val="EFEDE3"/>
                </a:solidFill>
              </a:rPr>
              <a:t>Lecturer name: Vasilios </a:t>
            </a:r>
            <a:r>
              <a:rPr lang="en-US" sz="2800" dirty="0" err="1">
                <a:solidFill>
                  <a:srgbClr val="EFEDE3"/>
                </a:solidFill>
              </a:rPr>
              <a:t>Tavlaridis</a:t>
            </a:r>
            <a:endParaRPr lang="en-US" sz="2800" dirty="0">
              <a:solidFill>
                <a:srgbClr val="EFEDE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049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C2637-BA23-6B70-3C75-9D17A22F1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 Introduction</a:t>
            </a:r>
          </a:p>
        </p:txBody>
      </p:sp>
      <p:pic>
        <p:nvPicPr>
          <p:cNvPr id="5" name="Content Placeholder 4" descr="A blue circle with a person's face&#10;&#10;Description automatically generated">
            <a:extLst>
              <a:ext uri="{FF2B5EF4-FFF2-40B4-BE49-F238E27FC236}">
                <a16:creationId xmlns:a16="http://schemas.microsoft.com/office/drawing/2014/main" id="{2B957727-68FB-B1A2-F715-9275FF16F6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39986" y="2171700"/>
            <a:ext cx="2712027" cy="2712027"/>
          </a:xfrm>
        </p:spPr>
      </p:pic>
      <p:cxnSp>
        <p:nvCxnSpPr>
          <p:cNvPr id="11" name="Elbow Connector 10">
            <a:extLst>
              <a:ext uri="{FF2B5EF4-FFF2-40B4-BE49-F238E27FC236}">
                <a16:creationId xmlns:a16="http://schemas.microsoft.com/office/drawing/2014/main" id="{70A3DFE9-944C-870C-AB82-D970BFB4B03E}"/>
              </a:ext>
            </a:extLst>
          </p:cNvPr>
          <p:cNvCxnSpPr>
            <a:cxnSpLocks/>
            <a:stCxn id="5" idx="0"/>
          </p:cNvCxnSpPr>
          <p:nvPr/>
        </p:nvCxnSpPr>
        <p:spPr>
          <a:xfrm rot="5400000" flipH="1" flipV="1">
            <a:off x="7509917" y="410325"/>
            <a:ext cx="347458" cy="3175293"/>
          </a:xfrm>
          <a:prstGeom prst="bent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DA240458-54CA-DA81-383F-A5E048308437}"/>
              </a:ext>
            </a:extLst>
          </p:cNvPr>
          <p:cNvSpPr txBox="1"/>
          <p:nvPr/>
        </p:nvSpPr>
        <p:spPr>
          <a:xfrm>
            <a:off x="6130177" y="1478305"/>
            <a:ext cx="31411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Enes Mustafov, 23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old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7825C7A-E1C6-6BB1-2642-76AE10F53459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7452013" y="3516774"/>
            <a:ext cx="3638560" cy="10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6B5CF9E-87E4-50E1-23B4-EA22145002C5}"/>
              </a:ext>
            </a:extLst>
          </p:cNvPr>
          <p:cNvSpPr txBox="1"/>
          <p:nvPr/>
        </p:nvSpPr>
        <p:spPr>
          <a:xfrm>
            <a:off x="7472896" y="3158380"/>
            <a:ext cx="3638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Training professionally for 5 years</a:t>
            </a:r>
          </a:p>
        </p:txBody>
      </p:sp>
      <p:cxnSp>
        <p:nvCxnSpPr>
          <p:cNvPr id="22" name="Elbow Connector 21">
            <a:extLst>
              <a:ext uri="{FF2B5EF4-FFF2-40B4-BE49-F238E27FC236}">
                <a16:creationId xmlns:a16="http://schemas.microsoft.com/office/drawing/2014/main" id="{4FABD9D6-451E-4CFC-4663-CB113A874446}"/>
              </a:ext>
            </a:extLst>
          </p:cNvPr>
          <p:cNvCxnSpPr>
            <a:cxnSpLocks/>
            <a:stCxn id="5" idx="2"/>
          </p:cNvCxnSpPr>
          <p:nvPr/>
        </p:nvCxnSpPr>
        <p:spPr>
          <a:xfrm rot="16200000" flipH="1">
            <a:off x="7520360" y="3459367"/>
            <a:ext cx="347457" cy="3196176"/>
          </a:xfrm>
          <a:prstGeom prst="bent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92FEB7D5-368F-B6A0-549B-451F15BAE69A}"/>
              </a:ext>
            </a:extLst>
          </p:cNvPr>
          <p:cNvSpPr txBox="1"/>
          <p:nvPr/>
        </p:nvSpPr>
        <p:spPr>
          <a:xfrm>
            <a:off x="6260512" y="4861852"/>
            <a:ext cx="3031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Level 3 in Personal Training</a:t>
            </a:r>
          </a:p>
        </p:txBody>
      </p:sp>
    </p:spTree>
    <p:extLst>
      <p:ext uri="{BB962C8B-B14F-4D97-AF65-F5344CB8AC3E}">
        <p14:creationId xmlns:p14="http://schemas.microsoft.com/office/powerpoint/2010/main" val="757631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46538-638D-DC7F-47D5-232851616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of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C45C9-2EE1-4D3A-1927-CAADBDC11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71700"/>
            <a:ext cx="9601200" cy="35814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 Coaching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 Training Programs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 Diet Plans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Helping people achieve their fitness goals</a:t>
            </a:r>
          </a:p>
        </p:txBody>
      </p:sp>
      <p:pic>
        <p:nvPicPr>
          <p:cNvPr id="5" name="Picture 4" descr="A person and person silhouettes with a banner&#10;&#10;Description automatically generated">
            <a:extLst>
              <a:ext uri="{FF2B5EF4-FFF2-40B4-BE49-F238E27FC236}">
                <a16:creationId xmlns:a16="http://schemas.microsoft.com/office/drawing/2014/main" id="{D2172418-CEC5-9048-4F53-565BC52038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02582" y="1718820"/>
            <a:ext cx="5250873" cy="34203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CC570B-3115-A470-352F-DCE1BED5D7EE}"/>
              </a:ext>
            </a:extLst>
          </p:cNvPr>
          <p:cNvSpPr txBox="1"/>
          <p:nvPr/>
        </p:nvSpPr>
        <p:spPr>
          <a:xfrm>
            <a:off x="8756072" y="5222727"/>
            <a:ext cx="3552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Physical Fitness (PNGWING, 2023)</a:t>
            </a:r>
          </a:p>
        </p:txBody>
      </p:sp>
    </p:spTree>
    <p:extLst>
      <p:ext uri="{BB962C8B-B14F-4D97-AF65-F5344CB8AC3E}">
        <p14:creationId xmlns:p14="http://schemas.microsoft.com/office/powerpoint/2010/main" val="4061891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61154-2EF9-457B-69E5-5241DE38A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Subscription Plans / Wellness Warriors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4A6C082-C6C4-C455-526B-4000284BC1CC}"/>
              </a:ext>
            </a:extLst>
          </p:cNvPr>
          <p:cNvSpPr/>
          <p:nvPr/>
        </p:nvSpPr>
        <p:spPr>
          <a:xfrm>
            <a:off x="1371601" y="1937905"/>
            <a:ext cx="3643746" cy="472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</a:t>
            </a:r>
          </a:p>
          <a:p>
            <a:pPr algn="ctr"/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Month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Training Program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Diet Plan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online videos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 up to 24 hours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£100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984483C-3468-8166-70B1-5226045B98FC}"/>
              </a:ext>
            </a:extLst>
          </p:cNvPr>
          <p:cNvSpPr/>
          <p:nvPr/>
        </p:nvSpPr>
        <p:spPr>
          <a:xfrm>
            <a:off x="7176653" y="1937905"/>
            <a:ext cx="3643746" cy="472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BODYBUILDING</a:t>
            </a:r>
          </a:p>
          <a:p>
            <a:pPr algn="ctr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Month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8 In-person Training Sessions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Supplement Discounts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Fitness Equipment Discounts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Response up to 2 hours</a:t>
            </a:r>
          </a:p>
          <a:p>
            <a:pPr algn="ctr"/>
            <a:endParaRPr lang="en-US" dirty="0"/>
          </a:p>
          <a:p>
            <a:pPr algn="ctr"/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£175</a:t>
            </a:r>
          </a:p>
          <a:p>
            <a:pPr algn="ctr"/>
            <a:endParaRPr lang="en-US" dirty="0"/>
          </a:p>
        </p:txBody>
      </p:sp>
      <p:pic>
        <p:nvPicPr>
          <p:cNvPr id="7" name="Graphic 6" descr="Unlock outline">
            <a:extLst>
              <a:ext uri="{FF2B5EF4-FFF2-40B4-BE49-F238E27FC236}">
                <a16:creationId xmlns:a16="http://schemas.microsoft.com/office/drawing/2014/main" id="{95BB02D3-D806-F5DE-A898-1895D2427A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17375" y="5836227"/>
            <a:ext cx="671945" cy="671945"/>
          </a:xfrm>
          <a:prstGeom prst="rect">
            <a:avLst/>
          </a:prstGeom>
        </p:spPr>
      </p:pic>
      <p:pic>
        <p:nvPicPr>
          <p:cNvPr id="8" name="Graphic 7" descr="Unlock outline">
            <a:extLst>
              <a:ext uri="{FF2B5EF4-FFF2-40B4-BE49-F238E27FC236}">
                <a16:creationId xmlns:a16="http://schemas.microsoft.com/office/drawing/2014/main" id="{7873B4B6-845E-01E5-D13F-A5E9A6142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2092" y="5836226"/>
            <a:ext cx="671945" cy="671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142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99C17EF-9F98-4D0C-A74B-FA23A50AD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02E57-89D9-F6D0-F384-BE66DEF5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3842" y="247650"/>
            <a:ext cx="6176776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Legal format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CE34936-B6F6-4892-93D7-48FAA43F3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02145" cy="6858000"/>
          </a:xfrm>
          <a:prstGeom prst="rect">
            <a:avLst/>
          </a:prstGeom>
          <a:gradFill flip="none" rotWithShape="1">
            <a:gsLst>
              <a:gs pos="3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13" descr="A close-up of a company logo&#10;&#10;Description automatically generated">
            <a:extLst>
              <a:ext uri="{FF2B5EF4-FFF2-40B4-BE49-F238E27FC236}">
                <a16:creationId xmlns:a16="http://schemas.microsoft.com/office/drawing/2014/main" id="{3D55F0B0-C16F-0274-19BF-1999D8C1EF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grayscl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541" r="34068" b="1"/>
          <a:stretch/>
        </p:blipFill>
        <p:spPr>
          <a:xfrm>
            <a:off x="-1" y="10"/>
            <a:ext cx="4602146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4F17385-8DC0-437B-80A6-4E608B5AC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282A13-69FB-75F5-5F60-2990D5AAEBD7}"/>
              </a:ext>
            </a:extLst>
          </p:cNvPr>
          <p:cNvSpPr txBox="1"/>
          <p:nvPr/>
        </p:nvSpPr>
        <p:spPr>
          <a:xfrm>
            <a:off x="6860436" y="6545818"/>
            <a:ext cx="5445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is a Limited Company? (</a:t>
            </a:r>
            <a:r>
              <a:rPr lang="en-US" dirty="0" err="1"/>
              <a:t>RapidFormations</a:t>
            </a:r>
            <a:r>
              <a:rPr lang="en-US" dirty="0"/>
              <a:t>, 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A4223FD-C563-6A55-6E5F-83A870588424}"/>
              </a:ext>
            </a:extLst>
          </p:cNvPr>
          <p:cNvSpPr txBox="1"/>
          <p:nvPr/>
        </p:nvSpPr>
        <p:spPr>
          <a:xfrm>
            <a:off x="4715862" y="1443841"/>
            <a:ext cx="7532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Wellness Warriors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will be registered as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Limited Company.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According to GOV.UK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if you are registered as a limited company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 pay corporation tax on the profits and this tax is often lower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than the personal income tax rates.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Additional benefits: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tax deduction can be claimed for business expenses, the finances can be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reinvested in the company.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Gives a professional image to the company and it lends credibility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which attracts customers and investors.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 well-known name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the industry which people can trust. (Crail, Haskins and Watts, 2022)</a:t>
            </a:r>
          </a:p>
        </p:txBody>
      </p:sp>
    </p:spTree>
    <p:extLst>
      <p:ext uri="{BB962C8B-B14F-4D97-AF65-F5344CB8AC3E}">
        <p14:creationId xmlns:p14="http://schemas.microsoft.com/office/powerpoint/2010/main" val="1436119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8BCAC-CA65-F4BD-07AD-2F01CE4D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127" y="685800"/>
            <a:ext cx="11346873" cy="1485900"/>
          </a:xfrm>
        </p:spPr>
        <p:txBody>
          <a:bodyPr/>
          <a:lstStyle/>
          <a:p>
            <a:r>
              <a:rPr lang="en-US" dirty="0"/>
              <a:t>Wellness Warriors Management and Services</a:t>
            </a:r>
          </a:p>
        </p:txBody>
      </p:sp>
      <p:pic>
        <p:nvPicPr>
          <p:cNvPr id="5" name="Content Placeholder 4" descr="Male profile with solid fill">
            <a:extLst>
              <a:ext uri="{FF2B5EF4-FFF2-40B4-BE49-F238E27FC236}">
                <a16:creationId xmlns:a16="http://schemas.microsoft.com/office/drawing/2014/main" id="{B08292C7-3F31-F348-A794-FDD537C367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9200" y="1428750"/>
            <a:ext cx="1633105" cy="1633105"/>
          </a:xfrm>
        </p:spPr>
      </p:pic>
      <p:pic>
        <p:nvPicPr>
          <p:cNvPr id="8" name="Content Placeholder 4" descr="Male profile with solid fill">
            <a:extLst>
              <a:ext uri="{FF2B5EF4-FFF2-40B4-BE49-F238E27FC236}">
                <a16:creationId xmlns:a16="http://schemas.microsoft.com/office/drawing/2014/main" id="{38EB87FC-736F-C915-5CDB-9D88919E2B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35752" y="3061855"/>
            <a:ext cx="1633105" cy="1633105"/>
          </a:xfrm>
          <a:prstGeom prst="rect">
            <a:avLst/>
          </a:prstGeom>
        </p:spPr>
      </p:pic>
      <p:pic>
        <p:nvPicPr>
          <p:cNvPr id="9" name="Content Placeholder 4" descr="Male profile with solid fill">
            <a:extLst>
              <a:ext uri="{FF2B5EF4-FFF2-40B4-BE49-F238E27FC236}">
                <a16:creationId xmlns:a16="http://schemas.microsoft.com/office/drawing/2014/main" id="{5F69A670-7696-AF0A-FB28-A241F9BD82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52304" y="4694960"/>
            <a:ext cx="1633105" cy="1633105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81DA3A-AEAE-63E3-E39A-11C28F4C0B78}"/>
              </a:ext>
            </a:extLst>
          </p:cNvPr>
          <p:cNvCxnSpPr/>
          <p:nvPr/>
        </p:nvCxnSpPr>
        <p:spPr>
          <a:xfrm>
            <a:off x="2576945" y="2812473"/>
            <a:ext cx="32142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508BF6E-4B08-EE38-9C25-C1261A16EA5D}"/>
              </a:ext>
            </a:extLst>
          </p:cNvPr>
          <p:cNvSpPr txBox="1"/>
          <p:nvPr/>
        </p:nvSpPr>
        <p:spPr>
          <a:xfrm>
            <a:off x="2633562" y="1708201"/>
            <a:ext cx="339868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Enes Mustafov – Owner (CEO)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Strategic direction, setting the vision and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working directly with clients.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1B539F7-301B-9EA1-8D0E-DB7557364ADF}"/>
              </a:ext>
            </a:extLst>
          </p:cNvPr>
          <p:cNvCxnSpPr/>
          <p:nvPr/>
        </p:nvCxnSpPr>
        <p:spPr>
          <a:xfrm>
            <a:off x="3408218" y="4447309"/>
            <a:ext cx="23829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9538D6D-8821-D2A5-4AC7-B671DE879315}"/>
              </a:ext>
            </a:extLst>
          </p:cNvPr>
          <p:cNvSpPr txBox="1"/>
          <p:nvPr/>
        </p:nvSpPr>
        <p:spPr>
          <a:xfrm>
            <a:off x="4216777" y="5003197"/>
            <a:ext cx="148951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Video Editor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Create the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exercise clips.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AD25D6-5786-BB25-9DFF-F4ABB5CE6E8E}"/>
              </a:ext>
            </a:extLst>
          </p:cNvPr>
          <p:cNvCxnSpPr/>
          <p:nvPr/>
        </p:nvCxnSpPr>
        <p:spPr>
          <a:xfrm>
            <a:off x="4234134" y="6082145"/>
            <a:ext cx="1557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6AD27C3-3AE6-D55A-CA18-2F2CDC6D0300}"/>
              </a:ext>
            </a:extLst>
          </p:cNvPr>
          <p:cNvSpPr txBox="1"/>
          <p:nvPr/>
        </p:nvSpPr>
        <p:spPr>
          <a:xfrm>
            <a:off x="3447103" y="3174566"/>
            <a:ext cx="2383986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Accountant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Maintain accurate financial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records, filing tax returns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and calculating taxes owed.</a:t>
            </a:r>
          </a:p>
        </p:txBody>
      </p:sp>
      <p:pic>
        <p:nvPicPr>
          <p:cNvPr id="20" name="Graphic 19" descr="Internet outline">
            <a:extLst>
              <a:ext uri="{FF2B5EF4-FFF2-40B4-BE49-F238E27FC236}">
                <a16:creationId xmlns:a16="http://schemas.microsoft.com/office/drawing/2014/main" id="{47464ACE-FE52-91A5-8335-6F72F259DD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18715" y="2880446"/>
            <a:ext cx="1995921" cy="199592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6C68B35-4EA8-723A-8950-AFFBBB4E8B97}"/>
              </a:ext>
            </a:extLst>
          </p:cNvPr>
          <p:cNvSpPr txBox="1"/>
          <p:nvPr/>
        </p:nvSpPr>
        <p:spPr>
          <a:xfrm>
            <a:off x="8481419" y="4552350"/>
            <a:ext cx="332238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Website and Graphic Designer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Create an attractive website and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branding logo.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Elbow Connector 26">
            <a:extLst>
              <a:ext uri="{FF2B5EF4-FFF2-40B4-BE49-F238E27FC236}">
                <a16:creationId xmlns:a16="http://schemas.microsoft.com/office/drawing/2014/main" id="{91651FEF-E487-DAA7-9C51-7173C6E78EF6}"/>
              </a:ext>
            </a:extLst>
          </p:cNvPr>
          <p:cNvCxnSpPr>
            <a:cxnSpLocks/>
          </p:cNvCxnSpPr>
          <p:nvPr/>
        </p:nvCxnSpPr>
        <p:spPr>
          <a:xfrm>
            <a:off x="8416675" y="4499243"/>
            <a:ext cx="3451872" cy="1222684"/>
          </a:xfrm>
          <a:prstGeom prst="bentConnector3">
            <a:avLst>
              <a:gd name="adj1" fmla="val -17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994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F5292-E1B8-670F-6FAC-3D9DE2FC6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Unique Selling Point of Wellness Warriors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FB5DD-6696-4898-36AF-0D405F32F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6000"/>
            <a:ext cx="9601200" cy="7620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We believe our USP is the Bodybuilding Subscription Plan because of the value it offers to our customers.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Graphic 6" descr="Dumbbell with solid fill">
            <a:extLst>
              <a:ext uri="{FF2B5EF4-FFF2-40B4-BE49-F238E27FC236}">
                <a16:creationId xmlns:a16="http://schemas.microsoft.com/office/drawing/2014/main" id="{714269D5-00FB-944C-54C9-DFFB465D43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17618" y="3162300"/>
            <a:ext cx="914400" cy="914400"/>
          </a:xfrm>
          <a:prstGeom prst="rect">
            <a:avLst/>
          </a:prstGeom>
        </p:spPr>
      </p:pic>
      <p:pic>
        <p:nvPicPr>
          <p:cNvPr id="9" name="Graphic 8" descr="Hourglass 30% with solid fill">
            <a:extLst>
              <a:ext uri="{FF2B5EF4-FFF2-40B4-BE49-F238E27FC236}">
                <a16:creationId xmlns:a16="http://schemas.microsoft.com/office/drawing/2014/main" id="{62B2C356-231B-2F93-B4AB-5E58071826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17618" y="4953000"/>
            <a:ext cx="914400" cy="914400"/>
          </a:xfrm>
          <a:prstGeom prst="rect">
            <a:avLst/>
          </a:prstGeom>
        </p:spPr>
      </p:pic>
      <p:pic>
        <p:nvPicPr>
          <p:cNvPr id="11" name="Graphic 10" descr="Label with solid fill">
            <a:extLst>
              <a:ext uri="{FF2B5EF4-FFF2-40B4-BE49-F238E27FC236}">
                <a16:creationId xmlns:a16="http://schemas.microsoft.com/office/drawing/2014/main" id="{3E0E0208-6F23-C756-9601-E722EEBB51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264880" y="5073134"/>
            <a:ext cx="914400" cy="914400"/>
          </a:xfrm>
          <a:prstGeom prst="rect">
            <a:avLst/>
          </a:prstGeom>
        </p:spPr>
      </p:pic>
      <p:pic>
        <p:nvPicPr>
          <p:cNvPr id="13" name="Graphic 12" descr="Badge Follow with solid fill">
            <a:extLst>
              <a:ext uri="{FF2B5EF4-FFF2-40B4-BE49-F238E27FC236}">
                <a16:creationId xmlns:a16="http://schemas.microsoft.com/office/drawing/2014/main" id="{7DDA4B70-1832-933F-D894-3677540150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367603" y="3198805"/>
            <a:ext cx="811677" cy="8116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DAFE31F-DA56-2D9A-D098-BDEA6A840631}"/>
              </a:ext>
            </a:extLst>
          </p:cNvPr>
          <p:cNvSpPr txBox="1"/>
          <p:nvPr/>
        </p:nvSpPr>
        <p:spPr>
          <a:xfrm>
            <a:off x="5836954" y="3309878"/>
            <a:ext cx="51809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9ABEE4-4945-9D75-520F-077B444D2EF5}"/>
              </a:ext>
            </a:extLst>
          </p:cNvPr>
          <p:cNvSpPr txBox="1"/>
          <p:nvPr/>
        </p:nvSpPr>
        <p:spPr>
          <a:xfrm>
            <a:off x="1913625" y="3838986"/>
            <a:ext cx="1922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In-Person Training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DF68AF4-668D-E480-629E-66209BAE3D69}"/>
              </a:ext>
            </a:extLst>
          </p:cNvPr>
          <p:cNvSpPr txBox="1"/>
          <p:nvPr/>
        </p:nvSpPr>
        <p:spPr>
          <a:xfrm>
            <a:off x="1801735" y="5802868"/>
            <a:ext cx="2146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Fast Response Time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5226A43-FF77-7494-64FC-70F940AF5633}"/>
              </a:ext>
            </a:extLst>
          </p:cNvPr>
          <p:cNvSpPr txBox="1"/>
          <p:nvPr/>
        </p:nvSpPr>
        <p:spPr>
          <a:xfrm>
            <a:off x="7839211" y="3892034"/>
            <a:ext cx="1868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Special Approach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A23087-01DA-EBAA-5EAD-F44DCC562D2D}"/>
              </a:ext>
            </a:extLst>
          </p:cNvPr>
          <p:cNvSpPr txBox="1"/>
          <p:nvPr/>
        </p:nvSpPr>
        <p:spPr>
          <a:xfrm>
            <a:off x="7915674" y="5802868"/>
            <a:ext cx="1715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Huge Discounts</a:t>
            </a:r>
          </a:p>
        </p:txBody>
      </p:sp>
    </p:spTree>
    <p:extLst>
      <p:ext uri="{BB962C8B-B14F-4D97-AF65-F5344CB8AC3E}">
        <p14:creationId xmlns:p14="http://schemas.microsoft.com/office/powerpoint/2010/main" val="1341829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1892-50F2-3028-1A09-0248F6271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Reason for starting Wellness Warriors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07DAC-B7CF-FC01-6039-8131585E5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5999"/>
            <a:ext cx="4073236" cy="3643745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Passion for Fitness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Share Knowledge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 People</a:t>
            </a:r>
          </a:p>
          <a:p>
            <a:pPr marL="0" indent="0" algn="ctr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Flexibility and Independence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 descr="A blue background with black text&#10;&#10;Description automatically generated">
            <a:extLst>
              <a:ext uri="{FF2B5EF4-FFF2-40B4-BE49-F238E27FC236}">
                <a16:creationId xmlns:a16="http://schemas.microsoft.com/office/drawing/2014/main" id="{6FA84097-03EF-67DD-ADBB-51C7080BDD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0182" y="1851602"/>
            <a:ext cx="4658837" cy="39054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22C652-14FC-2A24-8175-6A3306FB726E}"/>
              </a:ext>
            </a:extLst>
          </p:cNvPr>
          <p:cNvSpPr txBox="1"/>
          <p:nvPr/>
        </p:nvSpPr>
        <p:spPr>
          <a:xfrm>
            <a:off x="6875283" y="5757095"/>
            <a:ext cx="4558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Passion is Strength (C. </a:t>
            </a:r>
            <a:r>
              <a:rPr lang="en-US" dirty="0" err="1"/>
              <a:t>Nealey</a:t>
            </a:r>
            <a:r>
              <a:rPr lang="en-US" dirty="0"/>
              <a:t> Fitness, 2018)</a:t>
            </a:r>
          </a:p>
        </p:txBody>
      </p:sp>
    </p:spTree>
    <p:extLst>
      <p:ext uri="{BB962C8B-B14F-4D97-AF65-F5344CB8AC3E}">
        <p14:creationId xmlns:p14="http://schemas.microsoft.com/office/powerpoint/2010/main" val="711906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C0C97-D759-9AFA-8087-548350A75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Investment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C5C76-A4BD-AFB5-F8F7-A9AFDC360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638300"/>
            <a:ext cx="10072255" cy="163830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it is a small business the investment will be £10,000 as a start-up, from the owner of the company (Enes Mustafov) and the second source of funds will be a small amount from friends and family which will be repaid later (Barringer and Ireland, 2019).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Graphic 8" descr="Money with solid fill">
            <a:extLst>
              <a:ext uri="{FF2B5EF4-FFF2-40B4-BE49-F238E27FC236}">
                <a16:creationId xmlns:a16="http://schemas.microsoft.com/office/drawing/2014/main" id="{EB84E79B-64DA-89B1-8320-88C20E6332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71600" y="3581400"/>
            <a:ext cx="2590800" cy="25908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5D9173-6606-E74F-B022-C4D5CFFB9CB1}"/>
              </a:ext>
            </a:extLst>
          </p:cNvPr>
          <p:cNvCxnSpPr>
            <a:cxnSpLocks/>
          </p:cNvCxnSpPr>
          <p:nvPr/>
        </p:nvCxnSpPr>
        <p:spPr>
          <a:xfrm>
            <a:off x="3879273" y="5708073"/>
            <a:ext cx="81185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731CFFB-5B73-30A4-9D75-B0862BC86298}"/>
              </a:ext>
            </a:extLst>
          </p:cNvPr>
          <p:cNvSpPr txBox="1"/>
          <p:nvPr/>
        </p:nvSpPr>
        <p:spPr>
          <a:xfrm>
            <a:off x="3920837" y="4686301"/>
            <a:ext cx="82253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Monthly expenses for Wellness Warriors can go up to £2,000 because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have to pay for a video editor, advertising, accountant, graphic designer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website maintenance. The £10,000 investment will be a good start for us.</a:t>
            </a:r>
          </a:p>
        </p:txBody>
      </p:sp>
      <p:pic>
        <p:nvPicPr>
          <p:cNvPr id="19" name="Graphic 18" descr="Connected with solid fill">
            <a:extLst>
              <a:ext uri="{FF2B5EF4-FFF2-40B4-BE49-F238E27FC236}">
                <a16:creationId xmlns:a16="http://schemas.microsoft.com/office/drawing/2014/main" id="{309F8781-34E7-9F11-7416-3D78792D99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0400" y="926255"/>
            <a:ext cx="1496291" cy="2081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38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DB702-3BAF-B6CA-4FC6-D85E90AFF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Competition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D6EC8A-CE5F-05DE-931A-EB35FEBAC4E1}"/>
              </a:ext>
            </a:extLst>
          </p:cNvPr>
          <p:cNvCxnSpPr/>
          <p:nvPr/>
        </p:nvCxnSpPr>
        <p:spPr>
          <a:xfrm flipV="1">
            <a:off x="3879273" y="2171700"/>
            <a:ext cx="3865418" cy="39069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Remote learning science with solid fill">
            <a:extLst>
              <a:ext uri="{FF2B5EF4-FFF2-40B4-BE49-F238E27FC236}">
                <a16:creationId xmlns:a16="http://schemas.microsoft.com/office/drawing/2014/main" id="{30DC4361-7737-DDC9-2064-7BDA3D3154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9348" y="1056316"/>
            <a:ext cx="914400" cy="914400"/>
          </a:xfrm>
          <a:prstGeom prst="rect">
            <a:avLst/>
          </a:prstGeom>
        </p:spPr>
      </p:pic>
      <p:pic>
        <p:nvPicPr>
          <p:cNvPr id="9" name="Graphic 8" descr="Elliptical with solid fill">
            <a:extLst>
              <a:ext uri="{FF2B5EF4-FFF2-40B4-BE49-F238E27FC236}">
                <a16:creationId xmlns:a16="http://schemas.microsoft.com/office/drawing/2014/main" id="{7C435D23-0C1A-C1DD-6D63-038B63337D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47257" y="5621482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CC91E0B-88D0-6EAE-E31C-635B7C395375}"/>
              </a:ext>
            </a:extLst>
          </p:cNvPr>
          <p:cNvSpPr txBox="1"/>
          <p:nvPr/>
        </p:nvSpPr>
        <p:spPr>
          <a:xfrm>
            <a:off x="1707979" y="2549604"/>
            <a:ext cx="386541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Fitness Apps and Platforms</a:t>
            </a:r>
          </a:p>
          <a:p>
            <a:endParaRPr lang="en-US" dirty="0"/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They can offer affordable and automated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fitness solutions.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Features like tracking calories burned</a:t>
            </a:r>
            <a:r>
              <a:rPr lang="en-US" sz="1600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Lack of personalized approach.</a:t>
            </a:r>
          </a:p>
        </p:txBody>
      </p:sp>
      <p:pic>
        <p:nvPicPr>
          <p:cNvPr id="12" name="Graphic 11" descr="Thumbs up sign with solid fill">
            <a:extLst>
              <a:ext uri="{FF2B5EF4-FFF2-40B4-BE49-F238E27FC236}">
                <a16:creationId xmlns:a16="http://schemas.microsoft.com/office/drawing/2014/main" id="{12A873EF-1CF8-DA12-569C-6A0E64A1BEE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1069350" y="3107250"/>
            <a:ext cx="604500" cy="643500"/>
          </a:xfrm>
          <a:prstGeom prst="rect">
            <a:avLst/>
          </a:prstGeom>
        </p:spPr>
      </p:pic>
      <p:pic>
        <p:nvPicPr>
          <p:cNvPr id="14" name="Graphic 13" descr="Thumbs Down with solid fill">
            <a:extLst>
              <a:ext uri="{FF2B5EF4-FFF2-40B4-BE49-F238E27FC236}">
                <a16:creationId xmlns:a16="http://schemas.microsoft.com/office/drawing/2014/main" id="{BF1CC798-5685-AFDD-CCAF-034613F334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H="1">
            <a:off x="1069348" y="4517866"/>
            <a:ext cx="604502" cy="73883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81F12B6-EFC1-F961-83EF-DB059C2C35AE}"/>
              </a:ext>
            </a:extLst>
          </p:cNvPr>
          <p:cNvSpPr txBox="1"/>
          <p:nvPr/>
        </p:nvSpPr>
        <p:spPr>
          <a:xfrm>
            <a:off x="6618606" y="3429000"/>
            <a:ext cx="2964273" cy="21544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Local Fitness Coaches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 out every day in-person.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Immediate support.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interaction.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Working out in a group.</a:t>
            </a:r>
          </a:p>
        </p:txBody>
      </p:sp>
      <p:pic>
        <p:nvPicPr>
          <p:cNvPr id="17" name="Graphic 16" descr="Thumbs up sign with solid fill">
            <a:extLst>
              <a:ext uri="{FF2B5EF4-FFF2-40B4-BE49-F238E27FC236}">
                <a16:creationId xmlns:a16="http://schemas.microsoft.com/office/drawing/2014/main" id="{45A78AF7-190A-936F-0D0F-0ED208AE14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32216" y="4033401"/>
            <a:ext cx="699411" cy="699411"/>
          </a:xfrm>
          <a:prstGeom prst="rect">
            <a:avLst/>
          </a:prstGeom>
        </p:spPr>
      </p:pic>
      <p:pic>
        <p:nvPicPr>
          <p:cNvPr id="19" name="Graphic 18" descr="Thumbs Down with solid fill">
            <a:extLst>
              <a:ext uri="{FF2B5EF4-FFF2-40B4-BE49-F238E27FC236}">
                <a16:creationId xmlns:a16="http://schemas.microsoft.com/office/drawing/2014/main" id="{3A32D328-245E-0E20-D272-752946DA3F6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32216" y="5076246"/>
            <a:ext cx="699411" cy="69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82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3BB54-16C6-9EBE-7678-23FFE77FF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Thank you for your time</a:t>
            </a:r>
          </a:p>
        </p:txBody>
      </p:sp>
      <p:pic>
        <p:nvPicPr>
          <p:cNvPr id="5" name="Graphic 4" descr="Question Mark with solid fill">
            <a:extLst>
              <a:ext uri="{FF2B5EF4-FFF2-40B4-BE49-F238E27FC236}">
                <a16:creationId xmlns:a16="http://schemas.microsoft.com/office/drawing/2014/main" id="{E86709A3-277F-B22C-D302-8CD655324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0262" y="3272860"/>
            <a:ext cx="2431473" cy="24314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63F094-D78B-31B5-CF5A-18C397955F63}"/>
              </a:ext>
            </a:extLst>
          </p:cNvPr>
          <p:cNvSpPr txBox="1"/>
          <p:nvPr/>
        </p:nvSpPr>
        <p:spPr>
          <a:xfrm>
            <a:off x="5371281" y="2171700"/>
            <a:ext cx="14494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</a:p>
        </p:txBody>
      </p:sp>
    </p:spTree>
    <p:extLst>
      <p:ext uri="{BB962C8B-B14F-4D97-AF65-F5344CB8AC3E}">
        <p14:creationId xmlns:p14="http://schemas.microsoft.com/office/powerpoint/2010/main" val="2978368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2288C-5E07-93D3-E7EA-4ED6AE201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147BE-525E-4B11-383A-A85739C9B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Barringer, B.R. and R Duane Ireland (2019).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successfully launching new ventures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6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ed. Harlow London New York, By Boston [U.A.] Pearson.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Nealey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Fitness. (2018)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Passion is Strength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https://www.facebook.com/cynthianealeyfitnessandnutirion/?ref=py_c&amp;locale=hi_IN&amp;paipv=0&amp;eav=AfZK7pY1ztG27RuXhcoQFZUQqwpULbZKpvpcoV3DsGuajFs9uDyA4jlvEQLtxJF5OzQ&amp;_rdr.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 16 July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Crail, C., Haskins J. and Watts, R. (2022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). What is a Limited Liability Company (LLC)? Definition, Pros &amp; Cons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Forbes Advisor.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https://www.forbes.com/advisor/business/what-is-an-llc/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GOV.UK (2012).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Set up a private limited company. GOV.UK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https://www.gov.uk/limited-company-formation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PNGWING.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Physical Fitness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https://www.pngwing.com/en/free-png-byfdr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16 July 2023).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RapidFormations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(2023)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What is a Limited Company?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https://www.rapidformations.co.uk/blog/what-is-a-limited-company/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16 July 2023).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620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{F13B5B4F-A6AD-FE4D-A813-86E958FEA9CD}tf10001072</Template>
  <TotalTime>1265</TotalTime>
  <Words>724</Words>
  <Application>Microsoft Macintosh PowerPoint</Application>
  <PresentationFormat>Widescreen</PresentationFormat>
  <Paragraphs>133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Franklin Gothic Book</vt:lpstr>
      <vt:lpstr>Crop</vt:lpstr>
      <vt:lpstr>BUSINESS PLAN</vt:lpstr>
      <vt:lpstr>Self Introduction</vt:lpstr>
      <vt:lpstr>Overview of the business</vt:lpstr>
      <vt:lpstr>Subscription Plans / Wellness Warriors</vt:lpstr>
      <vt:lpstr>Legal format</vt:lpstr>
      <vt:lpstr>Wellness Warriors Management and Services</vt:lpstr>
      <vt:lpstr>Unique Selling Point of Wellness Warriors</vt:lpstr>
      <vt:lpstr>Reason for starting Wellness Warriors</vt:lpstr>
      <vt:lpstr>Investment</vt:lpstr>
      <vt:lpstr>Competition</vt:lpstr>
      <vt:lpstr>Thank you for your time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Enes Mustafov (2007660)</dc:creator>
  <cp:lastModifiedBy>Enes Mustafov (2007660)</cp:lastModifiedBy>
  <cp:revision>2</cp:revision>
  <dcterms:created xsi:type="dcterms:W3CDTF">2023-07-15T19:32:48Z</dcterms:created>
  <dcterms:modified xsi:type="dcterms:W3CDTF">2023-07-16T16:38:10Z</dcterms:modified>
</cp:coreProperties>
</file>