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3"/>
  </p:notesMasterIdLst>
  <p:handoutMasterIdLst>
    <p:handoutMasterId r:id="rId14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50" r:id="rId1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25" d="100"/>
          <a:sy n="125" d="100"/>
        </p:scale>
        <p:origin x="108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069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6287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4698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7525B8-0A1E-48CE-AA7A-94CA5D59C5A5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pPr>
              <a:defRPr/>
            </a:pPr>
            <a:fld id="{9F0CEAE2-E49E-4389-B4D7-B5A65611D1B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564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74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3972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1327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828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571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E7C81-BC59-49C4-B970-6020E639505B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>
              <a:defRPr/>
            </a:pPr>
            <a:fld id="{1C564236-0921-40F4-A526-D08299A9CED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176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0553623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058424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819281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3145185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7429379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2EEDF0-64B3-49F7-80EF-7E736BE598CD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5FFBAA-7097-4EBF-8EC8-BA13F122F32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8018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471B8D-6ACC-4BC6-87AC-49C3135EE585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27268F-FCE8-404C-B794-14F7726128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755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945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</p:sldLayoutIdLst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47664" y="1052736"/>
            <a:ext cx="6764288" cy="302433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BMHP5032 Introduction to Physiology</a:t>
            </a:r>
          </a:p>
          <a:p>
            <a:pPr algn="l" eaLnBrk="1" hangingPunct="1"/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– 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  <a:p>
            <a:pPr algn="l" eaLnBrk="1" hangingPunct="1"/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Musculoskeletal Disorders. </a:t>
            </a:r>
            <a:endParaRPr lang="en-GB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2422050</a:t>
            </a:r>
          </a:p>
          <a:p>
            <a:pPr algn="l" eaLnBrk="1" hangingPunct="1"/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Akinwande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Otegbeye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Shaila Hussain 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718FDD-F8AB-2747-BC22-63984F345D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97481" y="435268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1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3728" y="956021"/>
            <a:ext cx="4896544" cy="960811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6396" y="2132857"/>
            <a:ext cx="7667128" cy="3769122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Mr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with Osteoarthritis (Musculoskeletal Disorder)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outlines a care plan for a fictional adult living with knee osteoarthritis, a common musculoskeletal disorder.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covers anatomy and physiology, disease impact, lifestyle factors, risk factors, and evidence‑based care planning following NHS (2023) and NICE Guidelines NG226 (2022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).(NICE, 2022; NHS,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3D31F-598B-47EE-BA37-93F097A3D676}" type="datetime1">
              <a:rPr lang="en-GB" altLang="en-US" smtClean="0"/>
              <a:pPr/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1E2D5E-C7D1-360D-3CD4-F5AB69595A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85160" y="52569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3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776" y="215141"/>
            <a:ext cx="4350611" cy="572642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Information about Mr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8455" y="1267522"/>
            <a:ext cx="6591985" cy="559047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Patient: Mr A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Age: 58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Gender: Male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Ethnicity: White British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Occupation: Delivery driver (sedentary with periods of heavy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lifting)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Living situation: Lives alone in rented accommodation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BMI: 31 (Obese)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Blood pressure: 142/90 mmHg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Main condition: Osteoarthritis of the right knee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Symptoms: Pain, stiffness, reduced mobility, difficulty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climbing stairs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(Versus Arthritis,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96728B-7278-E8A7-E76E-7B215BB28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68144" y="61350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75656" y="44624"/>
            <a:ext cx="7211144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Anatomy &amp; Physiology of the Musculoskeletal System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3688" y="1600201"/>
            <a:ext cx="6923112" cy="384502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knee joint is a synovial hinge joint formed by the femur, tibia, and patella.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Articular cartilage provides smooth movement and shock absorption.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Synovial fluid lubricates the joint and reduces friction.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Ligaments (ACL, PCL, MCL, LCL) stabilise the joint.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osteoarthritis, cartilage degenerates, bone surfaces rub together,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osteophytes form, and inflammation increases joint pain and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stiffness.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(Tortora &amp; Derrickson, 2017; NICE,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2CC4E1-4380-C8E6-F59F-CB538F613334}"/>
              </a:ext>
            </a:extLst>
          </p:cNvPr>
          <p:cNvSpPr txBox="1"/>
          <p:nvPr/>
        </p:nvSpPr>
        <p:spPr>
          <a:xfrm>
            <a:off x="1643" y="796062"/>
            <a:ext cx="1187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</a:t>
            </a:r>
            <a:r>
              <a:rPr lang="en-GB" dirty="0">
                <a:solidFill>
                  <a:schemeClr val="bg2"/>
                </a:solidFill>
              </a:rPr>
              <a:t>4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EEB592-34BA-6204-60A8-EEBF8DA57B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71628" y="52577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3688" y="230794"/>
            <a:ext cx="7211144" cy="922114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Care Plan (1/3) : Lifestyle &amp; Health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5892" y="1484784"/>
            <a:ext cx="6347048" cy="3312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Sedentary lifestyle with limited structured exercise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High‑calorie diet; irregular meal patterns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Smokes 10 cigarettes/day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Drinks alcohol socially (10–12 units/week)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Reports poor sleep due to knee pain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Limited social engagement due to mobility issues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Low motivation for physical activity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(NHS, 2023; Public Health England, 2019)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7BA5CA-530A-13D5-52C8-6CF3064D2C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39816" y="48565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2414" y="274638"/>
            <a:ext cx="6744385" cy="778098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Care Plan (2/3) : Everyday Routine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4863" y="1412776"/>
            <a:ext cx="6591985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Wakes early for delivery shifts; prolonged sitting in van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Pain increases during lifting and stair climbing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Uses over‑the‑counter analgesics inconsistently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Avoids walking long distances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Evenings spent resting; minimal physical activity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No current physiotherapy or structured exercise programme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Reports difficulty with household tasks (cleaning, shopping)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99047D-9E5A-6532-D64C-8F5128B385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72000" y="49408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656" y="274638"/>
            <a:ext cx="7211144" cy="778098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Care Plan (3/3) 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664" y="1152908"/>
            <a:ext cx="7067128" cy="47243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person‑centred communication to explore goals and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preferences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Apply shared decision‑making (NICE, 2021)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Ensure information is accessible and jargon‑free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Respect autonomy, dignity, and confidentiality (NMC Code,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2018)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Consider cultural values, health beliefs, and literacy levels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Use motivational interviewing to support behaviour change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Maintain professional boundaries and safeguarding 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awareness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(NMC, 2018; NICE, 2021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FB976F-8BE1-4AFE-CE7A-0AB38AA25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64088" y="48691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2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1720" y="1124744"/>
            <a:ext cx="5653921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Lifestyle‑related: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Obesity (increases joint load)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Smoking (slows tissue healing)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Sedentary behaviour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Occupational strain (lifting, repetitive movements)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Condition‑related: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Age (cartilage degeneration increases with age)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Previous knee injury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Hypertension (linked to systemic inflammation)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(Versus Arthritis, 2021; WHO, 2020)</a:t>
            </a:r>
          </a:p>
          <a:p>
            <a:pPr marL="0" indent="0">
              <a:buNone/>
            </a:pPr>
            <a:endParaRPr lang="en-GB" sz="1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8E9242-7E8B-E0CA-80EA-E3C8A31FC7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9080" y="50279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1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3768" y="164184"/>
            <a:ext cx="4330824" cy="456504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364" y="657648"/>
            <a:ext cx="7067128" cy="61557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Routine &amp; Monitoring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Referral to physiotherapy for strengthening and mobility exercises (NICE NG226)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Weight‑management support; dietitian referral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Smoking cessation programme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Pain management plan: paracetamol/NSAIDs as appropriate (NICE, 2022)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Use of heat/cold therapy for symptom relief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Regular monitoring of pain, mobility, BMI, and blood pressure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Encourage low‑impact exercise: swimming, cycling, walking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Planning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Develop a personalised care plan with SMART goals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Occupational therapy assessment for home adaptations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Encourage social engagement to reduce isolation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Consider mental health screening for low mood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2022; NHS,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7AE732-9146-AA6B-C55F-1A36DBE024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58688" y="57952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7904" y="188640"/>
            <a:ext cx="2622419" cy="532220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1720" y="1294290"/>
            <a:ext cx="6591985" cy="479900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Osteoarthritis significantly affects mobility, pain levels, and 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quality of life.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Understanding knee anatomy and disease mechanisms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supports effective care planning.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Lifestyle factors such as obesity, smoking, and inactivity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increase risk and worsen symptoms.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Evidence‑based interventions—including physiotherapy,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weight management, and person‑centred communication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can improve function and wellbeing.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 holistic, ethical, and collaborative approach is essential for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long‑term management</a:t>
            </a:r>
            <a:r>
              <a:rPr lang="en-GB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925F15-CF49-48DB-F01C-7614B139DE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71512" y="49183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5896" y="523384"/>
            <a:ext cx="2482783" cy="528798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712" y="1268760"/>
            <a:ext cx="6591985" cy="52365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NICE (2022) Osteoarthritis in over 16s: diagnosis and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management (NG226).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NICE (2021) Shared Decision Making (NG197).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NHS (2023) Osteoarthritis.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NMC (2018) The Code: Professional Standards of Practice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and Behaviour for Nurses, Midwives and Nursing Associates.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Public Health England (2019) Health Risks of Smoking.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Tortora, G. &amp; Derrickson, B. (2017). Principles of Anatomy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and Physiology.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Versus Arthritis (2021) Osteoarthritis.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World Health Organisation (2020) Risk Factors for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Non‑Communicable Diseases.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754</TotalTime>
  <Words>937</Words>
  <Application>Microsoft Office PowerPoint</Application>
  <PresentationFormat>On-screen Show (4:3)</PresentationFormat>
  <Paragraphs>132</Paragraphs>
  <Slides>11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Verdana</vt:lpstr>
      <vt:lpstr>Wingdings 3</vt:lpstr>
      <vt:lpstr>Wisp</vt:lpstr>
      <vt:lpstr>PowerPoint Presentation</vt:lpstr>
      <vt:lpstr>Introduction</vt:lpstr>
      <vt:lpstr>Information about Mr</vt:lpstr>
      <vt:lpstr>Anatomy &amp; Physiology of the Musculoskeletal System</vt:lpstr>
      <vt:lpstr>Care Plan (1/3) : Lifestyle &amp; Health Behaviours</vt:lpstr>
      <vt:lpstr>Care Plan (2/3) : Everyday Routine </vt:lpstr>
      <vt:lpstr>Care Plan (3/3) Communication and Ethical Considerations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AKINWANDE OTEGBEYE</cp:lastModifiedBy>
  <cp:revision>228</cp:revision>
  <cp:lastPrinted>2018-07-09T15:27:01Z</cp:lastPrinted>
  <dcterms:created xsi:type="dcterms:W3CDTF">2002-10-07T19:43:58Z</dcterms:created>
  <dcterms:modified xsi:type="dcterms:W3CDTF">2026-04-06T23:20:29Z</dcterms:modified>
</cp:coreProperties>
</file>