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59" r:id="rId4"/>
    <p:sldId id="260" r:id="rId5"/>
    <p:sldId id="261" r:id="rId6"/>
    <p:sldId id="262" r:id="rId7"/>
    <p:sldId id="263" r:id="rId8"/>
    <p:sldId id="264" r:id="rId9"/>
    <p:sldId id="265" r:id="rId10"/>
    <p:sldId id="266" r:id="rId11"/>
    <p:sldId id="280" r:id="rId12"/>
    <p:sldId id="267" r:id="rId13"/>
    <p:sldId id="268" r:id="rId14"/>
    <p:sldId id="270" r:id="rId15"/>
    <p:sldId id="271" r:id="rId16"/>
    <p:sldId id="272" r:id="rId17"/>
    <p:sldId id="273" r:id="rId18"/>
    <p:sldId id="274" r:id="rId19"/>
    <p:sldId id="275" r:id="rId20"/>
    <p:sldId id="276" r:id="rId21"/>
    <p:sldId id="281"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9" d="100"/>
          <a:sy n="89" d="100"/>
        </p:scale>
        <p:origin x="-1032"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95AC4E2-CDB6-4426-B3FD-07DA49956C92}"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27B7D-2C6B-4630-A964-BD2DD0755B7C}"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5AC4E2-CDB6-4426-B3FD-07DA49956C92}"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95AC4E2-CDB6-4426-B3FD-07DA49956C92}"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27B7D-2C6B-4630-A964-BD2DD0755B7C}"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95AC4E2-CDB6-4426-B3FD-07DA49956C92}"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95AC4E2-CDB6-4426-B3FD-07DA49956C92}" type="datetimeFigureOut">
              <a:rPr lang="en-GB" smtClean="0"/>
              <a:t>29/09/2014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F27B7D-2C6B-4630-A964-BD2DD0755B7C}"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95AC4E2-CDB6-4426-B3FD-07DA49956C92}" type="datetimeFigureOut">
              <a:rPr lang="en-GB" smtClean="0"/>
              <a:t>29/09/2014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5AC4E2-CDB6-4426-B3FD-07DA49956C92}" type="datetimeFigureOut">
              <a:rPr lang="en-GB" smtClean="0"/>
              <a:t>29/09/2014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5AC4E2-CDB6-4426-B3FD-07DA49956C92}"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27B7D-2C6B-4630-A964-BD2DD0755B7C}"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5AC4E2-CDB6-4426-B3FD-07DA49956C92}"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5AC4E2-CDB6-4426-B3FD-07DA49956C92}"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95AC4E2-CDB6-4426-B3FD-07DA49956C92}"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27B7D-2C6B-4630-A964-BD2DD0755B7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95AC4E2-CDB6-4426-B3FD-07DA49956C92}" type="datetimeFigureOut">
              <a:rPr lang="en-GB" smtClean="0"/>
              <a:t>29/09/2014</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9FF27B7D-2C6B-4630-A964-BD2DD0755B7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484784"/>
            <a:ext cx="7848600" cy="1927225"/>
          </a:xfrm>
        </p:spPr>
        <p:txBody>
          <a:bodyPr>
            <a:noAutofit/>
          </a:bodyPr>
          <a:lstStyle/>
          <a:p>
            <a:r>
              <a:rPr lang="en-GB" sz="4000" dirty="0" smtClean="0"/>
              <a:t>CLCL7005</a:t>
            </a:r>
            <a:br>
              <a:rPr lang="en-GB" sz="4000" dirty="0" smtClean="0"/>
            </a:br>
            <a:r>
              <a:rPr lang="en-GB" sz="4000" b="1" cap="all" dirty="0" smtClean="0"/>
              <a:t>THEORY AND METHODOLOGY FOR THE STUDY OF CLASSICS</a:t>
            </a:r>
            <a:br>
              <a:rPr lang="en-GB" sz="4000" b="1" cap="all" dirty="0" smtClean="0"/>
            </a:br>
            <a:endParaRPr lang="en-GB" sz="4000" dirty="0"/>
          </a:p>
        </p:txBody>
      </p:sp>
      <p:sp>
        <p:nvSpPr>
          <p:cNvPr id="3" name="Subtitle 2"/>
          <p:cNvSpPr>
            <a:spLocks noGrp="1"/>
          </p:cNvSpPr>
          <p:nvPr>
            <p:ph type="subTitle" idx="1"/>
          </p:nvPr>
        </p:nvSpPr>
        <p:spPr>
          <a:xfrm>
            <a:off x="827584" y="4293096"/>
            <a:ext cx="6400800" cy="1752600"/>
          </a:xfrm>
        </p:spPr>
        <p:txBody>
          <a:bodyPr/>
          <a:lstStyle/>
          <a:p>
            <a:r>
              <a:rPr lang="en-GB" dirty="0" smtClean="0"/>
              <a:t>Introduction</a:t>
            </a:r>
            <a:endParaRPr lang="en-GB" dirty="0"/>
          </a:p>
        </p:txBody>
      </p:sp>
    </p:spTree>
    <p:extLst>
      <p:ext uri="{BB962C8B-B14F-4D97-AF65-F5344CB8AC3E}">
        <p14:creationId xmlns:p14="http://schemas.microsoft.com/office/powerpoint/2010/main" val="2757143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Session</a:t>
            </a:r>
            <a:endParaRPr lang="en-GB" dirty="0"/>
          </a:p>
        </p:txBody>
      </p:sp>
      <p:sp>
        <p:nvSpPr>
          <p:cNvPr id="3" name="Content Placeholder 2"/>
          <p:cNvSpPr>
            <a:spLocks noGrp="1"/>
          </p:cNvSpPr>
          <p:nvPr>
            <p:ph idx="1"/>
          </p:nvPr>
        </p:nvSpPr>
        <p:spPr/>
        <p:txBody>
          <a:bodyPr/>
          <a:lstStyle/>
          <a:p>
            <a:r>
              <a:rPr lang="en-GB" dirty="0" smtClean="0"/>
              <a:t>Some basic reminders about working on the ancient world.</a:t>
            </a:r>
          </a:p>
          <a:p>
            <a:r>
              <a:rPr lang="en-GB" dirty="0" smtClean="0"/>
              <a:t>What you need to do during the module.</a:t>
            </a:r>
          </a:p>
          <a:p>
            <a:r>
              <a:rPr lang="en-GB" dirty="0" smtClean="0"/>
              <a:t>The assessment.</a:t>
            </a:r>
          </a:p>
          <a:p>
            <a:r>
              <a:rPr lang="en-GB" dirty="0" smtClean="0"/>
              <a:t>Resources that you should use.</a:t>
            </a:r>
            <a:endParaRPr lang="en-GB" dirty="0"/>
          </a:p>
        </p:txBody>
      </p:sp>
    </p:spTree>
    <p:extLst>
      <p:ext uri="{BB962C8B-B14F-4D97-AF65-F5344CB8AC3E}">
        <p14:creationId xmlns:p14="http://schemas.microsoft.com/office/powerpoint/2010/main" val="752151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Basics of classics research</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764469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Sources and evidence</a:t>
            </a:r>
            <a:endParaRPr lang="en-GB" dirty="0"/>
          </a:p>
        </p:txBody>
      </p:sp>
      <p:sp>
        <p:nvSpPr>
          <p:cNvPr id="5" name="Content Placeholder 4"/>
          <p:cNvSpPr>
            <a:spLocks noGrp="1"/>
          </p:cNvSpPr>
          <p:nvPr>
            <p:ph idx="1"/>
          </p:nvPr>
        </p:nvSpPr>
        <p:spPr/>
        <p:txBody>
          <a:bodyPr/>
          <a:lstStyle/>
          <a:p>
            <a:r>
              <a:rPr lang="en-GB" dirty="0" smtClean="0"/>
              <a:t>Without working with the ancient sources and evidence, there can be no good argument relating to the ancient world.</a:t>
            </a:r>
          </a:p>
          <a:p>
            <a:r>
              <a:rPr lang="en-GB" dirty="0" smtClean="0"/>
              <a:t>Use all of the evidence, not only what you can easily access or are used to working with. </a:t>
            </a:r>
          </a:p>
          <a:p>
            <a:r>
              <a:rPr lang="en-GB" dirty="0" smtClean="0"/>
              <a:t>If you cannot read Greek or Latin, then never forget that translation is interpretation – always check different translations for the different interpretations.</a:t>
            </a:r>
          </a:p>
        </p:txBody>
      </p:sp>
    </p:spTree>
    <p:extLst>
      <p:ext uri="{BB962C8B-B14F-4D97-AF65-F5344CB8AC3E}">
        <p14:creationId xmlns:p14="http://schemas.microsoft.com/office/powerpoint/2010/main" val="2477090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Sources and evidence: critical approaches</a:t>
            </a:r>
            <a:endParaRPr lang="en-GB" dirty="0"/>
          </a:p>
        </p:txBody>
      </p:sp>
      <p:sp>
        <p:nvSpPr>
          <p:cNvPr id="3" name="Content Placeholder 2"/>
          <p:cNvSpPr>
            <a:spLocks noGrp="1"/>
          </p:cNvSpPr>
          <p:nvPr>
            <p:ph idx="1"/>
          </p:nvPr>
        </p:nvSpPr>
        <p:spPr/>
        <p:txBody>
          <a:bodyPr/>
          <a:lstStyle/>
          <a:p>
            <a:r>
              <a:rPr lang="en-GB" dirty="0" smtClean="0"/>
              <a:t>The sources and evidence need to be approached critically at all times.</a:t>
            </a:r>
          </a:p>
          <a:p>
            <a:r>
              <a:rPr lang="en-GB" dirty="0" smtClean="0"/>
              <a:t>EXAMPLE:</a:t>
            </a:r>
          </a:p>
          <a:p>
            <a:pPr lvl="1"/>
            <a:r>
              <a:rPr lang="en-GB" dirty="0"/>
              <a:t>During this time </a:t>
            </a:r>
            <a:r>
              <a:rPr lang="en-GB" dirty="0" err="1"/>
              <a:t>Androcles</a:t>
            </a:r>
            <a:r>
              <a:rPr lang="en-GB" dirty="0"/>
              <a:t>, the popular leader, produced sundry aliens and slaves who accused Alcibiades and his friends of mutilating other sacred images, and of making a parody of the mysteries of Eleusis in a drunken revel. They said that one </a:t>
            </a:r>
            <a:r>
              <a:rPr lang="en-GB" dirty="0" err="1"/>
              <a:t>Theodorus</a:t>
            </a:r>
            <a:r>
              <a:rPr lang="en-GB" dirty="0"/>
              <a:t> played the part of the Herald, </a:t>
            </a:r>
            <a:r>
              <a:rPr lang="en-GB" dirty="0" err="1"/>
              <a:t>Pulytion</a:t>
            </a:r>
            <a:r>
              <a:rPr lang="en-GB" dirty="0"/>
              <a:t> that of the Torch-bearer, and Alcibiades that of the High Priest, and that the rest of his companions were there in the role of initiates, and were dubbed </a:t>
            </a:r>
            <a:r>
              <a:rPr lang="en-GB" dirty="0" err="1"/>
              <a:t>Mystae</a:t>
            </a:r>
            <a:r>
              <a:rPr lang="en-GB" dirty="0" smtClean="0"/>
              <a:t>. Plutarch </a:t>
            </a:r>
            <a:r>
              <a:rPr lang="en-GB" i="1" dirty="0" err="1" smtClean="0"/>
              <a:t>Alkibiades</a:t>
            </a:r>
            <a:r>
              <a:rPr lang="en-GB" dirty="0" smtClean="0"/>
              <a:t> 19.</a:t>
            </a:r>
          </a:p>
          <a:p>
            <a:pPr lvl="1"/>
            <a:r>
              <a:rPr lang="en-GB" dirty="0" smtClean="0"/>
              <a:t>How does Plutarch know? When did he live/write? What were his sources of information?</a:t>
            </a:r>
          </a:p>
          <a:p>
            <a:pPr lvl="1"/>
            <a:r>
              <a:rPr lang="en-GB" dirty="0" smtClean="0"/>
              <a:t>Biography vs. history?</a:t>
            </a:r>
          </a:p>
        </p:txBody>
      </p:sp>
    </p:spTree>
    <p:extLst>
      <p:ext uri="{BB962C8B-B14F-4D97-AF65-F5344CB8AC3E}">
        <p14:creationId xmlns:p14="http://schemas.microsoft.com/office/powerpoint/2010/main" val="78114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scholarship and criticism</a:t>
            </a:r>
            <a:endParaRPr lang="en-GB" dirty="0"/>
          </a:p>
        </p:txBody>
      </p:sp>
      <p:sp>
        <p:nvSpPr>
          <p:cNvPr id="3" name="Content Placeholder 2"/>
          <p:cNvSpPr>
            <a:spLocks noGrp="1"/>
          </p:cNvSpPr>
          <p:nvPr>
            <p:ph idx="1"/>
          </p:nvPr>
        </p:nvSpPr>
        <p:spPr/>
        <p:txBody>
          <a:bodyPr/>
          <a:lstStyle/>
          <a:p>
            <a:r>
              <a:rPr lang="en-GB" dirty="0" smtClean="0"/>
              <a:t>Modern scholarship must always be approached in a critical fashion.</a:t>
            </a:r>
          </a:p>
          <a:p>
            <a:r>
              <a:rPr lang="en-GB" dirty="0" smtClean="0"/>
              <a:t>Never forget to consider and interpret the evidence for yourself. </a:t>
            </a:r>
          </a:p>
          <a:p>
            <a:r>
              <a:rPr lang="en-GB" dirty="0" smtClean="0"/>
              <a:t>You can both agree or disagree with any given scholarly argument or opinion, but your agreement or disagreement needs to be based on the evidence and on your interpretation of it.</a:t>
            </a:r>
            <a:endParaRPr lang="en-GB" dirty="0"/>
          </a:p>
        </p:txBody>
      </p:sp>
    </p:spTree>
    <p:extLst>
      <p:ext uri="{BB962C8B-B14F-4D97-AF65-F5344CB8AC3E}">
        <p14:creationId xmlns:p14="http://schemas.microsoft.com/office/powerpoint/2010/main" val="1185647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are uncertain</a:t>
            </a:r>
            <a:endParaRPr lang="en-GB" dirty="0"/>
          </a:p>
        </p:txBody>
      </p:sp>
      <p:sp>
        <p:nvSpPr>
          <p:cNvPr id="3" name="Content Placeholder 2"/>
          <p:cNvSpPr>
            <a:spLocks noGrp="1"/>
          </p:cNvSpPr>
          <p:nvPr>
            <p:ph idx="1"/>
          </p:nvPr>
        </p:nvSpPr>
        <p:spPr/>
        <p:txBody>
          <a:bodyPr/>
          <a:lstStyle/>
          <a:p>
            <a:r>
              <a:rPr lang="en-GB" dirty="0" smtClean="0"/>
              <a:t>then please ask your Programme Director or Personal Tutor for advice.</a:t>
            </a:r>
          </a:p>
          <a:p>
            <a:r>
              <a:rPr lang="en-GB" dirty="0" smtClean="0"/>
              <a:t>Often when coming back to academic study after a hiatus, it takes some time to get back “into the saddle”.</a:t>
            </a:r>
          </a:p>
          <a:p>
            <a:endParaRPr lang="en-GB" dirty="0"/>
          </a:p>
        </p:txBody>
      </p:sp>
    </p:spTree>
    <p:extLst>
      <p:ext uri="{BB962C8B-B14F-4D97-AF65-F5344CB8AC3E}">
        <p14:creationId xmlns:p14="http://schemas.microsoft.com/office/powerpoint/2010/main" val="3674765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module</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3024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Basics</a:t>
            </a:r>
            <a:endParaRPr lang="en-GB" dirty="0"/>
          </a:p>
        </p:txBody>
      </p:sp>
      <p:sp>
        <p:nvSpPr>
          <p:cNvPr id="5" name="Content Placeholder 4"/>
          <p:cNvSpPr>
            <a:spLocks noGrp="1"/>
          </p:cNvSpPr>
          <p:nvPr>
            <p:ph idx="1"/>
          </p:nvPr>
        </p:nvSpPr>
        <p:spPr/>
        <p:txBody>
          <a:bodyPr/>
          <a:lstStyle/>
          <a:p>
            <a:r>
              <a:rPr lang="en-GB" dirty="0"/>
              <a:t>Over 1 semester. </a:t>
            </a:r>
          </a:p>
          <a:p>
            <a:r>
              <a:rPr lang="en-GB" dirty="0"/>
              <a:t>Weekly topics.</a:t>
            </a:r>
          </a:p>
          <a:p>
            <a:r>
              <a:rPr lang="en-GB" dirty="0"/>
              <a:t>Purpose: The purpose of the Theory and Methodology for the Study of Classics module is to equip students for postgraduate study, and to give them a firm grounding in the general study and research skills that are necessary for successful study at postgraduate level. Furthermore, the study of the classical world involves a diverse and sometimes contradictory set of theoretical and practical approaches. This module aims to introduce students to these approaches and aid them in negotiating the various arguments, uses and problems associated with each. </a:t>
            </a:r>
          </a:p>
          <a:p>
            <a:endParaRPr lang="en-GB" dirty="0"/>
          </a:p>
        </p:txBody>
      </p:sp>
    </p:spTree>
    <p:extLst>
      <p:ext uri="{BB962C8B-B14F-4D97-AF65-F5344CB8AC3E}">
        <p14:creationId xmlns:p14="http://schemas.microsoft.com/office/powerpoint/2010/main" val="599129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Weekly topics</a:t>
            </a:r>
            <a:endParaRPr lang="en-GB" dirty="0"/>
          </a:p>
        </p:txBody>
      </p:sp>
      <p:sp>
        <p:nvSpPr>
          <p:cNvPr id="3" name="Content Placeholder 2"/>
          <p:cNvSpPr>
            <a:spLocks noGrp="1"/>
          </p:cNvSpPr>
          <p:nvPr>
            <p:ph idx="1"/>
          </p:nvPr>
        </p:nvSpPr>
        <p:spPr/>
        <p:txBody>
          <a:bodyPr/>
          <a:lstStyle/>
          <a:p>
            <a:r>
              <a:rPr lang="en-GB" dirty="0" smtClean="0"/>
              <a:t>Every week make certain that you do what is included in the relevant session.</a:t>
            </a:r>
          </a:p>
          <a:p>
            <a:r>
              <a:rPr lang="en-GB" dirty="0" smtClean="0"/>
              <a:t>Remember that it is essential that you work at each one of the topics. </a:t>
            </a:r>
          </a:p>
          <a:p>
            <a:r>
              <a:rPr lang="en-GB" dirty="0" smtClean="0"/>
              <a:t>Over the course of the module, you must post on the forum on Moodle. This is an essential and compulsory part of the work for this module. </a:t>
            </a:r>
          </a:p>
          <a:p>
            <a:pPr lvl="1"/>
            <a:r>
              <a:rPr lang="en-GB" dirty="0" smtClean="0"/>
              <a:t>You should post </a:t>
            </a:r>
            <a:r>
              <a:rPr lang="en-GB" b="1" dirty="0" smtClean="0"/>
              <a:t>one comment </a:t>
            </a:r>
            <a:r>
              <a:rPr lang="en-GB" dirty="0" smtClean="0"/>
              <a:t>based on one of the weekly topics, as well as </a:t>
            </a:r>
            <a:r>
              <a:rPr lang="en-GB" b="1" dirty="0" smtClean="0"/>
              <a:t>two replies </a:t>
            </a:r>
            <a:r>
              <a:rPr lang="en-GB" dirty="0" smtClean="0"/>
              <a:t>to the comments of other students.</a:t>
            </a:r>
            <a:endParaRPr lang="en-GB" dirty="0"/>
          </a:p>
        </p:txBody>
      </p:sp>
    </p:spTree>
    <p:extLst>
      <p:ext uri="{BB962C8B-B14F-4D97-AF65-F5344CB8AC3E}">
        <p14:creationId xmlns:p14="http://schemas.microsoft.com/office/powerpoint/2010/main" val="1122535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or Literature?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answer is of course: BOTH.</a:t>
            </a:r>
          </a:p>
          <a:p>
            <a:r>
              <a:rPr lang="en-GB" dirty="0" smtClean="0"/>
              <a:t>The weekly topics cover aspects, issues, theories and sources that are of interest and use to both historians and philologists.</a:t>
            </a:r>
          </a:p>
          <a:p>
            <a:r>
              <a:rPr lang="en-GB" dirty="0" smtClean="0"/>
              <a:t>You need to remember that when researching the ancient world, there is no divide between history and philology, since we all use the same sources. </a:t>
            </a:r>
          </a:p>
          <a:p>
            <a:r>
              <a:rPr lang="en-GB" dirty="0" smtClean="0"/>
              <a:t>To be a successful ancient historian you need a working knowledge of ancient literature, its problems, strengths and weaknesses, as well as the theories that affect our interpretation of it.</a:t>
            </a:r>
          </a:p>
          <a:p>
            <a:r>
              <a:rPr lang="en-GB" dirty="0" smtClean="0"/>
              <a:t>To be a successful philologist, you need to have a working knowledge of the questions that historians ask, as well as how historical information affect the works of literature you are trying to interpret.</a:t>
            </a:r>
            <a:endParaRPr lang="en-GB" dirty="0"/>
          </a:p>
        </p:txBody>
      </p:sp>
    </p:spTree>
    <p:extLst>
      <p:ext uri="{BB962C8B-B14F-4D97-AF65-F5344CB8AC3E}">
        <p14:creationId xmlns:p14="http://schemas.microsoft.com/office/powerpoint/2010/main" val="462114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assessment</a:t>
            </a:r>
            <a:endParaRPr lang="en-GB" dirty="0"/>
          </a:p>
        </p:txBody>
      </p:sp>
      <p:sp>
        <p:nvSpPr>
          <p:cNvPr id="5" name="Text Placeholder 4"/>
          <p:cNvSpPr>
            <a:spLocks noGrp="1"/>
          </p:cNvSpPr>
          <p:nvPr>
            <p:ph type="body" idx="1"/>
          </p:nvPr>
        </p:nvSpPr>
        <p:spPr/>
        <p:txBody>
          <a:bodyPr/>
          <a:lstStyle/>
          <a:p>
            <a:r>
              <a:rPr lang="en-GB" dirty="0" smtClean="0"/>
              <a:t>Portfolio parts</a:t>
            </a:r>
            <a:endParaRPr lang="en-GB" dirty="0"/>
          </a:p>
        </p:txBody>
      </p:sp>
    </p:spTree>
    <p:extLst>
      <p:ext uri="{BB962C8B-B14F-4D97-AF65-F5344CB8AC3E}">
        <p14:creationId xmlns:p14="http://schemas.microsoft.com/office/powerpoint/2010/main" val="1141745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Portfolio part 1: The Reply</a:t>
            </a:r>
            <a:endParaRPr lang="en-GB" dirty="0"/>
          </a:p>
        </p:txBody>
      </p:sp>
      <p:sp>
        <p:nvSpPr>
          <p:cNvPr id="5" name="Content Placeholder 4"/>
          <p:cNvSpPr>
            <a:spLocks noGrp="1"/>
          </p:cNvSpPr>
          <p:nvPr>
            <p:ph idx="1"/>
          </p:nvPr>
        </p:nvSpPr>
        <p:spPr/>
        <p:txBody>
          <a:bodyPr>
            <a:normAutofit fontScale="92500" lnSpcReduction="10000"/>
          </a:bodyPr>
          <a:lstStyle/>
          <a:p>
            <a:pPr lvl="0"/>
            <a:r>
              <a:rPr lang="en-GB" dirty="0" smtClean="0"/>
              <a:t>You need to submit one </a:t>
            </a:r>
            <a:r>
              <a:rPr lang="en-GB" b="1" dirty="0"/>
              <a:t>3,000</a:t>
            </a:r>
            <a:r>
              <a:rPr lang="en-GB" dirty="0"/>
              <a:t> word reply to a scholarly article (60</a:t>
            </a:r>
            <a:r>
              <a:rPr lang="en-GB" dirty="0" smtClean="0"/>
              <a:t>% of your overall mark).</a:t>
            </a:r>
          </a:p>
          <a:p>
            <a:r>
              <a:rPr lang="en-GB" dirty="0"/>
              <a:t>you will need to choose </a:t>
            </a:r>
            <a:r>
              <a:rPr lang="en-GB" b="1" dirty="0"/>
              <a:t>one</a:t>
            </a:r>
            <a:r>
              <a:rPr lang="en-GB" dirty="0"/>
              <a:t> article from the list </a:t>
            </a:r>
            <a:r>
              <a:rPr lang="en-GB" dirty="0" smtClean="0"/>
              <a:t>in the module syllabus, </a:t>
            </a:r>
            <a:r>
              <a:rPr lang="en-GB" dirty="0"/>
              <a:t>and write a reply to it.  To do this, you will need to consider the scholar’s position, argument, use of evidence, position in debates and use of modern scholarship. You should try either to counter or to support both the scholar’s overall position and specific aspects or elements of her/his argument. Remember that while you may agree with the overall position, you may disagree with some of the specific arguments made; if this is the case, you should make this clear in your response, and also explain why you disagree. You should always be careful to base your arguments on the ancient sources and evidence, where applicable, as well as consult and engage with other modern scholarly views and arguments on the subject.</a:t>
            </a:r>
          </a:p>
          <a:p>
            <a:pPr lvl="0"/>
            <a:endParaRPr lang="en-GB" dirty="0"/>
          </a:p>
          <a:p>
            <a:endParaRPr lang="en-GB" dirty="0"/>
          </a:p>
        </p:txBody>
      </p:sp>
    </p:spTree>
    <p:extLst>
      <p:ext uri="{BB962C8B-B14F-4D97-AF65-F5344CB8AC3E}">
        <p14:creationId xmlns:p14="http://schemas.microsoft.com/office/powerpoint/2010/main" val="37061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What are the main problems with a debate?</a:t>
            </a:r>
            <a:endParaRPr lang="en-GB" dirty="0"/>
          </a:p>
        </p:txBody>
      </p:sp>
      <p:sp>
        <p:nvSpPr>
          <p:cNvPr id="9219" name="Content Placeholder 2"/>
          <p:cNvSpPr>
            <a:spLocks noGrp="1"/>
          </p:cNvSpPr>
          <p:nvPr>
            <p:ph idx="1"/>
          </p:nvPr>
        </p:nvSpPr>
        <p:spPr/>
        <p:txBody>
          <a:bodyPr/>
          <a:lstStyle/>
          <a:p>
            <a:pPr marL="514350" indent="-514350">
              <a:buFont typeface="Arial" charset="0"/>
              <a:buAutoNum type="arabicPeriod"/>
            </a:pPr>
            <a:r>
              <a:rPr lang="en-GB" sz="3200" smtClean="0"/>
              <a:t>Recognising that something is debated</a:t>
            </a:r>
          </a:p>
          <a:p>
            <a:pPr marL="514350" indent="-514350">
              <a:buFont typeface="Arial" charset="0"/>
              <a:buAutoNum type="arabicPeriod"/>
            </a:pPr>
            <a:r>
              <a:rPr lang="en-GB" sz="3200" smtClean="0"/>
              <a:t>Accessing the different viewpoints</a:t>
            </a:r>
          </a:p>
          <a:p>
            <a:pPr marL="514350" indent="-514350">
              <a:buFont typeface="Arial" charset="0"/>
              <a:buAutoNum type="arabicPeriod"/>
            </a:pPr>
            <a:r>
              <a:rPr lang="en-GB" sz="3200" smtClean="0"/>
              <a:t>Assessing the different viewpoints</a:t>
            </a:r>
          </a:p>
          <a:p>
            <a:pPr marL="1771650" lvl="3" indent="-514350">
              <a:buFont typeface="Arial" charset="0"/>
              <a:buAutoNum type="arabicPeriod"/>
            </a:pPr>
            <a:r>
              <a:rPr lang="en-GB" sz="2000" smtClean="0"/>
              <a:t>Need to check ancient sources and evidence used by the various sides of the debate</a:t>
            </a:r>
          </a:p>
          <a:p>
            <a:pPr marL="1771650" lvl="3" indent="-514350">
              <a:buFont typeface="Arial" charset="0"/>
              <a:buAutoNum type="arabicPeriod"/>
            </a:pPr>
            <a:r>
              <a:rPr lang="en-GB" sz="2000" smtClean="0"/>
              <a:t>Need to check the main debated points and whether they should really be debated</a:t>
            </a:r>
          </a:p>
          <a:p>
            <a:pPr marL="514350" indent="-514350">
              <a:buFont typeface="Arial" charset="0"/>
              <a:buAutoNum type="arabicPeriod"/>
            </a:pPr>
            <a:r>
              <a:rPr lang="en-GB" sz="3200" smtClean="0"/>
              <a:t>Arriving to your own conclusion</a:t>
            </a:r>
          </a:p>
        </p:txBody>
      </p:sp>
    </p:spTree>
    <p:extLst>
      <p:ext uri="{BB962C8B-B14F-4D97-AF65-F5344CB8AC3E}">
        <p14:creationId xmlns:p14="http://schemas.microsoft.com/office/powerpoint/2010/main" val="4618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Tips and tricks</a:t>
            </a:r>
            <a:endParaRPr lang="en-GB" dirty="0"/>
          </a:p>
        </p:txBody>
      </p:sp>
      <p:sp>
        <p:nvSpPr>
          <p:cNvPr id="17411" name="Content Placeholder 4"/>
          <p:cNvSpPr>
            <a:spLocks noGrp="1"/>
          </p:cNvSpPr>
          <p:nvPr>
            <p:ph idx="1"/>
          </p:nvPr>
        </p:nvSpPr>
        <p:spPr/>
        <p:txBody>
          <a:bodyPr/>
          <a:lstStyle/>
          <a:p>
            <a:r>
              <a:rPr lang="en-GB" sz="3200" smtClean="0"/>
              <a:t>This is about content and argument – do not write a reply simply on the scholar’s style.</a:t>
            </a:r>
          </a:p>
          <a:p>
            <a:r>
              <a:rPr lang="en-GB" sz="3200" smtClean="0"/>
              <a:t>Read as widely as you can to put the article and the issue it is covering into adequate context (historical and scholarly).</a:t>
            </a:r>
          </a:p>
          <a:p>
            <a:r>
              <a:rPr lang="en-GB" sz="3200" smtClean="0"/>
              <a:t>Agreement can be as valuable as disagreement.</a:t>
            </a:r>
          </a:p>
        </p:txBody>
      </p:sp>
    </p:spTree>
    <p:extLst>
      <p:ext uri="{BB962C8B-B14F-4D97-AF65-F5344CB8AC3E}">
        <p14:creationId xmlns:p14="http://schemas.microsoft.com/office/powerpoint/2010/main" val="962847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Think about</a:t>
            </a:r>
            <a:endParaRPr lang="en-GB" dirty="0"/>
          </a:p>
        </p:txBody>
      </p:sp>
      <p:sp>
        <p:nvSpPr>
          <p:cNvPr id="18435" name="Content Placeholder 2"/>
          <p:cNvSpPr>
            <a:spLocks noGrp="1"/>
          </p:cNvSpPr>
          <p:nvPr>
            <p:ph idx="1"/>
          </p:nvPr>
        </p:nvSpPr>
        <p:spPr/>
        <p:txBody>
          <a:bodyPr/>
          <a:lstStyle/>
          <a:p>
            <a:r>
              <a:rPr lang="en-GB" sz="3200" smtClean="0"/>
              <a:t>Access the article that is of interest to you. </a:t>
            </a:r>
          </a:p>
          <a:p>
            <a:r>
              <a:rPr lang="en-GB" sz="3200" smtClean="0"/>
              <a:t>Find out the following: </a:t>
            </a:r>
          </a:p>
          <a:p>
            <a:pPr lvl="1"/>
            <a:r>
              <a:rPr lang="en-GB" sz="2800" smtClean="0"/>
              <a:t>What other pieces of scholarship do you need to read to put this contribution to the debate in context?</a:t>
            </a:r>
          </a:p>
          <a:p>
            <a:pPr lvl="1"/>
            <a:r>
              <a:rPr lang="en-GB" sz="2800" smtClean="0"/>
              <a:t>What ancient sources / evidence do you need to access to research the debated position further?</a:t>
            </a:r>
          </a:p>
        </p:txBody>
      </p:sp>
    </p:spTree>
    <p:extLst>
      <p:ext uri="{BB962C8B-B14F-4D97-AF65-F5344CB8AC3E}">
        <p14:creationId xmlns:p14="http://schemas.microsoft.com/office/powerpoint/2010/main" val="3569013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Think about</a:t>
            </a:r>
            <a:endParaRPr lang="en-GB" dirty="0"/>
          </a:p>
        </p:txBody>
      </p:sp>
      <p:sp>
        <p:nvSpPr>
          <p:cNvPr id="19459" name="Content Placeholder 2"/>
          <p:cNvSpPr>
            <a:spLocks noGrp="1"/>
          </p:cNvSpPr>
          <p:nvPr>
            <p:ph idx="1"/>
          </p:nvPr>
        </p:nvSpPr>
        <p:spPr/>
        <p:txBody>
          <a:bodyPr/>
          <a:lstStyle/>
          <a:p>
            <a:r>
              <a:rPr lang="en-GB" sz="3600" smtClean="0"/>
              <a:t>What are your next steps:</a:t>
            </a:r>
          </a:p>
          <a:p>
            <a:pPr lvl="2"/>
            <a:r>
              <a:rPr lang="en-GB" sz="2800" smtClean="0"/>
              <a:t>Do you already have an opinion on this?</a:t>
            </a:r>
          </a:p>
          <a:p>
            <a:pPr lvl="2"/>
            <a:r>
              <a:rPr lang="en-GB" sz="2800" smtClean="0"/>
              <a:t>What have been your main influences?</a:t>
            </a:r>
          </a:p>
          <a:p>
            <a:pPr lvl="2"/>
            <a:r>
              <a:rPr lang="en-GB" sz="2800" smtClean="0"/>
              <a:t>Are you looking at the article you have chosen with a jaundiced eye?</a:t>
            </a:r>
          </a:p>
          <a:p>
            <a:pPr lvl="2"/>
            <a:r>
              <a:rPr lang="en-GB" sz="2800" smtClean="0"/>
              <a:t>Are you going to agree or disagree with the argument or debate position in the article?</a:t>
            </a:r>
          </a:p>
          <a:p>
            <a:pPr lvl="2"/>
            <a:r>
              <a:rPr lang="en-GB" sz="2800" smtClean="0"/>
              <a:t>What do you need to do to provide a balanced reply?</a:t>
            </a:r>
          </a:p>
        </p:txBody>
      </p:sp>
    </p:spTree>
    <p:extLst>
      <p:ext uri="{BB962C8B-B14F-4D97-AF65-F5344CB8AC3E}">
        <p14:creationId xmlns:p14="http://schemas.microsoft.com/office/powerpoint/2010/main" val="3693025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a:t>
            </a:r>
            <a:endParaRPr lang="en-GB" dirty="0"/>
          </a:p>
        </p:txBody>
      </p:sp>
      <p:sp>
        <p:nvSpPr>
          <p:cNvPr id="3" name="Content Placeholder 2"/>
          <p:cNvSpPr>
            <a:spLocks noGrp="1"/>
          </p:cNvSpPr>
          <p:nvPr>
            <p:ph idx="1"/>
          </p:nvPr>
        </p:nvSpPr>
        <p:spPr/>
        <p:txBody>
          <a:bodyPr/>
          <a:lstStyle/>
          <a:p>
            <a:r>
              <a:rPr lang="en-GB" dirty="0" smtClean="0"/>
              <a:t>Remember to read the marking criteria carefully.</a:t>
            </a:r>
          </a:p>
          <a:p>
            <a:r>
              <a:rPr lang="en-GB" dirty="0" smtClean="0"/>
              <a:t>If you have any questions, please do contact the Module co-ordinator.</a:t>
            </a:r>
            <a:endParaRPr lang="en-GB" dirty="0"/>
          </a:p>
        </p:txBody>
      </p:sp>
    </p:spTree>
    <p:extLst>
      <p:ext uri="{BB962C8B-B14F-4D97-AF65-F5344CB8AC3E}">
        <p14:creationId xmlns:p14="http://schemas.microsoft.com/office/powerpoint/2010/main" val="20369708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Abstract and bibliography</a:t>
            </a:r>
            <a:endParaRPr lang="en-GB" dirty="0"/>
          </a:p>
        </p:txBody>
      </p:sp>
      <p:sp>
        <p:nvSpPr>
          <p:cNvPr id="3" name="Content Placeholder 2"/>
          <p:cNvSpPr>
            <a:spLocks noGrp="1"/>
          </p:cNvSpPr>
          <p:nvPr>
            <p:ph idx="1"/>
          </p:nvPr>
        </p:nvSpPr>
        <p:spPr/>
        <p:txBody>
          <a:bodyPr/>
          <a:lstStyle/>
          <a:p>
            <a:r>
              <a:rPr lang="en-GB" dirty="0"/>
              <a:t>O</a:t>
            </a:r>
            <a:r>
              <a:rPr lang="en-GB" dirty="0" smtClean="0"/>
              <a:t>ne </a:t>
            </a:r>
            <a:r>
              <a:rPr lang="en-GB" b="1" dirty="0"/>
              <a:t>500</a:t>
            </a:r>
            <a:r>
              <a:rPr lang="en-GB" dirty="0"/>
              <a:t> word abstract for a longer piece of work (e.g. a dissertation) </a:t>
            </a:r>
            <a:r>
              <a:rPr lang="en-GB" b="1" dirty="0"/>
              <a:t>AND</a:t>
            </a:r>
            <a:r>
              <a:rPr lang="en-GB" dirty="0"/>
              <a:t> a bibliography on the same topic of approximately </a:t>
            </a:r>
            <a:r>
              <a:rPr lang="en-GB" b="1" dirty="0"/>
              <a:t>1,500</a:t>
            </a:r>
            <a:r>
              <a:rPr lang="en-GB" dirty="0"/>
              <a:t> words (40%).</a:t>
            </a:r>
            <a:endParaRPr lang="en-GB" dirty="0" smtClean="0"/>
          </a:p>
          <a:p>
            <a:r>
              <a:rPr lang="en-GB" dirty="0" smtClean="0"/>
              <a:t>You </a:t>
            </a:r>
            <a:r>
              <a:rPr lang="en-GB" dirty="0"/>
              <a:t>will need to choose a topic suitable for a longer piece of work, such as a dissertation or a long essay.  The choice of topic is entirely up to </a:t>
            </a:r>
            <a:r>
              <a:rPr lang="en-GB" dirty="0" smtClean="0"/>
              <a:t>you.</a:t>
            </a:r>
          </a:p>
          <a:p>
            <a:r>
              <a:rPr lang="en-GB" dirty="0" smtClean="0"/>
              <a:t>While you can certainly use this topic as your dissertation topic, that is not necessary or compulsory. </a:t>
            </a:r>
          </a:p>
          <a:p>
            <a:endParaRPr lang="en-GB" dirty="0"/>
          </a:p>
        </p:txBody>
      </p:sp>
    </p:spTree>
    <p:extLst>
      <p:ext uri="{BB962C8B-B14F-4D97-AF65-F5344CB8AC3E}">
        <p14:creationId xmlns:p14="http://schemas.microsoft.com/office/powerpoint/2010/main" val="1204610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abstract</a:t>
            </a:r>
            <a:endParaRPr lang="en-GB" dirty="0"/>
          </a:p>
        </p:txBody>
      </p:sp>
      <p:sp>
        <p:nvSpPr>
          <p:cNvPr id="3" name="Content Placeholder 2"/>
          <p:cNvSpPr>
            <a:spLocks noGrp="1"/>
          </p:cNvSpPr>
          <p:nvPr>
            <p:ph idx="1"/>
          </p:nvPr>
        </p:nvSpPr>
        <p:spPr/>
        <p:txBody>
          <a:bodyPr>
            <a:normAutofit fontScale="92500"/>
          </a:bodyPr>
          <a:lstStyle/>
          <a:p>
            <a:r>
              <a:rPr lang="en-GB" dirty="0"/>
              <a:t>The topic must be suitable for a longer piece of work (</a:t>
            </a:r>
            <a:r>
              <a:rPr lang="en-GB" i="1" dirty="0"/>
              <a:t>c</a:t>
            </a:r>
            <a:r>
              <a:rPr lang="en-GB" dirty="0"/>
              <a:t>. 5,000-10,000 words), and so must be neither too broad (e.g. ‘the Persian wars’) nor too specific (e.g. ‘the battle of </a:t>
            </a:r>
            <a:r>
              <a:rPr lang="en-GB" dirty="0" err="1"/>
              <a:t>Lautulae</a:t>
            </a:r>
            <a:r>
              <a:rPr lang="en-GB" dirty="0"/>
              <a:t>’).  </a:t>
            </a:r>
            <a:endParaRPr lang="en-GB" dirty="0" smtClean="0"/>
          </a:p>
          <a:p>
            <a:r>
              <a:rPr lang="en-GB" dirty="0" smtClean="0"/>
              <a:t>Once </a:t>
            </a:r>
            <a:r>
              <a:rPr lang="en-GB" dirty="0"/>
              <a:t>you have identified your topic, you are required to write an abstract of no more than </a:t>
            </a:r>
            <a:r>
              <a:rPr lang="en-GB" b="1" dirty="0"/>
              <a:t>500 words</a:t>
            </a:r>
            <a:r>
              <a:rPr lang="en-GB" dirty="0"/>
              <a:t> which sets out your proposed thesis.  </a:t>
            </a:r>
            <a:endParaRPr lang="en-GB" dirty="0" smtClean="0"/>
          </a:p>
          <a:p>
            <a:r>
              <a:rPr lang="en-GB" dirty="0"/>
              <a:t>An abstract is a </a:t>
            </a:r>
            <a:r>
              <a:rPr lang="en-GB" b="1" u="sng" dirty="0"/>
              <a:t>short </a:t>
            </a:r>
            <a:r>
              <a:rPr lang="en-GB" dirty="0"/>
              <a:t>summary of your </a:t>
            </a:r>
            <a:r>
              <a:rPr lang="en-GB" b="1" u="sng" dirty="0"/>
              <a:t>proposed</a:t>
            </a:r>
            <a:r>
              <a:rPr lang="en-GB" dirty="0"/>
              <a:t> research.</a:t>
            </a:r>
          </a:p>
          <a:p>
            <a:r>
              <a:rPr lang="en-GB" dirty="0"/>
              <a:t>It does not have to be fancy… just tell the reader </a:t>
            </a:r>
            <a:r>
              <a:rPr lang="en-GB" u="sng" dirty="0"/>
              <a:t>what your work is about </a:t>
            </a:r>
            <a:r>
              <a:rPr lang="en-GB" dirty="0"/>
              <a:t>and </a:t>
            </a:r>
            <a:r>
              <a:rPr lang="en-GB" u="sng" dirty="0"/>
              <a:t>what your main argument is.</a:t>
            </a:r>
          </a:p>
          <a:p>
            <a:r>
              <a:rPr lang="en-GB" dirty="0"/>
              <a:t>You </a:t>
            </a:r>
            <a:r>
              <a:rPr lang="en-GB" dirty="0" smtClean="0"/>
              <a:t>will want to </a:t>
            </a:r>
            <a:r>
              <a:rPr lang="en-GB" dirty="0"/>
              <a:t>use the abstract to place yourself in the relevant scholarship, i.e. explain where you are coming from.</a:t>
            </a:r>
          </a:p>
          <a:p>
            <a:endParaRPr lang="en-GB" dirty="0"/>
          </a:p>
          <a:p>
            <a:endParaRPr lang="en-GB" dirty="0"/>
          </a:p>
        </p:txBody>
      </p:sp>
    </p:spTree>
    <p:extLst>
      <p:ext uri="{BB962C8B-B14F-4D97-AF65-F5344CB8AC3E}">
        <p14:creationId xmlns:p14="http://schemas.microsoft.com/office/powerpoint/2010/main" val="3050362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what exactly should I do?</a:t>
            </a:r>
            <a:endParaRPr lang="en-GB" dirty="0"/>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Write a brief summary of your proposed research.</a:t>
            </a:r>
          </a:p>
          <a:p>
            <a:pPr marL="514350" indent="-514350">
              <a:buFont typeface="+mj-lt"/>
              <a:buAutoNum type="arabicPeriod"/>
            </a:pPr>
            <a:r>
              <a:rPr lang="en-GB" dirty="0" smtClean="0"/>
              <a:t>Make sure that you include your main argument (or what you expect your main argument to be)</a:t>
            </a:r>
          </a:p>
          <a:p>
            <a:pPr marL="514350" indent="-514350">
              <a:buFont typeface="+mj-lt"/>
              <a:buAutoNum type="arabicPeriod"/>
            </a:pPr>
            <a:r>
              <a:rPr lang="en-GB" dirty="0" smtClean="0"/>
              <a:t>You might want to include your position in scholarship on the subject of your research.</a:t>
            </a:r>
          </a:p>
          <a:p>
            <a:pPr marL="514350" indent="-514350">
              <a:buFont typeface="+mj-lt"/>
              <a:buAutoNum type="arabicPeriod"/>
            </a:pPr>
            <a:r>
              <a:rPr lang="en-GB" dirty="0" smtClean="0"/>
              <a:t>It should not be more than </a:t>
            </a:r>
            <a:r>
              <a:rPr lang="en-GB" b="1" dirty="0" smtClean="0"/>
              <a:t>500 words long</a:t>
            </a:r>
            <a:r>
              <a:rPr lang="en-GB" dirty="0" smtClean="0"/>
              <a:t>. (there are 61 words on this slide…)</a:t>
            </a:r>
            <a:endParaRPr lang="en-GB" dirty="0"/>
          </a:p>
        </p:txBody>
      </p:sp>
    </p:spTree>
    <p:extLst>
      <p:ext uri="{BB962C8B-B14F-4D97-AF65-F5344CB8AC3E}">
        <p14:creationId xmlns:p14="http://schemas.microsoft.com/office/powerpoint/2010/main" val="269325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bibliography</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This abstract must be accompanied (</a:t>
            </a:r>
            <a:r>
              <a:rPr lang="en-GB" b="1" dirty="0"/>
              <a:t>in the same document</a:t>
            </a:r>
            <a:r>
              <a:rPr lang="en-GB" dirty="0"/>
              <a:t>) with a bibliography of relevant scholarship of approximately </a:t>
            </a:r>
            <a:r>
              <a:rPr lang="en-GB" b="1" dirty="0"/>
              <a:t>1,500 words</a:t>
            </a:r>
            <a:r>
              <a:rPr lang="en-GB" dirty="0"/>
              <a:t>.  </a:t>
            </a:r>
            <a:endParaRPr lang="en-GB" dirty="0" smtClean="0"/>
          </a:p>
          <a:p>
            <a:r>
              <a:rPr lang="en-GB" dirty="0" smtClean="0"/>
              <a:t>You </a:t>
            </a:r>
            <a:r>
              <a:rPr lang="en-GB" dirty="0"/>
              <a:t>do not need to have read all the works that you have included in your bibliography (and you may not have access to them all in any case), but it will be necessary to read up on your chosen topic, to make sure that your abstract is informed and that your bibliography is relevant and sufficiently focused (i.e. that is not just full of general works, but includes monographs and articles that are immediately relevant to the topic).  </a:t>
            </a:r>
            <a:endParaRPr lang="en-GB" dirty="0" smtClean="0"/>
          </a:p>
          <a:p>
            <a:r>
              <a:rPr lang="en-GB" dirty="0" smtClean="0"/>
              <a:t>You </a:t>
            </a:r>
            <a:r>
              <a:rPr lang="en-GB" dirty="0"/>
              <a:t>also need to ensure that your bibliography includes </a:t>
            </a:r>
            <a:r>
              <a:rPr lang="en-GB" b="1" dirty="0"/>
              <a:t>at least 2 to 3 pieces of relevant scholarship that is not in English</a:t>
            </a:r>
            <a:r>
              <a:rPr lang="en-GB" dirty="0"/>
              <a:t>.  Again, you do not need to have read (or be able to read) these works, but you do need to be able to demonstrate that you are able to identify relevant scholarship.</a:t>
            </a:r>
          </a:p>
          <a:p>
            <a:endParaRPr lang="en-GB" dirty="0"/>
          </a:p>
        </p:txBody>
      </p:sp>
    </p:spTree>
    <p:extLst>
      <p:ext uri="{BB962C8B-B14F-4D97-AF65-F5344CB8AC3E}">
        <p14:creationId xmlns:p14="http://schemas.microsoft.com/office/powerpoint/2010/main" val="1286650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bibliography II</a:t>
            </a:r>
            <a:endParaRPr lang="en-GB" dirty="0"/>
          </a:p>
        </p:txBody>
      </p:sp>
      <p:sp>
        <p:nvSpPr>
          <p:cNvPr id="3" name="Content Placeholder 2"/>
          <p:cNvSpPr>
            <a:spLocks noGrp="1"/>
          </p:cNvSpPr>
          <p:nvPr>
            <p:ph idx="1"/>
          </p:nvPr>
        </p:nvSpPr>
        <p:spPr/>
        <p:txBody>
          <a:bodyPr/>
          <a:lstStyle/>
          <a:p>
            <a:r>
              <a:rPr lang="en-GB" dirty="0" smtClean="0"/>
              <a:t>Make certain that the bibliography follows the conventions as set out in the Classics Referencing Handbook (you can find this in the Faculty of Humanities Moodle page).</a:t>
            </a:r>
          </a:p>
          <a:p>
            <a:endParaRPr lang="en-GB" dirty="0"/>
          </a:p>
          <a:p>
            <a:r>
              <a:rPr lang="en-GB" dirty="0" smtClean="0"/>
              <a:t>Remember that it is essential that you are up to date with your bibliography. In other words, it is important that you include recent works, so that your coverage of the topic is not “stuck in the past”.</a:t>
            </a:r>
            <a:endParaRPr lang="en-GB" dirty="0"/>
          </a:p>
        </p:txBody>
      </p:sp>
    </p:spTree>
    <p:extLst>
      <p:ext uri="{BB962C8B-B14F-4D97-AF65-F5344CB8AC3E}">
        <p14:creationId xmlns:p14="http://schemas.microsoft.com/office/powerpoint/2010/main" val="2308603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
        <p:nvSpPr>
          <p:cNvPr id="5" name="Text Placeholder 4"/>
          <p:cNvSpPr>
            <a:spLocks noGrp="1"/>
          </p:cNvSpPr>
          <p:nvPr>
            <p:ph type="body" idx="1"/>
          </p:nvPr>
        </p:nvSpPr>
        <p:spPr/>
        <p:txBody>
          <a:bodyPr>
            <a:normAutofit fontScale="92500"/>
          </a:bodyPr>
          <a:lstStyle/>
          <a:p>
            <a:r>
              <a:rPr lang="en-GB" dirty="0" smtClean="0"/>
              <a:t>If you have any questions, please contact the Module Co-ordinator.</a:t>
            </a:r>
          </a:p>
          <a:p>
            <a:r>
              <a:rPr lang="en-GB" dirty="0" smtClean="0"/>
              <a:t>Don’t forget to go through the Resources </a:t>
            </a:r>
            <a:r>
              <a:rPr lang="en-GB" dirty="0" err="1" smtClean="0"/>
              <a:t>vidcast</a:t>
            </a:r>
            <a:r>
              <a:rPr lang="en-GB" dirty="0" smtClean="0"/>
              <a:t>, so that you know what resources you can access in your degree.</a:t>
            </a:r>
            <a:endParaRPr lang="en-GB" dirty="0"/>
          </a:p>
        </p:txBody>
      </p:sp>
    </p:spTree>
    <p:extLst>
      <p:ext uri="{BB962C8B-B14F-4D97-AF65-F5344CB8AC3E}">
        <p14:creationId xmlns:p14="http://schemas.microsoft.com/office/powerpoint/2010/main" val="34385730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88</TotalTime>
  <Words>1667</Words>
  <Application>Microsoft Office PowerPoint</Application>
  <PresentationFormat>On-screen Show (4:3)</PresentationFormat>
  <Paragraphs>98</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Clarity</vt:lpstr>
      <vt:lpstr>CLCL7005 THEORY AND METHODOLOGY FOR THE STUDY OF CLASSICS </vt:lpstr>
      <vt:lpstr>Introduction Session</vt:lpstr>
      <vt:lpstr>Basics of classics research</vt:lpstr>
      <vt:lpstr>Sources and evidence</vt:lpstr>
      <vt:lpstr>Sources and evidence: critical approaches</vt:lpstr>
      <vt:lpstr>Modern scholarship and criticism</vt:lpstr>
      <vt:lpstr>If you are uncertain</vt:lpstr>
      <vt:lpstr>The module</vt:lpstr>
      <vt:lpstr>Basics</vt:lpstr>
      <vt:lpstr>Weekly topics</vt:lpstr>
      <vt:lpstr>History or Literature?</vt:lpstr>
      <vt:lpstr>The assessment</vt:lpstr>
      <vt:lpstr>Portfolio part 1: The Reply</vt:lpstr>
      <vt:lpstr>What are the main problems with a debate?</vt:lpstr>
      <vt:lpstr>Tips and tricks</vt:lpstr>
      <vt:lpstr>Think about</vt:lpstr>
      <vt:lpstr>Think about</vt:lpstr>
      <vt:lpstr>Finally…</vt:lpstr>
      <vt:lpstr>The Abstract and bibliography</vt:lpstr>
      <vt:lpstr>The abstract</vt:lpstr>
      <vt:lpstr>And what exactly should I do?</vt:lpstr>
      <vt:lpstr>The bibliography</vt:lpstr>
      <vt:lpstr>The bibliography II</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CLCL7005 THEORY AND METHODOLOGY FOR THE STUDY OF CLASSICS</dc:title>
  <dc:creator>Errietta Bissa</dc:creator>
  <cp:lastModifiedBy>Errietta Bissa</cp:lastModifiedBy>
  <cp:revision>15</cp:revision>
  <dcterms:created xsi:type="dcterms:W3CDTF">2013-09-30T09:14:59Z</dcterms:created>
  <dcterms:modified xsi:type="dcterms:W3CDTF">2014-09-29T13:24:17Z</dcterms:modified>
</cp:coreProperties>
</file>