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tiff" ContentType="image/tiff"/>
  <Default Extension="vml" ContentType="application/vnd.openxmlformats-officedocument.vmlDrawi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rts/chart1.xml" ContentType="application/vnd.openxmlformats-officedocument.drawingml.chart+xml"/>
  <Override PartName="/ppt/notesSlides/notesSlide8.xml" ContentType="application/vnd.openxmlformats-officedocument.presentationml.notesSlide+xml"/>
  <Override PartName="/ppt/charts/chart2.xml" ContentType="application/vnd.openxmlformats-officedocument.drawingml.chart+xml"/>
  <Override PartName="/ppt/notesSlides/notesSlide9.xml" ContentType="application/vnd.openxmlformats-officedocument.presentationml.notesSlide+xml"/>
  <Override PartName="/ppt/charts/chart3.xml" ContentType="application/vnd.openxmlformats-officedocument.drawingml.chart+xml"/>
  <Override PartName="/ppt/notesSlides/notesSlide10.xml" ContentType="application/vnd.openxmlformats-officedocument.presentationml.notesSlide+xml"/>
  <Override PartName="/ppt/charts/chart4.xml" ContentType="application/vnd.openxmlformats-officedocument.drawingml.chart+xml"/>
  <Override PartName="/ppt/notesSlides/notesSlide11.xml" ContentType="application/vnd.openxmlformats-officedocument.presentationml.notesSlide+xml"/>
  <Override PartName="/ppt/charts/chart5.xml" ContentType="application/vnd.openxmlformats-officedocument.drawingml.chart+xml"/>
  <Override PartName="/ppt/charts/chart6.xml" ContentType="application/vnd.openxmlformats-officedocument.drawingml.chart+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27"/>
  </p:notesMasterIdLst>
  <p:sldIdLst>
    <p:sldId id="256" r:id="rId2"/>
    <p:sldId id="261" r:id="rId3"/>
    <p:sldId id="257" r:id="rId4"/>
    <p:sldId id="258" r:id="rId5"/>
    <p:sldId id="259" r:id="rId6"/>
    <p:sldId id="260" r:id="rId7"/>
    <p:sldId id="262" r:id="rId8"/>
    <p:sldId id="263" r:id="rId9"/>
    <p:sldId id="264" r:id="rId10"/>
    <p:sldId id="265" r:id="rId11"/>
    <p:sldId id="266" r:id="rId12"/>
    <p:sldId id="267" r:id="rId13"/>
    <p:sldId id="268" r:id="rId14"/>
    <p:sldId id="276" r:id="rId15"/>
    <p:sldId id="277" r:id="rId16"/>
    <p:sldId id="270" r:id="rId17"/>
    <p:sldId id="275" r:id="rId18"/>
    <p:sldId id="271" r:id="rId19"/>
    <p:sldId id="272" r:id="rId20"/>
    <p:sldId id="273" r:id="rId21"/>
    <p:sldId id="279" r:id="rId22"/>
    <p:sldId id="280" r:id="rId23"/>
    <p:sldId id="281" r:id="rId24"/>
    <p:sldId id="282" r:id="rId25"/>
    <p:sldId id="283"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Deion Atkinson (1703067)" initials="DA(" lastIdx="1" clrIdx="0">
    <p:extLst>
      <p:ext uri="{19B8F6BF-5375-455C-9EA6-DF929625EA0E}">
        <p15:presenceInfo xmlns:p15="http://schemas.microsoft.com/office/powerpoint/2012/main" userId="S-1-5-21-809251214-2178901256-4152538893-37878"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76CF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8014" autoAdjust="0"/>
    <p:restoredTop sz="75139" autoAdjust="0"/>
  </p:normalViewPr>
  <p:slideViewPr>
    <p:cSldViewPr snapToGrid="0">
      <p:cViewPr varScale="1">
        <p:scale>
          <a:sx n="54" d="100"/>
          <a:sy n="54" d="100"/>
        </p:scale>
        <p:origin x="1662" y="66"/>
      </p:cViewPr>
      <p:guideLst/>
    </p:cSldViewPr>
  </p:slideViewPr>
  <p:notesTextViewPr>
    <p:cViewPr>
      <p:scale>
        <a:sx n="110" d="100"/>
        <a:sy n="11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charts/_rels/chart1.xml.rels><?xml version="1.0" encoding="UTF-8" standalone="yes"?>
<Relationships xmlns="http://schemas.openxmlformats.org/package/2006/relationships"><Relationship Id="rId1" Type="http://schemas.openxmlformats.org/officeDocument/2006/relationships/oleObject" Target="file:///\\Volumes\DEION\Third%20year\Race%20Engineering\Assignment%202\Aero%20equations.xlsx" TargetMode="External"/></Relationships>
</file>

<file path=ppt/charts/_rels/chart2.xml.rels><?xml version="1.0" encoding="UTF-8" standalone="yes"?>
<Relationships xmlns="http://schemas.openxmlformats.org/package/2006/relationships"><Relationship Id="rId1" Type="http://schemas.openxmlformats.org/officeDocument/2006/relationships/oleObject" Target="file:///\\Volumes\DEION\Third%20year\Race%20Engineering\Assignment%202\Aero%20equations.xlsx" TargetMode="External"/></Relationships>
</file>

<file path=ppt/charts/_rels/chart3.xml.rels><?xml version="1.0" encoding="UTF-8" standalone="yes"?>
<Relationships xmlns="http://schemas.openxmlformats.org/package/2006/relationships"><Relationship Id="rId1" Type="http://schemas.openxmlformats.org/officeDocument/2006/relationships/oleObject" Target="file:///\\Volumes\DEION\Third%20year\Race%20Engineering\Assignment%202\Aero%20equations.xlsx" TargetMode="External"/></Relationships>
</file>

<file path=ppt/charts/_rels/chart4.xml.rels><?xml version="1.0" encoding="UTF-8" standalone="yes"?>
<Relationships xmlns="http://schemas.openxmlformats.org/package/2006/relationships"><Relationship Id="rId1" Type="http://schemas.openxmlformats.org/officeDocument/2006/relationships/oleObject" Target="file:///\\Volumes\DEION\Third%20year\Race%20Engineering\Assignment%202\Aero%20equations.xlsx" TargetMode="External"/></Relationships>
</file>

<file path=ppt/charts/_rels/chart5.xml.rels><?xml version="1.0" encoding="UTF-8" standalone="yes"?>
<Relationships xmlns="http://schemas.openxmlformats.org/package/2006/relationships"><Relationship Id="rId1" Type="http://schemas.openxmlformats.org/officeDocument/2006/relationships/oleObject" Target="file:///\\Volumes\DEION\Third%20year\Race%20Engineering\Assignment%202\Aero%20equations.xlsx" TargetMode="External"/></Relationships>
</file>

<file path=ppt/charts/_rels/chart6.xml.rels><?xml version="1.0" encoding="UTF-8" standalone="yes"?>
<Relationships xmlns="http://schemas.openxmlformats.org/package/2006/relationships"><Relationship Id="rId1" Type="http://schemas.openxmlformats.org/officeDocument/2006/relationships/oleObject" Target="file:///\\Volumes\DEION\Third%20year\Race%20Engineering\Assignment%202\Aero%20equations.xlsx" TargetMode="Externa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Coefficient of Drag</a:t>
            </a:r>
            <a:r>
              <a:rPr lang="en-GB" baseline="0"/>
              <a:t> vs Wing Angle</a:t>
            </a:r>
            <a:endParaRPr lang="en-GB"/>
          </a:p>
        </c:rich>
      </c:tx>
      <c:overlay val="0"/>
      <c:spPr>
        <a:noFill/>
        <a:ln>
          <a:noFill/>
        </a:ln>
        <a:effectLst/>
      </c:spPr>
    </c:title>
    <c:autoTitleDeleted val="0"/>
    <c:view3D>
      <c:rotX val="15"/>
      <c:rotY val="2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surface3DChart>
        <c:wireframe val="0"/>
        <c:ser>
          <c:idx val="0"/>
          <c:order val="0"/>
          <c:tx>
            <c:strRef>
              <c:f>'Wing Setup'!$B$22</c:f>
              <c:strCache>
                <c:ptCount val="1"/>
                <c:pt idx="0">
                  <c:v>min</c:v>
                </c:pt>
              </c:strCache>
            </c:strRef>
          </c:tx>
          <c:spPr>
            <a:solidFill>
              <a:schemeClr val="accent1"/>
            </a:solidFill>
            <a:ln/>
            <a:effectLst/>
            <a:sp3d/>
          </c:spPr>
          <c:cat>
            <c:strRef>
              <c:f>'Wing Setup'!$I$21:$K$21</c:f>
              <c:strCache>
                <c:ptCount val="3"/>
                <c:pt idx="0">
                  <c:v>min</c:v>
                </c:pt>
                <c:pt idx="1">
                  <c:v>mid</c:v>
                </c:pt>
                <c:pt idx="2">
                  <c:v>max</c:v>
                </c:pt>
              </c:strCache>
            </c:strRef>
          </c:cat>
          <c:val>
            <c:numRef>
              <c:f>'Wing Setup'!$I$22:$K$22</c:f>
              <c:numCache>
                <c:formatCode>General</c:formatCode>
                <c:ptCount val="3"/>
                <c:pt idx="0">
                  <c:v>0.42</c:v>
                </c:pt>
                <c:pt idx="1">
                  <c:v>0.57999999999999996</c:v>
                </c:pt>
                <c:pt idx="2">
                  <c:v>0.76</c:v>
                </c:pt>
              </c:numCache>
            </c:numRef>
          </c:val>
          <c:extLst>
            <c:ext xmlns:c16="http://schemas.microsoft.com/office/drawing/2014/chart" uri="{C3380CC4-5D6E-409C-BE32-E72D297353CC}">
              <c16:uniqueId val="{00000000-F56C-3241-B3B9-DBB87A9603BF}"/>
            </c:ext>
          </c:extLst>
        </c:ser>
        <c:ser>
          <c:idx val="1"/>
          <c:order val="1"/>
          <c:tx>
            <c:strRef>
              <c:f>'Wing Setup'!$B$23</c:f>
              <c:strCache>
                <c:ptCount val="1"/>
                <c:pt idx="0">
                  <c:v>mid</c:v>
                </c:pt>
              </c:strCache>
            </c:strRef>
          </c:tx>
          <c:spPr>
            <a:solidFill>
              <a:schemeClr val="accent2"/>
            </a:solidFill>
            <a:ln/>
            <a:effectLst/>
            <a:sp3d/>
          </c:spPr>
          <c:cat>
            <c:strRef>
              <c:f>'Wing Setup'!$I$21:$K$21</c:f>
              <c:strCache>
                <c:ptCount val="3"/>
                <c:pt idx="0">
                  <c:v>min</c:v>
                </c:pt>
                <c:pt idx="1">
                  <c:v>mid</c:v>
                </c:pt>
                <c:pt idx="2">
                  <c:v>max</c:v>
                </c:pt>
              </c:strCache>
            </c:strRef>
          </c:cat>
          <c:val>
            <c:numRef>
              <c:f>'Wing Setup'!$I$23:$K$23</c:f>
              <c:numCache>
                <c:formatCode>General</c:formatCode>
                <c:ptCount val="3"/>
                <c:pt idx="0">
                  <c:v>0.56999999999999995</c:v>
                </c:pt>
                <c:pt idx="1">
                  <c:v>0.72</c:v>
                </c:pt>
                <c:pt idx="2">
                  <c:v>0.9</c:v>
                </c:pt>
              </c:numCache>
            </c:numRef>
          </c:val>
          <c:extLst>
            <c:ext xmlns:c16="http://schemas.microsoft.com/office/drawing/2014/chart" uri="{C3380CC4-5D6E-409C-BE32-E72D297353CC}">
              <c16:uniqueId val="{00000001-F56C-3241-B3B9-DBB87A9603BF}"/>
            </c:ext>
          </c:extLst>
        </c:ser>
        <c:ser>
          <c:idx val="2"/>
          <c:order val="2"/>
          <c:tx>
            <c:strRef>
              <c:f>'Wing Setup'!$B$24</c:f>
              <c:strCache>
                <c:ptCount val="1"/>
                <c:pt idx="0">
                  <c:v>max</c:v>
                </c:pt>
              </c:strCache>
            </c:strRef>
          </c:tx>
          <c:spPr>
            <a:solidFill>
              <a:schemeClr val="accent3"/>
            </a:solidFill>
            <a:ln/>
            <a:effectLst/>
            <a:sp3d/>
          </c:spPr>
          <c:cat>
            <c:strRef>
              <c:f>'Wing Setup'!$I$21:$K$21</c:f>
              <c:strCache>
                <c:ptCount val="3"/>
                <c:pt idx="0">
                  <c:v>min</c:v>
                </c:pt>
                <c:pt idx="1">
                  <c:v>mid</c:v>
                </c:pt>
                <c:pt idx="2">
                  <c:v>max</c:v>
                </c:pt>
              </c:strCache>
            </c:strRef>
          </c:cat>
          <c:val>
            <c:numRef>
              <c:f>'Wing Setup'!$I$24:$K$24</c:f>
              <c:numCache>
                <c:formatCode>General</c:formatCode>
                <c:ptCount val="3"/>
                <c:pt idx="0">
                  <c:v>0.74</c:v>
                </c:pt>
                <c:pt idx="1">
                  <c:v>0.89</c:v>
                </c:pt>
                <c:pt idx="2">
                  <c:v>1.07</c:v>
                </c:pt>
              </c:numCache>
            </c:numRef>
          </c:val>
          <c:extLst>
            <c:ext xmlns:c16="http://schemas.microsoft.com/office/drawing/2014/chart" uri="{C3380CC4-5D6E-409C-BE32-E72D297353CC}">
              <c16:uniqueId val="{00000002-F56C-3241-B3B9-DBB87A9603BF}"/>
            </c:ext>
          </c:extLst>
        </c:ser>
        <c:bandFmts>
          <c:bandFmt>
            <c:idx val="0"/>
            <c:spPr>
              <a:solidFill>
                <a:schemeClr val="accent1"/>
              </a:solidFill>
              <a:ln/>
              <a:effectLst/>
              <a:sp3d/>
            </c:spPr>
          </c:bandFmt>
          <c:bandFmt>
            <c:idx val="1"/>
            <c:spPr>
              <a:solidFill>
                <a:schemeClr val="accent2"/>
              </a:solidFill>
              <a:ln/>
              <a:effectLst/>
              <a:sp3d/>
            </c:spPr>
          </c:bandFmt>
          <c:bandFmt>
            <c:idx val="2"/>
            <c:spPr>
              <a:solidFill>
                <a:schemeClr val="accent3"/>
              </a:solidFill>
              <a:ln/>
              <a:effectLst/>
              <a:sp3d/>
            </c:spPr>
          </c:bandFmt>
          <c:bandFmt>
            <c:idx val="3"/>
            <c:spPr>
              <a:solidFill>
                <a:schemeClr val="accent4"/>
              </a:solidFill>
              <a:ln/>
              <a:effectLst/>
              <a:sp3d/>
            </c:spPr>
          </c:bandFmt>
          <c:bandFmt>
            <c:idx val="4"/>
            <c:spPr>
              <a:solidFill>
                <a:schemeClr val="accent5"/>
              </a:solidFill>
              <a:ln/>
              <a:effectLst/>
              <a:sp3d/>
            </c:spPr>
          </c:bandFmt>
          <c:bandFmt>
            <c:idx val="5"/>
            <c:spPr>
              <a:solidFill>
                <a:schemeClr val="accent6"/>
              </a:solidFill>
              <a:ln/>
              <a:effectLst/>
              <a:sp3d/>
            </c:spPr>
          </c:bandFmt>
          <c:bandFmt>
            <c:idx val="6"/>
            <c:spPr>
              <a:solidFill>
                <a:schemeClr val="accent1">
                  <a:lumMod val="60000"/>
                </a:schemeClr>
              </a:solidFill>
              <a:ln/>
              <a:effectLst/>
              <a:sp3d/>
            </c:spPr>
          </c:bandFmt>
          <c:bandFmt>
            <c:idx val="7"/>
            <c:spPr>
              <a:solidFill>
                <a:schemeClr val="accent2">
                  <a:lumMod val="60000"/>
                </a:schemeClr>
              </a:solidFill>
              <a:ln/>
              <a:effectLst/>
              <a:sp3d/>
            </c:spPr>
          </c:bandFmt>
          <c:bandFmt>
            <c:idx val="8"/>
            <c:spPr>
              <a:solidFill>
                <a:schemeClr val="accent3">
                  <a:lumMod val="60000"/>
                </a:schemeClr>
              </a:solidFill>
              <a:ln/>
              <a:effectLst/>
              <a:sp3d/>
            </c:spPr>
          </c:bandFmt>
          <c:bandFmt>
            <c:idx val="9"/>
            <c:spPr>
              <a:solidFill>
                <a:schemeClr val="accent4">
                  <a:lumMod val="60000"/>
                </a:schemeClr>
              </a:solidFill>
              <a:ln/>
              <a:effectLst/>
              <a:sp3d/>
            </c:spPr>
          </c:bandFmt>
          <c:bandFmt>
            <c:idx val="10"/>
            <c:spPr>
              <a:solidFill>
                <a:schemeClr val="accent5">
                  <a:lumMod val="60000"/>
                </a:schemeClr>
              </a:solidFill>
              <a:ln/>
              <a:effectLst/>
              <a:sp3d/>
            </c:spPr>
          </c:bandFmt>
          <c:bandFmt>
            <c:idx val="11"/>
            <c:spPr>
              <a:solidFill>
                <a:schemeClr val="accent6">
                  <a:lumMod val="60000"/>
                </a:schemeClr>
              </a:solidFill>
              <a:ln/>
              <a:effectLst/>
              <a:sp3d/>
            </c:spPr>
          </c:bandFmt>
          <c:bandFmt>
            <c:idx val="12"/>
            <c:spPr>
              <a:solidFill>
                <a:schemeClr val="accent1">
                  <a:lumMod val="80000"/>
                  <a:lumOff val="20000"/>
                </a:schemeClr>
              </a:solidFill>
              <a:ln/>
              <a:effectLst/>
              <a:sp3d/>
            </c:spPr>
          </c:bandFmt>
          <c:bandFmt>
            <c:idx val="13"/>
            <c:spPr>
              <a:solidFill>
                <a:schemeClr val="accent2">
                  <a:lumMod val="80000"/>
                  <a:lumOff val="20000"/>
                </a:schemeClr>
              </a:solidFill>
              <a:ln/>
              <a:effectLst/>
              <a:sp3d/>
            </c:spPr>
          </c:bandFmt>
          <c:bandFmt>
            <c:idx val="14"/>
            <c:spPr>
              <a:solidFill>
                <a:schemeClr val="accent3">
                  <a:lumMod val="80000"/>
                  <a:lumOff val="20000"/>
                </a:schemeClr>
              </a:solidFill>
              <a:ln/>
              <a:effectLst/>
              <a:sp3d/>
            </c:spPr>
          </c:bandFmt>
        </c:bandFmts>
        <c:axId val="375447032"/>
        <c:axId val="590427776"/>
        <c:axId val="709425528"/>
      </c:surface3DChart>
      <c:catAx>
        <c:axId val="375447032"/>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90427776"/>
        <c:crosses val="autoZero"/>
        <c:auto val="1"/>
        <c:lblAlgn val="ctr"/>
        <c:lblOffset val="100"/>
        <c:noMultiLvlLbl val="0"/>
      </c:catAx>
      <c:valAx>
        <c:axId val="590427776"/>
        <c:scaling>
          <c:orientation val="minMax"/>
          <c:min val="0.4"/>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75447032"/>
        <c:crosses val="autoZero"/>
        <c:crossBetween val="midCat"/>
      </c:valAx>
      <c:serAx>
        <c:axId val="709425528"/>
        <c:scaling>
          <c:orientation val="minMax"/>
        </c:scaling>
        <c:delete val="0"/>
        <c:axPos val="b"/>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90427776"/>
        <c:crosses val="autoZero"/>
      </c:serAx>
      <c:spPr>
        <a:noFill/>
        <a:ln>
          <a:noFill/>
        </a:ln>
        <a:effectLst/>
      </c:spPr>
    </c:plotArea>
    <c:legend>
      <c:legendPos val="b"/>
      <c:overlay val="0"/>
      <c:spPr>
        <a:noFill/>
        <a:ln>
          <a:noFill/>
        </a:ln>
        <a:effectLst/>
      </c:spPr>
      <c:txPr>
        <a:bodyPr rot="0" spcFirstLastPara="1" vertOverflow="ellipsis" vert="horz" wrap="square" anchor="ctr" anchorCtr="1"/>
        <a:lstStyle/>
        <a:p>
          <a:pPr rtl="0">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zero"/>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dirty="0"/>
              <a:t>Coefficient of Lift vs Wing Angle</a:t>
            </a:r>
          </a:p>
        </c:rich>
      </c:tx>
      <c:overlay val="0"/>
      <c:spPr>
        <a:noFill/>
        <a:ln>
          <a:noFill/>
        </a:ln>
        <a:effectLst/>
      </c:spPr>
    </c:title>
    <c:autoTitleDeleted val="0"/>
    <c:view3D>
      <c:rotX val="15"/>
      <c:rotY val="2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surface3DChart>
        <c:wireframe val="0"/>
        <c:ser>
          <c:idx val="0"/>
          <c:order val="0"/>
          <c:tx>
            <c:strRef>
              <c:f>'Wing Setup'!$H$15</c:f>
              <c:strCache>
                <c:ptCount val="1"/>
                <c:pt idx="0">
                  <c:v>min</c:v>
                </c:pt>
              </c:strCache>
            </c:strRef>
          </c:tx>
          <c:spPr>
            <a:solidFill>
              <a:schemeClr val="accent1"/>
            </a:solidFill>
            <a:ln/>
            <a:effectLst/>
            <a:sp3d/>
          </c:spPr>
          <c:cat>
            <c:strRef>
              <c:f>'Wing Setup'!$I$14:$K$14</c:f>
              <c:strCache>
                <c:ptCount val="3"/>
                <c:pt idx="0">
                  <c:v>min</c:v>
                </c:pt>
                <c:pt idx="1">
                  <c:v>mid</c:v>
                </c:pt>
                <c:pt idx="2">
                  <c:v>max</c:v>
                </c:pt>
              </c:strCache>
            </c:strRef>
          </c:cat>
          <c:val>
            <c:numRef>
              <c:f>'Wing Setup'!$I$15:$K$15</c:f>
              <c:numCache>
                <c:formatCode>General</c:formatCode>
                <c:ptCount val="3"/>
                <c:pt idx="0">
                  <c:v>2.36</c:v>
                </c:pt>
                <c:pt idx="1">
                  <c:v>2.86</c:v>
                </c:pt>
                <c:pt idx="2">
                  <c:v>3.2</c:v>
                </c:pt>
              </c:numCache>
            </c:numRef>
          </c:val>
          <c:extLst>
            <c:ext xmlns:c16="http://schemas.microsoft.com/office/drawing/2014/chart" uri="{C3380CC4-5D6E-409C-BE32-E72D297353CC}">
              <c16:uniqueId val="{00000000-9149-AE4B-9089-F9C6D4328E4C}"/>
            </c:ext>
          </c:extLst>
        </c:ser>
        <c:ser>
          <c:idx val="1"/>
          <c:order val="1"/>
          <c:tx>
            <c:strRef>
              <c:f>'Wing Setup'!$H$16</c:f>
              <c:strCache>
                <c:ptCount val="1"/>
                <c:pt idx="0">
                  <c:v>mid</c:v>
                </c:pt>
              </c:strCache>
            </c:strRef>
          </c:tx>
          <c:spPr>
            <a:solidFill>
              <a:schemeClr val="accent2"/>
            </a:solidFill>
            <a:ln/>
            <a:effectLst/>
            <a:sp3d/>
          </c:spPr>
          <c:cat>
            <c:strRef>
              <c:f>'Wing Setup'!$I$14:$K$14</c:f>
              <c:strCache>
                <c:ptCount val="3"/>
                <c:pt idx="0">
                  <c:v>min</c:v>
                </c:pt>
                <c:pt idx="1">
                  <c:v>mid</c:v>
                </c:pt>
                <c:pt idx="2">
                  <c:v>max</c:v>
                </c:pt>
              </c:strCache>
            </c:strRef>
          </c:cat>
          <c:val>
            <c:numRef>
              <c:f>'Wing Setup'!$I$16:$K$16</c:f>
              <c:numCache>
                <c:formatCode>General</c:formatCode>
                <c:ptCount val="3"/>
                <c:pt idx="0">
                  <c:v>2.7</c:v>
                </c:pt>
                <c:pt idx="1">
                  <c:v>3.08</c:v>
                </c:pt>
                <c:pt idx="2">
                  <c:v>3.48</c:v>
                </c:pt>
              </c:numCache>
            </c:numRef>
          </c:val>
          <c:extLst>
            <c:ext xmlns:c16="http://schemas.microsoft.com/office/drawing/2014/chart" uri="{C3380CC4-5D6E-409C-BE32-E72D297353CC}">
              <c16:uniqueId val="{00000001-9149-AE4B-9089-F9C6D4328E4C}"/>
            </c:ext>
          </c:extLst>
        </c:ser>
        <c:ser>
          <c:idx val="2"/>
          <c:order val="2"/>
          <c:tx>
            <c:strRef>
              <c:f>'Wing Setup'!$H$17</c:f>
              <c:strCache>
                <c:ptCount val="1"/>
                <c:pt idx="0">
                  <c:v>max</c:v>
                </c:pt>
              </c:strCache>
            </c:strRef>
          </c:tx>
          <c:spPr>
            <a:solidFill>
              <a:schemeClr val="accent3"/>
            </a:solidFill>
            <a:ln/>
            <a:effectLst/>
            <a:sp3d/>
          </c:spPr>
          <c:cat>
            <c:strRef>
              <c:f>'Wing Setup'!$I$14:$K$14</c:f>
              <c:strCache>
                <c:ptCount val="3"/>
                <c:pt idx="0">
                  <c:v>min</c:v>
                </c:pt>
                <c:pt idx="1">
                  <c:v>mid</c:v>
                </c:pt>
                <c:pt idx="2">
                  <c:v>max</c:v>
                </c:pt>
              </c:strCache>
            </c:strRef>
          </c:cat>
          <c:val>
            <c:numRef>
              <c:f>'Wing Setup'!$I$17:$K$17</c:f>
              <c:numCache>
                <c:formatCode>General</c:formatCode>
                <c:ptCount val="3"/>
                <c:pt idx="0">
                  <c:v>2.92</c:v>
                </c:pt>
                <c:pt idx="1">
                  <c:v>3.35</c:v>
                </c:pt>
                <c:pt idx="2">
                  <c:v>3.76</c:v>
                </c:pt>
              </c:numCache>
            </c:numRef>
          </c:val>
          <c:extLst>
            <c:ext xmlns:c16="http://schemas.microsoft.com/office/drawing/2014/chart" uri="{C3380CC4-5D6E-409C-BE32-E72D297353CC}">
              <c16:uniqueId val="{00000002-9149-AE4B-9089-F9C6D4328E4C}"/>
            </c:ext>
          </c:extLst>
        </c:ser>
        <c:bandFmts>
          <c:bandFmt>
            <c:idx val="0"/>
            <c:spPr>
              <a:solidFill>
                <a:schemeClr val="accent1"/>
              </a:solidFill>
              <a:ln/>
              <a:effectLst/>
              <a:sp3d/>
            </c:spPr>
          </c:bandFmt>
          <c:bandFmt>
            <c:idx val="1"/>
            <c:spPr>
              <a:solidFill>
                <a:schemeClr val="accent2"/>
              </a:solidFill>
              <a:ln/>
              <a:effectLst/>
              <a:sp3d/>
            </c:spPr>
          </c:bandFmt>
          <c:bandFmt>
            <c:idx val="2"/>
            <c:spPr>
              <a:solidFill>
                <a:schemeClr val="accent3"/>
              </a:solidFill>
              <a:ln/>
              <a:effectLst/>
              <a:sp3d/>
            </c:spPr>
          </c:bandFmt>
          <c:bandFmt>
            <c:idx val="3"/>
            <c:spPr>
              <a:solidFill>
                <a:schemeClr val="accent4"/>
              </a:solidFill>
              <a:ln/>
              <a:effectLst/>
              <a:sp3d/>
            </c:spPr>
          </c:bandFmt>
          <c:bandFmt>
            <c:idx val="4"/>
            <c:spPr>
              <a:solidFill>
                <a:schemeClr val="accent5"/>
              </a:solidFill>
              <a:ln/>
              <a:effectLst/>
              <a:sp3d/>
            </c:spPr>
          </c:bandFmt>
          <c:bandFmt>
            <c:idx val="5"/>
            <c:spPr>
              <a:solidFill>
                <a:schemeClr val="accent6"/>
              </a:solidFill>
              <a:ln/>
              <a:effectLst/>
              <a:sp3d/>
            </c:spPr>
          </c:bandFmt>
          <c:bandFmt>
            <c:idx val="6"/>
            <c:spPr>
              <a:solidFill>
                <a:schemeClr val="accent1">
                  <a:lumMod val="60000"/>
                </a:schemeClr>
              </a:solidFill>
              <a:ln/>
              <a:effectLst/>
              <a:sp3d/>
            </c:spPr>
          </c:bandFmt>
          <c:bandFmt>
            <c:idx val="7"/>
            <c:spPr>
              <a:solidFill>
                <a:schemeClr val="accent2">
                  <a:lumMod val="60000"/>
                </a:schemeClr>
              </a:solidFill>
              <a:ln/>
              <a:effectLst/>
              <a:sp3d/>
            </c:spPr>
          </c:bandFmt>
          <c:bandFmt>
            <c:idx val="8"/>
            <c:spPr>
              <a:solidFill>
                <a:schemeClr val="accent3">
                  <a:lumMod val="60000"/>
                </a:schemeClr>
              </a:solidFill>
              <a:ln/>
              <a:effectLst/>
              <a:sp3d/>
            </c:spPr>
          </c:bandFmt>
          <c:bandFmt>
            <c:idx val="9"/>
            <c:spPr>
              <a:solidFill>
                <a:schemeClr val="accent4">
                  <a:lumMod val="60000"/>
                </a:schemeClr>
              </a:solidFill>
              <a:ln/>
              <a:effectLst/>
              <a:sp3d/>
            </c:spPr>
          </c:bandFmt>
          <c:bandFmt>
            <c:idx val="10"/>
            <c:spPr>
              <a:solidFill>
                <a:schemeClr val="accent5">
                  <a:lumMod val="60000"/>
                </a:schemeClr>
              </a:solidFill>
              <a:ln/>
              <a:effectLst/>
              <a:sp3d/>
            </c:spPr>
          </c:bandFmt>
          <c:bandFmt>
            <c:idx val="11"/>
            <c:spPr>
              <a:solidFill>
                <a:schemeClr val="accent6">
                  <a:lumMod val="60000"/>
                </a:schemeClr>
              </a:solidFill>
              <a:ln/>
              <a:effectLst/>
              <a:sp3d/>
            </c:spPr>
          </c:bandFmt>
          <c:bandFmt>
            <c:idx val="12"/>
            <c:spPr>
              <a:solidFill>
                <a:schemeClr val="accent1">
                  <a:lumMod val="80000"/>
                  <a:lumOff val="20000"/>
                </a:schemeClr>
              </a:solidFill>
              <a:ln/>
              <a:effectLst/>
              <a:sp3d/>
            </c:spPr>
          </c:bandFmt>
          <c:bandFmt>
            <c:idx val="13"/>
            <c:spPr>
              <a:solidFill>
                <a:schemeClr val="accent2">
                  <a:lumMod val="80000"/>
                  <a:lumOff val="20000"/>
                </a:schemeClr>
              </a:solidFill>
              <a:ln/>
              <a:effectLst/>
              <a:sp3d/>
            </c:spPr>
          </c:bandFmt>
          <c:bandFmt>
            <c:idx val="14"/>
            <c:spPr>
              <a:solidFill>
                <a:schemeClr val="accent3">
                  <a:lumMod val="80000"/>
                  <a:lumOff val="20000"/>
                </a:schemeClr>
              </a:solidFill>
              <a:ln/>
              <a:effectLst/>
              <a:sp3d/>
            </c:spPr>
          </c:bandFmt>
        </c:bandFmts>
        <c:axId val="1330894191"/>
        <c:axId val="1486644303"/>
        <c:axId val="958128143"/>
      </c:surface3DChart>
      <c:catAx>
        <c:axId val="1330894191"/>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486644303"/>
        <c:crosses val="autoZero"/>
        <c:auto val="1"/>
        <c:lblAlgn val="ctr"/>
        <c:lblOffset val="100"/>
        <c:noMultiLvlLbl val="0"/>
      </c:catAx>
      <c:valAx>
        <c:axId val="1486644303"/>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330894191"/>
        <c:crosses val="autoZero"/>
        <c:crossBetween val="midCat"/>
      </c:valAx>
      <c:serAx>
        <c:axId val="958128143"/>
        <c:scaling>
          <c:orientation val="minMax"/>
        </c:scaling>
        <c:delete val="0"/>
        <c:axPos val="b"/>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486644303"/>
        <c:crosses val="autoZero"/>
      </c:serAx>
    </c:plotArea>
    <c:legend>
      <c:legendPos val="b"/>
      <c:overlay val="0"/>
      <c:spPr>
        <a:noFill/>
        <a:ln>
          <a:noFill/>
        </a:ln>
        <a:effectLst/>
      </c:spPr>
      <c:txPr>
        <a:bodyPr rot="0" spcFirstLastPara="1" vertOverflow="ellipsis" vert="horz" wrap="square" anchor="ctr" anchorCtr="1"/>
        <a:lstStyle/>
        <a:p>
          <a:pPr rtl="0">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zero"/>
    <c:extLst>
      <c:ext xmlns:c16r3="http://schemas.microsoft.com/office/drawing/2017/03/chart" uri="{56B9EC1D-385E-4148-901F-78D8002777C0}">
        <c16r3:dataDisplayOptions16>
          <c16r3:dispNaAsBlank val="1"/>
        </c16r3:dataDisplayOptions16>
      </c:ext>
    </c:extLst>
    <c:showDLblsOverMax val="0"/>
  </c:chart>
  <c:txPr>
    <a:bodyPr/>
    <a:lstStyle/>
    <a:p>
      <a:pPr>
        <a:defRPr/>
      </a:pPr>
      <a:endParaRPr lang="en-US"/>
    </a:p>
  </c:txPr>
  <c:externalData r:id="rId1">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CoP</a:t>
            </a:r>
            <a:r>
              <a:rPr lang="en-US" baseline="0"/>
              <a:t> vs Wing Angle </a:t>
            </a:r>
            <a:endParaRPr lang="en-US"/>
          </a:p>
        </c:rich>
      </c:tx>
      <c:overlay val="0"/>
      <c:spPr>
        <a:noFill/>
        <a:ln>
          <a:noFill/>
        </a:ln>
        <a:effectLst/>
      </c:spPr>
    </c:title>
    <c:autoTitleDeleted val="0"/>
    <c:view3D>
      <c:rotX val="15"/>
      <c:rotY val="2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surface3DChart>
        <c:wireframe val="0"/>
        <c:ser>
          <c:idx val="0"/>
          <c:order val="0"/>
          <c:tx>
            <c:strRef>
              <c:f>'Wing Setup'!$B$22</c:f>
              <c:strCache>
                <c:ptCount val="1"/>
                <c:pt idx="0">
                  <c:v>min</c:v>
                </c:pt>
              </c:strCache>
            </c:strRef>
          </c:tx>
          <c:spPr>
            <a:solidFill>
              <a:schemeClr val="accent1"/>
            </a:solidFill>
            <a:ln/>
            <a:effectLst/>
            <a:sp3d/>
          </c:spPr>
          <c:cat>
            <c:strRef>
              <c:f>'Wing Setup'!$C$21:$E$21</c:f>
              <c:strCache>
                <c:ptCount val="3"/>
                <c:pt idx="0">
                  <c:v>min</c:v>
                </c:pt>
                <c:pt idx="1">
                  <c:v>mid</c:v>
                </c:pt>
                <c:pt idx="2">
                  <c:v>max</c:v>
                </c:pt>
              </c:strCache>
            </c:strRef>
          </c:cat>
          <c:val>
            <c:numRef>
              <c:f>'Wing Setup'!$C$22:$E$22</c:f>
              <c:numCache>
                <c:formatCode>General</c:formatCode>
                <c:ptCount val="3"/>
                <c:pt idx="0">
                  <c:v>42.86</c:v>
                </c:pt>
                <c:pt idx="1">
                  <c:v>50.6</c:v>
                </c:pt>
                <c:pt idx="2">
                  <c:v>55.51</c:v>
                </c:pt>
              </c:numCache>
            </c:numRef>
          </c:val>
          <c:extLst>
            <c:ext xmlns:c16="http://schemas.microsoft.com/office/drawing/2014/chart" uri="{C3380CC4-5D6E-409C-BE32-E72D297353CC}">
              <c16:uniqueId val="{00000000-8086-A547-AD9F-EFA54BE6B3EA}"/>
            </c:ext>
          </c:extLst>
        </c:ser>
        <c:ser>
          <c:idx val="1"/>
          <c:order val="1"/>
          <c:tx>
            <c:strRef>
              <c:f>'Wing Setup'!$B$23</c:f>
              <c:strCache>
                <c:ptCount val="1"/>
                <c:pt idx="0">
                  <c:v>mid</c:v>
                </c:pt>
              </c:strCache>
            </c:strRef>
          </c:tx>
          <c:spPr>
            <a:solidFill>
              <a:schemeClr val="accent2"/>
            </a:solidFill>
            <a:ln/>
            <a:effectLst/>
            <a:sp3d/>
          </c:spPr>
          <c:cat>
            <c:strRef>
              <c:f>'Wing Setup'!$C$21:$E$21</c:f>
              <c:strCache>
                <c:ptCount val="3"/>
                <c:pt idx="0">
                  <c:v>min</c:v>
                </c:pt>
                <c:pt idx="1">
                  <c:v>mid</c:v>
                </c:pt>
                <c:pt idx="2">
                  <c:v>max</c:v>
                </c:pt>
              </c:strCache>
            </c:strRef>
          </c:cat>
          <c:val>
            <c:numRef>
              <c:f>'Wing Setup'!$C$23:$E$23</c:f>
              <c:numCache>
                <c:formatCode>General</c:formatCode>
                <c:ptCount val="3"/>
                <c:pt idx="0">
                  <c:v>37.72</c:v>
                </c:pt>
                <c:pt idx="1">
                  <c:v>44.04</c:v>
                </c:pt>
                <c:pt idx="2">
                  <c:v>49.59</c:v>
                </c:pt>
              </c:numCache>
            </c:numRef>
          </c:val>
          <c:extLst>
            <c:ext xmlns:c16="http://schemas.microsoft.com/office/drawing/2014/chart" uri="{C3380CC4-5D6E-409C-BE32-E72D297353CC}">
              <c16:uniqueId val="{00000001-8086-A547-AD9F-EFA54BE6B3EA}"/>
            </c:ext>
          </c:extLst>
        </c:ser>
        <c:ser>
          <c:idx val="2"/>
          <c:order val="2"/>
          <c:tx>
            <c:strRef>
              <c:f>'Wing Setup'!$B$24</c:f>
              <c:strCache>
                <c:ptCount val="1"/>
                <c:pt idx="0">
                  <c:v>max</c:v>
                </c:pt>
              </c:strCache>
            </c:strRef>
          </c:tx>
          <c:spPr>
            <a:solidFill>
              <a:schemeClr val="accent3"/>
            </a:solidFill>
            <a:ln/>
            <a:effectLst/>
            <a:sp3d/>
          </c:spPr>
          <c:cat>
            <c:strRef>
              <c:f>'Wing Setup'!$C$21:$E$21</c:f>
              <c:strCache>
                <c:ptCount val="3"/>
                <c:pt idx="0">
                  <c:v>min</c:v>
                </c:pt>
                <c:pt idx="1">
                  <c:v>mid</c:v>
                </c:pt>
                <c:pt idx="2">
                  <c:v>max</c:v>
                </c:pt>
              </c:strCache>
            </c:strRef>
          </c:cat>
          <c:val>
            <c:numRef>
              <c:f>'Wing Setup'!$C$24:$E$24</c:f>
              <c:numCache>
                <c:formatCode>General</c:formatCode>
                <c:ptCount val="3"/>
                <c:pt idx="0">
                  <c:v>31.3</c:v>
                </c:pt>
                <c:pt idx="1">
                  <c:v>38.9</c:v>
                </c:pt>
                <c:pt idx="2">
                  <c:v>44.61</c:v>
                </c:pt>
              </c:numCache>
            </c:numRef>
          </c:val>
          <c:extLst>
            <c:ext xmlns:c16="http://schemas.microsoft.com/office/drawing/2014/chart" uri="{C3380CC4-5D6E-409C-BE32-E72D297353CC}">
              <c16:uniqueId val="{00000002-8086-A547-AD9F-EFA54BE6B3EA}"/>
            </c:ext>
          </c:extLst>
        </c:ser>
        <c:bandFmts>
          <c:bandFmt>
            <c:idx val="0"/>
            <c:spPr>
              <a:solidFill>
                <a:schemeClr val="accent1"/>
              </a:solidFill>
              <a:ln/>
              <a:effectLst/>
              <a:sp3d/>
            </c:spPr>
          </c:bandFmt>
          <c:bandFmt>
            <c:idx val="1"/>
            <c:spPr>
              <a:solidFill>
                <a:schemeClr val="accent2"/>
              </a:solidFill>
              <a:ln/>
              <a:effectLst/>
              <a:sp3d/>
            </c:spPr>
          </c:bandFmt>
          <c:bandFmt>
            <c:idx val="2"/>
            <c:spPr>
              <a:solidFill>
                <a:schemeClr val="accent3"/>
              </a:solidFill>
              <a:ln/>
              <a:effectLst/>
              <a:sp3d/>
            </c:spPr>
          </c:bandFmt>
          <c:bandFmt>
            <c:idx val="3"/>
            <c:spPr>
              <a:solidFill>
                <a:schemeClr val="accent4"/>
              </a:solidFill>
              <a:ln/>
              <a:effectLst/>
              <a:sp3d/>
            </c:spPr>
          </c:bandFmt>
          <c:bandFmt>
            <c:idx val="4"/>
            <c:spPr>
              <a:solidFill>
                <a:schemeClr val="accent5"/>
              </a:solidFill>
              <a:ln/>
              <a:effectLst/>
              <a:sp3d/>
            </c:spPr>
          </c:bandFmt>
          <c:bandFmt>
            <c:idx val="5"/>
            <c:spPr>
              <a:solidFill>
                <a:schemeClr val="accent6"/>
              </a:solidFill>
              <a:ln/>
              <a:effectLst/>
              <a:sp3d/>
            </c:spPr>
          </c:bandFmt>
          <c:bandFmt>
            <c:idx val="6"/>
            <c:spPr>
              <a:solidFill>
                <a:schemeClr val="accent1">
                  <a:lumMod val="60000"/>
                </a:schemeClr>
              </a:solidFill>
              <a:ln/>
              <a:effectLst/>
              <a:sp3d/>
            </c:spPr>
          </c:bandFmt>
          <c:bandFmt>
            <c:idx val="7"/>
            <c:spPr>
              <a:solidFill>
                <a:schemeClr val="accent2">
                  <a:lumMod val="60000"/>
                </a:schemeClr>
              </a:solidFill>
              <a:ln/>
              <a:effectLst/>
              <a:sp3d/>
            </c:spPr>
          </c:bandFmt>
          <c:bandFmt>
            <c:idx val="8"/>
            <c:spPr>
              <a:solidFill>
                <a:schemeClr val="accent3">
                  <a:lumMod val="60000"/>
                </a:schemeClr>
              </a:solidFill>
              <a:ln/>
              <a:effectLst/>
              <a:sp3d/>
            </c:spPr>
          </c:bandFmt>
          <c:bandFmt>
            <c:idx val="9"/>
            <c:spPr>
              <a:solidFill>
                <a:schemeClr val="accent4">
                  <a:lumMod val="60000"/>
                </a:schemeClr>
              </a:solidFill>
              <a:ln/>
              <a:effectLst/>
              <a:sp3d/>
            </c:spPr>
          </c:bandFmt>
          <c:bandFmt>
            <c:idx val="10"/>
            <c:spPr>
              <a:solidFill>
                <a:schemeClr val="accent5">
                  <a:lumMod val="60000"/>
                </a:schemeClr>
              </a:solidFill>
              <a:ln/>
              <a:effectLst/>
              <a:sp3d/>
            </c:spPr>
          </c:bandFmt>
          <c:bandFmt>
            <c:idx val="11"/>
            <c:spPr>
              <a:solidFill>
                <a:schemeClr val="accent6">
                  <a:lumMod val="60000"/>
                </a:schemeClr>
              </a:solidFill>
              <a:ln/>
              <a:effectLst/>
              <a:sp3d/>
            </c:spPr>
          </c:bandFmt>
          <c:bandFmt>
            <c:idx val="12"/>
            <c:spPr>
              <a:solidFill>
                <a:schemeClr val="accent1">
                  <a:lumMod val="80000"/>
                  <a:lumOff val="20000"/>
                </a:schemeClr>
              </a:solidFill>
              <a:ln/>
              <a:effectLst/>
              <a:sp3d/>
            </c:spPr>
          </c:bandFmt>
          <c:bandFmt>
            <c:idx val="13"/>
            <c:spPr>
              <a:solidFill>
                <a:schemeClr val="accent2">
                  <a:lumMod val="80000"/>
                  <a:lumOff val="20000"/>
                </a:schemeClr>
              </a:solidFill>
              <a:ln/>
              <a:effectLst/>
              <a:sp3d/>
            </c:spPr>
          </c:bandFmt>
          <c:bandFmt>
            <c:idx val="14"/>
            <c:spPr>
              <a:solidFill>
                <a:schemeClr val="accent3">
                  <a:lumMod val="80000"/>
                  <a:lumOff val="20000"/>
                </a:schemeClr>
              </a:solidFill>
              <a:ln/>
              <a:effectLst/>
              <a:sp3d/>
            </c:spPr>
          </c:bandFmt>
        </c:bandFmts>
        <c:axId val="1456560191"/>
        <c:axId val="1485918863"/>
        <c:axId val="1439572831"/>
      </c:surface3DChart>
      <c:catAx>
        <c:axId val="1456560191"/>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485918863"/>
        <c:crosses val="autoZero"/>
        <c:auto val="1"/>
        <c:lblAlgn val="ctr"/>
        <c:lblOffset val="100"/>
        <c:noMultiLvlLbl val="0"/>
      </c:catAx>
      <c:valAx>
        <c:axId val="1485918863"/>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456560191"/>
        <c:crosses val="autoZero"/>
        <c:crossBetween val="midCat"/>
      </c:valAx>
      <c:serAx>
        <c:axId val="1439572831"/>
        <c:scaling>
          <c:orientation val="minMax"/>
        </c:scaling>
        <c:delete val="0"/>
        <c:axPos val="b"/>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485918863"/>
        <c:crosses val="autoZero"/>
      </c:serAx>
    </c:plotArea>
    <c:legend>
      <c:legendPos val="b"/>
      <c:overlay val="0"/>
      <c:spPr>
        <a:noFill/>
        <a:ln>
          <a:noFill/>
        </a:ln>
        <a:effectLst/>
      </c:spPr>
      <c:txPr>
        <a:bodyPr rot="0" spcFirstLastPara="1" vertOverflow="ellipsis" vert="horz" wrap="square" anchor="ctr" anchorCtr="1"/>
        <a:lstStyle/>
        <a:p>
          <a:pPr rtl="0">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zero"/>
    <c:extLst>
      <c:ext xmlns:c16r3="http://schemas.microsoft.com/office/drawing/2017/03/chart" uri="{56B9EC1D-385E-4148-901F-78D8002777C0}">
        <c16r3:dataDisplayOptions16>
          <c16r3:dispNaAsBlank val="1"/>
        </c16r3:dataDisplayOptions16>
      </c:ext>
    </c:extLst>
    <c:showDLblsOverMax val="0"/>
  </c:chart>
  <c:txPr>
    <a:bodyPr/>
    <a:lstStyle/>
    <a:p>
      <a:pPr>
        <a:defRPr/>
      </a:pPr>
      <a:endParaRPr lang="en-US"/>
    </a:p>
  </c:txPr>
  <c:externalData r:id="rId1">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Total Aero vs Wing Angle</a:t>
            </a:r>
          </a:p>
        </c:rich>
      </c:tx>
      <c:overlay val="0"/>
      <c:spPr>
        <a:noFill/>
        <a:ln>
          <a:noFill/>
        </a:ln>
        <a:effectLst/>
      </c:spPr>
    </c:title>
    <c:autoTitleDeleted val="0"/>
    <c:view3D>
      <c:rotX val="15"/>
      <c:rotY val="2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surface3DChart>
        <c:wireframe val="0"/>
        <c:ser>
          <c:idx val="0"/>
          <c:order val="0"/>
          <c:tx>
            <c:strRef>
              <c:f>'Wing Setup'!$B$15</c:f>
              <c:strCache>
                <c:ptCount val="1"/>
                <c:pt idx="0">
                  <c:v>min</c:v>
                </c:pt>
              </c:strCache>
            </c:strRef>
          </c:tx>
          <c:spPr>
            <a:solidFill>
              <a:schemeClr val="accent1"/>
            </a:solidFill>
            <a:ln/>
            <a:effectLst/>
            <a:sp3d/>
          </c:spPr>
          <c:cat>
            <c:strRef>
              <c:f>'Wing Setup'!$C$14:$E$14</c:f>
              <c:strCache>
                <c:ptCount val="3"/>
                <c:pt idx="0">
                  <c:v>min</c:v>
                </c:pt>
                <c:pt idx="1">
                  <c:v>mid</c:v>
                </c:pt>
                <c:pt idx="2">
                  <c:v>max</c:v>
                </c:pt>
              </c:strCache>
            </c:strRef>
          </c:cat>
          <c:val>
            <c:numRef>
              <c:f>'Wing Setup'!$C$15:$E$15</c:f>
              <c:numCache>
                <c:formatCode>General</c:formatCode>
                <c:ptCount val="3"/>
                <c:pt idx="0">
                  <c:v>4713</c:v>
                </c:pt>
                <c:pt idx="1">
                  <c:v>5699</c:v>
                </c:pt>
                <c:pt idx="2">
                  <c:v>6364</c:v>
                </c:pt>
              </c:numCache>
            </c:numRef>
          </c:val>
          <c:extLst>
            <c:ext xmlns:c16="http://schemas.microsoft.com/office/drawing/2014/chart" uri="{C3380CC4-5D6E-409C-BE32-E72D297353CC}">
              <c16:uniqueId val="{00000000-9D06-8545-99A2-D87F1814A51E}"/>
            </c:ext>
          </c:extLst>
        </c:ser>
        <c:ser>
          <c:idx val="1"/>
          <c:order val="1"/>
          <c:tx>
            <c:strRef>
              <c:f>'Wing Setup'!$B$16</c:f>
              <c:strCache>
                <c:ptCount val="1"/>
                <c:pt idx="0">
                  <c:v>mid</c:v>
                </c:pt>
              </c:strCache>
            </c:strRef>
          </c:tx>
          <c:spPr>
            <a:solidFill>
              <a:schemeClr val="accent2"/>
            </a:solidFill>
            <a:ln/>
            <a:effectLst/>
            <a:sp3d/>
          </c:spPr>
          <c:cat>
            <c:strRef>
              <c:f>'Wing Setup'!$C$14:$E$14</c:f>
              <c:strCache>
                <c:ptCount val="3"/>
                <c:pt idx="0">
                  <c:v>min</c:v>
                </c:pt>
                <c:pt idx="1">
                  <c:v>mid</c:v>
                </c:pt>
                <c:pt idx="2">
                  <c:v>max</c:v>
                </c:pt>
              </c:strCache>
            </c:strRef>
          </c:cat>
          <c:val>
            <c:numRef>
              <c:f>'Wing Setup'!$C$16:$E$16</c:f>
              <c:numCache>
                <c:formatCode>General</c:formatCode>
                <c:ptCount val="3"/>
                <c:pt idx="0">
                  <c:v>5370</c:v>
                </c:pt>
                <c:pt idx="1">
                  <c:v>6139</c:v>
                </c:pt>
                <c:pt idx="2">
                  <c:v>6916</c:v>
                </c:pt>
              </c:numCache>
            </c:numRef>
          </c:val>
          <c:extLst>
            <c:ext xmlns:c16="http://schemas.microsoft.com/office/drawing/2014/chart" uri="{C3380CC4-5D6E-409C-BE32-E72D297353CC}">
              <c16:uniqueId val="{00000001-9D06-8545-99A2-D87F1814A51E}"/>
            </c:ext>
          </c:extLst>
        </c:ser>
        <c:ser>
          <c:idx val="2"/>
          <c:order val="2"/>
          <c:tx>
            <c:strRef>
              <c:f>'Wing Setup'!$B$17</c:f>
              <c:strCache>
                <c:ptCount val="1"/>
                <c:pt idx="0">
                  <c:v>max</c:v>
                </c:pt>
              </c:strCache>
            </c:strRef>
          </c:tx>
          <c:spPr>
            <a:solidFill>
              <a:schemeClr val="accent3"/>
            </a:solidFill>
            <a:ln/>
            <a:effectLst/>
            <a:sp3d/>
          </c:spPr>
          <c:cat>
            <c:strRef>
              <c:f>'Wing Setup'!$C$14:$E$14</c:f>
              <c:strCache>
                <c:ptCount val="3"/>
                <c:pt idx="0">
                  <c:v>min</c:v>
                </c:pt>
                <c:pt idx="1">
                  <c:v>mid</c:v>
                </c:pt>
                <c:pt idx="2">
                  <c:v>max</c:v>
                </c:pt>
              </c:strCache>
            </c:strRef>
          </c:cat>
          <c:val>
            <c:numRef>
              <c:f>'Wing Setup'!$C$17:$E$17</c:f>
              <c:numCache>
                <c:formatCode>General</c:formatCode>
                <c:ptCount val="3"/>
                <c:pt idx="0">
                  <c:v>5814</c:v>
                </c:pt>
                <c:pt idx="1">
                  <c:v>6631</c:v>
                </c:pt>
                <c:pt idx="2">
                  <c:v>7404</c:v>
                </c:pt>
              </c:numCache>
            </c:numRef>
          </c:val>
          <c:extLst>
            <c:ext xmlns:c16="http://schemas.microsoft.com/office/drawing/2014/chart" uri="{C3380CC4-5D6E-409C-BE32-E72D297353CC}">
              <c16:uniqueId val="{00000002-9D06-8545-99A2-D87F1814A51E}"/>
            </c:ext>
          </c:extLst>
        </c:ser>
        <c:bandFmts>
          <c:bandFmt>
            <c:idx val="0"/>
            <c:spPr>
              <a:solidFill>
                <a:schemeClr val="accent1"/>
              </a:solidFill>
              <a:ln/>
              <a:effectLst/>
              <a:sp3d/>
            </c:spPr>
          </c:bandFmt>
          <c:bandFmt>
            <c:idx val="1"/>
            <c:spPr>
              <a:solidFill>
                <a:schemeClr val="accent2"/>
              </a:solidFill>
              <a:ln/>
              <a:effectLst/>
              <a:sp3d/>
            </c:spPr>
          </c:bandFmt>
          <c:bandFmt>
            <c:idx val="2"/>
            <c:spPr>
              <a:solidFill>
                <a:schemeClr val="accent3"/>
              </a:solidFill>
              <a:ln/>
              <a:effectLst/>
              <a:sp3d/>
            </c:spPr>
          </c:bandFmt>
          <c:bandFmt>
            <c:idx val="3"/>
            <c:spPr>
              <a:solidFill>
                <a:schemeClr val="accent4"/>
              </a:solidFill>
              <a:ln/>
              <a:effectLst/>
              <a:sp3d/>
            </c:spPr>
          </c:bandFmt>
          <c:bandFmt>
            <c:idx val="4"/>
            <c:spPr>
              <a:solidFill>
                <a:schemeClr val="accent5"/>
              </a:solidFill>
              <a:ln/>
              <a:effectLst/>
              <a:sp3d/>
            </c:spPr>
          </c:bandFmt>
          <c:bandFmt>
            <c:idx val="5"/>
            <c:spPr>
              <a:solidFill>
                <a:schemeClr val="accent6"/>
              </a:solidFill>
              <a:ln/>
              <a:effectLst/>
              <a:sp3d/>
            </c:spPr>
          </c:bandFmt>
          <c:bandFmt>
            <c:idx val="6"/>
            <c:spPr>
              <a:solidFill>
                <a:schemeClr val="accent1">
                  <a:lumMod val="60000"/>
                </a:schemeClr>
              </a:solidFill>
              <a:ln/>
              <a:effectLst/>
              <a:sp3d/>
            </c:spPr>
          </c:bandFmt>
          <c:bandFmt>
            <c:idx val="7"/>
            <c:spPr>
              <a:solidFill>
                <a:schemeClr val="accent2">
                  <a:lumMod val="60000"/>
                </a:schemeClr>
              </a:solidFill>
              <a:ln/>
              <a:effectLst/>
              <a:sp3d/>
            </c:spPr>
          </c:bandFmt>
          <c:bandFmt>
            <c:idx val="8"/>
            <c:spPr>
              <a:solidFill>
                <a:schemeClr val="accent3">
                  <a:lumMod val="60000"/>
                </a:schemeClr>
              </a:solidFill>
              <a:ln/>
              <a:effectLst/>
              <a:sp3d/>
            </c:spPr>
          </c:bandFmt>
          <c:bandFmt>
            <c:idx val="9"/>
            <c:spPr>
              <a:solidFill>
                <a:schemeClr val="accent4">
                  <a:lumMod val="60000"/>
                </a:schemeClr>
              </a:solidFill>
              <a:ln/>
              <a:effectLst/>
              <a:sp3d/>
            </c:spPr>
          </c:bandFmt>
          <c:bandFmt>
            <c:idx val="10"/>
            <c:spPr>
              <a:solidFill>
                <a:schemeClr val="accent5">
                  <a:lumMod val="60000"/>
                </a:schemeClr>
              </a:solidFill>
              <a:ln/>
              <a:effectLst/>
              <a:sp3d/>
            </c:spPr>
          </c:bandFmt>
          <c:bandFmt>
            <c:idx val="11"/>
            <c:spPr>
              <a:solidFill>
                <a:schemeClr val="accent6">
                  <a:lumMod val="60000"/>
                </a:schemeClr>
              </a:solidFill>
              <a:ln/>
              <a:effectLst/>
              <a:sp3d/>
            </c:spPr>
          </c:bandFmt>
          <c:bandFmt>
            <c:idx val="12"/>
            <c:spPr>
              <a:solidFill>
                <a:schemeClr val="accent1">
                  <a:lumMod val="80000"/>
                  <a:lumOff val="20000"/>
                </a:schemeClr>
              </a:solidFill>
              <a:ln/>
              <a:effectLst/>
              <a:sp3d/>
            </c:spPr>
          </c:bandFmt>
          <c:bandFmt>
            <c:idx val="13"/>
            <c:spPr>
              <a:solidFill>
                <a:schemeClr val="accent2">
                  <a:lumMod val="80000"/>
                  <a:lumOff val="20000"/>
                </a:schemeClr>
              </a:solidFill>
              <a:ln/>
              <a:effectLst/>
              <a:sp3d/>
            </c:spPr>
          </c:bandFmt>
          <c:bandFmt>
            <c:idx val="14"/>
            <c:spPr>
              <a:solidFill>
                <a:schemeClr val="accent3">
                  <a:lumMod val="80000"/>
                  <a:lumOff val="20000"/>
                </a:schemeClr>
              </a:solidFill>
              <a:ln/>
              <a:effectLst/>
              <a:sp3d/>
            </c:spPr>
          </c:bandFmt>
        </c:bandFmts>
        <c:axId val="1485049167"/>
        <c:axId val="1488954287"/>
        <c:axId val="1460504287"/>
      </c:surface3DChart>
      <c:catAx>
        <c:axId val="1485049167"/>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488954287"/>
        <c:crosses val="autoZero"/>
        <c:auto val="1"/>
        <c:lblAlgn val="ctr"/>
        <c:lblOffset val="100"/>
        <c:noMultiLvlLbl val="0"/>
      </c:catAx>
      <c:valAx>
        <c:axId val="1488954287"/>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485049167"/>
        <c:crosses val="autoZero"/>
        <c:crossBetween val="midCat"/>
      </c:valAx>
      <c:serAx>
        <c:axId val="1460504287"/>
        <c:scaling>
          <c:orientation val="minMax"/>
        </c:scaling>
        <c:delete val="0"/>
        <c:axPos val="b"/>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488954287"/>
        <c:crosses val="autoZero"/>
      </c:serAx>
    </c:plotArea>
    <c:legend>
      <c:legendPos val="b"/>
      <c:overlay val="0"/>
      <c:spPr>
        <a:noFill/>
        <a:ln>
          <a:noFill/>
        </a:ln>
        <a:effectLst/>
      </c:spPr>
      <c:txPr>
        <a:bodyPr rot="0" spcFirstLastPara="1" vertOverflow="ellipsis" vert="horz" wrap="square" anchor="ctr" anchorCtr="1"/>
        <a:lstStyle/>
        <a:p>
          <a:pPr rtl="0">
            <a:defRPr sz="900" b="0" i="0" u="none" strike="noStrike" kern="1200" baseline="0">
              <a:solidFill>
                <a:schemeClr val="tx1">
                  <a:lumMod val="65000"/>
                  <a:lumOff val="35000"/>
                </a:schemeClr>
              </a:solidFill>
              <a:latin typeface="+mn-lt"/>
              <a:ea typeface="+mn-ea"/>
              <a:cs typeface="+mn-cs"/>
            </a:defRPr>
          </a:pPr>
          <a:endParaRPr lang="en-US"/>
        </a:p>
      </c:txPr>
    </c:legend>
    <c:plotVisOnly val="0"/>
    <c:dispBlanksAs val="gap"/>
    <c:extLst>
      <c:ext xmlns:c16r3="http://schemas.microsoft.com/office/drawing/2017/03/chart" uri="{56B9EC1D-385E-4148-901F-78D8002777C0}">
        <c16r3:dataDisplayOptions16>
          <c16r3:dispNaAsBlank val="1"/>
        </c16r3:dataDisplayOptions16>
      </c:ext>
    </c:extLst>
    <c:showDLblsOverMax val="0"/>
  </c:chart>
  <c:txPr>
    <a:bodyPr/>
    <a:lstStyle/>
    <a:p>
      <a:pPr>
        <a:defRPr/>
      </a:pPr>
      <a:endParaRPr lang="en-US"/>
    </a:p>
  </c:txPr>
  <c:externalData r:id="rId1">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US"/>
              <a:t>Coefficient of Drag vs Ride Height</a:t>
            </a:r>
          </a:p>
        </c:rich>
      </c:tx>
      <c:overlay val="0"/>
      <c:spPr>
        <a:noFill/>
        <a:ln>
          <a:noFill/>
        </a:ln>
        <a:effectLst/>
      </c:spPr>
    </c:title>
    <c:autoTitleDeleted val="0"/>
    <c:view3D>
      <c:rotX val="15"/>
      <c:rotY val="2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manualLayout>
          <c:layoutTarget val="inner"/>
          <c:xMode val="edge"/>
          <c:yMode val="edge"/>
          <c:x val="6.3315429975992404E-2"/>
          <c:y val="0.1431994472457121"/>
          <c:w val="0.87624349349635777"/>
          <c:h val="0.66652246364852319"/>
        </c:manualLayout>
      </c:layout>
      <c:surface3DChart>
        <c:wireframe val="0"/>
        <c:ser>
          <c:idx val="0"/>
          <c:order val="0"/>
          <c:tx>
            <c:strRef>
              <c:f>'Wing Setup'!$B$76</c:f>
              <c:strCache>
                <c:ptCount val="1"/>
                <c:pt idx="0">
                  <c:v>min</c:v>
                </c:pt>
              </c:strCache>
            </c:strRef>
          </c:tx>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effectLst>
              <a:outerShdw blurRad="57150" dist="19050" dir="5400000" algn="ctr" rotWithShape="0">
                <a:srgbClr val="000000">
                  <a:alpha val="63000"/>
                </a:srgbClr>
              </a:outerShdw>
            </a:effectLst>
            <a:sp3d/>
          </c:spPr>
          <c:cat>
            <c:strRef>
              <c:f>'Wing Setup'!$C$75:$E$75</c:f>
              <c:strCache>
                <c:ptCount val="3"/>
                <c:pt idx="0">
                  <c:v>min</c:v>
                </c:pt>
                <c:pt idx="1">
                  <c:v>mid</c:v>
                </c:pt>
                <c:pt idx="2">
                  <c:v>max</c:v>
                </c:pt>
              </c:strCache>
            </c:strRef>
          </c:cat>
          <c:val>
            <c:numRef>
              <c:f>'Wing Setup'!$C$76:$E$76</c:f>
              <c:numCache>
                <c:formatCode>General</c:formatCode>
                <c:ptCount val="3"/>
                <c:pt idx="0">
                  <c:v>0.73350700000000002</c:v>
                </c:pt>
                <c:pt idx="1">
                  <c:v>0.70691199999999998</c:v>
                </c:pt>
                <c:pt idx="2">
                  <c:v>0.69178958999999995</c:v>
                </c:pt>
              </c:numCache>
            </c:numRef>
          </c:val>
          <c:extLst>
            <c:ext xmlns:c16="http://schemas.microsoft.com/office/drawing/2014/chart" uri="{C3380CC4-5D6E-409C-BE32-E72D297353CC}">
              <c16:uniqueId val="{00000000-5D71-9F4A-984C-6B1A3DA44F84}"/>
            </c:ext>
          </c:extLst>
        </c:ser>
        <c:ser>
          <c:idx val="1"/>
          <c:order val="1"/>
          <c:tx>
            <c:strRef>
              <c:f>'Wing Setup'!$B$77</c:f>
              <c:strCache>
                <c:ptCount val="1"/>
                <c:pt idx="0">
                  <c:v>mid</c:v>
                </c:pt>
              </c:strCache>
            </c:strRef>
          </c:tx>
          <c:spPr>
            <a:gradFill rotWithShape="1">
              <a:gsLst>
                <a:gs pos="0">
                  <a:schemeClr val="accent2">
                    <a:satMod val="103000"/>
                    <a:lumMod val="102000"/>
                    <a:tint val="94000"/>
                  </a:schemeClr>
                </a:gs>
                <a:gs pos="50000">
                  <a:schemeClr val="accent2">
                    <a:satMod val="110000"/>
                    <a:lumMod val="100000"/>
                    <a:shade val="100000"/>
                  </a:schemeClr>
                </a:gs>
                <a:gs pos="100000">
                  <a:schemeClr val="accent2">
                    <a:lumMod val="99000"/>
                    <a:satMod val="120000"/>
                    <a:shade val="78000"/>
                  </a:schemeClr>
                </a:gs>
              </a:gsLst>
              <a:lin ang="5400000" scaled="0"/>
            </a:gradFill>
            <a:ln/>
            <a:effectLst>
              <a:outerShdw blurRad="57150" dist="19050" dir="5400000" algn="ctr" rotWithShape="0">
                <a:srgbClr val="000000">
                  <a:alpha val="63000"/>
                </a:srgbClr>
              </a:outerShdw>
            </a:effectLst>
            <a:sp3d/>
          </c:spPr>
          <c:cat>
            <c:strRef>
              <c:f>'Wing Setup'!$C$75:$E$75</c:f>
              <c:strCache>
                <c:ptCount val="3"/>
                <c:pt idx="0">
                  <c:v>min</c:v>
                </c:pt>
                <c:pt idx="1">
                  <c:v>mid</c:v>
                </c:pt>
                <c:pt idx="2">
                  <c:v>max</c:v>
                </c:pt>
              </c:strCache>
            </c:strRef>
          </c:cat>
          <c:val>
            <c:numRef>
              <c:f>'Wing Setup'!$C$77:$E$77</c:f>
              <c:numCache>
                <c:formatCode>General</c:formatCode>
                <c:ptCount val="3"/>
                <c:pt idx="0">
                  <c:v>0.77157399999999998</c:v>
                </c:pt>
                <c:pt idx="1">
                  <c:v>0.72</c:v>
                </c:pt>
                <c:pt idx="2">
                  <c:v>0.70795509999999995</c:v>
                </c:pt>
              </c:numCache>
            </c:numRef>
          </c:val>
          <c:extLst>
            <c:ext xmlns:c16="http://schemas.microsoft.com/office/drawing/2014/chart" uri="{C3380CC4-5D6E-409C-BE32-E72D297353CC}">
              <c16:uniqueId val="{00000001-5D71-9F4A-984C-6B1A3DA44F84}"/>
            </c:ext>
          </c:extLst>
        </c:ser>
        <c:ser>
          <c:idx val="2"/>
          <c:order val="2"/>
          <c:tx>
            <c:strRef>
              <c:f>'Wing Setup'!$B$78</c:f>
              <c:strCache>
                <c:ptCount val="1"/>
                <c:pt idx="0">
                  <c:v>max</c:v>
                </c:pt>
              </c:strCache>
            </c:strRef>
          </c:tx>
          <c:spPr>
            <a:gradFill rotWithShape="1">
              <a:gsLst>
                <a:gs pos="0">
                  <a:schemeClr val="accent3">
                    <a:satMod val="103000"/>
                    <a:lumMod val="102000"/>
                    <a:tint val="94000"/>
                  </a:schemeClr>
                </a:gs>
                <a:gs pos="50000">
                  <a:schemeClr val="accent3">
                    <a:satMod val="110000"/>
                    <a:lumMod val="100000"/>
                    <a:shade val="100000"/>
                  </a:schemeClr>
                </a:gs>
                <a:gs pos="100000">
                  <a:schemeClr val="accent3">
                    <a:lumMod val="99000"/>
                    <a:satMod val="120000"/>
                    <a:shade val="78000"/>
                  </a:schemeClr>
                </a:gs>
              </a:gsLst>
              <a:lin ang="5400000" scaled="0"/>
            </a:gradFill>
            <a:ln/>
            <a:effectLst>
              <a:outerShdw blurRad="57150" dist="19050" dir="5400000" algn="ctr" rotWithShape="0">
                <a:srgbClr val="000000">
                  <a:alpha val="63000"/>
                </a:srgbClr>
              </a:outerShdw>
            </a:effectLst>
            <a:sp3d/>
          </c:spPr>
          <c:cat>
            <c:strRef>
              <c:f>'Wing Setup'!$C$75:$E$75</c:f>
              <c:strCache>
                <c:ptCount val="3"/>
                <c:pt idx="0">
                  <c:v>min</c:v>
                </c:pt>
                <c:pt idx="1">
                  <c:v>mid</c:v>
                </c:pt>
                <c:pt idx="2">
                  <c:v>max</c:v>
                </c:pt>
              </c:strCache>
            </c:strRef>
          </c:cat>
          <c:val>
            <c:numRef>
              <c:f>'Wing Setup'!$C$78:$E$78</c:f>
              <c:numCache>
                <c:formatCode>General</c:formatCode>
                <c:ptCount val="3"/>
                <c:pt idx="0">
                  <c:v>0.80755500000000002</c:v>
                </c:pt>
                <c:pt idx="1">
                  <c:v>0.764795</c:v>
                </c:pt>
                <c:pt idx="2">
                  <c:v>0.72672793999999996</c:v>
                </c:pt>
              </c:numCache>
            </c:numRef>
          </c:val>
          <c:extLst>
            <c:ext xmlns:c16="http://schemas.microsoft.com/office/drawing/2014/chart" uri="{C3380CC4-5D6E-409C-BE32-E72D297353CC}">
              <c16:uniqueId val="{00000002-5D71-9F4A-984C-6B1A3DA44F84}"/>
            </c:ext>
          </c:extLst>
        </c:ser>
        <c:bandFmts>
          <c:bandFmt>
            <c:idx val="0"/>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effectLst>
                <a:outerShdw blurRad="57150" dist="19050" dir="5400000" algn="ctr" rotWithShape="0">
                  <a:srgbClr val="000000">
                    <a:alpha val="63000"/>
                  </a:srgbClr>
                </a:outerShdw>
              </a:effectLst>
              <a:sp3d/>
            </c:spPr>
          </c:bandFmt>
          <c:bandFmt>
            <c:idx val="1"/>
            <c:spPr>
              <a:gradFill rotWithShape="1">
                <a:gsLst>
                  <a:gs pos="0">
                    <a:schemeClr val="accent2">
                      <a:satMod val="103000"/>
                      <a:lumMod val="102000"/>
                      <a:tint val="94000"/>
                    </a:schemeClr>
                  </a:gs>
                  <a:gs pos="50000">
                    <a:schemeClr val="accent2">
                      <a:satMod val="110000"/>
                      <a:lumMod val="100000"/>
                      <a:shade val="100000"/>
                    </a:schemeClr>
                  </a:gs>
                  <a:gs pos="100000">
                    <a:schemeClr val="accent2">
                      <a:lumMod val="99000"/>
                      <a:satMod val="120000"/>
                      <a:shade val="78000"/>
                    </a:schemeClr>
                  </a:gs>
                </a:gsLst>
                <a:lin ang="5400000" scaled="0"/>
              </a:gradFill>
              <a:ln/>
              <a:effectLst>
                <a:outerShdw blurRad="57150" dist="19050" dir="5400000" algn="ctr" rotWithShape="0">
                  <a:srgbClr val="000000">
                    <a:alpha val="63000"/>
                  </a:srgbClr>
                </a:outerShdw>
              </a:effectLst>
              <a:sp3d/>
            </c:spPr>
          </c:bandFmt>
          <c:bandFmt>
            <c:idx val="2"/>
            <c:spPr>
              <a:gradFill rotWithShape="1">
                <a:gsLst>
                  <a:gs pos="0">
                    <a:schemeClr val="accent3">
                      <a:satMod val="103000"/>
                      <a:lumMod val="102000"/>
                      <a:tint val="94000"/>
                    </a:schemeClr>
                  </a:gs>
                  <a:gs pos="50000">
                    <a:schemeClr val="accent3">
                      <a:satMod val="110000"/>
                      <a:lumMod val="100000"/>
                      <a:shade val="100000"/>
                    </a:schemeClr>
                  </a:gs>
                  <a:gs pos="100000">
                    <a:schemeClr val="accent3">
                      <a:lumMod val="99000"/>
                      <a:satMod val="120000"/>
                      <a:shade val="78000"/>
                    </a:schemeClr>
                  </a:gs>
                </a:gsLst>
                <a:lin ang="5400000" scaled="0"/>
              </a:gradFill>
              <a:ln/>
              <a:effectLst>
                <a:outerShdw blurRad="57150" dist="19050" dir="5400000" algn="ctr" rotWithShape="0">
                  <a:srgbClr val="000000">
                    <a:alpha val="63000"/>
                  </a:srgbClr>
                </a:outerShdw>
              </a:effectLst>
              <a:sp3d/>
            </c:spPr>
          </c:bandFmt>
          <c:bandFmt>
            <c:idx val="3"/>
            <c:spPr>
              <a:gradFill rotWithShape="1">
                <a:gsLst>
                  <a:gs pos="0">
                    <a:schemeClr val="accent4">
                      <a:satMod val="103000"/>
                      <a:lumMod val="102000"/>
                      <a:tint val="94000"/>
                    </a:schemeClr>
                  </a:gs>
                  <a:gs pos="50000">
                    <a:schemeClr val="accent4">
                      <a:satMod val="110000"/>
                      <a:lumMod val="100000"/>
                      <a:shade val="100000"/>
                    </a:schemeClr>
                  </a:gs>
                  <a:gs pos="100000">
                    <a:schemeClr val="accent4">
                      <a:lumMod val="99000"/>
                      <a:satMod val="120000"/>
                      <a:shade val="78000"/>
                    </a:schemeClr>
                  </a:gs>
                </a:gsLst>
                <a:lin ang="5400000" scaled="0"/>
              </a:gradFill>
              <a:ln/>
              <a:effectLst>
                <a:outerShdw blurRad="57150" dist="19050" dir="5400000" algn="ctr" rotWithShape="0">
                  <a:srgbClr val="000000">
                    <a:alpha val="63000"/>
                  </a:srgbClr>
                </a:outerShdw>
              </a:effectLst>
              <a:sp3d/>
            </c:spPr>
          </c:bandFmt>
          <c:bandFmt>
            <c:idx val="4"/>
            <c:spPr>
              <a:gradFill rotWithShape="1">
                <a:gsLst>
                  <a:gs pos="0">
                    <a:schemeClr val="accent5">
                      <a:satMod val="103000"/>
                      <a:lumMod val="102000"/>
                      <a:tint val="94000"/>
                    </a:schemeClr>
                  </a:gs>
                  <a:gs pos="50000">
                    <a:schemeClr val="accent5">
                      <a:satMod val="110000"/>
                      <a:lumMod val="100000"/>
                      <a:shade val="100000"/>
                    </a:schemeClr>
                  </a:gs>
                  <a:gs pos="100000">
                    <a:schemeClr val="accent5">
                      <a:lumMod val="99000"/>
                      <a:satMod val="120000"/>
                      <a:shade val="78000"/>
                    </a:schemeClr>
                  </a:gs>
                </a:gsLst>
                <a:lin ang="5400000" scaled="0"/>
              </a:gradFill>
              <a:ln/>
              <a:effectLst>
                <a:outerShdw blurRad="57150" dist="19050" dir="5400000" algn="ctr" rotWithShape="0">
                  <a:srgbClr val="000000">
                    <a:alpha val="63000"/>
                  </a:srgbClr>
                </a:outerShdw>
              </a:effectLst>
              <a:sp3d/>
            </c:spPr>
          </c:bandFmt>
          <c:bandFmt>
            <c:idx val="5"/>
            <c:spPr>
              <a:gradFill rotWithShape="1">
                <a:gsLst>
                  <a:gs pos="0">
                    <a:schemeClr val="accent6">
                      <a:satMod val="103000"/>
                      <a:lumMod val="102000"/>
                      <a:tint val="94000"/>
                    </a:schemeClr>
                  </a:gs>
                  <a:gs pos="50000">
                    <a:schemeClr val="accent6">
                      <a:satMod val="110000"/>
                      <a:lumMod val="100000"/>
                      <a:shade val="100000"/>
                    </a:schemeClr>
                  </a:gs>
                  <a:gs pos="100000">
                    <a:schemeClr val="accent6">
                      <a:lumMod val="99000"/>
                      <a:satMod val="120000"/>
                      <a:shade val="78000"/>
                    </a:schemeClr>
                  </a:gs>
                </a:gsLst>
                <a:lin ang="5400000" scaled="0"/>
              </a:gradFill>
              <a:ln/>
              <a:effectLst>
                <a:outerShdw blurRad="57150" dist="19050" dir="5400000" algn="ctr" rotWithShape="0">
                  <a:srgbClr val="000000">
                    <a:alpha val="63000"/>
                  </a:srgbClr>
                </a:outerShdw>
              </a:effectLst>
              <a:sp3d/>
            </c:spPr>
          </c:bandFmt>
          <c:bandFmt>
            <c:idx val="6"/>
            <c:spPr>
              <a:gradFill rotWithShape="1">
                <a:gsLst>
                  <a:gs pos="0">
                    <a:schemeClr val="accent1">
                      <a:lumMod val="60000"/>
                      <a:satMod val="103000"/>
                      <a:lumMod val="102000"/>
                      <a:tint val="94000"/>
                    </a:schemeClr>
                  </a:gs>
                  <a:gs pos="50000">
                    <a:schemeClr val="accent1">
                      <a:lumMod val="60000"/>
                      <a:satMod val="110000"/>
                      <a:lumMod val="100000"/>
                      <a:shade val="100000"/>
                    </a:schemeClr>
                  </a:gs>
                  <a:gs pos="100000">
                    <a:schemeClr val="accent1">
                      <a:lumMod val="60000"/>
                      <a:lumMod val="99000"/>
                      <a:satMod val="120000"/>
                      <a:shade val="78000"/>
                    </a:schemeClr>
                  </a:gs>
                </a:gsLst>
                <a:lin ang="5400000" scaled="0"/>
              </a:gradFill>
              <a:ln/>
              <a:effectLst>
                <a:outerShdw blurRad="57150" dist="19050" dir="5400000" algn="ctr" rotWithShape="0">
                  <a:srgbClr val="000000">
                    <a:alpha val="63000"/>
                  </a:srgbClr>
                </a:outerShdw>
              </a:effectLst>
              <a:sp3d/>
            </c:spPr>
          </c:bandFmt>
          <c:bandFmt>
            <c:idx val="7"/>
            <c:spPr>
              <a:gradFill rotWithShape="1">
                <a:gsLst>
                  <a:gs pos="0">
                    <a:schemeClr val="accent2">
                      <a:lumMod val="60000"/>
                      <a:satMod val="103000"/>
                      <a:lumMod val="102000"/>
                      <a:tint val="94000"/>
                    </a:schemeClr>
                  </a:gs>
                  <a:gs pos="50000">
                    <a:schemeClr val="accent2">
                      <a:lumMod val="60000"/>
                      <a:satMod val="110000"/>
                      <a:lumMod val="100000"/>
                      <a:shade val="100000"/>
                    </a:schemeClr>
                  </a:gs>
                  <a:gs pos="100000">
                    <a:schemeClr val="accent2">
                      <a:lumMod val="60000"/>
                      <a:lumMod val="99000"/>
                      <a:satMod val="120000"/>
                      <a:shade val="78000"/>
                    </a:schemeClr>
                  </a:gs>
                </a:gsLst>
                <a:lin ang="5400000" scaled="0"/>
              </a:gradFill>
              <a:ln/>
              <a:effectLst>
                <a:outerShdw blurRad="57150" dist="19050" dir="5400000" algn="ctr" rotWithShape="0">
                  <a:srgbClr val="000000">
                    <a:alpha val="63000"/>
                  </a:srgbClr>
                </a:outerShdw>
              </a:effectLst>
              <a:sp3d/>
            </c:spPr>
          </c:bandFmt>
          <c:bandFmt>
            <c:idx val="8"/>
            <c:spPr>
              <a:gradFill rotWithShape="1">
                <a:gsLst>
                  <a:gs pos="0">
                    <a:schemeClr val="accent3">
                      <a:lumMod val="60000"/>
                      <a:satMod val="103000"/>
                      <a:lumMod val="102000"/>
                      <a:tint val="94000"/>
                    </a:schemeClr>
                  </a:gs>
                  <a:gs pos="50000">
                    <a:schemeClr val="accent3">
                      <a:lumMod val="60000"/>
                      <a:satMod val="110000"/>
                      <a:lumMod val="100000"/>
                      <a:shade val="100000"/>
                    </a:schemeClr>
                  </a:gs>
                  <a:gs pos="100000">
                    <a:schemeClr val="accent3">
                      <a:lumMod val="60000"/>
                      <a:lumMod val="99000"/>
                      <a:satMod val="120000"/>
                      <a:shade val="78000"/>
                    </a:schemeClr>
                  </a:gs>
                </a:gsLst>
                <a:lin ang="5400000" scaled="0"/>
              </a:gradFill>
              <a:ln/>
              <a:effectLst>
                <a:outerShdw blurRad="57150" dist="19050" dir="5400000" algn="ctr" rotWithShape="0">
                  <a:srgbClr val="000000">
                    <a:alpha val="63000"/>
                  </a:srgbClr>
                </a:outerShdw>
              </a:effectLst>
              <a:sp3d/>
            </c:spPr>
          </c:bandFmt>
          <c:bandFmt>
            <c:idx val="9"/>
            <c:spPr>
              <a:gradFill rotWithShape="1">
                <a:gsLst>
                  <a:gs pos="0">
                    <a:schemeClr val="accent4">
                      <a:lumMod val="60000"/>
                      <a:satMod val="103000"/>
                      <a:lumMod val="102000"/>
                      <a:tint val="94000"/>
                    </a:schemeClr>
                  </a:gs>
                  <a:gs pos="50000">
                    <a:schemeClr val="accent4">
                      <a:lumMod val="60000"/>
                      <a:satMod val="110000"/>
                      <a:lumMod val="100000"/>
                      <a:shade val="100000"/>
                    </a:schemeClr>
                  </a:gs>
                  <a:gs pos="100000">
                    <a:schemeClr val="accent4">
                      <a:lumMod val="60000"/>
                      <a:lumMod val="99000"/>
                      <a:satMod val="120000"/>
                      <a:shade val="78000"/>
                    </a:schemeClr>
                  </a:gs>
                </a:gsLst>
                <a:lin ang="5400000" scaled="0"/>
              </a:gradFill>
              <a:ln/>
              <a:effectLst>
                <a:outerShdw blurRad="57150" dist="19050" dir="5400000" algn="ctr" rotWithShape="0">
                  <a:srgbClr val="000000">
                    <a:alpha val="63000"/>
                  </a:srgbClr>
                </a:outerShdw>
              </a:effectLst>
              <a:sp3d/>
            </c:spPr>
          </c:bandFmt>
          <c:bandFmt>
            <c:idx val="10"/>
            <c:spPr>
              <a:gradFill rotWithShape="1">
                <a:gsLst>
                  <a:gs pos="0">
                    <a:schemeClr val="accent5">
                      <a:lumMod val="60000"/>
                      <a:satMod val="103000"/>
                      <a:lumMod val="102000"/>
                      <a:tint val="94000"/>
                    </a:schemeClr>
                  </a:gs>
                  <a:gs pos="50000">
                    <a:schemeClr val="accent5">
                      <a:lumMod val="60000"/>
                      <a:satMod val="110000"/>
                      <a:lumMod val="100000"/>
                      <a:shade val="100000"/>
                    </a:schemeClr>
                  </a:gs>
                  <a:gs pos="100000">
                    <a:schemeClr val="accent5">
                      <a:lumMod val="60000"/>
                      <a:lumMod val="99000"/>
                      <a:satMod val="120000"/>
                      <a:shade val="78000"/>
                    </a:schemeClr>
                  </a:gs>
                </a:gsLst>
                <a:lin ang="5400000" scaled="0"/>
              </a:gradFill>
              <a:ln/>
              <a:effectLst>
                <a:outerShdw blurRad="57150" dist="19050" dir="5400000" algn="ctr" rotWithShape="0">
                  <a:srgbClr val="000000">
                    <a:alpha val="63000"/>
                  </a:srgbClr>
                </a:outerShdw>
              </a:effectLst>
              <a:sp3d/>
            </c:spPr>
          </c:bandFmt>
          <c:bandFmt>
            <c:idx val="11"/>
            <c:spPr>
              <a:gradFill rotWithShape="1">
                <a:gsLst>
                  <a:gs pos="0">
                    <a:schemeClr val="accent6">
                      <a:lumMod val="60000"/>
                      <a:satMod val="103000"/>
                      <a:lumMod val="102000"/>
                      <a:tint val="94000"/>
                    </a:schemeClr>
                  </a:gs>
                  <a:gs pos="50000">
                    <a:schemeClr val="accent6">
                      <a:lumMod val="60000"/>
                      <a:satMod val="110000"/>
                      <a:lumMod val="100000"/>
                      <a:shade val="100000"/>
                    </a:schemeClr>
                  </a:gs>
                  <a:gs pos="100000">
                    <a:schemeClr val="accent6">
                      <a:lumMod val="60000"/>
                      <a:lumMod val="99000"/>
                      <a:satMod val="120000"/>
                      <a:shade val="78000"/>
                    </a:schemeClr>
                  </a:gs>
                </a:gsLst>
                <a:lin ang="5400000" scaled="0"/>
              </a:gradFill>
              <a:ln/>
              <a:effectLst>
                <a:outerShdw blurRad="57150" dist="19050" dir="5400000" algn="ctr" rotWithShape="0">
                  <a:srgbClr val="000000">
                    <a:alpha val="63000"/>
                  </a:srgbClr>
                </a:outerShdw>
              </a:effectLst>
              <a:sp3d/>
            </c:spPr>
          </c:bandFmt>
          <c:bandFmt>
            <c:idx val="12"/>
            <c:spPr>
              <a:gradFill rotWithShape="1">
                <a:gsLst>
                  <a:gs pos="0">
                    <a:schemeClr val="accent1">
                      <a:lumMod val="80000"/>
                      <a:lumOff val="20000"/>
                      <a:satMod val="103000"/>
                      <a:lumMod val="102000"/>
                      <a:tint val="94000"/>
                    </a:schemeClr>
                  </a:gs>
                  <a:gs pos="50000">
                    <a:schemeClr val="accent1">
                      <a:lumMod val="80000"/>
                      <a:lumOff val="20000"/>
                      <a:satMod val="110000"/>
                      <a:lumMod val="100000"/>
                      <a:shade val="100000"/>
                    </a:schemeClr>
                  </a:gs>
                  <a:gs pos="100000">
                    <a:schemeClr val="accent1">
                      <a:lumMod val="80000"/>
                      <a:lumOff val="20000"/>
                      <a:lumMod val="99000"/>
                      <a:satMod val="120000"/>
                      <a:shade val="78000"/>
                    </a:schemeClr>
                  </a:gs>
                </a:gsLst>
                <a:lin ang="5400000" scaled="0"/>
              </a:gradFill>
              <a:ln/>
              <a:effectLst>
                <a:outerShdw blurRad="57150" dist="19050" dir="5400000" algn="ctr" rotWithShape="0">
                  <a:srgbClr val="000000">
                    <a:alpha val="63000"/>
                  </a:srgbClr>
                </a:outerShdw>
              </a:effectLst>
              <a:sp3d/>
            </c:spPr>
          </c:bandFmt>
          <c:bandFmt>
            <c:idx val="13"/>
            <c:spPr>
              <a:gradFill rotWithShape="1">
                <a:gsLst>
                  <a:gs pos="0">
                    <a:schemeClr val="accent2">
                      <a:lumMod val="80000"/>
                      <a:lumOff val="20000"/>
                      <a:satMod val="103000"/>
                      <a:lumMod val="102000"/>
                      <a:tint val="94000"/>
                    </a:schemeClr>
                  </a:gs>
                  <a:gs pos="50000">
                    <a:schemeClr val="accent2">
                      <a:lumMod val="80000"/>
                      <a:lumOff val="20000"/>
                      <a:satMod val="110000"/>
                      <a:lumMod val="100000"/>
                      <a:shade val="100000"/>
                    </a:schemeClr>
                  </a:gs>
                  <a:gs pos="100000">
                    <a:schemeClr val="accent2">
                      <a:lumMod val="80000"/>
                      <a:lumOff val="20000"/>
                      <a:lumMod val="99000"/>
                      <a:satMod val="120000"/>
                      <a:shade val="78000"/>
                    </a:schemeClr>
                  </a:gs>
                </a:gsLst>
                <a:lin ang="5400000" scaled="0"/>
              </a:gradFill>
              <a:ln/>
              <a:effectLst>
                <a:outerShdw blurRad="57150" dist="19050" dir="5400000" algn="ctr" rotWithShape="0">
                  <a:srgbClr val="000000">
                    <a:alpha val="63000"/>
                  </a:srgbClr>
                </a:outerShdw>
              </a:effectLst>
              <a:sp3d/>
            </c:spPr>
          </c:bandFmt>
          <c:bandFmt>
            <c:idx val="14"/>
            <c:spPr>
              <a:gradFill rotWithShape="1">
                <a:gsLst>
                  <a:gs pos="0">
                    <a:schemeClr val="accent3">
                      <a:lumMod val="80000"/>
                      <a:lumOff val="20000"/>
                      <a:satMod val="103000"/>
                      <a:lumMod val="102000"/>
                      <a:tint val="94000"/>
                    </a:schemeClr>
                  </a:gs>
                  <a:gs pos="50000">
                    <a:schemeClr val="accent3">
                      <a:lumMod val="80000"/>
                      <a:lumOff val="20000"/>
                      <a:satMod val="110000"/>
                      <a:lumMod val="100000"/>
                      <a:shade val="100000"/>
                    </a:schemeClr>
                  </a:gs>
                  <a:gs pos="100000">
                    <a:schemeClr val="accent3">
                      <a:lumMod val="80000"/>
                      <a:lumOff val="20000"/>
                      <a:lumMod val="99000"/>
                      <a:satMod val="120000"/>
                      <a:shade val="78000"/>
                    </a:schemeClr>
                  </a:gs>
                </a:gsLst>
                <a:lin ang="5400000" scaled="0"/>
              </a:gradFill>
              <a:ln/>
              <a:effectLst>
                <a:outerShdw blurRad="57150" dist="19050" dir="5400000" algn="ctr" rotWithShape="0">
                  <a:srgbClr val="000000">
                    <a:alpha val="63000"/>
                  </a:srgbClr>
                </a:outerShdw>
              </a:effectLst>
              <a:sp3d/>
            </c:spPr>
          </c:bandFmt>
        </c:bandFmts>
        <c:axId val="1429545727"/>
        <c:axId val="1433559039"/>
        <c:axId val="1458159231"/>
      </c:surface3DChart>
      <c:catAx>
        <c:axId val="1429545727"/>
        <c:scaling>
          <c:orientation val="minMax"/>
        </c:scaling>
        <c:delete val="0"/>
        <c:axPos val="b"/>
        <c:numFmt formatCode="General" sourceLinked="1"/>
        <c:majorTickMark val="out"/>
        <c:minorTickMark val="none"/>
        <c:tickLblPos val="nextTo"/>
        <c:spPr>
          <a:noFill/>
          <a:ln w="9525" cap="flat" cmpd="sng" algn="ctr">
            <a:solidFill>
              <a:schemeClr val="dk1">
                <a:lumMod val="50000"/>
                <a:lumOff val="50000"/>
              </a:schemeClr>
            </a:solidFill>
            <a:round/>
          </a:ln>
          <a:effectLst/>
        </c:spPr>
        <c:txPr>
          <a:bodyPr rot="-60000000" spcFirstLastPara="1" vertOverflow="ellipsis" vert="horz" wrap="square" anchor="ctr" anchorCtr="1"/>
          <a:lstStyle/>
          <a:p>
            <a:pPr>
              <a:defRPr sz="900" b="0" i="0" u="none" strike="noStrike" kern="1200" baseline="0">
                <a:solidFill>
                  <a:schemeClr val="lt1">
                    <a:lumMod val="85000"/>
                  </a:schemeClr>
                </a:solidFill>
                <a:latin typeface="+mn-lt"/>
                <a:ea typeface="+mn-ea"/>
                <a:cs typeface="+mn-cs"/>
              </a:defRPr>
            </a:pPr>
            <a:endParaRPr lang="en-US"/>
          </a:p>
        </c:txPr>
        <c:crossAx val="1433559039"/>
        <c:crosses val="autoZero"/>
        <c:auto val="1"/>
        <c:lblAlgn val="ctr"/>
        <c:lblOffset val="100"/>
        <c:noMultiLvlLbl val="0"/>
      </c:catAx>
      <c:valAx>
        <c:axId val="1433559039"/>
        <c:scaling>
          <c:orientation val="minMax"/>
        </c:scaling>
        <c:delete val="0"/>
        <c:axPos val="l"/>
        <c:majorGridlines>
          <c:spPr>
            <a:ln w="9525" cap="flat" cmpd="sng" algn="ctr">
              <a:solidFill>
                <a:schemeClr val="dk1">
                  <a:lumMod val="50000"/>
                  <a:lumOff val="50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lt1">
                    <a:lumMod val="85000"/>
                  </a:schemeClr>
                </a:solidFill>
                <a:latin typeface="+mn-lt"/>
                <a:ea typeface="+mn-ea"/>
                <a:cs typeface="+mn-cs"/>
              </a:defRPr>
            </a:pPr>
            <a:endParaRPr lang="en-US"/>
          </a:p>
        </c:txPr>
        <c:crossAx val="1429545727"/>
        <c:crosses val="autoZero"/>
        <c:crossBetween val="midCat"/>
      </c:valAx>
      <c:serAx>
        <c:axId val="1458159231"/>
        <c:scaling>
          <c:orientation val="minMax"/>
        </c:scaling>
        <c:delete val="0"/>
        <c:axPos val="b"/>
        <c:majorTickMark val="out"/>
        <c:minorTickMark val="none"/>
        <c:tickLblPos val="nextTo"/>
        <c:spPr>
          <a:noFill/>
          <a:ln w="9525" cap="flat" cmpd="sng" algn="ctr">
            <a:solidFill>
              <a:schemeClr val="dk1">
                <a:lumMod val="50000"/>
                <a:lumOff val="50000"/>
              </a:schemeClr>
            </a:solidFill>
            <a:round/>
          </a:ln>
          <a:effectLst/>
        </c:spPr>
        <c:txPr>
          <a:bodyPr rot="-60000000" spcFirstLastPara="1" vertOverflow="ellipsis" vert="horz" wrap="square" anchor="ctr" anchorCtr="1"/>
          <a:lstStyle/>
          <a:p>
            <a:pPr>
              <a:defRPr sz="900" b="0" i="0" u="none" strike="noStrike" kern="1200" baseline="0">
                <a:solidFill>
                  <a:schemeClr val="lt1">
                    <a:lumMod val="85000"/>
                  </a:schemeClr>
                </a:solidFill>
                <a:latin typeface="+mn-lt"/>
                <a:ea typeface="+mn-ea"/>
                <a:cs typeface="+mn-cs"/>
              </a:defRPr>
            </a:pPr>
            <a:endParaRPr lang="en-US"/>
          </a:p>
        </c:txPr>
        <c:crossAx val="1433559039"/>
        <c:crosses val="autoZero"/>
      </c:serAx>
      <c:spPr>
        <a:noFill/>
        <a:ln>
          <a:noFill/>
        </a:ln>
        <a:effectLst/>
      </c:spPr>
    </c:plotArea>
    <c:legend>
      <c:legendPos val="b"/>
      <c:overlay val="0"/>
      <c:spPr>
        <a:noFill/>
        <a:ln>
          <a:noFill/>
        </a:ln>
        <a:effectLst/>
      </c:spPr>
      <c:txPr>
        <a:bodyPr rot="0" spcFirstLastPara="1" vertOverflow="ellipsis" vert="horz" wrap="square" anchor="ctr" anchorCtr="1"/>
        <a:lstStyle/>
        <a:p>
          <a:pPr rtl="0">
            <a:defRPr sz="900" b="0" i="0" u="none" strike="noStrike" kern="1200" baseline="0">
              <a:solidFill>
                <a:schemeClr val="lt1">
                  <a:lumMod val="85000"/>
                </a:schemeClr>
              </a:solidFill>
              <a:latin typeface="+mn-lt"/>
              <a:ea typeface="+mn-ea"/>
              <a:cs typeface="+mn-cs"/>
            </a:defRPr>
          </a:pPr>
          <a:endParaRPr lang="en-US"/>
        </a:p>
      </c:txPr>
    </c:legend>
    <c:plotVisOnly val="1"/>
    <c:dispBlanksAs val="zero"/>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1">
    <c:autoUpdate val="0"/>
  </c:externalData>
</c:chartSpace>
</file>

<file path=ppt/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US"/>
              <a:t>Center of Pressure vs Ride</a:t>
            </a:r>
            <a:r>
              <a:rPr lang="en-US" baseline="0"/>
              <a:t> Height</a:t>
            </a:r>
            <a:endParaRPr lang="en-US"/>
          </a:p>
        </c:rich>
      </c:tx>
      <c:overlay val="0"/>
      <c:spPr>
        <a:noFill/>
        <a:ln>
          <a:noFill/>
        </a:ln>
        <a:effectLst/>
      </c:spPr>
    </c:title>
    <c:autoTitleDeleted val="0"/>
    <c:view3D>
      <c:rotX val="15"/>
      <c:rotY val="2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surface3DChart>
        <c:wireframe val="0"/>
        <c:ser>
          <c:idx val="0"/>
          <c:order val="0"/>
          <c:tx>
            <c:strRef>
              <c:f>'Wing Setup'!$K$76</c:f>
              <c:strCache>
                <c:ptCount val="1"/>
                <c:pt idx="0">
                  <c:v>min</c:v>
                </c:pt>
              </c:strCache>
            </c:strRef>
          </c:tx>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effectLst>
              <a:outerShdw blurRad="57150" dist="19050" dir="5400000" algn="ctr" rotWithShape="0">
                <a:srgbClr val="000000">
                  <a:alpha val="63000"/>
                </a:srgbClr>
              </a:outerShdw>
            </a:effectLst>
            <a:sp3d/>
          </c:spPr>
          <c:cat>
            <c:strRef>
              <c:f>'Wing Setup'!$L$75:$N$75</c:f>
              <c:strCache>
                <c:ptCount val="3"/>
                <c:pt idx="0">
                  <c:v>min</c:v>
                </c:pt>
                <c:pt idx="1">
                  <c:v>mid</c:v>
                </c:pt>
                <c:pt idx="2">
                  <c:v>max</c:v>
                </c:pt>
              </c:strCache>
            </c:strRef>
          </c:cat>
          <c:val>
            <c:numRef>
              <c:f>'Wing Setup'!$L$76:$N$76</c:f>
              <c:numCache>
                <c:formatCode>General</c:formatCode>
                <c:ptCount val="3"/>
                <c:pt idx="0">
                  <c:v>44.38</c:v>
                </c:pt>
                <c:pt idx="1">
                  <c:v>43.89</c:v>
                </c:pt>
                <c:pt idx="2">
                  <c:v>43.09</c:v>
                </c:pt>
              </c:numCache>
            </c:numRef>
          </c:val>
          <c:extLst>
            <c:ext xmlns:c16="http://schemas.microsoft.com/office/drawing/2014/chart" uri="{C3380CC4-5D6E-409C-BE32-E72D297353CC}">
              <c16:uniqueId val="{00000000-EDD0-B047-8A1B-A0395A16CF57}"/>
            </c:ext>
          </c:extLst>
        </c:ser>
        <c:ser>
          <c:idx val="1"/>
          <c:order val="1"/>
          <c:tx>
            <c:strRef>
              <c:f>'Wing Setup'!$K$77</c:f>
              <c:strCache>
                <c:ptCount val="1"/>
                <c:pt idx="0">
                  <c:v>mid</c:v>
                </c:pt>
              </c:strCache>
            </c:strRef>
          </c:tx>
          <c:spPr>
            <a:gradFill rotWithShape="1">
              <a:gsLst>
                <a:gs pos="0">
                  <a:schemeClr val="accent2">
                    <a:satMod val="103000"/>
                    <a:lumMod val="102000"/>
                    <a:tint val="94000"/>
                  </a:schemeClr>
                </a:gs>
                <a:gs pos="50000">
                  <a:schemeClr val="accent2">
                    <a:satMod val="110000"/>
                    <a:lumMod val="100000"/>
                    <a:shade val="100000"/>
                  </a:schemeClr>
                </a:gs>
                <a:gs pos="100000">
                  <a:schemeClr val="accent2">
                    <a:lumMod val="99000"/>
                    <a:satMod val="120000"/>
                    <a:shade val="78000"/>
                  </a:schemeClr>
                </a:gs>
              </a:gsLst>
              <a:lin ang="5400000" scaled="0"/>
            </a:gradFill>
            <a:ln/>
            <a:effectLst>
              <a:outerShdw blurRad="57150" dist="19050" dir="5400000" algn="ctr" rotWithShape="0">
                <a:srgbClr val="000000">
                  <a:alpha val="63000"/>
                </a:srgbClr>
              </a:outerShdw>
            </a:effectLst>
            <a:sp3d/>
          </c:spPr>
          <c:cat>
            <c:strRef>
              <c:f>'Wing Setup'!$L$75:$N$75</c:f>
              <c:strCache>
                <c:ptCount val="3"/>
                <c:pt idx="0">
                  <c:v>min</c:v>
                </c:pt>
                <c:pt idx="1">
                  <c:v>mid</c:v>
                </c:pt>
                <c:pt idx="2">
                  <c:v>max</c:v>
                </c:pt>
              </c:strCache>
            </c:strRef>
          </c:cat>
          <c:val>
            <c:numRef>
              <c:f>'Wing Setup'!$L$77:$N$77</c:f>
              <c:numCache>
                <c:formatCode>General</c:formatCode>
                <c:ptCount val="3"/>
                <c:pt idx="0">
                  <c:v>44.35</c:v>
                </c:pt>
                <c:pt idx="1">
                  <c:v>44.04</c:v>
                </c:pt>
                <c:pt idx="2">
                  <c:v>43.47</c:v>
                </c:pt>
              </c:numCache>
            </c:numRef>
          </c:val>
          <c:extLst>
            <c:ext xmlns:c16="http://schemas.microsoft.com/office/drawing/2014/chart" uri="{C3380CC4-5D6E-409C-BE32-E72D297353CC}">
              <c16:uniqueId val="{00000001-EDD0-B047-8A1B-A0395A16CF57}"/>
            </c:ext>
          </c:extLst>
        </c:ser>
        <c:ser>
          <c:idx val="2"/>
          <c:order val="2"/>
          <c:tx>
            <c:strRef>
              <c:f>'Wing Setup'!$K$78</c:f>
              <c:strCache>
                <c:ptCount val="1"/>
                <c:pt idx="0">
                  <c:v>max</c:v>
                </c:pt>
              </c:strCache>
            </c:strRef>
          </c:tx>
          <c:spPr>
            <a:gradFill rotWithShape="1">
              <a:gsLst>
                <a:gs pos="0">
                  <a:schemeClr val="accent3">
                    <a:satMod val="103000"/>
                    <a:lumMod val="102000"/>
                    <a:tint val="94000"/>
                  </a:schemeClr>
                </a:gs>
                <a:gs pos="50000">
                  <a:schemeClr val="accent3">
                    <a:satMod val="110000"/>
                    <a:lumMod val="100000"/>
                    <a:shade val="100000"/>
                  </a:schemeClr>
                </a:gs>
                <a:gs pos="100000">
                  <a:schemeClr val="accent3">
                    <a:lumMod val="99000"/>
                    <a:satMod val="120000"/>
                    <a:shade val="78000"/>
                  </a:schemeClr>
                </a:gs>
              </a:gsLst>
              <a:lin ang="5400000" scaled="0"/>
            </a:gradFill>
            <a:ln/>
            <a:effectLst>
              <a:outerShdw blurRad="57150" dist="19050" dir="5400000" algn="ctr" rotWithShape="0">
                <a:srgbClr val="000000">
                  <a:alpha val="63000"/>
                </a:srgbClr>
              </a:outerShdw>
            </a:effectLst>
            <a:sp3d/>
          </c:spPr>
          <c:cat>
            <c:strRef>
              <c:f>'Wing Setup'!$L$75:$N$75</c:f>
              <c:strCache>
                <c:ptCount val="3"/>
                <c:pt idx="0">
                  <c:v>min</c:v>
                </c:pt>
                <c:pt idx="1">
                  <c:v>mid</c:v>
                </c:pt>
                <c:pt idx="2">
                  <c:v>max</c:v>
                </c:pt>
              </c:strCache>
            </c:strRef>
          </c:cat>
          <c:val>
            <c:numRef>
              <c:f>'Wing Setup'!$L$78:$N$78</c:f>
              <c:numCache>
                <c:formatCode>General</c:formatCode>
                <c:ptCount val="3"/>
                <c:pt idx="0">
                  <c:v>44.24</c:v>
                </c:pt>
                <c:pt idx="1">
                  <c:v>43.99</c:v>
                </c:pt>
                <c:pt idx="2">
                  <c:v>31.95</c:v>
                </c:pt>
              </c:numCache>
            </c:numRef>
          </c:val>
          <c:extLst>
            <c:ext xmlns:c16="http://schemas.microsoft.com/office/drawing/2014/chart" uri="{C3380CC4-5D6E-409C-BE32-E72D297353CC}">
              <c16:uniqueId val="{00000002-EDD0-B047-8A1B-A0395A16CF57}"/>
            </c:ext>
          </c:extLst>
        </c:ser>
        <c:bandFmts>
          <c:bandFmt>
            <c:idx val="0"/>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effectLst>
                <a:outerShdw blurRad="57150" dist="19050" dir="5400000" algn="ctr" rotWithShape="0">
                  <a:srgbClr val="000000">
                    <a:alpha val="63000"/>
                  </a:srgbClr>
                </a:outerShdw>
              </a:effectLst>
              <a:sp3d/>
            </c:spPr>
          </c:bandFmt>
          <c:bandFmt>
            <c:idx val="1"/>
            <c:spPr>
              <a:gradFill rotWithShape="1">
                <a:gsLst>
                  <a:gs pos="0">
                    <a:schemeClr val="accent2">
                      <a:satMod val="103000"/>
                      <a:lumMod val="102000"/>
                      <a:tint val="94000"/>
                    </a:schemeClr>
                  </a:gs>
                  <a:gs pos="50000">
                    <a:schemeClr val="accent2">
                      <a:satMod val="110000"/>
                      <a:lumMod val="100000"/>
                      <a:shade val="100000"/>
                    </a:schemeClr>
                  </a:gs>
                  <a:gs pos="100000">
                    <a:schemeClr val="accent2">
                      <a:lumMod val="99000"/>
                      <a:satMod val="120000"/>
                      <a:shade val="78000"/>
                    </a:schemeClr>
                  </a:gs>
                </a:gsLst>
                <a:lin ang="5400000" scaled="0"/>
              </a:gradFill>
              <a:ln/>
              <a:effectLst>
                <a:outerShdw blurRad="57150" dist="19050" dir="5400000" algn="ctr" rotWithShape="0">
                  <a:srgbClr val="000000">
                    <a:alpha val="63000"/>
                  </a:srgbClr>
                </a:outerShdw>
              </a:effectLst>
              <a:sp3d/>
            </c:spPr>
          </c:bandFmt>
          <c:bandFmt>
            <c:idx val="2"/>
            <c:spPr>
              <a:gradFill rotWithShape="1">
                <a:gsLst>
                  <a:gs pos="0">
                    <a:schemeClr val="accent3">
                      <a:satMod val="103000"/>
                      <a:lumMod val="102000"/>
                      <a:tint val="94000"/>
                    </a:schemeClr>
                  </a:gs>
                  <a:gs pos="50000">
                    <a:schemeClr val="accent3">
                      <a:satMod val="110000"/>
                      <a:lumMod val="100000"/>
                      <a:shade val="100000"/>
                    </a:schemeClr>
                  </a:gs>
                  <a:gs pos="100000">
                    <a:schemeClr val="accent3">
                      <a:lumMod val="99000"/>
                      <a:satMod val="120000"/>
                      <a:shade val="78000"/>
                    </a:schemeClr>
                  </a:gs>
                </a:gsLst>
                <a:lin ang="5400000" scaled="0"/>
              </a:gradFill>
              <a:ln/>
              <a:effectLst>
                <a:outerShdw blurRad="57150" dist="19050" dir="5400000" algn="ctr" rotWithShape="0">
                  <a:srgbClr val="000000">
                    <a:alpha val="63000"/>
                  </a:srgbClr>
                </a:outerShdw>
              </a:effectLst>
              <a:sp3d/>
            </c:spPr>
          </c:bandFmt>
          <c:bandFmt>
            <c:idx val="3"/>
            <c:spPr>
              <a:gradFill rotWithShape="1">
                <a:gsLst>
                  <a:gs pos="0">
                    <a:schemeClr val="accent4">
                      <a:satMod val="103000"/>
                      <a:lumMod val="102000"/>
                      <a:tint val="94000"/>
                    </a:schemeClr>
                  </a:gs>
                  <a:gs pos="50000">
                    <a:schemeClr val="accent4">
                      <a:satMod val="110000"/>
                      <a:lumMod val="100000"/>
                      <a:shade val="100000"/>
                    </a:schemeClr>
                  </a:gs>
                  <a:gs pos="100000">
                    <a:schemeClr val="accent4">
                      <a:lumMod val="99000"/>
                      <a:satMod val="120000"/>
                      <a:shade val="78000"/>
                    </a:schemeClr>
                  </a:gs>
                </a:gsLst>
                <a:lin ang="5400000" scaled="0"/>
              </a:gradFill>
              <a:ln/>
              <a:effectLst>
                <a:outerShdw blurRad="57150" dist="19050" dir="5400000" algn="ctr" rotWithShape="0">
                  <a:srgbClr val="000000">
                    <a:alpha val="63000"/>
                  </a:srgbClr>
                </a:outerShdw>
              </a:effectLst>
              <a:sp3d/>
            </c:spPr>
          </c:bandFmt>
          <c:bandFmt>
            <c:idx val="4"/>
            <c:spPr>
              <a:gradFill rotWithShape="1">
                <a:gsLst>
                  <a:gs pos="0">
                    <a:schemeClr val="accent5">
                      <a:satMod val="103000"/>
                      <a:lumMod val="102000"/>
                      <a:tint val="94000"/>
                    </a:schemeClr>
                  </a:gs>
                  <a:gs pos="50000">
                    <a:schemeClr val="accent5">
                      <a:satMod val="110000"/>
                      <a:lumMod val="100000"/>
                      <a:shade val="100000"/>
                    </a:schemeClr>
                  </a:gs>
                  <a:gs pos="100000">
                    <a:schemeClr val="accent5">
                      <a:lumMod val="99000"/>
                      <a:satMod val="120000"/>
                      <a:shade val="78000"/>
                    </a:schemeClr>
                  </a:gs>
                </a:gsLst>
                <a:lin ang="5400000" scaled="0"/>
              </a:gradFill>
              <a:ln/>
              <a:effectLst>
                <a:outerShdw blurRad="57150" dist="19050" dir="5400000" algn="ctr" rotWithShape="0">
                  <a:srgbClr val="000000">
                    <a:alpha val="63000"/>
                  </a:srgbClr>
                </a:outerShdw>
              </a:effectLst>
              <a:sp3d/>
            </c:spPr>
          </c:bandFmt>
          <c:bandFmt>
            <c:idx val="5"/>
            <c:spPr>
              <a:gradFill rotWithShape="1">
                <a:gsLst>
                  <a:gs pos="0">
                    <a:schemeClr val="accent6">
                      <a:satMod val="103000"/>
                      <a:lumMod val="102000"/>
                      <a:tint val="94000"/>
                    </a:schemeClr>
                  </a:gs>
                  <a:gs pos="50000">
                    <a:schemeClr val="accent6">
                      <a:satMod val="110000"/>
                      <a:lumMod val="100000"/>
                      <a:shade val="100000"/>
                    </a:schemeClr>
                  </a:gs>
                  <a:gs pos="100000">
                    <a:schemeClr val="accent6">
                      <a:lumMod val="99000"/>
                      <a:satMod val="120000"/>
                      <a:shade val="78000"/>
                    </a:schemeClr>
                  </a:gs>
                </a:gsLst>
                <a:lin ang="5400000" scaled="0"/>
              </a:gradFill>
              <a:ln/>
              <a:effectLst>
                <a:outerShdw blurRad="57150" dist="19050" dir="5400000" algn="ctr" rotWithShape="0">
                  <a:srgbClr val="000000">
                    <a:alpha val="63000"/>
                  </a:srgbClr>
                </a:outerShdw>
              </a:effectLst>
              <a:sp3d/>
            </c:spPr>
          </c:bandFmt>
          <c:bandFmt>
            <c:idx val="6"/>
            <c:spPr>
              <a:gradFill rotWithShape="1">
                <a:gsLst>
                  <a:gs pos="0">
                    <a:schemeClr val="accent1">
                      <a:lumMod val="60000"/>
                      <a:satMod val="103000"/>
                      <a:lumMod val="102000"/>
                      <a:tint val="94000"/>
                    </a:schemeClr>
                  </a:gs>
                  <a:gs pos="50000">
                    <a:schemeClr val="accent1">
                      <a:lumMod val="60000"/>
                      <a:satMod val="110000"/>
                      <a:lumMod val="100000"/>
                      <a:shade val="100000"/>
                    </a:schemeClr>
                  </a:gs>
                  <a:gs pos="100000">
                    <a:schemeClr val="accent1">
                      <a:lumMod val="60000"/>
                      <a:lumMod val="99000"/>
                      <a:satMod val="120000"/>
                      <a:shade val="78000"/>
                    </a:schemeClr>
                  </a:gs>
                </a:gsLst>
                <a:lin ang="5400000" scaled="0"/>
              </a:gradFill>
              <a:ln/>
              <a:effectLst>
                <a:outerShdw blurRad="57150" dist="19050" dir="5400000" algn="ctr" rotWithShape="0">
                  <a:srgbClr val="000000">
                    <a:alpha val="63000"/>
                  </a:srgbClr>
                </a:outerShdw>
              </a:effectLst>
              <a:sp3d/>
            </c:spPr>
          </c:bandFmt>
          <c:bandFmt>
            <c:idx val="7"/>
            <c:spPr>
              <a:gradFill rotWithShape="1">
                <a:gsLst>
                  <a:gs pos="0">
                    <a:schemeClr val="accent2">
                      <a:lumMod val="60000"/>
                      <a:satMod val="103000"/>
                      <a:lumMod val="102000"/>
                      <a:tint val="94000"/>
                    </a:schemeClr>
                  </a:gs>
                  <a:gs pos="50000">
                    <a:schemeClr val="accent2">
                      <a:lumMod val="60000"/>
                      <a:satMod val="110000"/>
                      <a:lumMod val="100000"/>
                      <a:shade val="100000"/>
                    </a:schemeClr>
                  </a:gs>
                  <a:gs pos="100000">
                    <a:schemeClr val="accent2">
                      <a:lumMod val="60000"/>
                      <a:lumMod val="99000"/>
                      <a:satMod val="120000"/>
                      <a:shade val="78000"/>
                    </a:schemeClr>
                  </a:gs>
                </a:gsLst>
                <a:lin ang="5400000" scaled="0"/>
              </a:gradFill>
              <a:ln/>
              <a:effectLst>
                <a:outerShdw blurRad="57150" dist="19050" dir="5400000" algn="ctr" rotWithShape="0">
                  <a:srgbClr val="000000">
                    <a:alpha val="63000"/>
                  </a:srgbClr>
                </a:outerShdw>
              </a:effectLst>
              <a:sp3d/>
            </c:spPr>
          </c:bandFmt>
          <c:bandFmt>
            <c:idx val="8"/>
            <c:spPr>
              <a:gradFill rotWithShape="1">
                <a:gsLst>
                  <a:gs pos="0">
                    <a:schemeClr val="accent3">
                      <a:lumMod val="60000"/>
                      <a:satMod val="103000"/>
                      <a:lumMod val="102000"/>
                      <a:tint val="94000"/>
                    </a:schemeClr>
                  </a:gs>
                  <a:gs pos="50000">
                    <a:schemeClr val="accent3">
                      <a:lumMod val="60000"/>
                      <a:satMod val="110000"/>
                      <a:lumMod val="100000"/>
                      <a:shade val="100000"/>
                    </a:schemeClr>
                  </a:gs>
                  <a:gs pos="100000">
                    <a:schemeClr val="accent3">
                      <a:lumMod val="60000"/>
                      <a:lumMod val="99000"/>
                      <a:satMod val="120000"/>
                      <a:shade val="78000"/>
                    </a:schemeClr>
                  </a:gs>
                </a:gsLst>
                <a:lin ang="5400000" scaled="0"/>
              </a:gradFill>
              <a:ln/>
              <a:effectLst>
                <a:outerShdw blurRad="57150" dist="19050" dir="5400000" algn="ctr" rotWithShape="0">
                  <a:srgbClr val="000000">
                    <a:alpha val="63000"/>
                  </a:srgbClr>
                </a:outerShdw>
              </a:effectLst>
              <a:sp3d/>
            </c:spPr>
          </c:bandFmt>
          <c:bandFmt>
            <c:idx val="9"/>
            <c:spPr>
              <a:gradFill rotWithShape="1">
                <a:gsLst>
                  <a:gs pos="0">
                    <a:schemeClr val="accent4">
                      <a:lumMod val="60000"/>
                      <a:satMod val="103000"/>
                      <a:lumMod val="102000"/>
                      <a:tint val="94000"/>
                    </a:schemeClr>
                  </a:gs>
                  <a:gs pos="50000">
                    <a:schemeClr val="accent4">
                      <a:lumMod val="60000"/>
                      <a:satMod val="110000"/>
                      <a:lumMod val="100000"/>
                      <a:shade val="100000"/>
                    </a:schemeClr>
                  </a:gs>
                  <a:gs pos="100000">
                    <a:schemeClr val="accent4">
                      <a:lumMod val="60000"/>
                      <a:lumMod val="99000"/>
                      <a:satMod val="120000"/>
                      <a:shade val="78000"/>
                    </a:schemeClr>
                  </a:gs>
                </a:gsLst>
                <a:lin ang="5400000" scaled="0"/>
              </a:gradFill>
              <a:ln/>
              <a:effectLst>
                <a:outerShdw blurRad="57150" dist="19050" dir="5400000" algn="ctr" rotWithShape="0">
                  <a:srgbClr val="000000">
                    <a:alpha val="63000"/>
                  </a:srgbClr>
                </a:outerShdw>
              </a:effectLst>
              <a:sp3d/>
            </c:spPr>
          </c:bandFmt>
          <c:bandFmt>
            <c:idx val="10"/>
            <c:spPr>
              <a:gradFill rotWithShape="1">
                <a:gsLst>
                  <a:gs pos="0">
                    <a:schemeClr val="accent5">
                      <a:lumMod val="60000"/>
                      <a:satMod val="103000"/>
                      <a:lumMod val="102000"/>
                      <a:tint val="94000"/>
                    </a:schemeClr>
                  </a:gs>
                  <a:gs pos="50000">
                    <a:schemeClr val="accent5">
                      <a:lumMod val="60000"/>
                      <a:satMod val="110000"/>
                      <a:lumMod val="100000"/>
                      <a:shade val="100000"/>
                    </a:schemeClr>
                  </a:gs>
                  <a:gs pos="100000">
                    <a:schemeClr val="accent5">
                      <a:lumMod val="60000"/>
                      <a:lumMod val="99000"/>
                      <a:satMod val="120000"/>
                      <a:shade val="78000"/>
                    </a:schemeClr>
                  </a:gs>
                </a:gsLst>
                <a:lin ang="5400000" scaled="0"/>
              </a:gradFill>
              <a:ln/>
              <a:effectLst>
                <a:outerShdw blurRad="57150" dist="19050" dir="5400000" algn="ctr" rotWithShape="0">
                  <a:srgbClr val="000000">
                    <a:alpha val="63000"/>
                  </a:srgbClr>
                </a:outerShdw>
              </a:effectLst>
              <a:sp3d/>
            </c:spPr>
          </c:bandFmt>
          <c:bandFmt>
            <c:idx val="11"/>
            <c:spPr>
              <a:gradFill rotWithShape="1">
                <a:gsLst>
                  <a:gs pos="0">
                    <a:schemeClr val="accent6">
                      <a:lumMod val="60000"/>
                      <a:satMod val="103000"/>
                      <a:lumMod val="102000"/>
                      <a:tint val="94000"/>
                    </a:schemeClr>
                  </a:gs>
                  <a:gs pos="50000">
                    <a:schemeClr val="accent6">
                      <a:lumMod val="60000"/>
                      <a:satMod val="110000"/>
                      <a:lumMod val="100000"/>
                      <a:shade val="100000"/>
                    </a:schemeClr>
                  </a:gs>
                  <a:gs pos="100000">
                    <a:schemeClr val="accent6">
                      <a:lumMod val="60000"/>
                      <a:lumMod val="99000"/>
                      <a:satMod val="120000"/>
                      <a:shade val="78000"/>
                    </a:schemeClr>
                  </a:gs>
                </a:gsLst>
                <a:lin ang="5400000" scaled="0"/>
              </a:gradFill>
              <a:ln/>
              <a:effectLst>
                <a:outerShdw blurRad="57150" dist="19050" dir="5400000" algn="ctr" rotWithShape="0">
                  <a:srgbClr val="000000">
                    <a:alpha val="63000"/>
                  </a:srgbClr>
                </a:outerShdw>
              </a:effectLst>
              <a:sp3d/>
            </c:spPr>
          </c:bandFmt>
          <c:bandFmt>
            <c:idx val="12"/>
            <c:spPr>
              <a:gradFill rotWithShape="1">
                <a:gsLst>
                  <a:gs pos="0">
                    <a:schemeClr val="accent1">
                      <a:lumMod val="80000"/>
                      <a:lumOff val="20000"/>
                      <a:satMod val="103000"/>
                      <a:lumMod val="102000"/>
                      <a:tint val="94000"/>
                    </a:schemeClr>
                  </a:gs>
                  <a:gs pos="50000">
                    <a:schemeClr val="accent1">
                      <a:lumMod val="80000"/>
                      <a:lumOff val="20000"/>
                      <a:satMod val="110000"/>
                      <a:lumMod val="100000"/>
                      <a:shade val="100000"/>
                    </a:schemeClr>
                  </a:gs>
                  <a:gs pos="100000">
                    <a:schemeClr val="accent1">
                      <a:lumMod val="80000"/>
                      <a:lumOff val="20000"/>
                      <a:lumMod val="99000"/>
                      <a:satMod val="120000"/>
                      <a:shade val="78000"/>
                    </a:schemeClr>
                  </a:gs>
                </a:gsLst>
                <a:lin ang="5400000" scaled="0"/>
              </a:gradFill>
              <a:ln/>
              <a:effectLst>
                <a:outerShdw blurRad="57150" dist="19050" dir="5400000" algn="ctr" rotWithShape="0">
                  <a:srgbClr val="000000">
                    <a:alpha val="63000"/>
                  </a:srgbClr>
                </a:outerShdw>
              </a:effectLst>
              <a:sp3d/>
            </c:spPr>
          </c:bandFmt>
          <c:bandFmt>
            <c:idx val="13"/>
            <c:spPr>
              <a:gradFill rotWithShape="1">
                <a:gsLst>
                  <a:gs pos="0">
                    <a:schemeClr val="accent2">
                      <a:lumMod val="80000"/>
                      <a:lumOff val="20000"/>
                      <a:satMod val="103000"/>
                      <a:lumMod val="102000"/>
                      <a:tint val="94000"/>
                    </a:schemeClr>
                  </a:gs>
                  <a:gs pos="50000">
                    <a:schemeClr val="accent2">
                      <a:lumMod val="80000"/>
                      <a:lumOff val="20000"/>
                      <a:satMod val="110000"/>
                      <a:lumMod val="100000"/>
                      <a:shade val="100000"/>
                    </a:schemeClr>
                  </a:gs>
                  <a:gs pos="100000">
                    <a:schemeClr val="accent2">
                      <a:lumMod val="80000"/>
                      <a:lumOff val="20000"/>
                      <a:lumMod val="99000"/>
                      <a:satMod val="120000"/>
                      <a:shade val="78000"/>
                    </a:schemeClr>
                  </a:gs>
                </a:gsLst>
                <a:lin ang="5400000" scaled="0"/>
              </a:gradFill>
              <a:ln/>
              <a:effectLst>
                <a:outerShdw blurRad="57150" dist="19050" dir="5400000" algn="ctr" rotWithShape="0">
                  <a:srgbClr val="000000">
                    <a:alpha val="63000"/>
                  </a:srgbClr>
                </a:outerShdw>
              </a:effectLst>
              <a:sp3d/>
            </c:spPr>
          </c:bandFmt>
          <c:bandFmt>
            <c:idx val="14"/>
            <c:spPr>
              <a:gradFill rotWithShape="1">
                <a:gsLst>
                  <a:gs pos="0">
                    <a:schemeClr val="accent3">
                      <a:lumMod val="80000"/>
                      <a:lumOff val="20000"/>
                      <a:satMod val="103000"/>
                      <a:lumMod val="102000"/>
                      <a:tint val="94000"/>
                    </a:schemeClr>
                  </a:gs>
                  <a:gs pos="50000">
                    <a:schemeClr val="accent3">
                      <a:lumMod val="80000"/>
                      <a:lumOff val="20000"/>
                      <a:satMod val="110000"/>
                      <a:lumMod val="100000"/>
                      <a:shade val="100000"/>
                    </a:schemeClr>
                  </a:gs>
                  <a:gs pos="100000">
                    <a:schemeClr val="accent3">
                      <a:lumMod val="80000"/>
                      <a:lumOff val="20000"/>
                      <a:lumMod val="99000"/>
                      <a:satMod val="120000"/>
                      <a:shade val="78000"/>
                    </a:schemeClr>
                  </a:gs>
                </a:gsLst>
                <a:lin ang="5400000" scaled="0"/>
              </a:gradFill>
              <a:ln/>
              <a:effectLst>
                <a:outerShdw blurRad="57150" dist="19050" dir="5400000" algn="ctr" rotWithShape="0">
                  <a:srgbClr val="000000">
                    <a:alpha val="63000"/>
                  </a:srgbClr>
                </a:outerShdw>
              </a:effectLst>
              <a:sp3d/>
            </c:spPr>
          </c:bandFmt>
        </c:bandFmts>
        <c:axId val="1486240831"/>
        <c:axId val="1464326479"/>
        <c:axId val="1329017567"/>
      </c:surface3DChart>
      <c:catAx>
        <c:axId val="1486240831"/>
        <c:scaling>
          <c:orientation val="minMax"/>
        </c:scaling>
        <c:delete val="0"/>
        <c:axPos val="b"/>
        <c:numFmt formatCode="General" sourceLinked="1"/>
        <c:majorTickMark val="out"/>
        <c:minorTickMark val="none"/>
        <c:tickLblPos val="nextTo"/>
        <c:spPr>
          <a:noFill/>
          <a:ln w="9525" cap="flat" cmpd="sng" algn="ctr">
            <a:solidFill>
              <a:schemeClr val="dk1">
                <a:lumMod val="50000"/>
                <a:lumOff val="50000"/>
              </a:schemeClr>
            </a:solidFill>
            <a:round/>
          </a:ln>
          <a:effectLst/>
        </c:spPr>
        <c:txPr>
          <a:bodyPr rot="-60000000" spcFirstLastPara="1" vertOverflow="ellipsis" vert="horz" wrap="square" anchor="ctr" anchorCtr="1"/>
          <a:lstStyle/>
          <a:p>
            <a:pPr>
              <a:defRPr sz="900" b="0" i="0" u="none" strike="noStrike" kern="1200" baseline="0">
                <a:solidFill>
                  <a:schemeClr val="lt1">
                    <a:lumMod val="85000"/>
                  </a:schemeClr>
                </a:solidFill>
                <a:latin typeface="+mn-lt"/>
                <a:ea typeface="+mn-ea"/>
                <a:cs typeface="+mn-cs"/>
              </a:defRPr>
            </a:pPr>
            <a:endParaRPr lang="en-US"/>
          </a:p>
        </c:txPr>
        <c:crossAx val="1464326479"/>
        <c:crosses val="autoZero"/>
        <c:auto val="1"/>
        <c:lblAlgn val="ctr"/>
        <c:lblOffset val="100"/>
        <c:noMultiLvlLbl val="0"/>
      </c:catAx>
      <c:valAx>
        <c:axId val="1464326479"/>
        <c:scaling>
          <c:orientation val="minMax"/>
        </c:scaling>
        <c:delete val="0"/>
        <c:axPos val="l"/>
        <c:majorGridlines>
          <c:spPr>
            <a:ln w="9525" cap="flat" cmpd="sng" algn="ctr">
              <a:solidFill>
                <a:schemeClr val="dk1">
                  <a:lumMod val="50000"/>
                  <a:lumOff val="50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lt1">
                    <a:lumMod val="85000"/>
                  </a:schemeClr>
                </a:solidFill>
                <a:latin typeface="+mn-lt"/>
                <a:ea typeface="+mn-ea"/>
                <a:cs typeface="+mn-cs"/>
              </a:defRPr>
            </a:pPr>
            <a:endParaRPr lang="en-US"/>
          </a:p>
        </c:txPr>
        <c:crossAx val="1486240831"/>
        <c:crosses val="autoZero"/>
        <c:crossBetween val="midCat"/>
      </c:valAx>
      <c:serAx>
        <c:axId val="1329017567"/>
        <c:scaling>
          <c:orientation val="minMax"/>
        </c:scaling>
        <c:delete val="0"/>
        <c:axPos val="b"/>
        <c:majorTickMark val="out"/>
        <c:minorTickMark val="none"/>
        <c:tickLblPos val="nextTo"/>
        <c:spPr>
          <a:noFill/>
          <a:ln w="9525" cap="flat" cmpd="sng" algn="ctr">
            <a:solidFill>
              <a:schemeClr val="dk1">
                <a:lumMod val="50000"/>
                <a:lumOff val="50000"/>
              </a:schemeClr>
            </a:solidFill>
            <a:round/>
          </a:ln>
          <a:effectLst/>
        </c:spPr>
        <c:txPr>
          <a:bodyPr rot="-60000000" spcFirstLastPara="1" vertOverflow="ellipsis" vert="horz" wrap="square" anchor="ctr" anchorCtr="1"/>
          <a:lstStyle/>
          <a:p>
            <a:pPr>
              <a:defRPr sz="900" b="0" i="0" u="none" strike="noStrike" kern="1200" baseline="0">
                <a:solidFill>
                  <a:schemeClr val="lt1">
                    <a:lumMod val="85000"/>
                  </a:schemeClr>
                </a:solidFill>
                <a:latin typeface="+mn-lt"/>
                <a:ea typeface="+mn-ea"/>
                <a:cs typeface="+mn-cs"/>
              </a:defRPr>
            </a:pPr>
            <a:endParaRPr lang="en-US"/>
          </a:p>
        </c:txPr>
        <c:crossAx val="1464326479"/>
        <c:crosses val="autoZero"/>
      </c:serAx>
      <c:spPr>
        <a:noFill/>
        <a:ln>
          <a:noFill/>
        </a:ln>
        <a:effectLst/>
      </c:spPr>
    </c:plotArea>
    <c:legend>
      <c:legendPos val="b"/>
      <c:overlay val="0"/>
      <c:spPr>
        <a:noFill/>
        <a:ln>
          <a:noFill/>
        </a:ln>
        <a:effectLst/>
      </c:spPr>
      <c:txPr>
        <a:bodyPr rot="0" spcFirstLastPara="1" vertOverflow="ellipsis" vert="horz" wrap="square" anchor="ctr" anchorCtr="1"/>
        <a:lstStyle/>
        <a:p>
          <a:pPr rtl="0">
            <a:defRPr sz="900" b="0" i="0" u="none" strike="noStrike" kern="1200" baseline="0">
              <a:solidFill>
                <a:schemeClr val="lt1">
                  <a:lumMod val="85000"/>
                </a:schemeClr>
              </a:solidFill>
              <a:latin typeface="+mn-lt"/>
              <a:ea typeface="+mn-ea"/>
              <a:cs typeface="+mn-cs"/>
            </a:defRPr>
          </a:pPr>
          <a:endParaRPr lang="en-US"/>
        </a:p>
      </c:txPr>
    </c:legend>
    <c:plotVisOnly val="1"/>
    <c:dispBlanksAs val="zero"/>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1">
    <c:autoUpdate val="0"/>
  </c:externalData>
</c:chartSpace>
</file>

<file path=ppt/drawings/_rels/vmlDrawing1.v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image" Target="../media/image2.emf"/></Relationships>
</file>

<file path=ppt/drawings/_rels/vmlDrawing2.v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image" Target="../media/image7.e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2.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C709AFD-3279-4D2B-A4A5-346514F908FE}" type="datetimeFigureOut">
              <a:rPr lang="en-GB" smtClean="0"/>
              <a:t>25/03/2020</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0D9ABF4-36CA-4A22-B69F-0FA3A11990B3}" type="slidenum">
              <a:rPr lang="en-GB" smtClean="0"/>
              <a:t>‹#›</a:t>
            </a:fld>
            <a:endParaRPr lang="en-GB" dirty="0"/>
          </a:p>
        </p:txBody>
      </p:sp>
    </p:spTree>
    <p:extLst>
      <p:ext uri="{BB962C8B-B14F-4D97-AF65-F5344CB8AC3E}">
        <p14:creationId xmlns:p14="http://schemas.microsoft.com/office/powerpoint/2010/main" val="40643313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0D9ABF4-36CA-4A22-B69F-0FA3A11990B3}" type="slidenum">
              <a:rPr lang="en-GB" smtClean="0"/>
              <a:t>1</a:t>
            </a:fld>
            <a:endParaRPr lang="en-GB" dirty="0"/>
          </a:p>
        </p:txBody>
      </p:sp>
    </p:spTree>
    <p:extLst>
      <p:ext uri="{BB962C8B-B14F-4D97-AF65-F5344CB8AC3E}">
        <p14:creationId xmlns:p14="http://schemas.microsoft.com/office/powerpoint/2010/main" val="35807538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nSpc>
                <a:spcPct val="200000"/>
              </a:lnSpc>
              <a:buFont typeface="Arial" panose="020B0604020202020204" pitchFamily="34" charset="0"/>
              <a:buChar char="•"/>
            </a:pPr>
            <a:r>
              <a:rPr lang="en-GB" noProof="0" dirty="0"/>
              <a:t>Group</a:t>
            </a:r>
            <a:r>
              <a:rPr lang="en-GB" baseline="0" noProof="0" dirty="0"/>
              <a:t> meeting – discussed roles and possibilities of tests with an outcome of one driver along with a data logger, manager and time keeper.</a:t>
            </a:r>
          </a:p>
          <a:p>
            <a:pPr marL="171450" indent="-171450">
              <a:lnSpc>
                <a:spcPct val="200000"/>
              </a:lnSpc>
              <a:buFont typeface="Arial" panose="020B0604020202020204" pitchFamily="34" charset="0"/>
              <a:buChar char="•"/>
            </a:pPr>
            <a:r>
              <a:rPr lang="en-GB" baseline="0" noProof="0" dirty="0"/>
              <a:t>Decided to do 9 set-ups on the front and rear wing angles along with 9 other setups with the front and rear ride heights. This was done to ensure all extremes were investigated along with the in-between setups to find out the minor differences each setup makes.  </a:t>
            </a:r>
          </a:p>
          <a:p>
            <a:pPr marL="171450" indent="-171450">
              <a:lnSpc>
                <a:spcPct val="200000"/>
              </a:lnSpc>
              <a:buFont typeface="Arial" panose="020B0604020202020204" pitchFamily="34" charset="0"/>
              <a:buChar char="•"/>
            </a:pPr>
            <a:r>
              <a:rPr lang="en-GB" baseline="0" noProof="0" dirty="0"/>
              <a:t>The team designed a step by step plan to ensure maximum efficiency whilst testing, this allowed the team to carry out the tests without overlapping the setup changes. </a:t>
            </a:r>
          </a:p>
        </p:txBody>
      </p:sp>
      <p:sp>
        <p:nvSpPr>
          <p:cNvPr id="4" name="Slide Number Placeholder 3"/>
          <p:cNvSpPr>
            <a:spLocks noGrp="1"/>
          </p:cNvSpPr>
          <p:nvPr>
            <p:ph type="sldNum" sz="quarter" idx="10"/>
          </p:nvPr>
        </p:nvSpPr>
        <p:spPr/>
        <p:txBody>
          <a:bodyPr/>
          <a:lstStyle/>
          <a:p>
            <a:fld id="{C0D9ABF4-36CA-4A22-B69F-0FA3A11990B3}" type="slidenum">
              <a:rPr lang="en-GB" smtClean="0"/>
              <a:t>2</a:t>
            </a:fld>
            <a:endParaRPr lang="en-GB" dirty="0"/>
          </a:p>
        </p:txBody>
      </p:sp>
    </p:spTree>
    <p:extLst>
      <p:ext uri="{BB962C8B-B14F-4D97-AF65-F5344CB8AC3E}">
        <p14:creationId xmlns:p14="http://schemas.microsoft.com/office/powerpoint/2010/main" val="35966216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baseline="0" dirty="0"/>
              <a:t>Figure 3 is an example of one of the setups used on the coast down test, as can be seen in the figure maximum velocity is 205 km/h but the velocity that we have used as a reference for the aero forces is 20 km/h, this is to ensure that there are no other forces acting against the vehicle such as engine braking. </a:t>
            </a:r>
          </a:p>
          <a:p>
            <a:pPr marL="171450" indent="-171450">
              <a:buFont typeface="Arial" panose="020B0604020202020204" pitchFamily="34" charset="0"/>
              <a:buChar char="•"/>
            </a:pPr>
            <a:r>
              <a:rPr lang="en-GB" baseline="0" dirty="0"/>
              <a:t>The vehicle was driven up to 205 km/h as it was the maximum velocity possible on minimum wing angles to ensure the car didn’t crash into the end of the runway.  </a:t>
            </a:r>
          </a:p>
          <a:p>
            <a:pPr marL="171450" indent="-171450">
              <a:buFont typeface="Arial" panose="020B0604020202020204" pitchFamily="34" charset="0"/>
              <a:buChar char="•"/>
            </a:pPr>
            <a:r>
              <a:rPr lang="en-GB" dirty="0"/>
              <a:t>Figure 4</a:t>
            </a:r>
            <a:r>
              <a:rPr lang="en-GB" baseline="0" dirty="0"/>
              <a:t> represents the math channels involved in obtaining the results of the coast down test, these allowed us to complete the excel spreadsheets.</a:t>
            </a:r>
          </a:p>
          <a:p>
            <a:pPr marL="171450" indent="-171450">
              <a:buFont typeface="Arial" panose="020B0604020202020204" pitchFamily="34" charset="0"/>
              <a:buChar char="•"/>
            </a:pPr>
            <a:r>
              <a:rPr lang="en-GB" dirty="0"/>
              <a:t>‘One main aim of this test is to evaluate the values of the resistant forces acting on the vehicle at certain speed’ (Gheorghe </a:t>
            </a:r>
            <a:r>
              <a:rPr lang="en-GB" dirty="0" err="1"/>
              <a:t>Ciolan</a:t>
            </a:r>
            <a:r>
              <a:rPr lang="en-GB" dirty="0"/>
              <a:t>, 2005)</a:t>
            </a:r>
          </a:p>
        </p:txBody>
      </p:sp>
      <p:sp>
        <p:nvSpPr>
          <p:cNvPr id="4" name="Slide Number Placeholder 3"/>
          <p:cNvSpPr>
            <a:spLocks noGrp="1"/>
          </p:cNvSpPr>
          <p:nvPr>
            <p:ph type="sldNum" sz="quarter" idx="10"/>
          </p:nvPr>
        </p:nvSpPr>
        <p:spPr/>
        <p:txBody>
          <a:bodyPr/>
          <a:lstStyle/>
          <a:p>
            <a:fld id="{C0D9ABF4-36CA-4A22-B69F-0FA3A11990B3}" type="slidenum">
              <a:rPr lang="en-GB" smtClean="0"/>
              <a:t>3</a:t>
            </a:fld>
            <a:endParaRPr lang="en-GB" dirty="0"/>
          </a:p>
        </p:txBody>
      </p:sp>
    </p:spTree>
    <p:extLst>
      <p:ext uri="{BB962C8B-B14F-4D97-AF65-F5344CB8AC3E}">
        <p14:creationId xmlns:p14="http://schemas.microsoft.com/office/powerpoint/2010/main" val="4655393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nSpc>
                <a:spcPct val="200000"/>
              </a:lnSpc>
              <a:buFont typeface="Arial" panose="020B0604020202020204" pitchFamily="34" charset="0"/>
              <a:buChar char="•"/>
            </a:pPr>
            <a:r>
              <a:rPr lang="en-GB" baseline="0" noProof="0" dirty="0"/>
              <a:t>Excel spreadsheets were created to find the aero drag and the rolling resistance of the vehicle along with other parameters such as the Centre of Pressure, Coefficient of drag and Coefficient of lift. </a:t>
            </a:r>
          </a:p>
          <a:p>
            <a:pPr marL="171450" indent="-171450">
              <a:lnSpc>
                <a:spcPct val="200000"/>
              </a:lnSpc>
              <a:buFont typeface="Arial" panose="020B0604020202020204" pitchFamily="34" charset="0"/>
              <a:buChar char="•"/>
            </a:pPr>
            <a:r>
              <a:rPr lang="en-GB" baseline="0" noProof="0" dirty="0"/>
              <a:t>As can be seen in figures 5 and 6 each setup was tested on the straight line test to see the difference in how the wing angles and ride height setups change the resistances of the vehicle at different speeds. </a:t>
            </a:r>
          </a:p>
          <a:p>
            <a:pPr marL="171450" indent="-171450">
              <a:lnSpc>
                <a:spcPct val="200000"/>
              </a:lnSpc>
              <a:buFont typeface="Arial" panose="020B0604020202020204" pitchFamily="34" charset="0"/>
              <a:buChar char="•"/>
            </a:pPr>
            <a:r>
              <a:rPr lang="en-GB" baseline="0" noProof="0" dirty="0"/>
              <a:t>The excel spreadsheets show the difference in drag forces obtained at each setup, this will indicate what the changes are doing to the vehicle at different speeds. On the other hand, it can be seen in the figures that the rolling resistance is the same for each setup.</a:t>
            </a:r>
          </a:p>
          <a:p>
            <a:pPr marL="171450" indent="-171450">
              <a:lnSpc>
                <a:spcPct val="200000"/>
              </a:lnSpc>
              <a:buFont typeface="Arial" panose="020B0604020202020204" pitchFamily="34" charset="0"/>
              <a:buChar char="•"/>
            </a:pPr>
            <a:r>
              <a:rPr lang="en-GB" baseline="0" noProof="0" dirty="0"/>
              <a:t>In relation to this, figure 7 shows the relationship between rolling resistance and aerodynamic resistance where the aero increases with speed but the rolling resistance stays the same, this is because of the rolling resistance being made up of the forces at low speeds where the aero resistance is non applicable i.e. 5 km/h (Bridgestone, 2019). </a:t>
            </a:r>
          </a:p>
          <a:p>
            <a:endParaRPr lang="en-US" dirty="0"/>
          </a:p>
        </p:txBody>
      </p:sp>
      <p:sp>
        <p:nvSpPr>
          <p:cNvPr id="4" name="Slide Number Placeholder 3"/>
          <p:cNvSpPr>
            <a:spLocks noGrp="1"/>
          </p:cNvSpPr>
          <p:nvPr>
            <p:ph type="sldNum" sz="quarter" idx="5"/>
          </p:nvPr>
        </p:nvSpPr>
        <p:spPr/>
        <p:txBody>
          <a:bodyPr/>
          <a:lstStyle/>
          <a:p>
            <a:fld id="{C0D9ABF4-36CA-4A22-B69F-0FA3A11990B3}" type="slidenum">
              <a:rPr lang="en-GB" smtClean="0"/>
              <a:t>4</a:t>
            </a:fld>
            <a:endParaRPr lang="en-GB" dirty="0"/>
          </a:p>
        </p:txBody>
      </p:sp>
    </p:spTree>
    <p:extLst>
      <p:ext uri="{BB962C8B-B14F-4D97-AF65-F5344CB8AC3E}">
        <p14:creationId xmlns:p14="http://schemas.microsoft.com/office/powerpoint/2010/main" val="25530233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From the excel spreadsheets seen on the previous slide, the Motec setup sheet could be created for the coefficient of drag based on the straight line test results.</a:t>
            </a:r>
          </a:p>
          <a:p>
            <a:pPr marL="171450" indent="-171450">
              <a:buFont typeface="Arial" panose="020B0604020202020204" pitchFamily="34" charset="0"/>
              <a:buChar char="•"/>
            </a:pPr>
            <a:r>
              <a:rPr lang="en-US" dirty="0"/>
              <a:t>This enables Motec to input each value of drag into each setup based on the time the setup was run on the simulator. </a:t>
            </a:r>
          </a:p>
          <a:p>
            <a:pPr marL="171450" indent="-171450">
              <a:buFont typeface="Arial" panose="020B0604020202020204" pitchFamily="34" charset="0"/>
              <a:buChar char="•"/>
            </a:pPr>
            <a:r>
              <a:rPr lang="en-US" dirty="0"/>
              <a:t>Doing this, allows us to use only one math channel for all setups instead of having to do a channel for each run.  </a:t>
            </a:r>
          </a:p>
        </p:txBody>
      </p:sp>
      <p:sp>
        <p:nvSpPr>
          <p:cNvPr id="4" name="Slide Number Placeholder 3"/>
          <p:cNvSpPr>
            <a:spLocks noGrp="1"/>
          </p:cNvSpPr>
          <p:nvPr>
            <p:ph type="sldNum" sz="quarter" idx="5"/>
          </p:nvPr>
        </p:nvSpPr>
        <p:spPr/>
        <p:txBody>
          <a:bodyPr/>
          <a:lstStyle/>
          <a:p>
            <a:fld id="{C0D9ABF4-36CA-4A22-B69F-0FA3A11990B3}" type="slidenum">
              <a:rPr lang="en-GB" smtClean="0"/>
              <a:t>5</a:t>
            </a:fld>
            <a:endParaRPr lang="en-GB" dirty="0"/>
          </a:p>
        </p:txBody>
      </p:sp>
    </p:spTree>
    <p:extLst>
      <p:ext uri="{BB962C8B-B14F-4D97-AF65-F5344CB8AC3E}">
        <p14:creationId xmlns:p14="http://schemas.microsoft.com/office/powerpoint/2010/main" val="4546912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Once the excel spreadsheet and Motec setup sheet is completed, the analysis of the straight line test can begin.</a:t>
            </a:r>
          </a:p>
          <a:p>
            <a:pPr marL="171450" indent="-171450">
              <a:buFont typeface="Arial" panose="020B0604020202020204" pitchFamily="34" charset="0"/>
              <a:buChar char="•"/>
            </a:pPr>
            <a:r>
              <a:rPr lang="en-US" dirty="0"/>
              <a:t>As can be seen in figure 9 there is a trend of how the values increase as the wing angles increase. The only one not following a trend is the center of pressure vs wing angle, this will be discussed further on in the presentation. </a:t>
            </a:r>
          </a:p>
          <a:p>
            <a:pPr marL="171450" indent="-171450">
              <a:buFont typeface="Arial" panose="020B0604020202020204" pitchFamily="34" charset="0"/>
              <a:buChar char="•"/>
            </a:pPr>
            <a:r>
              <a:rPr lang="en-US" dirty="0"/>
              <a:t>In regards to suspension setups (figure 10) in the straight line test the tables don’t follow as much of a trend as the wing angle tables do. This indicates that the angle of the wings have more of an effect the higher they go whereas with suspension it is clear to see that the only two following a trend are the Cop and the Cd which will be discussed later in the presentation. </a:t>
            </a:r>
          </a:p>
        </p:txBody>
      </p:sp>
      <p:sp>
        <p:nvSpPr>
          <p:cNvPr id="4" name="Slide Number Placeholder 3"/>
          <p:cNvSpPr>
            <a:spLocks noGrp="1"/>
          </p:cNvSpPr>
          <p:nvPr>
            <p:ph type="sldNum" sz="quarter" idx="5"/>
          </p:nvPr>
        </p:nvSpPr>
        <p:spPr/>
        <p:txBody>
          <a:bodyPr/>
          <a:lstStyle/>
          <a:p>
            <a:fld id="{C0D9ABF4-36CA-4A22-B69F-0FA3A11990B3}" type="slidenum">
              <a:rPr lang="en-GB" smtClean="0"/>
              <a:t>6</a:t>
            </a:fld>
            <a:endParaRPr lang="en-GB" dirty="0"/>
          </a:p>
        </p:txBody>
      </p:sp>
    </p:spTree>
    <p:extLst>
      <p:ext uri="{BB962C8B-B14F-4D97-AF65-F5344CB8AC3E}">
        <p14:creationId xmlns:p14="http://schemas.microsoft.com/office/powerpoint/2010/main" val="37331740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As can be seen in figure 11 the coefficient of drag rises as the wing angle rises relative to both front wing and rear wing. The difference here is that the front wing has more effect than the rear by 0.02, this is because the front wing has a larger area than the rear wing. </a:t>
            </a:r>
          </a:p>
          <a:p>
            <a:pPr marL="171450" indent="-171450">
              <a:buFont typeface="Arial" panose="020B0604020202020204" pitchFamily="34" charset="0"/>
              <a:buChar char="•"/>
            </a:pPr>
            <a:r>
              <a:rPr lang="en-US" dirty="0"/>
              <a:t>As mentioned by </a:t>
            </a:r>
            <a:r>
              <a:rPr lang="en-US" dirty="0" err="1"/>
              <a:t>Sampat</a:t>
            </a:r>
            <a:r>
              <a:rPr lang="en-US" dirty="0"/>
              <a:t> (2015), the coefficient of drag increases as the angle of attack increases. The angle of attack is the angle of the wing.   </a:t>
            </a:r>
          </a:p>
        </p:txBody>
      </p:sp>
      <p:sp>
        <p:nvSpPr>
          <p:cNvPr id="4" name="Slide Number Placeholder 3"/>
          <p:cNvSpPr>
            <a:spLocks noGrp="1"/>
          </p:cNvSpPr>
          <p:nvPr>
            <p:ph type="sldNum" sz="quarter" idx="5"/>
          </p:nvPr>
        </p:nvSpPr>
        <p:spPr/>
        <p:txBody>
          <a:bodyPr/>
          <a:lstStyle/>
          <a:p>
            <a:fld id="{C0D9ABF4-36CA-4A22-B69F-0FA3A11990B3}" type="slidenum">
              <a:rPr lang="en-GB" smtClean="0"/>
              <a:t>7</a:t>
            </a:fld>
            <a:endParaRPr lang="en-GB" dirty="0"/>
          </a:p>
        </p:txBody>
      </p:sp>
    </p:spTree>
    <p:extLst>
      <p:ext uri="{BB962C8B-B14F-4D97-AF65-F5344CB8AC3E}">
        <p14:creationId xmlns:p14="http://schemas.microsoft.com/office/powerpoint/2010/main" val="38289216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Similar to the coefficient of drag the coefficient of lift rises as the angle of attack rises, as stated by </a:t>
            </a:r>
            <a:r>
              <a:rPr lang="en-US" dirty="0" err="1"/>
              <a:t>Sampat</a:t>
            </a:r>
            <a:r>
              <a:rPr lang="en-US" dirty="0"/>
              <a:t> (2015). </a:t>
            </a:r>
          </a:p>
          <a:p>
            <a:pPr marL="171450" indent="-171450">
              <a:buFont typeface="Arial" panose="020B0604020202020204" pitchFamily="34" charset="0"/>
              <a:buChar char="•"/>
            </a:pPr>
            <a:r>
              <a:rPr lang="en-US" dirty="0"/>
              <a:t>Also similar to the coefficient of drag, the front wing has a larger effect than the rear wing in minimal values. </a:t>
            </a:r>
          </a:p>
          <a:p>
            <a:pPr marL="171450" indent="-171450">
              <a:buFont typeface="Arial" panose="020B0604020202020204" pitchFamily="34" charset="0"/>
              <a:buChar char="•"/>
            </a:pPr>
            <a:r>
              <a:rPr lang="en-US" dirty="0"/>
              <a:t>The values of lift are noticeably higher than the values of drag. This has also been proven to be the case in a study by Katz (2006). </a:t>
            </a:r>
          </a:p>
        </p:txBody>
      </p:sp>
      <p:sp>
        <p:nvSpPr>
          <p:cNvPr id="4" name="Slide Number Placeholder 3"/>
          <p:cNvSpPr>
            <a:spLocks noGrp="1"/>
          </p:cNvSpPr>
          <p:nvPr>
            <p:ph type="sldNum" sz="quarter" idx="5"/>
          </p:nvPr>
        </p:nvSpPr>
        <p:spPr/>
        <p:txBody>
          <a:bodyPr/>
          <a:lstStyle/>
          <a:p>
            <a:fld id="{C0D9ABF4-36CA-4A22-B69F-0FA3A11990B3}" type="slidenum">
              <a:rPr lang="en-GB" smtClean="0"/>
              <a:t>8</a:t>
            </a:fld>
            <a:endParaRPr lang="en-GB" dirty="0"/>
          </a:p>
        </p:txBody>
      </p:sp>
    </p:spTree>
    <p:extLst>
      <p:ext uri="{BB962C8B-B14F-4D97-AF65-F5344CB8AC3E}">
        <p14:creationId xmlns:p14="http://schemas.microsoft.com/office/powerpoint/2010/main" val="2978048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The center of pressure vs wing angle is totally different to the two mentioned before. The CoP shifts forward by 11% when the front wing is at maximum but when the rear wing is at maximum angle the CoP shifts by 13% concluding that the rear wing is more effective when the CoP needs shifting. </a:t>
            </a:r>
          </a:p>
          <a:p>
            <a:pPr marL="171450" indent="-171450">
              <a:buFont typeface="Arial" panose="020B0604020202020204" pitchFamily="34" charset="0"/>
              <a:buChar char="•"/>
            </a:pPr>
            <a:r>
              <a:rPr lang="en-US" dirty="0"/>
              <a:t>In argument, Katz (2006) states that the advantage of having both with together is that the CoP is very adjustable by adjusting the front wing but in this instance, the rear wing has a bigger effect. </a:t>
            </a:r>
          </a:p>
          <a:p>
            <a:pPr marL="171450" indent="-171450">
              <a:buFont typeface="Arial" panose="020B0604020202020204" pitchFamily="34" charset="0"/>
              <a:buChar char="•"/>
            </a:pPr>
            <a:endParaRPr lang="en-US" dirty="0"/>
          </a:p>
        </p:txBody>
      </p:sp>
      <p:sp>
        <p:nvSpPr>
          <p:cNvPr id="4" name="Slide Number Placeholder 3"/>
          <p:cNvSpPr>
            <a:spLocks noGrp="1"/>
          </p:cNvSpPr>
          <p:nvPr>
            <p:ph type="sldNum" sz="quarter" idx="5"/>
          </p:nvPr>
        </p:nvSpPr>
        <p:spPr/>
        <p:txBody>
          <a:bodyPr/>
          <a:lstStyle/>
          <a:p>
            <a:fld id="{C0D9ABF4-36CA-4A22-B69F-0FA3A11990B3}" type="slidenum">
              <a:rPr lang="en-GB" smtClean="0"/>
              <a:t>9</a:t>
            </a:fld>
            <a:endParaRPr lang="en-GB" dirty="0"/>
          </a:p>
        </p:txBody>
      </p:sp>
    </p:spTree>
    <p:extLst>
      <p:ext uri="{BB962C8B-B14F-4D97-AF65-F5344CB8AC3E}">
        <p14:creationId xmlns:p14="http://schemas.microsoft.com/office/powerpoint/2010/main" val="11859953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Similar to both drag and lift coefficient graphs, the total aero forces is seen to be gradually rising as the angle of attack of both wings is increased. Referring back to the drag coefficient graph, the front wing seems to have a more positive effect than the rear wing so this could be down to the area of both wings. </a:t>
            </a:r>
          </a:p>
          <a:p>
            <a:pPr marL="171450" indent="-171450">
              <a:buFont typeface="Arial" panose="020B0604020202020204" pitchFamily="34" charset="0"/>
              <a:buChar char="•"/>
            </a:pPr>
            <a:r>
              <a:rPr lang="en-US" dirty="0"/>
              <a:t>Total Sim (2016) say that a Formula 1 front wing generates twice the weight of the car in downforce and that, at the rear of the car, the diffuser and the ground of the car are the more efficient way of creating downforce rather than the wing. This indicates why the front wing has a larger effect on aero force. </a:t>
            </a:r>
          </a:p>
        </p:txBody>
      </p:sp>
      <p:sp>
        <p:nvSpPr>
          <p:cNvPr id="4" name="Slide Number Placeholder 3"/>
          <p:cNvSpPr>
            <a:spLocks noGrp="1"/>
          </p:cNvSpPr>
          <p:nvPr>
            <p:ph type="sldNum" sz="quarter" idx="5"/>
          </p:nvPr>
        </p:nvSpPr>
        <p:spPr/>
        <p:txBody>
          <a:bodyPr/>
          <a:lstStyle/>
          <a:p>
            <a:fld id="{C0D9ABF4-36CA-4A22-B69F-0FA3A11990B3}" type="slidenum">
              <a:rPr lang="en-GB" smtClean="0"/>
              <a:t>10</a:t>
            </a:fld>
            <a:endParaRPr lang="en-GB" dirty="0"/>
          </a:p>
        </p:txBody>
      </p:sp>
    </p:spTree>
    <p:extLst>
      <p:ext uri="{BB962C8B-B14F-4D97-AF65-F5344CB8AC3E}">
        <p14:creationId xmlns:p14="http://schemas.microsoft.com/office/powerpoint/2010/main" val="25714753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In figure 15, it clearly shows that the coefficient of drag rises as the car is at the minimum ride height front and maximum ride height rear and before then, gradually rising. </a:t>
            </a:r>
          </a:p>
          <a:p>
            <a:pPr marL="171450" indent="-171450">
              <a:buFont typeface="Arial" panose="020B0604020202020204" pitchFamily="34" charset="0"/>
              <a:buChar char="•"/>
            </a:pPr>
            <a:r>
              <a:rPr lang="en-US" dirty="0" err="1"/>
              <a:t>Durrer</a:t>
            </a:r>
            <a:r>
              <a:rPr lang="en-US" dirty="0"/>
              <a:t> (2016) states that, in his experiment, the drag increases as the front wing gets closer to the ground because is starts producing wake and as the wake gets more disturbed, multiple </a:t>
            </a:r>
            <a:r>
              <a:rPr lang="en-US" dirty="0" err="1"/>
              <a:t>vorticies</a:t>
            </a:r>
            <a:r>
              <a:rPr lang="en-US" dirty="0"/>
              <a:t> are added at lower clearance. </a:t>
            </a:r>
          </a:p>
          <a:p>
            <a:pPr marL="171450" indent="-171450">
              <a:buFont typeface="Arial" panose="020B0604020202020204" pitchFamily="34" charset="0"/>
              <a:buChar char="•"/>
            </a:pPr>
            <a:r>
              <a:rPr lang="en-US" dirty="0"/>
              <a:t>Figure 16 represents the CoP vs Ride height, it is clear to see that there are no major changes until the ride height gets to its maximum at both the front and the rear where the CoP shifts rearward. </a:t>
            </a:r>
          </a:p>
        </p:txBody>
      </p:sp>
      <p:sp>
        <p:nvSpPr>
          <p:cNvPr id="4" name="Slide Number Placeholder 3"/>
          <p:cNvSpPr>
            <a:spLocks noGrp="1"/>
          </p:cNvSpPr>
          <p:nvPr>
            <p:ph type="sldNum" sz="quarter" idx="5"/>
          </p:nvPr>
        </p:nvSpPr>
        <p:spPr/>
        <p:txBody>
          <a:bodyPr/>
          <a:lstStyle/>
          <a:p>
            <a:fld id="{C0D9ABF4-36CA-4A22-B69F-0FA3A11990B3}" type="slidenum">
              <a:rPr lang="en-GB" smtClean="0"/>
              <a:t>11</a:t>
            </a:fld>
            <a:endParaRPr lang="en-GB" dirty="0"/>
          </a:p>
        </p:txBody>
      </p:sp>
    </p:spTree>
    <p:extLst>
      <p:ext uri="{BB962C8B-B14F-4D97-AF65-F5344CB8AC3E}">
        <p14:creationId xmlns:p14="http://schemas.microsoft.com/office/powerpoint/2010/main" val="37540577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The circuit, we as a group, decided to use was </a:t>
            </a:r>
            <a:r>
              <a:rPr lang="en-US" dirty="0" err="1"/>
              <a:t>Pembrey</a:t>
            </a:r>
            <a:r>
              <a:rPr lang="en-US" dirty="0"/>
              <a:t> circuit. The reason for choice was that the driver we used is very familiar with this particular circuit and, after some thought and consideration, </a:t>
            </a:r>
            <a:r>
              <a:rPr lang="en-US" dirty="0" err="1"/>
              <a:t>Pembrey</a:t>
            </a:r>
            <a:r>
              <a:rPr lang="en-US" dirty="0"/>
              <a:t> has everything needed to test the aerodynamics of a vehicle.</a:t>
            </a:r>
          </a:p>
          <a:p>
            <a:pPr marL="171450" indent="-171450">
              <a:buFont typeface="Arial" panose="020B0604020202020204" pitchFamily="34" charset="0"/>
              <a:buChar char="•"/>
            </a:pPr>
            <a:r>
              <a:rPr lang="en-US" dirty="0"/>
              <a:t>The circuit includes one very low speed corner at the start, medium speed corners and also a high speed corner therefore the aerodynamics of the vehicle can be tested under every condition. </a:t>
            </a:r>
          </a:p>
          <a:p>
            <a:pPr marL="171450" indent="-171450">
              <a:buFont typeface="Arial" panose="020B0604020202020204" pitchFamily="34" charset="0"/>
              <a:buChar char="•"/>
            </a:pPr>
            <a:r>
              <a:rPr lang="en-US" dirty="0"/>
              <a:t>The track also includes a high speed straight that can also be used for comparison of aerodynamic setups. </a:t>
            </a:r>
          </a:p>
          <a:p>
            <a:pPr marL="171450" indent="-171450">
              <a:buFont typeface="Arial" panose="020B0604020202020204" pitchFamily="34" charset="0"/>
              <a:buChar char="•"/>
            </a:pPr>
            <a:r>
              <a:rPr lang="en-US" dirty="0"/>
              <a:t>The setups we decided to use were the different wing setups as they had the most influence on the aerodynamic parameters while testing, this can be seen on previous slides. </a:t>
            </a:r>
          </a:p>
          <a:p>
            <a:pPr marL="171450" indent="-171450">
              <a:buFont typeface="Arial" panose="020B0604020202020204" pitchFamily="34" charset="0"/>
              <a:buChar char="•"/>
            </a:pPr>
            <a:r>
              <a:rPr lang="en-US" dirty="0"/>
              <a:t>Each setup will have 6 minutes on track, give or take whether the driver will make a mistake or not. </a:t>
            </a:r>
          </a:p>
        </p:txBody>
      </p:sp>
      <p:sp>
        <p:nvSpPr>
          <p:cNvPr id="4" name="Slide Number Placeholder 3"/>
          <p:cNvSpPr>
            <a:spLocks noGrp="1"/>
          </p:cNvSpPr>
          <p:nvPr>
            <p:ph type="sldNum" sz="quarter" idx="5"/>
          </p:nvPr>
        </p:nvSpPr>
        <p:spPr/>
        <p:txBody>
          <a:bodyPr/>
          <a:lstStyle/>
          <a:p>
            <a:fld id="{C0D9ABF4-36CA-4A22-B69F-0FA3A11990B3}" type="slidenum">
              <a:rPr lang="en-GB" smtClean="0"/>
              <a:t>12</a:t>
            </a:fld>
            <a:endParaRPr lang="en-GB" dirty="0"/>
          </a:p>
        </p:txBody>
      </p:sp>
    </p:spTree>
    <p:extLst>
      <p:ext uri="{BB962C8B-B14F-4D97-AF65-F5344CB8AC3E}">
        <p14:creationId xmlns:p14="http://schemas.microsoft.com/office/powerpoint/2010/main" val="88548831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As can be seen in figure 19, the drag increases as the angle of the rear wing increases, this indicates that the larger the angle the larger the drag. The drag value peaks at the straight towards turn 1, where the value is 2700 Newtons. </a:t>
            </a:r>
          </a:p>
          <a:p>
            <a:pPr marL="171450" indent="-171450">
              <a:buFont typeface="Arial" panose="020B0604020202020204" pitchFamily="34" charset="0"/>
              <a:buChar char="•"/>
            </a:pPr>
            <a:r>
              <a:rPr lang="en-US" dirty="0"/>
              <a:t>Seljak (2008) states that, on a long straight that the less the angle of attack, the better because it reduces the drag of the vehicle.  </a:t>
            </a:r>
          </a:p>
        </p:txBody>
      </p:sp>
      <p:sp>
        <p:nvSpPr>
          <p:cNvPr id="4" name="Slide Number Placeholder 3"/>
          <p:cNvSpPr>
            <a:spLocks noGrp="1"/>
          </p:cNvSpPr>
          <p:nvPr>
            <p:ph type="sldNum" sz="quarter" idx="5"/>
          </p:nvPr>
        </p:nvSpPr>
        <p:spPr/>
        <p:txBody>
          <a:bodyPr/>
          <a:lstStyle/>
          <a:p>
            <a:fld id="{C0D9ABF4-36CA-4A22-B69F-0FA3A11990B3}" type="slidenum">
              <a:rPr lang="en-GB" smtClean="0"/>
              <a:t>13</a:t>
            </a:fld>
            <a:endParaRPr lang="en-GB" dirty="0"/>
          </a:p>
        </p:txBody>
      </p:sp>
    </p:spTree>
    <p:extLst>
      <p:ext uri="{BB962C8B-B14F-4D97-AF65-F5344CB8AC3E}">
        <p14:creationId xmlns:p14="http://schemas.microsoft.com/office/powerpoint/2010/main" val="186689161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Similar to figure 19, the drag increases as the angle of the front wing increases but, the drag has a much higher value which is 3600 Newtons, therefore the front wing has a larger effect on the drag as it is adjusted.</a:t>
            </a:r>
          </a:p>
          <a:p>
            <a:pPr marL="171450" indent="-171450">
              <a:buFont typeface="Arial" panose="020B0604020202020204" pitchFamily="34" charset="0"/>
              <a:buChar char="•"/>
            </a:pPr>
            <a:r>
              <a:rPr lang="en-GB" dirty="0"/>
              <a:t>Walter (2007) states that the front wing is closer to the ground and experiences cleaner air than the rear wing, indicating why it has a larger effect on the drag forces. </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C0D9ABF4-36CA-4A22-B69F-0FA3A11990B3}" type="slidenum">
              <a:rPr lang="en-GB" smtClean="0"/>
              <a:t>14</a:t>
            </a:fld>
            <a:endParaRPr lang="en-GB" dirty="0"/>
          </a:p>
        </p:txBody>
      </p:sp>
    </p:spTree>
    <p:extLst>
      <p:ext uri="{BB962C8B-B14F-4D97-AF65-F5344CB8AC3E}">
        <p14:creationId xmlns:p14="http://schemas.microsoft.com/office/powerpoint/2010/main" val="165449747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Figure 21 shows how the coefficient of lift increases with the angle of the wing and looking at setup 9 it is clear to see that the lift increases as the speed increases which is not the case with the other two setups. Walter (2007) states that, as the angle of attack is increased then the coefficient of lift will increase. </a:t>
            </a:r>
          </a:p>
          <a:p>
            <a:pPr marL="171450" indent="-171450">
              <a:buFont typeface="Arial" panose="020B0604020202020204" pitchFamily="34" charset="0"/>
              <a:buChar char="•"/>
            </a:pPr>
            <a:r>
              <a:rPr lang="en-GB" dirty="0"/>
              <a:t>Figure 22 shows the difference between the front and rear wing, as the sped increases the coefficient of lift decreases with the front wing and the opposite happens with the rear wing. This happens because as the angle of attack increases too much on the front wing, this forces the wing to stall and loose suction Walter (2007).</a:t>
            </a:r>
          </a:p>
          <a:p>
            <a:pPr marL="171450" indent="-171450">
              <a:buFont typeface="Arial" panose="020B0604020202020204" pitchFamily="34" charset="0"/>
              <a:buChar char="•"/>
            </a:pPr>
            <a:r>
              <a:rPr lang="en-GB" dirty="0"/>
              <a:t>It can also be seen that, in Katz (2006) experiment of open wheel race cars, the coefficient of drag and lift are higher for the front wing than the rear. </a:t>
            </a:r>
          </a:p>
          <a:p>
            <a:pPr marL="0" indent="0">
              <a:buFont typeface="Arial" panose="020B0604020202020204" pitchFamily="34" charset="0"/>
              <a:buNone/>
            </a:pPr>
            <a:r>
              <a:rPr lang="en-GB" dirty="0"/>
              <a:t> </a:t>
            </a:r>
          </a:p>
        </p:txBody>
      </p:sp>
      <p:sp>
        <p:nvSpPr>
          <p:cNvPr id="4" name="Slide Number Placeholder 3"/>
          <p:cNvSpPr>
            <a:spLocks noGrp="1"/>
          </p:cNvSpPr>
          <p:nvPr>
            <p:ph type="sldNum" sz="quarter" idx="5"/>
          </p:nvPr>
        </p:nvSpPr>
        <p:spPr/>
        <p:txBody>
          <a:bodyPr/>
          <a:lstStyle/>
          <a:p>
            <a:fld id="{C0D9ABF4-36CA-4A22-B69F-0FA3A11990B3}" type="slidenum">
              <a:rPr lang="en-GB" smtClean="0"/>
              <a:t>15</a:t>
            </a:fld>
            <a:endParaRPr lang="en-GB" dirty="0"/>
          </a:p>
        </p:txBody>
      </p:sp>
    </p:spTree>
    <p:extLst>
      <p:ext uri="{BB962C8B-B14F-4D97-AF65-F5344CB8AC3E}">
        <p14:creationId xmlns:p14="http://schemas.microsoft.com/office/powerpoint/2010/main" val="329374384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In figure 23 it is clear to see that setup 2 experiences more lateral acceleration than the other two setups at higher speeds but on lower speeds, setup 3 seems to experience the same amount. </a:t>
            </a:r>
          </a:p>
          <a:p>
            <a:pPr marL="171450" indent="-171450">
              <a:buFont typeface="Arial" panose="020B0604020202020204" pitchFamily="34" charset="0"/>
              <a:buChar char="•"/>
            </a:pPr>
            <a:r>
              <a:rPr lang="en-GB" dirty="0" err="1"/>
              <a:t>Durrer</a:t>
            </a:r>
            <a:r>
              <a:rPr lang="en-GB" dirty="0"/>
              <a:t> (2016) states that when the angle of attack is increased on the rear wing the downforce is increased, therefore increasing the aerodynamic grip available. </a:t>
            </a:r>
          </a:p>
        </p:txBody>
      </p:sp>
      <p:sp>
        <p:nvSpPr>
          <p:cNvPr id="4" name="Slide Number Placeholder 3"/>
          <p:cNvSpPr>
            <a:spLocks noGrp="1"/>
          </p:cNvSpPr>
          <p:nvPr>
            <p:ph type="sldNum" sz="quarter" idx="5"/>
          </p:nvPr>
        </p:nvSpPr>
        <p:spPr/>
        <p:txBody>
          <a:bodyPr/>
          <a:lstStyle/>
          <a:p>
            <a:fld id="{C0D9ABF4-36CA-4A22-B69F-0FA3A11990B3}" type="slidenum">
              <a:rPr lang="en-GB" smtClean="0"/>
              <a:t>16</a:t>
            </a:fld>
            <a:endParaRPr lang="en-GB" dirty="0"/>
          </a:p>
        </p:txBody>
      </p:sp>
    </p:spTree>
    <p:extLst>
      <p:ext uri="{BB962C8B-B14F-4D97-AF65-F5344CB8AC3E}">
        <p14:creationId xmlns:p14="http://schemas.microsoft.com/office/powerpoint/2010/main" val="282331976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Similar to figure 23, the lateral acceleration increases as the speed increases but, as the wing angles increase the g-force values increase, peaking at 3.3 G.</a:t>
            </a:r>
          </a:p>
          <a:p>
            <a:pPr marL="171450" indent="-171450">
              <a:buFont typeface="Arial" panose="020B0604020202020204" pitchFamily="34" charset="0"/>
              <a:buChar char="•"/>
            </a:pPr>
            <a:r>
              <a:rPr lang="en-GB" dirty="0"/>
              <a:t>When changing the front wing as well as the rear wing, the lateral acceleration increases because of an increase in downforce as mentioned on the previous slide by </a:t>
            </a:r>
            <a:r>
              <a:rPr lang="en-GB" dirty="0" err="1"/>
              <a:t>Durrer</a:t>
            </a:r>
            <a:r>
              <a:rPr lang="en-GB" dirty="0"/>
              <a:t> (2016).</a:t>
            </a:r>
          </a:p>
        </p:txBody>
      </p:sp>
      <p:sp>
        <p:nvSpPr>
          <p:cNvPr id="4" name="Slide Number Placeholder 3"/>
          <p:cNvSpPr>
            <a:spLocks noGrp="1"/>
          </p:cNvSpPr>
          <p:nvPr>
            <p:ph type="sldNum" sz="quarter" idx="5"/>
          </p:nvPr>
        </p:nvSpPr>
        <p:spPr/>
        <p:txBody>
          <a:bodyPr/>
          <a:lstStyle/>
          <a:p>
            <a:fld id="{C0D9ABF4-36CA-4A22-B69F-0FA3A11990B3}" type="slidenum">
              <a:rPr lang="en-GB" smtClean="0"/>
              <a:t>17</a:t>
            </a:fld>
            <a:endParaRPr lang="en-GB" dirty="0"/>
          </a:p>
        </p:txBody>
      </p:sp>
    </p:spTree>
    <p:extLst>
      <p:ext uri="{BB962C8B-B14F-4D97-AF65-F5344CB8AC3E}">
        <p14:creationId xmlns:p14="http://schemas.microsoft.com/office/powerpoint/2010/main" val="361716772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The maximum G force value in figure 25 is 3.5 G which is 0.2 G higher than the values in figure 24. This occurs as the wing angle of attack increases even more which creates more downforce. </a:t>
            </a:r>
          </a:p>
          <a:p>
            <a:pPr marL="171450" indent="-171450">
              <a:buFont typeface="Arial" panose="020B0604020202020204" pitchFamily="34" charset="0"/>
              <a:buChar char="•"/>
            </a:pPr>
            <a:r>
              <a:rPr lang="en-GB" dirty="0"/>
              <a:t>A study made by Michelin Motorsport (2015) indicated that the aerodynamic grip increases as the speed increases, hence why the lateral acceleration is much higher at 200 Km/h than 60 Km/h. They also suggest that when the car is travelling at lower speeds, the mechanical grip of the tyres are operating more than the aerodynamic grip. </a:t>
            </a:r>
          </a:p>
        </p:txBody>
      </p:sp>
      <p:sp>
        <p:nvSpPr>
          <p:cNvPr id="4" name="Slide Number Placeholder 3"/>
          <p:cNvSpPr>
            <a:spLocks noGrp="1"/>
          </p:cNvSpPr>
          <p:nvPr>
            <p:ph type="sldNum" sz="quarter" idx="5"/>
          </p:nvPr>
        </p:nvSpPr>
        <p:spPr/>
        <p:txBody>
          <a:bodyPr/>
          <a:lstStyle/>
          <a:p>
            <a:fld id="{C0D9ABF4-36CA-4A22-B69F-0FA3A11990B3}" type="slidenum">
              <a:rPr lang="en-GB" smtClean="0"/>
              <a:t>18</a:t>
            </a:fld>
            <a:endParaRPr lang="en-GB" dirty="0"/>
          </a:p>
        </p:txBody>
      </p:sp>
    </p:spTree>
    <p:extLst>
      <p:ext uri="{BB962C8B-B14F-4D97-AF65-F5344CB8AC3E}">
        <p14:creationId xmlns:p14="http://schemas.microsoft.com/office/powerpoint/2010/main" val="371705867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The CoP values in figure 26 represent where and how long the vehicles centre of pressure spends its time. It is clear that the CoP for setup 3 is shifted further back than the other two due to the downforce of the rear wing. Setup 7 is also shifted forwards due to the downforce of the front wing.</a:t>
            </a:r>
          </a:p>
          <a:p>
            <a:pPr marL="171450" indent="-171450">
              <a:buFont typeface="Arial" panose="020B0604020202020204" pitchFamily="34" charset="0"/>
              <a:buChar char="•"/>
            </a:pPr>
            <a:r>
              <a:rPr lang="en-GB" dirty="0"/>
              <a:t>Looking at setup 5 where both wings are at the same angle, the CoP seems to be spending most of its time at the centre of the pyramid, indicating that it moves forward and backwards the same amount and for the same amount of time.</a:t>
            </a:r>
          </a:p>
          <a:p>
            <a:pPr marL="171450" indent="-171450">
              <a:buFont typeface="Arial" panose="020B0604020202020204" pitchFamily="34" charset="0"/>
              <a:buChar char="•"/>
            </a:pPr>
            <a:r>
              <a:rPr lang="en-GB" dirty="0"/>
              <a:t>By looking at figure 26 and taking into consideration what Quintarelli (2018) mentioned in his study, setup 7 would be more likely to oversteer as the front wheels have more pressure due to the CoP being more front biased whereas setup 3 would be more likely to understeer as the rear wheels have a higher level of downforce applied to them. This would occur more on faster corners as the downforce on the front or rear wheels increase as the speed increases (Quintarelli, 2018)</a:t>
            </a:r>
          </a:p>
          <a:p>
            <a:endParaRPr lang="en-GB" dirty="0"/>
          </a:p>
          <a:p>
            <a:endParaRPr lang="en-GB" dirty="0"/>
          </a:p>
          <a:p>
            <a:br>
              <a:rPr lang="en-GB" dirty="0"/>
            </a:br>
            <a:endParaRPr lang="en-GB" dirty="0"/>
          </a:p>
        </p:txBody>
      </p:sp>
      <p:sp>
        <p:nvSpPr>
          <p:cNvPr id="4" name="Slide Number Placeholder 3"/>
          <p:cNvSpPr>
            <a:spLocks noGrp="1"/>
          </p:cNvSpPr>
          <p:nvPr>
            <p:ph type="sldNum" sz="quarter" idx="5"/>
          </p:nvPr>
        </p:nvSpPr>
        <p:spPr/>
        <p:txBody>
          <a:bodyPr/>
          <a:lstStyle/>
          <a:p>
            <a:fld id="{C0D9ABF4-36CA-4A22-B69F-0FA3A11990B3}" type="slidenum">
              <a:rPr lang="en-GB" smtClean="0"/>
              <a:t>19</a:t>
            </a:fld>
            <a:endParaRPr lang="en-GB" dirty="0"/>
          </a:p>
        </p:txBody>
      </p:sp>
    </p:spTree>
    <p:extLst>
      <p:ext uri="{BB962C8B-B14F-4D97-AF65-F5344CB8AC3E}">
        <p14:creationId xmlns:p14="http://schemas.microsoft.com/office/powerpoint/2010/main" val="115700701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Figure 27 replicates the change in CoP around a full lap of the circuit. This shows the difference between the front and rear wing when it comes to shifting the </a:t>
            </a:r>
            <a:r>
              <a:rPr lang="en-GB" dirty="0" err="1"/>
              <a:t>center</a:t>
            </a:r>
            <a:r>
              <a:rPr lang="en-GB" dirty="0"/>
              <a:t> of pressure around. It can be seen at corner exits that the CoP shifts backwards as the vehicle accelerated out of the corner and as it brakes for a corner the CoP shifts forwards due to the car pitching. </a:t>
            </a:r>
          </a:p>
          <a:p>
            <a:pPr marL="171450" indent="-171450">
              <a:buFont typeface="Arial" panose="020B0604020202020204" pitchFamily="34" charset="0"/>
              <a:buChar char="•"/>
            </a:pPr>
            <a:r>
              <a:rPr lang="en-GB" dirty="0"/>
              <a:t>Both setups are showing a forward biased CoP position, this could be due to the rake angle of the vehicle as the front ride height is 1mm lower than the rear. </a:t>
            </a:r>
          </a:p>
        </p:txBody>
      </p:sp>
      <p:sp>
        <p:nvSpPr>
          <p:cNvPr id="4" name="Slide Number Placeholder 3"/>
          <p:cNvSpPr>
            <a:spLocks noGrp="1"/>
          </p:cNvSpPr>
          <p:nvPr>
            <p:ph type="sldNum" sz="quarter" idx="5"/>
          </p:nvPr>
        </p:nvSpPr>
        <p:spPr/>
        <p:txBody>
          <a:bodyPr/>
          <a:lstStyle/>
          <a:p>
            <a:fld id="{C0D9ABF4-36CA-4A22-B69F-0FA3A11990B3}" type="slidenum">
              <a:rPr lang="en-GB" smtClean="0"/>
              <a:t>20</a:t>
            </a:fld>
            <a:endParaRPr lang="en-GB" dirty="0"/>
          </a:p>
        </p:txBody>
      </p:sp>
    </p:spTree>
    <p:extLst>
      <p:ext uri="{BB962C8B-B14F-4D97-AF65-F5344CB8AC3E}">
        <p14:creationId xmlns:p14="http://schemas.microsoft.com/office/powerpoint/2010/main" val="383071225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Figure 28 indicates that the CoP decreases as the rake angle increases. When the rake angle gets closer to 1.56 radians the CoP aggressively drops, especially setup 3 where the rear wing is at maximum. This occurs when the vehicle is accelerating out of corners where the CoP goes back because of the rear wing taking effect but the front wing is acting against it and keeping the rake further forward. </a:t>
            </a:r>
          </a:p>
        </p:txBody>
      </p:sp>
      <p:sp>
        <p:nvSpPr>
          <p:cNvPr id="4" name="Slide Number Placeholder 3"/>
          <p:cNvSpPr>
            <a:spLocks noGrp="1"/>
          </p:cNvSpPr>
          <p:nvPr>
            <p:ph type="sldNum" sz="quarter" idx="5"/>
          </p:nvPr>
        </p:nvSpPr>
        <p:spPr/>
        <p:txBody>
          <a:bodyPr/>
          <a:lstStyle/>
          <a:p>
            <a:fld id="{C0D9ABF4-36CA-4A22-B69F-0FA3A11990B3}" type="slidenum">
              <a:rPr lang="en-GB" smtClean="0"/>
              <a:t>21</a:t>
            </a:fld>
            <a:endParaRPr lang="en-GB" dirty="0"/>
          </a:p>
        </p:txBody>
      </p:sp>
    </p:spTree>
    <p:extLst>
      <p:ext uri="{BB962C8B-B14F-4D97-AF65-F5344CB8AC3E}">
        <p14:creationId xmlns:p14="http://schemas.microsoft.com/office/powerpoint/2010/main" val="250010855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Looking at the understeer values for setup 3 in red, it is clear that the vehicle experiences a lot more understeer than setup 7 in black. </a:t>
            </a:r>
          </a:p>
          <a:p>
            <a:pPr marL="171450" indent="-171450">
              <a:buFont typeface="Arial" panose="020B0604020202020204" pitchFamily="34" charset="0"/>
              <a:buChar char="•"/>
            </a:pPr>
            <a:r>
              <a:rPr lang="en-GB" dirty="0"/>
              <a:t>The cause of this being that the front wing is at minimum and rear wing being at maximum causing the car to understeer due to lack of downforce on the front as stated by Quintarelli (2018) on slide 19 that setup 7 is more likely to oversteer and setup 3 is more likely to understeer, figure 29 proves this. </a:t>
            </a:r>
          </a:p>
          <a:p>
            <a:pPr marL="171450" indent="-171450">
              <a:buFont typeface="Arial" panose="020B0604020202020204" pitchFamily="34" charset="0"/>
              <a:buChar char="•"/>
            </a:pPr>
            <a:r>
              <a:rPr lang="en-GB" dirty="0"/>
              <a:t>Another point that needs to be taken into consideration in the maximum speed of the vehicle, setup 7 seems to struggle to keep up with setup 3 on the straights, this is due to the front wing having a larger drag value than the rear wing (as can be seen on slide 14) </a:t>
            </a:r>
          </a:p>
        </p:txBody>
      </p:sp>
      <p:sp>
        <p:nvSpPr>
          <p:cNvPr id="4" name="Slide Number Placeholder 3"/>
          <p:cNvSpPr>
            <a:spLocks noGrp="1"/>
          </p:cNvSpPr>
          <p:nvPr>
            <p:ph type="sldNum" sz="quarter" idx="5"/>
          </p:nvPr>
        </p:nvSpPr>
        <p:spPr/>
        <p:txBody>
          <a:bodyPr/>
          <a:lstStyle/>
          <a:p>
            <a:fld id="{C0D9ABF4-36CA-4A22-B69F-0FA3A11990B3}" type="slidenum">
              <a:rPr lang="en-GB" smtClean="0"/>
              <a:t>22</a:t>
            </a:fld>
            <a:endParaRPr lang="en-GB" dirty="0"/>
          </a:p>
        </p:txBody>
      </p:sp>
    </p:spTree>
    <p:extLst>
      <p:ext uri="{BB962C8B-B14F-4D97-AF65-F5344CB8AC3E}">
        <p14:creationId xmlns:p14="http://schemas.microsoft.com/office/powerpoint/2010/main" val="295036169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Setup 1 in red, seems to have a fairly low amount of understeer compared to the other two but in turn 1 it is clear that the vehicle is doing 15 Km/h less speed than the other two setups, due to the wing angles being at minimum. From that point onwards, setup 1 seems to be behind the other to due to lack of grip on the faster corners. </a:t>
            </a:r>
          </a:p>
          <a:p>
            <a:pPr marL="171450" indent="-171450">
              <a:buFont typeface="Arial" panose="020B0604020202020204" pitchFamily="34" charset="0"/>
              <a:buChar char="•"/>
            </a:pPr>
            <a:r>
              <a:rPr lang="en-GB" dirty="0"/>
              <a:t>Looking at turn 8 the fastest setup is setup 9 in green, this is due to the amount of downforce created by the large angles of the wings. As Quintarelli (2018) states that a high downforce setup is more likely to benefit with grip on corners but with a sacrifice to higher drag values. </a:t>
            </a:r>
          </a:p>
          <a:p>
            <a:pPr marL="171450" indent="-171450">
              <a:buFont typeface="Arial" panose="020B0604020202020204" pitchFamily="34" charset="0"/>
              <a:buChar char="•"/>
            </a:pPr>
            <a:r>
              <a:rPr lang="en-GB" dirty="0"/>
              <a:t>Setup 5 is with both wings at 20 degrees, this shows at turn 1 because the rear wing hasn’t got as much downforce as the other two setups, the car experiences snap oversteer due to the lack of grip at the rear wheels (Michelin, 2015)</a:t>
            </a:r>
          </a:p>
        </p:txBody>
      </p:sp>
      <p:sp>
        <p:nvSpPr>
          <p:cNvPr id="4" name="Slide Number Placeholder 3"/>
          <p:cNvSpPr>
            <a:spLocks noGrp="1"/>
          </p:cNvSpPr>
          <p:nvPr>
            <p:ph type="sldNum" sz="quarter" idx="5"/>
          </p:nvPr>
        </p:nvSpPr>
        <p:spPr/>
        <p:txBody>
          <a:bodyPr/>
          <a:lstStyle/>
          <a:p>
            <a:fld id="{C0D9ABF4-36CA-4A22-B69F-0FA3A11990B3}" type="slidenum">
              <a:rPr lang="en-GB" smtClean="0"/>
              <a:t>23</a:t>
            </a:fld>
            <a:endParaRPr lang="en-GB" dirty="0"/>
          </a:p>
        </p:txBody>
      </p:sp>
    </p:spTree>
    <p:extLst>
      <p:ext uri="{BB962C8B-B14F-4D97-AF65-F5344CB8AC3E}">
        <p14:creationId xmlns:p14="http://schemas.microsoft.com/office/powerpoint/2010/main" val="57520576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The CoP has a very big impact on the vehicles handling and this is proven by looking at the histograms and then at the understeer values.</a:t>
            </a:r>
          </a:p>
          <a:p>
            <a:pPr marL="171450" indent="-171450">
              <a:buFont typeface="Arial" panose="020B0604020202020204" pitchFamily="34" charset="0"/>
              <a:buChar char="•"/>
            </a:pPr>
            <a:r>
              <a:rPr lang="en-GB" dirty="0"/>
              <a:t>Because Pembrey circuit has only one very low speed corners and the rest are fast, the low speed handling of the vehicle can be compromised and the time can be made up on the high speed corners therefore, due to this reason the setup I would use would be:</a:t>
            </a:r>
          </a:p>
          <a:p>
            <a:pPr marL="171450" indent="-171450">
              <a:buFont typeface="Arial" panose="020B0604020202020204" pitchFamily="34" charset="0"/>
              <a:buChar char="•"/>
            </a:pPr>
            <a:r>
              <a:rPr lang="en-GB" dirty="0"/>
              <a:t>Ride height front – 4</a:t>
            </a:r>
          </a:p>
          <a:p>
            <a:pPr marL="171450" indent="-171450">
              <a:buFont typeface="Arial" panose="020B0604020202020204" pitchFamily="34" charset="0"/>
              <a:buChar char="•"/>
            </a:pPr>
            <a:r>
              <a:rPr lang="en-GB" dirty="0"/>
              <a:t>Ride height rear – 5 </a:t>
            </a:r>
          </a:p>
          <a:p>
            <a:pPr marL="171450" indent="-171450">
              <a:buFont typeface="Arial" panose="020B0604020202020204" pitchFamily="34" charset="0"/>
              <a:buChar char="•"/>
            </a:pPr>
            <a:r>
              <a:rPr lang="en-GB" dirty="0"/>
              <a:t>Front wing – 40 degrees</a:t>
            </a:r>
          </a:p>
          <a:p>
            <a:pPr marL="171450" indent="-171450">
              <a:buFont typeface="Arial" panose="020B0604020202020204" pitchFamily="34" charset="0"/>
              <a:buChar char="•"/>
            </a:pPr>
            <a:r>
              <a:rPr lang="en-GB" dirty="0"/>
              <a:t>Rear wing – 40 degrees </a:t>
            </a:r>
          </a:p>
          <a:p>
            <a:pPr marL="171450" indent="-171450">
              <a:buFont typeface="Arial" panose="020B0604020202020204" pitchFamily="34" charset="0"/>
              <a:buChar char="•"/>
            </a:pPr>
            <a:r>
              <a:rPr lang="en-GB" dirty="0"/>
              <a:t>This setup has a lot of understeer on the first corner but, as the circuit goes on it tends to overtake all other setups on the fast corners because of the high downforce it produces. </a:t>
            </a:r>
          </a:p>
        </p:txBody>
      </p:sp>
      <p:sp>
        <p:nvSpPr>
          <p:cNvPr id="4" name="Slide Number Placeholder 3"/>
          <p:cNvSpPr>
            <a:spLocks noGrp="1"/>
          </p:cNvSpPr>
          <p:nvPr>
            <p:ph type="sldNum" sz="quarter" idx="5"/>
          </p:nvPr>
        </p:nvSpPr>
        <p:spPr/>
        <p:txBody>
          <a:bodyPr/>
          <a:lstStyle/>
          <a:p>
            <a:fld id="{C0D9ABF4-36CA-4A22-B69F-0FA3A11990B3}" type="slidenum">
              <a:rPr lang="en-GB" smtClean="0"/>
              <a:t>24</a:t>
            </a:fld>
            <a:endParaRPr lang="en-GB" dirty="0"/>
          </a:p>
        </p:txBody>
      </p:sp>
    </p:spTree>
    <p:extLst>
      <p:ext uri="{BB962C8B-B14F-4D97-AF65-F5344CB8AC3E}">
        <p14:creationId xmlns:p14="http://schemas.microsoft.com/office/powerpoint/2010/main" val="36162383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D407C44-3C1D-4E25-9DA6-76F122AD97E4}" type="datetimeFigureOut">
              <a:rPr lang="en-GB" smtClean="0"/>
              <a:t>25/03/2020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9490327D-94BE-45A9-9008-C84D6F83AF71}" type="slidenum">
              <a:rPr lang="en-GB" smtClean="0"/>
              <a:t>‹#›</a:t>
            </a:fld>
            <a:endParaRPr lang="en-GB"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948108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D407C44-3C1D-4E25-9DA6-76F122AD97E4}" type="datetimeFigureOut">
              <a:rPr lang="en-GB" smtClean="0"/>
              <a:t>25/03/2020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9490327D-94BE-45A9-9008-C84D6F83AF71}" type="slidenum">
              <a:rPr lang="en-GB" smtClean="0"/>
              <a:t>‹#›</a:t>
            </a:fld>
            <a:endParaRPr lang="en-GB" dirty="0"/>
          </a:p>
        </p:txBody>
      </p:sp>
    </p:spTree>
    <p:extLst>
      <p:ext uri="{BB962C8B-B14F-4D97-AF65-F5344CB8AC3E}">
        <p14:creationId xmlns:p14="http://schemas.microsoft.com/office/powerpoint/2010/main" val="24009873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D407C44-3C1D-4E25-9DA6-76F122AD97E4}" type="datetimeFigureOut">
              <a:rPr lang="en-GB" smtClean="0"/>
              <a:t>25/03/2020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9490327D-94BE-45A9-9008-C84D6F83AF71}" type="slidenum">
              <a:rPr lang="en-GB" smtClean="0"/>
              <a:t>‹#›</a:t>
            </a:fld>
            <a:endParaRPr lang="en-GB" dirty="0"/>
          </a:p>
        </p:txBody>
      </p:sp>
    </p:spTree>
    <p:extLst>
      <p:ext uri="{BB962C8B-B14F-4D97-AF65-F5344CB8AC3E}">
        <p14:creationId xmlns:p14="http://schemas.microsoft.com/office/powerpoint/2010/main" val="14631248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407C44-3C1D-4E25-9DA6-76F122AD97E4}" type="datetimeFigureOut">
              <a:rPr lang="en-GB" smtClean="0"/>
              <a:t>25/03/2020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9490327D-94BE-45A9-9008-C84D6F83AF71}" type="slidenum">
              <a:rPr lang="en-GB" smtClean="0"/>
              <a:t>‹#›</a:t>
            </a:fld>
            <a:endParaRPr lang="en-GB" dirty="0"/>
          </a:p>
        </p:txBody>
      </p:sp>
    </p:spTree>
    <p:extLst>
      <p:ext uri="{BB962C8B-B14F-4D97-AF65-F5344CB8AC3E}">
        <p14:creationId xmlns:p14="http://schemas.microsoft.com/office/powerpoint/2010/main" val="39372861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D407C44-3C1D-4E25-9DA6-76F122AD97E4}" type="datetimeFigureOut">
              <a:rPr lang="en-GB" smtClean="0"/>
              <a:t>25/03/2020</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9490327D-94BE-45A9-9008-C84D6F83AF71}" type="slidenum">
              <a:rPr lang="en-GB" smtClean="0"/>
              <a:t>‹#›</a:t>
            </a:fld>
            <a:endParaRPr lang="en-GB" dirty="0"/>
          </a:p>
        </p:txBody>
      </p:sp>
    </p:spTree>
    <p:extLst>
      <p:ext uri="{BB962C8B-B14F-4D97-AF65-F5344CB8AC3E}">
        <p14:creationId xmlns:p14="http://schemas.microsoft.com/office/powerpoint/2010/main" val="29929989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D407C44-3C1D-4E25-9DA6-76F122AD97E4}" type="datetimeFigureOut">
              <a:rPr lang="en-GB" smtClean="0"/>
              <a:t>25/03/2020</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9490327D-94BE-45A9-9008-C84D6F83AF71}" type="slidenum">
              <a:rPr lang="en-GB" smtClean="0"/>
              <a:t>‹#›</a:t>
            </a:fld>
            <a:endParaRPr lang="en-GB" dirty="0"/>
          </a:p>
        </p:txBody>
      </p:sp>
    </p:spTree>
    <p:extLst>
      <p:ext uri="{BB962C8B-B14F-4D97-AF65-F5344CB8AC3E}">
        <p14:creationId xmlns:p14="http://schemas.microsoft.com/office/powerpoint/2010/main" val="23376839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D407C44-3C1D-4E25-9DA6-76F122AD97E4}" type="datetimeFigureOut">
              <a:rPr lang="en-GB" smtClean="0"/>
              <a:t>25/03/2020</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9490327D-94BE-45A9-9008-C84D6F83AF71}" type="slidenum">
              <a:rPr lang="en-GB" smtClean="0"/>
              <a:t>‹#›</a:t>
            </a:fld>
            <a:endParaRPr lang="en-GB" dirty="0"/>
          </a:p>
        </p:txBody>
      </p:sp>
    </p:spTree>
    <p:extLst>
      <p:ext uri="{BB962C8B-B14F-4D97-AF65-F5344CB8AC3E}">
        <p14:creationId xmlns:p14="http://schemas.microsoft.com/office/powerpoint/2010/main" val="19417323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D407C44-3C1D-4E25-9DA6-76F122AD97E4}" type="datetimeFigureOut">
              <a:rPr lang="en-GB" smtClean="0"/>
              <a:t>25/03/2020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9490327D-94BE-45A9-9008-C84D6F83AF71}" type="slidenum">
              <a:rPr lang="en-GB" smtClean="0"/>
              <a:t>‹#›</a:t>
            </a:fld>
            <a:endParaRPr lang="en-GB" dirty="0"/>
          </a:p>
        </p:txBody>
      </p:sp>
    </p:spTree>
    <p:extLst>
      <p:ext uri="{BB962C8B-B14F-4D97-AF65-F5344CB8AC3E}">
        <p14:creationId xmlns:p14="http://schemas.microsoft.com/office/powerpoint/2010/main" val="2130377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D407C44-3C1D-4E25-9DA6-76F122AD97E4}" type="datetimeFigureOut">
              <a:rPr lang="en-GB" smtClean="0"/>
              <a:t>25/03/2020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9490327D-94BE-45A9-9008-C84D6F83AF71}" type="slidenum">
              <a:rPr lang="en-GB" smtClean="0"/>
              <a:t>‹#›</a:t>
            </a:fld>
            <a:endParaRPr lang="en-GB" dirty="0"/>
          </a:p>
        </p:txBody>
      </p:sp>
    </p:spTree>
    <p:extLst>
      <p:ext uri="{BB962C8B-B14F-4D97-AF65-F5344CB8AC3E}">
        <p14:creationId xmlns:p14="http://schemas.microsoft.com/office/powerpoint/2010/main" val="26164275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Date Placeholder 2"/>
          <p:cNvSpPr>
            <a:spLocks noGrp="1"/>
          </p:cNvSpPr>
          <p:nvPr>
            <p:ph type="dt" sz="half" idx="10"/>
          </p:nvPr>
        </p:nvSpPr>
        <p:spPr/>
        <p:txBody>
          <a:bodyPr/>
          <a:lstStyle/>
          <a:p>
            <a:fld id="{BD407C44-3C1D-4E25-9DA6-76F122AD97E4}" type="datetimeFigureOut">
              <a:rPr lang="en-GB" smtClean="0"/>
              <a:t>25/03/2020</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9490327D-94BE-45A9-9008-C84D6F83AF71}" type="slidenum">
              <a:rPr lang="en-GB" smtClean="0"/>
              <a:t>‹#›</a:t>
            </a:fld>
            <a:endParaRPr lang="en-GB" dirty="0"/>
          </a:p>
        </p:txBody>
      </p:sp>
    </p:spTree>
    <p:extLst>
      <p:ext uri="{BB962C8B-B14F-4D97-AF65-F5344CB8AC3E}">
        <p14:creationId xmlns:p14="http://schemas.microsoft.com/office/powerpoint/2010/main" val="25031237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D407C44-3C1D-4E25-9DA6-76F122AD97E4}" type="datetimeFigureOut">
              <a:rPr lang="en-GB" smtClean="0"/>
              <a:t>25/03/2020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9490327D-94BE-45A9-9008-C84D6F83AF71}" type="slidenum">
              <a:rPr lang="en-GB" smtClean="0"/>
              <a:t>‹#›</a:t>
            </a:fld>
            <a:endParaRPr lang="en-GB" dirty="0"/>
          </a:p>
        </p:txBody>
      </p:sp>
    </p:spTree>
    <p:extLst>
      <p:ext uri="{BB962C8B-B14F-4D97-AF65-F5344CB8AC3E}">
        <p14:creationId xmlns:p14="http://schemas.microsoft.com/office/powerpoint/2010/main" val="37040127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D407C44-3C1D-4E25-9DA6-76F122AD97E4}" type="datetimeFigureOut">
              <a:rPr lang="en-GB" smtClean="0"/>
              <a:t>25/03/2020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9490327D-94BE-45A9-9008-C84D6F83AF71}" type="slidenum">
              <a:rPr lang="en-GB" smtClean="0"/>
              <a:t>‹#›</a:t>
            </a:fld>
            <a:endParaRPr lang="en-GB" dirty="0"/>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5216127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D407C44-3C1D-4E25-9DA6-76F122AD97E4}" type="datetimeFigureOut">
              <a:rPr lang="en-GB" smtClean="0"/>
              <a:t>25/03/2020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9490327D-94BE-45A9-9008-C84D6F83AF71}" type="slidenum">
              <a:rPr lang="en-GB" smtClean="0"/>
              <a:t>‹#›</a:t>
            </a:fld>
            <a:endParaRPr lang="en-GB" dirty="0"/>
          </a:p>
        </p:txBody>
      </p:sp>
    </p:spTree>
    <p:extLst>
      <p:ext uri="{BB962C8B-B14F-4D97-AF65-F5344CB8AC3E}">
        <p14:creationId xmlns:p14="http://schemas.microsoft.com/office/powerpoint/2010/main" val="133011009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D407C44-3C1D-4E25-9DA6-76F122AD97E4}" type="datetimeFigureOut">
              <a:rPr lang="en-GB" smtClean="0"/>
              <a:t>25/03/2020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9490327D-94BE-45A9-9008-C84D6F83AF71}" type="slidenum">
              <a:rPr lang="en-GB" smtClean="0"/>
              <a:t>‹#›</a:t>
            </a:fld>
            <a:endParaRPr lang="en-GB" dirty="0"/>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18412519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D407C44-3C1D-4E25-9DA6-76F122AD97E4}" type="datetimeFigureOut">
              <a:rPr lang="en-GB" smtClean="0"/>
              <a:t>25/03/2020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9490327D-94BE-45A9-9008-C84D6F83AF71}" type="slidenum">
              <a:rPr lang="en-GB" smtClean="0"/>
              <a:t>‹#›</a:t>
            </a:fld>
            <a:endParaRPr lang="en-GB" dirty="0"/>
          </a:p>
        </p:txBody>
      </p:sp>
    </p:spTree>
    <p:extLst>
      <p:ext uri="{BB962C8B-B14F-4D97-AF65-F5344CB8AC3E}">
        <p14:creationId xmlns:p14="http://schemas.microsoft.com/office/powerpoint/2010/main" val="8049702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D407C44-3C1D-4E25-9DA6-76F122AD97E4}" type="datetimeFigureOut">
              <a:rPr lang="en-GB" smtClean="0"/>
              <a:t>25/03/2020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9490327D-94BE-45A9-9008-C84D6F83AF71}" type="slidenum">
              <a:rPr lang="en-GB" smtClean="0"/>
              <a:t>‹#›</a:t>
            </a:fld>
            <a:endParaRPr lang="en-GB" dirty="0"/>
          </a:p>
        </p:txBody>
      </p:sp>
    </p:spTree>
    <p:extLst>
      <p:ext uri="{BB962C8B-B14F-4D97-AF65-F5344CB8AC3E}">
        <p14:creationId xmlns:p14="http://schemas.microsoft.com/office/powerpoint/2010/main" val="339300811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D407C44-3C1D-4E25-9DA6-76F122AD97E4}" type="datetimeFigureOut">
              <a:rPr lang="en-GB" smtClean="0"/>
              <a:t>25/03/2020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9490327D-94BE-45A9-9008-C84D6F83AF71}" type="slidenum">
              <a:rPr lang="en-GB" smtClean="0"/>
              <a:t>‹#›</a:t>
            </a:fld>
            <a:endParaRPr lang="en-GB" dirty="0"/>
          </a:p>
        </p:txBody>
      </p:sp>
    </p:spTree>
    <p:extLst>
      <p:ext uri="{BB962C8B-B14F-4D97-AF65-F5344CB8AC3E}">
        <p14:creationId xmlns:p14="http://schemas.microsoft.com/office/powerpoint/2010/main" val="5024552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D407C44-3C1D-4E25-9DA6-76F122AD97E4}" type="datetimeFigureOut">
              <a:rPr lang="en-GB" smtClean="0"/>
              <a:t>25/03/2020</a:t>
            </a:fld>
            <a:endParaRPr lang="en-GB" dirty="0"/>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9490327D-94BE-45A9-9008-C84D6F83AF71}" type="slidenum">
              <a:rPr lang="en-GB" smtClean="0"/>
              <a:t>‹#›</a:t>
            </a:fld>
            <a:endParaRPr lang="en-GB" dirty="0"/>
          </a:p>
        </p:txBody>
      </p:sp>
    </p:spTree>
    <p:extLst>
      <p:ext uri="{BB962C8B-B14F-4D97-AF65-F5344CB8AC3E}">
        <p14:creationId xmlns:p14="http://schemas.microsoft.com/office/powerpoint/2010/main" val="1871067632"/>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7" Type="http://schemas.openxmlformats.org/officeDocument/2006/relationships/image" Target="../media/image3.emf"/><Relationship Id="rId2" Type="http://schemas.openxmlformats.org/officeDocument/2006/relationships/slideLayout" Target="../slideLayouts/slideLayout2.xml"/><Relationship Id="rId1" Type="http://schemas.openxmlformats.org/officeDocument/2006/relationships/vmlDrawing" Target="../drawings/vmlDrawing1.vml"/><Relationship Id="rId6" Type="http://schemas.openxmlformats.org/officeDocument/2006/relationships/oleObject" Target="../embeddings/oleObject2.bin"/><Relationship Id="rId5" Type="http://schemas.openxmlformats.org/officeDocument/2006/relationships/image" Target="../media/image2.emf"/><Relationship Id="rId4" Type="http://schemas.openxmlformats.org/officeDocument/2006/relationships/oleObject" Target="../embeddings/oleObject1.bin"/></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8" Type="http://schemas.openxmlformats.org/officeDocument/2006/relationships/image" Target="../media/image9.tiff"/><Relationship Id="rId3" Type="http://schemas.openxmlformats.org/officeDocument/2006/relationships/notesSlide" Target="../notesSlides/notesSlide4.xml"/><Relationship Id="rId7" Type="http://schemas.openxmlformats.org/officeDocument/2006/relationships/image" Target="../media/image8.emf"/><Relationship Id="rId2" Type="http://schemas.openxmlformats.org/officeDocument/2006/relationships/slideLayout" Target="../slideLayouts/slideLayout2.xml"/><Relationship Id="rId1" Type="http://schemas.openxmlformats.org/officeDocument/2006/relationships/vmlDrawing" Target="../drawings/vmlDrawing2.vml"/><Relationship Id="rId6" Type="http://schemas.openxmlformats.org/officeDocument/2006/relationships/oleObject" Target="../embeddings/oleObject4.bin"/><Relationship Id="rId5" Type="http://schemas.openxmlformats.org/officeDocument/2006/relationships/image" Target="../media/image7.emf"/><Relationship Id="rId4" Type="http://schemas.openxmlformats.org/officeDocument/2006/relationships/oleObject" Target="../embeddings/oleObject3.bin"/></Relationships>
</file>

<file path=ppt/slides/_rels/slide5.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chart" Target="../charts/chart3.xm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chart" Target="../charts/chart4.xm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chart" Target="../charts/chart5.xml"/><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chart" Target="../charts/chart6.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vmlDrawing" Target="../drawings/vmlDrawing3.vml"/><Relationship Id="rId6" Type="http://schemas.openxmlformats.org/officeDocument/2006/relationships/image" Target="../media/image2.emf"/><Relationship Id="rId5" Type="http://schemas.openxmlformats.org/officeDocument/2006/relationships/oleObject" Target="../embeddings/oleObject1.bin"/><Relationship Id="rId4" Type="http://schemas.openxmlformats.org/officeDocument/2006/relationships/image" Target="../media/image11.tiff"/></Relationships>
</file>

<file path=ppt/slides/_rels/slide13.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15.jpg"/></Relationships>
</file>

<file path=ppt/slides/_rels/slide16.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2103B461-323C-4912-BFFD-C3758266208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1" name="Straight Connector 10">
              <a:extLst>
                <a:ext uri="{FF2B5EF4-FFF2-40B4-BE49-F238E27FC236}">
                  <a16:creationId xmlns:a16="http://schemas.microsoft.com/office/drawing/2014/main" id="{FBC21318-F4F4-4524-95D1-6B7FE0A788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D9FFA8E5-974F-409E-89C6-E185BD90933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C384E2B1-7008-45EE-9F2E-FEF3A089780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D4563410-7FE9-4955-89C6-0FB9326CD3A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3AD14C0E-D5DF-4BDC-BD92-642CFF1801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17" name="Rectangle 16">
            <a:extLst>
              <a:ext uri="{FF2B5EF4-FFF2-40B4-BE49-F238E27FC236}">
                <a16:creationId xmlns:a16="http://schemas.microsoft.com/office/drawing/2014/main" id="{9A212F8F-D812-4A16-BE82-F3500DE321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Snip Diagonal Corner Rectangle 24">
            <a:extLst>
              <a:ext uri="{FF2B5EF4-FFF2-40B4-BE49-F238E27FC236}">
                <a16:creationId xmlns:a16="http://schemas.microsoft.com/office/drawing/2014/main" id="{D2CF1D1B-04ED-443D-A9FE-68BF8859BD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8229" y="620722"/>
            <a:ext cx="10935543" cy="5286838"/>
          </a:xfrm>
          <a:prstGeom prst="snip2DiagRect">
            <a:avLst>
              <a:gd name="adj1" fmla="val 10787"/>
              <a:gd name="adj2" fmla="val 0"/>
            </a:avLst>
          </a:prstGeom>
          <a:solidFill>
            <a:schemeClr val="tx1"/>
          </a:solidFill>
          <a:ln>
            <a:no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p:cNvPicPr>
            <a:picLocks noChangeAspect="1"/>
          </p:cNvPicPr>
          <p:nvPr/>
        </p:nvPicPr>
        <p:blipFill rotWithShape="1">
          <a:blip r:embed="rId3" cstate="print">
            <a:extLst>
              <a:ext uri="{28A0092B-C50C-407E-A947-70E740481C1C}">
                <a14:useLocalDpi xmlns:a14="http://schemas.microsoft.com/office/drawing/2010/main" val="0"/>
              </a:ext>
            </a:extLst>
          </a:blip>
          <a:srcRect l="4662" t="27989" r="3391" b="30574"/>
          <a:stretch/>
        </p:blipFill>
        <p:spPr>
          <a:xfrm>
            <a:off x="959315" y="934838"/>
            <a:ext cx="5448166" cy="3069102"/>
          </a:xfrm>
          <a:custGeom>
            <a:avLst/>
            <a:gdLst/>
            <a:ahLst/>
            <a:cxnLst/>
            <a:rect l="l" t="t" r="r" b="b"/>
            <a:pathLst>
              <a:path w="10607040" h="4956048">
                <a:moveTo>
                  <a:pt x="497480" y="0"/>
                </a:moveTo>
                <a:lnTo>
                  <a:pt x="10607040" y="0"/>
                </a:lnTo>
                <a:lnTo>
                  <a:pt x="10607040" y="4485407"/>
                </a:lnTo>
                <a:lnTo>
                  <a:pt x="10131692" y="4956048"/>
                </a:lnTo>
                <a:lnTo>
                  <a:pt x="0" y="4956048"/>
                </a:lnTo>
                <a:lnTo>
                  <a:pt x="0" y="492554"/>
                </a:lnTo>
                <a:close/>
              </a:path>
            </a:pathLst>
          </a:custGeom>
        </p:spPr>
      </p:pic>
      <p:sp>
        <p:nvSpPr>
          <p:cNvPr id="4" name="Rectangle 3"/>
          <p:cNvSpPr/>
          <p:nvPr/>
        </p:nvSpPr>
        <p:spPr>
          <a:xfrm>
            <a:off x="6448527" y="867777"/>
            <a:ext cx="4999762" cy="3493264"/>
          </a:xfrm>
          <a:prstGeom prst="rect">
            <a:avLst/>
          </a:prstGeom>
          <a:noFill/>
        </p:spPr>
        <p:txBody>
          <a:bodyPr wrap="square" lIns="91440" tIns="45720" rIns="91440" bIns="45720">
            <a:spAutoFit/>
          </a:bodyPr>
          <a:lstStyle/>
          <a:p>
            <a:pPr algn="ctr">
              <a:spcAft>
                <a:spcPts val="600"/>
              </a:spcAft>
            </a:pPr>
            <a:r>
              <a:rPr lang="en-US" sz="2800" b="0" cap="none" spc="0" dirty="0">
                <a:ln w="0"/>
                <a:solidFill>
                  <a:schemeClr val="bg2"/>
                </a:solidFill>
                <a:effectLst>
                  <a:outerShdw blurRad="38100" dist="19050" dir="2700000" algn="tl" rotWithShape="0">
                    <a:schemeClr val="dk1">
                      <a:alpha val="40000"/>
                    </a:schemeClr>
                  </a:outerShdw>
                </a:effectLst>
              </a:rPr>
              <a:t>Race Engineering </a:t>
            </a:r>
          </a:p>
          <a:p>
            <a:pPr algn="ctr">
              <a:spcAft>
                <a:spcPts val="600"/>
              </a:spcAft>
            </a:pPr>
            <a:r>
              <a:rPr lang="en-US" sz="2800" dirty="0">
                <a:ln w="0"/>
                <a:solidFill>
                  <a:schemeClr val="bg2"/>
                </a:solidFill>
                <a:effectLst>
                  <a:outerShdw blurRad="38100" dist="19050" dir="2700000" algn="tl" rotWithShape="0">
                    <a:schemeClr val="dk1">
                      <a:alpha val="40000"/>
                    </a:schemeClr>
                  </a:outerShdw>
                </a:effectLst>
              </a:rPr>
              <a:t>Aerodynamic Vehicle Testing </a:t>
            </a:r>
          </a:p>
          <a:p>
            <a:pPr algn="ctr">
              <a:spcAft>
                <a:spcPts val="600"/>
              </a:spcAft>
            </a:pPr>
            <a:r>
              <a:rPr lang="en-US" sz="2800" dirty="0">
                <a:ln w="0"/>
                <a:solidFill>
                  <a:schemeClr val="bg2"/>
                </a:solidFill>
                <a:effectLst>
                  <a:outerShdw blurRad="38100" dist="19050" dir="2700000" algn="tl" rotWithShape="0">
                    <a:schemeClr val="dk1">
                      <a:alpha val="40000"/>
                    </a:schemeClr>
                  </a:outerShdw>
                </a:effectLst>
              </a:rPr>
              <a:t>and Analysis</a:t>
            </a:r>
          </a:p>
          <a:p>
            <a:pPr algn="ctr">
              <a:spcAft>
                <a:spcPts val="600"/>
              </a:spcAft>
            </a:pPr>
            <a:endParaRPr lang="en-US" sz="2800" b="0" cap="none" spc="0" dirty="0">
              <a:ln w="0"/>
              <a:solidFill>
                <a:schemeClr val="accent6"/>
              </a:solidFill>
              <a:effectLst>
                <a:outerShdw blurRad="38100" dist="19050" dir="2700000" algn="tl" rotWithShape="0">
                  <a:schemeClr val="dk1">
                    <a:alpha val="40000"/>
                  </a:schemeClr>
                </a:outerShdw>
              </a:effectLst>
            </a:endParaRPr>
          </a:p>
          <a:p>
            <a:pPr algn="ctr">
              <a:spcAft>
                <a:spcPts val="600"/>
              </a:spcAft>
            </a:pPr>
            <a:endParaRPr lang="en-US" sz="2800" b="0" cap="none" spc="0" dirty="0">
              <a:ln w="0"/>
              <a:solidFill>
                <a:schemeClr val="accent6"/>
              </a:solidFill>
              <a:effectLst>
                <a:outerShdw blurRad="38100" dist="19050" dir="2700000" algn="tl" rotWithShape="0">
                  <a:schemeClr val="dk1">
                    <a:alpha val="40000"/>
                  </a:schemeClr>
                </a:outerShdw>
              </a:effectLst>
            </a:endParaRPr>
          </a:p>
          <a:p>
            <a:pPr algn="ctr">
              <a:spcAft>
                <a:spcPts val="600"/>
              </a:spcAft>
            </a:pPr>
            <a:endParaRPr lang="en-US" sz="2800" b="0" cap="none" spc="0" dirty="0">
              <a:ln w="0"/>
              <a:solidFill>
                <a:schemeClr val="accent6"/>
              </a:solidFill>
              <a:effectLst>
                <a:outerShdw blurRad="38100" dist="19050" dir="2700000" algn="tl" rotWithShape="0">
                  <a:schemeClr val="dk1">
                    <a:alpha val="40000"/>
                  </a:schemeClr>
                </a:outerShdw>
              </a:effectLst>
            </a:endParaRPr>
          </a:p>
        </p:txBody>
      </p:sp>
      <p:sp>
        <p:nvSpPr>
          <p:cNvPr id="6" name="Rectangle 5">
            <a:extLst>
              <a:ext uri="{FF2B5EF4-FFF2-40B4-BE49-F238E27FC236}">
                <a16:creationId xmlns:a16="http://schemas.microsoft.com/office/drawing/2014/main" id="{A4CC221D-A3D3-F247-B433-A95AB3691BAF}"/>
              </a:ext>
            </a:extLst>
          </p:cNvPr>
          <p:cNvSpPr/>
          <p:nvPr/>
        </p:nvSpPr>
        <p:spPr>
          <a:xfrm>
            <a:off x="3508245" y="4318000"/>
            <a:ext cx="4937570" cy="1384995"/>
          </a:xfrm>
          <a:prstGeom prst="rect">
            <a:avLst/>
          </a:prstGeom>
          <a:noFill/>
        </p:spPr>
        <p:txBody>
          <a:bodyPr wrap="none" lIns="91440" tIns="45720" rIns="91440" bIns="45720">
            <a:spAutoFit/>
          </a:bodyPr>
          <a:lstStyle/>
          <a:p>
            <a:pPr algn="ctr"/>
            <a:r>
              <a:rPr lang="en-US" sz="2800" b="0" cap="none" spc="0" dirty="0">
                <a:ln w="0"/>
                <a:solidFill>
                  <a:schemeClr val="bg2"/>
                </a:solidFill>
                <a:effectLst>
                  <a:outerShdw blurRad="38100" dist="25400" dir="5400000" algn="ctr" rotWithShape="0">
                    <a:srgbClr val="6E747A">
                      <a:alpha val="43000"/>
                    </a:srgbClr>
                  </a:outerShdw>
                </a:effectLst>
              </a:rPr>
              <a:t>BSc Motorsport Engineering</a:t>
            </a:r>
          </a:p>
          <a:p>
            <a:pPr algn="ctr"/>
            <a:r>
              <a:rPr lang="en-US" sz="2800" b="0" cap="none" spc="0" dirty="0">
                <a:ln w="0"/>
                <a:solidFill>
                  <a:schemeClr val="bg2"/>
                </a:solidFill>
                <a:effectLst>
                  <a:outerShdw blurRad="38100" dist="25400" dir="5400000" algn="ctr" rotWithShape="0">
                    <a:srgbClr val="6E747A">
                      <a:alpha val="43000"/>
                    </a:srgbClr>
                  </a:outerShdw>
                </a:effectLst>
              </a:rPr>
              <a:t>Deion Atkinson</a:t>
            </a:r>
          </a:p>
          <a:p>
            <a:pPr algn="ctr"/>
            <a:r>
              <a:rPr lang="en-US" sz="2800" b="0" cap="none" spc="0" dirty="0">
                <a:ln w="0"/>
                <a:solidFill>
                  <a:schemeClr val="bg2"/>
                </a:solidFill>
                <a:effectLst>
                  <a:outerShdw blurRad="38100" dist="25400" dir="5400000" algn="ctr" rotWithShape="0">
                    <a:srgbClr val="6E747A">
                      <a:alpha val="43000"/>
                    </a:srgbClr>
                  </a:outerShdw>
                </a:effectLst>
              </a:rPr>
              <a:t>1703067</a:t>
            </a:r>
          </a:p>
        </p:txBody>
      </p:sp>
    </p:spTree>
    <p:extLst>
      <p:ext uri="{BB962C8B-B14F-4D97-AF65-F5344CB8AC3E}">
        <p14:creationId xmlns:p14="http://schemas.microsoft.com/office/powerpoint/2010/main" val="26214781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796448" y="0"/>
            <a:ext cx="4515981" cy="923330"/>
          </a:xfrm>
          <a:prstGeom prst="rect">
            <a:avLst/>
          </a:prstGeom>
          <a:noFill/>
        </p:spPr>
        <p:txBody>
          <a:bodyPr wrap="none" lIns="91440" tIns="45720" rIns="91440" bIns="45720">
            <a:spAutoFit/>
          </a:bodyPr>
          <a:lstStyle/>
          <a:p>
            <a:pPr algn="ctr"/>
            <a:r>
              <a:rPr lang="en-US" sz="5400" b="0" cap="none" spc="0" dirty="0">
                <a:ln w="0"/>
                <a:effectLst>
                  <a:outerShdw blurRad="38100" dist="25400" dir="5400000" algn="ctr" rotWithShape="0">
                    <a:srgbClr val="6E747A">
                      <a:alpha val="43000"/>
                    </a:srgbClr>
                  </a:outerShdw>
                </a:effectLst>
              </a:rPr>
              <a:t>Test Planning</a:t>
            </a:r>
          </a:p>
        </p:txBody>
      </p:sp>
      <p:graphicFrame>
        <p:nvGraphicFramePr>
          <p:cNvPr id="6" name="Object 5"/>
          <p:cNvGraphicFramePr>
            <a:graphicFrameLocks noChangeAspect="1"/>
          </p:cNvGraphicFramePr>
          <p:nvPr>
            <p:extLst>
              <p:ext uri="{D42A27DB-BD31-4B8C-83A1-F6EECF244321}">
                <p14:modId xmlns:p14="http://schemas.microsoft.com/office/powerpoint/2010/main" val="3884417847"/>
              </p:ext>
            </p:extLst>
          </p:nvPr>
        </p:nvGraphicFramePr>
        <p:xfrm>
          <a:off x="962672" y="2126725"/>
          <a:ext cx="4695554" cy="1426157"/>
        </p:xfrm>
        <a:graphic>
          <a:graphicData uri="http://schemas.openxmlformats.org/presentationml/2006/ole">
            <mc:AlternateContent xmlns:mc="http://schemas.openxmlformats.org/markup-compatibility/2006">
              <mc:Choice xmlns:v="urn:schemas-microsoft-com:vml" Requires="v">
                <p:oleObj spid="_x0000_s1095" name="Worksheet" r:id="rId4" imgW="3324286" imgH="1009676" progId="Excel.Sheet.12">
                  <p:embed/>
                </p:oleObj>
              </mc:Choice>
              <mc:Fallback>
                <p:oleObj name="Worksheet" r:id="rId4" imgW="3324286" imgH="1009676" progId="Excel.Sheet.12">
                  <p:embed/>
                  <p:pic>
                    <p:nvPicPr>
                      <p:cNvPr id="0" name=""/>
                      <p:cNvPicPr/>
                      <p:nvPr/>
                    </p:nvPicPr>
                    <p:blipFill>
                      <a:blip r:embed="rId5"/>
                      <a:stretch>
                        <a:fillRect/>
                      </a:stretch>
                    </p:blipFill>
                    <p:spPr>
                      <a:xfrm>
                        <a:off x="962672" y="2126725"/>
                        <a:ext cx="4695554" cy="1426157"/>
                      </a:xfrm>
                      <a:prstGeom prst="rect">
                        <a:avLst/>
                      </a:prstGeom>
                    </p:spPr>
                  </p:pic>
                </p:oleObj>
              </mc:Fallback>
            </mc:AlternateContent>
          </a:graphicData>
        </a:graphic>
      </p:graphicFrame>
      <p:graphicFrame>
        <p:nvGraphicFramePr>
          <p:cNvPr id="10" name="Object 9"/>
          <p:cNvGraphicFramePr>
            <a:graphicFrameLocks noChangeAspect="1"/>
          </p:cNvGraphicFramePr>
          <p:nvPr>
            <p:extLst>
              <p:ext uri="{D42A27DB-BD31-4B8C-83A1-F6EECF244321}">
                <p14:modId xmlns:p14="http://schemas.microsoft.com/office/powerpoint/2010/main" val="3706810310"/>
              </p:ext>
            </p:extLst>
          </p:nvPr>
        </p:nvGraphicFramePr>
        <p:xfrm>
          <a:off x="5846233" y="2128156"/>
          <a:ext cx="5201593" cy="1424726"/>
        </p:xfrm>
        <a:graphic>
          <a:graphicData uri="http://schemas.openxmlformats.org/presentationml/2006/ole">
            <mc:AlternateContent xmlns:mc="http://schemas.openxmlformats.org/markup-compatibility/2006">
              <mc:Choice xmlns:v="urn:schemas-microsoft-com:vml" Requires="v">
                <p:oleObj spid="_x0000_s1096" name="Worksheet" r:id="rId6" imgW="3686359" imgH="1009676" progId="Excel.Sheet.12">
                  <p:embed/>
                </p:oleObj>
              </mc:Choice>
              <mc:Fallback>
                <p:oleObj name="Worksheet" r:id="rId6" imgW="3686359" imgH="1009676" progId="Excel.Sheet.12">
                  <p:embed/>
                  <p:pic>
                    <p:nvPicPr>
                      <p:cNvPr id="0" name=""/>
                      <p:cNvPicPr/>
                      <p:nvPr/>
                    </p:nvPicPr>
                    <p:blipFill>
                      <a:blip r:embed="rId7"/>
                      <a:stretch>
                        <a:fillRect/>
                      </a:stretch>
                    </p:blipFill>
                    <p:spPr>
                      <a:xfrm>
                        <a:off x="5846233" y="2128156"/>
                        <a:ext cx="5201593" cy="1424726"/>
                      </a:xfrm>
                      <a:prstGeom prst="rect">
                        <a:avLst/>
                      </a:prstGeom>
                    </p:spPr>
                  </p:pic>
                </p:oleObj>
              </mc:Fallback>
            </mc:AlternateContent>
          </a:graphicData>
        </a:graphic>
      </p:graphicFrame>
      <p:sp>
        <p:nvSpPr>
          <p:cNvPr id="11" name="TextBox 10"/>
          <p:cNvSpPr txBox="1"/>
          <p:nvPr/>
        </p:nvSpPr>
        <p:spPr>
          <a:xfrm>
            <a:off x="2329250" y="1506766"/>
            <a:ext cx="1962397" cy="461665"/>
          </a:xfrm>
          <a:prstGeom prst="rect">
            <a:avLst/>
          </a:prstGeom>
          <a:noFill/>
        </p:spPr>
        <p:txBody>
          <a:bodyPr wrap="none" rtlCol="0">
            <a:spAutoFit/>
          </a:bodyPr>
          <a:lstStyle/>
          <a:p>
            <a:r>
              <a:rPr lang="en-GB" sz="2400" dirty="0"/>
              <a:t>Wing setups</a:t>
            </a:r>
          </a:p>
        </p:txBody>
      </p:sp>
      <p:sp>
        <p:nvSpPr>
          <p:cNvPr id="12" name="TextBox 11"/>
          <p:cNvSpPr txBox="1"/>
          <p:nvPr/>
        </p:nvSpPr>
        <p:spPr>
          <a:xfrm>
            <a:off x="7016866" y="1506766"/>
            <a:ext cx="2904962" cy="461665"/>
          </a:xfrm>
          <a:prstGeom prst="rect">
            <a:avLst/>
          </a:prstGeom>
          <a:noFill/>
        </p:spPr>
        <p:txBody>
          <a:bodyPr wrap="none" rtlCol="0">
            <a:spAutoFit/>
          </a:bodyPr>
          <a:lstStyle/>
          <a:p>
            <a:r>
              <a:rPr lang="en-GB" sz="2400" dirty="0"/>
              <a:t>Ride height setups</a:t>
            </a:r>
          </a:p>
        </p:txBody>
      </p:sp>
      <p:sp>
        <p:nvSpPr>
          <p:cNvPr id="3" name="TextBox 2">
            <a:extLst>
              <a:ext uri="{FF2B5EF4-FFF2-40B4-BE49-F238E27FC236}">
                <a16:creationId xmlns:a16="http://schemas.microsoft.com/office/drawing/2014/main" id="{54C3413E-4576-CD44-B986-5DC00D5AC63D}"/>
              </a:ext>
            </a:extLst>
          </p:cNvPr>
          <p:cNvSpPr txBox="1"/>
          <p:nvPr/>
        </p:nvSpPr>
        <p:spPr>
          <a:xfrm>
            <a:off x="962672" y="3590684"/>
            <a:ext cx="4033476" cy="338554"/>
          </a:xfrm>
          <a:prstGeom prst="rect">
            <a:avLst/>
          </a:prstGeom>
          <a:noFill/>
        </p:spPr>
        <p:txBody>
          <a:bodyPr wrap="none" rtlCol="0">
            <a:spAutoFit/>
          </a:bodyPr>
          <a:lstStyle/>
          <a:p>
            <a:r>
              <a:rPr lang="en-US" sz="1600" dirty="0"/>
              <a:t>Figure 1 – Wing setups (Deion Atkinson)</a:t>
            </a:r>
          </a:p>
        </p:txBody>
      </p:sp>
      <p:sp>
        <p:nvSpPr>
          <p:cNvPr id="13" name="TextBox 12">
            <a:extLst>
              <a:ext uri="{FF2B5EF4-FFF2-40B4-BE49-F238E27FC236}">
                <a16:creationId xmlns:a16="http://schemas.microsoft.com/office/drawing/2014/main" id="{61D7F52D-E076-524E-8D0D-64B2F0FCB219}"/>
              </a:ext>
            </a:extLst>
          </p:cNvPr>
          <p:cNvSpPr txBox="1"/>
          <p:nvPr/>
        </p:nvSpPr>
        <p:spPr>
          <a:xfrm>
            <a:off x="5846233" y="3590684"/>
            <a:ext cx="4660250" cy="338554"/>
          </a:xfrm>
          <a:prstGeom prst="rect">
            <a:avLst/>
          </a:prstGeom>
          <a:noFill/>
        </p:spPr>
        <p:txBody>
          <a:bodyPr wrap="none" rtlCol="0">
            <a:spAutoFit/>
          </a:bodyPr>
          <a:lstStyle/>
          <a:p>
            <a:r>
              <a:rPr lang="en-US" sz="1600" dirty="0"/>
              <a:t>Figure 2 – Ride height setups (Deion Atkinson)</a:t>
            </a:r>
          </a:p>
        </p:txBody>
      </p:sp>
      <p:graphicFrame>
        <p:nvGraphicFramePr>
          <p:cNvPr id="5" name="Table 4">
            <a:extLst>
              <a:ext uri="{FF2B5EF4-FFF2-40B4-BE49-F238E27FC236}">
                <a16:creationId xmlns:a16="http://schemas.microsoft.com/office/drawing/2014/main" id="{20526466-4F75-9846-B1E4-5ACD32BAFC89}"/>
              </a:ext>
            </a:extLst>
          </p:cNvPr>
          <p:cNvGraphicFramePr>
            <a:graphicFrameLocks noGrp="1"/>
          </p:cNvGraphicFramePr>
          <p:nvPr>
            <p:extLst>
              <p:ext uri="{D42A27DB-BD31-4B8C-83A1-F6EECF244321}">
                <p14:modId xmlns:p14="http://schemas.microsoft.com/office/powerpoint/2010/main" val="1810636592"/>
              </p:ext>
            </p:extLst>
          </p:nvPr>
        </p:nvGraphicFramePr>
        <p:xfrm>
          <a:off x="1386276" y="4532374"/>
          <a:ext cx="3490500" cy="1603952"/>
        </p:xfrm>
        <a:graphic>
          <a:graphicData uri="http://schemas.openxmlformats.org/drawingml/2006/table">
            <a:tbl>
              <a:tblPr firstRow="1" bandRow="1">
                <a:tableStyleId>{5C22544A-7EE6-4342-B048-85BDC9FD1C3A}</a:tableStyleId>
              </a:tblPr>
              <a:tblGrid>
                <a:gridCol w="1745250">
                  <a:extLst>
                    <a:ext uri="{9D8B030D-6E8A-4147-A177-3AD203B41FA5}">
                      <a16:colId xmlns:a16="http://schemas.microsoft.com/office/drawing/2014/main" val="809998581"/>
                    </a:ext>
                  </a:extLst>
                </a:gridCol>
                <a:gridCol w="1745250">
                  <a:extLst>
                    <a:ext uri="{9D8B030D-6E8A-4147-A177-3AD203B41FA5}">
                      <a16:colId xmlns:a16="http://schemas.microsoft.com/office/drawing/2014/main" val="64209243"/>
                    </a:ext>
                  </a:extLst>
                </a:gridCol>
              </a:tblGrid>
              <a:tr h="598112">
                <a:tc>
                  <a:txBody>
                    <a:bodyPr/>
                    <a:lstStyle/>
                    <a:p>
                      <a:r>
                        <a:rPr lang="en-US" sz="1600" dirty="0"/>
                        <a:t>Setup</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600" dirty="0"/>
                        <a:t>Wing Angle (Front and rear)</a:t>
                      </a:r>
                    </a:p>
                  </a:txBody>
                  <a:tcPr/>
                </a:tc>
                <a:extLst>
                  <a:ext uri="{0D108BD9-81ED-4DB2-BD59-A6C34878D82A}">
                    <a16:rowId xmlns:a16="http://schemas.microsoft.com/office/drawing/2014/main" val="1777525538"/>
                  </a:ext>
                </a:extLst>
              </a:tr>
              <a:tr h="239245">
                <a:tc>
                  <a:txBody>
                    <a:bodyPr/>
                    <a:lstStyle/>
                    <a:p>
                      <a:r>
                        <a:rPr lang="en-US" sz="1600" dirty="0"/>
                        <a:t>Low </a:t>
                      </a:r>
                    </a:p>
                  </a:txBody>
                  <a:tcPr/>
                </a:tc>
                <a:tc>
                  <a:txBody>
                    <a:bodyPr/>
                    <a:lstStyle/>
                    <a:p>
                      <a:r>
                        <a:rPr lang="en-US" sz="1600" dirty="0"/>
                        <a:t>1 degree</a:t>
                      </a:r>
                    </a:p>
                  </a:txBody>
                  <a:tcPr/>
                </a:tc>
                <a:extLst>
                  <a:ext uri="{0D108BD9-81ED-4DB2-BD59-A6C34878D82A}">
                    <a16:rowId xmlns:a16="http://schemas.microsoft.com/office/drawing/2014/main" val="2678066032"/>
                  </a:ext>
                </a:extLst>
              </a:tr>
              <a:tr h="239245">
                <a:tc>
                  <a:txBody>
                    <a:bodyPr/>
                    <a:lstStyle/>
                    <a:p>
                      <a:r>
                        <a:rPr lang="en-US" sz="1600" dirty="0"/>
                        <a:t>Medium</a:t>
                      </a:r>
                    </a:p>
                  </a:txBody>
                  <a:tcPr/>
                </a:tc>
                <a:tc>
                  <a:txBody>
                    <a:bodyPr/>
                    <a:lstStyle/>
                    <a:p>
                      <a:r>
                        <a:rPr lang="en-US" sz="1600" dirty="0"/>
                        <a:t>20 degrees</a:t>
                      </a:r>
                    </a:p>
                  </a:txBody>
                  <a:tcPr/>
                </a:tc>
                <a:extLst>
                  <a:ext uri="{0D108BD9-81ED-4DB2-BD59-A6C34878D82A}">
                    <a16:rowId xmlns:a16="http://schemas.microsoft.com/office/drawing/2014/main" val="1759723690"/>
                  </a:ext>
                </a:extLst>
              </a:tr>
              <a:tr h="239245">
                <a:tc>
                  <a:txBody>
                    <a:bodyPr/>
                    <a:lstStyle/>
                    <a:p>
                      <a:r>
                        <a:rPr lang="en-US" sz="1600" dirty="0"/>
                        <a:t>High</a:t>
                      </a:r>
                    </a:p>
                  </a:txBody>
                  <a:tcPr/>
                </a:tc>
                <a:tc>
                  <a:txBody>
                    <a:bodyPr/>
                    <a:lstStyle/>
                    <a:p>
                      <a:r>
                        <a:rPr lang="en-US" sz="1600" dirty="0"/>
                        <a:t>40 degrees</a:t>
                      </a:r>
                    </a:p>
                  </a:txBody>
                  <a:tcPr/>
                </a:tc>
                <a:extLst>
                  <a:ext uri="{0D108BD9-81ED-4DB2-BD59-A6C34878D82A}">
                    <a16:rowId xmlns:a16="http://schemas.microsoft.com/office/drawing/2014/main" val="1598231215"/>
                  </a:ext>
                </a:extLst>
              </a:tr>
            </a:tbl>
          </a:graphicData>
        </a:graphic>
      </p:graphicFrame>
      <p:graphicFrame>
        <p:nvGraphicFramePr>
          <p:cNvPr id="14" name="Table 13">
            <a:extLst>
              <a:ext uri="{FF2B5EF4-FFF2-40B4-BE49-F238E27FC236}">
                <a16:creationId xmlns:a16="http://schemas.microsoft.com/office/drawing/2014/main" id="{98EB518E-C882-A348-9493-8DE0D31C3D6B}"/>
              </a:ext>
            </a:extLst>
          </p:cNvPr>
          <p:cNvGraphicFramePr>
            <a:graphicFrameLocks noGrp="1"/>
          </p:cNvGraphicFramePr>
          <p:nvPr>
            <p:extLst>
              <p:ext uri="{D42A27DB-BD31-4B8C-83A1-F6EECF244321}">
                <p14:modId xmlns:p14="http://schemas.microsoft.com/office/powerpoint/2010/main" val="1474552133"/>
              </p:ext>
            </p:extLst>
          </p:nvPr>
        </p:nvGraphicFramePr>
        <p:xfrm>
          <a:off x="6145473" y="4549258"/>
          <a:ext cx="4660251" cy="1603952"/>
        </p:xfrm>
        <a:graphic>
          <a:graphicData uri="http://schemas.openxmlformats.org/drawingml/2006/table">
            <a:tbl>
              <a:tblPr firstRow="1" bandRow="1">
                <a:tableStyleId>{5C22544A-7EE6-4342-B048-85BDC9FD1C3A}</a:tableStyleId>
              </a:tblPr>
              <a:tblGrid>
                <a:gridCol w="1553417">
                  <a:extLst>
                    <a:ext uri="{9D8B030D-6E8A-4147-A177-3AD203B41FA5}">
                      <a16:colId xmlns:a16="http://schemas.microsoft.com/office/drawing/2014/main" val="809998581"/>
                    </a:ext>
                  </a:extLst>
                </a:gridCol>
                <a:gridCol w="1553417">
                  <a:extLst>
                    <a:ext uri="{9D8B030D-6E8A-4147-A177-3AD203B41FA5}">
                      <a16:colId xmlns:a16="http://schemas.microsoft.com/office/drawing/2014/main" val="64209243"/>
                    </a:ext>
                  </a:extLst>
                </a:gridCol>
                <a:gridCol w="1553417">
                  <a:extLst>
                    <a:ext uri="{9D8B030D-6E8A-4147-A177-3AD203B41FA5}">
                      <a16:colId xmlns:a16="http://schemas.microsoft.com/office/drawing/2014/main" val="3362997221"/>
                    </a:ext>
                  </a:extLst>
                </a:gridCol>
              </a:tblGrid>
              <a:tr h="598112">
                <a:tc>
                  <a:txBody>
                    <a:bodyPr/>
                    <a:lstStyle/>
                    <a:p>
                      <a:r>
                        <a:rPr lang="en-US" sz="1600" dirty="0"/>
                        <a:t>Setup</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600" dirty="0"/>
                        <a:t>Ride height (Front)</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600" dirty="0"/>
                        <a:t>Ride height (Rear)</a:t>
                      </a:r>
                    </a:p>
                  </a:txBody>
                  <a:tcPr/>
                </a:tc>
                <a:extLst>
                  <a:ext uri="{0D108BD9-81ED-4DB2-BD59-A6C34878D82A}">
                    <a16:rowId xmlns:a16="http://schemas.microsoft.com/office/drawing/2014/main" val="1777525538"/>
                  </a:ext>
                </a:extLst>
              </a:tr>
              <a:tr h="239245">
                <a:tc>
                  <a:txBody>
                    <a:bodyPr/>
                    <a:lstStyle/>
                    <a:p>
                      <a:r>
                        <a:rPr lang="en-US" sz="1600" dirty="0"/>
                        <a:t>Low </a:t>
                      </a:r>
                    </a:p>
                  </a:txBody>
                  <a:tcPr/>
                </a:tc>
                <a:tc>
                  <a:txBody>
                    <a:bodyPr/>
                    <a:lstStyle/>
                    <a:p>
                      <a:r>
                        <a:rPr lang="en-US" sz="1600" dirty="0"/>
                        <a:t>2</a:t>
                      </a:r>
                    </a:p>
                  </a:txBody>
                  <a:tcPr/>
                </a:tc>
                <a:tc>
                  <a:txBody>
                    <a:bodyPr/>
                    <a:lstStyle/>
                    <a:p>
                      <a:r>
                        <a:rPr lang="en-US" sz="1600" dirty="0"/>
                        <a:t>3</a:t>
                      </a:r>
                    </a:p>
                  </a:txBody>
                  <a:tcPr/>
                </a:tc>
                <a:extLst>
                  <a:ext uri="{0D108BD9-81ED-4DB2-BD59-A6C34878D82A}">
                    <a16:rowId xmlns:a16="http://schemas.microsoft.com/office/drawing/2014/main" val="2678066032"/>
                  </a:ext>
                </a:extLst>
              </a:tr>
              <a:tr h="239245">
                <a:tc>
                  <a:txBody>
                    <a:bodyPr/>
                    <a:lstStyle/>
                    <a:p>
                      <a:r>
                        <a:rPr lang="en-US" sz="1600" dirty="0"/>
                        <a:t>Medium</a:t>
                      </a:r>
                    </a:p>
                  </a:txBody>
                  <a:tcPr/>
                </a:tc>
                <a:tc>
                  <a:txBody>
                    <a:bodyPr/>
                    <a:lstStyle/>
                    <a:p>
                      <a:r>
                        <a:rPr lang="en-US" sz="1600" dirty="0"/>
                        <a:t>4</a:t>
                      </a:r>
                    </a:p>
                  </a:txBody>
                  <a:tcPr/>
                </a:tc>
                <a:tc>
                  <a:txBody>
                    <a:bodyPr/>
                    <a:lstStyle/>
                    <a:p>
                      <a:r>
                        <a:rPr lang="en-US" sz="1600" dirty="0"/>
                        <a:t>5</a:t>
                      </a:r>
                    </a:p>
                  </a:txBody>
                  <a:tcPr/>
                </a:tc>
                <a:extLst>
                  <a:ext uri="{0D108BD9-81ED-4DB2-BD59-A6C34878D82A}">
                    <a16:rowId xmlns:a16="http://schemas.microsoft.com/office/drawing/2014/main" val="1759723690"/>
                  </a:ext>
                </a:extLst>
              </a:tr>
              <a:tr h="239245">
                <a:tc>
                  <a:txBody>
                    <a:bodyPr/>
                    <a:lstStyle/>
                    <a:p>
                      <a:r>
                        <a:rPr lang="en-US" sz="1600" dirty="0"/>
                        <a:t>High</a:t>
                      </a:r>
                    </a:p>
                  </a:txBody>
                  <a:tcPr/>
                </a:tc>
                <a:tc>
                  <a:txBody>
                    <a:bodyPr/>
                    <a:lstStyle/>
                    <a:p>
                      <a:r>
                        <a:rPr lang="en-US" sz="1600" dirty="0"/>
                        <a:t>6</a:t>
                      </a:r>
                    </a:p>
                  </a:txBody>
                  <a:tcPr/>
                </a:tc>
                <a:tc>
                  <a:txBody>
                    <a:bodyPr/>
                    <a:lstStyle/>
                    <a:p>
                      <a:r>
                        <a:rPr lang="en-US" sz="1600" dirty="0"/>
                        <a:t>7</a:t>
                      </a:r>
                    </a:p>
                  </a:txBody>
                  <a:tcPr/>
                </a:tc>
                <a:extLst>
                  <a:ext uri="{0D108BD9-81ED-4DB2-BD59-A6C34878D82A}">
                    <a16:rowId xmlns:a16="http://schemas.microsoft.com/office/drawing/2014/main" val="1598231215"/>
                  </a:ext>
                </a:extLst>
              </a:tr>
            </a:tbl>
          </a:graphicData>
        </a:graphic>
      </p:graphicFrame>
      <p:sp>
        <p:nvSpPr>
          <p:cNvPr id="15" name="TextBox 14">
            <a:extLst>
              <a:ext uri="{FF2B5EF4-FFF2-40B4-BE49-F238E27FC236}">
                <a16:creationId xmlns:a16="http://schemas.microsoft.com/office/drawing/2014/main" id="{812FD006-C43C-EF46-B49C-0BE3A8059391}"/>
              </a:ext>
            </a:extLst>
          </p:cNvPr>
          <p:cNvSpPr txBox="1"/>
          <p:nvPr/>
        </p:nvSpPr>
        <p:spPr>
          <a:xfrm>
            <a:off x="1143642" y="4162996"/>
            <a:ext cx="3975768" cy="338554"/>
          </a:xfrm>
          <a:prstGeom prst="rect">
            <a:avLst/>
          </a:prstGeom>
          <a:noFill/>
        </p:spPr>
        <p:txBody>
          <a:bodyPr wrap="none" rtlCol="0">
            <a:spAutoFit/>
          </a:bodyPr>
          <a:lstStyle/>
          <a:p>
            <a:r>
              <a:rPr lang="en-US" sz="1600" dirty="0"/>
              <a:t>Table 1 – Wing setups (Deion Atkinson)</a:t>
            </a:r>
          </a:p>
        </p:txBody>
      </p:sp>
      <p:sp>
        <p:nvSpPr>
          <p:cNvPr id="16" name="TextBox 15">
            <a:extLst>
              <a:ext uri="{FF2B5EF4-FFF2-40B4-BE49-F238E27FC236}">
                <a16:creationId xmlns:a16="http://schemas.microsoft.com/office/drawing/2014/main" id="{CB52FA69-6E4B-C84D-8009-1A977A99BC9E}"/>
              </a:ext>
            </a:extLst>
          </p:cNvPr>
          <p:cNvSpPr txBox="1"/>
          <p:nvPr/>
        </p:nvSpPr>
        <p:spPr>
          <a:xfrm>
            <a:off x="6459145" y="4191020"/>
            <a:ext cx="3975768" cy="338554"/>
          </a:xfrm>
          <a:prstGeom prst="rect">
            <a:avLst/>
          </a:prstGeom>
          <a:noFill/>
        </p:spPr>
        <p:txBody>
          <a:bodyPr wrap="none" rtlCol="0">
            <a:spAutoFit/>
          </a:bodyPr>
          <a:lstStyle/>
          <a:p>
            <a:r>
              <a:rPr lang="en-US" sz="1600" dirty="0"/>
              <a:t>Table 2 – Wing setups (Deion Atkinson)</a:t>
            </a:r>
          </a:p>
        </p:txBody>
      </p:sp>
    </p:spTree>
    <p:extLst>
      <p:ext uri="{BB962C8B-B14F-4D97-AF65-F5344CB8AC3E}">
        <p14:creationId xmlns:p14="http://schemas.microsoft.com/office/powerpoint/2010/main" val="9040618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652747" y="0"/>
            <a:ext cx="6801862" cy="923330"/>
          </a:xfrm>
          <a:prstGeom prst="rect">
            <a:avLst/>
          </a:prstGeom>
          <a:noFill/>
        </p:spPr>
        <p:txBody>
          <a:bodyPr wrap="none" lIns="91440" tIns="45720" rIns="91440" bIns="45720">
            <a:spAutoFit/>
          </a:bodyPr>
          <a:lstStyle/>
          <a:p>
            <a:pPr algn="ctr"/>
            <a:r>
              <a:rPr lang="en-US" sz="5400" b="0" cap="none" spc="0" dirty="0">
                <a:ln w="0"/>
                <a:effectLst>
                  <a:outerShdw blurRad="38100" dist="25400" dir="5400000" algn="ctr" rotWithShape="0">
                    <a:srgbClr val="6E747A">
                      <a:alpha val="43000"/>
                    </a:srgbClr>
                  </a:outerShdw>
                </a:effectLst>
              </a:rPr>
              <a:t>Coast </a:t>
            </a:r>
            <a:r>
              <a:rPr lang="en-US" sz="5400" dirty="0">
                <a:ln w="0"/>
                <a:effectLst>
                  <a:outerShdw blurRad="38100" dist="25400" dir="5400000" algn="ctr" rotWithShape="0">
                    <a:srgbClr val="6E747A">
                      <a:alpha val="43000"/>
                    </a:srgbClr>
                  </a:outerShdw>
                </a:effectLst>
              </a:rPr>
              <a:t>Down </a:t>
            </a:r>
            <a:r>
              <a:rPr lang="en-US" sz="5400" b="0" cap="none" spc="0" dirty="0">
                <a:ln w="0"/>
                <a:effectLst>
                  <a:outerShdw blurRad="38100" dist="25400" dir="5400000" algn="ctr" rotWithShape="0">
                    <a:srgbClr val="6E747A">
                      <a:alpha val="43000"/>
                    </a:srgbClr>
                  </a:outerShdw>
                </a:effectLst>
              </a:rPr>
              <a:t>Testing</a:t>
            </a:r>
          </a:p>
        </p:txBody>
      </p:sp>
      <p:pic>
        <p:nvPicPr>
          <p:cNvPr id="7" name="Picture 6"/>
          <p:cNvPicPr>
            <a:picLocks noChangeAspect="1"/>
          </p:cNvPicPr>
          <p:nvPr/>
        </p:nvPicPr>
        <p:blipFill rotWithShape="1">
          <a:blip r:embed="rId3"/>
          <a:srcRect r="38370"/>
          <a:stretch/>
        </p:blipFill>
        <p:spPr>
          <a:xfrm>
            <a:off x="7565292" y="923330"/>
            <a:ext cx="4330691" cy="3033528"/>
          </a:xfrm>
          <a:prstGeom prst="rect">
            <a:avLst/>
          </a:prstGeom>
        </p:spPr>
      </p:pic>
      <mc:AlternateContent xmlns:mc="http://schemas.openxmlformats.org/markup-compatibility/2006" xmlns:a14="http://schemas.microsoft.com/office/drawing/2010/main">
        <mc:Choice Requires="a14">
          <p:sp>
            <p:nvSpPr>
              <p:cNvPr id="8" name="TextBox 7"/>
              <p:cNvSpPr txBox="1"/>
              <p:nvPr/>
            </p:nvSpPr>
            <p:spPr>
              <a:xfrm>
                <a:off x="2756873" y="4370262"/>
                <a:ext cx="6621172" cy="1910075"/>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GB" sz="1600" b="0" i="1" smtClean="0">
                          <a:latin typeface="Cambria Math" panose="02040503050406030204" pitchFamily="18" charset="0"/>
                        </a:rPr>
                        <m:t>𝐶𝑜𝑒𝑓𝑓𝑖𝑐𝑖𝑒𝑛𝑡</m:t>
                      </m:r>
                      <m:r>
                        <a:rPr lang="en-GB" sz="1600" b="0" i="1" smtClean="0">
                          <a:latin typeface="Cambria Math" panose="02040503050406030204" pitchFamily="18" charset="0"/>
                        </a:rPr>
                        <m:t> </m:t>
                      </m:r>
                      <m:r>
                        <a:rPr lang="en-GB" sz="1600" b="0" i="1" smtClean="0">
                          <a:latin typeface="Cambria Math" panose="02040503050406030204" pitchFamily="18" charset="0"/>
                        </a:rPr>
                        <m:t>𝑜𝑓</m:t>
                      </m:r>
                      <m:r>
                        <a:rPr lang="en-GB" sz="1600" b="0" i="1" smtClean="0">
                          <a:latin typeface="Cambria Math" panose="02040503050406030204" pitchFamily="18" charset="0"/>
                        </a:rPr>
                        <m:t> </m:t>
                      </m:r>
                      <m:r>
                        <a:rPr lang="en-GB" sz="1600" b="0" i="1" smtClean="0">
                          <a:latin typeface="Cambria Math" panose="02040503050406030204" pitchFamily="18" charset="0"/>
                        </a:rPr>
                        <m:t>𝐷𝑟𝑎𝑔</m:t>
                      </m:r>
                      <m:r>
                        <a:rPr lang="en-GB" sz="1600" b="0" i="1" smtClean="0">
                          <a:latin typeface="Cambria Math" panose="02040503050406030204" pitchFamily="18" charset="0"/>
                        </a:rPr>
                        <m:t>= </m:t>
                      </m:r>
                      <m:f>
                        <m:fPr>
                          <m:ctrlPr>
                            <a:rPr lang="en-GB" sz="1600" b="0" i="1" smtClean="0">
                              <a:latin typeface="Cambria Math" panose="02040503050406030204" pitchFamily="18" charset="0"/>
                            </a:rPr>
                          </m:ctrlPr>
                        </m:fPr>
                        <m:num>
                          <m:r>
                            <a:rPr lang="en-GB" sz="1600" b="0" i="1" smtClean="0">
                              <a:latin typeface="Cambria Math" panose="02040503050406030204" pitchFamily="18" charset="0"/>
                            </a:rPr>
                            <m:t>𝐷𝑟𝑎𝑔</m:t>
                          </m:r>
                          <m:r>
                            <a:rPr lang="en-GB" sz="1600" b="0" i="1" smtClean="0">
                              <a:latin typeface="Cambria Math" panose="02040503050406030204" pitchFamily="18" charset="0"/>
                            </a:rPr>
                            <m:t> (</m:t>
                          </m:r>
                          <m:r>
                            <a:rPr lang="en-GB" sz="1600" b="0" i="1" smtClean="0">
                              <a:latin typeface="Cambria Math" panose="02040503050406030204" pitchFamily="18" charset="0"/>
                            </a:rPr>
                            <m:t>𝑁</m:t>
                          </m:r>
                          <m:r>
                            <a:rPr lang="en-GB" sz="1600" b="0" i="1" smtClean="0">
                              <a:latin typeface="Cambria Math" panose="02040503050406030204" pitchFamily="18" charset="0"/>
                            </a:rPr>
                            <m:t>)</m:t>
                          </m:r>
                        </m:num>
                        <m:den>
                          <m:r>
                            <a:rPr lang="en-GB" sz="1600" b="0" i="1" smtClean="0">
                              <a:latin typeface="Cambria Math" panose="02040503050406030204" pitchFamily="18" charset="0"/>
                            </a:rPr>
                            <m:t>(0.5 </m:t>
                          </m:r>
                          <m:r>
                            <a:rPr lang="en-GB" sz="1600" b="0" i="1" smtClean="0">
                              <a:latin typeface="Cambria Math" panose="02040503050406030204" pitchFamily="18" charset="0"/>
                            </a:rPr>
                            <m:t>𝑥</m:t>
                          </m:r>
                          <m:r>
                            <a:rPr lang="en-GB" sz="1600" b="0" i="1" smtClean="0">
                              <a:latin typeface="Cambria Math" panose="02040503050406030204" pitchFamily="18" charset="0"/>
                            </a:rPr>
                            <m:t> </m:t>
                          </m:r>
                          <m:r>
                            <a:rPr lang="en-GB" sz="1600" b="0" i="1" smtClean="0">
                              <a:latin typeface="Cambria Math" panose="02040503050406030204" pitchFamily="18" charset="0"/>
                            </a:rPr>
                            <m:t>𝐴𝑖𝑟</m:t>
                          </m:r>
                          <m:r>
                            <a:rPr lang="en-GB" sz="1600" b="0" i="1" smtClean="0">
                              <a:latin typeface="Cambria Math" panose="02040503050406030204" pitchFamily="18" charset="0"/>
                            </a:rPr>
                            <m:t> </m:t>
                          </m:r>
                          <m:r>
                            <a:rPr lang="en-GB" sz="1600" b="0" i="1" smtClean="0">
                              <a:latin typeface="Cambria Math" panose="02040503050406030204" pitchFamily="18" charset="0"/>
                            </a:rPr>
                            <m:t>𝑑𝑒𝑛𝑠𝑖𝑡𝑦</m:t>
                          </m:r>
                          <m:r>
                            <a:rPr lang="en-GB" sz="1600" b="0" i="1" smtClean="0">
                              <a:latin typeface="Cambria Math" panose="02040503050406030204" pitchFamily="18" charset="0"/>
                            </a:rPr>
                            <m:t> </m:t>
                          </m:r>
                          <m:r>
                            <a:rPr lang="en-GB" sz="1600" b="0" i="1" smtClean="0">
                              <a:latin typeface="Cambria Math" panose="02040503050406030204" pitchFamily="18" charset="0"/>
                            </a:rPr>
                            <m:t>𝑥</m:t>
                          </m:r>
                          <m:r>
                            <a:rPr lang="en-GB" sz="1600" b="0" i="1" smtClean="0">
                              <a:latin typeface="Cambria Math" panose="02040503050406030204" pitchFamily="18" charset="0"/>
                            </a:rPr>
                            <m:t> </m:t>
                          </m:r>
                          <m:sSup>
                            <m:sSupPr>
                              <m:ctrlPr>
                                <a:rPr lang="en-GB" sz="1600" b="0" i="1" smtClean="0">
                                  <a:latin typeface="Cambria Math" panose="02040503050406030204" pitchFamily="18" charset="0"/>
                                </a:rPr>
                              </m:ctrlPr>
                            </m:sSupPr>
                            <m:e>
                              <m:d>
                                <m:dPr>
                                  <m:ctrlPr>
                                    <a:rPr lang="en-GB" sz="1600" b="0" i="1" smtClean="0">
                                      <a:latin typeface="Cambria Math" panose="02040503050406030204" pitchFamily="18" charset="0"/>
                                    </a:rPr>
                                  </m:ctrlPr>
                                </m:dPr>
                                <m:e>
                                  <m:r>
                                    <a:rPr lang="en-GB" sz="1600" b="0" i="1" smtClean="0">
                                      <a:latin typeface="Cambria Math" panose="02040503050406030204" pitchFamily="18" charset="0"/>
                                    </a:rPr>
                                    <m:t>𝑉𝑒𝑙𝑜𝑐𝑖𝑡𝑦</m:t>
                                  </m:r>
                                  <m:r>
                                    <a:rPr lang="en-GB" sz="1600" b="0" i="1" smtClean="0">
                                      <a:latin typeface="Cambria Math" panose="02040503050406030204" pitchFamily="18" charset="0"/>
                                    </a:rPr>
                                    <m:t> 1</m:t>
                                  </m:r>
                                </m:e>
                              </m:d>
                            </m:e>
                            <m:sup>
                              <m:r>
                                <a:rPr lang="en-GB" sz="1600" b="0" i="1" smtClean="0">
                                  <a:latin typeface="Cambria Math" panose="02040503050406030204" pitchFamily="18" charset="0"/>
                                </a:rPr>
                                <m:t>2</m:t>
                              </m:r>
                            </m:sup>
                          </m:sSup>
                          <m:r>
                            <a:rPr lang="en-GB" sz="1600" b="0" i="1" smtClean="0">
                              <a:latin typeface="Cambria Math" panose="02040503050406030204" pitchFamily="18" charset="0"/>
                            </a:rPr>
                            <m:t>)</m:t>
                          </m:r>
                        </m:den>
                      </m:f>
                    </m:oMath>
                  </m:oMathPara>
                </a14:m>
                <a:endParaRPr lang="en-GB" sz="1600" dirty="0"/>
              </a:p>
              <a:p>
                <a:endParaRPr lang="en-GB" sz="1600" dirty="0"/>
              </a:p>
              <a:p>
                <a:pPr/>
                <a14:m>
                  <m:oMathPara xmlns:m="http://schemas.openxmlformats.org/officeDocument/2006/math">
                    <m:oMathParaPr>
                      <m:jc m:val="centerGroup"/>
                    </m:oMathParaPr>
                    <m:oMath xmlns:m="http://schemas.openxmlformats.org/officeDocument/2006/math">
                      <m:r>
                        <a:rPr lang="en-GB" sz="1600" i="1">
                          <a:latin typeface="Cambria Math" panose="02040503050406030204" pitchFamily="18" charset="0"/>
                        </a:rPr>
                        <m:t>𝐶</m:t>
                      </m:r>
                      <m:r>
                        <a:rPr lang="en-GB" sz="1600" b="0" i="1" smtClean="0">
                          <a:latin typeface="Cambria Math" panose="02040503050406030204" pitchFamily="18" charset="0"/>
                        </a:rPr>
                        <m:t>𝑒𝑛𝑡𝑟𝑒</m:t>
                      </m:r>
                      <m:r>
                        <a:rPr lang="en-GB" sz="1600" b="0" i="1" smtClean="0">
                          <a:latin typeface="Cambria Math" panose="02040503050406030204" pitchFamily="18" charset="0"/>
                        </a:rPr>
                        <m:t> </m:t>
                      </m:r>
                      <m:r>
                        <a:rPr lang="en-GB" sz="1600" b="0" i="1" smtClean="0">
                          <a:latin typeface="Cambria Math" panose="02040503050406030204" pitchFamily="18" charset="0"/>
                        </a:rPr>
                        <m:t>𝑜𝑓</m:t>
                      </m:r>
                      <m:r>
                        <a:rPr lang="en-GB" sz="1600" b="0" i="1" smtClean="0">
                          <a:latin typeface="Cambria Math" panose="02040503050406030204" pitchFamily="18" charset="0"/>
                        </a:rPr>
                        <m:t> </m:t>
                      </m:r>
                      <m:r>
                        <a:rPr lang="en-GB" sz="1600" b="0" i="1" smtClean="0">
                          <a:latin typeface="Cambria Math" panose="02040503050406030204" pitchFamily="18" charset="0"/>
                        </a:rPr>
                        <m:t>𝑃𝑟𝑒𝑠𝑠𝑢𝑟𝑒</m:t>
                      </m:r>
                      <m:r>
                        <a:rPr lang="en-GB" sz="1600" i="1">
                          <a:latin typeface="Cambria Math" panose="02040503050406030204" pitchFamily="18" charset="0"/>
                        </a:rPr>
                        <m:t>= </m:t>
                      </m:r>
                      <m:f>
                        <m:fPr>
                          <m:ctrlPr>
                            <a:rPr lang="en-GB" sz="1600" i="1">
                              <a:latin typeface="Cambria Math" panose="02040503050406030204" pitchFamily="18" charset="0"/>
                            </a:rPr>
                          </m:ctrlPr>
                        </m:fPr>
                        <m:num>
                          <m:r>
                            <a:rPr lang="en-GB" sz="1600" b="0" i="1" smtClean="0">
                              <a:latin typeface="Cambria Math" panose="02040503050406030204" pitchFamily="18" charset="0"/>
                            </a:rPr>
                            <m:t>𝐴𝑒𝑟𝑜</m:t>
                          </m:r>
                          <m:r>
                            <a:rPr lang="en-GB" sz="1600" b="0" i="1" smtClean="0">
                              <a:latin typeface="Cambria Math" panose="02040503050406030204" pitchFamily="18" charset="0"/>
                            </a:rPr>
                            <m:t> </m:t>
                          </m:r>
                          <m:r>
                            <a:rPr lang="en-GB" sz="1600" b="0" i="1" smtClean="0">
                              <a:latin typeface="Cambria Math" panose="02040503050406030204" pitchFamily="18" charset="0"/>
                            </a:rPr>
                            <m:t>𝐹𝑟𝑜𝑛𝑡</m:t>
                          </m:r>
                          <m:r>
                            <a:rPr lang="en-GB" sz="1600" b="0" i="1" smtClean="0">
                              <a:latin typeface="Cambria Math" panose="02040503050406030204" pitchFamily="18" charset="0"/>
                            </a:rPr>
                            <m:t> (</m:t>
                          </m:r>
                          <m:r>
                            <a:rPr lang="en-GB" sz="1600" b="0" i="1" smtClean="0">
                              <a:latin typeface="Cambria Math" panose="02040503050406030204" pitchFamily="18" charset="0"/>
                            </a:rPr>
                            <m:t>𝑁</m:t>
                          </m:r>
                          <m:r>
                            <a:rPr lang="en-GB" sz="1600" b="0" i="1" smtClean="0">
                              <a:latin typeface="Cambria Math" panose="02040503050406030204" pitchFamily="18" charset="0"/>
                            </a:rPr>
                            <m:t>)</m:t>
                          </m:r>
                        </m:num>
                        <m:den>
                          <m:r>
                            <a:rPr lang="en-GB" sz="1600" b="0" i="1" smtClean="0">
                              <a:latin typeface="Cambria Math" panose="02040503050406030204" pitchFamily="18" charset="0"/>
                            </a:rPr>
                            <m:t>𝑇𝑜𝑡𝑎𝑙</m:t>
                          </m:r>
                          <m:r>
                            <a:rPr lang="en-GB" sz="1600" b="0" i="1" smtClean="0">
                              <a:latin typeface="Cambria Math" panose="02040503050406030204" pitchFamily="18" charset="0"/>
                            </a:rPr>
                            <m:t> </m:t>
                          </m:r>
                          <m:r>
                            <a:rPr lang="en-GB" sz="1600" b="0" i="1" smtClean="0">
                              <a:latin typeface="Cambria Math" panose="02040503050406030204" pitchFamily="18" charset="0"/>
                            </a:rPr>
                            <m:t>𝐴𝑒𝑟𝑜</m:t>
                          </m:r>
                          <m:r>
                            <a:rPr lang="en-GB" sz="1600" b="0" i="1" smtClean="0">
                              <a:latin typeface="Cambria Math" panose="02040503050406030204" pitchFamily="18" charset="0"/>
                            </a:rPr>
                            <m:t> (</m:t>
                          </m:r>
                          <m:r>
                            <a:rPr lang="en-GB" sz="1600" b="0" i="1" smtClean="0">
                              <a:latin typeface="Cambria Math" panose="02040503050406030204" pitchFamily="18" charset="0"/>
                            </a:rPr>
                            <m:t>𝑁</m:t>
                          </m:r>
                          <m:r>
                            <a:rPr lang="en-GB" sz="1600" b="0" i="1" smtClean="0">
                              <a:latin typeface="Cambria Math" panose="02040503050406030204" pitchFamily="18" charset="0"/>
                            </a:rPr>
                            <m:t>)</m:t>
                          </m:r>
                        </m:den>
                      </m:f>
                      <m:r>
                        <a:rPr lang="en-GB" sz="1600" b="0" i="1" smtClean="0">
                          <a:latin typeface="Cambria Math" panose="02040503050406030204" pitchFamily="18" charset="0"/>
                        </a:rPr>
                        <m:t> </m:t>
                      </m:r>
                      <m:r>
                        <a:rPr lang="en-GB" sz="1600" b="0" i="1" smtClean="0">
                          <a:latin typeface="Cambria Math" panose="02040503050406030204" pitchFamily="18" charset="0"/>
                        </a:rPr>
                        <m:t>𝑥</m:t>
                      </m:r>
                      <m:r>
                        <a:rPr lang="en-GB" sz="1600" b="0" i="1" smtClean="0">
                          <a:latin typeface="Cambria Math" panose="02040503050406030204" pitchFamily="18" charset="0"/>
                        </a:rPr>
                        <m:t> 100</m:t>
                      </m:r>
                    </m:oMath>
                  </m:oMathPara>
                </a14:m>
                <a:endParaRPr lang="en-GB" sz="1600" dirty="0"/>
              </a:p>
              <a:p>
                <a:endParaRPr lang="en-GB" sz="1600" dirty="0"/>
              </a:p>
              <a:p>
                <a14:m>
                  <m:oMath xmlns:m="http://schemas.openxmlformats.org/officeDocument/2006/math">
                    <m:r>
                      <a:rPr lang="en-GB" sz="1600" i="1">
                        <a:latin typeface="Cambria Math" panose="02040503050406030204" pitchFamily="18" charset="0"/>
                      </a:rPr>
                      <m:t>𝐶𝑜𝑒𝑓𝑓𝑖𝑐𝑖𝑒𝑛𝑡</m:t>
                    </m:r>
                    <m:r>
                      <a:rPr lang="en-GB" sz="1600" i="1">
                        <a:latin typeface="Cambria Math" panose="02040503050406030204" pitchFamily="18" charset="0"/>
                      </a:rPr>
                      <m:t> </m:t>
                    </m:r>
                    <m:r>
                      <a:rPr lang="en-GB" sz="1600" i="1">
                        <a:latin typeface="Cambria Math" panose="02040503050406030204" pitchFamily="18" charset="0"/>
                      </a:rPr>
                      <m:t>𝑜𝑓</m:t>
                    </m:r>
                    <m:r>
                      <a:rPr lang="en-GB" sz="1600" i="1">
                        <a:latin typeface="Cambria Math" panose="02040503050406030204" pitchFamily="18" charset="0"/>
                      </a:rPr>
                      <m:t> </m:t>
                    </m:r>
                    <m:r>
                      <a:rPr lang="en-GB" sz="1600" b="0" i="1" smtClean="0">
                        <a:latin typeface="Cambria Math" panose="02040503050406030204" pitchFamily="18" charset="0"/>
                      </a:rPr>
                      <m:t>𝐿𝑖𝑓𝑡</m:t>
                    </m:r>
                    <m:r>
                      <a:rPr lang="en-GB" sz="1600" b="0" i="1" smtClean="0">
                        <a:latin typeface="Cambria Math" panose="02040503050406030204" pitchFamily="18" charset="0"/>
                      </a:rPr>
                      <m:t> </m:t>
                    </m:r>
                    <m:r>
                      <a:rPr lang="en-GB" sz="1600" b="0" i="1" smtClean="0">
                        <a:latin typeface="Cambria Math" panose="02040503050406030204" pitchFamily="18" charset="0"/>
                      </a:rPr>
                      <m:t>𝑓𝑟𝑜𝑛𝑡</m:t>
                    </m:r>
                    <m:r>
                      <a:rPr lang="en-GB" sz="1600" i="1">
                        <a:latin typeface="Cambria Math" panose="02040503050406030204" pitchFamily="18" charset="0"/>
                      </a:rPr>
                      <m:t>= </m:t>
                    </m:r>
                    <m:f>
                      <m:fPr>
                        <m:ctrlPr>
                          <a:rPr lang="en-GB" sz="1600" i="1">
                            <a:latin typeface="Cambria Math" panose="02040503050406030204" pitchFamily="18" charset="0"/>
                          </a:rPr>
                        </m:ctrlPr>
                      </m:fPr>
                      <m:num>
                        <m:r>
                          <a:rPr lang="en-GB" sz="1600" b="0" i="1" smtClean="0">
                            <a:latin typeface="Cambria Math" panose="02040503050406030204" pitchFamily="18" charset="0"/>
                          </a:rPr>
                          <m:t>𝐴𝑒𝑟𝑜</m:t>
                        </m:r>
                        <m:r>
                          <a:rPr lang="en-GB" sz="1600" b="0" i="1" smtClean="0">
                            <a:latin typeface="Cambria Math" panose="02040503050406030204" pitchFamily="18" charset="0"/>
                          </a:rPr>
                          <m:t> </m:t>
                        </m:r>
                        <m:r>
                          <a:rPr lang="en-GB" sz="1600" b="0" i="1" smtClean="0">
                            <a:latin typeface="Cambria Math" panose="02040503050406030204" pitchFamily="18" charset="0"/>
                          </a:rPr>
                          <m:t>𝐹𝑟𝑜𝑛𝑡</m:t>
                        </m:r>
                        <m:r>
                          <a:rPr lang="en-GB" sz="1600" b="0" i="1" smtClean="0">
                            <a:latin typeface="Cambria Math" panose="02040503050406030204" pitchFamily="18" charset="0"/>
                          </a:rPr>
                          <m:t> (</m:t>
                        </m:r>
                        <m:r>
                          <a:rPr lang="en-GB" sz="1600" i="1">
                            <a:latin typeface="Cambria Math" panose="02040503050406030204" pitchFamily="18" charset="0"/>
                          </a:rPr>
                          <m:t>𝑁</m:t>
                        </m:r>
                        <m:r>
                          <a:rPr lang="en-GB" sz="1600" i="1">
                            <a:latin typeface="Cambria Math" panose="02040503050406030204" pitchFamily="18" charset="0"/>
                          </a:rPr>
                          <m:t>)</m:t>
                        </m:r>
                      </m:num>
                      <m:den>
                        <m:r>
                          <a:rPr lang="en-GB" sz="1600" i="1">
                            <a:latin typeface="Cambria Math" panose="02040503050406030204" pitchFamily="18" charset="0"/>
                          </a:rPr>
                          <m:t>(0.5 </m:t>
                        </m:r>
                        <m:r>
                          <a:rPr lang="en-GB" sz="1600" i="1">
                            <a:latin typeface="Cambria Math" panose="02040503050406030204" pitchFamily="18" charset="0"/>
                          </a:rPr>
                          <m:t>𝑥</m:t>
                        </m:r>
                        <m:r>
                          <a:rPr lang="en-GB" sz="1600" i="1">
                            <a:latin typeface="Cambria Math" panose="02040503050406030204" pitchFamily="18" charset="0"/>
                          </a:rPr>
                          <m:t> </m:t>
                        </m:r>
                        <m:r>
                          <a:rPr lang="en-GB" sz="1600" i="1">
                            <a:latin typeface="Cambria Math" panose="02040503050406030204" pitchFamily="18" charset="0"/>
                          </a:rPr>
                          <m:t>𝐴𝑖𝑟</m:t>
                        </m:r>
                        <m:r>
                          <a:rPr lang="en-GB" sz="1600" i="1">
                            <a:latin typeface="Cambria Math" panose="02040503050406030204" pitchFamily="18" charset="0"/>
                          </a:rPr>
                          <m:t> </m:t>
                        </m:r>
                        <m:r>
                          <a:rPr lang="en-GB" sz="1600" i="1">
                            <a:latin typeface="Cambria Math" panose="02040503050406030204" pitchFamily="18" charset="0"/>
                          </a:rPr>
                          <m:t>𝑑𝑒𝑛𝑠𝑖𝑡𝑦</m:t>
                        </m:r>
                        <m:r>
                          <a:rPr lang="en-GB" sz="1600" i="1">
                            <a:latin typeface="Cambria Math" panose="02040503050406030204" pitchFamily="18" charset="0"/>
                          </a:rPr>
                          <m:t> </m:t>
                        </m:r>
                        <m:r>
                          <a:rPr lang="en-GB" sz="1600" i="1">
                            <a:latin typeface="Cambria Math" panose="02040503050406030204" pitchFamily="18" charset="0"/>
                          </a:rPr>
                          <m:t>𝑥</m:t>
                        </m:r>
                        <m:r>
                          <a:rPr lang="en-GB" sz="1600" i="1">
                            <a:latin typeface="Cambria Math" panose="02040503050406030204" pitchFamily="18" charset="0"/>
                          </a:rPr>
                          <m:t> </m:t>
                        </m:r>
                        <m:sSup>
                          <m:sSupPr>
                            <m:ctrlPr>
                              <a:rPr lang="en-GB" sz="1600" i="1">
                                <a:latin typeface="Cambria Math" panose="02040503050406030204" pitchFamily="18" charset="0"/>
                              </a:rPr>
                            </m:ctrlPr>
                          </m:sSupPr>
                          <m:e>
                            <m:r>
                              <a:rPr lang="en-GB" sz="1600" b="0" i="1" smtClean="0">
                                <a:latin typeface="Cambria Math" panose="02040503050406030204" pitchFamily="18" charset="0"/>
                              </a:rPr>
                              <m:t>(</m:t>
                            </m:r>
                            <m:r>
                              <a:rPr lang="en-GB" sz="1600" b="0" i="1" smtClean="0">
                                <a:latin typeface="Cambria Math" panose="02040503050406030204" pitchFamily="18" charset="0"/>
                              </a:rPr>
                              <m:t>𝑉𝑒𝑙𝑜𝑐𝑖𝑡𝑦</m:t>
                            </m:r>
                            <m:r>
                              <a:rPr lang="en-GB" sz="1600" b="0" i="1" smtClean="0">
                                <a:latin typeface="Cambria Math" panose="02040503050406030204" pitchFamily="18" charset="0"/>
                              </a:rPr>
                              <m:t> 1</m:t>
                            </m:r>
                          </m:e>
                          <m:sup>
                            <m:r>
                              <a:rPr lang="en-GB" sz="1600" i="1">
                                <a:latin typeface="Cambria Math" panose="02040503050406030204" pitchFamily="18" charset="0"/>
                              </a:rPr>
                              <m:t>2</m:t>
                            </m:r>
                          </m:sup>
                        </m:sSup>
                        <m:r>
                          <a:rPr lang="en-GB" sz="1600" i="1">
                            <a:latin typeface="Cambria Math" panose="02040503050406030204" pitchFamily="18" charset="0"/>
                          </a:rPr>
                          <m:t>)</m:t>
                        </m:r>
                        <m:r>
                          <a:rPr lang="en-GB" sz="1600" b="0" i="1" smtClean="0">
                            <a:latin typeface="Cambria Math" panose="02040503050406030204" pitchFamily="18" charset="0"/>
                          </a:rPr>
                          <m:t>)</m:t>
                        </m:r>
                      </m:den>
                    </m:f>
                  </m:oMath>
                </a14:m>
                <a:r>
                  <a:rPr lang="en-GB" dirty="0"/>
                  <a:t>  (Tudor, 2020)</a:t>
                </a:r>
              </a:p>
            </p:txBody>
          </p:sp>
        </mc:Choice>
        <mc:Fallback xmlns="">
          <p:sp>
            <p:nvSpPr>
              <p:cNvPr id="8" name="TextBox 7"/>
              <p:cNvSpPr txBox="1">
                <a:spLocks noRot="1" noChangeAspect="1" noMove="1" noResize="1" noEditPoints="1" noAdjustHandles="1" noChangeArrowheads="1" noChangeShapeType="1" noTextEdit="1"/>
              </p:cNvSpPr>
              <p:nvPr/>
            </p:nvSpPr>
            <p:spPr>
              <a:xfrm>
                <a:off x="2756873" y="4370262"/>
                <a:ext cx="6621172" cy="1910075"/>
              </a:xfrm>
              <a:prstGeom prst="rect">
                <a:avLst/>
              </a:prstGeom>
              <a:blipFill>
                <a:blip r:embed="rId4"/>
                <a:stretch>
                  <a:fillRect l="-1341" t="-1316" r="-1149" b="-2632"/>
                </a:stretch>
              </a:blipFill>
            </p:spPr>
            <p:txBody>
              <a:bodyPr/>
              <a:lstStyle/>
              <a:p>
                <a:r>
                  <a:rPr lang="en-US">
                    <a:noFill/>
                  </a:rPr>
                  <a:t> </a:t>
                </a:r>
              </a:p>
            </p:txBody>
          </p:sp>
        </mc:Fallback>
      </mc:AlternateContent>
      <p:pic>
        <p:nvPicPr>
          <p:cNvPr id="9" name="Picture 8"/>
          <p:cNvPicPr>
            <a:picLocks noChangeAspect="1"/>
          </p:cNvPicPr>
          <p:nvPr/>
        </p:nvPicPr>
        <p:blipFill>
          <a:blip r:embed="rId5"/>
          <a:stretch>
            <a:fillRect/>
          </a:stretch>
        </p:blipFill>
        <p:spPr>
          <a:xfrm>
            <a:off x="347133" y="923330"/>
            <a:ext cx="6720439" cy="3033861"/>
          </a:xfrm>
          <a:prstGeom prst="rect">
            <a:avLst/>
          </a:prstGeom>
        </p:spPr>
      </p:pic>
      <p:sp>
        <p:nvSpPr>
          <p:cNvPr id="6" name="TextBox 5">
            <a:extLst>
              <a:ext uri="{FF2B5EF4-FFF2-40B4-BE49-F238E27FC236}">
                <a16:creationId xmlns:a16="http://schemas.microsoft.com/office/drawing/2014/main" id="{1A0AFE4E-6E75-5A49-9BF8-6D5326C5C95F}"/>
              </a:ext>
            </a:extLst>
          </p:cNvPr>
          <p:cNvSpPr txBox="1"/>
          <p:nvPr/>
        </p:nvSpPr>
        <p:spPr>
          <a:xfrm>
            <a:off x="347133" y="3991763"/>
            <a:ext cx="5503430" cy="338554"/>
          </a:xfrm>
          <a:prstGeom prst="rect">
            <a:avLst/>
          </a:prstGeom>
          <a:noFill/>
        </p:spPr>
        <p:txBody>
          <a:bodyPr wrap="none" rtlCol="0">
            <a:spAutoFit/>
          </a:bodyPr>
          <a:lstStyle/>
          <a:p>
            <a:r>
              <a:rPr lang="en-US" sz="1600" dirty="0"/>
              <a:t>Figure 3 – Coast down test on Motec (Deion Atkinson)</a:t>
            </a:r>
          </a:p>
        </p:txBody>
      </p:sp>
      <p:sp>
        <p:nvSpPr>
          <p:cNvPr id="10" name="TextBox 9">
            <a:extLst>
              <a:ext uri="{FF2B5EF4-FFF2-40B4-BE49-F238E27FC236}">
                <a16:creationId xmlns:a16="http://schemas.microsoft.com/office/drawing/2014/main" id="{0E36F92F-8242-5D4C-826C-2F23D87CC98E}"/>
              </a:ext>
            </a:extLst>
          </p:cNvPr>
          <p:cNvSpPr txBox="1"/>
          <p:nvPr/>
        </p:nvSpPr>
        <p:spPr>
          <a:xfrm>
            <a:off x="7565292" y="3956858"/>
            <a:ext cx="4330032" cy="338554"/>
          </a:xfrm>
          <a:prstGeom prst="rect">
            <a:avLst/>
          </a:prstGeom>
          <a:noFill/>
        </p:spPr>
        <p:txBody>
          <a:bodyPr wrap="none" rtlCol="0">
            <a:spAutoFit/>
          </a:bodyPr>
          <a:lstStyle/>
          <a:p>
            <a:r>
              <a:rPr lang="en-US" sz="1600" dirty="0"/>
              <a:t>Figure 4 – Math channels (Deion Atkinson)</a:t>
            </a:r>
          </a:p>
        </p:txBody>
      </p:sp>
    </p:spTree>
    <p:extLst>
      <p:ext uri="{BB962C8B-B14F-4D97-AF65-F5344CB8AC3E}">
        <p14:creationId xmlns:p14="http://schemas.microsoft.com/office/powerpoint/2010/main" val="20528703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B195D79-2C16-7448-8967-B336963520BF}"/>
              </a:ext>
            </a:extLst>
          </p:cNvPr>
          <p:cNvSpPr txBox="1"/>
          <p:nvPr/>
        </p:nvSpPr>
        <p:spPr>
          <a:xfrm>
            <a:off x="4333701" y="933281"/>
            <a:ext cx="3524597" cy="369332"/>
          </a:xfrm>
          <a:prstGeom prst="rect">
            <a:avLst/>
          </a:prstGeom>
          <a:noFill/>
        </p:spPr>
        <p:txBody>
          <a:bodyPr wrap="square" rtlCol="0">
            <a:spAutoFit/>
          </a:bodyPr>
          <a:lstStyle/>
          <a:p>
            <a:r>
              <a:rPr lang="en-GB" dirty="0">
                <a:solidFill>
                  <a:schemeClr val="bg2"/>
                </a:solidFill>
              </a:rPr>
              <a:t>Wing Setups with equations</a:t>
            </a:r>
          </a:p>
        </p:txBody>
      </p:sp>
      <p:graphicFrame>
        <p:nvGraphicFramePr>
          <p:cNvPr id="3" name="Object 2">
            <a:extLst>
              <a:ext uri="{FF2B5EF4-FFF2-40B4-BE49-F238E27FC236}">
                <a16:creationId xmlns:a16="http://schemas.microsoft.com/office/drawing/2014/main" id="{D6E9250B-7C5C-2C4F-95CC-4881D0057B24}"/>
              </a:ext>
            </a:extLst>
          </p:cNvPr>
          <p:cNvGraphicFramePr>
            <a:graphicFrameLocks noChangeAspect="1"/>
          </p:cNvGraphicFramePr>
          <p:nvPr>
            <p:extLst>
              <p:ext uri="{D42A27DB-BD31-4B8C-83A1-F6EECF244321}">
                <p14:modId xmlns:p14="http://schemas.microsoft.com/office/powerpoint/2010/main" val="2118087256"/>
              </p:ext>
            </p:extLst>
          </p:nvPr>
        </p:nvGraphicFramePr>
        <p:xfrm>
          <a:off x="451816" y="1351561"/>
          <a:ext cx="11357832" cy="1335433"/>
        </p:xfrm>
        <a:graphic>
          <a:graphicData uri="http://schemas.openxmlformats.org/presentationml/2006/ole">
            <mc:AlternateContent xmlns:mc="http://schemas.openxmlformats.org/markup-compatibility/2006">
              <mc:Choice xmlns:v="urn:schemas-microsoft-com:vml" Requires="v">
                <p:oleObj spid="_x0000_s2093" name="Worksheet" r:id="rId4" imgW="16364073" imgH="1923880" progId="Excel.Sheet.12">
                  <p:embed/>
                </p:oleObj>
              </mc:Choice>
              <mc:Fallback>
                <p:oleObj name="Worksheet" r:id="rId4" imgW="16364073" imgH="1923880" progId="Excel.Sheet.12">
                  <p:embed/>
                  <p:pic>
                    <p:nvPicPr>
                      <p:cNvPr id="17" name="Object 16"/>
                      <p:cNvPicPr/>
                      <p:nvPr/>
                    </p:nvPicPr>
                    <p:blipFill>
                      <a:blip r:embed="rId5"/>
                      <a:stretch>
                        <a:fillRect/>
                      </a:stretch>
                    </p:blipFill>
                    <p:spPr>
                      <a:xfrm>
                        <a:off x="451816" y="1351561"/>
                        <a:ext cx="11357832" cy="1335433"/>
                      </a:xfrm>
                      <a:prstGeom prst="rect">
                        <a:avLst/>
                      </a:prstGeom>
                      <a:solidFill>
                        <a:schemeClr val="tx2">
                          <a:lumMod val="40000"/>
                          <a:lumOff val="60000"/>
                        </a:schemeClr>
                      </a:solidFill>
                      <a:ln>
                        <a:solidFill>
                          <a:schemeClr val="bg1"/>
                        </a:solidFill>
                      </a:ln>
                    </p:spPr>
                  </p:pic>
                </p:oleObj>
              </mc:Fallback>
            </mc:AlternateContent>
          </a:graphicData>
        </a:graphic>
      </p:graphicFrame>
      <p:graphicFrame>
        <p:nvGraphicFramePr>
          <p:cNvPr id="4" name="Object 3">
            <a:extLst>
              <a:ext uri="{FF2B5EF4-FFF2-40B4-BE49-F238E27FC236}">
                <a16:creationId xmlns:a16="http://schemas.microsoft.com/office/drawing/2014/main" id="{BFFF7397-97AC-D44D-A6B5-EBF0B0E4A7D6}"/>
              </a:ext>
            </a:extLst>
          </p:cNvPr>
          <p:cNvGraphicFramePr>
            <a:graphicFrameLocks noChangeAspect="1"/>
          </p:cNvGraphicFramePr>
          <p:nvPr>
            <p:extLst>
              <p:ext uri="{D42A27DB-BD31-4B8C-83A1-F6EECF244321}">
                <p14:modId xmlns:p14="http://schemas.microsoft.com/office/powerpoint/2010/main" val="3605501321"/>
              </p:ext>
            </p:extLst>
          </p:nvPr>
        </p:nvGraphicFramePr>
        <p:xfrm>
          <a:off x="405981" y="3287475"/>
          <a:ext cx="11380035" cy="1253582"/>
        </p:xfrm>
        <a:graphic>
          <a:graphicData uri="http://schemas.openxmlformats.org/presentationml/2006/ole">
            <mc:AlternateContent xmlns:mc="http://schemas.openxmlformats.org/markup-compatibility/2006">
              <mc:Choice xmlns:v="urn:schemas-microsoft-com:vml" Requires="v">
                <p:oleObj spid="_x0000_s2094" name="Worksheet" r:id="rId6" imgW="15659100" imgH="1724129" progId="Excel.Sheet.12">
                  <p:embed/>
                </p:oleObj>
              </mc:Choice>
              <mc:Fallback>
                <p:oleObj name="Worksheet" r:id="rId6" imgW="15659100" imgH="1724129" progId="Excel.Sheet.12">
                  <p:embed/>
                  <p:pic>
                    <p:nvPicPr>
                      <p:cNvPr id="18" name="Object 17"/>
                      <p:cNvPicPr/>
                      <p:nvPr/>
                    </p:nvPicPr>
                    <p:blipFill>
                      <a:blip r:embed="rId7"/>
                      <a:stretch>
                        <a:fillRect/>
                      </a:stretch>
                    </p:blipFill>
                    <p:spPr>
                      <a:xfrm>
                        <a:off x="405981" y="3287475"/>
                        <a:ext cx="11380035" cy="1253582"/>
                      </a:xfrm>
                      <a:prstGeom prst="rect">
                        <a:avLst/>
                      </a:prstGeom>
                      <a:solidFill>
                        <a:schemeClr val="tx2">
                          <a:lumMod val="40000"/>
                          <a:lumOff val="60000"/>
                        </a:schemeClr>
                      </a:solidFill>
                      <a:ln>
                        <a:solidFill>
                          <a:schemeClr val="bg1"/>
                        </a:solidFill>
                      </a:ln>
                    </p:spPr>
                  </p:pic>
                </p:oleObj>
              </mc:Fallback>
            </mc:AlternateContent>
          </a:graphicData>
        </a:graphic>
      </p:graphicFrame>
      <p:sp>
        <p:nvSpPr>
          <p:cNvPr id="5" name="TextBox 4">
            <a:extLst>
              <a:ext uri="{FF2B5EF4-FFF2-40B4-BE49-F238E27FC236}">
                <a16:creationId xmlns:a16="http://schemas.microsoft.com/office/drawing/2014/main" id="{942A6AA7-3133-E14B-9A4E-B44423F18D6D}"/>
              </a:ext>
            </a:extLst>
          </p:cNvPr>
          <p:cNvSpPr txBox="1"/>
          <p:nvPr/>
        </p:nvSpPr>
        <p:spPr>
          <a:xfrm>
            <a:off x="4037843" y="2930559"/>
            <a:ext cx="4031674" cy="369332"/>
          </a:xfrm>
          <a:prstGeom prst="rect">
            <a:avLst/>
          </a:prstGeom>
          <a:noFill/>
        </p:spPr>
        <p:txBody>
          <a:bodyPr wrap="square" rtlCol="0">
            <a:spAutoFit/>
          </a:bodyPr>
          <a:lstStyle/>
          <a:p>
            <a:r>
              <a:rPr lang="en-GB" dirty="0">
                <a:solidFill>
                  <a:schemeClr val="bg2"/>
                </a:solidFill>
              </a:rPr>
              <a:t>Ride Height Setups with equations</a:t>
            </a:r>
          </a:p>
        </p:txBody>
      </p:sp>
      <p:sp>
        <p:nvSpPr>
          <p:cNvPr id="6" name="Rectangle 5">
            <a:extLst>
              <a:ext uri="{FF2B5EF4-FFF2-40B4-BE49-F238E27FC236}">
                <a16:creationId xmlns:a16="http://schemas.microsoft.com/office/drawing/2014/main" id="{CA3FC929-8E7C-8C43-BE88-8AE65BBA70CD}"/>
              </a:ext>
            </a:extLst>
          </p:cNvPr>
          <p:cNvSpPr/>
          <p:nvPr/>
        </p:nvSpPr>
        <p:spPr>
          <a:xfrm>
            <a:off x="1313443" y="0"/>
            <a:ext cx="9480480" cy="923330"/>
          </a:xfrm>
          <a:prstGeom prst="rect">
            <a:avLst/>
          </a:prstGeom>
          <a:noFill/>
        </p:spPr>
        <p:txBody>
          <a:bodyPr wrap="none" lIns="91440" tIns="45720" rIns="91440" bIns="45720">
            <a:spAutoFit/>
          </a:bodyPr>
          <a:lstStyle/>
          <a:p>
            <a:pPr algn="ctr"/>
            <a:r>
              <a:rPr lang="en-US" sz="5400" b="0" cap="none" spc="0" dirty="0">
                <a:ln w="0"/>
                <a:effectLst>
                  <a:outerShdw blurRad="38100" dist="25400" dir="5400000" algn="ctr" rotWithShape="0">
                    <a:srgbClr val="6E747A">
                      <a:alpha val="43000"/>
                    </a:srgbClr>
                  </a:outerShdw>
                </a:effectLst>
              </a:rPr>
              <a:t>Straight Line Testing Analysis</a:t>
            </a:r>
          </a:p>
        </p:txBody>
      </p:sp>
      <p:sp>
        <p:nvSpPr>
          <p:cNvPr id="7" name="TextBox 6">
            <a:extLst>
              <a:ext uri="{FF2B5EF4-FFF2-40B4-BE49-F238E27FC236}">
                <a16:creationId xmlns:a16="http://schemas.microsoft.com/office/drawing/2014/main" id="{E25424F6-556E-4A46-AD35-F9E5B92121D6}"/>
              </a:ext>
            </a:extLst>
          </p:cNvPr>
          <p:cNvSpPr txBox="1"/>
          <p:nvPr/>
        </p:nvSpPr>
        <p:spPr>
          <a:xfrm>
            <a:off x="300225" y="2672382"/>
            <a:ext cx="4033476" cy="338554"/>
          </a:xfrm>
          <a:prstGeom prst="rect">
            <a:avLst/>
          </a:prstGeom>
          <a:noFill/>
        </p:spPr>
        <p:txBody>
          <a:bodyPr wrap="none" rtlCol="0">
            <a:spAutoFit/>
          </a:bodyPr>
          <a:lstStyle/>
          <a:p>
            <a:r>
              <a:rPr lang="en-US" sz="1600" dirty="0"/>
              <a:t>Figure 5 – Wing setups (Deion Atkinson)</a:t>
            </a:r>
          </a:p>
        </p:txBody>
      </p:sp>
      <p:sp>
        <p:nvSpPr>
          <p:cNvPr id="8" name="TextBox 7">
            <a:extLst>
              <a:ext uri="{FF2B5EF4-FFF2-40B4-BE49-F238E27FC236}">
                <a16:creationId xmlns:a16="http://schemas.microsoft.com/office/drawing/2014/main" id="{C5885325-3F0D-AA4C-B963-485E0F42CA13}"/>
              </a:ext>
            </a:extLst>
          </p:cNvPr>
          <p:cNvSpPr txBox="1"/>
          <p:nvPr/>
        </p:nvSpPr>
        <p:spPr>
          <a:xfrm>
            <a:off x="300225" y="4562038"/>
            <a:ext cx="4033476" cy="338554"/>
          </a:xfrm>
          <a:prstGeom prst="rect">
            <a:avLst/>
          </a:prstGeom>
          <a:noFill/>
        </p:spPr>
        <p:txBody>
          <a:bodyPr wrap="none" rtlCol="0">
            <a:spAutoFit/>
          </a:bodyPr>
          <a:lstStyle/>
          <a:p>
            <a:r>
              <a:rPr lang="en-US" sz="1600" dirty="0"/>
              <a:t>Figure 6 – Wing setups (Deion Atkinson)</a:t>
            </a:r>
          </a:p>
        </p:txBody>
      </p:sp>
      <p:pic>
        <p:nvPicPr>
          <p:cNvPr id="9" name="Picture 8">
            <a:extLst>
              <a:ext uri="{FF2B5EF4-FFF2-40B4-BE49-F238E27FC236}">
                <a16:creationId xmlns:a16="http://schemas.microsoft.com/office/drawing/2014/main" id="{76BD11CC-ED5F-0445-ADE4-BE3E74AD2346}"/>
              </a:ext>
            </a:extLst>
          </p:cNvPr>
          <p:cNvPicPr>
            <a:picLocks noChangeAspect="1"/>
          </p:cNvPicPr>
          <p:nvPr/>
        </p:nvPicPr>
        <p:blipFill>
          <a:blip r:embed="rId8"/>
          <a:stretch>
            <a:fillRect/>
          </a:stretch>
        </p:blipFill>
        <p:spPr>
          <a:xfrm>
            <a:off x="4629355" y="4731315"/>
            <a:ext cx="3002753" cy="1693236"/>
          </a:xfrm>
          <a:prstGeom prst="rect">
            <a:avLst/>
          </a:prstGeom>
        </p:spPr>
      </p:pic>
      <p:sp>
        <p:nvSpPr>
          <p:cNvPr id="10" name="TextBox 9">
            <a:extLst>
              <a:ext uri="{FF2B5EF4-FFF2-40B4-BE49-F238E27FC236}">
                <a16:creationId xmlns:a16="http://schemas.microsoft.com/office/drawing/2014/main" id="{C7621F82-6B5F-D240-B927-688E824D0979}"/>
              </a:ext>
            </a:extLst>
          </p:cNvPr>
          <p:cNvSpPr txBox="1"/>
          <p:nvPr/>
        </p:nvSpPr>
        <p:spPr>
          <a:xfrm>
            <a:off x="2956356" y="6424551"/>
            <a:ext cx="6279283" cy="338554"/>
          </a:xfrm>
          <a:prstGeom prst="rect">
            <a:avLst/>
          </a:prstGeom>
          <a:noFill/>
        </p:spPr>
        <p:txBody>
          <a:bodyPr wrap="none" rtlCol="0">
            <a:spAutoFit/>
          </a:bodyPr>
          <a:lstStyle/>
          <a:p>
            <a:r>
              <a:rPr lang="en-US" sz="1600" dirty="0"/>
              <a:t>Figure 7 – Aero resistance vs Rolling drag (</a:t>
            </a:r>
            <a:r>
              <a:rPr lang="en-GB" sz="1600" dirty="0"/>
              <a:t>Aniket </a:t>
            </a:r>
            <a:r>
              <a:rPr lang="en-GB" sz="1600" dirty="0" err="1"/>
              <a:t>Bhave</a:t>
            </a:r>
            <a:r>
              <a:rPr lang="en-GB" sz="1600" dirty="0"/>
              <a:t>, 2014</a:t>
            </a:r>
            <a:r>
              <a:rPr lang="en-US" sz="1600" dirty="0"/>
              <a:t>)</a:t>
            </a:r>
          </a:p>
        </p:txBody>
      </p:sp>
    </p:spTree>
    <p:extLst>
      <p:ext uri="{BB962C8B-B14F-4D97-AF65-F5344CB8AC3E}">
        <p14:creationId xmlns:p14="http://schemas.microsoft.com/office/powerpoint/2010/main" val="36047881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cxnSp>
        <p:nvCxnSpPr>
          <p:cNvPr id="34" name="Straight Connector 33">
            <a:extLst>
              <a:ext uri="{FF2B5EF4-FFF2-40B4-BE49-F238E27FC236}">
                <a16:creationId xmlns:a16="http://schemas.microsoft.com/office/drawing/2014/main" id="{8FD48FB1-66D8-4676-B0AA-C139A1DB78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6" name="Straight Connector 35">
            <a:extLst>
              <a:ext uri="{FF2B5EF4-FFF2-40B4-BE49-F238E27FC236}">
                <a16:creationId xmlns:a16="http://schemas.microsoft.com/office/drawing/2014/main" id="{F033F5AE-6728-4F19-8DED-658E674B31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8" name="Straight Connector 37">
            <a:extLst>
              <a:ext uri="{FF2B5EF4-FFF2-40B4-BE49-F238E27FC236}">
                <a16:creationId xmlns:a16="http://schemas.microsoft.com/office/drawing/2014/main" id="{82C7D74A-18BA-4709-A808-44E8815C4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0" name="Straight Connector 39">
            <a:extLst>
              <a:ext uri="{FF2B5EF4-FFF2-40B4-BE49-F238E27FC236}">
                <a16:creationId xmlns:a16="http://schemas.microsoft.com/office/drawing/2014/main" id="{B5164A3F-1561-4039-8185-AB0EEB713E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2" name="Straight Connector 41">
            <a:extLst>
              <a:ext uri="{FF2B5EF4-FFF2-40B4-BE49-F238E27FC236}">
                <a16:creationId xmlns:a16="http://schemas.microsoft.com/office/drawing/2014/main" id="{2A35DB53-42BE-460E-9CA1-1294C98463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 useBgFill="1">
        <p:nvSpPr>
          <p:cNvPr id="44" name="Rectangle 43">
            <a:extLst>
              <a:ext uri="{FF2B5EF4-FFF2-40B4-BE49-F238E27FC236}">
                <a16:creationId xmlns:a16="http://schemas.microsoft.com/office/drawing/2014/main" id="{C5BDD1EA-D8C1-45AF-9F0A-14A2A137BA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F352E5E5-5190-B14D-B4FE-CEB697F37BBD}"/>
              </a:ext>
            </a:extLst>
          </p:cNvPr>
          <p:cNvSpPr/>
          <p:nvPr/>
        </p:nvSpPr>
        <p:spPr>
          <a:xfrm>
            <a:off x="7532710" y="628617"/>
            <a:ext cx="3971902" cy="3028983"/>
          </a:xfrm>
          <a:prstGeom prst="rect">
            <a:avLst/>
          </a:prstGeom>
        </p:spPr>
        <p:txBody>
          <a:bodyPr vert="horz" lIns="91440" tIns="45720" rIns="91440" bIns="45720" rtlCol="0" anchor="b">
            <a:normAutofit/>
          </a:bodyPr>
          <a:lstStyle/>
          <a:p>
            <a:pPr>
              <a:spcBef>
                <a:spcPct val="0"/>
              </a:spcBef>
              <a:spcAft>
                <a:spcPts val="600"/>
              </a:spcAft>
            </a:pPr>
            <a:r>
              <a:rPr lang="en-US" sz="4800" b="0" cap="all" spc="0" dirty="0" err="1">
                <a:ln w="3175" cmpd="sng">
                  <a:noFill/>
                </a:ln>
                <a:latin typeface="+mj-lt"/>
                <a:ea typeface="+mj-ea"/>
                <a:cs typeface="+mj-cs"/>
              </a:rPr>
              <a:t>Motec</a:t>
            </a:r>
            <a:r>
              <a:rPr lang="en-US" sz="4800" b="0" cap="all" spc="0" dirty="0">
                <a:ln w="3175" cmpd="sng">
                  <a:noFill/>
                </a:ln>
                <a:latin typeface="+mj-lt"/>
                <a:ea typeface="+mj-ea"/>
                <a:cs typeface="+mj-cs"/>
              </a:rPr>
              <a:t> Setup Sheet</a:t>
            </a:r>
          </a:p>
        </p:txBody>
      </p:sp>
      <p:sp>
        <p:nvSpPr>
          <p:cNvPr id="5" name="TextBox 4">
            <a:extLst>
              <a:ext uri="{FF2B5EF4-FFF2-40B4-BE49-F238E27FC236}">
                <a16:creationId xmlns:a16="http://schemas.microsoft.com/office/drawing/2014/main" id="{A52B7BFF-1307-7741-9971-9B83B43DB687}"/>
              </a:ext>
            </a:extLst>
          </p:cNvPr>
          <p:cNvSpPr txBox="1"/>
          <p:nvPr/>
        </p:nvSpPr>
        <p:spPr>
          <a:xfrm>
            <a:off x="7532709" y="3843868"/>
            <a:ext cx="2827315" cy="1564744"/>
          </a:xfrm>
          <a:prstGeom prst="rect">
            <a:avLst/>
          </a:prstGeom>
        </p:spPr>
        <p:txBody>
          <a:bodyPr vert="horz" lIns="91440" tIns="45720" rIns="91440" bIns="45720" rtlCol="0" anchor="t">
            <a:normAutofit/>
          </a:bodyPr>
          <a:lstStyle/>
          <a:p>
            <a:pPr>
              <a:spcBef>
                <a:spcPct val="20000"/>
              </a:spcBef>
              <a:spcAft>
                <a:spcPts val="600"/>
              </a:spcAft>
              <a:buClr>
                <a:schemeClr val="tx1"/>
              </a:buClr>
              <a:buSzPct val="80000"/>
            </a:pPr>
            <a:r>
              <a:rPr lang="en-US" sz="2100" dirty="0">
                <a:solidFill>
                  <a:schemeClr val="bg2">
                    <a:lumMod val="75000"/>
                  </a:schemeClr>
                </a:solidFill>
              </a:rPr>
              <a:t>Figure 8 – </a:t>
            </a:r>
            <a:r>
              <a:rPr lang="en-US" sz="2100" dirty="0" err="1">
                <a:solidFill>
                  <a:schemeClr val="bg2">
                    <a:lumMod val="75000"/>
                  </a:schemeClr>
                </a:solidFill>
              </a:rPr>
              <a:t>Motec</a:t>
            </a:r>
            <a:r>
              <a:rPr lang="en-US" sz="2100" dirty="0">
                <a:solidFill>
                  <a:schemeClr val="bg2">
                    <a:lumMod val="75000"/>
                  </a:schemeClr>
                </a:solidFill>
              </a:rPr>
              <a:t> setup sheet (Deion Atkinson)</a:t>
            </a:r>
          </a:p>
        </p:txBody>
      </p:sp>
      <p:sp>
        <p:nvSpPr>
          <p:cNvPr id="46" name="Snip Diagonal Corner Rectangle 6">
            <a:extLst>
              <a:ext uri="{FF2B5EF4-FFF2-40B4-BE49-F238E27FC236}">
                <a16:creationId xmlns:a16="http://schemas.microsoft.com/office/drawing/2014/main" id="{14354E08-0068-48D7-A8AD-84C7B1CF5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000" y="620722"/>
            <a:ext cx="6575496" cy="5286838"/>
          </a:xfrm>
          <a:prstGeom prst="snip2DiagRect">
            <a:avLst>
              <a:gd name="adj1" fmla="val 10787"/>
              <a:gd name="adj2" fmla="val 0"/>
            </a:avLst>
          </a:prstGeom>
          <a:solidFill>
            <a:schemeClr val="tx1"/>
          </a:solidFill>
          <a:ln>
            <a:no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143FA58-83D6-8D4B-8FA8-8164463C919E}"/>
              </a:ext>
            </a:extLst>
          </p:cNvPr>
          <p:cNvPicPr>
            <a:picLocks noChangeAspect="1"/>
          </p:cNvPicPr>
          <p:nvPr/>
        </p:nvPicPr>
        <p:blipFill rotWithShape="1">
          <a:blip r:embed="rId3">
            <a:extLst>
              <a:ext uri="{28A0092B-C50C-407E-A947-70E740481C1C}">
                <a14:useLocalDpi xmlns:a14="http://schemas.microsoft.com/office/drawing/2010/main" val="0"/>
              </a:ext>
            </a:extLst>
          </a:blip>
          <a:srcRect l="16653" r="16873" b="-2"/>
          <a:stretch/>
        </p:blipFill>
        <p:spPr>
          <a:xfrm>
            <a:off x="799072" y="786117"/>
            <a:ext cx="6245352" cy="4956048"/>
          </a:xfrm>
          <a:custGeom>
            <a:avLst/>
            <a:gdLst/>
            <a:ahLst/>
            <a:cxnLst/>
            <a:rect l="l" t="t" r="r" b="b"/>
            <a:pathLst>
              <a:path w="6245352" h="4956048">
                <a:moveTo>
                  <a:pt x="534609" y="0"/>
                </a:moveTo>
                <a:lnTo>
                  <a:pt x="6245352" y="0"/>
                </a:lnTo>
                <a:lnTo>
                  <a:pt x="6245352" y="4421439"/>
                </a:lnTo>
                <a:lnTo>
                  <a:pt x="5710743" y="4956048"/>
                </a:lnTo>
                <a:lnTo>
                  <a:pt x="0" y="4956048"/>
                </a:lnTo>
                <a:lnTo>
                  <a:pt x="0" y="534609"/>
                </a:lnTo>
                <a:close/>
              </a:path>
            </a:pathLst>
          </a:custGeom>
        </p:spPr>
      </p:pic>
      <p:grpSp>
        <p:nvGrpSpPr>
          <p:cNvPr id="48" name="Group 47">
            <a:extLst>
              <a:ext uri="{FF2B5EF4-FFF2-40B4-BE49-F238E27FC236}">
                <a16:creationId xmlns:a16="http://schemas.microsoft.com/office/drawing/2014/main" id="{A779F34F-2960-4B81-BA08-445B6F6A0C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49" name="Straight Connector 48">
              <a:extLst>
                <a:ext uri="{FF2B5EF4-FFF2-40B4-BE49-F238E27FC236}">
                  <a16:creationId xmlns:a16="http://schemas.microsoft.com/office/drawing/2014/main" id="{10A57ACC-416F-4A5D-B7F7-DDA9886A3A6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50" name="Straight Connector 49">
              <a:extLst>
                <a:ext uri="{FF2B5EF4-FFF2-40B4-BE49-F238E27FC236}">
                  <a16:creationId xmlns:a16="http://schemas.microsoft.com/office/drawing/2014/main" id="{26522B4F-50C4-4FCE-8AE2-3789D63ED33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51" name="Straight Connector 50">
              <a:extLst>
                <a:ext uri="{FF2B5EF4-FFF2-40B4-BE49-F238E27FC236}">
                  <a16:creationId xmlns:a16="http://schemas.microsoft.com/office/drawing/2014/main" id="{2C3978FC-B5D1-42BE-B086-BC2A733D58F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52" name="Straight Connector 51">
              <a:extLst>
                <a:ext uri="{FF2B5EF4-FFF2-40B4-BE49-F238E27FC236}">
                  <a16:creationId xmlns:a16="http://schemas.microsoft.com/office/drawing/2014/main" id="{ACED99F1-340D-4970-8E66-3B28E927112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53" name="Straight Connector 52">
              <a:extLst>
                <a:ext uri="{FF2B5EF4-FFF2-40B4-BE49-F238E27FC236}">
                  <a16:creationId xmlns:a16="http://schemas.microsoft.com/office/drawing/2014/main" id="{50A54E39-63C0-4847-A766-C6B74FEB48D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31237663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907D03CC-881D-F745-85FF-17CAD06DE168}"/>
              </a:ext>
            </a:extLst>
          </p:cNvPr>
          <p:cNvGraphicFramePr>
            <a:graphicFrameLocks noGrp="1"/>
          </p:cNvGraphicFramePr>
          <p:nvPr>
            <p:extLst>
              <p:ext uri="{D42A27DB-BD31-4B8C-83A1-F6EECF244321}">
                <p14:modId xmlns:p14="http://schemas.microsoft.com/office/powerpoint/2010/main" val="814861700"/>
              </p:ext>
            </p:extLst>
          </p:nvPr>
        </p:nvGraphicFramePr>
        <p:xfrm>
          <a:off x="736381" y="1377950"/>
          <a:ext cx="4483100" cy="1003300"/>
        </p:xfrm>
        <a:graphic>
          <a:graphicData uri="http://schemas.openxmlformats.org/drawingml/2006/table">
            <a:tbl>
              <a:tblPr/>
              <a:tblGrid>
                <a:gridCol w="917607">
                  <a:extLst>
                    <a:ext uri="{9D8B030D-6E8A-4147-A177-3AD203B41FA5}">
                      <a16:colId xmlns:a16="http://schemas.microsoft.com/office/drawing/2014/main" val="2305755521"/>
                    </a:ext>
                  </a:extLst>
                </a:gridCol>
                <a:gridCol w="900953">
                  <a:extLst>
                    <a:ext uri="{9D8B030D-6E8A-4147-A177-3AD203B41FA5}">
                      <a16:colId xmlns:a16="http://schemas.microsoft.com/office/drawing/2014/main" val="171985261"/>
                    </a:ext>
                  </a:extLst>
                </a:gridCol>
                <a:gridCol w="900953">
                  <a:extLst>
                    <a:ext uri="{9D8B030D-6E8A-4147-A177-3AD203B41FA5}">
                      <a16:colId xmlns:a16="http://schemas.microsoft.com/office/drawing/2014/main" val="1762718194"/>
                    </a:ext>
                  </a:extLst>
                </a:gridCol>
                <a:gridCol w="921124">
                  <a:extLst>
                    <a:ext uri="{9D8B030D-6E8A-4147-A177-3AD203B41FA5}">
                      <a16:colId xmlns:a16="http://schemas.microsoft.com/office/drawing/2014/main" val="4128300044"/>
                    </a:ext>
                  </a:extLst>
                </a:gridCol>
                <a:gridCol w="842463">
                  <a:extLst>
                    <a:ext uri="{9D8B030D-6E8A-4147-A177-3AD203B41FA5}">
                      <a16:colId xmlns:a16="http://schemas.microsoft.com/office/drawing/2014/main" val="3621870776"/>
                    </a:ext>
                  </a:extLst>
                </a:gridCol>
              </a:tblGrid>
              <a:tr h="190500">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l" fontAlgn="b"/>
                      <a:r>
                        <a:rPr lang="en-GB" sz="1100" b="1" i="0" u="none" strike="noStrike">
                          <a:solidFill>
                            <a:srgbClr val="000000"/>
                          </a:solidFill>
                          <a:effectLst/>
                          <a:latin typeface="Calibri" panose="020F0502020204030204" pitchFamily="34" charset="0"/>
                        </a:rPr>
                        <a:t>Front</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562583473"/>
                  </a:ext>
                </a:extLst>
              </a:tr>
              <a:tr h="203200">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l" fontAlgn="b"/>
                      <a:r>
                        <a:rPr lang="en-GB" sz="1100" b="1" i="0" u="none" strike="noStrike">
                          <a:solidFill>
                            <a:srgbClr val="000000"/>
                          </a:solidFill>
                          <a:effectLst/>
                          <a:latin typeface="Calibri" panose="020F0502020204030204" pitchFamily="34" charset="0"/>
                        </a:rPr>
                        <a:t>Total aero</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l" fontAlgn="b"/>
                      <a:r>
                        <a:rPr lang="en-GB" sz="1100" b="0" i="0" u="none" strike="noStrike">
                          <a:solidFill>
                            <a:srgbClr val="000000"/>
                          </a:solidFill>
                          <a:effectLst/>
                          <a:latin typeface="Calibri" panose="020F0502020204030204" pitchFamily="34" charset="0"/>
                        </a:rPr>
                        <a:t>min</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l" fontAlgn="b"/>
                      <a:r>
                        <a:rPr lang="en-GB" sz="1100" b="0" i="0" u="none" strike="noStrike">
                          <a:solidFill>
                            <a:srgbClr val="000000"/>
                          </a:solidFill>
                          <a:effectLst/>
                          <a:latin typeface="Calibri" panose="020F0502020204030204" pitchFamily="34" charset="0"/>
                        </a:rPr>
                        <a:t>mid</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l" fontAlgn="b"/>
                      <a:r>
                        <a:rPr lang="en-GB" sz="1100" b="0" i="0" u="none" strike="noStrike">
                          <a:solidFill>
                            <a:srgbClr val="000000"/>
                          </a:solidFill>
                          <a:effectLst/>
                          <a:latin typeface="Calibri" panose="020F0502020204030204" pitchFamily="34" charset="0"/>
                        </a:rPr>
                        <a:t>max</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692000441"/>
                  </a:ext>
                </a:extLst>
              </a:tr>
              <a:tr h="203200">
                <a:tc>
                  <a:txBody>
                    <a:bodyPr/>
                    <a:lstStyle/>
                    <a:p>
                      <a:pPr algn="l" fontAlgn="b"/>
                      <a:r>
                        <a:rPr lang="en-GB" sz="1100" b="1" i="0" u="none" strike="noStrike">
                          <a:solidFill>
                            <a:srgbClr val="000000"/>
                          </a:solidFill>
                          <a:effectLst/>
                          <a:latin typeface="Calibri" panose="020F0502020204030204" pitchFamily="34" charset="0"/>
                        </a:rPr>
                        <a:t>Rear</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l" fontAlgn="b"/>
                      <a:r>
                        <a:rPr lang="en-GB" sz="1100" b="0" i="0" u="none" strike="noStrike">
                          <a:solidFill>
                            <a:srgbClr val="000000"/>
                          </a:solidFill>
                          <a:effectLst/>
                          <a:latin typeface="Calibri" panose="020F0502020204030204" pitchFamily="34" charset="0"/>
                        </a:rPr>
                        <a:t>min</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r" fontAlgn="b"/>
                      <a:r>
                        <a:rPr lang="en-GB" sz="1100" b="0" i="0" u="none" strike="noStrike">
                          <a:solidFill>
                            <a:srgbClr val="000000"/>
                          </a:solidFill>
                          <a:effectLst/>
                          <a:latin typeface="Calibri" panose="020F0502020204030204" pitchFamily="34" charset="0"/>
                        </a:rPr>
                        <a:t>4713</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63BE7B"/>
                    </a:solidFill>
                  </a:tcPr>
                </a:tc>
                <a:tc>
                  <a:txBody>
                    <a:bodyPr/>
                    <a:lstStyle/>
                    <a:p>
                      <a:pPr algn="r" fontAlgn="b"/>
                      <a:r>
                        <a:rPr lang="en-GB" sz="1100" b="0" i="0" u="none" strike="noStrike" dirty="0">
                          <a:solidFill>
                            <a:srgbClr val="000000"/>
                          </a:solidFill>
                          <a:effectLst/>
                          <a:latin typeface="Calibri" panose="020F0502020204030204" pitchFamily="34" charset="0"/>
                        </a:rPr>
                        <a:t>5699</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EDD81"/>
                    </a:solidFill>
                  </a:tcPr>
                </a:tc>
                <a:tc>
                  <a:txBody>
                    <a:bodyPr/>
                    <a:lstStyle/>
                    <a:p>
                      <a:pPr algn="r" fontAlgn="b"/>
                      <a:r>
                        <a:rPr lang="en-GB" sz="1100" b="0" i="0" u="none" strike="noStrike">
                          <a:solidFill>
                            <a:srgbClr val="000000"/>
                          </a:solidFill>
                          <a:effectLst/>
                          <a:latin typeface="Calibri" panose="020F0502020204030204" pitchFamily="34" charset="0"/>
                        </a:rPr>
                        <a:t>6364</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ED480"/>
                    </a:solidFill>
                  </a:tcPr>
                </a:tc>
                <a:extLst>
                  <a:ext uri="{0D108BD9-81ED-4DB2-BD59-A6C34878D82A}">
                    <a16:rowId xmlns:a16="http://schemas.microsoft.com/office/drawing/2014/main" val="2619774267"/>
                  </a:ext>
                </a:extLst>
              </a:tr>
              <a:tr h="203200">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l" fontAlgn="b"/>
                      <a:r>
                        <a:rPr lang="en-GB" sz="1100" b="0" i="0" u="none" strike="noStrike">
                          <a:solidFill>
                            <a:srgbClr val="000000"/>
                          </a:solidFill>
                          <a:effectLst/>
                          <a:latin typeface="Calibri" panose="020F0502020204030204" pitchFamily="34" charset="0"/>
                        </a:rPr>
                        <a:t>mid</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r" fontAlgn="b"/>
                      <a:r>
                        <a:rPr lang="en-GB" sz="1100" b="0" i="0" u="none" strike="noStrike">
                          <a:solidFill>
                            <a:srgbClr val="000000"/>
                          </a:solidFill>
                          <a:effectLst/>
                          <a:latin typeface="Calibri" panose="020F0502020204030204" pitchFamily="34" charset="0"/>
                        </a:rPr>
                        <a:t>5370</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AAD27F"/>
                    </a:solidFill>
                  </a:tcPr>
                </a:tc>
                <a:tc>
                  <a:txBody>
                    <a:bodyPr/>
                    <a:lstStyle/>
                    <a:p>
                      <a:pPr algn="r" fontAlgn="b"/>
                      <a:r>
                        <a:rPr lang="en-GB" sz="1100" b="0" i="0" u="none" strike="noStrike">
                          <a:solidFill>
                            <a:srgbClr val="000000"/>
                          </a:solidFill>
                          <a:effectLst/>
                          <a:latin typeface="Calibri" panose="020F0502020204030204" pitchFamily="34" charset="0"/>
                        </a:rPr>
                        <a:t>6139</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EB84"/>
                    </a:solidFill>
                  </a:tcPr>
                </a:tc>
                <a:tc>
                  <a:txBody>
                    <a:bodyPr/>
                    <a:lstStyle/>
                    <a:p>
                      <a:pPr algn="r" fontAlgn="b"/>
                      <a:r>
                        <a:rPr lang="en-GB" sz="1100" b="0" i="0" u="none" strike="noStrike">
                          <a:solidFill>
                            <a:srgbClr val="000000"/>
                          </a:solidFill>
                          <a:effectLst/>
                          <a:latin typeface="Calibri" panose="020F0502020204030204" pitchFamily="34" charset="0"/>
                        </a:rPr>
                        <a:t>6916</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B9C75"/>
                    </a:solidFill>
                  </a:tcPr>
                </a:tc>
                <a:extLst>
                  <a:ext uri="{0D108BD9-81ED-4DB2-BD59-A6C34878D82A}">
                    <a16:rowId xmlns:a16="http://schemas.microsoft.com/office/drawing/2014/main" val="3577369688"/>
                  </a:ext>
                </a:extLst>
              </a:tr>
              <a:tr h="203200">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l" fontAlgn="b"/>
                      <a:r>
                        <a:rPr lang="en-GB" sz="1100" b="0" i="0" u="none" strike="noStrike">
                          <a:solidFill>
                            <a:srgbClr val="000000"/>
                          </a:solidFill>
                          <a:effectLst/>
                          <a:latin typeface="Calibri" panose="020F0502020204030204" pitchFamily="34" charset="0"/>
                        </a:rPr>
                        <a:t>max</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r" fontAlgn="b"/>
                      <a:r>
                        <a:rPr lang="en-GB" sz="1100" b="0" i="0" u="none" strike="noStrike">
                          <a:solidFill>
                            <a:srgbClr val="000000"/>
                          </a:solidFill>
                          <a:effectLst/>
                          <a:latin typeface="Calibri" panose="020F0502020204030204" pitchFamily="34" charset="0"/>
                        </a:rPr>
                        <a:t>5814</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BE081"/>
                    </a:solidFill>
                  </a:tcPr>
                </a:tc>
                <a:tc>
                  <a:txBody>
                    <a:bodyPr/>
                    <a:lstStyle/>
                    <a:p>
                      <a:pPr algn="r" fontAlgn="b"/>
                      <a:r>
                        <a:rPr lang="en-GB" sz="1100" b="0" i="0" u="none" strike="noStrike">
                          <a:solidFill>
                            <a:srgbClr val="000000"/>
                          </a:solidFill>
                          <a:effectLst/>
                          <a:latin typeface="Calibri" panose="020F0502020204030204" pitchFamily="34" charset="0"/>
                        </a:rPr>
                        <a:t>6631</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DB97B"/>
                    </a:solidFill>
                  </a:tcPr>
                </a:tc>
                <a:tc>
                  <a:txBody>
                    <a:bodyPr/>
                    <a:lstStyle/>
                    <a:p>
                      <a:pPr algn="r" fontAlgn="b"/>
                      <a:r>
                        <a:rPr lang="en-GB" sz="1100" b="0" i="0" u="none" strike="noStrike" dirty="0">
                          <a:solidFill>
                            <a:srgbClr val="000000"/>
                          </a:solidFill>
                          <a:effectLst/>
                          <a:latin typeface="Calibri" panose="020F0502020204030204" pitchFamily="34" charset="0"/>
                        </a:rPr>
                        <a:t>7404</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8696B"/>
                    </a:solidFill>
                  </a:tcPr>
                </a:tc>
                <a:extLst>
                  <a:ext uri="{0D108BD9-81ED-4DB2-BD59-A6C34878D82A}">
                    <a16:rowId xmlns:a16="http://schemas.microsoft.com/office/drawing/2014/main" val="1625974307"/>
                  </a:ext>
                </a:extLst>
              </a:tr>
            </a:tbl>
          </a:graphicData>
        </a:graphic>
      </p:graphicFrame>
      <p:graphicFrame>
        <p:nvGraphicFramePr>
          <p:cNvPr id="7" name="Table 6">
            <a:extLst>
              <a:ext uri="{FF2B5EF4-FFF2-40B4-BE49-F238E27FC236}">
                <a16:creationId xmlns:a16="http://schemas.microsoft.com/office/drawing/2014/main" id="{F921515F-86A2-3F4E-A8C4-503AA17E2F54}"/>
              </a:ext>
            </a:extLst>
          </p:cNvPr>
          <p:cNvGraphicFramePr>
            <a:graphicFrameLocks noGrp="1"/>
          </p:cNvGraphicFramePr>
          <p:nvPr>
            <p:extLst>
              <p:ext uri="{D42A27DB-BD31-4B8C-83A1-F6EECF244321}">
                <p14:modId xmlns:p14="http://schemas.microsoft.com/office/powerpoint/2010/main" val="122793479"/>
              </p:ext>
            </p:extLst>
          </p:nvPr>
        </p:nvGraphicFramePr>
        <p:xfrm>
          <a:off x="723681" y="3778250"/>
          <a:ext cx="4495800" cy="1003300"/>
        </p:xfrm>
        <a:graphic>
          <a:graphicData uri="http://schemas.openxmlformats.org/drawingml/2006/table">
            <a:tbl>
              <a:tblPr/>
              <a:tblGrid>
                <a:gridCol w="914400">
                  <a:extLst>
                    <a:ext uri="{9D8B030D-6E8A-4147-A177-3AD203B41FA5}">
                      <a16:colId xmlns:a16="http://schemas.microsoft.com/office/drawing/2014/main" val="2821263712"/>
                    </a:ext>
                  </a:extLst>
                </a:gridCol>
                <a:gridCol w="914400">
                  <a:extLst>
                    <a:ext uri="{9D8B030D-6E8A-4147-A177-3AD203B41FA5}">
                      <a16:colId xmlns:a16="http://schemas.microsoft.com/office/drawing/2014/main" val="1646689405"/>
                    </a:ext>
                  </a:extLst>
                </a:gridCol>
                <a:gridCol w="914400">
                  <a:extLst>
                    <a:ext uri="{9D8B030D-6E8A-4147-A177-3AD203B41FA5}">
                      <a16:colId xmlns:a16="http://schemas.microsoft.com/office/drawing/2014/main" val="2891654076"/>
                    </a:ext>
                  </a:extLst>
                </a:gridCol>
                <a:gridCol w="914400">
                  <a:extLst>
                    <a:ext uri="{9D8B030D-6E8A-4147-A177-3AD203B41FA5}">
                      <a16:colId xmlns:a16="http://schemas.microsoft.com/office/drawing/2014/main" val="3213814334"/>
                    </a:ext>
                  </a:extLst>
                </a:gridCol>
                <a:gridCol w="838200">
                  <a:extLst>
                    <a:ext uri="{9D8B030D-6E8A-4147-A177-3AD203B41FA5}">
                      <a16:colId xmlns:a16="http://schemas.microsoft.com/office/drawing/2014/main" val="516066955"/>
                    </a:ext>
                  </a:extLst>
                </a:gridCol>
              </a:tblGrid>
              <a:tr h="190500">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GB" sz="1100" b="1" i="0" u="none" strike="noStrike">
                          <a:solidFill>
                            <a:srgbClr val="000000"/>
                          </a:solidFill>
                          <a:effectLst/>
                          <a:latin typeface="Calibri" panose="020F0502020204030204" pitchFamily="34" charset="0"/>
                        </a:rPr>
                        <a:t>Front</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771827172"/>
                  </a:ext>
                </a:extLst>
              </a:tr>
              <a:tr h="203200">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GB" sz="1100" b="1" i="0" u="none" strike="noStrike">
                          <a:solidFill>
                            <a:srgbClr val="000000"/>
                          </a:solidFill>
                          <a:effectLst/>
                          <a:latin typeface="Calibri" panose="020F0502020204030204" pitchFamily="34" charset="0"/>
                        </a:rPr>
                        <a:t>Cl</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GB" sz="1100" b="0" i="0" u="none" strike="noStrike">
                          <a:solidFill>
                            <a:srgbClr val="000000"/>
                          </a:solidFill>
                          <a:effectLst/>
                          <a:latin typeface="Calibri" panose="020F0502020204030204" pitchFamily="34" charset="0"/>
                        </a:rPr>
                        <a:t>min</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GB" sz="1100" b="0" i="0" u="none" strike="noStrike">
                          <a:solidFill>
                            <a:srgbClr val="000000"/>
                          </a:solidFill>
                          <a:effectLst/>
                          <a:latin typeface="Calibri" panose="020F0502020204030204" pitchFamily="34" charset="0"/>
                        </a:rPr>
                        <a:t>mid</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GB" sz="1100" b="0" i="0" u="none" strike="noStrike">
                          <a:solidFill>
                            <a:srgbClr val="000000"/>
                          </a:solidFill>
                          <a:effectLst/>
                          <a:latin typeface="Calibri" panose="020F0502020204030204" pitchFamily="34" charset="0"/>
                        </a:rPr>
                        <a:t>max</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615143715"/>
                  </a:ext>
                </a:extLst>
              </a:tr>
              <a:tr h="203200">
                <a:tc>
                  <a:txBody>
                    <a:bodyPr/>
                    <a:lstStyle/>
                    <a:p>
                      <a:pPr algn="l" fontAlgn="b"/>
                      <a:r>
                        <a:rPr lang="en-GB" sz="1100" b="1" i="0" u="none" strike="noStrike">
                          <a:solidFill>
                            <a:srgbClr val="000000"/>
                          </a:solidFill>
                          <a:effectLst/>
                          <a:latin typeface="Calibri" panose="020F0502020204030204" pitchFamily="34" charset="0"/>
                        </a:rPr>
                        <a:t>Rear</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GB" sz="1100" b="0" i="0" u="none" strike="noStrike">
                          <a:solidFill>
                            <a:srgbClr val="000000"/>
                          </a:solidFill>
                          <a:effectLst/>
                          <a:latin typeface="Calibri" panose="020F0502020204030204" pitchFamily="34" charset="0"/>
                        </a:rPr>
                        <a:t>min</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fontAlgn="b"/>
                      <a:r>
                        <a:rPr lang="en-GB" sz="1100" b="0" i="0" u="none" strike="noStrike">
                          <a:solidFill>
                            <a:srgbClr val="000000"/>
                          </a:solidFill>
                          <a:effectLst/>
                          <a:latin typeface="Calibri" panose="020F0502020204030204" pitchFamily="34" charset="0"/>
                        </a:rPr>
                        <a:t>2.36</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63BE7B"/>
                    </a:solidFill>
                  </a:tcPr>
                </a:tc>
                <a:tc>
                  <a:txBody>
                    <a:bodyPr/>
                    <a:lstStyle/>
                    <a:p>
                      <a:pPr algn="r" fontAlgn="b"/>
                      <a:r>
                        <a:rPr lang="en-GB" sz="1100" b="0" i="0" u="none" strike="noStrike">
                          <a:solidFill>
                            <a:srgbClr val="000000"/>
                          </a:solidFill>
                          <a:effectLst/>
                          <a:latin typeface="Calibri" panose="020F0502020204030204" pitchFamily="34" charset="0"/>
                        </a:rPr>
                        <a:t>2.86</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FDD81"/>
                    </a:solidFill>
                  </a:tcPr>
                </a:tc>
                <a:tc>
                  <a:txBody>
                    <a:bodyPr/>
                    <a:lstStyle/>
                    <a:p>
                      <a:pPr algn="r" fontAlgn="b"/>
                      <a:r>
                        <a:rPr lang="en-GB" sz="1100" b="0" i="0" u="none" strike="noStrike">
                          <a:solidFill>
                            <a:srgbClr val="000000"/>
                          </a:solidFill>
                          <a:effectLst/>
                          <a:latin typeface="Calibri" panose="020F0502020204030204" pitchFamily="34" charset="0"/>
                        </a:rPr>
                        <a:t>3.2</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ED580"/>
                    </a:solidFill>
                  </a:tcPr>
                </a:tc>
                <a:extLst>
                  <a:ext uri="{0D108BD9-81ED-4DB2-BD59-A6C34878D82A}">
                    <a16:rowId xmlns:a16="http://schemas.microsoft.com/office/drawing/2014/main" val="2659391926"/>
                  </a:ext>
                </a:extLst>
              </a:tr>
              <a:tr h="203200">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GB" sz="1100" b="0" i="0" u="none" strike="noStrike">
                          <a:solidFill>
                            <a:srgbClr val="000000"/>
                          </a:solidFill>
                          <a:effectLst/>
                          <a:latin typeface="Calibri" panose="020F0502020204030204" pitchFamily="34" charset="0"/>
                        </a:rPr>
                        <a:t>mid</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fontAlgn="b"/>
                      <a:r>
                        <a:rPr lang="en-GB" sz="1100" b="0" i="0" u="none" strike="noStrike">
                          <a:solidFill>
                            <a:srgbClr val="000000"/>
                          </a:solidFill>
                          <a:effectLst/>
                          <a:latin typeface="Calibri" panose="020F0502020204030204" pitchFamily="34" charset="0"/>
                        </a:rPr>
                        <a:t>2.7</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ACD37F"/>
                    </a:solidFill>
                  </a:tcPr>
                </a:tc>
                <a:tc>
                  <a:txBody>
                    <a:bodyPr/>
                    <a:lstStyle/>
                    <a:p>
                      <a:pPr algn="r" fontAlgn="b"/>
                      <a:r>
                        <a:rPr lang="en-GB" sz="1100" b="0" i="0" u="none" strike="noStrike">
                          <a:solidFill>
                            <a:srgbClr val="000000"/>
                          </a:solidFill>
                          <a:effectLst/>
                          <a:latin typeface="Calibri" panose="020F0502020204030204" pitchFamily="34" charset="0"/>
                        </a:rPr>
                        <a:t>3.08</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EB84"/>
                    </a:solidFill>
                  </a:tcPr>
                </a:tc>
                <a:tc>
                  <a:txBody>
                    <a:bodyPr/>
                    <a:lstStyle/>
                    <a:p>
                      <a:pPr algn="r" fontAlgn="b"/>
                      <a:r>
                        <a:rPr lang="en-GB" sz="1100" b="0" i="0" u="none" strike="noStrike">
                          <a:solidFill>
                            <a:srgbClr val="000000"/>
                          </a:solidFill>
                          <a:effectLst/>
                          <a:latin typeface="Calibri" panose="020F0502020204030204" pitchFamily="34" charset="0"/>
                        </a:rPr>
                        <a:t>3.48</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B9F76"/>
                    </a:solidFill>
                  </a:tcPr>
                </a:tc>
                <a:extLst>
                  <a:ext uri="{0D108BD9-81ED-4DB2-BD59-A6C34878D82A}">
                    <a16:rowId xmlns:a16="http://schemas.microsoft.com/office/drawing/2014/main" val="544933650"/>
                  </a:ext>
                </a:extLst>
              </a:tr>
              <a:tr h="203200">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GB" sz="1100" b="0" i="0" u="none" strike="noStrike">
                          <a:solidFill>
                            <a:srgbClr val="000000"/>
                          </a:solidFill>
                          <a:effectLst/>
                          <a:latin typeface="Calibri" panose="020F0502020204030204" pitchFamily="34" charset="0"/>
                        </a:rPr>
                        <a:t>max</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fontAlgn="b"/>
                      <a:r>
                        <a:rPr lang="en-GB" sz="1100" b="0" i="0" u="none" strike="noStrike">
                          <a:solidFill>
                            <a:srgbClr val="000000"/>
                          </a:solidFill>
                          <a:effectLst/>
                          <a:latin typeface="Calibri" panose="020F0502020204030204" pitchFamily="34" charset="0"/>
                        </a:rPr>
                        <a:t>2.92</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CE081"/>
                    </a:solidFill>
                  </a:tcPr>
                </a:tc>
                <a:tc>
                  <a:txBody>
                    <a:bodyPr/>
                    <a:lstStyle/>
                    <a:p>
                      <a:pPr algn="r" fontAlgn="b"/>
                      <a:r>
                        <a:rPr lang="en-GB" sz="1100" b="0" i="0" u="none" strike="noStrike">
                          <a:solidFill>
                            <a:srgbClr val="000000"/>
                          </a:solidFill>
                          <a:effectLst/>
                          <a:latin typeface="Calibri" panose="020F0502020204030204" pitchFamily="34" charset="0"/>
                        </a:rPr>
                        <a:t>3.35</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DB87B"/>
                    </a:solidFill>
                  </a:tcPr>
                </a:tc>
                <a:tc>
                  <a:txBody>
                    <a:bodyPr/>
                    <a:lstStyle/>
                    <a:p>
                      <a:pPr algn="r" fontAlgn="b"/>
                      <a:r>
                        <a:rPr lang="en-GB" sz="1100" b="0" i="0" u="none" strike="noStrike" dirty="0">
                          <a:solidFill>
                            <a:srgbClr val="000000"/>
                          </a:solidFill>
                          <a:effectLst/>
                          <a:latin typeface="Calibri" panose="020F0502020204030204" pitchFamily="34" charset="0"/>
                        </a:rPr>
                        <a:t>3.76</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8696B"/>
                    </a:solidFill>
                  </a:tcPr>
                </a:tc>
                <a:extLst>
                  <a:ext uri="{0D108BD9-81ED-4DB2-BD59-A6C34878D82A}">
                    <a16:rowId xmlns:a16="http://schemas.microsoft.com/office/drawing/2014/main" val="3461172098"/>
                  </a:ext>
                </a:extLst>
              </a:tr>
            </a:tbl>
          </a:graphicData>
        </a:graphic>
      </p:graphicFrame>
      <p:graphicFrame>
        <p:nvGraphicFramePr>
          <p:cNvPr id="9" name="Table 8">
            <a:extLst>
              <a:ext uri="{FF2B5EF4-FFF2-40B4-BE49-F238E27FC236}">
                <a16:creationId xmlns:a16="http://schemas.microsoft.com/office/drawing/2014/main" id="{D9CC0D64-77B2-9646-9277-88C339C75CE3}"/>
              </a:ext>
            </a:extLst>
          </p:cNvPr>
          <p:cNvGraphicFramePr>
            <a:graphicFrameLocks noGrp="1"/>
          </p:cNvGraphicFramePr>
          <p:nvPr>
            <p:extLst>
              <p:ext uri="{D42A27DB-BD31-4B8C-83A1-F6EECF244321}">
                <p14:modId xmlns:p14="http://schemas.microsoft.com/office/powerpoint/2010/main" val="2880178511"/>
              </p:ext>
            </p:extLst>
          </p:nvPr>
        </p:nvGraphicFramePr>
        <p:xfrm>
          <a:off x="736381" y="2603500"/>
          <a:ext cx="4483100" cy="952500"/>
        </p:xfrm>
        <a:graphic>
          <a:graphicData uri="http://schemas.openxmlformats.org/drawingml/2006/table">
            <a:tbl>
              <a:tblPr/>
              <a:tblGrid>
                <a:gridCol w="910884">
                  <a:extLst>
                    <a:ext uri="{9D8B030D-6E8A-4147-A177-3AD203B41FA5}">
                      <a16:colId xmlns:a16="http://schemas.microsoft.com/office/drawing/2014/main" val="3376730578"/>
                    </a:ext>
                  </a:extLst>
                </a:gridCol>
                <a:gridCol w="894229">
                  <a:extLst>
                    <a:ext uri="{9D8B030D-6E8A-4147-A177-3AD203B41FA5}">
                      <a16:colId xmlns:a16="http://schemas.microsoft.com/office/drawing/2014/main" val="81225748"/>
                    </a:ext>
                  </a:extLst>
                </a:gridCol>
                <a:gridCol w="921124">
                  <a:extLst>
                    <a:ext uri="{9D8B030D-6E8A-4147-A177-3AD203B41FA5}">
                      <a16:colId xmlns:a16="http://schemas.microsoft.com/office/drawing/2014/main" val="1651660053"/>
                    </a:ext>
                  </a:extLst>
                </a:gridCol>
                <a:gridCol w="914400">
                  <a:extLst>
                    <a:ext uri="{9D8B030D-6E8A-4147-A177-3AD203B41FA5}">
                      <a16:colId xmlns:a16="http://schemas.microsoft.com/office/drawing/2014/main" val="3019869620"/>
                    </a:ext>
                  </a:extLst>
                </a:gridCol>
                <a:gridCol w="842463">
                  <a:extLst>
                    <a:ext uri="{9D8B030D-6E8A-4147-A177-3AD203B41FA5}">
                      <a16:colId xmlns:a16="http://schemas.microsoft.com/office/drawing/2014/main" val="2766936766"/>
                    </a:ext>
                  </a:extLst>
                </a:gridCol>
              </a:tblGrid>
              <a:tr h="190500">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GB" sz="1100" b="1" i="0" u="none" strike="noStrike">
                          <a:solidFill>
                            <a:srgbClr val="000000"/>
                          </a:solidFill>
                          <a:effectLst/>
                          <a:latin typeface="Calibri" panose="020F0502020204030204" pitchFamily="34" charset="0"/>
                        </a:rPr>
                        <a:t>Front</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589576329"/>
                  </a:ext>
                </a:extLst>
              </a:tr>
              <a:tr h="190500">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GB" sz="1100" b="1" i="0" u="none" strike="noStrike">
                          <a:solidFill>
                            <a:srgbClr val="000000"/>
                          </a:solidFill>
                          <a:effectLst/>
                          <a:latin typeface="Calibri" panose="020F0502020204030204" pitchFamily="34" charset="0"/>
                        </a:rPr>
                        <a:t>CoP</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GB" sz="1100" b="0" i="0" u="none" strike="noStrike">
                          <a:solidFill>
                            <a:srgbClr val="000000"/>
                          </a:solidFill>
                          <a:effectLst/>
                          <a:latin typeface="Calibri" panose="020F0502020204030204" pitchFamily="34" charset="0"/>
                        </a:rPr>
                        <a:t>min</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GB" sz="1100" b="0" i="0" u="none" strike="noStrike">
                          <a:solidFill>
                            <a:srgbClr val="000000"/>
                          </a:solidFill>
                          <a:effectLst/>
                          <a:latin typeface="Calibri" panose="020F0502020204030204" pitchFamily="34" charset="0"/>
                        </a:rPr>
                        <a:t>mid</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GB" sz="1100" b="0" i="0" u="none" strike="noStrike">
                          <a:solidFill>
                            <a:srgbClr val="000000"/>
                          </a:solidFill>
                          <a:effectLst/>
                          <a:latin typeface="Calibri" panose="020F0502020204030204" pitchFamily="34" charset="0"/>
                        </a:rPr>
                        <a:t>max</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661688156"/>
                  </a:ext>
                </a:extLst>
              </a:tr>
              <a:tr h="190500">
                <a:tc>
                  <a:txBody>
                    <a:bodyPr/>
                    <a:lstStyle/>
                    <a:p>
                      <a:pPr algn="l" fontAlgn="b"/>
                      <a:r>
                        <a:rPr lang="en-GB" sz="1100" b="1" i="0" u="none" strike="noStrike">
                          <a:solidFill>
                            <a:srgbClr val="000000"/>
                          </a:solidFill>
                          <a:effectLst/>
                          <a:latin typeface="Calibri" panose="020F0502020204030204" pitchFamily="34" charset="0"/>
                        </a:rPr>
                        <a:t>Rear</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GB" sz="1100" b="0" i="0" u="none" strike="noStrike">
                          <a:solidFill>
                            <a:srgbClr val="000000"/>
                          </a:solidFill>
                          <a:effectLst/>
                          <a:latin typeface="Calibri" panose="020F0502020204030204" pitchFamily="34" charset="0"/>
                        </a:rPr>
                        <a:t>min</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fontAlgn="b"/>
                      <a:r>
                        <a:rPr lang="en-GB" sz="1100" b="0" i="0" u="none" strike="noStrike">
                          <a:solidFill>
                            <a:srgbClr val="000000"/>
                          </a:solidFill>
                          <a:effectLst/>
                          <a:latin typeface="Calibri" panose="020F0502020204030204" pitchFamily="34" charset="0"/>
                        </a:rPr>
                        <a:t>42.86</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0E683"/>
                    </a:solidFill>
                  </a:tcPr>
                </a:tc>
                <a:tc>
                  <a:txBody>
                    <a:bodyPr/>
                    <a:lstStyle/>
                    <a:p>
                      <a:pPr algn="r" fontAlgn="b"/>
                      <a:r>
                        <a:rPr lang="en-GB" sz="1100" b="0" i="0" u="none" strike="noStrike" dirty="0">
                          <a:solidFill>
                            <a:srgbClr val="000000"/>
                          </a:solidFill>
                          <a:effectLst/>
                          <a:latin typeface="Calibri" panose="020F0502020204030204" pitchFamily="34" charset="0"/>
                        </a:rPr>
                        <a:t>50.6</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BA176"/>
                    </a:solidFill>
                  </a:tcPr>
                </a:tc>
                <a:tc>
                  <a:txBody>
                    <a:bodyPr/>
                    <a:lstStyle/>
                    <a:p>
                      <a:pPr algn="r" fontAlgn="b"/>
                      <a:r>
                        <a:rPr lang="en-GB" sz="1100" b="0" i="0" u="none" strike="noStrike">
                          <a:solidFill>
                            <a:srgbClr val="000000"/>
                          </a:solidFill>
                          <a:effectLst/>
                          <a:latin typeface="Calibri" panose="020F0502020204030204" pitchFamily="34" charset="0"/>
                        </a:rPr>
                        <a:t>55.51</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8696B"/>
                    </a:solidFill>
                  </a:tcPr>
                </a:tc>
                <a:extLst>
                  <a:ext uri="{0D108BD9-81ED-4DB2-BD59-A6C34878D82A}">
                    <a16:rowId xmlns:a16="http://schemas.microsoft.com/office/drawing/2014/main" val="2562645719"/>
                  </a:ext>
                </a:extLst>
              </a:tr>
              <a:tr h="190500">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GB" sz="1100" b="0" i="0" u="none" strike="noStrike">
                          <a:solidFill>
                            <a:srgbClr val="000000"/>
                          </a:solidFill>
                          <a:effectLst/>
                          <a:latin typeface="Calibri" panose="020F0502020204030204" pitchFamily="34" charset="0"/>
                        </a:rPr>
                        <a:t>mid</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fontAlgn="b"/>
                      <a:r>
                        <a:rPr lang="en-GB" sz="1100" b="0" i="0" u="none" strike="noStrike">
                          <a:solidFill>
                            <a:srgbClr val="000000"/>
                          </a:solidFill>
                          <a:effectLst/>
                          <a:latin typeface="Calibri" panose="020F0502020204030204" pitchFamily="34" charset="0"/>
                        </a:rPr>
                        <a:t>37.72</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B1D47F"/>
                    </a:solidFill>
                  </a:tcPr>
                </a:tc>
                <a:tc>
                  <a:txBody>
                    <a:bodyPr/>
                    <a:lstStyle/>
                    <a:p>
                      <a:pPr algn="r" fontAlgn="b"/>
                      <a:r>
                        <a:rPr lang="en-GB" sz="1100" b="0" i="0" u="none" strike="noStrike">
                          <a:solidFill>
                            <a:srgbClr val="000000"/>
                          </a:solidFill>
                          <a:effectLst/>
                          <a:latin typeface="Calibri" panose="020F0502020204030204" pitchFamily="34" charset="0"/>
                        </a:rPr>
                        <a:t>44.04</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EB84"/>
                    </a:solidFill>
                  </a:tcPr>
                </a:tc>
                <a:tc>
                  <a:txBody>
                    <a:bodyPr/>
                    <a:lstStyle/>
                    <a:p>
                      <a:pPr algn="r" fontAlgn="b"/>
                      <a:r>
                        <a:rPr lang="en-GB" sz="1100" b="0" i="0" u="none" strike="noStrike">
                          <a:solidFill>
                            <a:srgbClr val="000000"/>
                          </a:solidFill>
                          <a:effectLst/>
                          <a:latin typeface="Calibri" panose="020F0502020204030204" pitchFamily="34" charset="0"/>
                        </a:rPr>
                        <a:t>49.59</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CAD78"/>
                    </a:solidFill>
                  </a:tcPr>
                </a:tc>
                <a:extLst>
                  <a:ext uri="{0D108BD9-81ED-4DB2-BD59-A6C34878D82A}">
                    <a16:rowId xmlns:a16="http://schemas.microsoft.com/office/drawing/2014/main" val="3837815298"/>
                  </a:ext>
                </a:extLst>
              </a:tr>
              <a:tr h="190500">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GB" sz="1100" b="0" i="0" u="none" strike="noStrike">
                          <a:solidFill>
                            <a:srgbClr val="000000"/>
                          </a:solidFill>
                          <a:effectLst/>
                          <a:latin typeface="Calibri" panose="020F0502020204030204" pitchFamily="34" charset="0"/>
                        </a:rPr>
                        <a:t>max</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fontAlgn="b"/>
                      <a:r>
                        <a:rPr lang="en-GB" sz="1100" b="0" i="0" u="none" strike="noStrike">
                          <a:solidFill>
                            <a:srgbClr val="000000"/>
                          </a:solidFill>
                          <a:effectLst/>
                          <a:latin typeface="Calibri" panose="020F0502020204030204" pitchFamily="34" charset="0"/>
                        </a:rPr>
                        <a:t>31.3</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63BE7B"/>
                    </a:solidFill>
                  </a:tcPr>
                </a:tc>
                <a:tc>
                  <a:txBody>
                    <a:bodyPr/>
                    <a:lstStyle/>
                    <a:p>
                      <a:pPr algn="r" fontAlgn="b"/>
                      <a:r>
                        <a:rPr lang="en-GB" sz="1100" b="0" i="0" u="none" strike="noStrike">
                          <a:solidFill>
                            <a:srgbClr val="000000"/>
                          </a:solidFill>
                          <a:effectLst/>
                          <a:latin typeface="Calibri" panose="020F0502020204030204" pitchFamily="34" charset="0"/>
                        </a:rPr>
                        <a:t>38.9</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0D880"/>
                    </a:solidFill>
                  </a:tcPr>
                </a:tc>
                <a:tc>
                  <a:txBody>
                    <a:bodyPr/>
                    <a:lstStyle/>
                    <a:p>
                      <a:pPr algn="r" fontAlgn="b"/>
                      <a:r>
                        <a:rPr lang="en-GB" sz="1100" b="0" i="0" u="none" strike="noStrike" dirty="0">
                          <a:solidFill>
                            <a:srgbClr val="000000"/>
                          </a:solidFill>
                          <a:effectLst/>
                          <a:latin typeface="Calibri" panose="020F0502020204030204" pitchFamily="34" charset="0"/>
                        </a:rPr>
                        <a:t>44.61</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E583"/>
                    </a:solidFill>
                  </a:tcPr>
                </a:tc>
                <a:extLst>
                  <a:ext uri="{0D108BD9-81ED-4DB2-BD59-A6C34878D82A}">
                    <a16:rowId xmlns:a16="http://schemas.microsoft.com/office/drawing/2014/main" val="4007006493"/>
                  </a:ext>
                </a:extLst>
              </a:tr>
            </a:tbl>
          </a:graphicData>
        </a:graphic>
      </p:graphicFrame>
      <p:graphicFrame>
        <p:nvGraphicFramePr>
          <p:cNvPr id="11" name="Table 10">
            <a:extLst>
              <a:ext uri="{FF2B5EF4-FFF2-40B4-BE49-F238E27FC236}">
                <a16:creationId xmlns:a16="http://schemas.microsoft.com/office/drawing/2014/main" id="{3CAF0735-8C5D-004C-BE65-034C32748C91}"/>
              </a:ext>
            </a:extLst>
          </p:cNvPr>
          <p:cNvGraphicFramePr>
            <a:graphicFrameLocks noGrp="1"/>
          </p:cNvGraphicFramePr>
          <p:nvPr>
            <p:extLst>
              <p:ext uri="{D42A27DB-BD31-4B8C-83A1-F6EECF244321}">
                <p14:modId xmlns:p14="http://schemas.microsoft.com/office/powerpoint/2010/main" val="4288988111"/>
              </p:ext>
            </p:extLst>
          </p:nvPr>
        </p:nvGraphicFramePr>
        <p:xfrm>
          <a:off x="723681" y="4983443"/>
          <a:ext cx="4495800" cy="952500"/>
        </p:xfrm>
        <a:graphic>
          <a:graphicData uri="http://schemas.openxmlformats.org/drawingml/2006/table">
            <a:tbl>
              <a:tblPr/>
              <a:tblGrid>
                <a:gridCol w="914400">
                  <a:extLst>
                    <a:ext uri="{9D8B030D-6E8A-4147-A177-3AD203B41FA5}">
                      <a16:colId xmlns:a16="http://schemas.microsoft.com/office/drawing/2014/main" val="1913409501"/>
                    </a:ext>
                  </a:extLst>
                </a:gridCol>
                <a:gridCol w="914400">
                  <a:extLst>
                    <a:ext uri="{9D8B030D-6E8A-4147-A177-3AD203B41FA5}">
                      <a16:colId xmlns:a16="http://schemas.microsoft.com/office/drawing/2014/main" val="2077255979"/>
                    </a:ext>
                  </a:extLst>
                </a:gridCol>
                <a:gridCol w="914400">
                  <a:extLst>
                    <a:ext uri="{9D8B030D-6E8A-4147-A177-3AD203B41FA5}">
                      <a16:colId xmlns:a16="http://schemas.microsoft.com/office/drawing/2014/main" val="2126764051"/>
                    </a:ext>
                  </a:extLst>
                </a:gridCol>
                <a:gridCol w="914400">
                  <a:extLst>
                    <a:ext uri="{9D8B030D-6E8A-4147-A177-3AD203B41FA5}">
                      <a16:colId xmlns:a16="http://schemas.microsoft.com/office/drawing/2014/main" val="2820605447"/>
                    </a:ext>
                  </a:extLst>
                </a:gridCol>
                <a:gridCol w="838200">
                  <a:extLst>
                    <a:ext uri="{9D8B030D-6E8A-4147-A177-3AD203B41FA5}">
                      <a16:colId xmlns:a16="http://schemas.microsoft.com/office/drawing/2014/main" val="311334900"/>
                    </a:ext>
                  </a:extLst>
                </a:gridCol>
              </a:tblGrid>
              <a:tr h="190500">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GB" sz="1100" b="1" i="0" u="none" strike="noStrike">
                          <a:solidFill>
                            <a:srgbClr val="000000"/>
                          </a:solidFill>
                          <a:effectLst/>
                          <a:latin typeface="Calibri" panose="020F0502020204030204" pitchFamily="34" charset="0"/>
                        </a:rPr>
                        <a:t>Front</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693048808"/>
                  </a:ext>
                </a:extLst>
              </a:tr>
              <a:tr h="190500">
                <a:tc>
                  <a:txBody>
                    <a:bodyPr/>
                    <a:lstStyle/>
                    <a:p>
                      <a:pPr algn="l" fontAlgn="b"/>
                      <a:endParaRPr lang="en-GB" sz="1100" b="0" i="0" u="none" strike="noStrike" dirty="0">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GB" sz="1100" b="1" i="0" u="none" strike="noStrike" dirty="0">
                          <a:solidFill>
                            <a:srgbClr val="000000"/>
                          </a:solidFill>
                          <a:effectLst/>
                          <a:latin typeface="Calibri" panose="020F0502020204030204" pitchFamily="34" charset="0"/>
                        </a:rPr>
                        <a:t>Cd</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GB" sz="1100" b="0" i="0" u="none" strike="noStrike">
                          <a:solidFill>
                            <a:srgbClr val="000000"/>
                          </a:solidFill>
                          <a:effectLst/>
                          <a:latin typeface="Calibri" panose="020F0502020204030204" pitchFamily="34" charset="0"/>
                        </a:rPr>
                        <a:t>min</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GB" sz="1100" b="0" i="0" u="none" strike="noStrike">
                          <a:solidFill>
                            <a:srgbClr val="000000"/>
                          </a:solidFill>
                          <a:effectLst/>
                          <a:latin typeface="Calibri" panose="020F0502020204030204" pitchFamily="34" charset="0"/>
                        </a:rPr>
                        <a:t>mid</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GB" sz="1100" b="0" i="0" u="none" strike="noStrike">
                          <a:solidFill>
                            <a:srgbClr val="000000"/>
                          </a:solidFill>
                          <a:effectLst/>
                          <a:latin typeface="Calibri" panose="020F0502020204030204" pitchFamily="34" charset="0"/>
                        </a:rPr>
                        <a:t>max</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867064620"/>
                  </a:ext>
                </a:extLst>
              </a:tr>
              <a:tr h="190500">
                <a:tc>
                  <a:txBody>
                    <a:bodyPr/>
                    <a:lstStyle/>
                    <a:p>
                      <a:pPr algn="l" fontAlgn="b"/>
                      <a:r>
                        <a:rPr lang="en-GB" sz="1100" b="1" i="0" u="none" strike="noStrike">
                          <a:solidFill>
                            <a:srgbClr val="000000"/>
                          </a:solidFill>
                          <a:effectLst/>
                          <a:latin typeface="Calibri" panose="020F0502020204030204" pitchFamily="34" charset="0"/>
                        </a:rPr>
                        <a:t>Rear</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GB" sz="1100" b="0" i="0" u="none" strike="noStrike">
                          <a:solidFill>
                            <a:srgbClr val="000000"/>
                          </a:solidFill>
                          <a:effectLst/>
                          <a:latin typeface="Calibri" panose="020F0502020204030204" pitchFamily="34" charset="0"/>
                        </a:rPr>
                        <a:t>min</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fontAlgn="b"/>
                      <a:r>
                        <a:rPr lang="en-GB" sz="1100" b="0" i="0" u="none" strike="noStrike">
                          <a:solidFill>
                            <a:srgbClr val="000000"/>
                          </a:solidFill>
                          <a:effectLst/>
                          <a:latin typeface="Calibri" panose="020F0502020204030204" pitchFamily="34" charset="0"/>
                        </a:rPr>
                        <a:t>0.42</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63BE7B"/>
                    </a:solidFill>
                  </a:tcPr>
                </a:tc>
                <a:tc>
                  <a:txBody>
                    <a:bodyPr/>
                    <a:lstStyle/>
                    <a:p>
                      <a:pPr algn="r" fontAlgn="b"/>
                      <a:r>
                        <a:rPr lang="en-GB" sz="1100" b="0" i="0" u="none" strike="noStrike">
                          <a:solidFill>
                            <a:srgbClr val="000000"/>
                          </a:solidFill>
                          <a:effectLst/>
                          <a:latin typeface="Calibri" panose="020F0502020204030204" pitchFamily="34" charset="0"/>
                        </a:rPr>
                        <a:t>0.58</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B0D47F"/>
                    </a:solidFill>
                  </a:tcPr>
                </a:tc>
                <a:tc>
                  <a:txBody>
                    <a:bodyPr/>
                    <a:lstStyle/>
                    <a:p>
                      <a:pPr algn="r" fontAlgn="b"/>
                      <a:r>
                        <a:rPr lang="en-GB" sz="1100" b="0" i="0" u="none" strike="noStrike">
                          <a:solidFill>
                            <a:srgbClr val="000000"/>
                          </a:solidFill>
                          <a:effectLst/>
                          <a:latin typeface="Calibri" panose="020F0502020204030204" pitchFamily="34" charset="0"/>
                        </a:rPr>
                        <a:t>0.76</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E483"/>
                    </a:solidFill>
                  </a:tcPr>
                </a:tc>
                <a:extLst>
                  <a:ext uri="{0D108BD9-81ED-4DB2-BD59-A6C34878D82A}">
                    <a16:rowId xmlns:a16="http://schemas.microsoft.com/office/drawing/2014/main" val="62515057"/>
                  </a:ext>
                </a:extLst>
              </a:tr>
              <a:tr h="190500">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GB" sz="1100" b="0" i="0" u="none" strike="noStrike">
                          <a:solidFill>
                            <a:srgbClr val="000000"/>
                          </a:solidFill>
                          <a:effectLst/>
                          <a:latin typeface="Calibri" panose="020F0502020204030204" pitchFamily="34" charset="0"/>
                        </a:rPr>
                        <a:t>mid</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fontAlgn="b"/>
                      <a:r>
                        <a:rPr lang="en-GB" sz="1100" b="0" i="0" u="none" strike="noStrike">
                          <a:solidFill>
                            <a:srgbClr val="000000"/>
                          </a:solidFill>
                          <a:effectLst/>
                          <a:latin typeface="Calibri" panose="020F0502020204030204" pitchFamily="34" charset="0"/>
                        </a:rPr>
                        <a:t>0.57</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ACD37F"/>
                    </a:solidFill>
                  </a:tcPr>
                </a:tc>
                <a:tc>
                  <a:txBody>
                    <a:bodyPr/>
                    <a:lstStyle/>
                    <a:p>
                      <a:pPr algn="r" fontAlgn="b"/>
                      <a:r>
                        <a:rPr lang="en-GB" sz="1100" b="0" i="0" u="none" strike="noStrike">
                          <a:solidFill>
                            <a:srgbClr val="000000"/>
                          </a:solidFill>
                          <a:effectLst/>
                          <a:latin typeface="Calibri" panose="020F0502020204030204" pitchFamily="34" charset="0"/>
                        </a:rPr>
                        <a:t>0.72</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5E883"/>
                    </a:solidFill>
                  </a:tcPr>
                </a:tc>
                <a:tc>
                  <a:txBody>
                    <a:bodyPr/>
                    <a:lstStyle/>
                    <a:p>
                      <a:pPr algn="r" fontAlgn="b"/>
                      <a:r>
                        <a:rPr lang="en-GB" sz="1100" b="0" i="0" u="none" strike="noStrike">
                          <a:solidFill>
                            <a:srgbClr val="000000"/>
                          </a:solidFill>
                          <a:effectLst/>
                          <a:latin typeface="Calibri" panose="020F0502020204030204" pitchFamily="34" charset="0"/>
                        </a:rPr>
                        <a:t>0.9</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CAC78"/>
                    </a:solidFill>
                  </a:tcPr>
                </a:tc>
                <a:extLst>
                  <a:ext uri="{0D108BD9-81ED-4DB2-BD59-A6C34878D82A}">
                    <a16:rowId xmlns:a16="http://schemas.microsoft.com/office/drawing/2014/main" val="3215632613"/>
                  </a:ext>
                </a:extLst>
              </a:tr>
              <a:tr h="190500">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GB" sz="1100" b="0" i="0" u="none" strike="noStrike">
                          <a:solidFill>
                            <a:srgbClr val="000000"/>
                          </a:solidFill>
                          <a:effectLst/>
                          <a:latin typeface="Calibri" panose="020F0502020204030204" pitchFamily="34" charset="0"/>
                        </a:rPr>
                        <a:t>max</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fontAlgn="b"/>
                      <a:r>
                        <a:rPr lang="en-GB" sz="1100" b="0" i="0" u="none" strike="noStrike">
                          <a:solidFill>
                            <a:srgbClr val="000000"/>
                          </a:solidFill>
                          <a:effectLst/>
                          <a:latin typeface="Calibri" panose="020F0502020204030204" pitchFamily="34" charset="0"/>
                        </a:rPr>
                        <a:t>0.74</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EB84"/>
                    </a:solidFill>
                  </a:tcPr>
                </a:tc>
                <a:tc>
                  <a:txBody>
                    <a:bodyPr/>
                    <a:lstStyle/>
                    <a:p>
                      <a:pPr algn="r" fontAlgn="b"/>
                      <a:r>
                        <a:rPr lang="en-GB" sz="1100" b="0" i="0" u="none" strike="noStrike">
                          <a:solidFill>
                            <a:srgbClr val="000000"/>
                          </a:solidFill>
                          <a:effectLst/>
                          <a:latin typeface="Calibri" panose="020F0502020204030204" pitchFamily="34" charset="0"/>
                        </a:rPr>
                        <a:t>0.89</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CB079"/>
                    </a:solidFill>
                  </a:tcPr>
                </a:tc>
                <a:tc>
                  <a:txBody>
                    <a:bodyPr/>
                    <a:lstStyle/>
                    <a:p>
                      <a:pPr algn="r" fontAlgn="b"/>
                      <a:r>
                        <a:rPr lang="en-GB" sz="1100" b="0" i="0" u="none" strike="noStrike" dirty="0">
                          <a:solidFill>
                            <a:srgbClr val="000000"/>
                          </a:solidFill>
                          <a:effectLst/>
                          <a:latin typeface="Calibri" panose="020F0502020204030204" pitchFamily="34" charset="0"/>
                        </a:rPr>
                        <a:t>1.07</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8696B"/>
                    </a:solidFill>
                  </a:tcPr>
                </a:tc>
                <a:extLst>
                  <a:ext uri="{0D108BD9-81ED-4DB2-BD59-A6C34878D82A}">
                    <a16:rowId xmlns:a16="http://schemas.microsoft.com/office/drawing/2014/main" val="742071154"/>
                  </a:ext>
                </a:extLst>
              </a:tr>
            </a:tbl>
          </a:graphicData>
        </a:graphic>
      </p:graphicFrame>
      <p:graphicFrame>
        <p:nvGraphicFramePr>
          <p:cNvPr id="13" name="Table 12">
            <a:extLst>
              <a:ext uri="{FF2B5EF4-FFF2-40B4-BE49-F238E27FC236}">
                <a16:creationId xmlns:a16="http://schemas.microsoft.com/office/drawing/2014/main" id="{3C6D581A-5317-7645-B37A-A07C81A73D89}"/>
              </a:ext>
            </a:extLst>
          </p:cNvPr>
          <p:cNvGraphicFramePr>
            <a:graphicFrameLocks noGrp="1"/>
          </p:cNvGraphicFramePr>
          <p:nvPr>
            <p:extLst>
              <p:ext uri="{D42A27DB-BD31-4B8C-83A1-F6EECF244321}">
                <p14:modId xmlns:p14="http://schemas.microsoft.com/office/powerpoint/2010/main" val="1525872369"/>
              </p:ext>
            </p:extLst>
          </p:nvPr>
        </p:nvGraphicFramePr>
        <p:xfrm>
          <a:off x="6988861" y="1377950"/>
          <a:ext cx="4192588" cy="1003300"/>
        </p:xfrm>
        <a:graphic>
          <a:graphicData uri="http://schemas.openxmlformats.org/drawingml/2006/table">
            <a:tbl>
              <a:tblPr/>
              <a:tblGrid>
                <a:gridCol w="667430">
                  <a:extLst>
                    <a:ext uri="{9D8B030D-6E8A-4147-A177-3AD203B41FA5}">
                      <a16:colId xmlns:a16="http://schemas.microsoft.com/office/drawing/2014/main" val="321657221"/>
                    </a:ext>
                  </a:extLst>
                </a:gridCol>
                <a:gridCol w="827237">
                  <a:extLst>
                    <a:ext uri="{9D8B030D-6E8A-4147-A177-3AD203B41FA5}">
                      <a16:colId xmlns:a16="http://schemas.microsoft.com/office/drawing/2014/main" val="2037978333"/>
                    </a:ext>
                  </a:extLst>
                </a:gridCol>
                <a:gridCol w="667430">
                  <a:extLst>
                    <a:ext uri="{9D8B030D-6E8A-4147-A177-3AD203B41FA5}">
                      <a16:colId xmlns:a16="http://schemas.microsoft.com/office/drawing/2014/main" val="618366813"/>
                    </a:ext>
                  </a:extLst>
                </a:gridCol>
                <a:gridCol w="1052847">
                  <a:extLst>
                    <a:ext uri="{9D8B030D-6E8A-4147-A177-3AD203B41FA5}">
                      <a16:colId xmlns:a16="http://schemas.microsoft.com/office/drawing/2014/main" val="594253552"/>
                    </a:ext>
                  </a:extLst>
                </a:gridCol>
                <a:gridCol w="977644">
                  <a:extLst>
                    <a:ext uri="{9D8B030D-6E8A-4147-A177-3AD203B41FA5}">
                      <a16:colId xmlns:a16="http://schemas.microsoft.com/office/drawing/2014/main" val="3381677514"/>
                    </a:ext>
                  </a:extLst>
                </a:gridCol>
              </a:tblGrid>
              <a:tr h="200660">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GB" sz="1100" b="0" i="0" u="none" strike="noStrike" dirty="0">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GB" sz="1100" b="1" i="0" u="none" strike="noStrike">
                          <a:solidFill>
                            <a:srgbClr val="000000"/>
                          </a:solidFill>
                          <a:effectLst/>
                          <a:latin typeface="Calibri" panose="020F0502020204030204" pitchFamily="34" charset="0"/>
                        </a:rPr>
                        <a:t>Front</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650894584"/>
                  </a:ext>
                </a:extLst>
              </a:tr>
              <a:tr h="200660">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GB" sz="1100" b="1" i="0" u="none" strike="noStrike">
                          <a:solidFill>
                            <a:srgbClr val="000000"/>
                          </a:solidFill>
                          <a:effectLst/>
                          <a:latin typeface="Calibri" panose="020F0502020204030204" pitchFamily="34" charset="0"/>
                        </a:rPr>
                        <a:t>Total aero</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GB" sz="1100" b="0" i="0" u="none" strike="noStrike" dirty="0">
                          <a:solidFill>
                            <a:srgbClr val="000000"/>
                          </a:solidFill>
                          <a:effectLst/>
                          <a:latin typeface="Calibri" panose="020F0502020204030204" pitchFamily="34" charset="0"/>
                        </a:rPr>
                        <a:t>min</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GB" sz="1100" b="0" i="0" u="none" strike="noStrike">
                          <a:solidFill>
                            <a:srgbClr val="000000"/>
                          </a:solidFill>
                          <a:effectLst/>
                          <a:latin typeface="Calibri" panose="020F0502020204030204" pitchFamily="34" charset="0"/>
                        </a:rPr>
                        <a:t>mid</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GB" sz="1100" b="0" i="0" u="none" strike="noStrike">
                          <a:solidFill>
                            <a:srgbClr val="000000"/>
                          </a:solidFill>
                          <a:effectLst/>
                          <a:latin typeface="Calibri" panose="020F0502020204030204" pitchFamily="34" charset="0"/>
                        </a:rPr>
                        <a:t>max</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281825457"/>
                  </a:ext>
                </a:extLst>
              </a:tr>
              <a:tr h="200660">
                <a:tc>
                  <a:txBody>
                    <a:bodyPr/>
                    <a:lstStyle/>
                    <a:p>
                      <a:pPr algn="l" fontAlgn="b"/>
                      <a:r>
                        <a:rPr lang="en-GB" sz="1100" b="1" i="0" u="none" strike="noStrike">
                          <a:solidFill>
                            <a:srgbClr val="000000"/>
                          </a:solidFill>
                          <a:effectLst/>
                          <a:latin typeface="Calibri" panose="020F0502020204030204" pitchFamily="34" charset="0"/>
                        </a:rPr>
                        <a:t>Rear</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GB" sz="1100" b="0" i="0" u="none" strike="noStrike">
                          <a:solidFill>
                            <a:srgbClr val="000000"/>
                          </a:solidFill>
                          <a:effectLst/>
                          <a:latin typeface="Calibri" panose="020F0502020204030204" pitchFamily="34" charset="0"/>
                        </a:rPr>
                        <a:t>min</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fontAlgn="b"/>
                      <a:r>
                        <a:rPr lang="en-GB" sz="1100" b="0" i="0" u="none" strike="noStrike">
                          <a:solidFill>
                            <a:srgbClr val="000000"/>
                          </a:solidFill>
                          <a:effectLst/>
                          <a:latin typeface="Calibri" panose="020F0502020204030204" pitchFamily="34" charset="0"/>
                        </a:rPr>
                        <a:t>6577</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EA84"/>
                    </a:solidFill>
                  </a:tcPr>
                </a:tc>
                <a:tc>
                  <a:txBody>
                    <a:bodyPr/>
                    <a:lstStyle/>
                    <a:p>
                      <a:pPr algn="r" fontAlgn="b"/>
                      <a:r>
                        <a:rPr lang="en-GB" sz="1100" b="0" i="0" u="none" strike="noStrike">
                          <a:solidFill>
                            <a:srgbClr val="000000"/>
                          </a:solidFill>
                          <a:effectLst/>
                          <a:latin typeface="Calibri" panose="020F0502020204030204" pitchFamily="34" charset="0"/>
                        </a:rPr>
                        <a:t>5431</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B0D47F"/>
                    </a:solidFill>
                  </a:tcPr>
                </a:tc>
                <a:tc>
                  <a:txBody>
                    <a:bodyPr/>
                    <a:lstStyle/>
                    <a:p>
                      <a:pPr algn="r" fontAlgn="b"/>
                      <a:r>
                        <a:rPr lang="en-GB" sz="1100" b="0" i="0" u="none" strike="noStrike">
                          <a:solidFill>
                            <a:srgbClr val="000000"/>
                          </a:solidFill>
                          <a:effectLst/>
                          <a:latin typeface="Calibri" panose="020F0502020204030204" pitchFamily="34" charset="0"/>
                        </a:rPr>
                        <a:t>4312</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63BE7B"/>
                    </a:solidFill>
                  </a:tcPr>
                </a:tc>
                <a:extLst>
                  <a:ext uri="{0D108BD9-81ED-4DB2-BD59-A6C34878D82A}">
                    <a16:rowId xmlns:a16="http://schemas.microsoft.com/office/drawing/2014/main" val="1291352528"/>
                  </a:ext>
                </a:extLst>
              </a:tr>
              <a:tr h="200660">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GB" sz="1100" b="0" i="0" u="none" strike="noStrike">
                          <a:solidFill>
                            <a:srgbClr val="000000"/>
                          </a:solidFill>
                          <a:effectLst/>
                          <a:latin typeface="Calibri" panose="020F0502020204030204" pitchFamily="34" charset="0"/>
                        </a:rPr>
                        <a:t>mid</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fontAlgn="b"/>
                      <a:r>
                        <a:rPr lang="en-GB" sz="1100" b="0" i="0" u="none" strike="noStrike">
                          <a:solidFill>
                            <a:srgbClr val="000000"/>
                          </a:solidFill>
                          <a:effectLst/>
                          <a:latin typeface="Calibri" panose="020F0502020204030204" pitchFamily="34" charset="0"/>
                        </a:rPr>
                        <a:t>7197</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B9975"/>
                    </a:solidFill>
                  </a:tcPr>
                </a:tc>
                <a:tc>
                  <a:txBody>
                    <a:bodyPr/>
                    <a:lstStyle/>
                    <a:p>
                      <a:pPr algn="r" fontAlgn="b"/>
                      <a:r>
                        <a:rPr lang="en-GB" sz="1100" b="0" i="0" u="none" strike="noStrike">
                          <a:solidFill>
                            <a:srgbClr val="000000"/>
                          </a:solidFill>
                          <a:effectLst/>
                          <a:latin typeface="Calibri" panose="020F0502020204030204" pitchFamily="34" charset="0"/>
                        </a:rPr>
                        <a:t>6139</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1E282"/>
                    </a:solidFill>
                  </a:tcPr>
                </a:tc>
                <a:tc>
                  <a:txBody>
                    <a:bodyPr/>
                    <a:lstStyle/>
                    <a:p>
                      <a:pPr algn="r" fontAlgn="b"/>
                      <a:r>
                        <a:rPr lang="en-GB" sz="1100" b="0" i="0" u="none" strike="noStrike">
                          <a:solidFill>
                            <a:srgbClr val="000000"/>
                          </a:solidFill>
                          <a:effectLst/>
                          <a:latin typeface="Calibri" panose="020F0502020204030204" pitchFamily="34" charset="0"/>
                        </a:rPr>
                        <a:t>5037</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95CC7D"/>
                    </a:solidFill>
                  </a:tcPr>
                </a:tc>
                <a:extLst>
                  <a:ext uri="{0D108BD9-81ED-4DB2-BD59-A6C34878D82A}">
                    <a16:rowId xmlns:a16="http://schemas.microsoft.com/office/drawing/2014/main" val="3764218666"/>
                  </a:ext>
                </a:extLst>
              </a:tr>
              <a:tr h="200660">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GB" sz="1100" b="0" i="0" u="none" strike="noStrike">
                          <a:solidFill>
                            <a:srgbClr val="000000"/>
                          </a:solidFill>
                          <a:effectLst/>
                          <a:latin typeface="Calibri" panose="020F0502020204030204" pitchFamily="34" charset="0"/>
                        </a:rPr>
                        <a:t>max</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fontAlgn="b"/>
                      <a:r>
                        <a:rPr lang="en-GB" sz="1100" b="0" i="0" u="none" strike="noStrike">
                          <a:solidFill>
                            <a:srgbClr val="000000"/>
                          </a:solidFill>
                          <a:effectLst/>
                          <a:latin typeface="Calibri" panose="020F0502020204030204" pitchFamily="34" charset="0"/>
                        </a:rPr>
                        <a:t>7562</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8696B"/>
                    </a:solidFill>
                  </a:tcPr>
                </a:tc>
                <a:tc>
                  <a:txBody>
                    <a:bodyPr/>
                    <a:lstStyle/>
                    <a:p>
                      <a:pPr algn="r" fontAlgn="b"/>
                      <a:r>
                        <a:rPr lang="en-GB" sz="1100" b="0" i="0" u="none" strike="noStrike">
                          <a:solidFill>
                            <a:srgbClr val="000000"/>
                          </a:solidFill>
                          <a:effectLst/>
                          <a:latin typeface="Calibri" panose="020F0502020204030204" pitchFamily="34" charset="0"/>
                        </a:rPr>
                        <a:t>6569</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EB84"/>
                    </a:solidFill>
                  </a:tcPr>
                </a:tc>
                <a:tc>
                  <a:txBody>
                    <a:bodyPr/>
                    <a:lstStyle/>
                    <a:p>
                      <a:pPr algn="r" fontAlgn="b"/>
                      <a:r>
                        <a:rPr lang="en-GB" sz="1100" b="0" i="0" u="none" strike="noStrike" dirty="0">
                          <a:solidFill>
                            <a:srgbClr val="000000"/>
                          </a:solidFill>
                          <a:effectLst/>
                          <a:latin typeface="Calibri" panose="020F0502020204030204" pitchFamily="34" charset="0"/>
                        </a:rPr>
                        <a:t>7505</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9716D"/>
                    </a:solidFill>
                  </a:tcPr>
                </a:tc>
                <a:extLst>
                  <a:ext uri="{0D108BD9-81ED-4DB2-BD59-A6C34878D82A}">
                    <a16:rowId xmlns:a16="http://schemas.microsoft.com/office/drawing/2014/main" val="1941531870"/>
                  </a:ext>
                </a:extLst>
              </a:tr>
            </a:tbl>
          </a:graphicData>
        </a:graphic>
      </p:graphicFrame>
      <p:graphicFrame>
        <p:nvGraphicFramePr>
          <p:cNvPr id="15" name="Table 14">
            <a:extLst>
              <a:ext uri="{FF2B5EF4-FFF2-40B4-BE49-F238E27FC236}">
                <a16:creationId xmlns:a16="http://schemas.microsoft.com/office/drawing/2014/main" id="{377212FB-FBC5-4647-917B-F3FD8C9F294F}"/>
              </a:ext>
            </a:extLst>
          </p:cNvPr>
          <p:cNvGraphicFramePr>
            <a:graphicFrameLocks noGrp="1"/>
          </p:cNvGraphicFramePr>
          <p:nvPr>
            <p:extLst>
              <p:ext uri="{D42A27DB-BD31-4B8C-83A1-F6EECF244321}">
                <p14:modId xmlns:p14="http://schemas.microsoft.com/office/powerpoint/2010/main" val="252810307"/>
              </p:ext>
            </p:extLst>
          </p:nvPr>
        </p:nvGraphicFramePr>
        <p:xfrm>
          <a:off x="6976162" y="2540000"/>
          <a:ext cx="4205287" cy="1016000"/>
        </p:xfrm>
        <a:graphic>
          <a:graphicData uri="http://schemas.openxmlformats.org/drawingml/2006/table">
            <a:tbl>
              <a:tblPr/>
              <a:tblGrid>
                <a:gridCol w="673851">
                  <a:extLst>
                    <a:ext uri="{9D8B030D-6E8A-4147-A177-3AD203B41FA5}">
                      <a16:colId xmlns:a16="http://schemas.microsoft.com/office/drawing/2014/main" val="547778796"/>
                    </a:ext>
                  </a:extLst>
                </a:gridCol>
                <a:gridCol w="826336">
                  <a:extLst>
                    <a:ext uri="{9D8B030D-6E8A-4147-A177-3AD203B41FA5}">
                      <a16:colId xmlns:a16="http://schemas.microsoft.com/office/drawing/2014/main" val="1994592950"/>
                    </a:ext>
                  </a:extLst>
                </a:gridCol>
                <a:gridCol w="660400">
                  <a:extLst>
                    <a:ext uri="{9D8B030D-6E8A-4147-A177-3AD203B41FA5}">
                      <a16:colId xmlns:a16="http://schemas.microsoft.com/office/drawing/2014/main" val="1642725741"/>
                    </a:ext>
                  </a:extLst>
                </a:gridCol>
                <a:gridCol w="1066800">
                  <a:extLst>
                    <a:ext uri="{9D8B030D-6E8A-4147-A177-3AD203B41FA5}">
                      <a16:colId xmlns:a16="http://schemas.microsoft.com/office/drawing/2014/main" val="2013751991"/>
                    </a:ext>
                  </a:extLst>
                </a:gridCol>
                <a:gridCol w="977900">
                  <a:extLst>
                    <a:ext uri="{9D8B030D-6E8A-4147-A177-3AD203B41FA5}">
                      <a16:colId xmlns:a16="http://schemas.microsoft.com/office/drawing/2014/main" val="3619133317"/>
                    </a:ext>
                  </a:extLst>
                </a:gridCol>
              </a:tblGrid>
              <a:tr h="203200">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GB" sz="1100" b="1" i="0" u="none" strike="noStrike">
                          <a:solidFill>
                            <a:srgbClr val="000000"/>
                          </a:solidFill>
                          <a:effectLst/>
                          <a:latin typeface="Calibri" panose="020F0502020204030204" pitchFamily="34" charset="0"/>
                        </a:rPr>
                        <a:t>Front</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827452644"/>
                  </a:ext>
                </a:extLst>
              </a:tr>
              <a:tr h="203200">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GB" sz="1100" b="1" i="0" u="none" strike="noStrike">
                          <a:solidFill>
                            <a:srgbClr val="000000"/>
                          </a:solidFill>
                          <a:effectLst/>
                          <a:latin typeface="Calibri" panose="020F0502020204030204" pitchFamily="34" charset="0"/>
                        </a:rPr>
                        <a:t>Cl</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GB" sz="1100" b="0" i="0" u="none" strike="noStrike">
                          <a:solidFill>
                            <a:srgbClr val="000000"/>
                          </a:solidFill>
                          <a:effectLst/>
                          <a:latin typeface="Calibri" panose="020F0502020204030204" pitchFamily="34" charset="0"/>
                        </a:rPr>
                        <a:t>min</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GB" sz="1100" b="0" i="0" u="none" strike="noStrike">
                          <a:solidFill>
                            <a:srgbClr val="000000"/>
                          </a:solidFill>
                          <a:effectLst/>
                          <a:latin typeface="Calibri" panose="020F0502020204030204" pitchFamily="34" charset="0"/>
                        </a:rPr>
                        <a:t>mid</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GB" sz="1100" b="0" i="0" u="none" strike="noStrike">
                          <a:solidFill>
                            <a:srgbClr val="000000"/>
                          </a:solidFill>
                          <a:effectLst/>
                          <a:latin typeface="Calibri" panose="020F0502020204030204" pitchFamily="34" charset="0"/>
                        </a:rPr>
                        <a:t>max</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551187940"/>
                  </a:ext>
                </a:extLst>
              </a:tr>
              <a:tr h="203200">
                <a:tc>
                  <a:txBody>
                    <a:bodyPr/>
                    <a:lstStyle/>
                    <a:p>
                      <a:pPr algn="l" fontAlgn="b"/>
                      <a:r>
                        <a:rPr lang="en-GB" sz="1100" b="1" i="0" u="none" strike="noStrike">
                          <a:solidFill>
                            <a:srgbClr val="000000"/>
                          </a:solidFill>
                          <a:effectLst/>
                          <a:latin typeface="Calibri" panose="020F0502020204030204" pitchFamily="34" charset="0"/>
                        </a:rPr>
                        <a:t>Rear</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GB" sz="1100" b="0" i="0" u="none" strike="noStrike">
                          <a:solidFill>
                            <a:srgbClr val="000000"/>
                          </a:solidFill>
                          <a:effectLst/>
                          <a:latin typeface="Calibri" panose="020F0502020204030204" pitchFamily="34" charset="0"/>
                        </a:rPr>
                        <a:t>min</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fontAlgn="b"/>
                      <a:r>
                        <a:rPr lang="en-GB" sz="1100" b="0" i="0" u="none" strike="noStrike">
                          <a:solidFill>
                            <a:srgbClr val="000000"/>
                          </a:solidFill>
                          <a:effectLst/>
                          <a:latin typeface="Calibri" panose="020F0502020204030204" pitchFamily="34" charset="0"/>
                        </a:rPr>
                        <a:t>3.3</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E984"/>
                    </a:solidFill>
                  </a:tcPr>
                </a:tc>
                <a:tc>
                  <a:txBody>
                    <a:bodyPr/>
                    <a:lstStyle/>
                    <a:p>
                      <a:pPr algn="r" fontAlgn="b"/>
                      <a:r>
                        <a:rPr lang="en-GB" sz="1100" b="0" i="0" u="none" strike="noStrike">
                          <a:solidFill>
                            <a:srgbClr val="000000"/>
                          </a:solidFill>
                          <a:effectLst/>
                          <a:latin typeface="Calibri" panose="020F0502020204030204" pitchFamily="34" charset="0"/>
                        </a:rPr>
                        <a:t>2.73</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B2D47F"/>
                    </a:solidFill>
                  </a:tcPr>
                </a:tc>
                <a:tc>
                  <a:txBody>
                    <a:bodyPr/>
                    <a:lstStyle/>
                    <a:p>
                      <a:pPr algn="r" fontAlgn="b"/>
                      <a:r>
                        <a:rPr lang="en-GB" sz="1100" b="0" i="0" u="none" strike="noStrike">
                          <a:solidFill>
                            <a:srgbClr val="000000"/>
                          </a:solidFill>
                          <a:effectLst/>
                          <a:latin typeface="Calibri" panose="020F0502020204030204" pitchFamily="34" charset="0"/>
                        </a:rPr>
                        <a:t>2.15</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63BE7B"/>
                    </a:solidFill>
                  </a:tcPr>
                </a:tc>
                <a:extLst>
                  <a:ext uri="{0D108BD9-81ED-4DB2-BD59-A6C34878D82A}">
                    <a16:rowId xmlns:a16="http://schemas.microsoft.com/office/drawing/2014/main" val="3172424061"/>
                  </a:ext>
                </a:extLst>
              </a:tr>
              <a:tr h="203200">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GB" sz="1100" b="0" i="0" u="none" strike="noStrike">
                          <a:solidFill>
                            <a:srgbClr val="000000"/>
                          </a:solidFill>
                          <a:effectLst/>
                          <a:latin typeface="Calibri" panose="020F0502020204030204" pitchFamily="34" charset="0"/>
                        </a:rPr>
                        <a:t>mid</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fontAlgn="b"/>
                      <a:r>
                        <a:rPr lang="en-GB" sz="1100" b="0" i="0" u="none" strike="noStrike">
                          <a:solidFill>
                            <a:srgbClr val="000000"/>
                          </a:solidFill>
                          <a:effectLst/>
                          <a:latin typeface="Calibri" panose="020F0502020204030204" pitchFamily="34" charset="0"/>
                        </a:rPr>
                        <a:t>3.62</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B9975"/>
                    </a:solidFill>
                  </a:tcPr>
                </a:tc>
                <a:tc>
                  <a:txBody>
                    <a:bodyPr/>
                    <a:lstStyle/>
                    <a:p>
                      <a:pPr algn="r" fontAlgn="b"/>
                      <a:r>
                        <a:rPr lang="en-GB" sz="1100" b="0" i="0" u="none" strike="noStrike">
                          <a:solidFill>
                            <a:srgbClr val="000000"/>
                          </a:solidFill>
                          <a:effectLst/>
                          <a:latin typeface="Calibri" panose="020F0502020204030204" pitchFamily="34" charset="0"/>
                        </a:rPr>
                        <a:t>3.08</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2E282"/>
                    </a:solidFill>
                  </a:tcPr>
                </a:tc>
                <a:tc>
                  <a:txBody>
                    <a:bodyPr/>
                    <a:lstStyle/>
                    <a:p>
                      <a:pPr algn="r" fontAlgn="b"/>
                      <a:r>
                        <a:rPr lang="en-GB" sz="1100" b="0" i="0" u="none" strike="noStrike">
                          <a:solidFill>
                            <a:srgbClr val="000000"/>
                          </a:solidFill>
                          <a:effectLst/>
                          <a:latin typeface="Calibri" panose="020F0502020204030204" pitchFamily="34" charset="0"/>
                        </a:rPr>
                        <a:t>2.52</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95CC7D"/>
                    </a:solidFill>
                  </a:tcPr>
                </a:tc>
                <a:extLst>
                  <a:ext uri="{0D108BD9-81ED-4DB2-BD59-A6C34878D82A}">
                    <a16:rowId xmlns:a16="http://schemas.microsoft.com/office/drawing/2014/main" val="4055386651"/>
                  </a:ext>
                </a:extLst>
              </a:tr>
              <a:tr h="203200">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GB" sz="1100" b="0" i="0" u="none" strike="noStrike">
                          <a:solidFill>
                            <a:srgbClr val="000000"/>
                          </a:solidFill>
                          <a:effectLst/>
                          <a:latin typeface="Calibri" panose="020F0502020204030204" pitchFamily="34" charset="0"/>
                        </a:rPr>
                        <a:t>max</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fontAlgn="b"/>
                      <a:r>
                        <a:rPr lang="en-GB" sz="1100" b="0" i="0" u="none" strike="noStrike">
                          <a:solidFill>
                            <a:srgbClr val="000000"/>
                          </a:solidFill>
                          <a:effectLst/>
                          <a:latin typeface="Calibri" panose="020F0502020204030204" pitchFamily="34" charset="0"/>
                        </a:rPr>
                        <a:t>3.81</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8696B"/>
                    </a:solidFill>
                  </a:tcPr>
                </a:tc>
                <a:tc>
                  <a:txBody>
                    <a:bodyPr/>
                    <a:lstStyle/>
                    <a:p>
                      <a:pPr algn="r" fontAlgn="b"/>
                      <a:r>
                        <a:rPr lang="en-GB" sz="1100" b="0" i="0" u="none" strike="noStrike">
                          <a:solidFill>
                            <a:srgbClr val="000000"/>
                          </a:solidFill>
                          <a:effectLst/>
                          <a:latin typeface="Calibri" panose="020F0502020204030204" pitchFamily="34" charset="0"/>
                        </a:rPr>
                        <a:t>3.29</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EB84"/>
                    </a:solidFill>
                  </a:tcPr>
                </a:tc>
                <a:tc>
                  <a:txBody>
                    <a:bodyPr/>
                    <a:lstStyle/>
                    <a:p>
                      <a:pPr algn="r" fontAlgn="b"/>
                      <a:r>
                        <a:rPr lang="en-GB" sz="1100" b="0" i="0" u="none" strike="noStrike" dirty="0">
                          <a:solidFill>
                            <a:srgbClr val="000000"/>
                          </a:solidFill>
                          <a:effectLst/>
                          <a:latin typeface="Calibri" panose="020F0502020204030204" pitchFamily="34" charset="0"/>
                        </a:rPr>
                        <a:t>3.77</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9746D"/>
                    </a:solidFill>
                  </a:tcPr>
                </a:tc>
                <a:extLst>
                  <a:ext uri="{0D108BD9-81ED-4DB2-BD59-A6C34878D82A}">
                    <a16:rowId xmlns:a16="http://schemas.microsoft.com/office/drawing/2014/main" val="3253991693"/>
                  </a:ext>
                </a:extLst>
              </a:tr>
            </a:tbl>
          </a:graphicData>
        </a:graphic>
      </p:graphicFrame>
      <p:graphicFrame>
        <p:nvGraphicFramePr>
          <p:cNvPr id="17" name="Table 16">
            <a:extLst>
              <a:ext uri="{FF2B5EF4-FFF2-40B4-BE49-F238E27FC236}">
                <a16:creationId xmlns:a16="http://schemas.microsoft.com/office/drawing/2014/main" id="{EBB92478-3DDA-6741-B62C-919F25D14713}"/>
              </a:ext>
            </a:extLst>
          </p:cNvPr>
          <p:cNvGraphicFramePr>
            <a:graphicFrameLocks noGrp="1"/>
          </p:cNvGraphicFramePr>
          <p:nvPr>
            <p:extLst>
              <p:ext uri="{D42A27DB-BD31-4B8C-83A1-F6EECF244321}">
                <p14:modId xmlns:p14="http://schemas.microsoft.com/office/powerpoint/2010/main" val="384940037"/>
              </p:ext>
            </p:extLst>
          </p:nvPr>
        </p:nvGraphicFramePr>
        <p:xfrm>
          <a:off x="6972520" y="3776009"/>
          <a:ext cx="4208929" cy="952500"/>
        </p:xfrm>
        <a:graphic>
          <a:graphicData uri="http://schemas.openxmlformats.org/drawingml/2006/table">
            <a:tbl>
              <a:tblPr/>
              <a:tblGrid>
                <a:gridCol w="672353">
                  <a:extLst>
                    <a:ext uri="{9D8B030D-6E8A-4147-A177-3AD203B41FA5}">
                      <a16:colId xmlns:a16="http://schemas.microsoft.com/office/drawing/2014/main" val="2305255888"/>
                    </a:ext>
                  </a:extLst>
                </a:gridCol>
                <a:gridCol w="813547">
                  <a:extLst>
                    <a:ext uri="{9D8B030D-6E8A-4147-A177-3AD203B41FA5}">
                      <a16:colId xmlns:a16="http://schemas.microsoft.com/office/drawing/2014/main" val="3164482022"/>
                    </a:ext>
                  </a:extLst>
                </a:gridCol>
                <a:gridCol w="672353">
                  <a:extLst>
                    <a:ext uri="{9D8B030D-6E8A-4147-A177-3AD203B41FA5}">
                      <a16:colId xmlns:a16="http://schemas.microsoft.com/office/drawing/2014/main" val="1906756031"/>
                    </a:ext>
                  </a:extLst>
                </a:gridCol>
                <a:gridCol w="1075765">
                  <a:extLst>
                    <a:ext uri="{9D8B030D-6E8A-4147-A177-3AD203B41FA5}">
                      <a16:colId xmlns:a16="http://schemas.microsoft.com/office/drawing/2014/main" val="624597997"/>
                    </a:ext>
                  </a:extLst>
                </a:gridCol>
                <a:gridCol w="974911">
                  <a:extLst>
                    <a:ext uri="{9D8B030D-6E8A-4147-A177-3AD203B41FA5}">
                      <a16:colId xmlns:a16="http://schemas.microsoft.com/office/drawing/2014/main" val="2306860474"/>
                    </a:ext>
                  </a:extLst>
                </a:gridCol>
              </a:tblGrid>
              <a:tr h="190500">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GB" sz="1100" b="0" i="0" u="none" strike="noStrike" dirty="0">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GB" sz="1100" b="1" i="0" u="none" strike="noStrike">
                          <a:solidFill>
                            <a:srgbClr val="000000"/>
                          </a:solidFill>
                          <a:effectLst/>
                          <a:latin typeface="Calibri" panose="020F0502020204030204" pitchFamily="34" charset="0"/>
                        </a:rPr>
                        <a:t>Front</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540774050"/>
                  </a:ext>
                </a:extLst>
              </a:tr>
              <a:tr h="190500">
                <a:tc>
                  <a:txBody>
                    <a:bodyPr/>
                    <a:lstStyle/>
                    <a:p>
                      <a:pPr algn="l" fontAlgn="b"/>
                      <a:endParaRPr lang="en-GB" sz="1100" b="0" i="0" u="none" strike="noStrike" dirty="0">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GB" sz="1100" b="1" i="0" u="none" strike="noStrike" dirty="0">
                          <a:solidFill>
                            <a:srgbClr val="000000"/>
                          </a:solidFill>
                          <a:effectLst/>
                          <a:latin typeface="Calibri" panose="020F0502020204030204" pitchFamily="34" charset="0"/>
                        </a:rPr>
                        <a:t>CoP</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GB" sz="1100" b="0" i="0" u="none" strike="noStrike" dirty="0">
                          <a:solidFill>
                            <a:srgbClr val="000000"/>
                          </a:solidFill>
                          <a:effectLst/>
                          <a:latin typeface="Calibri" panose="020F0502020204030204" pitchFamily="34" charset="0"/>
                        </a:rPr>
                        <a:t>min</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GB" sz="1100" b="0" i="0" u="none" strike="noStrike">
                          <a:solidFill>
                            <a:srgbClr val="000000"/>
                          </a:solidFill>
                          <a:effectLst/>
                          <a:latin typeface="Calibri" panose="020F0502020204030204" pitchFamily="34" charset="0"/>
                        </a:rPr>
                        <a:t>mid</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GB" sz="1100" b="0" i="0" u="none" strike="noStrike">
                          <a:solidFill>
                            <a:srgbClr val="000000"/>
                          </a:solidFill>
                          <a:effectLst/>
                          <a:latin typeface="Calibri" panose="020F0502020204030204" pitchFamily="34" charset="0"/>
                        </a:rPr>
                        <a:t>max</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057958273"/>
                  </a:ext>
                </a:extLst>
              </a:tr>
              <a:tr h="190500">
                <a:tc>
                  <a:txBody>
                    <a:bodyPr/>
                    <a:lstStyle/>
                    <a:p>
                      <a:pPr algn="l" fontAlgn="b"/>
                      <a:r>
                        <a:rPr lang="en-GB" sz="1100" b="1" i="0" u="none" strike="noStrike">
                          <a:solidFill>
                            <a:srgbClr val="000000"/>
                          </a:solidFill>
                          <a:effectLst/>
                          <a:latin typeface="Calibri" panose="020F0502020204030204" pitchFamily="34" charset="0"/>
                        </a:rPr>
                        <a:t>Rear</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GB" sz="1100" b="0" i="0" u="none" strike="noStrike">
                          <a:solidFill>
                            <a:srgbClr val="000000"/>
                          </a:solidFill>
                          <a:effectLst/>
                          <a:latin typeface="Calibri" panose="020F0502020204030204" pitchFamily="34" charset="0"/>
                        </a:rPr>
                        <a:t>min</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fontAlgn="b"/>
                      <a:r>
                        <a:rPr lang="en-GB" sz="1100" b="0" i="0" u="none" strike="noStrike">
                          <a:solidFill>
                            <a:srgbClr val="000000"/>
                          </a:solidFill>
                          <a:effectLst/>
                          <a:latin typeface="Calibri" panose="020F0502020204030204" pitchFamily="34" charset="0"/>
                        </a:rPr>
                        <a:t>44.38</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8696B"/>
                    </a:solidFill>
                  </a:tcPr>
                </a:tc>
                <a:tc>
                  <a:txBody>
                    <a:bodyPr/>
                    <a:lstStyle/>
                    <a:p>
                      <a:pPr algn="r" fontAlgn="b"/>
                      <a:r>
                        <a:rPr lang="en-GB" sz="1100" b="0" i="0" u="none" strike="noStrike" dirty="0">
                          <a:solidFill>
                            <a:srgbClr val="000000"/>
                          </a:solidFill>
                          <a:effectLst/>
                          <a:latin typeface="Calibri" panose="020F0502020204030204" pitchFamily="34" charset="0"/>
                        </a:rPr>
                        <a:t>43.89</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DEA83"/>
                    </a:solidFill>
                  </a:tcPr>
                </a:tc>
                <a:tc>
                  <a:txBody>
                    <a:bodyPr/>
                    <a:lstStyle/>
                    <a:p>
                      <a:pPr algn="r" fontAlgn="b"/>
                      <a:r>
                        <a:rPr lang="en-GB" sz="1100" b="0" i="0" u="none" strike="noStrike">
                          <a:solidFill>
                            <a:srgbClr val="000000"/>
                          </a:solidFill>
                          <a:effectLst/>
                          <a:latin typeface="Calibri" panose="020F0502020204030204" pitchFamily="34" charset="0"/>
                        </a:rPr>
                        <a:t>43.09</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3E783"/>
                    </a:solidFill>
                  </a:tcPr>
                </a:tc>
                <a:extLst>
                  <a:ext uri="{0D108BD9-81ED-4DB2-BD59-A6C34878D82A}">
                    <a16:rowId xmlns:a16="http://schemas.microsoft.com/office/drawing/2014/main" val="888911240"/>
                  </a:ext>
                </a:extLst>
              </a:tr>
              <a:tr h="190500">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GB" sz="1100" b="0" i="0" u="none" strike="noStrike">
                          <a:solidFill>
                            <a:srgbClr val="000000"/>
                          </a:solidFill>
                          <a:effectLst/>
                          <a:latin typeface="Calibri" panose="020F0502020204030204" pitchFamily="34" charset="0"/>
                        </a:rPr>
                        <a:t>mid</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fontAlgn="b"/>
                      <a:r>
                        <a:rPr lang="en-GB" sz="1100" b="0" i="0" u="none" strike="noStrike">
                          <a:solidFill>
                            <a:srgbClr val="000000"/>
                          </a:solidFill>
                          <a:effectLst/>
                          <a:latin typeface="Calibri" panose="020F0502020204030204" pitchFamily="34" charset="0"/>
                        </a:rPr>
                        <a:t>44.35</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9746D"/>
                    </a:solidFill>
                  </a:tcPr>
                </a:tc>
                <a:tc>
                  <a:txBody>
                    <a:bodyPr/>
                    <a:lstStyle/>
                    <a:p>
                      <a:pPr algn="r" fontAlgn="b"/>
                      <a:r>
                        <a:rPr lang="en-GB" sz="1100" b="0" i="0" u="none" strike="noStrike">
                          <a:solidFill>
                            <a:srgbClr val="000000"/>
                          </a:solidFill>
                          <a:effectLst/>
                          <a:latin typeface="Calibri" panose="020F0502020204030204" pitchFamily="34" charset="0"/>
                        </a:rPr>
                        <a:t>44.04</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DB81"/>
                    </a:solidFill>
                  </a:tcPr>
                </a:tc>
                <a:tc>
                  <a:txBody>
                    <a:bodyPr/>
                    <a:lstStyle/>
                    <a:p>
                      <a:pPr algn="r" fontAlgn="b"/>
                      <a:r>
                        <a:rPr lang="en-GB" sz="1100" b="0" i="0" u="none" strike="noStrike">
                          <a:solidFill>
                            <a:srgbClr val="000000"/>
                          </a:solidFill>
                          <a:effectLst/>
                          <a:latin typeface="Calibri" panose="020F0502020204030204" pitchFamily="34" charset="0"/>
                        </a:rPr>
                        <a:t>43.47</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8E983"/>
                    </a:solidFill>
                  </a:tcPr>
                </a:tc>
                <a:extLst>
                  <a:ext uri="{0D108BD9-81ED-4DB2-BD59-A6C34878D82A}">
                    <a16:rowId xmlns:a16="http://schemas.microsoft.com/office/drawing/2014/main" val="2607794854"/>
                  </a:ext>
                </a:extLst>
              </a:tr>
              <a:tr h="190500">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GB" sz="1100" b="0" i="0" u="none" strike="noStrike">
                          <a:solidFill>
                            <a:srgbClr val="000000"/>
                          </a:solidFill>
                          <a:effectLst/>
                          <a:latin typeface="Calibri" panose="020F0502020204030204" pitchFamily="34" charset="0"/>
                        </a:rPr>
                        <a:t>max</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fontAlgn="b"/>
                      <a:r>
                        <a:rPr lang="en-GB" sz="1100" b="0" i="0" u="none" strike="noStrike">
                          <a:solidFill>
                            <a:srgbClr val="000000"/>
                          </a:solidFill>
                          <a:effectLst/>
                          <a:latin typeface="Calibri" panose="020F0502020204030204" pitchFamily="34" charset="0"/>
                        </a:rPr>
                        <a:t>44.24</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B9874"/>
                    </a:solidFill>
                  </a:tcPr>
                </a:tc>
                <a:tc>
                  <a:txBody>
                    <a:bodyPr/>
                    <a:lstStyle/>
                    <a:p>
                      <a:pPr algn="r" fontAlgn="b"/>
                      <a:r>
                        <a:rPr lang="en-GB" sz="1100" b="0" i="0" u="none" strike="noStrike">
                          <a:solidFill>
                            <a:srgbClr val="000000"/>
                          </a:solidFill>
                          <a:effectLst/>
                          <a:latin typeface="Calibri" panose="020F0502020204030204" pitchFamily="34" charset="0"/>
                        </a:rPr>
                        <a:t>43.99</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EB84"/>
                    </a:solidFill>
                  </a:tcPr>
                </a:tc>
                <a:tc>
                  <a:txBody>
                    <a:bodyPr/>
                    <a:lstStyle/>
                    <a:p>
                      <a:pPr algn="r" fontAlgn="b"/>
                      <a:r>
                        <a:rPr lang="en-GB" sz="1100" b="0" i="0" u="none" strike="noStrike" dirty="0">
                          <a:solidFill>
                            <a:srgbClr val="000000"/>
                          </a:solidFill>
                          <a:effectLst/>
                          <a:latin typeface="Calibri" panose="020F0502020204030204" pitchFamily="34" charset="0"/>
                        </a:rPr>
                        <a:t>31.95</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63BE7B"/>
                    </a:solidFill>
                  </a:tcPr>
                </a:tc>
                <a:extLst>
                  <a:ext uri="{0D108BD9-81ED-4DB2-BD59-A6C34878D82A}">
                    <a16:rowId xmlns:a16="http://schemas.microsoft.com/office/drawing/2014/main" val="1066244920"/>
                  </a:ext>
                </a:extLst>
              </a:tr>
            </a:tbl>
          </a:graphicData>
        </a:graphic>
      </p:graphicFrame>
      <p:graphicFrame>
        <p:nvGraphicFramePr>
          <p:cNvPr id="19" name="Table 18">
            <a:extLst>
              <a:ext uri="{FF2B5EF4-FFF2-40B4-BE49-F238E27FC236}">
                <a16:creationId xmlns:a16="http://schemas.microsoft.com/office/drawing/2014/main" id="{3A7119D7-D86C-274A-9DC1-832FEF0A126C}"/>
              </a:ext>
            </a:extLst>
          </p:cNvPr>
          <p:cNvGraphicFramePr>
            <a:graphicFrameLocks noGrp="1"/>
          </p:cNvGraphicFramePr>
          <p:nvPr>
            <p:extLst>
              <p:ext uri="{D42A27DB-BD31-4B8C-83A1-F6EECF244321}">
                <p14:modId xmlns:p14="http://schemas.microsoft.com/office/powerpoint/2010/main" val="3953943499"/>
              </p:ext>
            </p:extLst>
          </p:nvPr>
        </p:nvGraphicFramePr>
        <p:xfrm>
          <a:off x="6972521" y="4983443"/>
          <a:ext cx="4208929" cy="952500"/>
        </p:xfrm>
        <a:graphic>
          <a:graphicData uri="http://schemas.openxmlformats.org/drawingml/2006/table">
            <a:tbl>
              <a:tblPr/>
              <a:tblGrid>
                <a:gridCol w="685799">
                  <a:extLst>
                    <a:ext uri="{9D8B030D-6E8A-4147-A177-3AD203B41FA5}">
                      <a16:colId xmlns:a16="http://schemas.microsoft.com/office/drawing/2014/main" val="1478866084"/>
                    </a:ext>
                  </a:extLst>
                </a:gridCol>
                <a:gridCol w="826994">
                  <a:extLst>
                    <a:ext uri="{9D8B030D-6E8A-4147-A177-3AD203B41FA5}">
                      <a16:colId xmlns:a16="http://schemas.microsoft.com/office/drawing/2014/main" val="1064019378"/>
                    </a:ext>
                  </a:extLst>
                </a:gridCol>
                <a:gridCol w="672353">
                  <a:extLst>
                    <a:ext uri="{9D8B030D-6E8A-4147-A177-3AD203B41FA5}">
                      <a16:colId xmlns:a16="http://schemas.microsoft.com/office/drawing/2014/main" val="2110220457"/>
                    </a:ext>
                  </a:extLst>
                </a:gridCol>
                <a:gridCol w="1069042">
                  <a:extLst>
                    <a:ext uri="{9D8B030D-6E8A-4147-A177-3AD203B41FA5}">
                      <a16:colId xmlns:a16="http://schemas.microsoft.com/office/drawing/2014/main" val="2695495539"/>
                    </a:ext>
                  </a:extLst>
                </a:gridCol>
                <a:gridCol w="954741">
                  <a:extLst>
                    <a:ext uri="{9D8B030D-6E8A-4147-A177-3AD203B41FA5}">
                      <a16:colId xmlns:a16="http://schemas.microsoft.com/office/drawing/2014/main" val="4233644839"/>
                    </a:ext>
                  </a:extLst>
                </a:gridCol>
              </a:tblGrid>
              <a:tr h="190500">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GB" sz="1100" b="1" i="0" u="none" strike="noStrike">
                          <a:solidFill>
                            <a:srgbClr val="000000"/>
                          </a:solidFill>
                          <a:effectLst/>
                          <a:latin typeface="Calibri" panose="020F0502020204030204" pitchFamily="34" charset="0"/>
                        </a:rPr>
                        <a:t>Front</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GB" sz="1100" b="0" i="0" u="none" strike="noStrike" dirty="0">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742834181"/>
                  </a:ext>
                </a:extLst>
              </a:tr>
              <a:tr h="190500">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GB" sz="1100" b="1" i="0" u="none" strike="noStrike">
                          <a:solidFill>
                            <a:srgbClr val="000000"/>
                          </a:solidFill>
                          <a:effectLst/>
                          <a:latin typeface="Calibri" panose="020F0502020204030204" pitchFamily="34" charset="0"/>
                        </a:rPr>
                        <a:t>Cd</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GB" sz="1100" b="0" i="0" u="none" strike="noStrike">
                          <a:solidFill>
                            <a:srgbClr val="000000"/>
                          </a:solidFill>
                          <a:effectLst/>
                          <a:latin typeface="Calibri" panose="020F0502020204030204" pitchFamily="34" charset="0"/>
                        </a:rPr>
                        <a:t>min</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GB" sz="1100" b="0" i="0" u="none" strike="noStrike">
                          <a:solidFill>
                            <a:srgbClr val="000000"/>
                          </a:solidFill>
                          <a:effectLst/>
                          <a:latin typeface="Calibri" panose="020F0502020204030204" pitchFamily="34" charset="0"/>
                        </a:rPr>
                        <a:t>mid</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GB" sz="1100" b="0" i="0" u="none" strike="noStrike" dirty="0">
                          <a:solidFill>
                            <a:srgbClr val="000000"/>
                          </a:solidFill>
                          <a:effectLst/>
                          <a:latin typeface="Calibri" panose="020F0502020204030204" pitchFamily="34" charset="0"/>
                        </a:rPr>
                        <a:t>max</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712549594"/>
                  </a:ext>
                </a:extLst>
              </a:tr>
              <a:tr h="190500">
                <a:tc>
                  <a:txBody>
                    <a:bodyPr/>
                    <a:lstStyle/>
                    <a:p>
                      <a:pPr algn="l" fontAlgn="b"/>
                      <a:r>
                        <a:rPr lang="en-GB" sz="1100" b="1" i="0" u="none" strike="noStrike">
                          <a:solidFill>
                            <a:srgbClr val="000000"/>
                          </a:solidFill>
                          <a:effectLst/>
                          <a:latin typeface="Calibri" panose="020F0502020204030204" pitchFamily="34" charset="0"/>
                        </a:rPr>
                        <a:t>Rear</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GB" sz="1100" b="0" i="0" u="none" strike="noStrike">
                          <a:solidFill>
                            <a:srgbClr val="000000"/>
                          </a:solidFill>
                          <a:effectLst/>
                          <a:latin typeface="Calibri" panose="020F0502020204030204" pitchFamily="34" charset="0"/>
                        </a:rPr>
                        <a:t>min</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fontAlgn="b"/>
                      <a:r>
                        <a:rPr lang="en-GB" sz="1100" b="0" i="0" u="none" strike="noStrike">
                          <a:solidFill>
                            <a:srgbClr val="000000"/>
                          </a:solidFill>
                          <a:effectLst/>
                          <a:latin typeface="Calibri" panose="020F0502020204030204" pitchFamily="34" charset="0"/>
                        </a:rPr>
                        <a:t>0.733507</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E182"/>
                    </a:solidFill>
                  </a:tcPr>
                </a:tc>
                <a:tc>
                  <a:txBody>
                    <a:bodyPr/>
                    <a:lstStyle/>
                    <a:p>
                      <a:pPr algn="r" fontAlgn="b"/>
                      <a:r>
                        <a:rPr lang="en-GB" sz="1100" b="0" i="0" u="none" strike="noStrike">
                          <a:solidFill>
                            <a:srgbClr val="000000"/>
                          </a:solidFill>
                          <a:effectLst/>
                          <a:latin typeface="Calibri" panose="020F0502020204030204" pitchFamily="34" charset="0"/>
                        </a:rPr>
                        <a:t>0.706912</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A6D17E"/>
                    </a:solidFill>
                  </a:tcPr>
                </a:tc>
                <a:tc>
                  <a:txBody>
                    <a:bodyPr/>
                    <a:lstStyle/>
                    <a:p>
                      <a:pPr algn="r" fontAlgn="b"/>
                      <a:r>
                        <a:rPr lang="en-GB" sz="1100" b="0" i="0" u="none" strike="noStrike">
                          <a:solidFill>
                            <a:srgbClr val="000000"/>
                          </a:solidFill>
                          <a:effectLst/>
                          <a:latin typeface="Calibri" panose="020F0502020204030204" pitchFamily="34" charset="0"/>
                        </a:rPr>
                        <a:t>0.69178959</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63BE7B"/>
                    </a:solidFill>
                  </a:tcPr>
                </a:tc>
                <a:extLst>
                  <a:ext uri="{0D108BD9-81ED-4DB2-BD59-A6C34878D82A}">
                    <a16:rowId xmlns:a16="http://schemas.microsoft.com/office/drawing/2014/main" val="1499488866"/>
                  </a:ext>
                </a:extLst>
              </a:tr>
              <a:tr h="190500">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GB" sz="1100" b="0" i="0" u="none" strike="noStrike">
                          <a:solidFill>
                            <a:srgbClr val="000000"/>
                          </a:solidFill>
                          <a:effectLst/>
                          <a:latin typeface="Calibri" panose="020F0502020204030204" pitchFamily="34" charset="0"/>
                        </a:rPr>
                        <a:t>mid</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fontAlgn="b"/>
                      <a:r>
                        <a:rPr lang="en-GB" sz="1100" b="0" i="0" u="none" strike="noStrike">
                          <a:solidFill>
                            <a:srgbClr val="000000"/>
                          </a:solidFill>
                          <a:effectLst/>
                          <a:latin typeface="Calibri" panose="020F0502020204030204" pitchFamily="34" charset="0"/>
                        </a:rPr>
                        <a:t>0.771574</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CA377"/>
                    </a:solidFill>
                  </a:tcPr>
                </a:tc>
                <a:tc>
                  <a:txBody>
                    <a:bodyPr/>
                    <a:lstStyle/>
                    <a:p>
                      <a:pPr algn="r" fontAlgn="b"/>
                      <a:r>
                        <a:rPr lang="en-GB" sz="1100" b="0" i="0" u="none" strike="noStrike">
                          <a:solidFill>
                            <a:srgbClr val="000000"/>
                          </a:solidFill>
                          <a:effectLst/>
                          <a:latin typeface="Calibri" panose="020F0502020204030204" pitchFamily="34" charset="0"/>
                        </a:rPr>
                        <a:t>0.72</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0E282"/>
                    </a:solidFill>
                  </a:tcPr>
                </a:tc>
                <a:tc>
                  <a:txBody>
                    <a:bodyPr/>
                    <a:lstStyle/>
                    <a:p>
                      <a:pPr algn="r" fontAlgn="b"/>
                      <a:r>
                        <a:rPr lang="en-GB" sz="1100" b="0" i="0" u="none" strike="noStrike">
                          <a:solidFill>
                            <a:srgbClr val="000000"/>
                          </a:solidFill>
                          <a:effectLst/>
                          <a:latin typeface="Calibri" panose="020F0502020204030204" pitchFamily="34" charset="0"/>
                        </a:rPr>
                        <a:t>0.7079551</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ABD27F"/>
                    </a:solidFill>
                  </a:tcPr>
                </a:tc>
                <a:extLst>
                  <a:ext uri="{0D108BD9-81ED-4DB2-BD59-A6C34878D82A}">
                    <a16:rowId xmlns:a16="http://schemas.microsoft.com/office/drawing/2014/main" val="1537702319"/>
                  </a:ext>
                </a:extLst>
              </a:tr>
              <a:tr h="190500">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GB" sz="1100" b="0" i="0" u="none" strike="noStrike">
                          <a:solidFill>
                            <a:srgbClr val="000000"/>
                          </a:solidFill>
                          <a:effectLst/>
                          <a:latin typeface="Calibri" panose="020F0502020204030204" pitchFamily="34" charset="0"/>
                        </a:rPr>
                        <a:t>max</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fontAlgn="b"/>
                      <a:r>
                        <a:rPr lang="en-GB" sz="1100" b="0" i="0" u="none" strike="noStrike">
                          <a:solidFill>
                            <a:srgbClr val="000000"/>
                          </a:solidFill>
                          <a:effectLst/>
                          <a:latin typeface="Calibri" panose="020F0502020204030204" pitchFamily="34" charset="0"/>
                        </a:rPr>
                        <a:t>0.807555</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8696B"/>
                    </a:solidFill>
                  </a:tcPr>
                </a:tc>
                <a:tc>
                  <a:txBody>
                    <a:bodyPr/>
                    <a:lstStyle/>
                    <a:p>
                      <a:pPr algn="r" fontAlgn="b"/>
                      <a:r>
                        <a:rPr lang="en-GB" sz="1100" b="0" i="0" u="none" strike="noStrike">
                          <a:solidFill>
                            <a:srgbClr val="000000"/>
                          </a:solidFill>
                          <a:effectLst/>
                          <a:latin typeface="Calibri" panose="020F0502020204030204" pitchFamily="34" charset="0"/>
                        </a:rPr>
                        <a:t>0.764795</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CAE79"/>
                    </a:solidFill>
                  </a:tcPr>
                </a:tc>
                <a:tc>
                  <a:txBody>
                    <a:bodyPr/>
                    <a:lstStyle/>
                    <a:p>
                      <a:pPr algn="r" fontAlgn="b"/>
                      <a:r>
                        <a:rPr lang="en-GB" sz="1100" b="0" i="0" u="none" strike="noStrike" dirty="0">
                          <a:solidFill>
                            <a:srgbClr val="000000"/>
                          </a:solidFill>
                          <a:effectLst/>
                          <a:latin typeface="Calibri" panose="020F0502020204030204" pitchFamily="34" charset="0"/>
                        </a:rPr>
                        <a:t>0.72672794</a:t>
                      </a: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EB84"/>
                    </a:solidFill>
                  </a:tcPr>
                </a:tc>
                <a:extLst>
                  <a:ext uri="{0D108BD9-81ED-4DB2-BD59-A6C34878D82A}">
                    <a16:rowId xmlns:a16="http://schemas.microsoft.com/office/drawing/2014/main" val="840338000"/>
                  </a:ext>
                </a:extLst>
              </a:tr>
            </a:tbl>
          </a:graphicData>
        </a:graphic>
      </p:graphicFrame>
      <p:sp>
        <p:nvSpPr>
          <p:cNvPr id="20" name="Rectangle 19">
            <a:extLst>
              <a:ext uri="{FF2B5EF4-FFF2-40B4-BE49-F238E27FC236}">
                <a16:creationId xmlns:a16="http://schemas.microsoft.com/office/drawing/2014/main" id="{FACB0986-F8E2-4E41-8668-E3535930A3F8}"/>
              </a:ext>
            </a:extLst>
          </p:cNvPr>
          <p:cNvSpPr/>
          <p:nvPr/>
        </p:nvSpPr>
        <p:spPr>
          <a:xfrm>
            <a:off x="1313442" y="0"/>
            <a:ext cx="9480480" cy="923330"/>
          </a:xfrm>
          <a:prstGeom prst="rect">
            <a:avLst/>
          </a:prstGeom>
          <a:noFill/>
        </p:spPr>
        <p:txBody>
          <a:bodyPr wrap="none" lIns="91440" tIns="45720" rIns="91440" bIns="45720">
            <a:spAutoFit/>
          </a:bodyPr>
          <a:lstStyle/>
          <a:p>
            <a:pPr algn="ctr"/>
            <a:r>
              <a:rPr lang="en-US" sz="5400" b="0" cap="none" spc="0" dirty="0">
                <a:ln w="0"/>
                <a:effectLst>
                  <a:outerShdw blurRad="38100" dist="25400" dir="5400000" algn="ctr" rotWithShape="0">
                    <a:srgbClr val="6E747A">
                      <a:alpha val="43000"/>
                    </a:srgbClr>
                  </a:outerShdw>
                </a:effectLst>
              </a:rPr>
              <a:t>Straight Line Testing Analysis</a:t>
            </a:r>
          </a:p>
        </p:txBody>
      </p:sp>
      <p:sp>
        <p:nvSpPr>
          <p:cNvPr id="21" name="TextBox 20">
            <a:extLst>
              <a:ext uri="{FF2B5EF4-FFF2-40B4-BE49-F238E27FC236}">
                <a16:creationId xmlns:a16="http://schemas.microsoft.com/office/drawing/2014/main" id="{AC4180B0-9B0C-1949-9E0E-49E8FBE4F987}"/>
              </a:ext>
            </a:extLst>
          </p:cNvPr>
          <p:cNvSpPr txBox="1"/>
          <p:nvPr/>
        </p:nvSpPr>
        <p:spPr>
          <a:xfrm>
            <a:off x="1990382" y="894390"/>
            <a:ext cx="1962397" cy="461665"/>
          </a:xfrm>
          <a:prstGeom prst="rect">
            <a:avLst/>
          </a:prstGeom>
          <a:noFill/>
        </p:spPr>
        <p:txBody>
          <a:bodyPr wrap="none" rtlCol="0">
            <a:spAutoFit/>
          </a:bodyPr>
          <a:lstStyle/>
          <a:p>
            <a:r>
              <a:rPr lang="en-GB" sz="2400" dirty="0">
                <a:solidFill>
                  <a:schemeClr val="bg2"/>
                </a:solidFill>
              </a:rPr>
              <a:t>Wing setups</a:t>
            </a:r>
          </a:p>
        </p:txBody>
      </p:sp>
      <p:sp>
        <p:nvSpPr>
          <p:cNvPr id="22" name="TextBox 21">
            <a:extLst>
              <a:ext uri="{FF2B5EF4-FFF2-40B4-BE49-F238E27FC236}">
                <a16:creationId xmlns:a16="http://schemas.microsoft.com/office/drawing/2014/main" id="{5C95AC07-6907-AB43-ABD6-28CF7A3C24A3}"/>
              </a:ext>
            </a:extLst>
          </p:cNvPr>
          <p:cNvSpPr txBox="1"/>
          <p:nvPr/>
        </p:nvSpPr>
        <p:spPr>
          <a:xfrm>
            <a:off x="7632674" y="919808"/>
            <a:ext cx="2904962" cy="461665"/>
          </a:xfrm>
          <a:prstGeom prst="rect">
            <a:avLst/>
          </a:prstGeom>
          <a:noFill/>
        </p:spPr>
        <p:txBody>
          <a:bodyPr wrap="none" rtlCol="0">
            <a:spAutoFit/>
          </a:bodyPr>
          <a:lstStyle/>
          <a:p>
            <a:r>
              <a:rPr lang="en-GB" sz="2400" dirty="0">
                <a:solidFill>
                  <a:schemeClr val="bg2"/>
                </a:solidFill>
              </a:rPr>
              <a:t>Ride height setups</a:t>
            </a:r>
          </a:p>
        </p:txBody>
      </p:sp>
      <p:sp>
        <p:nvSpPr>
          <p:cNvPr id="23" name="TextBox 22">
            <a:extLst>
              <a:ext uri="{FF2B5EF4-FFF2-40B4-BE49-F238E27FC236}">
                <a16:creationId xmlns:a16="http://schemas.microsoft.com/office/drawing/2014/main" id="{C974972C-63E8-E14A-BDCD-0438E29B9446}"/>
              </a:ext>
            </a:extLst>
          </p:cNvPr>
          <p:cNvSpPr txBox="1"/>
          <p:nvPr/>
        </p:nvSpPr>
        <p:spPr>
          <a:xfrm>
            <a:off x="176523" y="6009273"/>
            <a:ext cx="5602816" cy="338554"/>
          </a:xfrm>
          <a:prstGeom prst="rect">
            <a:avLst/>
          </a:prstGeom>
          <a:noFill/>
        </p:spPr>
        <p:txBody>
          <a:bodyPr wrap="none" rtlCol="0">
            <a:spAutoFit/>
          </a:bodyPr>
          <a:lstStyle/>
          <a:p>
            <a:r>
              <a:rPr lang="en-US" sz="1600" dirty="0"/>
              <a:t>Figure 9 – Color scale by value tables (Deion Atkinson) </a:t>
            </a:r>
          </a:p>
        </p:txBody>
      </p:sp>
      <p:sp>
        <p:nvSpPr>
          <p:cNvPr id="24" name="TextBox 23">
            <a:extLst>
              <a:ext uri="{FF2B5EF4-FFF2-40B4-BE49-F238E27FC236}">
                <a16:creationId xmlns:a16="http://schemas.microsoft.com/office/drawing/2014/main" id="{3490B975-0071-144F-BA92-933D550D471D}"/>
              </a:ext>
            </a:extLst>
          </p:cNvPr>
          <p:cNvSpPr txBox="1"/>
          <p:nvPr/>
        </p:nvSpPr>
        <p:spPr>
          <a:xfrm>
            <a:off x="6218669" y="6021600"/>
            <a:ext cx="5716630" cy="338554"/>
          </a:xfrm>
          <a:prstGeom prst="rect">
            <a:avLst/>
          </a:prstGeom>
          <a:noFill/>
        </p:spPr>
        <p:txBody>
          <a:bodyPr wrap="none" rtlCol="0">
            <a:spAutoFit/>
          </a:bodyPr>
          <a:lstStyle/>
          <a:p>
            <a:r>
              <a:rPr lang="en-US" sz="1600" dirty="0"/>
              <a:t>Figure 10 – Color scale by value tables (Deion Atkinson) </a:t>
            </a:r>
          </a:p>
        </p:txBody>
      </p:sp>
    </p:spTree>
    <p:extLst>
      <p:ext uri="{BB962C8B-B14F-4D97-AF65-F5344CB8AC3E}">
        <p14:creationId xmlns:p14="http://schemas.microsoft.com/office/powerpoint/2010/main" val="19731303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53" name="Straight Connector 22">
            <a:extLst>
              <a:ext uri="{FF2B5EF4-FFF2-40B4-BE49-F238E27FC236}">
                <a16:creationId xmlns:a16="http://schemas.microsoft.com/office/drawing/2014/main" id="{0512F9CB-A1A0-4043-A103-F6A4B94B695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54" name="Straight Connector 24">
            <a:extLst>
              <a:ext uri="{FF2B5EF4-FFF2-40B4-BE49-F238E27FC236}">
                <a16:creationId xmlns:a16="http://schemas.microsoft.com/office/drawing/2014/main" id="{ADBE6588-EE16-4389-857C-86A156D49E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55" name="Straight Connector 26">
            <a:extLst>
              <a:ext uri="{FF2B5EF4-FFF2-40B4-BE49-F238E27FC236}">
                <a16:creationId xmlns:a16="http://schemas.microsoft.com/office/drawing/2014/main" id="{17FD48D2-B0A7-413D-B947-AA55AC1296D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56" name="Straight Connector 28">
            <a:extLst>
              <a:ext uri="{FF2B5EF4-FFF2-40B4-BE49-F238E27FC236}">
                <a16:creationId xmlns:a16="http://schemas.microsoft.com/office/drawing/2014/main" id="{2BE668D0-D906-4EEE-B32F-8C028624B8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57" name="Straight Connector 30">
            <a:extLst>
              <a:ext uri="{FF2B5EF4-FFF2-40B4-BE49-F238E27FC236}">
                <a16:creationId xmlns:a16="http://schemas.microsoft.com/office/drawing/2014/main" id="{D1DE67A3-B8F6-4CFD-A8E0-D15200F231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
        <p:nvSpPr>
          <p:cNvPr id="58" name="Rectangle 32">
            <a:extLst>
              <a:ext uri="{FF2B5EF4-FFF2-40B4-BE49-F238E27FC236}">
                <a16:creationId xmlns:a16="http://schemas.microsoft.com/office/drawing/2014/main" id="{991E317B-75E3-4171-A07A-B263C1D6DC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AD35C63D-C19B-6240-89E5-2C87588AC2C4}"/>
              </a:ext>
            </a:extLst>
          </p:cNvPr>
          <p:cNvSpPr txBox="1"/>
          <p:nvPr/>
        </p:nvSpPr>
        <p:spPr>
          <a:xfrm>
            <a:off x="7532710" y="628617"/>
            <a:ext cx="3971902" cy="3028983"/>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200" cap="all" dirty="0">
                <a:ln w="3175" cmpd="sng">
                  <a:noFill/>
                </a:ln>
                <a:solidFill>
                  <a:srgbClr val="FFFFFF"/>
                </a:solidFill>
                <a:latin typeface="+mj-lt"/>
                <a:ea typeface="+mj-ea"/>
                <a:cs typeface="+mj-cs"/>
              </a:rPr>
              <a:t>Figure 11 – CD vs Wing Angle 3D graph (Deion Atkinson) </a:t>
            </a:r>
          </a:p>
        </p:txBody>
      </p:sp>
      <p:sp useBgFill="1">
        <p:nvSpPr>
          <p:cNvPr id="59" name="Snip Diagonal Corner Rectangle 6">
            <a:extLst>
              <a:ext uri="{FF2B5EF4-FFF2-40B4-BE49-F238E27FC236}">
                <a16:creationId xmlns:a16="http://schemas.microsoft.com/office/drawing/2014/main" id="{4A9B19C2-B29A-4924-9E7E-6FBF17F585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000" y="620722"/>
            <a:ext cx="6418778" cy="5286838"/>
          </a:xfrm>
          <a:prstGeom prst="snip2DiagRect">
            <a:avLst>
              <a:gd name="adj1" fmla="val 10973"/>
              <a:gd name="adj2" fmla="val 0"/>
            </a:avLst>
          </a:prstGeom>
          <a:ln>
            <a:no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7" name="Group 36">
            <a:extLst>
              <a:ext uri="{FF2B5EF4-FFF2-40B4-BE49-F238E27FC236}">
                <a16:creationId xmlns:a16="http://schemas.microsoft.com/office/drawing/2014/main" id="{34C85634-D5F5-4047-8F35-F4B1F50AB1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38" name="Straight Connector 37">
              <a:extLst>
                <a:ext uri="{FF2B5EF4-FFF2-40B4-BE49-F238E27FC236}">
                  <a16:creationId xmlns:a16="http://schemas.microsoft.com/office/drawing/2014/main" id="{1224BF71-948F-411D-AA79-8B231571519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39" name="Straight Connector 38">
              <a:extLst>
                <a:ext uri="{FF2B5EF4-FFF2-40B4-BE49-F238E27FC236}">
                  <a16:creationId xmlns:a16="http://schemas.microsoft.com/office/drawing/2014/main" id="{434B4526-E715-4199-A597-CD757CB4A0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40" name="Straight Connector 39">
              <a:extLst>
                <a:ext uri="{FF2B5EF4-FFF2-40B4-BE49-F238E27FC236}">
                  <a16:creationId xmlns:a16="http://schemas.microsoft.com/office/drawing/2014/main" id="{35E295A6-48D5-4F9E-A32C-5D87EAA5E7E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41" name="Straight Connector 40">
              <a:extLst>
                <a:ext uri="{FF2B5EF4-FFF2-40B4-BE49-F238E27FC236}">
                  <a16:creationId xmlns:a16="http://schemas.microsoft.com/office/drawing/2014/main" id="{E10BF5B3-9260-4D36-BB24-07BC414B9D4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42" name="Straight Connector 41">
              <a:extLst>
                <a:ext uri="{FF2B5EF4-FFF2-40B4-BE49-F238E27FC236}">
                  <a16:creationId xmlns:a16="http://schemas.microsoft.com/office/drawing/2014/main" id="{AAE0C886-FA2E-4E7C-BC00-8397AAEC865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grpSp>
      <p:graphicFrame>
        <p:nvGraphicFramePr>
          <p:cNvPr id="4" name="Chart 3">
            <a:extLst>
              <a:ext uri="{FF2B5EF4-FFF2-40B4-BE49-F238E27FC236}">
                <a16:creationId xmlns:a16="http://schemas.microsoft.com/office/drawing/2014/main" id="{00000000-0008-0000-0000-000002000000}"/>
              </a:ext>
            </a:extLst>
          </p:cNvPr>
          <p:cNvGraphicFramePr>
            <a:graphicFrameLocks/>
          </p:cNvGraphicFramePr>
          <p:nvPr>
            <p:extLst>
              <p:ext uri="{D42A27DB-BD31-4B8C-83A1-F6EECF244321}">
                <p14:modId xmlns:p14="http://schemas.microsoft.com/office/powerpoint/2010/main" val="2441262852"/>
              </p:ext>
            </p:extLst>
          </p:nvPr>
        </p:nvGraphicFramePr>
        <p:xfrm>
          <a:off x="1101217" y="1097060"/>
          <a:ext cx="5450437" cy="4334162"/>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801419382"/>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69" name="Straight Connector 68">
            <a:extLst>
              <a:ext uri="{FF2B5EF4-FFF2-40B4-BE49-F238E27FC236}">
                <a16:creationId xmlns:a16="http://schemas.microsoft.com/office/drawing/2014/main" id="{0512F9CB-A1A0-4043-A103-F6A4B94B695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71" name="Straight Connector 70">
            <a:extLst>
              <a:ext uri="{FF2B5EF4-FFF2-40B4-BE49-F238E27FC236}">
                <a16:creationId xmlns:a16="http://schemas.microsoft.com/office/drawing/2014/main" id="{ADBE6588-EE16-4389-857C-86A156D49E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73" name="Straight Connector 72">
            <a:extLst>
              <a:ext uri="{FF2B5EF4-FFF2-40B4-BE49-F238E27FC236}">
                <a16:creationId xmlns:a16="http://schemas.microsoft.com/office/drawing/2014/main" id="{17FD48D2-B0A7-413D-B947-AA55AC1296D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75" name="Straight Connector 74">
            <a:extLst>
              <a:ext uri="{FF2B5EF4-FFF2-40B4-BE49-F238E27FC236}">
                <a16:creationId xmlns:a16="http://schemas.microsoft.com/office/drawing/2014/main" id="{2BE668D0-D906-4EEE-B32F-8C028624B8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77" name="Straight Connector 76">
            <a:extLst>
              <a:ext uri="{FF2B5EF4-FFF2-40B4-BE49-F238E27FC236}">
                <a16:creationId xmlns:a16="http://schemas.microsoft.com/office/drawing/2014/main" id="{D1DE67A3-B8F6-4CFD-A8E0-D15200F231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
        <p:nvSpPr>
          <p:cNvPr id="79" name="Rectangle 78">
            <a:extLst>
              <a:ext uri="{FF2B5EF4-FFF2-40B4-BE49-F238E27FC236}">
                <a16:creationId xmlns:a16="http://schemas.microsoft.com/office/drawing/2014/main" id="{991E317B-75E3-4171-A07A-B263C1D6DC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107788D9-B2ED-264A-AA3C-9CFC3450D24C}"/>
              </a:ext>
            </a:extLst>
          </p:cNvPr>
          <p:cNvSpPr txBox="1"/>
          <p:nvPr/>
        </p:nvSpPr>
        <p:spPr>
          <a:xfrm>
            <a:off x="7532710" y="628617"/>
            <a:ext cx="3971902" cy="3028983"/>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200" cap="all" dirty="0">
                <a:ln w="3175" cmpd="sng">
                  <a:noFill/>
                </a:ln>
                <a:solidFill>
                  <a:srgbClr val="FFFFFF"/>
                </a:solidFill>
                <a:latin typeface="+mj-lt"/>
                <a:ea typeface="+mj-ea"/>
                <a:cs typeface="+mj-cs"/>
              </a:rPr>
              <a:t>Figure 12 – Cl vs Wing Angle 3D graph (Deion Atkinson) </a:t>
            </a:r>
          </a:p>
        </p:txBody>
      </p:sp>
      <p:sp useBgFill="1">
        <p:nvSpPr>
          <p:cNvPr id="81" name="Snip Diagonal Corner Rectangle 6">
            <a:extLst>
              <a:ext uri="{FF2B5EF4-FFF2-40B4-BE49-F238E27FC236}">
                <a16:creationId xmlns:a16="http://schemas.microsoft.com/office/drawing/2014/main" id="{4A9B19C2-B29A-4924-9E7E-6FBF17F585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000" y="620722"/>
            <a:ext cx="6418778" cy="5286838"/>
          </a:xfrm>
          <a:prstGeom prst="snip2DiagRect">
            <a:avLst>
              <a:gd name="adj1" fmla="val 10973"/>
              <a:gd name="adj2" fmla="val 0"/>
            </a:avLst>
          </a:prstGeom>
          <a:ln>
            <a:no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3" name="Group 82">
            <a:extLst>
              <a:ext uri="{FF2B5EF4-FFF2-40B4-BE49-F238E27FC236}">
                <a16:creationId xmlns:a16="http://schemas.microsoft.com/office/drawing/2014/main" id="{34C85634-D5F5-4047-8F35-F4B1F50AB1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84" name="Straight Connector 83">
              <a:extLst>
                <a:ext uri="{FF2B5EF4-FFF2-40B4-BE49-F238E27FC236}">
                  <a16:creationId xmlns:a16="http://schemas.microsoft.com/office/drawing/2014/main" id="{1224BF71-948F-411D-AA79-8B231571519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85" name="Straight Connector 84">
              <a:extLst>
                <a:ext uri="{FF2B5EF4-FFF2-40B4-BE49-F238E27FC236}">
                  <a16:creationId xmlns:a16="http://schemas.microsoft.com/office/drawing/2014/main" id="{434B4526-E715-4199-A597-CD757CB4A0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86" name="Straight Connector 85">
              <a:extLst>
                <a:ext uri="{FF2B5EF4-FFF2-40B4-BE49-F238E27FC236}">
                  <a16:creationId xmlns:a16="http://schemas.microsoft.com/office/drawing/2014/main" id="{35E295A6-48D5-4F9E-A32C-5D87EAA5E7E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87" name="Straight Connector 86">
              <a:extLst>
                <a:ext uri="{FF2B5EF4-FFF2-40B4-BE49-F238E27FC236}">
                  <a16:creationId xmlns:a16="http://schemas.microsoft.com/office/drawing/2014/main" id="{E10BF5B3-9260-4D36-BB24-07BC414B9D4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88" name="Straight Connector 87">
              <a:extLst>
                <a:ext uri="{FF2B5EF4-FFF2-40B4-BE49-F238E27FC236}">
                  <a16:creationId xmlns:a16="http://schemas.microsoft.com/office/drawing/2014/main" id="{AAE0C886-FA2E-4E7C-BC00-8397AAEC865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grpSp>
      <p:graphicFrame>
        <p:nvGraphicFramePr>
          <p:cNvPr id="41" name="Chart 40">
            <a:extLst>
              <a:ext uri="{FF2B5EF4-FFF2-40B4-BE49-F238E27FC236}">
                <a16:creationId xmlns:a16="http://schemas.microsoft.com/office/drawing/2014/main" id="{212F9904-684D-5C49-8809-63E295C3075F}"/>
              </a:ext>
            </a:extLst>
          </p:cNvPr>
          <p:cNvGraphicFramePr>
            <a:graphicFrameLocks/>
          </p:cNvGraphicFramePr>
          <p:nvPr>
            <p:extLst>
              <p:ext uri="{D42A27DB-BD31-4B8C-83A1-F6EECF244321}">
                <p14:modId xmlns:p14="http://schemas.microsoft.com/office/powerpoint/2010/main" val="711127583"/>
              </p:ext>
            </p:extLst>
          </p:nvPr>
        </p:nvGraphicFramePr>
        <p:xfrm>
          <a:off x="1101217" y="1097060"/>
          <a:ext cx="5450437" cy="4334162"/>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4162239419"/>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47" name="Straight Connector 46">
            <a:extLst>
              <a:ext uri="{FF2B5EF4-FFF2-40B4-BE49-F238E27FC236}">
                <a16:creationId xmlns:a16="http://schemas.microsoft.com/office/drawing/2014/main" id="{0512F9CB-A1A0-4043-A103-F6A4B94B695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9" name="Straight Connector 48">
            <a:extLst>
              <a:ext uri="{FF2B5EF4-FFF2-40B4-BE49-F238E27FC236}">
                <a16:creationId xmlns:a16="http://schemas.microsoft.com/office/drawing/2014/main" id="{ADBE6588-EE16-4389-857C-86A156D49E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51" name="Straight Connector 50">
            <a:extLst>
              <a:ext uri="{FF2B5EF4-FFF2-40B4-BE49-F238E27FC236}">
                <a16:creationId xmlns:a16="http://schemas.microsoft.com/office/drawing/2014/main" id="{17FD48D2-B0A7-413D-B947-AA55AC1296D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53" name="Straight Connector 52">
            <a:extLst>
              <a:ext uri="{FF2B5EF4-FFF2-40B4-BE49-F238E27FC236}">
                <a16:creationId xmlns:a16="http://schemas.microsoft.com/office/drawing/2014/main" id="{2BE668D0-D906-4EEE-B32F-8C028624B8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55" name="Straight Connector 54">
            <a:extLst>
              <a:ext uri="{FF2B5EF4-FFF2-40B4-BE49-F238E27FC236}">
                <a16:creationId xmlns:a16="http://schemas.microsoft.com/office/drawing/2014/main" id="{D1DE67A3-B8F6-4CFD-A8E0-D15200F231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
        <p:nvSpPr>
          <p:cNvPr id="57" name="Rectangle 56">
            <a:extLst>
              <a:ext uri="{FF2B5EF4-FFF2-40B4-BE49-F238E27FC236}">
                <a16:creationId xmlns:a16="http://schemas.microsoft.com/office/drawing/2014/main" id="{991E317B-75E3-4171-A07A-B263C1D6DC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p:nvSpPr>
          <p:cNvPr id="17" name="TextBox 16">
            <a:extLst>
              <a:ext uri="{FF2B5EF4-FFF2-40B4-BE49-F238E27FC236}">
                <a16:creationId xmlns:a16="http://schemas.microsoft.com/office/drawing/2014/main" id="{1B3E2E64-6749-0945-A7F4-09CDED0000A5}"/>
              </a:ext>
            </a:extLst>
          </p:cNvPr>
          <p:cNvSpPr txBox="1"/>
          <p:nvPr/>
        </p:nvSpPr>
        <p:spPr>
          <a:xfrm>
            <a:off x="7532710" y="628617"/>
            <a:ext cx="3971902" cy="3028983"/>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200" cap="all" dirty="0">
                <a:ln w="3175" cmpd="sng">
                  <a:noFill/>
                </a:ln>
                <a:solidFill>
                  <a:srgbClr val="FFFFFF"/>
                </a:solidFill>
                <a:latin typeface="+mj-lt"/>
                <a:ea typeface="+mj-ea"/>
                <a:cs typeface="+mj-cs"/>
              </a:rPr>
              <a:t>Figure 13 – CoP vs Wing Angle 3D graph (Deion Atkinson) </a:t>
            </a:r>
          </a:p>
        </p:txBody>
      </p:sp>
      <p:sp useBgFill="1">
        <p:nvSpPr>
          <p:cNvPr id="59" name="Snip Diagonal Corner Rectangle 6">
            <a:extLst>
              <a:ext uri="{FF2B5EF4-FFF2-40B4-BE49-F238E27FC236}">
                <a16:creationId xmlns:a16="http://schemas.microsoft.com/office/drawing/2014/main" id="{4A9B19C2-B29A-4924-9E7E-6FBF17F585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000" y="620722"/>
            <a:ext cx="6418778" cy="5286838"/>
          </a:xfrm>
          <a:prstGeom prst="snip2DiagRect">
            <a:avLst>
              <a:gd name="adj1" fmla="val 10973"/>
              <a:gd name="adj2" fmla="val 0"/>
            </a:avLst>
          </a:prstGeom>
          <a:ln>
            <a:no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1" name="Group 60">
            <a:extLst>
              <a:ext uri="{FF2B5EF4-FFF2-40B4-BE49-F238E27FC236}">
                <a16:creationId xmlns:a16="http://schemas.microsoft.com/office/drawing/2014/main" id="{34C85634-D5F5-4047-8F35-F4B1F50AB1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62" name="Straight Connector 61">
              <a:extLst>
                <a:ext uri="{FF2B5EF4-FFF2-40B4-BE49-F238E27FC236}">
                  <a16:creationId xmlns:a16="http://schemas.microsoft.com/office/drawing/2014/main" id="{1224BF71-948F-411D-AA79-8B231571519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63" name="Straight Connector 62">
              <a:extLst>
                <a:ext uri="{FF2B5EF4-FFF2-40B4-BE49-F238E27FC236}">
                  <a16:creationId xmlns:a16="http://schemas.microsoft.com/office/drawing/2014/main" id="{434B4526-E715-4199-A597-CD757CB4A0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64" name="Straight Connector 63">
              <a:extLst>
                <a:ext uri="{FF2B5EF4-FFF2-40B4-BE49-F238E27FC236}">
                  <a16:creationId xmlns:a16="http://schemas.microsoft.com/office/drawing/2014/main" id="{35E295A6-48D5-4F9E-A32C-5D87EAA5E7E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65" name="Straight Connector 64">
              <a:extLst>
                <a:ext uri="{FF2B5EF4-FFF2-40B4-BE49-F238E27FC236}">
                  <a16:creationId xmlns:a16="http://schemas.microsoft.com/office/drawing/2014/main" id="{E10BF5B3-9260-4D36-BB24-07BC414B9D4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66" name="Straight Connector 65">
              <a:extLst>
                <a:ext uri="{FF2B5EF4-FFF2-40B4-BE49-F238E27FC236}">
                  <a16:creationId xmlns:a16="http://schemas.microsoft.com/office/drawing/2014/main" id="{AAE0C886-FA2E-4E7C-BC00-8397AAEC865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grpSp>
      <p:graphicFrame>
        <p:nvGraphicFramePr>
          <p:cNvPr id="30" name="Chart 29">
            <a:extLst>
              <a:ext uri="{FF2B5EF4-FFF2-40B4-BE49-F238E27FC236}">
                <a16:creationId xmlns:a16="http://schemas.microsoft.com/office/drawing/2014/main" id="{DC62FB30-D11F-934B-932F-D1B07FEE35A5}"/>
              </a:ext>
            </a:extLst>
          </p:cNvPr>
          <p:cNvGraphicFramePr>
            <a:graphicFrameLocks/>
          </p:cNvGraphicFramePr>
          <p:nvPr>
            <p:extLst>
              <p:ext uri="{D42A27DB-BD31-4B8C-83A1-F6EECF244321}">
                <p14:modId xmlns:p14="http://schemas.microsoft.com/office/powerpoint/2010/main" val="2149500349"/>
              </p:ext>
            </p:extLst>
          </p:nvPr>
        </p:nvGraphicFramePr>
        <p:xfrm>
          <a:off x="1101217" y="1097060"/>
          <a:ext cx="5450437" cy="4334162"/>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3709760671"/>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4" name="Straight Connector 33">
            <a:extLst>
              <a:ext uri="{FF2B5EF4-FFF2-40B4-BE49-F238E27FC236}">
                <a16:creationId xmlns:a16="http://schemas.microsoft.com/office/drawing/2014/main" id="{0512F9CB-A1A0-4043-A103-F6A4B94B695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6" name="Straight Connector 35">
            <a:extLst>
              <a:ext uri="{FF2B5EF4-FFF2-40B4-BE49-F238E27FC236}">
                <a16:creationId xmlns:a16="http://schemas.microsoft.com/office/drawing/2014/main" id="{ADBE6588-EE16-4389-857C-86A156D49E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8" name="Straight Connector 37">
            <a:extLst>
              <a:ext uri="{FF2B5EF4-FFF2-40B4-BE49-F238E27FC236}">
                <a16:creationId xmlns:a16="http://schemas.microsoft.com/office/drawing/2014/main" id="{17FD48D2-B0A7-413D-B947-AA55AC1296D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0" name="Straight Connector 39">
            <a:extLst>
              <a:ext uri="{FF2B5EF4-FFF2-40B4-BE49-F238E27FC236}">
                <a16:creationId xmlns:a16="http://schemas.microsoft.com/office/drawing/2014/main" id="{2BE668D0-D906-4EEE-B32F-8C028624B8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2" name="Straight Connector 41">
            <a:extLst>
              <a:ext uri="{FF2B5EF4-FFF2-40B4-BE49-F238E27FC236}">
                <a16:creationId xmlns:a16="http://schemas.microsoft.com/office/drawing/2014/main" id="{D1DE67A3-B8F6-4CFD-A8E0-D15200F231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
        <p:nvSpPr>
          <p:cNvPr id="44" name="Rectangle 43">
            <a:extLst>
              <a:ext uri="{FF2B5EF4-FFF2-40B4-BE49-F238E27FC236}">
                <a16:creationId xmlns:a16="http://schemas.microsoft.com/office/drawing/2014/main" id="{991E317B-75E3-4171-A07A-B263C1D6DC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E83903A6-07A6-344A-AF35-B9F772299AB8}"/>
              </a:ext>
            </a:extLst>
          </p:cNvPr>
          <p:cNvSpPr txBox="1"/>
          <p:nvPr/>
        </p:nvSpPr>
        <p:spPr>
          <a:xfrm>
            <a:off x="7532710" y="628617"/>
            <a:ext cx="3971902" cy="3028983"/>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400" cap="all">
                <a:ln w="3175" cmpd="sng">
                  <a:noFill/>
                </a:ln>
                <a:solidFill>
                  <a:srgbClr val="FFFFFF"/>
                </a:solidFill>
                <a:latin typeface="+mj-lt"/>
                <a:ea typeface="+mj-ea"/>
                <a:cs typeface="+mj-cs"/>
              </a:rPr>
              <a:t>Figure 14 – Total Aero Force vs Wing Angle 3D graph (Deion Atkinson) </a:t>
            </a:r>
          </a:p>
        </p:txBody>
      </p:sp>
      <p:sp useBgFill="1">
        <p:nvSpPr>
          <p:cNvPr id="46" name="Snip Diagonal Corner Rectangle 6">
            <a:extLst>
              <a:ext uri="{FF2B5EF4-FFF2-40B4-BE49-F238E27FC236}">
                <a16:creationId xmlns:a16="http://schemas.microsoft.com/office/drawing/2014/main" id="{4A9B19C2-B29A-4924-9E7E-6FBF17F585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000" y="620722"/>
            <a:ext cx="6418778" cy="5286838"/>
          </a:xfrm>
          <a:prstGeom prst="snip2DiagRect">
            <a:avLst>
              <a:gd name="adj1" fmla="val 10973"/>
              <a:gd name="adj2" fmla="val 0"/>
            </a:avLst>
          </a:prstGeom>
          <a:ln>
            <a:no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8" name="Group 47">
            <a:extLst>
              <a:ext uri="{FF2B5EF4-FFF2-40B4-BE49-F238E27FC236}">
                <a16:creationId xmlns:a16="http://schemas.microsoft.com/office/drawing/2014/main" id="{34C85634-D5F5-4047-8F35-F4B1F50AB1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49" name="Straight Connector 48">
              <a:extLst>
                <a:ext uri="{FF2B5EF4-FFF2-40B4-BE49-F238E27FC236}">
                  <a16:creationId xmlns:a16="http://schemas.microsoft.com/office/drawing/2014/main" id="{1224BF71-948F-411D-AA79-8B231571519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50" name="Straight Connector 49">
              <a:extLst>
                <a:ext uri="{FF2B5EF4-FFF2-40B4-BE49-F238E27FC236}">
                  <a16:creationId xmlns:a16="http://schemas.microsoft.com/office/drawing/2014/main" id="{434B4526-E715-4199-A597-CD757CB4A0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51" name="Straight Connector 50">
              <a:extLst>
                <a:ext uri="{FF2B5EF4-FFF2-40B4-BE49-F238E27FC236}">
                  <a16:creationId xmlns:a16="http://schemas.microsoft.com/office/drawing/2014/main" id="{35E295A6-48D5-4F9E-A32C-5D87EAA5E7E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52" name="Straight Connector 51">
              <a:extLst>
                <a:ext uri="{FF2B5EF4-FFF2-40B4-BE49-F238E27FC236}">
                  <a16:creationId xmlns:a16="http://schemas.microsoft.com/office/drawing/2014/main" id="{E10BF5B3-9260-4D36-BB24-07BC414B9D4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53" name="Straight Connector 52">
              <a:extLst>
                <a:ext uri="{FF2B5EF4-FFF2-40B4-BE49-F238E27FC236}">
                  <a16:creationId xmlns:a16="http://schemas.microsoft.com/office/drawing/2014/main" id="{AAE0C886-FA2E-4E7C-BC00-8397AAEC865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grpSp>
      <p:graphicFrame>
        <p:nvGraphicFramePr>
          <p:cNvPr id="19" name="Chart 18">
            <a:extLst>
              <a:ext uri="{FF2B5EF4-FFF2-40B4-BE49-F238E27FC236}">
                <a16:creationId xmlns:a16="http://schemas.microsoft.com/office/drawing/2014/main" id="{97F98214-F1FF-BD49-BF34-1067B09290EA}"/>
              </a:ext>
            </a:extLst>
          </p:cNvPr>
          <p:cNvGraphicFramePr>
            <a:graphicFrameLocks/>
          </p:cNvGraphicFramePr>
          <p:nvPr>
            <p:extLst>
              <p:ext uri="{D42A27DB-BD31-4B8C-83A1-F6EECF244321}">
                <p14:modId xmlns:p14="http://schemas.microsoft.com/office/powerpoint/2010/main" val="2032778451"/>
              </p:ext>
            </p:extLst>
          </p:nvPr>
        </p:nvGraphicFramePr>
        <p:xfrm>
          <a:off x="1101217" y="1097060"/>
          <a:ext cx="5450437" cy="4334162"/>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3261005391"/>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hart 3">
            <a:extLst>
              <a:ext uri="{FF2B5EF4-FFF2-40B4-BE49-F238E27FC236}">
                <a16:creationId xmlns:a16="http://schemas.microsoft.com/office/drawing/2014/main" id="{DE565313-91AA-104D-B057-26BD84A8063D}"/>
              </a:ext>
            </a:extLst>
          </p:cNvPr>
          <p:cNvGraphicFramePr>
            <a:graphicFrameLocks/>
          </p:cNvGraphicFramePr>
          <p:nvPr>
            <p:extLst>
              <p:ext uri="{D42A27DB-BD31-4B8C-83A1-F6EECF244321}">
                <p14:modId xmlns:p14="http://schemas.microsoft.com/office/powerpoint/2010/main" val="647246913"/>
              </p:ext>
            </p:extLst>
          </p:nvPr>
        </p:nvGraphicFramePr>
        <p:xfrm>
          <a:off x="281438" y="181264"/>
          <a:ext cx="6465454" cy="3247736"/>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5" name="Chart 4">
            <a:extLst>
              <a:ext uri="{FF2B5EF4-FFF2-40B4-BE49-F238E27FC236}">
                <a16:creationId xmlns:a16="http://schemas.microsoft.com/office/drawing/2014/main" id="{1922F01F-A042-754C-8B9B-91C8059B1D17}"/>
              </a:ext>
            </a:extLst>
          </p:cNvPr>
          <p:cNvGraphicFramePr>
            <a:graphicFrameLocks/>
          </p:cNvGraphicFramePr>
          <p:nvPr>
            <p:extLst>
              <p:ext uri="{D42A27DB-BD31-4B8C-83A1-F6EECF244321}">
                <p14:modId xmlns:p14="http://schemas.microsoft.com/office/powerpoint/2010/main" val="1978482893"/>
              </p:ext>
            </p:extLst>
          </p:nvPr>
        </p:nvGraphicFramePr>
        <p:xfrm>
          <a:off x="5954070" y="3171808"/>
          <a:ext cx="5956492" cy="3392054"/>
        </p:xfrm>
        <a:graphic>
          <a:graphicData uri="http://schemas.openxmlformats.org/drawingml/2006/chart">
            <c:chart xmlns:c="http://schemas.openxmlformats.org/drawingml/2006/chart" xmlns:r="http://schemas.openxmlformats.org/officeDocument/2006/relationships" r:id="rId4"/>
          </a:graphicData>
        </a:graphic>
      </p:graphicFrame>
      <p:sp>
        <p:nvSpPr>
          <p:cNvPr id="6" name="TextBox 5">
            <a:extLst>
              <a:ext uri="{FF2B5EF4-FFF2-40B4-BE49-F238E27FC236}">
                <a16:creationId xmlns:a16="http://schemas.microsoft.com/office/drawing/2014/main" id="{23700C9C-53D5-0446-B6C4-633950FADB02}"/>
              </a:ext>
            </a:extLst>
          </p:cNvPr>
          <p:cNvSpPr txBox="1"/>
          <p:nvPr/>
        </p:nvSpPr>
        <p:spPr>
          <a:xfrm>
            <a:off x="6844553" y="1481966"/>
            <a:ext cx="3453189" cy="646331"/>
          </a:xfrm>
          <a:prstGeom prst="rect">
            <a:avLst/>
          </a:prstGeom>
          <a:noFill/>
        </p:spPr>
        <p:txBody>
          <a:bodyPr wrap="none" rtlCol="0">
            <a:spAutoFit/>
          </a:bodyPr>
          <a:lstStyle/>
          <a:p>
            <a:r>
              <a:rPr lang="en-US" dirty="0"/>
              <a:t>Figure 15 – Cd vs Ride height </a:t>
            </a:r>
          </a:p>
          <a:p>
            <a:r>
              <a:rPr lang="en-US" dirty="0"/>
              <a:t>graph (Deion Atkinson)</a:t>
            </a:r>
          </a:p>
        </p:txBody>
      </p:sp>
      <p:sp>
        <p:nvSpPr>
          <p:cNvPr id="7" name="TextBox 6">
            <a:extLst>
              <a:ext uri="{FF2B5EF4-FFF2-40B4-BE49-F238E27FC236}">
                <a16:creationId xmlns:a16="http://schemas.microsoft.com/office/drawing/2014/main" id="{9F70D0D4-91BF-6943-A356-F030CA040880}"/>
              </a:ext>
            </a:extLst>
          </p:cNvPr>
          <p:cNvSpPr txBox="1"/>
          <p:nvPr/>
        </p:nvSpPr>
        <p:spPr>
          <a:xfrm>
            <a:off x="2371164" y="4544669"/>
            <a:ext cx="3581430" cy="646331"/>
          </a:xfrm>
          <a:prstGeom prst="rect">
            <a:avLst/>
          </a:prstGeom>
          <a:noFill/>
        </p:spPr>
        <p:txBody>
          <a:bodyPr wrap="none" rtlCol="0">
            <a:spAutoFit/>
          </a:bodyPr>
          <a:lstStyle/>
          <a:p>
            <a:r>
              <a:rPr lang="en-US" dirty="0"/>
              <a:t>Figure 16 – CoP vs Ride height </a:t>
            </a:r>
          </a:p>
          <a:p>
            <a:r>
              <a:rPr lang="en-US" dirty="0"/>
              <a:t>graph (Deion Atkinson)</a:t>
            </a:r>
          </a:p>
        </p:txBody>
      </p:sp>
    </p:spTree>
    <p:extLst>
      <p:ext uri="{BB962C8B-B14F-4D97-AF65-F5344CB8AC3E}">
        <p14:creationId xmlns:p14="http://schemas.microsoft.com/office/powerpoint/2010/main" val="35192394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cxnSp>
        <p:nvCxnSpPr>
          <p:cNvPr id="34" name="Straight Connector 33">
            <a:extLst>
              <a:ext uri="{FF2B5EF4-FFF2-40B4-BE49-F238E27FC236}">
                <a16:creationId xmlns:a16="http://schemas.microsoft.com/office/drawing/2014/main" id="{0512F9CB-A1A0-4043-A103-F6A4B94B695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6" name="Straight Connector 35">
            <a:extLst>
              <a:ext uri="{FF2B5EF4-FFF2-40B4-BE49-F238E27FC236}">
                <a16:creationId xmlns:a16="http://schemas.microsoft.com/office/drawing/2014/main" id="{ADBE6588-EE16-4389-857C-86A156D49E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8" name="Straight Connector 37">
            <a:extLst>
              <a:ext uri="{FF2B5EF4-FFF2-40B4-BE49-F238E27FC236}">
                <a16:creationId xmlns:a16="http://schemas.microsoft.com/office/drawing/2014/main" id="{17FD48D2-B0A7-413D-B947-AA55AC1296D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0" name="Straight Connector 39">
            <a:extLst>
              <a:ext uri="{FF2B5EF4-FFF2-40B4-BE49-F238E27FC236}">
                <a16:creationId xmlns:a16="http://schemas.microsoft.com/office/drawing/2014/main" id="{2BE668D0-D906-4EEE-B32F-8C028624B8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2" name="Straight Connector 41">
            <a:extLst>
              <a:ext uri="{FF2B5EF4-FFF2-40B4-BE49-F238E27FC236}">
                <a16:creationId xmlns:a16="http://schemas.microsoft.com/office/drawing/2014/main" id="{D1DE67A3-B8F6-4CFD-A8E0-D15200F231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 useBgFill="1">
        <p:nvSpPr>
          <p:cNvPr id="44" name="Rectangle 43">
            <a:extLst>
              <a:ext uri="{FF2B5EF4-FFF2-40B4-BE49-F238E27FC236}">
                <a16:creationId xmlns:a16="http://schemas.microsoft.com/office/drawing/2014/main" id="{762362DE-7747-4D8B-99FA-8E36F0B15F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F9CE3F6A-4243-0D43-AA42-18AE55025862}"/>
              </a:ext>
            </a:extLst>
          </p:cNvPr>
          <p:cNvSpPr/>
          <p:nvPr/>
        </p:nvSpPr>
        <p:spPr>
          <a:xfrm>
            <a:off x="4730172" y="-1895491"/>
            <a:ext cx="6368858" cy="3028983"/>
          </a:xfrm>
          <a:prstGeom prst="rect">
            <a:avLst/>
          </a:prstGeom>
        </p:spPr>
        <p:txBody>
          <a:bodyPr vert="horz" lIns="91440" tIns="45720" rIns="91440" bIns="45720" rtlCol="0" anchor="b">
            <a:normAutofit/>
          </a:bodyPr>
          <a:lstStyle/>
          <a:p>
            <a:pPr>
              <a:spcBef>
                <a:spcPct val="0"/>
              </a:spcBef>
              <a:spcAft>
                <a:spcPts val="600"/>
              </a:spcAft>
            </a:pPr>
            <a:r>
              <a:rPr lang="en-US" sz="4800" b="0" cap="all" spc="0" dirty="0">
                <a:ln w="3175" cmpd="sng">
                  <a:noFill/>
                </a:ln>
                <a:latin typeface="+mj-lt"/>
                <a:ea typeface="+mj-ea"/>
                <a:cs typeface="+mj-cs"/>
              </a:rPr>
              <a:t>Track Testing</a:t>
            </a:r>
          </a:p>
        </p:txBody>
      </p:sp>
      <p:sp>
        <p:nvSpPr>
          <p:cNvPr id="6" name="TextBox 5">
            <a:extLst>
              <a:ext uri="{FF2B5EF4-FFF2-40B4-BE49-F238E27FC236}">
                <a16:creationId xmlns:a16="http://schemas.microsoft.com/office/drawing/2014/main" id="{7C3E8F7B-652D-544C-AEFE-A8846000CD45}"/>
              </a:ext>
            </a:extLst>
          </p:cNvPr>
          <p:cNvSpPr txBox="1"/>
          <p:nvPr/>
        </p:nvSpPr>
        <p:spPr>
          <a:xfrm>
            <a:off x="4730172" y="1273781"/>
            <a:ext cx="5233180" cy="1564744"/>
          </a:xfrm>
          <a:prstGeom prst="rect">
            <a:avLst/>
          </a:prstGeom>
        </p:spPr>
        <p:txBody>
          <a:bodyPr vert="horz" lIns="91440" tIns="45720" rIns="91440" bIns="45720" rtlCol="0" anchor="t">
            <a:normAutofit/>
          </a:bodyPr>
          <a:lstStyle/>
          <a:p>
            <a:pPr>
              <a:spcBef>
                <a:spcPct val="20000"/>
              </a:spcBef>
              <a:spcAft>
                <a:spcPts val="600"/>
              </a:spcAft>
              <a:buClr>
                <a:schemeClr val="tx1"/>
              </a:buClr>
              <a:buSzPct val="80000"/>
            </a:pPr>
            <a:r>
              <a:rPr lang="en-US" sz="2100" dirty="0">
                <a:solidFill>
                  <a:schemeClr val="bg2">
                    <a:lumMod val="75000"/>
                  </a:schemeClr>
                </a:solidFill>
              </a:rPr>
              <a:t>Figure 17 – </a:t>
            </a:r>
            <a:r>
              <a:rPr lang="en-US" sz="2100" dirty="0" err="1">
                <a:solidFill>
                  <a:schemeClr val="bg2">
                    <a:lumMod val="75000"/>
                  </a:schemeClr>
                </a:solidFill>
              </a:rPr>
              <a:t>Pembrey</a:t>
            </a:r>
            <a:r>
              <a:rPr lang="en-US" sz="2100" dirty="0">
                <a:solidFill>
                  <a:schemeClr val="bg2">
                    <a:lumMod val="75000"/>
                  </a:schemeClr>
                </a:solidFill>
              </a:rPr>
              <a:t> </a:t>
            </a:r>
            <a:r>
              <a:rPr lang="en-US" sz="2100" dirty="0" err="1">
                <a:solidFill>
                  <a:schemeClr val="bg2">
                    <a:lumMod val="75000"/>
                  </a:schemeClr>
                </a:solidFill>
              </a:rPr>
              <a:t>Cicuit</a:t>
            </a:r>
            <a:r>
              <a:rPr lang="en-US" sz="2100" dirty="0">
                <a:solidFill>
                  <a:schemeClr val="bg2">
                    <a:lumMod val="75000"/>
                  </a:schemeClr>
                </a:solidFill>
              </a:rPr>
              <a:t> (</a:t>
            </a:r>
            <a:r>
              <a:rPr lang="en-US" sz="2100" dirty="0" err="1">
                <a:solidFill>
                  <a:schemeClr val="bg2">
                    <a:lumMod val="75000"/>
                  </a:schemeClr>
                </a:solidFill>
              </a:rPr>
              <a:t>Trackdays.co.uk</a:t>
            </a:r>
            <a:r>
              <a:rPr lang="en-US" sz="2100" dirty="0">
                <a:solidFill>
                  <a:schemeClr val="bg2">
                    <a:lumMod val="75000"/>
                  </a:schemeClr>
                </a:solidFill>
              </a:rPr>
              <a:t>) </a:t>
            </a:r>
          </a:p>
        </p:txBody>
      </p:sp>
      <p:pic>
        <p:nvPicPr>
          <p:cNvPr id="5" name="Picture 4">
            <a:extLst>
              <a:ext uri="{FF2B5EF4-FFF2-40B4-BE49-F238E27FC236}">
                <a16:creationId xmlns:a16="http://schemas.microsoft.com/office/drawing/2014/main" id="{7E242178-B127-F045-90AC-4B3D6C407C63}"/>
              </a:ext>
            </a:extLst>
          </p:cNvPr>
          <p:cNvPicPr>
            <a:picLocks noChangeAspect="1"/>
          </p:cNvPicPr>
          <p:nvPr/>
        </p:nvPicPr>
        <p:blipFill>
          <a:blip r:embed="rId4"/>
          <a:stretch>
            <a:fillRect/>
          </a:stretch>
        </p:blipFill>
        <p:spPr>
          <a:xfrm>
            <a:off x="504289" y="404969"/>
            <a:ext cx="4004489" cy="3598971"/>
          </a:xfrm>
          <a:prstGeom prst="rect">
            <a:avLst/>
          </a:prstGeom>
          <a:ln w="15875">
            <a:solidFill>
              <a:srgbClr val="FFFFFF">
                <a:alpha val="40000"/>
              </a:srgbClr>
            </a:solidFill>
          </a:ln>
          <a:effectLst>
            <a:innerShdw blurRad="57150" dist="38100" dir="14460000">
              <a:prstClr val="black">
                <a:alpha val="70000"/>
              </a:prstClr>
            </a:innerShdw>
          </a:effectLst>
        </p:spPr>
      </p:pic>
      <p:grpSp>
        <p:nvGrpSpPr>
          <p:cNvPr id="46" name="Group 45">
            <a:extLst>
              <a:ext uri="{FF2B5EF4-FFF2-40B4-BE49-F238E27FC236}">
                <a16:creationId xmlns:a16="http://schemas.microsoft.com/office/drawing/2014/main" id="{25123E6E-F713-4254-A6BF-358CC8EC6C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47" name="Straight Connector 46">
              <a:extLst>
                <a:ext uri="{FF2B5EF4-FFF2-40B4-BE49-F238E27FC236}">
                  <a16:creationId xmlns:a16="http://schemas.microsoft.com/office/drawing/2014/main" id="{2F690FE0-5412-4598-8AD6-769BB36E2CE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8" name="Straight Connector 47">
              <a:extLst>
                <a:ext uri="{FF2B5EF4-FFF2-40B4-BE49-F238E27FC236}">
                  <a16:creationId xmlns:a16="http://schemas.microsoft.com/office/drawing/2014/main" id="{B4850BB6-6709-408E-BEFD-24DC5E3C296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9" name="Straight Connector 48">
              <a:extLst>
                <a:ext uri="{FF2B5EF4-FFF2-40B4-BE49-F238E27FC236}">
                  <a16:creationId xmlns:a16="http://schemas.microsoft.com/office/drawing/2014/main" id="{4A03B410-983E-40D8-A4EA-2BB747CB003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50" name="Straight Connector 49">
              <a:extLst>
                <a:ext uri="{FF2B5EF4-FFF2-40B4-BE49-F238E27FC236}">
                  <a16:creationId xmlns:a16="http://schemas.microsoft.com/office/drawing/2014/main" id="{12B92421-6A58-4A51-AB7D-B97EA85E303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51" name="Straight Connector 50">
              <a:extLst>
                <a:ext uri="{FF2B5EF4-FFF2-40B4-BE49-F238E27FC236}">
                  <a16:creationId xmlns:a16="http://schemas.microsoft.com/office/drawing/2014/main" id="{9D092B0B-C6FB-4CDC-ABE8-5C817CAC69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graphicFrame>
        <p:nvGraphicFramePr>
          <p:cNvPr id="32" name="Object 31">
            <a:extLst>
              <a:ext uri="{FF2B5EF4-FFF2-40B4-BE49-F238E27FC236}">
                <a16:creationId xmlns:a16="http://schemas.microsoft.com/office/drawing/2014/main" id="{71E7DBA3-C22C-AA4F-B325-47E179742F0C}"/>
              </a:ext>
            </a:extLst>
          </p:cNvPr>
          <p:cNvGraphicFramePr>
            <a:graphicFrameLocks noChangeAspect="1"/>
          </p:cNvGraphicFramePr>
          <p:nvPr>
            <p:extLst>
              <p:ext uri="{D42A27DB-BD31-4B8C-83A1-F6EECF244321}">
                <p14:modId xmlns:p14="http://schemas.microsoft.com/office/powerpoint/2010/main" val="3944360562"/>
              </p:ext>
            </p:extLst>
          </p:nvPr>
        </p:nvGraphicFramePr>
        <p:xfrm>
          <a:off x="5451552" y="4345032"/>
          <a:ext cx="5647478" cy="1715280"/>
        </p:xfrm>
        <a:graphic>
          <a:graphicData uri="http://schemas.openxmlformats.org/presentationml/2006/ole">
            <mc:AlternateContent xmlns:mc="http://schemas.openxmlformats.org/markup-compatibility/2006">
              <mc:Choice xmlns:v="urn:schemas-microsoft-com:vml" Requires="v">
                <p:oleObj spid="_x0000_s4104" name="Worksheet" r:id="rId5" imgW="3324286" imgH="1009676" progId="Excel.Sheet.12">
                  <p:embed/>
                </p:oleObj>
              </mc:Choice>
              <mc:Fallback>
                <p:oleObj name="Worksheet" r:id="rId5" imgW="3324286" imgH="1009676" progId="Excel.Sheet.12">
                  <p:embed/>
                  <p:pic>
                    <p:nvPicPr>
                      <p:cNvPr id="5" name="Object 4">
                        <a:extLst>
                          <a:ext uri="{FF2B5EF4-FFF2-40B4-BE49-F238E27FC236}">
                            <a16:creationId xmlns:a16="http://schemas.microsoft.com/office/drawing/2014/main" id="{3E6B7C04-EB84-514F-BBFC-AE1D66D51F75}"/>
                          </a:ext>
                        </a:extLst>
                      </p:cNvPr>
                      <p:cNvPicPr/>
                      <p:nvPr/>
                    </p:nvPicPr>
                    <p:blipFill>
                      <a:blip r:embed="rId6"/>
                      <a:stretch>
                        <a:fillRect/>
                      </a:stretch>
                    </p:blipFill>
                    <p:spPr>
                      <a:xfrm>
                        <a:off x="5451552" y="4345032"/>
                        <a:ext cx="5647478" cy="1715280"/>
                      </a:xfrm>
                      <a:prstGeom prst="rect">
                        <a:avLst/>
                      </a:prstGeom>
                    </p:spPr>
                  </p:pic>
                </p:oleObj>
              </mc:Fallback>
            </mc:AlternateContent>
          </a:graphicData>
        </a:graphic>
      </p:graphicFrame>
      <p:sp>
        <p:nvSpPr>
          <p:cNvPr id="35" name="TextBox 34">
            <a:extLst>
              <a:ext uri="{FF2B5EF4-FFF2-40B4-BE49-F238E27FC236}">
                <a16:creationId xmlns:a16="http://schemas.microsoft.com/office/drawing/2014/main" id="{00623D5E-5496-7649-99DB-F6665C777B09}"/>
              </a:ext>
            </a:extLst>
          </p:cNvPr>
          <p:cNvSpPr txBox="1"/>
          <p:nvPr/>
        </p:nvSpPr>
        <p:spPr>
          <a:xfrm>
            <a:off x="7294092" y="3788643"/>
            <a:ext cx="1962397" cy="461665"/>
          </a:xfrm>
          <a:prstGeom prst="rect">
            <a:avLst/>
          </a:prstGeom>
          <a:noFill/>
        </p:spPr>
        <p:txBody>
          <a:bodyPr wrap="none" rtlCol="0">
            <a:spAutoFit/>
          </a:bodyPr>
          <a:lstStyle/>
          <a:p>
            <a:r>
              <a:rPr lang="en-GB" sz="2400" dirty="0">
                <a:solidFill>
                  <a:schemeClr val="accent1"/>
                </a:solidFill>
              </a:rPr>
              <a:t>Wing setups</a:t>
            </a:r>
          </a:p>
        </p:txBody>
      </p:sp>
      <p:sp>
        <p:nvSpPr>
          <p:cNvPr id="37" name="Rectangle 36">
            <a:extLst>
              <a:ext uri="{FF2B5EF4-FFF2-40B4-BE49-F238E27FC236}">
                <a16:creationId xmlns:a16="http://schemas.microsoft.com/office/drawing/2014/main" id="{85EEFE1C-EB51-954D-9699-92C39C4D3FE5}"/>
              </a:ext>
            </a:extLst>
          </p:cNvPr>
          <p:cNvSpPr/>
          <p:nvPr/>
        </p:nvSpPr>
        <p:spPr>
          <a:xfrm>
            <a:off x="6741055" y="2918948"/>
            <a:ext cx="3068469"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Test Plan</a:t>
            </a:r>
          </a:p>
        </p:txBody>
      </p:sp>
      <p:sp>
        <p:nvSpPr>
          <p:cNvPr id="39" name="TextBox 38">
            <a:extLst>
              <a:ext uri="{FF2B5EF4-FFF2-40B4-BE49-F238E27FC236}">
                <a16:creationId xmlns:a16="http://schemas.microsoft.com/office/drawing/2014/main" id="{373CFFA2-A03F-C245-A46A-A3D706C07ADE}"/>
              </a:ext>
            </a:extLst>
          </p:cNvPr>
          <p:cNvSpPr txBox="1"/>
          <p:nvPr/>
        </p:nvSpPr>
        <p:spPr>
          <a:xfrm>
            <a:off x="2167283" y="4827657"/>
            <a:ext cx="3110147" cy="707886"/>
          </a:xfrm>
          <a:prstGeom prst="rect">
            <a:avLst/>
          </a:prstGeom>
          <a:noFill/>
        </p:spPr>
        <p:txBody>
          <a:bodyPr wrap="none" rtlCol="0">
            <a:spAutoFit/>
          </a:bodyPr>
          <a:lstStyle/>
          <a:p>
            <a:r>
              <a:rPr lang="en-US" sz="2000" dirty="0">
                <a:solidFill>
                  <a:schemeClr val="accent1"/>
                </a:solidFill>
              </a:rPr>
              <a:t>Figure 18 – Wing setups </a:t>
            </a:r>
          </a:p>
          <a:p>
            <a:r>
              <a:rPr lang="en-US" sz="2000" dirty="0">
                <a:solidFill>
                  <a:schemeClr val="accent1"/>
                </a:solidFill>
              </a:rPr>
              <a:t>(Deion Atkinson)</a:t>
            </a:r>
          </a:p>
        </p:txBody>
      </p:sp>
    </p:spTree>
    <p:extLst>
      <p:ext uri="{BB962C8B-B14F-4D97-AF65-F5344CB8AC3E}">
        <p14:creationId xmlns:p14="http://schemas.microsoft.com/office/powerpoint/2010/main" val="5883747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BCC40A3-EC98-48BF-AD30-C4DC37E5D1DB}"/>
              </a:ext>
            </a:extLst>
          </p:cNvPr>
          <p:cNvSpPr/>
          <p:nvPr/>
        </p:nvSpPr>
        <p:spPr>
          <a:xfrm>
            <a:off x="3657600" y="-340193"/>
            <a:ext cx="8534400" cy="1507067"/>
          </a:xfrm>
          <a:prstGeom prst="rect">
            <a:avLst/>
          </a:prstGeom>
        </p:spPr>
        <p:txBody>
          <a:bodyPr vert="horz" lIns="91440" tIns="45720" rIns="91440" bIns="45720" rtlCol="0" anchor="ctr">
            <a:normAutofit/>
          </a:bodyPr>
          <a:lstStyle/>
          <a:p>
            <a:pPr>
              <a:spcBef>
                <a:spcPct val="0"/>
              </a:spcBef>
              <a:spcAft>
                <a:spcPts val="600"/>
              </a:spcAft>
            </a:pPr>
            <a:r>
              <a:rPr lang="en-US" sz="4800" cap="all" dirty="0">
                <a:ln w="3175" cmpd="sng">
                  <a:noFill/>
                </a:ln>
                <a:latin typeface="+mj-lt"/>
                <a:ea typeface="+mj-ea"/>
                <a:cs typeface="+mj-cs"/>
              </a:rPr>
              <a:t>Full lap - Drag</a:t>
            </a:r>
            <a:endParaRPr lang="en-US" sz="4800" b="0" cap="all" spc="0" dirty="0">
              <a:ln w="3175" cmpd="sng">
                <a:noFill/>
              </a:ln>
              <a:latin typeface="+mj-lt"/>
              <a:ea typeface="+mj-ea"/>
              <a:cs typeface="+mj-cs"/>
            </a:endParaRPr>
          </a:p>
        </p:txBody>
      </p:sp>
      <p:pic>
        <p:nvPicPr>
          <p:cNvPr id="10" name="Picture 9" descr="A close up of a map&#10;&#10;Description automatically generated">
            <a:extLst>
              <a:ext uri="{FF2B5EF4-FFF2-40B4-BE49-F238E27FC236}">
                <a16:creationId xmlns:a16="http://schemas.microsoft.com/office/drawing/2014/main" id="{EEB1BE2D-F957-443E-A6C3-4F0A954FA77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1241" y="1166874"/>
            <a:ext cx="10699385" cy="4359999"/>
          </a:xfrm>
          <a:prstGeom prst="rect">
            <a:avLst/>
          </a:prstGeom>
          <a:ln w="228600" cap="sq" cmpd="thickThin">
            <a:solidFill>
              <a:srgbClr val="000000"/>
            </a:solidFill>
            <a:prstDash val="solid"/>
            <a:miter lim="800000"/>
          </a:ln>
          <a:effectLst>
            <a:innerShdw blurRad="57150" dist="38100" dir="14460000">
              <a:prstClr val="black">
                <a:alpha val="70000"/>
              </a:prstClr>
            </a:innerShdw>
          </a:effectLst>
        </p:spPr>
      </p:pic>
      <p:sp>
        <p:nvSpPr>
          <p:cNvPr id="8" name="Rectangle 7">
            <a:extLst>
              <a:ext uri="{FF2B5EF4-FFF2-40B4-BE49-F238E27FC236}">
                <a16:creationId xmlns:a16="http://schemas.microsoft.com/office/drawing/2014/main" id="{EF91C069-DCB2-4BD0-9DB0-D74CC86E0954}"/>
              </a:ext>
            </a:extLst>
          </p:cNvPr>
          <p:cNvSpPr/>
          <p:nvPr/>
        </p:nvSpPr>
        <p:spPr>
          <a:xfrm>
            <a:off x="791241" y="5691126"/>
            <a:ext cx="7371091" cy="1744082"/>
          </a:xfrm>
          <a:prstGeom prst="rect">
            <a:avLst/>
          </a:prstGeom>
        </p:spPr>
        <p:txBody>
          <a:bodyPr vert="horz" lIns="91440" tIns="45720" rIns="91440" bIns="45720" rtlCol="0" anchor="ctr">
            <a:normAutofit/>
          </a:bodyPr>
          <a:lstStyle/>
          <a:p>
            <a:pPr>
              <a:spcBef>
                <a:spcPct val="20000"/>
              </a:spcBef>
              <a:spcAft>
                <a:spcPts val="600"/>
              </a:spcAft>
              <a:buClr>
                <a:schemeClr val="tx1"/>
              </a:buClr>
              <a:buSzPct val="80000"/>
            </a:pPr>
            <a:r>
              <a:rPr lang="en-US" dirty="0"/>
              <a:t>Figure 19 – Setups 1, 2 and 3 drag performance across a lap (Deion Atkinson)</a:t>
            </a:r>
          </a:p>
          <a:p>
            <a:pPr>
              <a:spcBef>
                <a:spcPct val="20000"/>
              </a:spcBef>
              <a:spcAft>
                <a:spcPts val="600"/>
              </a:spcAft>
              <a:buClr>
                <a:schemeClr val="tx1"/>
              </a:buClr>
              <a:buSzPct val="80000"/>
              <a:buFont typeface="Wingdings 3" panose="05040102010807070707" pitchFamily="18" charset="2"/>
              <a:buChar char=""/>
            </a:pPr>
            <a:endParaRPr lang="en-US" dirty="0">
              <a:solidFill>
                <a:schemeClr val="bg2">
                  <a:lumMod val="75000"/>
                </a:schemeClr>
              </a:solidFill>
            </a:endParaRPr>
          </a:p>
          <a:p>
            <a:pPr>
              <a:spcBef>
                <a:spcPct val="20000"/>
              </a:spcBef>
              <a:spcAft>
                <a:spcPts val="600"/>
              </a:spcAft>
              <a:buClr>
                <a:schemeClr val="tx1"/>
              </a:buClr>
              <a:buSzPct val="80000"/>
              <a:buFont typeface="Wingdings 3" panose="05040102010807070707" pitchFamily="18" charset="2"/>
              <a:buChar char=""/>
            </a:pPr>
            <a:endParaRPr lang="en-US" dirty="0">
              <a:solidFill>
                <a:schemeClr val="bg2">
                  <a:lumMod val="75000"/>
                </a:schemeClr>
              </a:solidFill>
            </a:endParaRPr>
          </a:p>
        </p:txBody>
      </p:sp>
      <p:sp>
        <p:nvSpPr>
          <p:cNvPr id="38" name="TextBox 37">
            <a:extLst>
              <a:ext uri="{FF2B5EF4-FFF2-40B4-BE49-F238E27FC236}">
                <a16:creationId xmlns:a16="http://schemas.microsoft.com/office/drawing/2014/main" id="{F78324BE-29B9-4E45-9CAB-A009AAA32862}"/>
              </a:ext>
            </a:extLst>
          </p:cNvPr>
          <p:cNvSpPr txBox="1"/>
          <p:nvPr/>
        </p:nvSpPr>
        <p:spPr>
          <a:xfrm>
            <a:off x="1854474" y="1510421"/>
            <a:ext cx="3378707" cy="1200329"/>
          </a:xfrm>
          <a:prstGeom prst="rect">
            <a:avLst/>
          </a:prstGeom>
          <a:noFill/>
        </p:spPr>
        <p:txBody>
          <a:bodyPr wrap="square" rtlCol="0">
            <a:spAutoFit/>
          </a:bodyPr>
          <a:lstStyle/>
          <a:p>
            <a:r>
              <a:rPr lang="en-GB" dirty="0">
                <a:solidFill>
                  <a:schemeClr val="accent6"/>
                </a:solidFill>
              </a:rPr>
              <a:t>Setup 1 – Front wing 1 deg </a:t>
            </a:r>
          </a:p>
          <a:p>
            <a:r>
              <a:rPr lang="en-GB" dirty="0">
                <a:solidFill>
                  <a:schemeClr val="accent6"/>
                </a:solidFill>
              </a:rPr>
              <a:t>                 Rear wing 1 deg</a:t>
            </a:r>
          </a:p>
          <a:p>
            <a:r>
              <a:rPr lang="en-GB" dirty="0">
                <a:solidFill>
                  <a:srgbClr val="76CF6F"/>
                </a:solidFill>
              </a:rPr>
              <a:t>Setup 3 – Front wing 1 deg</a:t>
            </a:r>
          </a:p>
          <a:p>
            <a:r>
              <a:rPr lang="en-GB" dirty="0">
                <a:solidFill>
                  <a:srgbClr val="76CF6F"/>
                </a:solidFill>
              </a:rPr>
              <a:t>                 Rear wing 40 deg</a:t>
            </a:r>
          </a:p>
        </p:txBody>
      </p:sp>
      <p:sp>
        <p:nvSpPr>
          <p:cNvPr id="12" name="Rectangle 11">
            <a:extLst>
              <a:ext uri="{FF2B5EF4-FFF2-40B4-BE49-F238E27FC236}">
                <a16:creationId xmlns:a16="http://schemas.microsoft.com/office/drawing/2014/main" id="{785674D8-85D3-4DAC-90DC-465C1EADC6A5}"/>
              </a:ext>
            </a:extLst>
          </p:cNvPr>
          <p:cNvSpPr/>
          <p:nvPr/>
        </p:nvSpPr>
        <p:spPr>
          <a:xfrm>
            <a:off x="5114332" y="1510421"/>
            <a:ext cx="6096000" cy="646331"/>
          </a:xfrm>
          <a:prstGeom prst="rect">
            <a:avLst/>
          </a:prstGeom>
        </p:spPr>
        <p:txBody>
          <a:bodyPr>
            <a:spAutoFit/>
          </a:bodyPr>
          <a:lstStyle/>
          <a:p>
            <a:r>
              <a:rPr lang="en-GB" dirty="0">
                <a:solidFill>
                  <a:schemeClr val="bg1"/>
                </a:solidFill>
              </a:rPr>
              <a:t>Setup 2 – Front wing 1 deg</a:t>
            </a:r>
          </a:p>
          <a:p>
            <a:r>
              <a:rPr lang="en-GB" dirty="0">
                <a:solidFill>
                  <a:schemeClr val="bg1"/>
                </a:solidFill>
              </a:rPr>
              <a:t>                 Rear wing 20 deg</a:t>
            </a:r>
            <a:endParaRPr lang="en-GB" dirty="0">
              <a:solidFill>
                <a:srgbClr val="76CF6F"/>
              </a:solidFill>
            </a:endParaRPr>
          </a:p>
        </p:txBody>
      </p:sp>
    </p:spTree>
    <p:extLst>
      <p:ext uri="{BB962C8B-B14F-4D97-AF65-F5344CB8AC3E}">
        <p14:creationId xmlns:p14="http://schemas.microsoft.com/office/powerpoint/2010/main" val="13303261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D3242DD-145E-4C2B-A325-1501E1B53DC2}"/>
              </a:ext>
            </a:extLst>
          </p:cNvPr>
          <p:cNvSpPr txBox="1"/>
          <p:nvPr/>
        </p:nvSpPr>
        <p:spPr>
          <a:xfrm>
            <a:off x="563880" y="5948938"/>
            <a:ext cx="7791101" cy="646331"/>
          </a:xfrm>
          <a:prstGeom prst="rect">
            <a:avLst/>
          </a:prstGeom>
          <a:noFill/>
        </p:spPr>
        <p:txBody>
          <a:bodyPr wrap="square" rtlCol="0">
            <a:spAutoFit/>
          </a:bodyPr>
          <a:lstStyle/>
          <a:p>
            <a:r>
              <a:rPr lang="en-GB" dirty="0"/>
              <a:t>Figure 20 – Setups 7, 8 and 9 drag performance across a lap Deion Atkinson)</a:t>
            </a:r>
          </a:p>
        </p:txBody>
      </p:sp>
      <p:pic>
        <p:nvPicPr>
          <p:cNvPr id="10" name="Picture 9" descr="A close up of a map&#10;&#10;Description automatically generated">
            <a:extLst>
              <a:ext uri="{FF2B5EF4-FFF2-40B4-BE49-F238E27FC236}">
                <a16:creationId xmlns:a16="http://schemas.microsoft.com/office/drawing/2014/main" id="{41BDC1D2-E22F-4384-846F-A2BC9D0E850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3880" y="1177507"/>
            <a:ext cx="11064240" cy="4502986"/>
          </a:xfrm>
          <a:prstGeom prst="rect">
            <a:avLst/>
          </a:prstGeom>
          <a:ln w="228600" cap="sq" cmpd="thickThin">
            <a:solidFill>
              <a:srgbClr val="000000"/>
            </a:solidFill>
            <a:prstDash val="solid"/>
            <a:miter lim="800000"/>
          </a:ln>
          <a:effectLst>
            <a:innerShdw blurRad="76200">
              <a:srgbClr val="000000"/>
            </a:innerShdw>
          </a:effectLst>
        </p:spPr>
      </p:pic>
      <p:sp>
        <p:nvSpPr>
          <p:cNvPr id="11" name="Rectangle 10">
            <a:extLst>
              <a:ext uri="{FF2B5EF4-FFF2-40B4-BE49-F238E27FC236}">
                <a16:creationId xmlns:a16="http://schemas.microsoft.com/office/drawing/2014/main" id="{79F26B47-5262-48FE-A5FF-F98A776A0EF2}"/>
              </a:ext>
            </a:extLst>
          </p:cNvPr>
          <p:cNvSpPr/>
          <p:nvPr/>
        </p:nvSpPr>
        <p:spPr>
          <a:xfrm>
            <a:off x="3657600" y="-340193"/>
            <a:ext cx="8534400" cy="1507067"/>
          </a:xfrm>
          <a:prstGeom prst="rect">
            <a:avLst/>
          </a:prstGeom>
        </p:spPr>
        <p:txBody>
          <a:bodyPr vert="horz" lIns="91440" tIns="45720" rIns="91440" bIns="45720" rtlCol="0" anchor="ctr">
            <a:normAutofit/>
          </a:bodyPr>
          <a:lstStyle/>
          <a:p>
            <a:pPr>
              <a:spcBef>
                <a:spcPct val="0"/>
              </a:spcBef>
              <a:spcAft>
                <a:spcPts val="600"/>
              </a:spcAft>
            </a:pPr>
            <a:r>
              <a:rPr lang="en-US" sz="4800" cap="all" dirty="0">
                <a:ln w="3175" cmpd="sng">
                  <a:noFill/>
                </a:ln>
                <a:latin typeface="+mj-lt"/>
                <a:ea typeface="+mj-ea"/>
                <a:cs typeface="+mj-cs"/>
              </a:rPr>
              <a:t>Full lap - Drag</a:t>
            </a:r>
            <a:endParaRPr lang="en-US" sz="4800" b="0" cap="all" spc="0" dirty="0">
              <a:ln w="3175" cmpd="sng">
                <a:noFill/>
              </a:ln>
              <a:latin typeface="+mj-lt"/>
              <a:ea typeface="+mj-ea"/>
              <a:cs typeface="+mj-cs"/>
            </a:endParaRPr>
          </a:p>
        </p:txBody>
      </p:sp>
      <p:sp>
        <p:nvSpPr>
          <p:cNvPr id="12" name="TextBox 11">
            <a:extLst>
              <a:ext uri="{FF2B5EF4-FFF2-40B4-BE49-F238E27FC236}">
                <a16:creationId xmlns:a16="http://schemas.microsoft.com/office/drawing/2014/main" id="{B4DD6A24-866A-48B5-BF43-3FB11B2BEB62}"/>
              </a:ext>
            </a:extLst>
          </p:cNvPr>
          <p:cNvSpPr txBox="1"/>
          <p:nvPr/>
        </p:nvSpPr>
        <p:spPr>
          <a:xfrm>
            <a:off x="1643459" y="1435319"/>
            <a:ext cx="3378707" cy="1200329"/>
          </a:xfrm>
          <a:prstGeom prst="rect">
            <a:avLst/>
          </a:prstGeom>
          <a:noFill/>
        </p:spPr>
        <p:txBody>
          <a:bodyPr wrap="square" rtlCol="0">
            <a:spAutoFit/>
          </a:bodyPr>
          <a:lstStyle/>
          <a:p>
            <a:r>
              <a:rPr lang="en-GB" dirty="0">
                <a:solidFill>
                  <a:schemeClr val="accent6"/>
                </a:solidFill>
              </a:rPr>
              <a:t>Setup 7 – Front wing 40 deg </a:t>
            </a:r>
          </a:p>
          <a:p>
            <a:r>
              <a:rPr lang="en-GB" dirty="0">
                <a:solidFill>
                  <a:schemeClr val="accent6"/>
                </a:solidFill>
              </a:rPr>
              <a:t>                 Rear wing 1 deg</a:t>
            </a:r>
          </a:p>
          <a:p>
            <a:r>
              <a:rPr lang="en-GB" dirty="0">
                <a:solidFill>
                  <a:srgbClr val="76CF6F"/>
                </a:solidFill>
              </a:rPr>
              <a:t>Setup 9 – Front wing 40 deg</a:t>
            </a:r>
          </a:p>
          <a:p>
            <a:r>
              <a:rPr lang="en-GB" dirty="0">
                <a:solidFill>
                  <a:srgbClr val="76CF6F"/>
                </a:solidFill>
              </a:rPr>
              <a:t>                 Rear wing 40 deg</a:t>
            </a:r>
          </a:p>
        </p:txBody>
      </p:sp>
      <p:sp>
        <p:nvSpPr>
          <p:cNvPr id="13" name="Rectangle 12">
            <a:extLst>
              <a:ext uri="{FF2B5EF4-FFF2-40B4-BE49-F238E27FC236}">
                <a16:creationId xmlns:a16="http://schemas.microsoft.com/office/drawing/2014/main" id="{05FC044B-DA52-49A5-A23C-1C8C43AAB07B}"/>
              </a:ext>
            </a:extLst>
          </p:cNvPr>
          <p:cNvSpPr/>
          <p:nvPr/>
        </p:nvSpPr>
        <p:spPr>
          <a:xfrm>
            <a:off x="5114332" y="1510421"/>
            <a:ext cx="6096000" cy="646331"/>
          </a:xfrm>
          <a:prstGeom prst="rect">
            <a:avLst/>
          </a:prstGeom>
        </p:spPr>
        <p:txBody>
          <a:bodyPr>
            <a:spAutoFit/>
          </a:bodyPr>
          <a:lstStyle/>
          <a:p>
            <a:r>
              <a:rPr lang="en-GB" dirty="0">
                <a:solidFill>
                  <a:schemeClr val="bg1"/>
                </a:solidFill>
              </a:rPr>
              <a:t>Setup 8 – Front wing 1 deg</a:t>
            </a:r>
          </a:p>
          <a:p>
            <a:r>
              <a:rPr lang="en-GB" dirty="0">
                <a:solidFill>
                  <a:schemeClr val="bg1"/>
                </a:solidFill>
              </a:rPr>
              <a:t>                 Rear wing 20 deg</a:t>
            </a:r>
            <a:endParaRPr lang="en-GB" dirty="0">
              <a:solidFill>
                <a:srgbClr val="76CF6F"/>
              </a:solidFill>
            </a:endParaRPr>
          </a:p>
        </p:txBody>
      </p:sp>
    </p:spTree>
    <p:extLst>
      <p:ext uri="{BB962C8B-B14F-4D97-AF65-F5344CB8AC3E}">
        <p14:creationId xmlns:p14="http://schemas.microsoft.com/office/powerpoint/2010/main" val="29096776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 up of a map&#10;&#10;Description automatically generated">
            <a:extLst>
              <a:ext uri="{FF2B5EF4-FFF2-40B4-BE49-F238E27FC236}">
                <a16:creationId xmlns:a16="http://schemas.microsoft.com/office/drawing/2014/main" id="{E0A6B1A1-BBDA-4948-92AA-0B2AD5010F2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5083" y="143014"/>
            <a:ext cx="7554351" cy="3113274"/>
          </a:xfrm>
          <a:prstGeom prst="rect">
            <a:avLst/>
          </a:prstGeom>
        </p:spPr>
      </p:pic>
      <p:pic>
        <p:nvPicPr>
          <p:cNvPr id="7" name="Picture 6" descr="A close up of a map&#10;&#10;Description automatically generated">
            <a:extLst>
              <a:ext uri="{FF2B5EF4-FFF2-40B4-BE49-F238E27FC236}">
                <a16:creationId xmlns:a16="http://schemas.microsoft.com/office/drawing/2014/main" id="{B20C0CD5-4430-4900-8BE6-EFBEFE9673B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363014" y="3412752"/>
            <a:ext cx="7603903" cy="3113274"/>
          </a:xfrm>
          <a:prstGeom prst="rect">
            <a:avLst/>
          </a:prstGeom>
        </p:spPr>
      </p:pic>
      <p:sp>
        <p:nvSpPr>
          <p:cNvPr id="9" name="TextBox 8">
            <a:extLst>
              <a:ext uri="{FF2B5EF4-FFF2-40B4-BE49-F238E27FC236}">
                <a16:creationId xmlns:a16="http://schemas.microsoft.com/office/drawing/2014/main" id="{CD26B4E6-2CB5-420F-A8AA-49015C5B8941}"/>
              </a:ext>
            </a:extLst>
          </p:cNvPr>
          <p:cNvSpPr txBox="1"/>
          <p:nvPr/>
        </p:nvSpPr>
        <p:spPr>
          <a:xfrm>
            <a:off x="393896" y="868654"/>
            <a:ext cx="3166251" cy="1246495"/>
          </a:xfrm>
          <a:prstGeom prst="rect">
            <a:avLst/>
          </a:prstGeom>
          <a:noFill/>
        </p:spPr>
        <p:txBody>
          <a:bodyPr wrap="none" rtlCol="0">
            <a:spAutoFit/>
          </a:bodyPr>
          <a:lstStyle/>
          <a:p>
            <a:r>
              <a:rPr lang="en-GB" sz="1500" dirty="0">
                <a:solidFill>
                  <a:srgbClr val="76CF6F"/>
                </a:solidFill>
              </a:rPr>
              <a:t>Setup 1 – Both wings 1 degree</a:t>
            </a:r>
          </a:p>
          <a:p>
            <a:endParaRPr lang="en-GB" sz="1500" dirty="0">
              <a:solidFill>
                <a:srgbClr val="76CF6F"/>
              </a:solidFill>
            </a:endParaRPr>
          </a:p>
          <a:p>
            <a:r>
              <a:rPr lang="en-GB" sz="1500" dirty="0">
                <a:solidFill>
                  <a:schemeClr val="bg1"/>
                </a:solidFill>
              </a:rPr>
              <a:t>Setup 5 – Both wings 20 degrees</a:t>
            </a:r>
          </a:p>
          <a:p>
            <a:endParaRPr lang="en-GB" sz="1500" dirty="0">
              <a:solidFill>
                <a:srgbClr val="76CF6F"/>
              </a:solidFill>
            </a:endParaRPr>
          </a:p>
          <a:p>
            <a:r>
              <a:rPr lang="en-GB" sz="1500" dirty="0">
                <a:solidFill>
                  <a:schemeClr val="accent6"/>
                </a:solidFill>
              </a:rPr>
              <a:t>Setup 9 – Both wings 40 degrees</a:t>
            </a:r>
          </a:p>
        </p:txBody>
      </p:sp>
      <p:sp>
        <p:nvSpPr>
          <p:cNvPr id="10" name="TextBox 9">
            <a:extLst>
              <a:ext uri="{FF2B5EF4-FFF2-40B4-BE49-F238E27FC236}">
                <a16:creationId xmlns:a16="http://schemas.microsoft.com/office/drawing/2014/main" id="{CA3CA70C-42FF-4168-8226-AACA3E4D33E1}"/>
              </a:ext>
            </a:extLst>
          </p:cNvPr>
          <p:cNvSpPr txBox="1"/>
          <p:nvPr/>
        </p:nvSpPr>
        <p:spPr>
          <a:xfrm>
            <a:off x="4613183" y="3722894"/>
            <a:ext cx="3130985" cy="1477328"/>
          </a:xfrm>
          <a:prstGeom prst="rect">
            <a:avLst/>
          </a:prstGeom>
          <a:noFill/>
        </p:spPr>
        <p:txBody>
          <a:bodyPr wrap="none" rtlCol="0">
            <a:spAutoFit/>
          </a:bodyPr>
          <a:lstStyle/>
          <a:p>
            <a:r>
              <a:rPr lang="en-GB" sz="1500" dirty="0">
                <a:solidFill>
                  <a:schemeClr val="bg1"/>
                </a:solidFill>
              </a:rPr>
              <a:t>Setup 7 – Front wing 40 degrees</a:t>
            </a:r>
          </a:p>
          <a:p>
            <a:r>
              <a:rPr lang="en-GB" sz="1500" dirty="0">
                <a:solidFill>
                  <a:schemeClr val="bg1"/>
                </a:solidFill>
              </a:rPr>
              <a:t>                 Rear wing 1 degree</a:t>
            </a:r>
          </a:p>
          <a:p>
            <a:endParaRPr lang="en-GB" sz="1500" dirty="0">
              <a:solidFill>
                <a:srgbClr val="76CF6F"/>
              </a:solidFill>
            </a:endParaRPr>
          </a:p>
          <a:p>
            <a:r>
              <a:rPr lang="en-GB" sz="1500" dirty="0">
                <a:solidFill>
                  <a:schemeClr val="accent6"/>
                </a:solidFill>
              </a:rPr>
              <a:t>Setup 3 – Front wing 1 degree</a:t>
            </a:r>
          </a:p>
          <a:p>
            <a:r>
              <a:rPr lang="en-GB" sz="1500" dirty="0">
                <a:solidFill>
                  <a:schemeClr val="accent6"/>
                </a:solidFill>
              </a:rPr>
              <a:t>                 Rear wing 40 degrees</a:t>
            </a:r>
          </a:p>
          <a:p>
            <a:endParaRPr lang="en-GB" sz="1500" dirty="0">
              <a:solidFill>
                <a:schemeClr val="accent6"/>
              </a:solidFill>
            </a:endParaRPr>
          </a:p>
        </p:txBody>
      </p:sp>
      <p:sp>
        <p:nvSpPr>
          <p:cNvPr id="11" name="Rectangle 10">
            <a:extLst>
              <a:ext uri="{FF2B5EF4-FFF2-40B4-BE49-F238E27FC236}">
                <a16:creationId xmlns:a16="http://schemas.microsoft.com/office/drawing/2014/main" id="{521A38CE-0622-49DB-90D0-41FC09A54C20}"/>
              </a:ext>
            </a:extLst>
          </p:cNvPr>
          <p:cNvSpPr/>
          <p:nvPr/>
        </p:nvSpPr>
        <p:spPr>
          <a:xfrm>
            <a:off x="7779434" y="1910081"/>
            <a:ext cx="6096000" cy="923330"/>
          </a:xfrm>
          <a:prstGeom prst="rect">
            <a:avLst/>
          </a:prstGeom>
        </p:spPr>
        <p:txBody>
          <a:bodyPr>
            <a:spAutoFit/>
          </a:bodyPr>
          <a:lstStyle/>
          <a:p>
            <a:r>
              <a:rPr lang="en-GB" dirty="0"/>
              <a:t>Figure 21 – Setups 1, 5 and 9 </a:t>
            </a:r>
          </a:p>
          <a:p>
            <a:r>
              <a:rPr lang="en-GB" dirty="0"/>
              <a:t>coefficient of lift vs speed </a:t>
            </a:r>
          </a:p>
          <a:p>
            <a:r>
              <a:rPr lang="en-GB" dirty="0"/>
              <a:t>(Deion Atkinson)</a:t>
            </a:r>
          </a:p>
        </p:txBody>
      </p:sp>
      <p:sp>
        <p:nvSpPr>
          <p:cNvPr id="12" name="Rectangle 11">
            <a:extLst>
              <a:ext uri="{FF2B5EF4-FFF2-40B4-BE49-F238E27FC236}">
                <a16:creationId xmlns:a16="http://schemas.microsoft.com/office/drawing/2014/main" id="{E258F268-F5CD-45A0-BB71-309B6D62CFA7}"/>
              </a:ext>
            </a:extLst>
          </p:cNvPr>
          <p:cNvSpPr/>
          <p:nvPr/>
        </p:nvSpPr>
        <p:spPr>
          <a:xfrm>
            <a:off x="512147" y="4622694"/>
            <a:ext cx="6096000" cy="923330"/>
          </a:xfrm>
          <a:prstGeom prst="rect">
            <a:avLst/>
          </a:prstGeom>
        </p:spPr>
        <p:txBody>
          <a:bodyPr>
            <a:spAutoFit/>
          </a:bodyPr>
          <a:lstStyle/>
          <a:p>
            <a:r>
              <a:rPr lang="en-GB" dirty="0"/>
              <a:t>Figure 22 – Setups 3 and 7 </a:t>
            </a:r>
          </a:p>
          <a:p>
            <a:r>
              <a:rPr lang="en-GB" dirty="0"/>
              <a:t>coefficient of lift vs speed</a:t>
            </a:r>
          </a:p>
          <a:p>
            <a:r>
              <a:rPr lang="en-GB" dirty="0"/>
              <a:t>(Deion Atkinson)</a:t>
            </a:r>
          </a:p>
        </p:txBody>
      </p:sp>
      <p:sp>
        <p:nvSpPr>
          <p:cNvPr id="13" name="Rectangle 12">
            <a:extLst>
              <a:ext uri="{FF2B5EF4-FFF2-40B4-BE49-F238E27FC236}">
                <a16:creationId xmlns:a16="http://schemas.microsoft.com/office/drawing/2014/main" id="{50B9FE3B-92CD-4BC4-AFDF-14BDD0BDF29F}"/>
              </a:ext>
            </a:extLst>
          </p:cNvPr>
          <p:cNvSpPr/>
          <p:nvPr/>
        </p:nvSpPr>
        <p:spPr>
          <a:xfrm>
            <a:off x="7779434" y="143014"/>
            <a:ext cx="4325223" cy="923330"/>
          </a:xfrm>
          <a:prstGeom prst="rect">
            <a:avLst/>
          </a:prstGeom>
          <a:noFill/>
        </p:spPr>
        <p:txBody>
          <a:bodyPr wrap="none" lIns="91440" tIns="45720" rIns="91440" bIns="45720">
            <a:spAutoFit/>
          </a:bodyPr>
          <a:lstStyle/>
          <a:p>
            <a:pPr algn="ctr"/>
            <a:r>
              <a:rPr lang="en-US" sz="5400" b="0" cap="none" spc="0" dirty="0">
                <a:ln w="0"/>
                <a:effectLst>
                  <a:outerShdw blurRad="38100" dist="25400" dir="5400000" algn="ctr" rotWithShape="0">
                    <a:srgbClr val="6E747A">
                      <a:alpha val="43000"/>
                    </a:srgbClr>
                  </a:outerShdw>
                </a:effectLst>
              </a:rPr>
              <a:t>Lift vs Speed</a:t>
            </a:r>
          </a:p>
        </p:txBody>
      </p:sp>
    </p:spTree>
    <p:extLst>
      <p:ext uri="{BB962C8B-B14F-4D97-AF65-F5344CB8AC3E}">
        <p14:creationId xmlns:p14="http://schemas.microsoft.com/office/powerpoint/2010/main" val="23251480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descr="A picture containing map, text&#10;&#10;Description automatically generated">
            <a:extLst>
              <a:ext uri="{FF2B5EF4-FFF2-40B4-BE49-F238E27FC236}">
                <a16:creationId xmlns:a16="http://schemas.microsoft.com/office/drawing/2014/main" id="{02E88D46-19D9-4765-9069-777B8C8C1AA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8640" y="1158491"/>
            <a:ext cx="11094720" cy="4541017"/>
          </a:xfrm>
          <a:prstGeom prst="rect">
            <a:avLst/>
          </a:prstGeom>
          <a:ln w="228600" cap="sq" cmpd="thickThin">
            <a:solidFill>
              <a:srgbClr val="000000"/>
            </a:solidFill>
            <a:prstDash val="solid"/>
            <a:miter lim="800000"/>
          </a:ln>
          <a:effectLst>
            <a:innerShdw blurRad="76200">
              <a:srgbClr val="000000"/>
            </a:innerShdw>
          </a:effectLst>
        </p:spPr>
      </p:pic>
      <p:sp>
        <p:nvSpPr>
          <p:cNvPr id="4" name="Rectangle 3">
            <a:extLst>
              <a:ext uri="{FF2B5EF4-FFF2-40B4-BE49-F238E27FC236}">
                <a16:creationId xmlns:a16="http://schemas.microsoft.com/office/drawing/2014/main" id="{B126A23C-D4B9-4E4E-A740-AC2B4AFABF37}"/>
              </a:ext>
            </a:extLst>
          </p:cNvPr>
          <p:cNvSpPr/>
          <p:nvPr/>
        </p:nvSpPr>
        <p:spPr>
          <a:xfrm>
            <a:off x="1702014" y="0"/>
            <a:ext cx="8787983"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Lateral G Force vs Speed </a:t>
            </a:r>
          </a:p>
        </p:txBody>
      </p:sp>
      <p:sp>
        <p:nvSpPr>
          <p:cNvPr id="40" name="Rectangle 39">
            <a:extLst>
              <a:ext uri="{FF2B5EF4-FFF2-40B4-BE49-F238E27FC236}">
                <a16:creationId xmlns:a16="http://schemas.microsoft.com/office/drawing/2014/main" id="{2712CC88-762B-4793-9062-FB5229095DA2}"/>
              </a:ext>
            </a:extLst>
          </p:cNvPr>
          <p:cNvSpPr/>
          <p:nvPr/>
        </p:nvSpPr>
        <p:spPr>
          <a:xfrm>
            <a:off x="548640" y="5934669"/>
            <a:ext cx="7943496" cy="646331"/>
          </a:xfrm>
          <a:prstGeom prst="rect">
            <a:avLst/>
          </a:prstGeom>
        </p:spPr>
        <p:txBody>
          <a:bodyPr wrap="square">
            <a:spAutoFit/>
          </a:bodyPr>
          <a:lstStyle/>
          <a:p>
            <a:r>
              <a:rPr lang="en-GB" dirty="0"/>
              <a:t>Figure 23 – Setups 1, 2 and 3 lateral acceleration vs speed </a:t>
            </a:r>
          </a:p>
          <a:p>
            <a:r>
              <a:rPr lang="en-GB" dirty="0"/>
              <a:t>(Deion Atkinson)</a:t>
            </a:r>
          </a:p>
        </p:txBody>
      </p:sp>
      <p:sp>
        <p:nvSpPr>
          <p:cNvPr id="42" name="TextBox 41">
            <a:extLst>
              <a:ext uri="{FF2B5EF4-FFF2-40B4-BE49-F238E27FC236}">
                <a16:creationId xmlns:a16="http://schemas.microsoft.com/office/drawing/2014/main" id="{F285A274-9139-4A99-9F8A-C5125238307F}"/>
              </a:ext>
            </a:extLst>
          </p:cNvPr>
          <p:cNvSpPr txBox="1"/>
          <p:nvPr/>
        </p:nvSpPr>
        <p:spPr>
          <a:xfrm>
            <a:off x="8046488" y="3541541"/>
            <a:ext cx="3239990" cy="1754326"/>
          </a:xfrm>
          <a:prstGeom prst="rect">
            <a:avLst/>
          </a:prstGeom>
          <a:noFill/>
        </p:spPr>
        <p:txBody>
          <a:bodyPr wrap="none" rtlCol="0">
            <a:spAutoFit/>
          </a:bodyPr>
          <a:lstStyle/>
          <a:p>
            <a:r>
              <a:rPr lang="en-GB" dirty="0">
                <a:solidFill>
                  <a:schemeClr val="accent6"/>
                </a:solidFill>
              </a:rPr>
              <a:t>Setup 1 – Front wing 1 deg</a:t>
            </a:r>
          </a:p>
          <a:p>
            <a:r>
              <a:rPr lang="en-GB" dirty="0">
                <a:solidFill>
                  <a:schemeClr val="accent6"/>
                </a:solidFill>
              </a:rPr>
              <a:t>                 Rear wing 1 deg</a:t>
            </a:r>
          </a:p>
          <a:p>
            <a:r>
              <a:rPr lang="en-GB" dirty="0">
                <a:solidFill>
                  <a:schemeClr val="bg1"/>
                </a:solidFill>
              </a:rPr>
              <a:t>Setup 2 – Front wing 1 deg</a:t>
            </a:r>
          </a:p>
          <a:p>
            <a:r>
              <a:rPr lang="en-GB" dirty="0">
                <a:solidFill>
                  <a:schemeClr val="bg1"/>
                </a:solidFill>
              </a:rPr>
              <a:t>                 Rear wing 20 deg</a:t>
            </a:r>
            <a:endParaRPr lang="en-GB" dirty="0">
              <a:solidFill>
                <a:srgbClr val="76CF6F"/>
              </a:solidFill>
            </a:endParaRPr>
          </a:p>
          <a:p>
            <a:r>
              <a:rPr lang="en-GB" dirty="0">
                <a:solidFill>
                  <a:srgbClr val="76CF6F"/>
                </a:solidFill>
              </a:rPr>
              <a:t>Setup 3 – Front wing 1 deg</a:t>
            </a:r>
          </a:p>
          <a:p>
            <a:r>
              <a:rPr lang="en-GB" dirty="0">
                <a:solidFill>
                  <a:srgbClr val="76CF6F"/>
                </a:solidFill>
              </a:rPr>
              <a:t>                 Rear wing 40 deg</a:t>
            </a:r>
          </a:p>
        </p:txBody>
      </p:sp>
    </p:spTree>
    <p:extLst>
      <p:ext uri="{BB962C8B-B14F-4D97-AF65-F5344CB8AC3E}">
        <p14:creationId xmlns:p14="http://schemas.microsoft.com/office/powerpoint/2010/main" val="16040318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close up of a map&#10;&#10;Description automatically generated">
            <a:extLst>
              <a:ext uri="{FF2B5EF4-FFF2-40B4-BE49-F238E27FC236}">
                <a16:creationId xmlns:a16="http://schemas.microsoft.com/office/drawing/2014/main" id="{2208408F-4F05-42A7-B796-3C15B105439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1660" y="1164574"/>
            <a:ext cx="11068679" cy="4528851"/>
          </a:xfrm>
          <a:prstGeom prst="rect">
            <a:avLst/>
          </a:prstGeom>
          <a:ln w="228600" cap="sq" cmpd="thickThin">
            <a:solidFill>
              <a:srgbClr val="000000"/>
            </a:solidFill>
            <a:prstDash val="solid"/>
            <a:miter lim="800000"/>
          </a:ln>
          <a:effectLst>
            <a:innerShdw blurRad="76200">
              <a:srgbClr val="000000"/>
            </a:innerShdw>
          </a:effectLst>
        </p:spPr>
      </p:pic>
      <p:sp>
        <p:nvSpPr>
          <p:cNvPr id="4" name="Rectangle 3">
            <a:extLst>
              <a:ext uri="{FF2B5EF4-FFF2-40B4-BE49-F238E27FC236}">
                <a16:creationId xmlns:a16="http://schemas.microsoft.com/office/drawing/2014/main" id="{B126A23C-D4B9-4E4E-A740-AC2B4AFABF37}"/>
              </a:ext>
            </a:extLst>
          </p:cNvPr>
          <p:cNvSpPr/>
          <p:nvPr/>
        </p:nvSpPr>
        <p:spPr>
          <a:xfrm>
            <a:off x="1702014" y="0"/>
            <a:ext cx="8787983"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Lateral G Force vs Speed </a:t>
            </a:r>
          </a:p>
        </p:txBody>
      </p:sp>
      <p:sp>
        <p:nvSpPr>
          <p:cNvPr id="40" name="Rectangle 39">
            <a:extLst>
              <a:ext uri="{FF2B5EF4-FFF2-40B4-BE49-F238E27FC236}">
                <a16:creationId xmlns:a16="http://schemas.microsoft.com/office/drawing/2014/main" id="{2712CC88-762B-4793-9062-FB5229095DA2}"/>
              </a:ext>
            </a:extLst>
          </p:cNvPr>
          <p:cNvSpPr/>
          <p:nvPr/>
        </p:nvSpPr>
        <p:spPr>
          <a:xfrm>
            <a:off x="425547" y="5974193"/>
            <a:ext cx="7943496" cy="646331"/>
          </a:xfrm>
          <a:prstGeom prst="rect">
            <a:avLst/>
          </a:prstGeom>
        </p:spPr>
        <p:txBody>
          <a:bodyPr wrap="square">
            <a:spAutoFit/>
          </a:bodyPr>
          <a:lstStyle/>
          <a:p>
            <a:r>
              <a:rPr lang="en-GB" dirty="0"/>
              <a:t>Figure 24 – Setups 4, 5 and 6 lateral acceleration vs speed </a:t>
            </a:r>
          </a:p>
          <a:p>
            <a:r>
              <a:rPr lang="en-GB" dirty="0"/>
              <a:t>(Deion Atkinson)</a:t>
            </a:r>
          </a:p>
        </p:txBody>
      </p:sp>
      <p:sp>
        <p:nvSpPr>
          <p:cNvPr id="42" name="TextBox 41">
            <a:extLst>
              <a:ext uri="{FF2B5EF4-FFF2-40B4-BE49-F238E27FC236}">
                <a16:creationId xmlns:a16="http://schemas.microsoft.com/office/drawing/2014/main" id="{F285A274-9139-4A99-9F8A-C5125238307F}"/>
              </a:ext>
            </a:extLst>
          </p:cNvPr>
          <p:cNvSpPr txBox="1"/>
          <p:nvPr/>
        </p:nvSpPr>
        <p:spPr>
          <a:xfrm>
            <a:off x="8046488" y="3541541"/>
            <a:ext cx="3239990" cy="1754326"/>
          </a:xfrm>
          <a:prstGeom prst="rect">
            <a:avLst/>
          </a:prstGeom>
          <a:noFill/>
        </p:spPr>
        <p:txBody>
          <a:bodyPr wrap="none" rtlCol="0">
            <a:spAutoFit/>
          </a:bodyPr>
          <a:lstStyle/>
          <a:p>
            <a:r>
              <a:rPr lang="en-GB" dirty="0">
                <a:solidFill>
                  <a:schemeClr val="accent6"/>
                </a:solidFill>
              </a:rPr>
              <a:t>Setup 4 – Front wing 20 deg</a:t>
            </a:r>
          </a:p>
          <a:p>
            <a:r>
              <a:rPr lang="en-GB" dirty="0">
                <a:solidFill>
                  <a:schemeClr val="accent6"/>
                </a:solidFill>
              </a:rPr>
              <a:t>                 Rear wing 1 deg</a:t>
            </a:r>
          </a:p>
          <a:p>
            <a:r>
              <a:rPr lang="en-GB" dirty="0">
                <a:solidFill>
                  <a:schemeClr val="bg1"/>
                </a:solidFill>
              </a:rPr>
              <a:t>Setup 5 – Front wing 20 deg</a:t>
            </a:r>
          </a:p>
          <a:p>
            <a:r>
              <a:rPr lang="en-GB" dirty="0">
                <a:solidFill>
                  <a:schemeClr val="bg1"/>
                </a:solidFill>
              </a:rPr>
              <a:t>                 Rear wing 20 deg</a:t>
            </a:r>
            <a:endParaRPr lang="en-GB" dirty="0">
              <a:solidFill>
                <a:srgbClr val="76CF6F"/>
              </a:solidFill>
            </a:endParaRPr>
          </a:p>
          <a:p>
            <a:r>
              <a:rPr lang="en-GB" dirty="0">
                <a:solidFill>
                  <a:srgbClr val="76CF6F"/>
                </a:solidFill>
              </a:rPr>
              <a:t>Setup 6 – Front wing 20 deg</a:t>
            </a:r>
          </a:p>
          <a:p>
            <a:r>
              <a:rPr lang="en-GB" dirty="0">
                <a:solidFill>
                  <a:srgbClr val="76CF6F"/>
                </a:solidFill>
              </a:rPr>
              <a:t>                 Rear wing 40 deg</a:t>
            </a:r>
          </a:p>
        </p:txBody>
      </p:sp>
    </p:spTree>
    <p:extLst>
      <p:ext uri="{BB962C8B-B14F-4D97-AF65-F5344CB8AC3E}">
        <p14:creationId xmlns:p14="http://schemas.microsoft.com/office/powerpoint/2010/main" val="31219021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536E3AA-7FAA-4516-B287-C1B7B5AB65FC}"/>
              </a:ext>
            </a:extLst>
          </p:cNvPr>
          <p:cNvSpPr/>
          <p:nvPr/>
        </p:nvSpPr>
        <p:spPr>
          <a:xfrm>
            <a:off x="1702014" y="0"/>
            <a:ext cx="8787983"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Lateral G Force vs Speed </a:t>
            </a:r>
          </a:p>
        </p:txBody>
      </p:sp>
      <p:sp>
        <p:nvSpPr>
          <p:cNvPr id="5" name="Rectangle 4">
            <a:extLst>
              <a:ext uri="{FF2B5EF4-FFF2-40B4-BE49-F238E27FC236}">
                <a16:creationId xmlns:a16="http://schemas.microsoft.com/office/drawing/2014/main" id="{052C857A-21BE-4E7A-A928-347002C1826C}"/>
              </a:ext>
            </a:extLst>
          </p:cNvPr>
          <p:cNvSpPr/>
          <p:nvPr/>
        </p:nvSpPr>
        <p:spPr>
          <a:xfrm>
            <a:off x="636169" y="5863874"/>
            <a:ext cx="7943496" cy="646331"/>
          </a:xfrm>
          <a:prstGeom prst="rect">
            <a:avLst/>
          </a:prstGeom>
        </p:spPr>
        <p:txBody>
          <a:bodyPr wrap="square">
            <a:spAutoFit/>
          </a:bodyPr>
          <a:lstStyle/>
          <a:p>
            <a:r>
              <a:rPr lang="en-GB" dirty="0"/>
              <a:t>Figure 25 – Setups 7, 8 and 9 lateral acceleration vs speed </a:t>
            </a:r>
          </a:p>
          <a:p>
            <a:r>
              <a:rPr lang="en-GB" dirty="0"/>
              <a:t>(Deion Atkinson)</a:t>
            </a:r>
          </a:p>
        </p:txBody>
      </p:sp>
      <p:pic>
        <p:nvPicPr>
          <p:cNvPr id="7" name="Picture 6" descr="A close up of a map&#10;&#10;Description automatically generated">
            <a:extLst>
              <a:ext uri="{FF2B5EF4-FFF2-40B4-BE49-F238E27FC236}">
                <a16:creationId xmlns:a16="http://schemas.microsoft.com/office/drawing/2014/main" id="{F8C62D1B-ED85-489B-86E8-31938203A59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6169" y="1163381"/>
            <a:ext cx="10919662" cy="4476078"/>
          </a:xfrm>
          <a:prstGeom prst="rect">
            <a:avLst/>
          </a:prstGeom>
          <a:ln w="228600" cap="sq" cmpd="thickThin">
            <a:solidFill>
              <a:srgbClr val="000000"/>
            </a:solidFill>
            <a:prstDash val="solid"/>
            <a:miter lim="800000"/>
          </a:ln>
          <a:effectLst>
            <a:innerShdw blurRad="76200">
              <a:srgbClr val="000000"/>
            </a:innerShdw>
          </a:effectLst>
        </p:spPr>
      </p:pic>
      <p:sp>
        <p:nvSpPr>
          <p:cNvPr id="8" name="TextBox 7">
            <a:extLst>
              <a:ext uri="{FF2B5EF4-FFF2-40B4-BE49-F238E27FC236}">
                <a16:creationId xmlns:a16="http://schemas.microsoft.com/office/drawing/2014/main" id="{474F276C-45B8-43FB-B75D-76A6316677E3}"/>
              </a:ext>
            </a:extLst>
          </p:cNvPr>
          <p:cNvSpPr txBox="1"/>
          <p:nvPr/>
        </p:nvSpPr>
        <p:spPr>
          <a:xfrm>
            <a:off x="8130419" y="3429000"/>
            <a:ext cx="3692698" cy="1754326"/>
          </a:xfrm>
          <a:prstGeom prst="rect">
            <a:avLst/>
          </a:prstGeom>
          <a:noFill/>
        </p:spPr>
        <p:txBody>
          <a:bodyPr wrap="square" rtlCol="0">
            <a:spAutoFit/>
          </a:bodyPr>
          <a:lstStyle/>
          <a:p>
            <a:r>
              <a:rPr lang="en-GB" dirty="0">
                <a:solidFill>
                  <a:schemeClr val="accent6"/>
                </a:solidFill>
              </a:rPr>
              <a:t>Setup 7 – Front wing 40 deg</a:t>
            </a:r>
          </a:p>
          <a:p>
            <a:r>
              <a:rPr lang="en-GB" dirty="0">
                <a:solidFill>
                  <a:schemeClr val="accent6"/>
                </a:solidFill>
              </a:rPr>
              <a:t>                 Rear wing 1 deg</a:t>
            </a:r>
          </a:p>
          <a:p>
            <a:r>
              <a:rPr lang="en-GB" dirty="0">
                <a:solidFill>
                  <a:schemeClr val="bg1"/>
                </a:solidFill>
              </a:rPr>
              <a:t>Setup 8 – Front wing 40 deg</a:t>
            </a:r>
          </a:p>
          <a:p>
            <a:r>
              <a:rPr lang="en-GB" dirty="0">
                <a:solidFill>
                  <a:schemeClr val="bg1"/>
                </a:solidFill>
              </a:rPr>
              <a:t>                 Rear wing 20 deg</a:t>
            </a:r>
            <a:endParaRPr lang="en-GB" dirty="0">
              <a:solidFill>
                <a:srgbClr val="76CF6F"/>
              </a:solidFill>
            </a:endParaRPr>
          </a:p>
          <a:p>
            <a:r>
              <a:rPr lang="en-GB" dirty="0">
                <a:solidFill>
                  <a:srgbClr val="76CF6F"/>
                </a:solidFill>
              </a:rPr>
              <a:t>Setup 9 – Front wing 40 deg</a:t>
            </a:r>
          </a:p>
          <a:p>
            <a:r>
              <a:rPr lang="en-GB" dirty="0">
                <a:solidFill>
                  <a:srgbClr val="76CF6F"/>
                </a:solidFill>
              </a:rPr>
              <a:t>                 Rear wing 40 deg</a:t>
            </a:r>
          </a:p>
        </p:txBody>
      </p:sp>
    </p:spTree>
    <p:extLst>
      <p:ext uri="{BB962C8B-B14F-4D97-AF65-F5344CB8AC3E}">
        <p14:creationId xmlns:p14="http://schemas.microsoft.com/office/powerpoint/2010/main" val="37414214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24" name="Group 23">
            <a:extLst>
              <a:ext uri="{FF2B5EF4-FFF2-40B4-BE49-F238E27FC236}">
                <a16:creationId xmlns:a16="http://schemas.microsoft.com/office/drawing/2014/main" id="{2103B461-323C-4912-BFFD-C3758266208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25" name="Straight Connector 24">
              <a:extLst>
                <a:ext uri="{FF2B5EF4-FFF2-40B4-BE49-F238E27FC236}">
                  <a16:creationId xmlns:a16="http://schemas.microsoft.com/office/drawing/2014/main" id="{FBC21318-F4F4-4524-95D1-6B7FE0A788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D9FFA8E5-974F-409E-89C6-E185BD90933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C384E2B1-7008-45EE-9F2E-FEF3A089780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8" name="Straight Connector 27">
              <a:extLst>
                <a:ext uri="{FF2B5EF4-FFF2-40B4-BE49-F238E27FC236}">
                  <a16:creationId xmlns:a16="http://schemas.microsoft.com/office/drawing/2014/main" id="{D4563410-7FE9-4955-89C6-0FB9326CD3A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9" name="Straight Connector 28">
              <a:extLst>
                <a:ext uri="{FF2B5EF4-FFF2-40B4-BE49-F238E27FC236}">
                  <a16:creationId xmlns:a16="http://schemas.microsoft.com/office/drawing/2014/main" id="{3AD14C0E-D5DF-4BDC-BD92-642CFF1801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31" name="Rectangle 30">
            <a:extLst>
              <a:ext uri="{FF2B5EF4-FFF2-40B4-BE49-F238E27FC236}">
                <a16:creationId xmlns:a16="http://schemas.microsoft.com/office/drawing/2014/main" id="{9A212F8F-D812-4A16-BE82-F3500DE321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Snip Diagonal Corner Rectangle 24">
            <a:extLst>
              <a:ext uri="{FF2B5EF4-FFF2-40B4-BE49-F238E27FC236}">
                <a16:creationId xmlns:a16="http://schemas.microsoft.com/office/drawing/2014/main" id="{D2CF1D1B-04ED-443D-A9FE-68BF8859BD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8229" y="620722"/>
            <a:ext cx="10935543" cy="5286838"/>
          </a:xfrm>
          <a:prstGeom prst="snip2DiagRect">
            <a:avLst>
              <a:gd name="adj1" fmla="val 10787"/>
              <a:gd name="adj2" fmla="val 0"/>
            </a:avLst>
          </a:prstGeom>
          <a:solidFill>
            <a:schemeClr val="tx1"/>
          </a:solidFill>
          <a:ln>
            <a:no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icture containing indoor, sitting, table, red&#10;&#10;Description automatically generated">
            <a:extLst>
              <a:ext uri="{FF2B5EF4-FFF2-40B4-BE49-F238E27FC236}">
                <a16:creationId xmlns:a16="http://schemas.microsoft.com/office/drawing/2014/main" id="{F28E431A-1037-4D71-8405-6BEA0BA3BA8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2480" y="1076439"/>
            <a:ext cx="10607040" cy="4375404"/>
          </a:xfrm>
          <a:custGeom>
            <a:avLst/>
            <a:gdLst/>
            <a:ahLst/>
            <a:cxnLst/>
            <a:rect l="l" t="t" r="r" b="b"/>
            <a:pathLst>
              <a:path w="10607040" h="4956048">
                <a:moveTo>
                  <a:pt x="497480" y="0"/>
                </a:moveTo>
                <a:lnTo>
                  <a:pt x="10607040" y="0"/>
                </a:lnTo>
                <a:lnTo>
                  <a:pt x="10607040" y="4485407"/>
                </a:lnTo>
                <a:lnTo>
                  <a:pt x="10131692" y="4956048"/>
                </a:lnTo>
                <a:lnTo>
                  <a:pt x="0" y="4956048"/>
                </a:lnTo>
                <a:lnTo>
                  <a:pt x="0" y="492554"/>
                </a:lnTo>
                <a:close/>
              </a:path>
            </a:pathLst>
          </a:custGeom>
        </p:spPr>
      </p:pic>
      <p:sp>
        <p:nvSpPr>
          <p:cNvPr id="30" name="TextBox 29">
            <a:extLst>
              <a:ext uri="{FF2B5EF4-FFF2-40B4-BE49-F238E27FC236}">
                <a16:creationId xmlns:a16="http://schemas.microsoft.com/office/drawing/2014/main" id="{EC5BF40E-E1BA-4C49-9AB3-E56DE6FB3B01}"/>
              </a:ext>
            </a:extLst>
          </p:cNvPr>
          <p:cNvSpPr txBox="1"/>
          <p:nvPr/>
        </p:nvSpPr>
        <p:spPr>
          <a:xfrm>
            <a:off x="7953200" y="1334723"/>
            <a:ext cx="3692698" cy="1754326"/>
          </a:xfrm>
          <a:prstGeom prst="rect">
            <a:avLst/>
          </a:prstGeom>
          <a:noFill/>
        </p:spPr>
        <p:txBody>
          <a:bodyPr wrap="square" rtlCol="0">
            <a:spAutoFit/>
          </a:bodyPr>
          <a:lstStyle/>
          <a:p>
            <a:r>
              <a:rPr lang="en-GB" dirty="0">
                <a:solidFill>
                  <a:schemeClr val="accent6"/>
                </a:solidFill>
              </a:rPr>
              <a:t>Setup 3 – Front wing 1 deg</a:t>
            </a:r>
          </a:p>
          <a:p>
            <a:r>
              <a:rPr lang="en-GB" dirty="0">
                <a:solidFill>
                  <a:schemeClr val="accent6"/>
                </a:solidFill>
              </a:rPr>
              <a:t>                 Rear wing 40 deg</a:t>
            </a:r>
          </a:p>
          <a:p>
            <a:r>
              <a:rPr lang="en-GB" dirty="0">
                <a:solidFill>
                  <a:schemeClr val="bg1"/>
                </a:solidFill>
              </a:rPr>
              <a:t>Setup 5 – Front wing 20 deg</a:t>
            </a:r>
          </a:p>
          <a:p>
            <a:r>
              <a:rPr lang="en-GB" dirty="0">
                <a:solidFill>
                  <a:schemeClr val="bg1"/>
                </a:solidFill>
              </a:rPr>
              <a:t>                 Rear wing 20 deg</a:t>
            </a:r>
            <a:endParaRPr lang="en-GB" dirty="0">
              <a:solidFill>
                <a:srgbClr val="76CF6F"/>
              </a:solidFill>
            </a:endParaRPr>
          </a:p>
          <a:p>
            <a:r>
              <a:rPr lang="en-GB" dirty="0">
                <a:solidFill>
                  <a:srgbClr val="76CF6F"/>
                </a:solidFill>
              </a:rPr>
              <a:t>Setup 7 – Front wing 40 deg</a:t>
            </a:r>
          </a:p>
          <a:p>
            <a:r>
              <a:rPr lang="en-GB" dirty="0">
                <a:solidFill>
                  <a:srgbClr val="76CF6F"/>
                </a:solidFill>
              </a:rPr>
              <a:t>                 Rear wing 1 deg</a:t>
            </a:r>
          </a:p>
        </p:txBody>
      </p:sp>
      <p:sp>
        <p:nvSpPr>
          <p:cNvPr id="32" name="Rectangle 31">
            <a:extLst>
              <a:ext uri="{FF2B5EF4-FFF2-40B4-BE49-F238E27FC236}">
                <a16:creationId xmlns:a16="http://schemas.microsoft.com/office/drawing/2014/main" id="{7FDCCE4C-A12A-4F3A-B4D0-8ABF96AC1FF8}"/>
              </a:ext>
            </a:extLst>
          </p:cNvPr>
          <p:cNvSpPr/>
          <p:nvPr/>
        </p:nvSpPr>
        <p:spPr>
          <a:xfrm>
            <a:off x="628229" y="5975230"/>
            <a:ext cx="7943496" cy="646331"/>
          </a:xfrm>
          <a:prstGeom prst="rect">
            <a:avLst/>
          </a:prstGeom>
        </p:spPr>
        <p:txBody>
          <a:bodyPr wrap="square">
            <a:spAutoFit/>
          </a:bodyPr>
          <a:lstStyle/>
          <a:p>
            <a:r>
              <a:rPr lang="en-GB" dirty="0"/>
              <a:t>Figure 26 – Setups 3, 5 and 7 </a:t>
            </a:r>
            <a:r>
              <a:rPr lang="en-GB" dirty="0" err="1"/>
              <a:t>Center</a:t>
            </a:r>
            <a:r>
              <a:rPr lang="en-GB" dirty="0"/>
              <a:t> of Pressure histograms</a:t>
            </a:r>
          </a:p>
          <a:p>
            <a:r>
              <a:rPr lang="en-GB" dirty="0"/>
              <a:t>(Deion Atkinson)</a:t>
            </a:r>
          </a:p>
        </p:txBody>
      </p:sp>
      <p:sp>
        <p:nvSpPr>
          <p:cNvPr id="34" name="Rectangle 33">
            <a:extLst>
              <a:ext uri="{FF2B5EF4-FFF2-40B4-BE49-F238E27FC236}">
                <a16:creationId xmlns:a16="http://schemas.microsoft.com/office/drawing/2014/main" id="{47C6F55C-DA08-45B7-8FF3-86386344BEE5}"/>
              </a:ext>
            </a:extLst>
          </p:cNvPr>
          <p:cNvSpPr/>
          <p:nvPr/>
        </p:nvSpPr>
        <p:spPr>
          <a:xfrm>
            <a:off x="3671298" y="-64919"/>
            <a:ext cx="4849404" cy="830997"/>
          </a:xfrm>
          <a:prstGeom prst="rect">
            <a:avLst/>
          </a:prstGeom>
          <a:noFill/>
        </p:spPr>
        <p:txBody>
          <a:bodyPr wrap="none" lIns="91440" tIns="45720" rIns="91440" bIns="45720">
            <a:spAutoFit/>
          </a:bodyPr>
          <a:lstStyle/>
          <a:p>
            <a:pPr algn="ctr"/>
            <a:r>
              <a:rPr lang="en-US" sz="4800" b="0" cap="none" spc="0" dirty="0">
                <a:ln w="0"/>
                <a:solidFill>
                  <a:schemeClr val="tx1"/>
                </a:solidFill>
                <a:effectLst>
                  <a:outerShdw blurRad="38100" dist="19050" dir="2700000" algn="tl" rotWithShape="0">
                    <a:schemeClr val="dk1">
                      <a:alpha val="40000"/>
                    </a:schemeClr>
                  </a:outerShdw>
                </a:effectLst>
              </a:rPr>
              <a:t>CoP Histograms</a:t>
            </a:r>
          </a:p>
        </p:txBody>
      </p:sp>
    </p:spTree>
    <p:extLst>
      <p:ext uri="{BB962C8B-B14F-4D97-AF65-F5344CB8AC3E}">
        <p14:creationId xmlns:p14="http://schemas.microsoft.com/office/powerpoint/2010/main" val="38801681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2103B461-323C-4912-BFFD-C3758266208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1" name="Straight Connector 10">
              <a:extLst>
                <a:ext uri="{FF2B5EF4-FFF2-40B4-BE49-F238E27FC236}">
                  <a16:creationId xmlns:a16="http://schemas.microsoft.com/office/drawing/2014/main" id="{FBC21318-F4F4-4524-95D1-6B7FE0A788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D9FFA8E5-974F-409E-89C6-E185BD90933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C384E2B1-7008-45EE-9F2E-FEF3A089780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D4563410-7FE9-4955-89C6-0FB9326CD3A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3AD14C0E-D5DF-4BDC-BD92-642CFF1801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17" name="Rectangle 16">
            <a:extLst>
              <a:ext uri="{FF2B5EF4-FFF2-40B4-BE49-F238E27FC236}">
                <a16:creationId xmlns:a16="http://schemas.microsoft.com/office/drawing/2014/main" id="{9A212F8F-D812-4A16-BE82-F3500DE321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Snip Diagonal Corner Rectangle 24">
            <a:extLst>
              <a:ext uri="{FF2B5EF4-FFF2-40B4-BE49-F238E27FC236}">
                <a16:creationId xmlns:a16="http://schemas.microsoft.com/office/drawing/2014/main" id="{D2CF1D1B-04ED-443D-A9FE-68BF8859BD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8229" y="620722"/>
            <a:ext cx="10935543" cy="5286838"/>
          </a:xfrm>
          <a:prstGeom prst="snip2DiagRect">
            <a:avLst>
              <a:gd name="adj1" fmla="val 10787"/>
              <a:gd name="adj2" fmla="val 0"/>
            </a:avLst>
          </a:prstGeom>
          <a:solidFill>
            <a:schemeClr val="tx1"/>
          </a:solidFill>
          <a:ln>
            <a:no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knot&#10;&#10;Description automatically generated">
            <a:extLst>
              <a:ext uri="{FF2B5EF4-FFF2-40B4-BE49-F238E27FC236}">
                <a16:creationId xmlns:a16="http://schemas.microsoft.com/office/drawing/2014/main" id="{2F3F6121-912A-4953-84F4-C875377840D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2480" y="1076439"/>
            <a:ext cx="10607040" cy="4375404"/>
          </a:xfrm>
          <a:custGeom>
            <a:avLst/>
            <a:gdLst/>
            <a:ahLst/>
            <a:cxnLst/>
            <a:rect l="l" t="t" r="r" b="b"/>
            <a:pathLst>
              <a:path w="10607040" h="4956048">
                <a:moveTo>
                  <a:pt x="497480" y="0"/>
                </a:moveTo>
                <a:lnTo>
                  <a:pt x="10607040" y="0"/>
                </a:lnTo>
                <a:lnTo>
                  <a:pt x="10607040" y="4485407"/>
                </a:lnTo>
                <a:lnTo>
                  <a:pt x="10131692" y="4956048"/>
                </a:lnTo>
                <a:lnTo>
                  <a:pt x="0" y="4956048"/>
                </a:lnTo>
                <a:lnTo>
                  <a:pt x="0" y="492554"/>
                </a:lnTo>
                <a:close/>
              </a:path>
            </a:pathLst>
          </a:custGeom>
        </p:spPr>
      </p:pic>
      <p:sp>
        <p:nvSpPr>
          <p:cNvPr id="16" name="Rectangle 15">
            <a:extLst>
              <a:ext uri="{FF2B5EF4-FFF2-40B4-BE49-F238E27FC236}">
                <a16:creationId xmlns:a16="http://schemas.microsoft.com/office/drawing/2014/main" id="{FA7E26B8-055D-490D-BD78-AF97B4C426FC}"/>
              </a:ext>
            </a:extLst>
          </p:cNvPr>
          <p:cNvSpPr/>
          <p:nvPr/>
        </p:nvSpPr>
        <p:spPr>
          <a:xfrm>
            <a:off x="628229" y="5975230"/>
            <a:ext cx="7943496" cy="646331"/>
          </a:xfrm>
          <a:prstGeom prst="rect">
            <a:avLst/>
          </a:prstGeom>
        </p:spPr>
        <p:txBody>
          <a:bodyPr wrap="square">
            <a:spAutoFit/>
          </a:bodyPr>
          <a:lstStyle/>
          <a:p>
            <a:r>
              <a:rPr lang="en-GB" dirty="0"/>
              <a:t>Figure 27 – Setups 3 and 7 </a:t>
            </a:r>
            <a:r>
              <a:rPr lang="en-GB" dirty="0" err="1"/>
              <a:t>Center</a:t>
            </a:r>
            <a:r>
              <a:rPr lang="en-GB" dirty="0"/>
              <a:t> of Pressure on track</a:t>
            </a:r>
          </a:p>
          <a:p>
            <a:r>
              <a:rPr lang="en-GB" dirty="0"/>
              <a:t>(Deion Atkinson)</a:t>
            </a:r>
          </a:p>
        </p:txBody>
      </p:sp>
      <p:sp>
        <p:nvSpPr>
          <p:cNvPr id="18" name="Rectangle 17">
            <a:extLst>
              <a:ext uri="{FF2B5EF4-FFF2-40B4-BE49-F238E27FC236}">
                <a16:creationId xmlns:a16="http://schemas.microsoft.com/office/drawing/2014/main" id="{6D7F1D1D-43B1-4CB6-B1DD-58C2291E8617}"/>
              </a:ext>
            </a:extLst>
          </p:cNvPr>
          <p:cNvSpPr/>
          <p:nvPr/>
        </p:nvSpPr>
        <p:spPr>
          <a:xfrm>
            <a:off x="3957434" y="-64919"/>
            <a:ext cx="4277133" cy="830997"/>
          </a:xfrm>
          <a:prstGeom prst="rect">
            <a:avLst/>
          </a:prstGeom>
          <a:noFill/>
        </p:spPr>
        <p:txBody>
          <a:bodyPr wrap="none" lIns="91440" tIns="45720" rIns="91440" bIns="45720">
            <a:spAutoFit/>
          </a:bodyPr>
          <a:lstStyle/>
          <a:p>
            <a:pPr algn="ctr"/>
            <a:r>
              <a:rPr lang="en-US" sz="4800" b="0" cap="none" spc="0" dirty="0">
                <a:ln w="0"/>
                <a:solidFill>
                  <a:schemeClr val="tx1"/>
                </a:solidFill>
                <a:effectLst>
                  <a:outerShdw blurRad="38100" dist="19050" dir="2700000" algn="tl" rotWithShape="0">
                    <a:schemeClr val="dk1">
                      <a:alpha val="40000"/>
                    </a:schemeClr>
                  </a:outerShdw>
                </a:effectLst>
              </a:rPr>
              <a:t>CoP On Track</a:t>
            </a:r>
          </a:p>
        </p:txBody>
      </p:sp>
      <p:sp>
        <p:nvSpPr>
          <p:cNvPr id="20" name="TextBox 19">
            <a:extLst>
              <a:ext uri="{FF2B5EF4-FFF2-40B4-BE49-F238E27FC236}">
                <a16:creationId xmlns:a16="http://schemas.microsoft.com/office/drawing/2014/main" id="{9B4CF246-0A77-4C2E-BC81-71A4FFF601DF}"/>
              </a:ext>
            </a:extLst>
          </p:cNvPr>
          <p:cNvSpPr txBox="1"/>
          <p:nvPr/>
        </p:nvSpPr>
        <p:spPr>
          <a:xfrm>
            <a:off x="7580140" y="3704272"/>
            <a:ext cx="3692698" cy="1477328"/>
          </a:xfrm>
          <a:prstGeom prst="rect">
            <a:avLst/>
          </a:prstGeom>
          <a:noFill/>
        </p:spPr>
        <p:txBody>
          <a:bodyPr wrap="square" rtlCol="0">
            <a:spAutoFit/>
          </a:bodyPr>
          <a:lstStyle/>
          <a:p>
            <a:r>
              <a:rPr lang="en-GB" dirty="0">
                <a:solidFill>
                  <a:schemeClr val="accent6"/>
                </a:solidFill>
              </a:rPr>
              <a:t>Setup 3 – Front wing 1 deg</a:t>
            </a:r>
          </a:p>
          <a:p>
            <a:r>
              <a:rPr lang="en-GB" dirty="0">
                <a:solidFill>
                  <a:schemeClr val="accent6"/>
                </a:solidFill>
              </a:rPr>
              <a:t>                 Rear wing 40 deg</a:t>
            </a:r>
          </a:p>
          <a:p>
            <a:endParaRPr lang="en-GB" dirty="0">
              <a:solidFill>
                <a:srgbClr val="76CF6F"/>
              </a:solidFill>
            </a:endParaRPr>
          </a:p>
          <a:p>
            <a:r>
              <a:rPr lang="en-GB" dirty="0">
                <a:solidFill>
                  <a:schemeClr val="bg1"/>
                </a:solidFill>
              </a:rPr>
              <a:t>Setup 7 – Front wing 40 deg</a:t>
            </a:r>
          </a:p>
          <a:p>
            <a:r>
              <a:rPr lang="en-GB" dirty="0">
                <a:solidFill>
                  <a:schemeClr val="bg1"/>
                </a:solidFill>
              </a:rPr>
              <a:t>                 Rear wing 1 deg</a:t>
            </a:r>
          </a:p>
        </p:txBody>
      </p:sp>
    </p:spTree>
    <p:extLst>
      <p:ext uri="{BB962C8B-B14F-4D97-AF65-F5344CB8AC3E}">
        <p14:creationId xmlns:p14="http://schemas.microsoft.com/office/powerpoint/2010/main" val="22637025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12D8CD66-6E34-4232-868C-F61EC84AFC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1" name="Straight Connector 10">
              <a:extLst>
                <a:ext uri="{FF2B5EF4-FFF2-40B4-BE49-F238E27FC236}">
                  <a16:creationId xmlns:a16="http://schemas.microsoft.com/office/drawing/2014/main" id="{BA1EDB24-D25E-4498-9742-07355DA2B19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0E5C3020-0F81-4919-9D1F-B6ED9A83536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83ECD783-8E88-4D10-99BD-C579F0CA2AD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29EDE005-2618-4634-B693-DAB7F601385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C4252634-CD2F-416D-80D4-1C184472B0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17" name="Rectangle 16">
            <a:extLst>
              <a:ext uri="{FF2B5EF4-FFF2-40B4-BE49-F238E27FC236}">
                <a16:creationId xmlns:a16="http://schemas.microsoft.com/office/drawing/2014/main" id="{43F8250A-B5BC-48E8-9E34-320C6AB613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Snip Diagonal Corner Rectangle 24">
            <a:extLst>
              <a:ext uri="{FF2B5EF4-FFF2-40B4-BE49-F238E27FC236}">
                <a16:creationId xmlns:a16="http://schemas.microsoft.com/office/drawing/2014/main" id="{A2829537-8D6E-4F27-8454-8F19BEA8C1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8229" y="620722"/>
            <a:ext cx="10935543" cy="5286838"/>
          </a:xfrm>
          <a:prstGeom prst="snip2DiagRect">
            <a:avLst>
              <a:gd name="adj1" fmla="val 10787"/>
              <a:gd name="adj2" fmla="val 0"/>
            </a:avLst>
          </a:prstGeom>
          <a:solidFill>
            <a:schemeClr val="tx1"/>
          </a:solidFill>
          <a:ln>
            <a:no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6A17C61-9BDE-43D6-86B3-9CC1E2A6DE0F}"/>
              </a:ext>
            </a:extLst>
          </p:cNvPr>
          <p:cNvSpPr/>
          <p:nvPr/>
        </p:nvSpPr>
        <p:spPr>
          <a:xfrm>
            <a:off x="628229" y="5975230"/>
            <a:ext cx="7943496" cy="646331"/>
          </a:xfrm>
          <a:prstGeom prst="rect">
            <a:avLst/>
          </a:prstGeom>
        </p:spPr>
        <p:txBody>
          <a:bodyPr wrap="square">
            <a:spAutoFit/>
          </a:bodyPr>
          <a:lstStyle/>
          <a:p>
            <a:r>
              <a:rPr lang="en-GB" dirty="0"/>
              <a:t>Figure 28 – Setups 3, 5 and 7 </a:t>
            </a:r>
            <a:r>
              <a:rPr lang="en-GB" dirty="0" err="1"/>
              <a:t>Center</a:t>
            </a:r>
            <a:r>
              <a:rPr lang="en-GB" dirty="0"/>
              <a:t> of Pressure vs Rake Angle</a:t>
            </a:r>
          </a:p>
          <a:p>
            <a:r>
              <a:rPr lang="en-GB" dirty="0"/>
              <a:t>(Deion Atkinson)</a:t>
            </a:r>
          </a:p>
        </p:txBody>
      </p:sp>
      <p:sp>
        <p:nvSpPr>
          <p:cNvPr id="18" name="Rectangle 17">
            <a:extLst>
              <a:ext uri="{FF2B5EF4-FFF2-40B4-BE49-F238E27FC236}">
                <a16:creationId xmlns:a16="http://schemas.microsoft.com/office/drawing/2014/main" id="{EECDBD13-3C53-4414-8D7A-C7918BA35E47}"/>
              </a:ext>
            </a:extLst>
          </p:cNvPr>
          <p:cNvSpPr/>
          <p:nvPr/>
        </p:nvSpPr>
        <p:spPr>
          <a:xfrm>
            <a:off x="3189598" y="-64919"/>
            <a:ext cx="5812810" cy="830997"/>
          </a:xfrm>
          <a:prstGeom prst="rect">
            <a:avLst/>
          </a:prstGeom>
          <a:noFill/>
        </p:spPr>
        <p:txBody>
          <a:bodyPr wrap="none" lIns="91440" tIns="45720" rIns="91440" bIns="45720">
            <a:spAutoFit/>
          </a:bodyPr>
          <a:lstStyle/>
          <a:p>
            <a:pPr algn="ctr"/>
            <a:r>
              <a:rPr lang="en-US" sz="4800" b="0" cap="none" spc="0" dirty="0">
                <a:ln w="0"/>
                <a:solidFill>
                  <a:schemeClr val="tx1"/>
                </a:solidFill>
                <a:effectLst>
                  <a:outerShdw blurRad="38100" dist="19050" dir="2700000" algn="tl" rotWithShape="0">
                    <a:schemeClr val="dk1">
                      <a:alpha val="40000"/>
                    </a:schemeClr>
                  </a:outerShdw>
                </a:effectLst>
              </a:rPr>
              <a:t>CoP vs Rake Angle</a:t>
            </a:r>
          </a:p>
        </p:txBody>
      </p:sp>
      <p:pic>
        <p:nvPicPr>
          <p:cNvPr id="7" name="Picture 6" descr="A close up of a map&#10;&#10;Description automatically generated">
            <a:extLst>
              <a:ext uri="{FF2B5EF4-FFF2-40B4-BE49-F238E27FC236}">
                <a16:creationId xmlns:a16="http://schemas.microsoft.com/office/drawing/2014/main" id="{978BB5F7-8458-4C84-8B75-16B6E32E86D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2067" y="1146361"/>
            <a:ext cx="10326111" cy="4235560"/>
          </a:xfrm>
          <a:prstGeom prst="rect">
            <a:avLst/>
          </a:prstGeom>
        </p:spPr>
      </p:pic>
      <p:sp>
        <p:nvSpPr>
          <p:cNvPr id="20" name="TextBox 19">
            <a:extLst>
              <a:ext uri="{FF2B5EF4-FFF2-40B4-BE49-F238E27FC236}">
                <a16:creationId xmlns:a16="http://schemas.microsoft.com/office/drawing/2014/main" id="{692B4A98-3628-4E2D-884C-84A055E78DF1}"/>
              </a:ext>
            </a:extLst>
          </p:cNvPr>
          <p:cNvSpPr txBox="1"/>
          <p:nvPr/>
        </p:nvSpPr>
        <p:spPr>
          <a:xfrm>
            <a:off x="1343249" y="3190344"/>
            <a:ext cx="3692698" cy="1754326"/>
          </a:xfrm>
          <a:prstGeom prst="rect">
            <a:avLst/>
          </a:prstGeom>
          <a:noFill/>
        </p:spPr>
        <p:txBody>
          <a:bodyPr wrap="square" rtlCol="0">
            <a:spAutoFit/>
          </a:bodyPr>
          <a:lstStyle/>
          <a:p>
            <a:r>
              <a:rPr lang="en-GB" dirty="0">
                <a:solidFill>
                  <a:schemeClr val="accent6"/>
                </a:solidFill>
              </a:rPr>
              <a:t>Setup 3 – Front wing 1 deg</a:t>
            </a:r>
          </a:p>
          <a:p>
            <a:r>
              <a:rPr lang="en-GB" dirty="0">
                <a:solidFill>
                  <a:schemeClr val="accent6"/>
                </a:solidFill>
              </a:rPr>
              <a:t>                 Rear wing 40 deg</a:t>
            </a:r>
          </a:p>
          <a:p>
            <a:r>
              <a:rPr lang="en-GB" dirty="0">
                <a:solidFill>
                  <a:schemeClr val="bg1"/>
                </a:solidFill>
              </a:rPr>
              <a:t>Setup 5 – Front wing 20 deg</a:t>
            </a:r>
          </a:p>
          <a:p>
            <a:r>
              <a:rPr lang="en-GB" dirty="0">
                <a:solidFill>
                  <a:schemeClr val="bg1"/>
                </a:solidFill>
              </a:rPr>
              <a:t>                 Rear wing 20 deg</a:t>
            </a:r>
            <a:endParaRPr lang="en-GB" dirty="0">
              <a:solidFill>
                <a:srgbClr val="76CF6F"/>
              </a:solidFill>
            </a:endParaRPr>
          </a:p>
          <a:p>
            <a:r>
              <a:rPr lang="en-GB" dirty="0">
                <a:solidFill>
                  <a:srgbClr val="76CF6F"/>
                </a:solidFill>
              </a:rPr>
              <a:t>Setup 7 – Front wing 40 deg</a:t>
            </a:r>
          </a:p>
          <a:p>
            <a:r>
              <a:rPr lang="en-GB" dirty="0">
                <a:solidFill>
                  <a:srgbClr val="76CF6F"/>
                </a:solidFill>
              </a:rPr>
              <a:t>                 Rear wing 1 deg</a:t>
            </a:r>
          </a:p>
        </p:txBody>
      </p:sp>
    </p:spTree>
    <p:extLst>
      <p:ext uri="{BB962C8B-B14F-4D97-AF65-F5344CB8AC3E}">
        <p14:creationId xmlns:p14="http://schemas.microsoft.com/office/powerpoint/2010/main" val="9182570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picture containing map, group&#10;&#10;Description automatically generated">
            <a:extLst>
              <a:ext uri="{FF2B5EF4-FFF2-40B4-BE49-F238E27FC236}">
                <a16:creationId xmlns:a16="http://schemas.microsoft.com/office/drawing/2014/main" id="{6F941E49-5C27-453A-8AF6-EA5120F752A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5321" y="1064177"/>
            <a:ext cx="11561358" cy="4729646"/>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29" name="Rectangle 28">
            <a:extLst>
              <a:ext uri="{FF2B5EF4-FFF2-40B4-BE49-F238E27FC236}">
                <a16:creationId xmlns:a16="http://schemas.microsoft.com/office/drawing/2014/main" id="{53A1B474-8255-4E35-B86E-80A7449C993E}"/>
              </a:ext>
            </a:extLst>
          </p:cNvPr>
          <p:cNvSpPr/>
          <p:nvPr/>
        </p:nvSpPr>
        <p:spPr>
          <a:xfrm>
            <a:off x="700135" y="0"/>
            <a:ext cx="10791737" cy="830997"/>
          </a:xfrm>
          <a:prstGeom prst="rect">
            <a:avLst/>
          </a:prstGeom>
          <a:noFill/>
        </p:spPr>
        <p:txBody>
          <a:bodyPr wrap="none" lIns="91440" tIns="45720" rIns="91440" bIns="45720">
            <a:spAutoFit/>
          </a:bodyPr>
          <a:lstStyle/>
          <a:p>
            <a:pPr algn="ctr"/>
            <a:r>
              <a:rPr lang="en-US" sz="4800" b="0" cap="none" spc="0" dirty="0">
                <a:ln w="0"/>
                <a:solidFill>
                  <a:schemeClr val="tx1"/>
                </a:solidFill>
                <a:effectLst>
                  <a:outerShdw blurRad="38100" dist="19050" dir="2700000" algn="tl" rotWithShape="0">
                    <a:schemeClr val="dk1">
                      <a:alpha val="40000"/>
                    </a:schemeClr>
                  </a:outerShdw>
                </a:effectLst>
              </a:rPr>
              <a:t>Understeer Full </a:t>
            </a:r>
            <a:r>
              <a:rPr lang="en-US" sz="4800" dirty="0">
                <a:ln w="0"/>
                <a:effectLst>
                  <a:outerShdw blurRad="38100" dist="19050" dir="2700000" algn="tl" rotWithShape="0">
                    <a:schemeClr val="dk1">
                      <a:alpha val="40000"/>
                    </a:schemeClr>
                  </a:outerShdw>
                </a:effectLst>
              </a:rPr>
              <a:t>L</a:t>
            </a:r>
            <a:r>
              <a:rPr lang="en-US" sz="4800" b="0" cap="none" spc="0" dirty="0">
                <a:ln w="0"/>
                <a:solidFill>
                  <a:schemeClr val="tx1"/>
                </a:solidFill>
                <a:effectLst>
                  <a:outerShdw blurRad="38100" dist="19050" dir="2700000" algn="tl" rotWithShape="0">
                    <a:schemeClr val="dk1">
                      <a:alpha val="40000"/>
                    </a:schemeClr>
                  </a:outerShdw>
                </a:effectLst>
              </a:rPr>
              <a:t>ap – Setups 3 and 7</a:t>
            </a:r>
          </a:p>
        </p:txBody>
      </p:sp>
      <p:sp>
        <p:nvSpPr>
          <p:cNvPr id="31" name="Rectangle 30">
            <a:extLst>
              <a:ext uri="{FF2B5EF4-FFF2-40B4-BE49-F238E27FC236}">
                <a16:creationId xmlns:a16="http://schemas.microsoft.com/office/drawing/2014/main" id="{2766440B-D9AF-4138-981E-F0610B25D6B4}"/>
              </a:ext>
            </a:extLst>
          </p:cNvPr>
          <p:cNvSpPr/>
          <p:nvPr/>
        </p:nvSpPr>
        <p:spPr>
          <a:xfrm>
            <a:off x="628229" y="5975230"/>
            <a:ext cx="7943496" cy="646331"/>
          </a:xfrm>
          <a:prstGeom prst="rect">
            <a:avLst/>
          </a:prstGeom>
        </p:spPr>
        <p:txBody>
          <a:bodyPr wrap="square">
            <a:spAutoFit/>
          </a:bodyPr>
          <a:lstStyle/>
          <a:p>
            <a:r>
              <a:rPr lang="en-GB" dirty="0"/>
              <a:t>Figure 29 – Setups 3 and 7 Understeer full lap analysis</a:t>
            </a:r>
          </a:p>
          <a:p>
            <a:r>
              <a:rPr lang="en-GB" dirty="0"/>
              <a:t>(Deion Atkinson)</a:t>
            </a:r>
          </a:p>
        </p:txBody>
      </p:sp>
    </p:spTree>
    <p:extLst>
      <p:ext uri="{BB962C8B-B14F-4D97-AF65-F5344CB8AC3E}">
        <p14:creationId xmlns:p14="http://schemas.microsoft.com/office/powerpoint/2010/main" val="39531092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 up of a map&#10;&#10;Description automatically generated">
            <a:extLst>
              <a:ext uri="{FF2B5EF4-FFF2-40B4-BE49-F238E27FC236}">
                <a16:creationId xmlns:a16="http://schemas.microsoft.com/office/drawing/2014/main" id="{84683FBA-4E55-4AE7-A91B-C45073877D9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5799" y="1062971"/>
            <a:ext cx="11720402" cy="4732058"/>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7" name="Rectangle 6">
            <a:extLst>
              <a:ext uri="{FF2B5EF4-FFF2-40B4-BE49-F238E27FC236}">
                <a16:creationId xmlns:a16="http://schemas.microsoft.com/office/drawing/2014/main" id="{8AC7A8ED-707E-4DF4-875F-D30AFA069203}"/>
              </a:ext>
            </a:extLst>
          </p:cNvPr>
          <p:cNvSpPr/>
          <p:nvPr/>
        </p:nvSpPr>
        <p:spPr>
          <a:xfrm>
            <a:off x="478922" y="21728"/>
            <a:ext cx="11234166" cy="830997"/>
          </a:xfrm>
          <a:prstGeom prst="rect">
            <a:avLst/>
          </a:prstGeom>
          <a:noFill/>
        </p:spPr>
        <p:txBody>
          <a:bodyPr wrap="none" lIns="91440" tIns="45720" rIns="91440" bIns="45720">
            <a:spAutoFit/>
          </a:bodyPr>
          <a:lstStyle/>
          <a:p>
            <a:pPr algn="ctr"/>
            <a:r>
              <a:rPr lang="en-US" sz="4800" b="0" cap="none" spc="0" dirty="0">
                <a:ln w="0"/>
                <a:solidFill>
                  <a:schemeClr val="tx1"/>
                </a:solidFill>
                <a:effectLst>
                  <a:outerShdw blurRad="38100" dist="19050" dir="2700000" algn="tl" rotWithShape="0">
                    <a:schemeClr val="dk1">
                      <a:alpha val="40000"/>
                    </a:schemeClr>
                  </a:outerShdw>
                </a:effectLst>
              </a:rPr>
              <a:t>Understeer Full </a:t>
            </a:r>
            <a:r>
              <a:rPr lang="en-US" sz="4800" dirty="0">
                <a:ln w="0"/>
                <a:effectLst>
                  <a:outerShdw blurRad="38100" dist="19050" dir="2700000" algn="tl" rotWithShape="0">
                    <a:schemeClr val="dk1">
                      <a:alpha val="40000"/>
                    </a:schemeClr>
                  </a:outerShdw>
                </a:effectLst>
              </a:rPr>
              <a:t>L</a:t>
            </a:r>
            <a:r>
              <a:rPr lang="en-US" sz="4800" b="0" cap="none" spc="0" dirty="0">
                <a:ln w="0"/>
                <a:solidFill>
                  <a:schemeClr val="tx1"/>
                </a:solidFill>
                <a:effectLst>
                  <a:outerShdw blurRad="38100" dist="19050" dir="2700000" algn="tl" rotWithShape="0">
                    <a:schemeClr val="dk1">
                      <a:alpha val="40000"/>
                    </a:schemeClr>
                  </a:outerShdw>
                </a:effectLst>
              </a:rPr>
              <a:t>ap – Setup 1, 5 and 9</a:t>
            </a:r>
          </a:p>
        </p:txBody>
      </p:sp>
      <p:sp>
        <p:nvSpPr>
          <p:cNvPr id="8" name="Rectangle 7">
            <a:extLst>
              <a:ext uri="{FF2B5EF4-FFF2-40B4-BE49-F238E27FC236}">
                <a16:creationId xmlns:a16="http://schemas.microsoft.com/office/drawing/2014/main" id="{5485EDF5-DEB0-47F3-8635-ECDA4AFADC0E}"/>
              </a:ext>
            </a:extLst>
          </p:cNvPr>
          <p:cNvSpPr/>
          <p:nvPr/>
        </p:nvSpPr>
        <p:spPr>
          <a:xfrm>
            <a:off x="628229" y="5975230"/>
            <a:ext cx="7943496" cy="646331"/>
          </a:xfrm>
          <a:prstGeom prst="rect">
            <a:avLst/>
          </a:prstGeom>
        </p:spPr>
        <p:txBody>
          <a:bodyPr wrap="square">
            <a:spAutoFit/>
          </a:bodyPr>
          <a:lstStyle/>
          <a:p>
            <a:r>
              <a:rPr lang="en-GB" dirty="0"/>
              <a:t>Figure 30 – Setups 1, 5 and 9 Understeer full lap analysis</a:t>
            </a:r>
          </a:p>
          <a:p>
            <a:r>
              <a:rPr lang="en-GB" dirty="0"/>
              <a:t>(Deion Atkinson)</a:t>
            </a:r>
          </a:p>
        </p:txBody>
      </p:sp>
    </p:spTree>
    <p:extLst>
      <p:ext uri="{BB962C8B-B14F-4D97-AF65-F5344CB8AC3E}">
        <p14:creationId xmlns:p14="http://schemas.microsoft.com/office/powerpoint/2010/main" val="1800437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A07C0D4-90A5-4E84-AA93-AAD592815E04}"/>
              </a:ext>
            </a:extLst>
          </p:cNvPr>
          <p:cNvSpPr/>
          <p:nvPr/>
        </p:nvSpPr>
        <p:spPr>
          <a:xfrm>
            <a:off x="4140176" y="111594"/>
            <a:ext cx="3911648"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Conclusion</a:t>
            </a:r>
          </a:p>
        </p:txBody>
      </p:sp>
      <p:sp>
        <p:nvSpPr>
          <p:cNvPr id="5" name="TextBox 4">
            <a:extLst>
              <a:ext uri="{FF2B5EF4-FFF2-40B4-BE49-F238E27FC236}">
                <a16:creationId xmlns:a16="http://schemas.microsoft.com/office/drawing/2014/main" id="{3CD078F5-DF9C-448D-A022-1CD81AAA64A1}"/>
              </a:ext>
            </a:extLst>
          </p:cNvPr>
          <p:cNvSpPr txBox="1"/>
          <p:nvPr/>
        </p:nvSpPr>
        <p:spPr>
          <a:xfrm>
            <a:off x="546100" y="959093"/>
            <a:ext cx="11137899" cy="7017306"/>
          </a:xfrm>
          <a:prstGeom prst="rect">
            <a:avLst/>
          </a:prstGeom>
          <a:noFill/>
        </p:spPr>
        <p:txBody>
          <a:bodyPr wrap="square" rtlCol="0">
            <a:spAutoFit/>
          </a:bodyPr>
          <a:lstStyle/>
          <a:p>
            <a:pPr algn="ctr">
              <a:lnSpc>
                <a:spcPct val="150000"/>
              </a:lnSpc>
            </a:pPr>
            <a:r>
              <a:rPr lang="en-GB" b="1" dirty="0"/>
              <a:t>Straight Line Testing</a:t>
            </a:r>
          </a:p>
          <a:p>
            <a:pPr marL="285750" indent="-285750">
              <a:lnSpc>
                <a:spcPct val="150000"/>
              </a:lnSpc>
              <a:buFont typeface="Arial" panose="020B0604020202020204" pitchFamily="34" charset="0"/>
              <a:buChar char="•"/>
            </a:pPr>
            <a:r>
              <a:rPr lang="en-GB" dirty="0">
                <a:solidFill>
                  <a:schemeClr val="bg1"/>
                </a:solidFill>
              </a:rPr>
              <a:t>The larger the angle of attack, the larger the drag</a:t>
            </a:r>
          </a:p>
          <a:p>
            <a:pPr marL="285750" indent="-285750">
              <a:lnSpc>
                <a:spcPct val="150000"/>
              </a:lnSpc>
              <a:buFont typeface="Arial" panose="020B0604020202020204" pitchFamily="34" charset="0"/>
              <a:buChar char="•"/>
            </a:pPr>
            <a:r>
              <a:rPr lang="en-GB" dirty="0">
                <a:solidFill>
                  <a:schemeClr val="bg1"/>
                </a:solidFill>
              </a:rPr>
              <a:t>Lift increases with angle of attack </a:t>
            </a:r>
          </a:p>
          <a:p>
            <a:pPr marL="285750" indent="-285750">
              <a:lnSpc>
                <a:spcPct val="150000"/>
              </a:lnSpc>
              <a:buFont typeface="Arial" panose="020B0604020202020204" pitchFamily="34" charset="0"/>
              <a:buChar char="•"/>
            </a:pPr>
            <a:r>
              <a:rPr lang="en-GB" dirty="0">
                <a:solidFill>
                  <a:schemeClr val="bg1"/>
                </a:solidFill>
              </a:rPr>
              <a:t>As the front ride height increases, the drag decreases but as the rear ride height increases the drag also increases</a:t>
            </a:r>
          </a:p>
          <a:p>
            <a:pPr marL="285750" indent="-285750">
              <a:lnSpc>
                <a:spcPct val="150000"/>
              </a:lnSpc>
              <a:buFont typeface="Arial" panose="020B0604020202020204" pitchFamily="34" charset="0"/>
              <a:buChar char="•"/>
            </a:pPr>
            <a:r>
              <a:rPr lang="en-GB" dirty="0">
                <a:solidFill>
                  <a:schemeClr val="bg1"/>
                </a:solidFill>
              </a:rPr>
              <a:t>Front wing has more of an effect on CoP than the rear wing, as the front wing angle increases the CoP shifts further forwards than it does backward with the rear wing</a:t>
            </a:r>
          </a:p>
          <a:p>
            <a:pPr algn="ctr">
              <a:lnSpc>
                <a:spcPct val="150000"/>
              </a:lnSpc>
            </a:pPr>
            <a:r>
              <a:rPr lang="en-GB" b="1" dirty="0"/>
              <a:t>Circuit Testing</a:t>
            </a:r>
          </a:p>
          <a:p>
            <a:pPr marL="285750" indent="-285750">
              <a:lnSpc>
                <a:spcPct val="150000"/>
              </a:lnSpc>
              <a:buFont typeface="Arial" panose="020B0604020202020204" pitchFamily="34" charset="0"/>
              <a:buChar char="•"/>
            </a:pPr>
            <a:r>
              <a:rPr lang="en-GB" dirty="0">
                <a:solidFill>
                  <a:schemeClr val="bg1"/>
                </a:solidFill>
              </a:rPr>
              <a:t>When increasing the angle of attack on both wings the drag increases and helps the vehicle to keep its balance but has an effect on top speeds. </a:t>
            </a:r>
          </a:p>
          <a:p>
            <a:pPr marL="285750" indent="-285750">
              <a:lnSpc>
                <a:spcPct val="150000"/>
              </a:lnSpc>
              <a:buFont typeface="Arial" panose="020B0604020202020204" pitchFamily="34" charset="0"/>
              <a:buChar char="•"/>
            </a:pPr>
            <a:r>
              <a:rPr lang="en-GB" dirty="0">
                <a:solidFill>
                  <a:schemeClr val="bg1"/>
                </a:solidFill>
              </a:rPr>
              <a:t>Tuning both front and rear wings at different angles have an effect on the vehicles balance and handling, this is mostly due to CoP being shifted either forwards or backwards.</a:t>
            </a:r>
          </a:p>
          <a:p>
            <a:pPr algn="ctr">
              <a:lnSpc>
                <a:spcPct val="150000"/>
              </a:lnSpc>
            </a:pPr>
            <a:endParaRPr lang="en-GB" dirty="0">
              <a:solidFill>
                <a:schemeClr val="bg1"/>
              </a:solidFill>
            </a:endParaRPr>
          </a:p>
          <a:p>
            <a:pPr marL="285750" indent="-285750">
              <a:lnSpc>
                <a:spcPct val="150000"/>
              </a:lnSpc>
              <a:buFont typeface="Arial" panose="020B0604020202020204" pitchFamily="34" charset="0"/>
              <a:buChar char="•"/>
            </a:pPr>
            <a:endParaRPr lang="en-GB" dirty="0"/>
          </a:p>
          <a:p>
            <a:pPr marL="285750" indent="-285750">
              <a:lnSpc>
                <a:spcPct val="150000"/>
              </a:lnSpc>
              <a:buFont typeface="Arial" panose="020B0604020202020204" pitchFamily="34" charset="0"/>
              <a:buChar char="•"/>
            </a:pPr>
            <a:endParaRPr lang="en-GB" dirty="0"/>
          </a:p>
          <a:p>
            <a:pPr marL="285750" indent="-285750">
              <a:lnSpc>
                <a:spcPct val="150000"/>
              </a:lnSpc>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80629951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9A59DA4-A7BC-4030-8356-BC5690940CCC}"/>
              </a:ext>
            </a:extLst>
          </p:cNvPr>
          <p:cNvSpPr/>
          <p:nvPr/>
        </p:nvSpPr>
        <p:spPr>
          <a:xfrm>
            <a:off x="3927781" y="111594"/>
            <a:ext cx="4336444" cy="923330"/>
          </a:xfrm>
          <a:prstGeom prst="rect">
            <a:avLst/>
          </a:prstGeom>
          <a:noFill/>
        </p:spPr>
        <p:txBody>
          <a:bodyPr wrap="none" lIns="91440" tIns="45720" rIns="91440" bIns="45720">
            <a:spAutoFit/>
          </a:bodyPr>
          <a:lstStyle/>
          <a:p>
            <a:pPr algn="ctr"/>
            <a:r>
              <a:rPr lang="en-US" sz="5400" dirty="0">
                <a:ln w="0"/>
                <a:effectLst>
                  <a:outerShdw blurRad="38100" dist="19050" dir="2700000" algn="tl" rotWithShape="0">
                    <a:schemeClr val="dk1">
                      <a:alpha val="40000"/>
                    </a:schemeClr>
                  </a:outerShdw>
                </a:effectLst>
              </a:rPr>
              <a:t>Bibliography</a:t>
            </a:r>
            <a:endParaRPr lang="en-US" sz="5400" b="0" cap="none" spc="0" dirty="0">
              <a:ln w="0"/>
              <a:solidFill>
                <a:schemeClr val="tx1"/>
              </a:solidFill>
              <a:effectLst>
                <a:outerShdw blurRad="38100" dist="19050" dir="2700000" algn="tl" rotWithShape="0">
                  <a:schemeClr val="dk1">
                    <a:alpha val="40000"/>
                  </a:schemeClr>
                </a:outerShdw>
              </a:effectLst>
            </a:endParaRPr>
          </a:p>
        </p:txBody>
      </p:sp>
      <p:sp>
        <p:nvSpPr>
          <p:cNvPr id="6" name="Rectangle 5">
            <a:extLst>
              <a:ext uri="{FF2B5EF4-FFF2-40B4-BE49-F238E27FC236}">
                <a16:creationId xmlns:a16="http://schemas.microsoft.com/office/drawing/2014/main" id="{A734A115-938E-48E8-BEB4-A9FA2DD2C96F}"/>
              </a:ext>
            </a:extLst>
          </p:cNvPr>
          <p:cNvSpPr/>
          <p:nvPr/>
        </p:nvSpPr>
        <p:spPr>
          <a:xfrm>
            <a:off x="259977" y="1083730"/>
            <a:ext cx="11672046" cy="5216813"/>
          </a:xfrm>
          <a:prstGeom prst="rect">
            <a:avLst/>
          </a:prstGeom>
        </p:spPr>
        <p:txBody>
          <a:bodyPr wrap="square">
            <a:spAutoFit/>
          </a:bodyPr>
          <a:lstStyle/>
          <a:p>
            <a:pPr>
              <a:lnSpc>
                <a:spcPct val="150000"/>
              </a:lnSpc>
            </a:pPr>
            <a:r>
              <a:rPr lang="en-GB" sz="1400" dirty="0">
                <a:solidFill>
                  <a:schemeClr val="bg1"/>
                </a:solidFill>
              </a:rPr>
              <a:t>Anderson, J. D. (2011). Fundamentals of Aerodynamics. McGraw Hill Company LTD.</a:t>
            </a:r>
          </a:p>
          <a:p>
            <a:pPr>
              <a:lnSpc>
                <a:spcPct val="150000"/>
              </a:lnSpc>
            </a:pPr>
            <a:r>
              <a:rPr lang="en-GB" sz="1400" dirty="0" err="1">
                <a:solidFill>
                  <a:schemeClr val="bg1"/>
                </a:solidFill>
              </a:rPr>
              <a:t>Durrer</a:t>
            </a:r>
            <a:r>
              <a:rPr lang="en-GB" sz="1400" dirty="0">
                <a:solidFill>
                  <a:schemeClr val="bg1"/>
                </a:solidFill>
              </a:rPr>
              <a:t>, S. (2016). Aerodynamics of Race car wings - A CFD study. Michigan: Grand </a:t>
            </a:r>
            <a:r>
              <a:rPr lang="en-GB" sz="1400" dirty="0" err="1">
                <a:solidFill>
                  <a:schemeClr val="bg1"/>
                </a:solidFill>
              </a:rPr>
              <a:t>Valey</a:t>
            </a:r>
            <a:r>
              <a:rPr lang="en-GB" sz="1400" dirty="0">
                <a:solidFill>
                  <a:schemeClr val="bg1"/>
                </a:solidFill>
              </a:rPr>
              <a:t> State University Scholar Works.</a:t>
            </a:r>
          </a:p>
          <a:p>
            <a:pPr>
              <a:lnSpc>
                <a:spcPct val="150000"/>
              </a:lnSpc>
            </a:pPr>
            <a:r>
              <a:rPr lang="en-GB" sz="1400" dirty="0">
                <a:solidFill>
                  <a:schemeClr val="bg1"/>
                </a:solidFill>
              </a:rPr>
              <a:t>Katz, J. (2006). Aerodynamics of race cars. Annual </a:t>
            </a:r>
            <a:r>
              <a:rPr lang="en-GB" sz="1400" dirty="0" err="1">
                <a:solidFill>
                  <a:schemeClr val="bg1"/>
                </a:solidFill>
              </a:rPr>
              <a:t>Reviw</a:t>
            </a:r>
            <a:r>
              <a:rPr lang="en-GB" sz="1400" dirty="0">
                <a:solidFill>
                  <a:schemeClr val="bg1"/>
                </a:solidFill>
              </a:rPr>
              <a:t> of Fluid Dynamics, 63.</a:t>
            </a:r>
          </a:p>
          <a:p>
            <a:pPr>
              <a:lnSpc>
                <a:spcPct val="150000"/>
              </a:lnSpc>
            </a:pPr>
            <a:r>
              <a:rPr lang="en-GB" sz="1400" dirty="0">
                <a:solidFill>
                  <a:schemeClr val="bg1"/>
                </a:solidFill>
              </a:rPr>
              <a:t>Michelin. (2018, 03 18). Race car physics. Retrieved from Michelinracingusa.com: https://michelinracingusa.com/race-car-physics-sebring-style/</a:t>
            </a:r>
          </a:p>
          <a:p>
            <a:pPr>
              <a:lnSpc>
                <a:spcPct val="150000"/>
              </a:lnSpc>
            </a:pPr>
            <a:r>
              <a:rPr lang="en-GB" sz="1400" dirty="0" err="1">
                <a:solidFill>
                  <a:schemeClr val="bg1"/>
                </a:solidFill>
              </a:rPr>
              <a:t>Piola</a:t>
            </a:r>
            <a:r>
              <a:rPr lang="en-GB" sz="1400" dirty="0">
                <a:solidFill>
                  <a:schemeClr val="bg1"/>
                </a:solidFill>
              </a:rPr>
              <a:t>, G. (2018, 09 11). Why rake rules in </a:t>
            </a:r>
            <a:r>
              <a:rPr lang="en-GB" sz="1400" dirty="0" err="1">
                <a:solidFill>
                  <a:schemeClr val="bg1"/>
                </a:solidFill>
              </a:rPr>
              <a:t>Mercedez</a:t>
            </a:r>
            <a:r>
              <a:rPr lang="en-GB" sz="1400" dirty="0">
                <a:solidFill>
                  <a:schemeClr val="bg1"/>
                </a:solidFill>
              </a:rPr>
              <a:t>, Ferrari and Red Bull's design philosophies . Retrieved from Formula1.com: https://www.formula1.com/en/latest/article.tech-tuesday-why-rake-rules-in-mercedes-ferraris-and-red-bulls-design.1Pmh3srXj2sSooEiGuYiku.html</a:t>
            </a:r>
          </a:p>
          <a:p>
            <a:pPr>
              <a:lnSpc>
                <a:spcPct val="150000"/>
              </a:lnSpc>
            </a:pPr>
            <a:r>
              <a:rPr lang="en-GB" sz="1400" dirty="0" err="1">
                <a:solidFill>
                  <a:schemeClr val="bg1"/>
                </a:solidFill>
              </a:rPr>
              <a:t>Quintarelli</a:t>
            </a:r>
            <a:r>
              <a:rPr lang="en-GB" sz="1400" dirty="0">
                <a:solidFill>
                  <a:schemeClr val="bg1"/>
                </a:solidFill>
              </a:rPr>
              <a:t>, A. (2018, 05 22). Aerodynamic </a:t>
            </a:r>
            <a:r>
              <a:rPr lang="en-GB" sz="1400" dirty="0" err="1">
                <a:solidFill>
                  <a:schemeClr val="bg1"/>
                </a:solidFill>
              </a:rPr>
              <a:t>effciency</a:t>
            </a:r>
            <a:r>
              <a:rPr lang="en-GB" sz="1400" dirty="0">
                <a:solidFill>
                  <a:schemeClr val="bg1"/>
                </a:solidFill>
              </a:rPr>
              <a:t>, balance and centre of pressure. Retrieved from Theracingline.net: http://theracingline.net/2018/race-car-tech/race-tech-explained/aerodynamic-efficiency-balance-and-center-of-pressure/</a:t>
            </a:r>
          </a:p>
          <a:p>
            <a:pPr>
              <a:lnSpc>
                <a:spcPct val="150000"/>
              </a:lnSpc>
            </a:pPr>
            <a:r>
              <a:rPr lang="en-GB" sz="1400" dirty="0" err="1">
                <a:solidFill>
                  <a:schemeClr val="bg1"/>
                </a:solidFill>
              </a:rPr>
              <a:t>Sampat</a:t>
            </a:r>
            <a:r>
              <a:rPr lang="en-GB" sz="1400" dirty="0">
                <a:solidFill>
                  <a:schemeClr val="bg1"/>
                </a:solidFill>
              </a:rPr>
              <a:t>, B. (2015). Lift and Drag coefficients based on angle of attack. California: California State University.</a:t>
            </a:r>
          </a:p>
          <a:p>
            <a:pPr>
              <a:lnSpc>
                <a:spcPct val="150000"/>
              </a:lnSpc>
            </a:pPr>
            <a:r>
              <a:rPr lang="en-GB" sz="1400" dirty="0" err="1">
                <a:solidFill>
                  <a:schemeClr val="bg1"/>
                </a:solidFill>
              </a:rPr>
              <a:t>TotalSim</a:t>
            </a:r>
            <a:r>
              <a:rPr lang="en-GB" sz="1400" dirty="0">
                <a:solidFill>
                  <a:schemeClr val="bg1"/>
                </a:solidFill>
              </a:rPr>
              <a:t>. (2016, 07 08). Secrets of Formula 1 - The role of the front wing. Retrieved from Totalsimulation.co.uk: https://www.totalsimulation.co.uk/secrets-formula-1-part-3-role-front-wing/</a:t>
            </a:r>
          </a:p>
          <a:p>
            <a:pPr>
              <a:lnSpc>
                <a:spcPct val="150000"/>
              </a:lnSpc>
            </a:pPr>
            <a:r>
              <a:rPr lang="en-GB" sz="1400" dirty="0">
                <a:solidFill>
                  <a:schemeClr val="bg1"/>
                </a:solidFill>
              </a:rPr>
              <a:t>Walter, D. J. (2007). Study of aerofoils at High Angle of Attack, in Ground Effect. </a:t>
            </a:r>
          </a:p>
          <a:p>
            <a:pPr>
              <a:lnSpc>
                <a:spcPct val="150000"/>
              </a:lnSpc>
            </a:pPr>
            <a:r>
              <a:rPr lang="en-GB" sz="1400" dirty="0">
                <a:solidFill>
                  <a:schemeClr val="bg1"/>
                </a:solidFill>
              </a:rPr>
              <a:t>Zhang, X. (2006). Ground Effect Aerodynamics of Race Cars. ASME.</a:t>
            </a:r>
          </a:p>
          <a:p>
            <a:endParaRPr lang="en-GB" dirty="0"/>
          </a:p>
        </p:txBody>
      </p:sp>
    </p:spTree>
    <p:extLst>
      <p:ext uri="{BB962C8B-B14F-4D97-AF65-F5344CB8AC3E}">
        <p14:creationId xmlns:p14="http://schemas.microsoft.com/office/powerpoint/2010/main" val="1254512127"/>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296</TotalTime>
  <Words>4304</Words>
  <Application>Microsoft Office PowerPoint</Application>
  <PresentationFormat>Widescreen</PresentationFormat>
  <Paragraphs>428</Paragraphs>
  <Slides>25</Slides>
  <Notes>24</Notes>
  <HiddenSlides>0</HiddenSlides>
  <MMClips>0</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1</vt:i4>
      </vt:variant>
      <vt:variant>
        <vt:lpstr>Slide Titles</vt:lpstr>
      </vt:variant>
      <vt:variant>
        <vt:i4>25</vt:i4>
      </vt:variant>
    </vt:vector>
  </HeadingPairs>
  <TitlesOfParts>
    <vt:vector size="32" baseType="lpstr">
      <vt:lpstr>Arial</vt:lpstr>
      <vt:lpstr>Calibri</vt:lpstr>
      <vt:lpstr>Cambria Math</vt:lpstr>
      <vt:lpstr>Century Gothic</vt:lpstr>
      <vt:lpstr>Wingdings 3</vt:lpstr>
      <vt:lpstr>Slice</vt:lpstr>
      <vt:lpstr>Worksheet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Deion Atkinson</dc:creator>
  <cp:lastModifiedBy>Deion Atkinson</cp:lastModifiedBy>
  <cp:revision>26</cp:revision>
  <dcterms:created xsi:type="dcterms:W3CDTF">2020-03-25T13:29:25Z</dcterms:created>
  <dcterms:modified xsi:type="dcterms:W3CDTF">2020-03-25T19:02:04Z</dcterms:modified>
</cp:coreProperties>
</file>