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50" r:id="rId2"/>
  </p:sldMasterIdLst>
  <p:notesMasterIdLst>
    <p:notesMasterId r:id="rId27"/>
  </p:notesMasterIdLst>
  <p:handoutMasterIdLst>
    <p:handoutMasterId r:id="rId28"/>
  </p:handoutMasterIdLst>
  <p:sldIdLst>
    <p:sldId id="281" r:id="rId3"/>
    <p:sldId id="256" r:id="rId4"/>
    <p:sldId id="274" r:id="rId5"/>
    <p:sldId id="257" r:id="rId6"/>
    <p:sldId id="259" r:id="rId7"/>
    <p:sldId id="275" r:id="rId8"/>
    <p:sldId id="260" r:id="rId9"/>
    <p:sldId id="261" r:id="rId10"/>
    <p:sldId id="277" r:id="rId11"/>
    <p:sldId id="262" r:id="rId12"/>
    <p:sldId id="276" r:id="rId13"/>
    <p:sldId id="278" r:id="rId14"/>
    <p:sldId id="263" r:id="rId15"/>
    <p:sldId id="264" r:id="rId16"/>
    <p:sldId id="279" r:id="rId17"/>
    <p:sldId id="280" r:id="rId18"/>
    <p:sldId id="265" r:id="rId19"/>
    <p:sldId id="266" r:id="rId20"/>
    <p:sldId id="268" r:id="rId21"/>
    <p:sldId id="271" r:id="rId22"/>
    <p:sldId id="272" r:id="rId23"/>
    <p:sldId id="270" r:id="rId24"/>
    <p:sldId id="273" r:id="rId25"/>
    <p:sldId id="267" r:id="rId26"/>
  </p:sldIdLst>
  <p:sldSz cx="9144000" cy="6858000" type="screen4x3"/>
  <p:notesSz cx="6858000" cy="9144000"/>
  <p:defaultTextStyle>
    <a:defPPr>
      <a:defRPr lang="ru-RU"/>
    </a:defPPr>
    <a:lvl1pPr algn="l" rtl="0" fontAlgn="base">
      <a:spcBef>
        <a:spcPct val="0"/>
      </a:spcBef>
      <a:spcAft>
        <a:spcPct val="0"/>
      </a:spcAft>
      <a:defRPr b="1" kern="1200">
        <a:solidFill>
          <a:schemeClr val="tx1"/>
        </a:solidFill>
        <a:latin typeface="Arial" charset="0"/>
        <a:ea typeface="+mn-ea"/>
        <a:cs typeface="+mn-cs"/>
      </a:defRPr>
    </a:lvl1pPr>
    <a:lvl2pPr marL="457200" algn="l" rtl="0" fontAlgn="base">
      <a:spcBef>
        <a:spcPct val="0"/>
      </a:spcBef>
      <a:spcAft>
        <a:spcPct val="0"/>
      </a:spcAft>
      <a:defRPr b="1" kern="1200">
        <a:solidFill>
          <a:schemeClr val="tx1"/>
        </a:solidFill>
        <a:latin typeface="Arial" charset="0"/>
        <a:ea typeface="+mn-ea"/>
        <a:cs typeface="+mn-cs"/>
      </a:defRPr>
    </a:lvl2pPr>
    <a:lvl3pPr marL="914400" algn="l" rtl="0" fontAlgn="base">
      <a:spcBef>
        <a:spcPct val="0"/>
      </a:spcBef>
      <a:spcAft>
        <a:spcPct val="0"/>
      </a:spcAft>
      <a:defRPr b="1" kern="1200">
        <a:solidFill>
          <a:schemeClr val="tx1"/>
        </a:solidFill>
        <a:latin typeface="Arial" charset="0"/>
        <a:ea typeface="+mn-ea"/>
        <a:cs typeface="+mn-cs"/>
      </a:defRPr>
    </a:lvl3pPr>
    <a:lvl4pPr marL="1371600" algn="l" rtl="0" fontAlgn="base">
      <a:spcBef>
        <a:spcPct val="0"/>
      </a:spcBef>
      <a:spcAft>
        <a:spcPct val="0"/>
      </a:spcAft>
      <a:defRPr b="1" kern="1200">
        <a:solidFill>
          <a:schemeClr val="tx1"/>
        </a:solidFill>
        <a:latin typeface="Arial" charset="0"/>
        <a:ea typeface="+mn-ea"/>
        <a:cs typeface="+mn-cs"/>
      </a:defRPr>
    </a:lvl4pPr>
    <a:lvl5pPr marL="1828800" algn="l" rtl="0" fontAlgn="base">
      <a:spcBef>
        <a:spcPct val="0"/>
      </a:spcBef>
      <a:spcAft>
        <a:spcPct val="0"/>
      </a:spcAft>
      <a:defRPr b="1" kern="1200">
        <a:solidFill>
          <a:schemeClr val="tx1"/>
        </a:solidFill>
        <a:latin typeface="Arial" charset="0"/>
        <a:ea typeface="+mn-ea"/>
        <a:cs typeface="+mn-cs"/>
      </a:defRPr>
    </a:lvl5pPr>
    <a:lvl6pPr marL="2286000" algn="l" defTabSz="914400" rtl="0" eaLnBrk="1" latinLnBrk="0" hangingPunct="1">
      <a:defRPr b="1" kern="1200">
        <a:solidFill>
          <a:schemeClr val="tx1"/>
        </a:solidFill>
        <a:latin typeface="Arial" charset="0"/>
        <a:ea typeface="+mn-ea"/>
        <a:cs typeface="+mn-cs"/>
      </a:defRPr>
    </a:lvl6pPr>
    <a:lvl7pPr marL="2743200" algn="l" defTabSz="914400" rtl="0" eaLnBrk="1" latinLnBrk="0" hangingPunct="1">
      <a:defRPr b="1" kern="1200">
        <a:solidFill>
          <a:schemeClr val="tx1"/>
        </a:solidFill>
        <a:latin typeface="Arial" charset="0"/>
        <a:ea typeface="+mn-ea"/>
        <a:cs typeface="+mn-cs"/>
      </a:defRPr>
    </a:lvl7pPr>
    <a:lvl8pPr marL="3200400" algn="l" defTabSz="914400" rtl="0" eaLnBrk="1" latinLnBrk="0" hangingPunct="1">
      <a:defRPr b="1" kern="1200">
        <a:solidFill>
          <a:schemeClr val="tx1"/>
        </a:solidFill>
        <a:latin typeface="Arial" charset="0"/>
        <a:ea typeface="+mn-ea"/>
        <a:cs typeface="+mn-cs"/>
      </a:defRPr>
    </a:lvl8pPr>
    <a:lvl9pPr marL="3657600" algn="l" defTabSz="914400" rtl="0" eaLnBrk="1" latinLnBrk="0" hangingPunct="1">
      <a:defRPr b="1" kern="1200">
        <a:solidFill>
          <a:schemeClr val="tx1"/>
        </a:solidFill>
        <a:latin typeface="Arial" charset="0"/>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CC1E0"/>
    <a:srgbClr val="65482B"/>
    <a:srgbClr val="C75806"/>
    <a:srgbClr val="000000"/>
    <a:srgbClr val="00499F"/>
    <a:srgbClr val="1B00FE"/>
    <a:srgbClr val="0CA3D7"/>
    <a:srgbClr val="6666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648" autoAdjust="0"/>
    <p:restoredTop sz="84200" autoAdjust="0"/>
  </p:normalViewPr>
  <p:slideViewPr>
    <p:cSldViewPr>
      <p:cViewPr varScale="1">
        <p:scale>
          <a:sx n="74" d="100"/>
          <a:sy n="74" d="100"/>
        </p:scale>
        <p:origin x="1944" y="62"/>
      </p:cViewPr>
      <p:guideLst/>
    </p:cSldViewPr>
  </p:slideViewPr>
  <p:notesTextViewPr>
    <p:cViewPr>
      <p:scale>
        <a:sx n="100" d="100"/>
        <a:sy n="100" d="100"/>
      </p:scale>
      <p:origin x="0" y="0"/>
    </p:cViewPr>
  </p:notesTextViewPr>
  <p:notesViewPr>
    <p:cSldViewPr>
      <p:cViewPr varScale="1">
        <p:scale>
          <a:sx n="66" d="100"/>
          <a:sy n="66" d="100"/>
        </p:scale>
        <p:origin x="-171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handoutMaster" Target="handoutMasters/handout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61948644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634"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200" b="0"/>
            </a:lvl1pPr>
          </a:lstStyle>
          <a:p>
            <a:endParaRPr lang="ru-RU"/>
          </a:p>
        </p:txBody>
      </p:sp>
      <p:sp>
        <p:nvSpPr>
          <p:cNvPr id="69635" name="Rectangle 3"/>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b="0"/>
            </a:lvl1pPr>
          </a:lstStyle>
          <a:p>
            <a:endParaRPr lang="ru-RU"/>
          </a:p>
        </p:txBody>
      </p:sp>
      <p:sp>
        <p:nvSpPr>
          <p:cNvPr id="6963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9637" name="Rectangle 5"/>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ru-RU" smtClean="0"/>
              <a:t>Click to edit Master text styles</a:t>
            </a:r>
          </a:p>
          <a:p>
            <a:pPr lvl="1"/>
            <a:r>
              <a:rPr lang="ru-RU" smtClean="0"/>
              <a:t>Second level</a:t>
            </a:r>
          </a:p>
          <a:p>
            <a:pPr lvl="2"/>
            <a:r>
              <a:rPr lang="ru-RU" smtClean="0"/>
              <a:t>Third level</a:t>
            </a:r>
          </a:p>
          <a:p>
            <a:pPr lvl="3"/>
            <a:r>
              <a:rPr lang="ru-RU" smtClean="0"/>
              <a:t>Fourth level</a:t>
            </a:r>
          </a:p>
          <a:p>
            <a:pPr lvl="4"/>
            <a:r>
              <a:rPr lang="ru-RU" smtClean="0"/>
              <a:t>Fifth level</a:t>
            </a:r>
          </a:p>
        </p:txBody>
      </p:sp>
      <p:sp>
        <p:nvSpPr>
          <p:cNvPr id="69638" name="Rectangle 6"/>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b="0"/>
            </a:lvl1pPr>
          </a:lstStyle>
          <a:p>
            <a:endParaRPr lang="ru-RU"/>
          </a:p>
        </p:txBody>
      </p:sp>
      <p:sp>
        <p:nvSpPr>
          <p:cNvPr id="69639" name="Rectangle 7"/>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b="0"/>
            </a:lvl1pPr>
          </a:lstStyle>
          <a:p>
            <a:fld id="{5F49651B-486C-4B81-AC8D-489C266026C5}" type="slidenum">
              <a:rPr lang="ru-RU"/>
              <a:pPr/>
              <a:t>‹#›</a:t>
            </a:fld>
            <a:endParaRPr lang="ru-RU"/>
          </a:p>
        </p:txBody>
      </p:sp>
    </p:spTree>
    <p:extLst>
      <p:ext uri="{BB962C8B-B14F-4D97-AF65-F5344CB8AC3E}">
        <p14:creationId xmlns:p14="http://schemas.microsoft.com/office/powerpoint/2010/main" val="4274104651"/>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study shall explain</a:t>
            </a:r>
            <a:r>
              <a:rPr lang="en-US" baseline="0" dirty="0" smtClean="0"/>
              <a:t> about the business model of </a:t>
            </a:r>
            <a:r>
              <a:rPr lang="en-US" baseline="0" dirty="0" err="1" smtClean="0"/>
              <a:t>EnGreen</a:t>
            </a:r>
            <a:r>
              <a:rPr lang="en-US" baseline="0" dirty="0" smtClean="0"/>
              <a:t> and the offers that it provides to be connected with customers. Elaboration about the building solar panel parks, social noise barrier t cut down traffic noise and others. Identification of the Gap which stated that Mumbai needs installation of cost saving Photovoltaic system. Locations shall be proposed which might include the city of Mumbai and areas within it. Overall the study shall illustrate how </a:t>
            </a:r>
            <a:r>
              <a:rPr lang="en-US" baseline="0" dirty="0" err="1" smtClean="0"/>
              <a:t>EnGreen</a:t>
            </a:r>
            <a:r>
              <a:rPr lang="en-US" baseline="0" dirty="0" smtClean="0"/>
              <a:t> will perform the installation of the solar parks and how it will be beneficial for the people. </a:t>
            </a:r>
            <a:endParaRPr lang="en-US" dirty="0"/>
          </a:p>
        </p:txBody>
      </p:sp>
      <p:sp>
        <p:nvSpPr>
          <p:cNvPr id="4" name="Slide Number Placeholder 3"/>
          <p:cNvSpPr>
            <a:spLocks noGrp="1"/>
          </p:cNvSpPr>
          <p:nvPr>
            <p:ph type="sldNum" sz="quarter" idx="10"/>
          </p:nvPr>
        </p:nvSpPr>
        <p:spPr/>
        <p:txBody>
          <a:bodyPr/>
          <a:lstStyle/>
          <a:p>
            <a:fld id="{5F49651B-486C-4B81-AC8D-489C266026C5}" type="slidenum">
              <a:rPr lang="ru-RU" smtClean="0"/>
              <a:pPr/>
              <a:t>3</a:t>
            </a:fld>
            <a:endParaRPr lang="ru-RU"/>
          </a:p>
        </p:txBody>
      </p:sp>
    </p:spTree>
    <p:extLst>
      <p:ext uri="{BB962C8B-B14F-4D97-AF65-F5344CB8AC3E}">
        <p14:creationId xmlns:p14="http://schemas.microsoft.com/office/powerpoint/2010/main" val="40622101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business model of </a:t>
            </a:r>
            <a:r>
              <a:rPr lang="en-US" dirty="0" err="1" smtClean="0"/>
              <a:t>EnGreen</a:t>
            </a:r>
            <a:r>
              <a:rPr lang="en-US" dirty="0" smtClean="0"/>
              <a:t>, which makes sustainable energy products and offers related services, will be looked at in this piece. Additionally, </a:t>
            </a:r>
            <a:r>
              <a:rPr lang="en-US" dirty="0" err="1" smtClean="0"/>
              <a:t>EnGreen</a:t>
            </a:r>
            <a:r>
              <a:rPr lang="en-US" dirty="0" smtClean="0"/>
              <a:t> offers services that are connected. By putting up a solar-powered social noise barrier, everyone can chop down traffic noise. This would make things go better. That's a good start. Right now, every </a:t>
            </a:r>
            <a:r>
              <a:rPr lang="en-US" dirty="0" err="1" smtClean="0"/>
              <a:t>traveller</a:t>
            </a:r>
            <a:r>
              <a:rPr lang="en-US" dirty="0" smtClean="0"/>
              <a:t> is worried about the traffic on the roads around the world. </a:t>
            </a:r>
            <a:r>
              <a:rPr lang="en-US" dirty="0" err="1" smtClean="0"/>
              <a:t>Obaiden</a:t>
            </a:r>
            <a:r>
              <a:rPr lang="en-US" dirty="0" smtClean="0"/>
              <a:t> et al. say that the problem gets worse when pollution rises. So, the problem is getting worse. To become more well known in Mumbai, India, is the company's main strategy goal. PVNBs, which stand for solar photovoltaic noise barriers, protect listeners and lower noise while producing energy in an eco-friendly way. That's another name for PVNBs. A solar system that gets power from the sun will be part of the system along with a noise blocker system. These parts work well together.</a:t>
            </a:r>
            <a:endParaRPr lang="en-US" dirty="0"/>
          </a:p>
        </p:txBody>
      </p:sp>
      <p:sp>
        <p:nvSpPr>
          <p:cNvPr id="4" name="Slide Number Placeholder 3"/>
          <p:cNvSpPr>
            <a:spLocks noGrp="1"/>
          </p:cNvSpPr>
          <p:nvPr>
            <p:ph type="sldNum" sz="quarter" idx="10"/>
          </p:nvPr>
        </p:nvSpPr>
        <p:spPr/>
        <p:txBody>
          <a:bodyPr/>
          <a:lstStyle/>
          <a:p>
            <a:fld id="{5F49651B-486C-4B81-AC8D-489C266026C5}" type="slidenum">
              <a:rPr lang="ru-RU" smtClean="0"/>
              <a:pPr/>
              <a:t>4</a:t>
            </a:fld>
            <a:endParaRPr lang="ru-RU"/>
          </a:p>
        </p:txBody>
      </p:sp>
    </p:spTree>
    <p:extLst>
      <p:ext uri="{BB962C8B-B14F-4D97-AF65-F5344CB8AC3E}">
        <p14:creationId xmlns:p14="http://schemas.microsoft.com/office/powerpoint/2010/main" val="28261454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IN" sz="1200" kern="1200" dirty="0" smtClean="0">
                <a:solidFill>
                  <a:schemeClr val="tx1"/>
                </a:solidFill>
                <a:effectLst/>
                <a:latin typeface="Arial" charset="0"/>
                <a:ea typeface="+mn-ea"/>
                <a:cs typeface="+mn-cs"/>
              </a:rPr>
              <a:t>A very effective method for controlling pollution was developed from the initial studies on photovoltaic </a:t>
            </a:r>
            <a:r>
              <a:rPr lang="en-IN" sz="1200" kern="1200" dirty="0" err="1" smtClean="0">
                <a:solidFill>
                  <a:schemeClr val="tx1"/>
                </a:solidFill>
                <a:effectLst/>
                <a:latin typeface="Arial" charset="0"/>
                <a:ea typeface="+mn-ea"/>
                <a:cs typeface="+mn-cs"/>
              </a:rPr>
              <a:t>nanobrushes</a:t>
            </a:r>
            <a:r>
              <a:rPr lang="en-IN" sz="1200" kern="1200" dirty="0" smtClean="0">
                <a:solidFill>
                  <a:schemeClr val="tx1"/>
                </a:solidFill>
                <a:effectLst/>
                <a:latin typeface="Arial" charset="0"/>
                <a:ea typeface="+mn-ea"/>
                <a:cs typeface="+mn-cs"/>
              </a:rPr>
              <a:t> (PVNBs). Several areas are more likely to be affected by traffic noise than others, according to studies on environmental noise barriers. As a result, these areas could start to blend, making them harder to differentiate. Solar noise barriers were demonstrated by </a:t>
            </a:r>
            <a:r>
              <a:rPr lang="en-IN" sz="1200" kern="1200" dirty="0" err="1" smtClean="0">
                <a:solidFill>
                  <a:schemeClr val="tx1"/>
                </a:solidFill>
                <a:effectLst/>
                <a:latin typeface="Arial" charset="0"/>
                <a:ea typeface="+mn-ea"/>
                <a:cs typeface="+mn-cs"/>
              </a:rPr>
              <a:t>Agathokleous</a:t>
            </a:r>
            <a:r>
              <a:rPr lang="en-IN" sz="1200" kern="1200" dirty="0" smtClean="0">
                <a:solidFill>
                  <a:schemeClr val="tx1"/>
                </a:solidFill>
                <a:effectLst/>
                <a:latin typeface="Arial" charset="0"/>
                <a:ea typeface="+mn-ea"/>
                <a:cs typeface="+mn-cs"/>
              </a:rPr>
              <a:t> and </a:t>
            </a:r>
            <a:r>
              <a:rPr lang="en-IN" sz="1200" kern="1200" dirty="0" err="1" smtClean="0">
                <a:solidFill>
                  <a:schemeClr val="tx1"/>
                </a:solidFill>
                <a:effectLst/>
                <a:latin typeface="Arial" charset="0"/>
                <a:ea typeface="+mn-ea"/>
                <a:cs typeface="+mn-cs"/>
              </a:rPr>
              <a:t>Kalogirou</a:t>
            </a:r>
            <a:r>
              <a:rPr lang="en-IN" sz="1200" kern="1200" dirty="0" smtClean="0">
                <a:solidFill>
                  <a:schemeClr val="tx1"/>
                </a:solidFill>
                <a:effectLst/>
                <a:latin typeface="Arial" charset="0"/>
                <a:ea typeface="+mn-ea"/>
                <a:cs typeface="+mn-cs"/>
              </a:rPr>
              <a:t> to be a potential solution to these issues multiple times in 2020. A lot of nations are starting to worry about air pollution. Photovoltaic panel sound barriers are one solution to the problem of road noise pollution. Some important factors to think about while designing photovoltaic noise barriers include building temperature, solar location, barrier size, and material composition. There is a wide range of potential uses for solar system noise reduction filters. It is possible to produce a milder form of acoustic energy by reducing or refocusing its propagation away from its initial point of origin. The incorporation of dollar cells above photovoltaic panels reduces carbon emissions and noise even further. This is accomplished by converting solar parks into electricity.</a:t>
            </a:r>
          </a:p>
          <a:p>
            <a:endParaRPr lang="en-US" dirty="0"/>
          </a:p>
        </p:txBody>
      </p:sp>
      <p:sp>
        <p:nvSpPr>
          <p:cNvPr id="4" name="Slide Number Placeholder 3"/>
          <p:cNvSpPr>
            <a:spLocks noGrp="1"/>
          </p:cNvSpPr>
          <p:nvPr>
            <p:ph type="sldNum" sz="quarter" idx="10"/>
          </p:nvPr>
        </p:nvSpPr>
        <p:spPr/>
        <p:txBody>
          <a:bodyPr/>
          <a:lstStyle/>
          <a:p>
            <a:fld id="{5F49651B-486C-4B81-AC8D-489C266026C5}" type="slidenum">
              <a:rPr lang="ru-RU" smtClean="0"/>
              <a:pPr/>
              <a:t>5</a:t>
            </a:fld>
            <a:endParaRPr lang="ru-RU"/>
          </a:p>
        </p:txBody>
      </p:sp>
    </p:spTree>
    <p:extLst>
      <p:ext uri="{BB962C8B-B14F-4D97-AF65-F5344CB8AC3E}">
        <p14:creationId xmlns:p14="http://schemas.microsoft.com/office/powerpoint/2010/main" val="18007621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EnGreen</a:t>
            </a:r>
            <a:r>
              <a:rPr lang="en-US" baseline="0" dirty="0" smtClean="0"/>
              <a:t> has decided to startup installation of Solar parks in different areas of Mumbai like Dharavi, </a:t>
            </a:r>
            <a:r>
              <a:rPr lang="en-US" baseline="0" dirty="0" err="1" smtClean="0"/>
              <a:t>Borivali</a:t>
            </a:r>
            <a:r>
              <a:rPr lang="en-US" baseline="0" dirty="0" smtClean="0"/>
              <a:t>, </a:t>
            </a:r>
            <a:r>
              <a:rPr lang="en-US" baseline="0" dirty="0" err="1" smtClean="0"/>
              <a:t>Ulhas</a:t>
            </a:r>
            <a:r>
              <a:rPr lang="en-US" baseline="0" dirty="0" smtClean="0"/>
              <a:t> </a:t>
            </a:r>
            <a:r>
              <a:rPr lang="en-US" baseline="0" dirty="0" err="1" smtClean="0"/>
              <a:t>nagar</a:t>
            </a:r>
            <a:r>
              <a:rPr lang="en-US" baseline="0" dirty="0" smtClean="0"/>
              <a:t>, </a:t>
            </a:r>
            <a:r>
              <a:rPr lang="en-US" baseline="0" dirty="0" err="1" smtClean="0"/>
              <a:t>Pratap</a:t>
            </a:r>
            <a:r>
              <a:rPr lang="en-US" baseline="0" dirty="0" smtClean="0"/>
              <a:t> Nagar and </a:t>
            </a:r>
            <a:r>
              <a:rPr lang="en-US" baseline="0" dirty="0" err="1" smtClean="0"/>
              <a:t>Tulshet</a:t>
            </a:r>
            <a:r>
              <a:rPr lang="en-US" baseline="0" dirty="0" smtClean="0"/>
              <a:t> </a:t>
            </a:r>
            <a:r>
              <a:rPr lang="en-US" baseline="0" dirty="0" err="1" smtClean="0"/>
              <a:t>Pada</a:t>
            </a:r>
            <a:r>
              <a:rPr lang="en-US" baseline="0" dirty="0" smtClean="0"/>
              <a:t>. The main reason for the installation is to help people be free from power cut as the panels will provide energy at night. Reduction in the reliance on fossil fuels and increase the use of renewable energy. Every park will have around 30 solar panels which will generate around 43.5 kWh of electricity each day and it will be suitable for the areas to get proper electricity. </a:t>
            </a:r>
          </a:p>
          <a:p>
            <a:r>
              <a:rPr lang="en-US" baseline="0" dirty="0" smtClean="0"/>
              <a:t>The customers will buy solar panels from the company as because it provides discounts on every purchase and installation will also be made. The company will encourage people through ads and social media influencing the importance of solar panels and how it will help to reduce electricity bills. Talking about the value proposition of </a:t>
            </a:r>
            <a:r>
              <a:rPr lang="en-US" baseline="0" dirty="0" err="1" smtClean="0"/>
              <a:t>EnGreen</a:t>
            </a:r>
            <a:r>
              <a:rPr lang="en-US" baseline="0" dirty="0" smtClean="0"/>
              <a:t>, it provides the best deal for people to buy from the company along with warranty.</a:t>
            </a:r>
            <a:endParaRPr lang="en-US" dirty="0"/>
          </a:p>
        </p:txBody>
      </p:sp>
      <p:sp>
        <p:nvSpPr>
          <p:cNvPr id="4" name="Slide Number Placeholder 3"/>
          <p:cNvSpPr>
            <a:spLocks noGrp="1"/>
          </p:cNvSpPr>
          <p:nvPr>
            <p:ph type="sldNum" sz="quarter" idx="10"/>
          </p:nvPr>
        </p:nvSpPr>
        <p:spPr/>
        <p:txBody>
          <a:bodyPr/>
          <a:lstStyle/>
          <a:p>
            <a:fld id="{5F49651B-486C-4B81-AC8D-489C266026C5}" type="slidenum">
              <a:rPr lang="ru-RU" smtClean="0"/>
              <a:pPr/>
              <a:t>6</a:t>
            </a:fld>
            <a:endParaRPr lang="ru-RU"/>
          </a:p>
        </p:txBody>
      </p:sp>
    </p:spTree>
    <p:extLst>
      <p:ext uri="{BB962C8B-B14F-4D97-AF65-F5344CB8AC3E}">
        <p14:creationId xmlns:p14="http://schemas.microsoft.com/office/powerpoint/2010/main" val="35094591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smtClean="0">
                <a:solidFill>
                  <a:schemeClr val="tx1"/>
                </a:solidFill>
                <a:effectLst/>
                <a:latin typeface="Arial" charset="0"/>
                <a:ea typeface="+mn-ea"/>
                <a:cs typeface="+mn-cs"/>
              </a:rPr>
              <a:t>Through the utilisation of solar photovoltaic (PV) technology, it is frequently possible to get a wide variety of energy sources at a cost that is not too expensive. The production of electricity consequently results in extremely high expenses. In Mumbai, India, the installation of a dollar photovoltaic (PV) system often leads to cost savings. In order to ensure that this technology is accessible to all individuals, it is of the utmost importance (</a:t>
            </a:r>
            <a:r>
              <a:rPr lang="en-IN" sz="1200" kern="1200" dirty="0" err="1" smtClean="0">
                <a:solidFill>
                  <a:schemeClr val="tx1"/>
                </a:solidFill>
                <a:effectLst/>
                <a:latin typeface="Arial" charset="0"/>
                <a:ea typeface="+mn-ea"/>
                <a:cs typeface="+mn-cs"/>
              </a:rPr>
              <a:t>Kuldeep</a:t>
            </a:r>
            <a:r>
              <a:rPr lang="en-IN" sz="1200" kern="1200" dirty="0" smtClean="0">
                <a:solidFill>
                  <a:schemeClr val="tx1"/>
                </a:solidFill>
                <a:effectLst/>
                <a:latin typeface="Arial" charset="0"/>
                <a:ea typeface="+mn-ea"/>
                <a:cs typeface="+mn-cs"/>
              </a:rPr>
              <a:t> et al., </a:t>
            </a:r>
            <a:r>
              <a:rPr lang="en-IN" sz="1200" kern="1200" dirty="0" err="1" smtClean="0">
                <a:solidFill>
                  <a:schemeClr val="tx1"/>
                </a:solidFill>
                <a:effectLst/>
                <a:latin typeface="Arial" charset="0"/>
                <a:ea typeface="+mn-ea"/>
                <a:cs typeface="+mn-cs"/>
              </a:rPr>
              <a:t>n.d.</a:t>
            </a:r>
            <a:r>
              <a:rPr lang="en-IN" sz="1200" kern="1200" dirty="0" smtClean="0">
                <a:solidFill>
                  <a:schemeClr val="tx1"/>
                </a:solidFill>
                <a:effectLst/>
                <a:latin typeface="Arial" charset="0"/>
                <a:ea typeface="+mn-ea"/>
                <a:cs typeface="+mn-cs"/>
              </a:rPr>
              <a:t>). The cost of installing photovoltaic (PV) noise barriers is significantly higher than the cost of installing conventional noise barriers. In spite of these challenges, it is of the utmost importance to convince prospective clients to have financial investments. When it comes to attention, the market should be given precedence.</a:t>
            </a:r>
          </a:p>
          <a:p>
            <a:r>
              <a:rPr lang="en-IN" sz="1200" kern="1200" dirty="0" smtClean="0">
                <a:solidFill>
                  <a:schemeClr val="tx1"/>
                </a:solidFill>
                <a:effectLst/>
                <a:latin typeface="Arial" charset="0"/>
                <a:ea typeface="+mn-ea"/>
                <a:cs typeface="+mn-cs"/>
              </a:rPr>
              <a:t>When it comes to promoting itself, the most efficient method for Mumbai, India is to educate the general public about the city's advantages. These advantages include the city's commitment to green energy (the development of renewable energy), noise reduction, and long-term progress.</a:t>
            </a:r>
          </a:p>
          <a:p>
            <a:r>
              <a:rPr lang="en-IN" sz="1200" kern="1200" dirty="0" smtClean="0">
                <a:solidFill>
                  <a:schemeClr val="tx1"/>
                </a:solidFill>
                <a:effectLst/>
                <a:latin typeface="Arial" charset="0"/>
                <a:ea typeface="+mn-ea"/>
                <a:cs typeface="+mn-cs"/>
              </a:rPr>
              <a:t>According to </a:t>
            </a:r>
            <a:r>
              <a:rPr lang="en-IN" sz="1200" kern="1200" dirty="0" err="1" smtClean="0">
                <a:solidFill>
                  <a:schemeClr val="tx1"/>
                </a:solidFill>
                <a:effectLst/>
                <a:latin typeface="Arial" charset="0"/>
                <a:ea typeface="+mn-ea"/>
                <a:cs typeface="+mn-cs"/>
              </a:rPr>
              <a:t>Hegde</a:t>
            </a:r>
            <a:r>
              <a:rPr lang="en-IN" sz="1200" kern="1200" dirty="0" smtClean="0">
                <a:solidFill>
                  <a:schemeClr val="tx1"/>
                </a:solidFill>
                <a:effectLst/>
                <a:latin typeface="Arial" charset="0"/>
                <a:ea typeface="+mn-ea"/>
                <a:cs typeface="+mn-cs"/>
              </a:rPr>
              <a:t> et al. 2020, several regions receive a much higher amount of sunlight than others. For instance, the </a:t>
            </a:r>
            <a:r>
              <a:rPr lang="en-IN" sz="1200" kern="1200" dirty="0" err="1" smtClean="0">
                <a:solidFill>
                  <a:schemeClr val="tx1"/>
                </a:solidFill>
                <a:effectLst/>
                <a:latin typeface="Arial" charset="0"/>
                <a:ea typeface="+mn-ea"/>
                <a:cs typeface="+mn-cs"/>
              </a:rPr>
              <a:t>Northeastern</a:t>
            </a:r>
            <a:r>
              <a:rPr lang="en-IN" sz="1200" kern="1200" dirty="0" smtClean="0">
                <a:solidFill>
                  <a:schemeClr val="tx1"/>
                </a:solidFill>
                <a:effectLst/>
                <a:latin typeface="Arial" charset="0"/>
                <a:ea typeface="+mn-ea"/>
                <a:cs typeface="+mn-cs"/>
              </a:rPr>
              <a:t> region of Mumbai, India receives a significantly lower amount of sunlight compared to the Southwest region. Although the phrase could be used to describe the process of generating solar energy, its application is contingent upon the specific locations where the systems are required to be installed.</a:t>
            </a:r>
          </a:p>
          <a:p>
            <a:r>
              <a:rPr lang="en-IN" sz="1200" kern="1200" dirty="0" smtClean="0">
                <a:solidFill>
                  <a:schemeClr val="tx1"/>
                </a:solidFill>
                <a:effectLst/>
                <a:latin typeface="Arial" charset="0"/>
                <a:ea typeface="+mn-ea"/>
                <a:cs typeface="+mn-cs"/>
              </a:rPr>
              <a:t>When it comes to gaining approvals, the limits and procedures that are in place in the Mumbai industry are very demanding. The marketing materials should include an explanation of the regulatory processes, as well as the manner in which the company would aid customers in finding their way through them.</a:t>
            </a:r>
          </a:p>
          <a:p>
            <a:r>
              <a:rPr lang="en-IN" sz="1200" kern="1200" dirty="0" smtClean="0">
                <a:solidFill>
                  <a:schemeClr val="tx1"/>
                </a:solidFill>
                <a:effectLst/>
                <a:latin typeface="Arial" charset="0"/>
                <a:ea typeface="+mn-ea"/>
                <a:cs typeface="+mn-cs"/>
              </a:rPr>
              <a:t>According to </a:t>
            </a:r>
            <a:r>
              <a:rPr lang="en-IN" sz="1200" kern="1200" dirty="0" err="1" smtClean="0">
                <a:solidFill>
                  <a:schemeClr val="tx1"/>
                </a:solidFill>
                <a:effectLst/>
                <a:latin typeface="Arial" charset="0"/>
                <a:ea typeface="+mn-ea"/>
                <a:cs typeface="+mn-cs"/>
              </a:rPr>
              <a:t>Benöhr</a:t>
            </a:r>
            <a:r>
              <a:rPr lang="en-IN" sz="1200" kern="1200" dirty="0" smtClean="0">
                <a:solidFill>
                  <a:schemeClr val="tx1"/>
                </a:solidFill>
                <a:effectLst/>
                <a:latin typeface="Arial" charset="0"/>
                <a:ea typeface="+mn-ea"/>
                <a:cs typeface="+mn-cs"/>
              </a:rPr>
              <a:t> and Gebremedhin (2021), the rise in the demand for renewable energy sources is accompanied by an increase in market competitiveness. In order to separate photovoltaic noise barriers from those of the competition, it is necessary to address differentiating aspects such as integrated energy storage and modern noise reduction technologies.</a:t>
            </a:r>
          </a:p>
          <a:p>
            <a:endParaRPr lang="en-US" dirty="0"/>
          </a:p>
        </p:txBody>
      </p:sp>
      <p:sp>
        <p:nvSpPr>
          <p:cNvPr id="4" name="Slide Number Placeholder 3"/>
          <p:cNvSpPr>
            <a:spLocks noGrp="1"/>
          </p:cNvSpPr>
          <p:nvPr>
            <p:ph type="sldNum" sz="quarter" idx="10"/>
          </p:nvPr>
        </p:nvSpPr>
        <p:spPr/>
        <p:txBody>
          <a:bodyPr/>
          <a:lstStyle/>
          <a:p>
            <a:fld id="{5F49651B-486C-4B81-AC8D-489C266026C5}" type="slidenum">
              <a:rPr lang="ru-RU" smtClean="0"/>
              <a:pPr/>
              <a:t>7</a:t>
            </a:fld>
            <a:endParaRPr lang="ru-RU"/>
          </a:p>
        </p:txBody>
      </p:sp>
    </p:spTree>
    <p:extLst>
      <p:ext uri="{BB962C8B-B14F-4D97-AF65-F5344CB8AC3E}">
        <p14:creationId xmlns:p14="http://schemas.microsoft.com/office/powerpoint/2010/main" val="397309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r>
              <a:rPr lang="en-IN" dirty="0" smtClean="0"/>
              <a:t>This is a result of the fact that the level of pollution caused by traffic in this location is significantly higher than in other areas. As part of an efficient and legislated strategy, the city of Mumbai in India plans to generate fifteen percent of its electricity from renewable sources by the year 2020 (Kumar et al. 2020). Even though it appears to be brilliant, this idea is absolutely necessary for the new business plan that PVNBs have adopted.</a:t>
            </a:r>
          </a:p>
          <a:p>
            <a:pPr marL="0" indent="0">
              <a:buNone/>
            </a:pPr>
            <a:endParaRPr lang="uk-UA" dirty="0" smtClean="0"/>
          </a:p>
          <a:p>
            <a:endParaRPr lang="en-US" dirty="0"/>
          </a:p>
        </p:txBody>
      </p:sp>
      <p:sp>
        <p:nvSpPr>
          <p:cNvPr id="4" name="Slide Number Placeholder 3"/>
          <p:cNvSpPr>
            <a:spLocks noGrp="1"/>
          </p:cNvSpPr>
          <p:nvPr>
            <p:ph type="sldNum" sz="quarter" idx="10"/>
          </p:nvPr>
        </p:nvSpPr>
        <p:spPr/>
        <p:txBody>
          <a:bodyPr/>
          <a:lstStyle/>
          <a:p>
            <a:fld id="{5F49651B-486C-4B81-AC8D-489C266026C5}" type="slidenum">
              <a:rPr lang="ru-RU" smtClean="0"/>
              <a:pPr/>
              <a:t>8</a:t>
            </a:fld>
            <a:endParaRPr lang="ru-RU"/>
          </a:p>
        </p:txBody>
      </p:sp>
    </p:spTree>
    <p:extLst>
      <p:ext uri="{BB962C8B-B14F-4D97-AF65-F5344CB8AC3E}">
        <p14:creationId xmlns:p14="http://schemas.microsoft.com/office/powerpoint/2010/main" val="8070031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EnGreen</a:t>
            </a:r>
            <a:r>
              <a:rPr lang="en-US" baseline="0" dirty="0" smtClean="0"/>
              <a:t> uses the investment planning to perform its financial strategy which means it invests into companies and get dividend or return from those investments. </a:t>
            </a:r>
            <a:r>
              <a:rPr lang="en-US" dirty="0" smtClean="0"/>
              <a:t>For the customers, </a:t>
            </a:r>
            <a:r>
              <a:rPr lang="en-US" dirty="0" err="1" smtClean="0"/>
              <a:t>EnGreen</a:t>
            </a:r>
            <a:r>
              <a:rPr lang="en-US" dirty="0" smtClean="0"/>
              <a:t> is always up to the market and notices the aspect where it wants the customers to know everything.</a:t>
            </a:r>
            <a:r>
              <a:rPr lang="en-US" baseline="0" dirty="0" smtClean="0"/>
              <a:t> </a:t>
            </a:r>
            <a:r>
              <a:rPr lang="en-US" dirty="0" smtClean="0"/>
              <a:t>Providing feedback through online communication helps the company connected with customers. As per Product strategy, the company looks into the goals of the company and requirements of the customer.</a:t>
            </a:r>
            <a:r>
              <a:rPr lang="en-US" baseline="0" dirty="0" smtClean="0"/>
              <a:t> </a:t>
            </a:r>
            <a:r>
              <a:rPr lang="en-US" dirty="0" smtClean="0"/>
              <a:t>This helps them to stay connected with the customers and build a proper customer base. </a:t>
            </a:r>
          </a:p>
          <a:p>
            <a:r>
              <a:rPr lang="en-US" dirty="0" smtClean="0"/>
              <a:t> </a:t>
            </a:r>
          </a:p>
          <a:p>
            <a:r>
              <a:rPr lang="en-US" baseline="0" dirty="0" smtClean="0"/>
              <a:t> </a:t>
            </a:r>
            <a:endParaRPr lang="en-US" dirty="0"/>
          </a:p>
        </p:txBody>
      </p:sp>
      <p:sp>
        <p:nvSpPr>
          <p:cNvPr id="4" name="Slide Number Placeholder 3"/>
          <p:cNvSpPr>
            <a:spLocks noGrp="1"/>
          </p:cNvSpPr>
          <p:nvPr>
            <p:ph type="sldNum" sz="quarter" idx="10"/>
          </p:nvPr>
        </p:nvSpPr>
        <p:spPr/>
        <p:txBody>
          <a:bodyPr/>
          <a:lstStyle/>
          <a:p>
            <a:fld id="{5F49651B-486C-4B81-AC8D-489C266026C5}" type="slidenum">
              <a:rPr lang="ru-RU" smtClean="0"/>
              <a:pPr/>
              <a:t>9</a:t>
            </a:fld>
            <a:endParaRPr lang="ru-RU"/>
          </a:p>
        </p:txBody>
      </p:sp>
    </p:spTree>
    <p:extLst>
      <p:ext uri="{BB962C8B-B14F-4D97-AF65-F5344CB8AC3E}">
        <p14:creationId xmlns:p14="http://schemas.microsoft.com/office/powerpoint/2010/main" val="15011236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F49651B-486C-4B81-AC8D-489C266026C5}" type="slidenum">
              <a:rPr lang="ru-RU" smtClean="0"/>
              <a:pPr/>
              <a:t>10</a:t>
            </a:fld>
            <a:endParaRPr lang="ru-RU"/>
          </a:p>
        </p:txBody>
      </p:sp>
    </p:spTree>
    <p:extLst>
      <p:ext uri="{BB962C8B-B14F-4D97-AF65-F5344CB8AC3E}">
        <p14:creationId xmlns:p14="http://schemas.microsoft.com/office/powerpoint/2010/main" val="5120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smtClean="0"/>
              <a:t>The Competitors are:</a:t>
            </a:r>
          </a:p>
          <a:p>
            <a:r>
              <a:rPr lang="en-US" dirty="0" smtClean="0"/>
              <a:t>Tata Power Solar: Manufactures Solar modules, Solar cells, Solar Home Lighting systems, and others</a:t>
            </a:r>
          </a:p>
          <a:p>
            <a:r>
              <a:rPr lang="en-US" dirty="0" smtClean="0"/>
              <a:t>Adani Solar: Provide services like Solar EPC (Engineering, Procurement, and Construction) and Rooftop</a:t>
            </a:r>
          </a:p>
          <a:p>
            <a:r>
              <a:rPr lang="en-US" dirty="0" err="1" smtClean="0"/>
              <a:t>Vikram</a:t>
            </a:r>
            <a:r>
              <a:rPr lang="en-US" dirty="0" smtClean="0"/>
              <a:t> Solar: Maintains Solar power plants, supplier of Solder Wire and Flux</a:t>
            </a:r>
          </a:p>
          <a:p>
            <a:endParaRPr lang="en-US" dirty="0"/>
          </a:p>
        </p:txBody>
      </p:sp>
      <p:sp>
        <p:nvSpPr>
          <p:cNvPr id="4" name="Slide Number Placeholder 3"/>
          <p:cNvSpPr>
            <a:spLocks noGrp="1"/>
          </p:cNvSpPr>
          <p:nvPr>
            <p:ph type="sldNum" sz="quarter" idx="10"/>
          </p:nvPr>
        </p:nvSpPr>
        <p:spPr/>
        <p:txBody>
          <a:bodyPr/>
          <a:lstStyle/>
          <a:p>
            <a:fld id="{5F49651B-486C-4B81-AC8D-489C266026C5}" type="slidenum">
              <a:rPr lang="ru-RU" smtClean="0"/>
              <a:pPr/>
              <a:t>11</a:t>
            </a:fld>
            <a:endParaRPr lang="ru-RU"/>
          </a:p>
        </p:txBody>
      </p:sp>
    </p:spTree>
    <p:extLst>
      <p:ext uri="{BB962C8B-B14F-4D97-AF65-F5344CB8AC3E}">
        <p14:creationId xmlns:p14="http://schemas.microsoft.com/office/powerpoint/2010/main" val="41474383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IN" sz="1200" kern="1200" dirty="0" smtClean="0">
                <a:solidFill>
                  <a:schemeClr val="tx1"/>
                </a:solidFill>
                <a:effectLst/>
                <a:latin typeface="Arial" charset="0"/>
                <a:ea typeface="+mn-ea"/>
                <a:cs typeface="+mn-cs"/>
              </a:rPr>
              <a:t>Due to transportation developments, a greater number of people are able to travel to industrialised nations such as Mumbai, India, and other regions. A 2021 study conducted by </a:t>
            </a:r>
            <a:r>
              <a:rPr lang="en-IN" sz="1200" kern="1200" dirty="0" err="1" smtClean="0">
                <a:solidFill>
                  <a:schemeClr val="tx1"/>
                </a:solidFill>
                <a:effectLst/>
                <a:latin typeface="Arial" charset="0"/>
                <a:ea typeface="+mn-ea"/>
                <a:cs typeface="+mn-cs"/>
              </a:rPr>
              <a:t>Gu</a:t>
            </a:r>
            <a:r>
              <a:rPr lang="en-IN" sz="1200" kern="1200" dirty="0" smtClean="0">
                <a:solidFill>
                  <a:schemeClr val="tx1"/>
                </a:solidFill>
                <a:effectLst/>
                <a:latin typeface="Arial" charset="0"/>
                <a:ea typeface="+mn-ea"/>
                <a:cs typeface="+mn-cs"/>
              </a:rPr>
              <a:t> and colleagues shows that there is an increasing trend in both the frequency and severity of noise pollution. An increasing number of businesses are recognising the financial and environmental advantages that noise barriers can offer on their facilities. In Mumbai, India, an extensive strategy is now being formulated to set specific goals for the development of environmentally viable infrastructure that relies on renewable energy sources. The concept encompasses the implementation of solar noise barriers.</a:t>
            </a:r>
          </a:p>
          <a:p>
            <a:endParaRPr lang="en-US" dirty="0"/>
          </a:p>
        </p:txBody>
      </p:sp>
      <p:sp>
        <p:nvSpPr>
          <p:cNvPr id="4" name="Slide Number Placeholder 3"/>
          <p:cNvSpPr>
            <a:spLocks noGrp="1"/>
          </p:cNvSpPr>
          <p:nvPr>
            <p:ph type="sldNum" sz="quarter" idx="10"/>
          </p:nvPr>
        </p:nvSpPr>
        <p:spPr/>
        <p:txBody>
          <a:bodyPr/>
          <a:lstStyle/>
          <a:p>
            <a:fld id="{5F49651B-486C-4B81-AC8D-489C266026C5}" type="slidenum">
              <a:rPr lang="ru-RU" smtClean="0"/>
              <a:pPr/>
              <a:t>13</a:t>
            </a:fld>
            <a:endParaRPr lang="ru-RU"/>
          </a:p>
        </p:txBody>
      </p:sp>
    </p:spTree>
    <p:extLst>
      <p:ext uri="{BB962C8B-B14F-4D97-AF65-F5344CB8AC3E}">
        <p14:creationId xmlns:p14="http://schemas.microsoft.com/office/powerpoint/2010/main" val="13685197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smtClean="0">
                <a:solidFill>
                  <a:schemeClr val="tx1"/>
                </a:solidFill>
                <a:effectLst/>
                <a:latin typeface="Arial" charset="0"/>
                <a:ea typeface="+mn-ea"/>
                <a:cs typeface="+mn-cs"/>
              </a:rPr>
              <a:t>A variety of implementation strategies were employed to incorporate photovoltaic solar barriers in Mumbai, India. In Mumbai, India, market knowledge and the ability to navigate it are essential. A business can increase the effectiveness of its marketing and sales strategies by placing particular emphasis on the aforementioned categories. By concentrating a greater allocation of resources, the efficacy of solar noise barriers can be enhanced. The partnership between environmental organisations and local authorities is an alternate method that can be utilised. The process of incorporating these concerns into urban planning projects can be sped up with the participation of multiple individuals working together.</a:t>
            </a:r>
          </a:p>
          <a:p>
            <a:r>
              <a:rPr lang="en-IN" sz="1200" kern="1200" dirty="0" smtClean="0">
                <a:solidFill>
                  <a:schemeClr val="tx1"/>
                </a:solidFill>
                <a:effectLst/>
                <a:latin typeface="Arial" charset="0"/>
                <a:ea typeface="+mn-ea"/>
                <a:cs typeface="+mn-cs"/>
              </a:rPr>
              <a:t>It is possible that the provision of subsidies and additional benefits could serve as a means of encouraging manufacturers to support the environmental goals that the government has set. According to the findings of </a:t>
            </a:r>
            <a:r>
              <a:rPr lang="en-IN" sz="1200" kern="1200" dirty="0" err="1" smtClean="0">
                <a:solidFill>
                  <a:schemeClr val="tx1"/>
                </a:solidFill>
                <a:effectLst/>
                <a:latin typeface="Arial" charset="0"/>
                <a:ea typeface="+mn-ea"/>
                <a:cs typeface="+mn-cs"/>
              </a:rPr>
              <a:t>Soares</a:t>
            </a:r>
            <a:r>
              <a:rPr lang="en-IN" sz="1200" kern="1200" dirty="0" smtClean="0">
                <a:solidFill>
                  <a:schemeClr val="tx1"/>
                </a:solidFill>
                <a:effectLst/>
                <a:latin typeface="Arial" charset="0"/>
                <a:ea typeface="+mn-ea"/>
                <a:cs typeface="+mn-cs"/>
              </a:rPr>
              <a:t> and Wang (2023), this methodology results in increased costs for customers at the same time as it encourages a considerable amount of adoption in metropolitan areas and on main thoroughfares. Furthermore, it is essential to focus an emphasis on the long-term advantages that photovoltaic noise barriers offer. The economic benefits, which include reduced electricity bills and the possibility of profit production from extra energy generation, will fascinate prospective owners from both the commercial and residential sectors. These benefits will be attractive to prospective buyers. A further benefit is that it draws in people who are concerned about the environment in Mumbai, India, by highlighting the positive environmental benefits, such as a decreased reliance on fossil fuels and a smaller carbon footprint.</a:t>
            </a:r>
          </a:p>
          <a:p>
            <a:endParaRPr lang="en-US" dirty="0"/>
          </a:p>
        </p:txBody>
      </p:sp>
      <p:sp>
        <p:nvSpPr>
          <p:cNvPr id="4" name="Slide Number Placeholder 3"/>
          <p:cNvSpPr>
            <a:spLocks noGrp="1"/>
          </p:cNvSpPr>
          <p:nvPr>
            <p:ph type="sldNum" sz="quarter" idx="10"/>
          </p:nvPr>
        </p:nvSpPr>
        <p:spPr/>
        <p:txBody>
          <a:bodyPr/>
          <a:lstStyle/>
          <a:p>
            <a:fld id="{5F49651B-486C-4B81-AC8D-489C266026C5}" type="slidenum">
              <a:rPr lang="ru-RU" smtClean="0"/>
              <a:pPr/>
              <a:t>14</a:t>
            </a:fld>
            <a:endParaRPr lang="ru-RU"/>
          </a:p>
        </p:txBody>
      </p:sp>
    </p:spTree>
    <p:extLst>
      <p:ext uri="{BB962C8B-B14F-4D97-AF65-F5344CB8AC3E}">
        <p14:creationId xmlns:p14="http://schemas.microsoft.com/office/powerpoint/2010/main" val="16952494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Planting Solar plants</a:t>
            </a:r>
          </a:p>
          <a:p>
            <a:r>
              <a:rPr lang="en-US" dirty="0" smtClean="0"/>
              <a:t>Frequent maintenance of the thermal-based components</a:t>
            </a:r>
          </a:p>
          <a:p>
            <a:r>
              <a:rPr lang="en-US" dirty="0" smtClean="0"/>
              <a:t>Testing of circuit</a:t>
            </a:r>
          </a:p>
          <a:p>
            <a:r>
              <a:rPr lang="en-US" dirty="0" smtClean="0"/>
              <a:t>Thermal imaging </a:t>
            </a:r>
          </a:p>
          <a:p>
            <a:r>
              <a:rPr lang="en-US" dirty="0" smtClean="0"/>
              <a:t>Retro commissioning</a:t>
            </a:r>
          </a:p>
          <a:p>
            <a:r>
              <a:rPr lang="en-US" dirty="0" smtClean="0"/>
              <a:t>Effective data interpretation</a:t>
            </a:r>
          </a:p>
          <a:p>
            <a:endParaRPr lang="en-US" dirty="0"/>
          </a:p>
        </p:txBody>
      </p:sp>
      <p:sp>
        <p:nvSpPr>
          <p:cNvPr id="4" name="Slide Number Placeholder 3"/>
          <p:cNvSpPr>
            <a:spLocks noGrp="1"/>
          </p:cNvSpPr>
          <p:nvPr>
            <p:ph type="sldNum" sz="quarter" idx="10"/>
          </p:nvPr>
        </p:nvSpPr>
        <p:spPr/>
        <p:txBody>
          <a:bodyPr/>
          <a:lstStyle/>
          <a:p>
            <a:fld id="{5F49651B-486C-4B81-AC8D-489C266026C5}" type="slidenum">
              <a:rPr lang="ru-RU" smtClean="0"/>
              <a:pPr/>
              <a:t>15</a:t>
            </a:fld>
            <a:endParaRPr lang="ru-RU"/>
          </a:p>
        </p:txBody>
      </p:sp>
    </p:spTree>
    <p:extLst>
      <p:ext uri="{BB962C8B-B14F-4D97-AF65-F5344CB8AC3E}">
        <p14:creationId xmlns:p14="http://schemas.microsoft.com/office/powerpoint/2010/main" val="25565349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a:t>
            </a:r>
            <a:r>
              <a:rPr lang="en-US" baseline="0" dirty="0" smtClean="0"/>
              <a:t> company deals with climatic change effects in developing and industrializing the countries representing on urgent basis. </a:t>
            </a:r>
            <a:r>
              <a:rPr lang="en-US" baseline="0" dirty="0" err="1" smtClean="0"/>
              <a:t>EnGreen</a:t>
            </a:r>
            <a:r>
              <a:rPr lang="en-US" baseline="0" dirty="0" smtClean="0"/>
              <a:t> also builds long-lasting relationship with trust and competency. It also adopts in resulting attitude to ensure smooth implementation for project phases. </a:t>
            </a:r>
            <a:endParaRPr lang="en-US" dirty="0"/>
          </a:p>
        </p:txBody>
      </p:sp>
      <p:sp>
        <p:nvSpPr>
          <p:cNvPr id="4" name="Slide Number Placeholder 3"/>
          <p:cNvSpPr>
            <a:spLocks noGrp="1"/>
          </p:cNvSpPr>
          <p:nvPr>
            <p:ph type="sldNum" sz="quarter" idx="10"/>
          </p:nvPr>
        </p:nvSpPr>
        <p:spPr/>
        <p:txBody>
          <a:bodyPr/>
          <a:lstStyle/>
          <a:p>
            <a:fld id="{5F49651B-486C-4B81-AC8D-489C266026C5}" type="slidenum">
              <a:rPr lang="ru-RU" smtClean="0"/>
              <a:pPr/>
              <a:t>16</a:t>
            </a:fld>
            <a:endParaRPr lang="ru-RU"/>
          </a:p>
        </p:txBody>
      </p:sp>
    </p:spTree>
    <p:extLst>
      <p:ext uri="{BB962C8B-B14F-4D97-AF65-F5344CB8AC3E}">
        <p14:creationId xmlns:p14="http://schemas.microsoft.com/office/powerpoint/2010/main" val="28280943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smtClean="0">
                <a:solidFill>
                  <a:schemeClr val="tx1"/>
                </a:solidFill>
                <a:effectLst/>
                <a:latin typeface="Arial" charset="0"/>
                <a:ea typeface="+mn-ea"/>
                <a:cs typeface="+mn-cs"/>
              </a:rPr>
              <a:t>According to Zhang et al. (2022), in order to successfully support photovoltaic noise barriers in the Mumbai, India market, a considerable financial investment is required to construct a sustainable energy company strategy. This is the case in order to establish a sustainable energy business strategy. In addition to spending that is absolutely necessary, the budget ought to have major funding sources from outside sources. To make </a:t>
            </a:r>
            <a:r>
              <a:rPr lang="en-IN" sz="1200" kern="1200" dirty="0" err="1" smtClean="0">
                <a:solidFill>
                  <a:schemeClr val="tx1"/>
                </a:solidFill>
                <a:effectLst/>
                <a:latin typeface="Arial" charset="0"/>
                <a:ea typeface="+mn-ea"/>
                <a:cs typeface="+mn-cs"/>
              </a:rPr>
              <a:t>microgrid</a:t>
            </a:r>
            <a:r>
              <a:rPr lang="en-IN" sz="1200" kern="1200" dirty="0" smtClean="0">
                <a:solidFill>
                  <a:schemeClr val="tx1"/>
                </a:solidFill>
                <a:effectLst/>
                <a:latin typeface="Arial" charset="0"/>
                <a:ea typeface="+mn-ea"/>
                <a:cs typeface="+mn-cs"/>
              </a:rPr>
              <a:t> systems more reliable and efficient, a total of $600,000 will be spent on research and development. </a:t>
            </a:r>
            <a:r>
              <a:rPr lang="en-IN" sz="1200" kern="1200" dirty="0" err="1" smtClean="0">
                <a:solidFill>
                  <a:schemeClr val="tx1"/>
                </a:solidFill>
                <a:effectLst/>
                <a:latin typeface="Arial" charset="0"/>
                <a:ea typeface="+mn-ea"/>
                <a:cs typeface="+mn-cs"/>
              </a:rPr>
              <a:t>Zhong</a:t>
            </a:r>
            <a:r>
              <a:rPr lang="en-IN" sz="1200" kern="1200" dirty="0" smtClean="0">
                <a:solidFill>
                  <a:schemeClr val="tx1"/>
                </a:solidFill>
                <a:effectLst/>
                <a:latin typeface="Arial" charset="0"/>
                <a:ea typeface="+mn-ea"/>
                <a:cs typeface="+mn-cs"/>
              </a:rPr>
              <a:t> et al. (2021) offered a financial strategy that incorporates energy storage, renewable energy technologies, and the integration of smart infrastructure. The proposal was based on a budget of 1,300,000 dollars. Continuing support, marketing, and sales, as well as administrative chores, will all receive guidance and support from the $500,000 that has been set aside specifically for this purpose. The distribution of the 800,000 dollars will be distributed in an equal manner across the installation, consumer support, and maintenance aspects.</a:t>
            </a:r>
          </a:p>
          <a:p>
            <a:r>
              <a:rPr lang="en-IN" sz="1200" kern="1200" dirty="0" smtClean="0">
                <a:solidFill>
                  <a:schemeClr val="tx1"/>
                </a:solidFill>
                <a:effectLst/>
                <a:latin typeface="Arial" charset="0"/>
                <a:ea typeface="+mn-ea"/>
                <a:cs typeface="+mn-cs"/>
              </a:rPr>
              <a:t>It is absolutely necessary to have a sum of three million and two hundred thousand dollars. The following is a list of examples of potential sources of money from outside sources: In addition to this, the business plan will investigate the possibility of forming partnerships with venture capital firms that are primarily focused on sustainable practices and renewable energy. These investors are a good fit for the company since they choose to invest their money in sectors that are not only innovative but also have a substantial impact on the industries in which they operate. The ability to commit financial resources to initiatives that support the progress of renewable energy and the enhancement of climate resilience is a capability that is available to both the federal government and the provincial governments. This kind of support includes initiatives such as grants and subsidies. In order to gradually minimise the costs associated with development, organisations would actively pursue a variety of finance sources using proactive strategies.</a:t>
            </a:r>
          </a:p>
          <a:p>
            <a:r>
              <a:rPr lang="en-IN" sz="1200" kern="1200" dirty="0" smtClean="0">
                <a:solidFill>
                  <a:schemeClr val="tx1"/>
                </a:solidFill>
                <a:effectLst/>
                <a:latin typeface="Arial" charset="0"/>
                <a:ea typeface="+mn-ea"/>
                <a:cs typeface="+mn-cs"/>
              </a:rPr>
              <a:t>It is possible to acquire cash for the procurement of infrastructure and equipment by utilising business financing options in addition to regular bank loans. This is a feasible option that can be attained. According to Zimmerman's forecast, by the year 2020, there will be participation in the sector of renewable energy from businesses that are financially competent. For the reason that climate-resilient energy projects have the potential to have positive effects not just on society but also on the environment, impact investors and crowdfunding platforms may be drawn to these initiatives. It is anticipated that this will be carried out to evaluate these potential sources of extra funding. This company can achieve financial and operational advantages by developing partnerships with significant entities, such as technology suppliers in the renewable energy industry or well-established energy corporations. These relationships give the company the opportunity to accomplish both of these goals.</a:t>
            </a:r>
          </a:p>
          <a:p>
            <a:endParaRPr lang="en-US" dirty="0"/>
          </a:p>
        </p:txBody>
      </p:sp>
      <p:sp>
        <p:nvSpPr>
          <p:cNvPr id="4" name="Slide Number Placeholder 3"/>
          <p:cNvSpPr>
            <a:spLocks noGrp="1"/>
          </p:cNvSpPr>
          <p:nvPr>
            <p:ph type="sldNum" sz="quarter" idx="10"/>
          </p:nvPr>
        </p:nvSpPr>
        <p:spPr/>
        <p:txBody>
          <a:bodyPr/>
          <a:lstStyle/>
          <a:p>
            <a:fld id="{5F49651B-486C-4B81-AC8D-489C266026C5}" type="slidenum">
              <a:rPr lang="ru-RU" smtClean="0"/>
              <a:pPr/>
              <a:t>17</a:t>
            </a:fld>
            <a:endParaRPr lang="ru-RU"/>
          </a:p>
        </p:txBody>
      </p:sp>
    </p:spTree>
    <p:extLst>
      <p:ext uri="{BB962C8B-B14F-4D97-AF65-F5344CB8AC3E}">
        <p14:creationId xmlns:p14="http://schemas.microsoft.com/office/powerpoint/2010/main" val="15123773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F49651B-486C-4B81-AC8D-489C266026C5}" type="slidenum">
              <a:rPr lang="ru-RU" smtClean="0"/>
              <a:pPr/>
              <a:t>18</a:t>
            </a:fld>
            <a:endParaRPr lang="ru-RU"/>
          </a:p>
        </p:txBody>
      </p:sp>
    </p:spTree>
    <p:extLst>
      <p:ext uri="{BB962C8B-B14F-4D97-AF65-F5344CB8AC3E}">
        <p14:creationId xmlns:p14="http://schemas.microsoft.com/office/powerpoint/2010/main" val="22721430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F49651B-486C-4B81-AC8D-489C266026C5}" type="slidenum">
              <a:rPr lang="ru-RU" smtClean="0"/>
              <a:pPr/>
              <a:t>19</a:t>
            </a:fld>
            <a:endParaRPr lang="ru-RU"/>
          </a:p>
        </p:txBody>
      </p:sp>
    </p:spTree>
    <p:extLst>
      <p:ext uri="{BB962C8B-B14F-4D97-AF65-F5344CB8AC3E}">
        <p14:creationId xmlns:p14="http://schemas.microsoft.com/office/powerpoint/2010/main" val="34073024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F49651B-486C-4B81-AC8D-489C266026C5}" type="slidenum">
              <a:rPr lang="ru-RU" smtClean="0"/>
              <a:pPr/>
              <a:t>22</a:t>
            </a:fld>
            <a:endParaRPr lang="ru-RU"/>
          </a:p>
        </p:txBody>
      </p:sp>
    </p:spTree>
    <p:extLst>
      <p:ext uri="{BB962C8B-B14F-4D97-AF65-F5344CB8AC3E}">
        <p14:creationId xmlns:p14="http://schemas.microsoft.com/office/powerpoint/2010/main" val="11934934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Among the many different types of consumers that the photovoltaic noise barriers that are currently available on the market in Mumbai, India cater to are environmentalists. The reason for the restrictions is that they are in place to assist in the process of sustainable development. Additionally, the government has enacted regulations and incentives to stimulate the </a:t>
            </a:r>
            <a:r>
              <a:rPr lang="en-US" dirty="0" err="1" smtClean="0"/>
              <a:t>utilisation</a:t>
            </a:r>
            <a:r>
              <a:rPr lang="en-US" dirty="0" smtClean="0"/>
              <a:t> of renewable and sustainable energy sources. One example of how innovation, eco-consciousness, and urban design are converging to make Mumbai, India a greener metropolis in the coming years is the installation of solar photovoltaic (PV) noise barriers. </a:t>
            </a:r>
            <a:endParaRPr lang="en-US" dirty="0"/>
          </a:p>
        </p:txBody>
      </p:sp>
      <p:sp>
        <p:nvSpPr>
          <p:cNvPr id="4" name="Slide Number Placeholder 3"/>
          <p:cNvSpPr>
            <a:spLocks noGrp="1"/>
          </p:cNvSpPr>
          <p:nvPr>
            <p:ph type="sldNum" sz="quarter" idx="10"/>
          </p:nvPr>
        </p:nvSpPr>
        <p:spPr/>
        <p:txBody>
          <a:bodyPr/>
          <a:lstStyle/>
          <a:p>
            <a:fld id="{5F49651B-486C-4B81-AC8D-489C266026C5}" type="slidenum">
              <a:rPr lang="ru-RU" smtClean="0"/>
              <a:pPr/>
              <a:t>24</a:t>
            </a:fld>
            <a:endParaRPr lang="ru-RU"/>
          </a:p>
        </p:txBody>
      </p:sp>
    </p:spTree>
    <p:extLst>
      <p:ext uri="{BB962C8B-B14F-4D97-AF65-F5344CB8AC3E}">
        <p14:creationId xmlns:p14="http://schemas.microsoft.com/office/powerpoint/2010/main" val="4607600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42988" y="4437063"/>
            <a:ext cx="7058025" cy="1008062"/>
          </a:xfrm>
          <a:effectLst>
            <a:outerShdw dist="17961" dir="2700000" algn="ctr" rotWithShape="0">
              <a:schemeClr val="bg2"/>
            </a:outerShdw>
          </a:effectLst>
        </p:spPr>
        <p:txBody>
          <a:bodyPr/>
          <a:lstStyle>
            <a:lvl1pPr algn="ctr">
              <a:defRPr/>
            </a:lvl1pPr>
          </a:lstStyle>
          <a:p>
            <a:pPr lvl="0"/>
            <a:r>
              <a:rPr lang="ru-RU" noProof="0" smtClean="0"/>
              <a:t>Click to edit Master title style</a:t>
            </a:r>
          </a:p>
        </p:txBody>
      </p:sp>
      <p:sp>
        <p:nvSpPr>
          <p:cNvPr id="5123" name="Rectangle 3"/>
          <p:cNvSpPr>
            <a:spLocks noGrp="1" noChangeArrowheads="1"/>
          </p:cNvSpPr>
          <p:nvPr>
            <p:ph type="subTitle" idx="1"/>
          </p:nvPr>
        </p:nvSpPr>
        <p:spPr>
          <a:xfrm>
            <a:off x="1042988" y="333375"/>
            <a:ext cx="7058025" cy="530225"/>
          </a:xfrm>
          <a:effectLst>
            <a:outerShdw dist="17961" dir="2700000" algn="ctr" rotWithShape="0">
              <a:schemeClr val="bg2"/>
            </a:outerShdw>
          </a:effectLst>
        </p:spPr>
        <p:txBody>
          <a:bodyPr/>
          <a:lstStyle>
            <a:lvl1pPr marL="0" indent="0" algn="ctr">
              <a:buFontTx/>
              <a:buNone/>
              <a:defRPr>
                <a:solidFill>
                  <a:srgbClr val="285216"/>
                </a:solidFill>
                <a:latin typeface="Futura LT Book" pitchFamily="2" charset="0"/>
              </a:defRPr>
            </a:lvl1pPr>
          </a:lstStyle>
          <a:p>
            <a:pPr lvl="0"/>
            <a:r>
              <a:rPr lang="ru-RU" noProof="0" smtClean="0"/>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ru-RU"/>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ru-RU"/>
          </a:p>
        </p:txBody>
      </p:sp>
      <p:sp>
        <p:nvSpPr>
          <p:cNvPr id="4" name="Date Placeholder 3"/>
          <p:cNvSpPr>
            <a:spLocks noGrp="1"/>
          </p:cNvSpPr>
          <p:nvPr>
            <p:ph type="dt" sz="half" idx="10"/>
          </p:nvPr>
        </p:nvSpPr>
        <p:spPr/>
        <p:txBody>
          <a:bodyPr/>
          <a:lstStyle>
            <a:lvl1pPr>
              <a:defRPr/>
            </a:lvl1pPr>
          </a:lstStyle>
          <a:p>
            <a:endParaRPr lang="ru-RU"/>
          </a:p>
        </p:txBody>
      </p:sp>
      <p:sp>
        <p:nvSpPr>
          <p:cNvPr id="5" name="Footer Placeholder 4"/>
          <p:cNvSpPr>
            <a:spLocks noGrp="1"/>
          </p:cNvSpPr>
          <p:nvPr>
            <p:ph type="ftr" sz="quarter" idx="11"/>
          </p:nvPr>
        </p:nvSpPr>
        <p:spPr/>
        <p:txBody>
          <a:bodyPr/>
          <a:lstStyle>
            <a:lvl1pPr>
              <a:defRPr/>
            </a:lvl1pPr>
          </a:lstStyle>
          <a:p>
            <a:endParaRPr lang="ru-RU"/>
          </a:p>
        </p:txBody>
      </p:sp>
      <p:sp>
        <p:nvSpPr>
          <p:cNvPr id="6" name="Slide Number Placeholder 5"/>
          <p:cNvSpPr>
            <a:spLocks noGrp="1"/>
          </p:cNvSpPr>
          <p:nvPr>
            <p:ph type="sldNum" sz="quarter" idx="12"/>
          </p:nvPr>
        </p:nvSpPr>
        <p:spPr/>
        <p:txBody>
          <a:bodyPr/>
          <a:lstStyle>
            <a:lvl1pPr>
              <a:defRPr/>
            </a:lvl1pPr>
          </a:lstStyle>
          <a:p>
            <a:fld id="{5EDD8EF4-7E06-44DB-8D2B-4AD440B499AB}" type="slidenum">
              <a:rPr lang="ru-RU"/>
              <a:pPr/>
              <a:t>‹#›</a:t>
            </a:fld>
            <a:endParaRPr lang="ru-RU"/>
          </a:p>
        </p:txBody>
      </p:sp>
    </p:spTree>
    <p:extLst>
      <p:ext uri="{BB962C8B-B14F-4D97-AF65-F5344CB8AC3E}">
        <p14:creationId xmlns:p14="http://schemas.microsoft.com/office/powerpoint/2010/main" val="4879702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ru-RU"/>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ru-RU"/>
          </a:p>
        </p:txBody>
      </p:sp>
      <p:sp>
        <p:nvSpPr>
          <p:cNvPr id="5" name="Footer Placeholder 4"/>
          <p:cNvSpPr>
            <a:spLocks noGrp="1"/>
          </p:cNvSpPr>
          <p:nvPr>
            <p:ph type="ftr" sz="quarter" idx="11"/>
          </p:nvPr>
        </p:nvSpPr>
        <p:spPr/>
        <p:txBody>
          <a:bodyPr/>
          <a:lstStyle>
            <a:lvl1pPr>
              <a:defRPr/>
            </a:lvl1pPr>
          </a:lstStyle>
          <a:p>
            <a:endParaRPr lang="ru-RU"/>
          </a:p>
        </p:txBody>
      </p:sp>
      <p:sp>
        <p:nvSpPr>
          <p:cNvPr id="6" name="Slide Number Placeholder 5"/>
          <p:cNvSpPr>
            <a:spLocks noGrp="1"/>
          </p:cNvSpPr>
          <p:nvPr>
            <p:ph type="sldNum" sz="quarter" idx="12"/>
          </p:nvPr>
        </p:nvSpPr>
        <p:spPr/>
        <p:txBody>
          <a:bodyPr/>
          <a:lstStyle>
            <a:lvl1pPr>
              <a:defRPr/>
            </a:lvl1pPr>
          </a:lstStyle>
          <a:p>
            <a:fld id="{219EFA7D-3E31-4E57-BAF0-F448E3456A64}" type="slidenum">
              <a:rPr lang="ru-RU"/>
              <a:pPr/>
              <a:t>‹#›</a:t>
            </a:fld>
            <a:endParaRPr lang="ru-RU"/>
          </a:p>
        </p:txBody>
      </p:sp>
    </p:spTree>
    <p:extLst>
      <p:ext uri="{BB962C8B-B14F-4D97-AF65-F5344CB8AC3E}">
        <p14:creationId xmlns:p14="http://schemas.microsoft.com/office/powerpoint/2010/main" val="31536119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ru-RU"/>
          </a:p>
        </p:txBody>
      </p:sp>
      <p:sp>
        <p:nvSpPr>
          <p:cNvPr id="3" name="Content Placeholder 2"/>
          <p:cNvSpPr>
            <a:spLocks noGrp="1"/>
          </p:cNvSpPr>
          <p:nvPr>
            <p:ph sz="half" idx="1"/>
          </p:nvPr>
        </p:nvSpPr>
        <p:spPr>
          <a:xfrm>
            <a:off x="468313" y="2708275"/>
            <a:ext cx="4027487" cy="36004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ru-RU"/>
          </a:p>
        </p:txBody>
      </p:sp>
      <p:sp>
        <p:nvSpPr>
          <p:cNvPr id="4" name="Content Placeholder 3"/>
          <p:cNvSpPr>
            <a:spLocks noGrp="1"/>
          </p:cNvSpPr>
          <p:nvPr>
            <p:ph sz="half" idx="2"/>
          </p:nvPr>
        </p:nvSpPr>
        <p:spPr>
          <a:xfrm>
            <a:off x="4648200" y="2708275"/>
            <a:ext cx="4027488" cy="36004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ru-RU"/>
          </a:p>
        </p:txBody>
      </p:sp>
      <p:sp>
        <p:nvSpPr>
          <p:cNvPr id="5" name="Date Placeholder 4"/>
          <p:cNvSpPr>
            <a:spLocks noGrp="1"/>
          </p:cNvSpPr>
          <p:nvPr>
            <p:ph type="dt" sz="half" idx="10"/>
          </p:nvPr>
        </p:nvSpPr>
        <p:spPr/>
        <p:txBody>
          <a:bodyPr/>
          <a:lstStyle>
            <a:lvl1pPr>
              <a:defRPr/>
            </a:lvl1pPr>
          </a:lstStyle>
          <a:p>
            <a:endParaRPr lang="ru-RU"/>
          </a:p>
        </p:txBody>
      </p:sp>
      <p:sp>
        <p:nvSpPr>
          <p:cNvPr id="6" name="Footer Placeholder 5"/>
          <p:cNvSpPr>
            <a:spLocks noGrp="1"/>
          </p:cNvSpPr>
          <p:nvPr>
            <p:ph type="ftr" sz="quarter" idx="11"/>
          </p:nvPr>
        </p:nvSpPr>
        <p:spPr/>
        <p:txBody>
          <a:bodyPr/>
          <a:lstStyle>
            <a:lvl1pPr>
              <a:defRPr/>
            </a:lvl1pPr>
          </a:lstStyle>
          <a:p>
            <a:endParaRPr lang="ru-RU"/>
          </a:p>
        </p:txBody>
      </p:sp>
      <p:sp>
        <p:nvSpPr>
          <p:cNvPr id="7" name="Slide Number Placeholder 6"/>
          <p:cNvSpPr>
            <a:spLocks noGrp="1"/>
          </p:cNvSpPr>
          <p:nvPr>
            <p:ph type="sldNum" sz="quarter" idx="12"/>
          </p:nvPr>
        </p:nvSpPr>
        <p:spPr/>
        <p:txBody>
          <a:bodyPr/>
          <a:lstStyle>
            <a:lvl1pPr>
              <a:defRPr/>
            </a:lvl1pPr>
          </a:lstStyle>
          <a:p>
            <a:fld id="{BAED1F1F-9629-4C9E-9D7F-02398E09BEB1}" type="slidenum">
              <a:rPr lang="ru-RU"/>
              <a:pPr/>
              <a:t>‹#›</a:t>
            </a:fld>
            <a:endParaRPr lang="ru-RU"/>
          </a:p>
        </p:txBody>
      </p:sp>
    </p:spTree>
    <p:extLst>
      <p:ext uri="{BB962C8B-B14F-4D97-AF65-F5344CB8AC3E}">
        <p14:creationId xmlns:p14="http://schemas.microsoft.com/office/powerpoint/2010/main" val="42690535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ru-RU"/>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ru-RU"/>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ru-RU"/>
          </a:p>
        </p:txBody>
      </p:sp>
      <p:sp>
        <p:nvSpPr>
          <p:cNvPr id="7" name="Date Placeholder 6"/>
          <p:cNvSpPr>
            <a:spLocks noGrp="1"/>
          </p:cNvSpPr>
          <p:nvPr>
            <p:ph type="dt" sz="half" idx="10"/>
          </p:nvPr>
        </p:nvSpPr>
        <p:spPr/>
        <p:txBody>
          <a:bodyPr/>
          <a:lstStyle>
            <a:lvl1pPr>
              <a:defRPr/>
            </a:lvl1pPr>
          </a:lstStyle>
          <a:p>
            <a:endParaRPr lang="ru-RU"/>
          </a:p>
        </p:txBody>
      </p:sp>
      <p:sp>
        <p:nvSpPr>
          <p:cNvPr id="8" name="Footer Placeholder 7"/>
          <p:cNvSpPr>
            <a:spLocks noGrp="1"/>
          </p:cNvSpPr>
          <p:nvPr>
            <p:ph type="ftr" sz="quarter" idx="11"/>
          </p:nvPr>
        </p:nvSpPr>
        <p:spPr/>
        <p:txBody>
          <a:bodyPr/>
          <a:lstStyle>
            <a:lvl1pPr>
              <a:defRPr/>
            </a:lvl1pPr>
          </a:lstStyle>
          <a:p>
            <a:endParaRPr lang="ru-RU"/>
          </a:p>
        </p:txBody>
      </p:sp>
      <p:sp>
        <p:nvSpPr>
          <p:cNvPr id="9" name="Slide Number Placeholder 8"/>
          <p:cNvSpPr>
            <a:spLocks noGrp="1"/>
          </p:cNvSpPr>
          <p:nvPr>
            <p:ph type="sldNum" sz="quarter" idx="12"/>
          </p:nvPr>
        </p:nvSpPr>
        <p:spPr/>
        <p:txBody>
          <a:bodyPr/>
          <a:lstStyle>
            <a:lvl1pPr>
              <a:defRPr/>
            </a:lvl1pPr>
          </a:lstStyle>
          <a:p>
            <a:fld id="{948DCB57-AC10-4ECC-89EF-4C75C2D9E921}" type="slidenum">
              <a:rPr lang="ru-RU"/>
              <a:pPr/>
              <a:t>‹#›</a:t>
            </a:fld>
            <a:endParaRPr lang="ru-RU"/>
          </a:p>
        </p:txBody>
      </p:sp>
    </p:spTree>
    <p:extLst>
      <p:ext uri="{BB962C8B-B14F-4D97-AF65-F5344CB8AC3E}">
        <p14:creationId xmlns:p14="http://schemas.microsoft.com/office/powerpoint/2010/main" val="41269764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ru-RU"/>
          </a:p>
        </p:txBody>
      </p:sp>
      <p:sp>
        <p:nvSpPr>
          <p:cNvPr id="3" name="Date Placeholder 2"/>
          <p:cNvSpPr>
            <a:spLocks noGrp="1"/>
          </p:cNvSpPr>
          <p:nvPr>
            <p:ph type="dt" sz="half" idx="10"/>
          </p:nvPr>
        </p:nvSpPr>
        <p:spPr/>
        <p:txBody>
          <a:bodyPr/>
          <a:lstStyle>
            <a:lvl1pPr>
              <a:defRPr/>
            </a:lvl1pPr>
          </a:lstStyle>
          <a:p>
            <a:endParaRPr lang="ru-RU"/>
          </a:p>
        </p:txBody>
      </p:sp>
      <p:sp>
        <p:nvSpPr>
          <p:cNvPr id="4" name="Footer Placeholder 3"/>
          <p:cNvSpPr>
            <a:spLocks noGrp="1"/>
          </p:cNvSpPr>
          <p:nvPr>
            <p:ph type="ftr" sz="quarter" idx="11"/>
          </p:nvPr>
        </p:nvSpPr>
        <p:spPr/>
        <p:txBody>
          <a:bodyPr/>
          <a:lstStyle>
            <a:lvl1pPr>
              <a:defRPr/>
            </a:lvl1pPr>
          </a:lstStyle>
          <a:p>
            <a:endParaRPr lang="ru-RU"/>
          </a:p>
        </p:txBody>
      </p:sp>
      <p:sp>
        <p:nvSpPr>
          <p:cNvPr id="5" name="Slide Number Placeholder 4"/>
          <p:cNvSpPr>
            <a:spLocks noGrp="1"/>
          </p:cNvSpPr>
          <p:nvPr>
            <p:ph type="sldNum" sz="quarter" idx="12"/>
          </p:nvPr>
        </p:nvSpPr>
        <p:spPr/>
        <p:txBody>
          <a:bodyPr/>
          <a:lstStyle>
            <a:lvl1pPr>
              <a:defRPr/>
            </a:lvl1pPr>
          </a:lstStyle>
          <a:p>
            <a:fld id="{230BEAA8-2FC7-44D2-8308-FB5719E6D588}" type="slidenum">
              <a:rPr lang="ru-RU"/>
              <a:pPr/>
              <a:t>‹#›</a:t>
            </a:fld>
            <a:endParaRPr lang="ru-RU"/>
          </a:p>
        </p:txBody>
      </p:sp>
    </p:spTree>
    <p:extLst>
      <p:ext uri="{BB962C8B-B14F-4D97-AF65-F5344CB8AC3E}">
        <p14:creationId xmlns:p14="http://schemas.microsoft.com/office/powerpoint/2010/main" val="18659761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ru-RU"/>
          </a:p>
        </p:txBody>
      </p:sp>
      <p:sp>
        <p:nvSpPr>
          <p:cNvPr id="3" name="Footer Placeholder 2"/>
          <p:cNvSpPr>
            <a:spLocks noGrp="1"/>
          </p:cNvSpPr>
          <p:nvPr>
            <p:ph type="ftr" sz="quarter" idx="11"/>
          </p:nvPr>
        </p:nvSpPr>
        <p:spPr/>
        <p:txBody>
          <a:bodyPr/>
          <a:lstStyle>
            <a:lvl1pPr>
              <a:defRPr/>
            </a:lvl1pPr>
          </a:lstStyle>
          <a:p>
            <a:endParaRPr lang="ru-RU"/>
          </a:p>
        </p:txBody>
      </p:sp>
      <p:sp>
        <p:nvSpPr>
          <p:cNvPr id="4" name="Slide Number Placeholder 3"/>
          <p:cNvSpPr>
            <a:spLocks noGrp="1"/>
          </p:cNvSpPr>
          <p:nvPr>
            <p:ph type="sldNum" sz="quarter" idx="12"/>
          </p:nvPr>
        </p:nvSpPr>
        <p:spPr/>
        <p:txBody>
          <a:bodyPr/>
          <a:lstStyle>
            <a:lvl1pPr>
              <a:defRPr/>
            </a:lvl1pPr>
          </a:lstStyle>
          <a:p>
            <a:fld id="{5702C155-F0D7-41C3-B4F8-B553C2E348DE}" type="slidenum">
              <a:rPr lang="ru-RU"/>
              <a:pPr/>
              <a:t>‹#›</a:t>
            </a:fld>
            <a:endParaRPr lang="ru-RU"/>
          </a:p>
        </p:txBody>
      </p:sp>
    </p:spTree>
    <p:extLst>
      <p:ext uri="{BB962C8B-B14F-4D97-AF65-F5344CB8AC3E}">
        <p14:creationId xmlns:p14="http://schemas.microsoft.com/office/powerpoint/2010/main" val="41085946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ru-RU"/>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ru-RU"/>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ru-RU"/>
          </a:p>
        </p:txBody>
      </p:sp>
      <p:sp>
        <p:nvSpPr>
          <p:cNvPr id="6" name="Footer Placeholder 5"/>
          <p:cNvSpPr>
            <a:spLocks noGrp="1"/>
          </p:cNvSpPr>
          <p:nvPr>
            <p:ph type="ftr" sz="quarter" idx="11"/>
          </p:nvPr>
        </p:nvSpPr>
        <p:spPr/>
        <p:txBody>
          <a:bodyPr/>
          <a:lstStyle>
            <a:lvl1pPr>
              <a:defRPr/>
            </a:lvl1pPr>
          </a:lstStyle>
          <a:p>
            <a:endParaRPr lang="ru-RU"/>
          </a:p>
        </p:txBody>
      </p:sp>
      <p:sp>
        <p:nvSpPr>
          <p:cNvPr id="7" name="Slide Number Placeholder 6"/>
          <p:cNvSpPr>
            <a:spLocks noGrp="1"/>
          </p:cNvSpPr>
          <p:nvPr>
            <p:ph type="sldNum" sz="quarter" idx="12"/>
          </p:nvPr>
        </p:nvSpPr>
        <p:spPr/>
        <p:txBody>
          <a:bodyPr/>
          <a:lstStyle>
            <a:lvl1pPr>
              <a:defRPr/>
            </a:lvl1pPr>
          </a:lstStyle>
          <a:p>
            <a:fld id="{86CF59B4-D180-4B47-ACE4-F97193C6C3D6}" type="slidenum">
              <a:rPr lang="ru-RU"/>
              <a:pPr/>
              <a:t>‹#›</a:t>
            </a:fld>
            <a:endParaRPr lang="ru-RU"/>
          </a:p>
        </p:txBody>
      </p:sp>
    </p:spTree>
    <p:extLst>
      <p:ext uri="{BB962C8B-B14F-4D97-AF65-F5344CB8AC3E}">
        <p14:creationId xmlns:p14="http://schemas.microsoft.com/office/powerpoint/2010/main" val="11271187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ru-RU"/>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ru-RU"/>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ru-RU"/>
          </a:p>
        </p:txBody>
      </p:sp>
      <p:sp>
        <p:nvSpPr>
          <p:cNvPr id="6" name="Footer Placeholder 5"/>
          <p:cNvSpPr>
            <a:spLocks noGrp="1"/>
          </p:cNvSpPr>
          <p:nvPr>
            <p:ph type="ftr" sz="quarter" idx="11"/>
          </p:nvPr>
        </p:nvSpPr>
        <p:spPr/>
        <p:txBody>
          <a:bodyPr/>
          <a:lstStyle>
            <a:lvl1pPr>
              <a:defRPr/>
            </a:lvl1pPr>
          </a:lstStyle>
          <a:p>
            <a:endParaRPr lang="ru-RU"/>
          </a:p>
        </p:txBody>
      </p:sp>
      <p:sp>
        <p:nvSpPr>
          <p:cNvPr id="7" name="Slide Number Placeholder 6"/>
          <p:cNvSpPr>
            <a:spLocks noGrp="1"/>
          </p:cNvSpPr>
          <p:nvPr>
            <p:ph type="sldNum" sz="quarter" idx="12"/>
          </p:nvPr>
        </p:nvSpPr>
        <p:spPr/>
        <p:txBody>
          <a:bodyPr/>
          <a:lstStyle>
            <a:lvl1pPr>
              <a:defRPr/>
            </a:lvl1pPr>
          </a:lstStyle>
          <a:p>
            <a:fld id="{93764570-BCDF-47D8-BD06-AB2C54E53F6C}" type="slidenum">
              <a:rPr lang="ru-RU"/>
              <a:pPr/>
              <a:t>‹#›</a:t>
            </a:fld>
            <a:endParaRPr lang="ru-RU"/>
          </a:p>
        </p:txBody>
      </p:sp>
    </p:spTree>
    <p:extLst>
      <p:ext uri="{BB962C8B-B14F-4D97-AF65-F5344CB8AC3E}">
        <p14:creationId xmlns:p14="http://schemas.microsoft.com/office/powerpoint/2010/main" val="32696700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ru-RU"/>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ru-RU"/>
          </a:p>
        </p:txBody>
      </p:sp>
      <p:sp>
        <p:nvSpPr>
          <p:cNvPr id="4" name="Date Placeholder 3"/>
          <p:cNvSpPr>
            <a:spLocks noGrp="1"/>
          </p:cNvSpPr>
          <p:nvPr>
            <p:ph type="dt" sz="half" idx="10"/>
          </p:nvPr>
        </p:nvSpPr>
        <p:spPr/>
        <p:txBody>
          <a:bodyPr/>
          <a:lstStyle>
            <a:lvl1pPr>
              <a:defRPr/>
            </a:lvl1pPr>
          </a:lstStyle>
          <a:p>
            <a:endParaRPr lang="ru-RU"/>
          </a:p>
        </p:txBody>
      </p:sp>
      <p:sp>
        <p:nvSpPr>
          <p:cNvPr id="5" name="Footer Placeholder 4"/>
          <p:cNvSpPr>
            <a:spLocks noGrp="1"/>
          </p:cNvSpPr>
          <p:nvPr>
            <p:ph type="ftr" sz="quarter" idx="11"/>
          </p:nvPr>
        </p:nvSpPr>
        <p:spPr/>
        <p:txBody>
          <a:bodyPr/>
          <a:lstStyle>
            <a:lvl1pPr>
              <a:defRPr/>
            </a:lvl1pPr>
          </a:lstStyle>
          <a:p>
            <a:endParaRPr lang="ru-RU"/>
          </a:p>
        </p:txBody>
      </p:sp>
      <p:sp>
        <p:nvSpPr>
          <p:cNvPr id="6" name="Slide Number Placeholder 5"/>
          <p:cNvSpPr>
            <a:spLocks noGrp="1"/>
          </p:cNvSpPr>
          <p:nvPr>
            <p:ph type="sldNum" sz="quarter" idx="12"/>
          </p:nvPr>
        </p:nvSpPr>
        <p:spPr/>
        <p:txBody>
          <a:bodyPr/>
          <a:lstStyle>
            <a:lvl1pPr>
              <a:defRPr/>
            </a:lvl1pPr>
          </a:lstStyle>
          <a:p>
            <a:fld id="{D69E1BD7-216C-4EF2-B7FF-387E64C96962}" type="slidenum">
              <a:rPr lang="ru-RU"/>
              <a:pPr/>
              <a:t>‹#›</a:t>
            </a:fld>
            <a:endParaRPr lang="ru-RU"/>
          </a:p>
        </p:txBody>
      </p:sp>
    </p:spTree>
    <p:extLst>
      <p:ext uri="{BB962C8B-B14F-4D97-AF65-F5344CB8AC3E}">
        <p14:creationId xmlns:p14="http://schemas.microsoft.com/office/powerpoint/2010/main" val="79188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4638" y="1411288"/>
            <a:ext cx="2051050" cy="4897437"/>
          </a:xfrm>
        </p:spPr>
        <p:txBody>
          <a:bodyPr vert="eaVert"/>
          <a:lstStyle/>
          <a:p>
            <a:r>
              <a:rPr lang="en-US" smtClean="0"/>
              <a:t>Click to edit Master title style</a:t>
            </a:r>
            <a:endParaRPr lang="ru-RU"/>
          </a:p>
        </p:txBody>
      </p:sp>
      <p:sp>
        <p:nvSpPr>
          <p:cNvPr id="3" name="Vertical Text Placeholder 2"/>
          <p:cNvSpPr>
            <a:spLocks noGrp="1"/>
          </p:cNvSpPr>
          <p:nvPr>
            <p:ph type="body" orient="vert" idx="1"/>
          </p:nvPr>
        </p:nvSpPr>
        <p:spPr>
          <a:xfrm>
            <a:off x="468313" y="1411288"/>
            <a:ext cx="6003925" cy="489743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ru-RU"/>
          </a:p>
        </p:txBody>
      </p:sp>
      <p:sp>
        <p:nvSpPr>
          <p:cNvPr id="4" name="Date Placeholder 3"/>
          <p:cNvSpPr>
            <a:spLocks noGrp="1"/>
          </p:cNvSpPr>
          <p:nvPr>
            <p:ph type="dt" sz="half" idx="10"/>
          </p:nvPr>
        </p:nvSpPr>
        <p:spPr/>
        <p:txBody>
          <a:bodyPr/>
          <a:lstStyle>
            <a:lvl1pPr>
              <a:defRPr/>
            </a:lvl1pPr>
          </a:lstStyle>
          <a:p>
            <a:endParaRPr lang="ru-RU"/>
          </a:p>
        </p:txBody>
      </p:sp>
      <p:sp>
        <p:nvSpPr>
          <p:cNvPr id="5" name="Footer Placeholder 4"/>
          <p:cNvSpPr>
            <a:spLocks noGrp="1"/>
          </p:cNvSpPr>
          <p:nvPr>
            <p:ph type="ftr" sz="quarter" idx="11"/>
          </p:nvPr>
        </p:nvSpPr>
        <p:spPr/>
        <p:txBody>
          <a:bodyPr/>
          <a:lstStyle>
            <a:lvl1pPr>
              <a:defRPr/>
            </a:lvl1pPr>
          </a:lstStyle>
          <a:p>
            <a:endParaRPr lang="ru-RU"/>
          </a:p>
        </p:txBody>
      </p:sp>
      <p:sp>
        <p:nvSpPr>
          <p:cNvPr id="6" name="Slide Number Placeholder 5"/>
          <p:cNvSpPr>
            <a:spLocks noGrp="1"/>
          </p:cNvSpPr>
          <p:nvPr>
            <p:ph type="sldNum" sz="quarter" idx="12"/>
          </p:nvPr>
        </p:nvSpPr>
        <p:spPr/>
        <p:txBody>
          <a:bodyPr/>
          <a:lstStyle>
            <a:lvl1pPr>
              <a:defRPr/>
            </a:lvl1pPr>
          </a:lstStyle>
          <a:p>
            <a:fld id="{E823D19B-778F-4DFD-AD2B-F9D83EEAF5A1}" type="slidenum">
              <a:rPr lang="ru-RU"/>
              <a:pPr/>
              <a:t>‹#›</a:t>
            </a:fld>
            <a:endParaRPr lang="ru-RU"/>
          </a:p>
        </p:txBody>
      </p:sp>
    </p:spTree>
    <p:extLst>
      <p:ext uri="{BB962C8B-B14F-4D97-AF65-F5344CB8AC3E}">
        <p14:creationId xmlns:p14="http://schemas.microsoft.com/office/powerpoint/2010/main" val="320516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ru-RU"/>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ru-RU"/>
          </a:p>
        </p:txBody>
      </p:sp>
      <p:sp>
        <p:nvSpPr>
          <p:cNvPr id="4" name="Date Placeholder 3"/>
          <p:cNvSpPr>
            <a:spLocks noGrp="1"/>
          </p:cNvSpPr>
          <p:nvPr>
            <p:ph type="dt" sz="half" idx="10"/>
          </p:nvPr>
        </p:nvSpPr>
        <p:spPr/>
        <p:txBody>
          <a:bodyPr/>
          <a:lstStyle>
            <a:lvl1pPr>
              <a:defRPr/>
            </a:lvl1pPr>
          </a:lstStyle>
          <a:p>
            <a:endParaRPr lang="ru-RU"/>
          </a:p>
        </p:txBody>
      </p:sp>
      <p:sp>
        <p:nvSpPr>
          <p:cNvPr id="5" name="Footer Placeholder 4"/>
          <p:cNvSpPr>
            <a:spLocks noGrp="1"/>
          </p:cNvSpPr>
          <p:nvPr>
            <p:ph type="ftr" sz="quarter" idx="11"/>
          </p:nvPr>
        </p:nvSpPr>
        <p:spPr/>
        <p:txBody>
          <a:bodyPr/>
          <a:lstStyle>
            <a:lvl1pPr>
              <a:defRPr/>
            </a:lvl1pPr>
          </a:lstStyle>
          <a:p>
            <a:endParaRPr lang="ru-RU"/>
          </a:p>
        </p:txBody>
      </p:sp>
      <p:sp>
        <p:nvSpPr>
          <p:cNvPr id="6" name="Slide Number Placeholder 5"/>
          <p:cNvSpPr>
            <a:spLocks noGrp="1"/>
          </p:cNvSpPr>
          <p:nvPr>
            <p:ph type="sldNum" sz="quarter" idx="12"/>
          </p:nvPr>
        </p:nvSpPr>
        <p:spPr/>
        <p:txBody>
          <a:bodyPr/>
          <a:lstStyle>
            <a:lvl1pPr>
              <a:defRPr/>
            </a:lvl1pPr>
          </a:lstStyle>
          <a:p>
            <a:fld id="{556D4677-91A7-435E-A93B-BE7966B9B605}" type="slidenum">
              <a:rPr lang="ru-RU"/>
              <a:pPr/>
              <a:t>‹#›</a:t>
            </a:fld>
            <a:endParaRPr lang="ru-RU"/>
          </a:p>
        </p:txBody>
      </p:sp>
    </p:spTree>
    <p:extLst>
      <p:ext uri="{BB962C8B-B14F-4D97-AF65-F5344CB8AC3E}">
        <p14:creationId xmlns:p14="http://schemas.microsoft.com/office/powerpoint/2010/main" val="29350795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ru-RU"/>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ru-RU"/>
          </a:p>
        </p:txBody>
      </p:sp>
      <p:sp>
        <p:nvSpPr>
          <p:cNvPr id="4" name="Date Placeholder 3"/>
          <p:cNvSpPr>
            <a:spLocks noGrp="1"/>
          </p:cNvSpPr>
          <p:nvPr>
            <p:ph type="dt" sz="half" idx="10"/>
          </p:nvPr>
        </p:nvSpPr>
        <p:spPr/>
        <p:txBody>
          <a:bodyPr/>
          <a:lstStyle>
            <a:lvl1pPr>
              <a:defRPr/>
            </a:lvl1pPr>
          </a:lstStyle>
          <a:p>
            <a:endParaRPr lang="ru-RU"/>
          </a:p>
        </p:txBody>
      </p:sp>
      <p:sp>
        <p:nvSpPr>
          <p:cNvPr id="5" name="Footer Placeholder 4"/>
          <p:cNvSpPr>
            <a:spLocks noGrp="1"/>
          </p:cNvSpPr>
          <p:nvPr>
            <p:ph type="ftr" sz="quarter" idx="11"/>
          </p:nvPr>
        </p:nvSpPr>
        <p:spPr/>
        <p:txBody>
          <a:bodyPr/>
          <a:lstStyle>
            <a:lvl1pPr>
              <a:defRPr/>
            </a:lvl1pPr>
          </a:lstStyle>
          <a:p>
            <a:endParaRPr lang="ru-RU"/>
          </a:p>
        </p:txBody>
      </p:sp>
      <p:sp>
        <p:nvSpPr>
          <p:cNvPr id="6" name="Slide Number Placeholder 5"/>
          <p:cNvSpPr>
            <a:spLocks noGrp="1"/>
          </p:cNvSpPr>
          <p:nvPr>
            <p:ph type="sldNum" sz="quarter" idx="12"/>
          </p:nvPr>
        </p:nvSpPr>
        <p:spPr/>
        <p:txBody>
          <a:bodyPr/>
          <a:lstStyle>
            <a:lvl1pPr>
              <a:defRPr/>
            </a:lvl1pPr>
          </a:lstStyle>
          <a:p>
            <a:fld id="{0F1D6B71-A5D5-48BC-83DE-C9B5941BB487}" type="slidenum">
              <a:rPr lang="ru-RU"/>
              <a:pPr/>
              <a:t>‹#›</a:t>
            </a:fld>
            <a:endParaRPr lang="ru-RU"/>
          </a:p>
        </p:txBody>
      </p:sp>
    </p:spTree>
    <p:extLst>
      <p:ext uri="{BB962C8B-B14F-4D97-AF65-F5344CB8AC3E}">
        <p14:creationId xmlns:p14="http://schemas.microsoft.com/office/powerpoint/2010/main" val="31649810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ru-RU"/>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ru-RU"/>
          </a:p>
        </p:txBody>
      </p:sp>
      <p:sp>
        <p:nvSpPr>
          <p:cNvPr id="5" name="Footer Placeholder 4"/>
          <p:cNvSpPr>
            <a:spLocks noGrp="1"/>
          </p:cNvSpPr>
          <p:nvPr>
            <p:ph type="ftr" sz="quarter" idx="11"/>
          </p:nvPr>
        </p:nvSpPr>
        <p:spPr/>
        <p:txBody>
          <a:bodyPr/>
          <a:lstStyle>
            <a:lvl1pPr>
              <a:defRPr/>
            </a:lvl1pPr>
          </a:lstStyle>
          <a:p>
            <a:endParaRPr lang="ru-RU"/>
          </a:p>
        </p:txBody>
      </p:sp>
      <p:sp>
        <p:nvSpPr>
          <p:cNvPr id="6" name="Slide Number Placeholder 5"/>
          <p:cNvSpPr>
            <a:spLocks noGrp="1"/>
          </p:cNvSpPr>
          <p:nvPr>
            <p:ph type="sldNum" sz="quarter" idx="12"/>
          </p:nvPr>
        </p:nvSpPr>
        <p:spPr/>
        <p:txBody>
          <a:bodyPr/>
          <a:lstStyle>
            <a:lvl1pPr>
              <a:defRPr/>
            </a:lvl1pPr>
          </a:lstStyle>
          <a:p>
            <a:fld id="{5304BA12-01E2-42B0-9DC7-E8AC2C551C54}" type="slidenum">
              <a:rPr lang="ru-RU"/>
              <a:pPr/>
              <a:t>‹#›</a:t>
            </a:fld>
            <a:endParaRPr lang="ru-RU"/>
          </a:p>
        </p:txBody>
      </p:sp>
    </p:spTree>
    <p:extLst>
      <p:ext uri="{BB962C8B-B14F-4D97-AF65-F5344CB8AC3E}">
        <p14:creationId xmlns:p14="http://schemas.microsoft.com/office/powerpoint/2010/main" val="19183025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ru-RU"/>
          </a:p>
        </p:txBody>
      </p:sp>
      <p:sp>
        <p:nvSpPr>
          <p:cNvPr id="3" name="Content Placeholder 2"/>
          <p:cNvSpPr>
            <a:spLocks noGrp="1"/>
          </p:cNvSpPr>
          <p:nvPr>
            <p:ph sz="half" idx="1"/>
          </p:nvPr>
        </p:nvSpPr>
        <p:spPr>
          <a:xfrm>
            <a:off x="1908175" y="1600200"/>
            <a:ext cx="3313113"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ru-RU"/>
          </a:p>
        </p:txBody>
      </p:sp>
      <p:sp>
        <p:nvSpPr>
          <p:cNvPr id="4" name="Content Placeholder 3"/>
          <p:cNvSpPr>
            <a:spLocks noGrp="1"/>
          </p:cNvSpPr>
          <p:nvPr>
            <p:ph sz="half" idx="2"/>
          </p:nvPr>
        </p:nvSpPr>
        <p:spPr>
          <a:xfrm>
            <a:off x="5373688" y="1600200"/>
            <a:ext cx="3313112"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ru-RU"/>
          </a:p>
        </p:txBody>
      </p:sp>
      <p:sp>
        <p:nvSpPr>
          <p:cNvPr id="5" name="Date Placeholder 4"/>
          <p:cNvSpPr>
            <a:spLocks noGrp="1"/>
          </p:cNvSpPr>
          <p:nvPr>
            <p:ph type="dt" sz="half" idx="10"/>
          </p:nvPr>
        </p:nvSpPr>
        <p:spPr/>
        <p:txBody>
          <a:bodyPr/>
          <a:lstStyle>
            <a:lvl1pPr>
              <a:defRPr/>
            </a:lvl1pPr>
          </a:lstStyle>
          <a:p>
            <a:endParaRPr lang="ru-RU"/>
          </a:p>
        </p:txBody>
      </p:sp>
      <p:sp>
        <p:nvSpPr>
          <p:cNvPr id="6" name="Footer Placeholder 5"/>
          <p:cNvSpPr>
            <a:spLocks noGrp="1"/>
          </p:cNvSpPr>
          <p:nvPr>
            <p:ph type="ftr" sz="quarter" idx="11"/>
          </p:nvPr>
        </p:nvSpPr>
        <p:spPr/>
        <p:txBody>
          <a:bodyPr/>
          <a:lstStyle>
            <a:lvl1pPr>
              <a:defRPr/>
            </a:lvl1pPr>
          </a:lstStyle>
          <a:p>
            <a:endParaRPr lang="ru-RU"/>
          </a:p>
        </p:txBody>
      </p:sp>
      <p:sp>
        <p:nvSpPr>
          <p:cNvPr id="7" name="Slide Number Placeholder 6"/>
          <p:cNvSpPr>
            <a:spLocks noGrp="1"/>
          </p:cNvSpPr>
          <p:nvPr>
            <p:ph type="sldNum" sz="quarter" idx="12"/>
          </p:nvPr>
        </p:nvSpPr>
        <p:spPr/>
        <p:txBody>
          <a:bodyPr/>
          <a:lstStyle>
            <a:lvl1pPr>
              <a:defRPr/>
            </a:lvl1pPr>
          </a:lstStyle>
          <a:p>
            <a:fld id="{7C7FDBCC-9AC1-451E-98D2-5DABCF962450}" type="slidenum">
              <a:rPr lang="ru-RU"/>
              <a:pPr/>
              <a:t>‹#›</a:t>
            </a:fld>
            <a:endParaRPr lang="ru-RU"/>
          </a:p>
        </p:txBody>
      </p:sp>
    </p:spTree>
    <p:extLst>
      <p:ext uri="{BB962C8B-B14F-4D97-AF65-F5344CB8AC3E}">
        <p14:creationId xmlns:p14="http://schemas.microsoft.com/office/powerpoint/2010/main" val="37151556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ru-RU"/>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ru-RU"/>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ru-RU"/>
          </a:p>
        </p:txBody>
      </p:sp>
      <p:sp>
        <p:nvSpPr>
          <p:cNvPr id="7" name="Date Placeholder 6"/>
          <p:cNvSpPr>
            <a:spLocks noGrp="1"/>
          </p:cNvSpPr>
          <p:nvPr>
            <p:ph type="dt" sz="half" idx="10"/>
          </p:nvPr>
        </p:nvSpPr>
        <p:spPr/>
        <p:txBody>
          <a:bodyPr/>
          <a:lstStyle>
            <a:lvl1pPr>
              <a:defRPr/>
            </a:lvl1pPr>
          </a:lstStyle>
          <a:p>
            <a:endParaRPr lang="ru-RU"/>
          </a:p>
        </p:txBody>
      </p:sp>
      <p:sp>
        <p:nvSpPr>
          <p:cNvPr id="8" name="Footer Placeholder 7"/>
          <p:cNvSpPr>
            <a:spLocks noGrp="1"/>
          </p:cNvSpPr>
          <p:nvPr>
            <p:ph type="ftr" sz="quarter" idx="11"/>
          </p:nvPr>
        </p:nvSpPr>
        <p:spPr/>
        <p:txBody>
          <a:bodyPr/>
          <a:lstStyle>
            <a:lvl1pPr>
              <a:defRPr/>
            </a:lvl1pPr>
          </a:lstStyle>
          <a:p>
            <a:endParaRPr lang="ru-RU"/>
          </a:p>
        </p:txBody>
      </p:sp>
      <p:sp>
        <p:nvSpPr>
          <p:cNvPr id="9" name="Slide Number Placeholder 8"/>
          <p:cNvSpPr>
            <a:spLocks noGrp="1"/>
          </p:cNvSpPr>
          <p:nvPr>
            <p:ph type="sldNum" sz="quarter" idx="12"/>
          </p:nvPr>
        </p:nvSpPr>
        <p:spPr/>
        <p:txBody>
          <a:bodyPr/>
          <a:lstStyle>
            <a:lvl1pPr>
              <a:defRPr/>
            </a:lvl1pPr>
          </a:lstStyle>
          <a:p>
            <a:fld id="{2B8B3FD9-0FE8-4C1E-B403-1A07620F2895}" type="slidenum">
              <a:rPr lang="ru-RU"/>
              <a:pPr/>
              <a:t>‹#›</a:t>
            </a:fld>
            <a:endParaRPr lang="ru-RU"/>
          </a:p>
        </p:txBody>
      </p:sp>
    </p:spTree>
    <p:extLst>
      <p:ext uri="{BB962C8B-B14F-4D97-AF65-F5344CB8AC3E}">
        <p14:creationId xmlns:p14="http://schemas.microsoft.com/office/powerpoint/2010/main" val="39621204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ru-RU"/>
          </a:p>
        </p:txBody>
      </p:sp>
      <p:sp>
        <p:nvSpPr>
          <p:cNvPr id="3" name="Date Placeholder 2"/>
          <p:cNvSpPr>
            <a:spLocks noGrp="1"/>
          </p:cNvSpPr>
          <p:nvPr>
            <p:ph type="dt" sz="half" idx="10"/>
          </p:nvPr>
        </p:nvSpPr>
        <p:spPr/>
        <p:txBody>
          <a:bodyPr/>
          <a:lstStyle>
            <a:lvl1pPr>
              <a:defRPr/>
            </a:lvl1pPr>
          </a:lstStyle>
          <a:p>
            <a:endParaRPr lang="ru-RU"/>
          </a:p>
        </p:txBody>
      </p:sp>
      <p:sp>
        <p:nvSpPr>
          <p:cNvPr id="4" name="Footer Placeholder 3"/>
          <p:cNvSpPr>
            <a:spLocks noGrp="1"/>
          </p:cNvSpPr>
          <p:nvPr>
            <p:ph type="ftr" sz="quarter" idx="11"/>
          </p:nvPr>
        </p:nvSpPr>
        <p:spPr/>
        <p:txBody>
          <a:bodyPr/>
          <a:lstStyle>
            <a:lvl1pPr>
              <a:defRPr/>
            </a:lvl1pPr>
          </a:lstStyle>
          <a:p>
            <a:endParaRPr lang="ru-RU"/>
          </a:p>
        </p:txBody>
      </p:sp>
      <p:sp>
        <p:nvSpPr>
          <p:cNvPr id="5" name="Slide Number Placeholder 4"/>
          <p:cNvSpPr>
            <a:spLocks noGrp="1"/>
          </p:cNvSpPr>
          <p:nvPr>
            <p:ph type="sldNum" sz="quarter" idx="12"/>
          </p:nvPr>
        </p:nvSpPr>
        <p:spPr/>
        <p:txBody>
          <a:bodyPr/>
          <a:lstStyle>
            <a:lvl1pPr>
              <a:defRPr/>
            </a:lvl1pPr>
          </a:lstStyle>
          <a:p>
            <a:fld id="{3B4181C5-F4A3-47E1-8DF8-9BBA71B4C2EB}" type="slidenum">
              <a:rPr lang="ru-RU"/>
              <a:pPr/>
              <a:t>‹#›</a:t>
            </a:fld>
            <a:endParaRPr lang="ru-RU"/>
          </a:p>
        </p:txBody>
      </p:sp>
    </p:spTree>
    <p:extLst>
      <p:ext uri="{BB962C8B-B14F-4D97-AF65-F5344CB8AC3E}">
        <p14:creationId xmlns:p14="http://schemas.microsoft.com/office/powerpoint/2010/main" val="222659905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ru-RU"/>
          </a:p>
        </p:txBody>
      </p:sp>
      <p:sp>
        <p:nvSpPr>
          <p:cNvPr id="3" name="Footer Placeholder 2"/>
          <p:cNvSpPr>
            <a:spLocks noGrp="1"/>
          </p:cNvSpPr>
          <p:nvPr>
            <p:ph type="ftr" sz="quarter" idx="11"/>
          </p:nvPr>
        </p:nvSpPr>
        <p:spPr/>
        <p:txBody>
          <a:bodyPr/>
          <a:lstStyle>
            <a:lvl1pPr>
              <a:defRPr/>
            </a:lvl1pPr>
          </a:lstStyle>
          <a:p>
            <a:endParaRPr lang="ru-RU"/>
          </a:p>
        </p:txBody>
      </p:sp>
      <p:sp>
        <p:nvSpPr>
          <p:cNvPr id="4" name="Slide Number Placeholder 3"/>
          <p:cNvSpPr>
            <a:spLocks noGrp="1"/>
          </p:cNvSpPr>
          <p:nvPr>
            <p:ph type="sldNum" sz="quarter" idx="12"/>
          </p:nvPr>
        </p:nvSpPr>
        <p:spPr/>
        <p:txBody>
          <a:bodyPr/>
          <a:lstStyle>
            <a:lvl1pPr>
              <a:defRPr/>
            </a:lvl1pPr>
          </a:lstStyle>
          <a:p>
            <a:fld id="{BB44D7AA-F393-4621-B00C-581CD9F24383}" type="slidenum">
              <a:rPr lang="ru-RU"/>
              <a:pPr/>
              <a:t>‹#›</a:t>
            </a:fld>
            <a:endParaRPr lang="ru-RU"/>
          </a:p>
        </p:txBody>
      </p:sp>
    </p:spTree>
    <p:extLst>
      <p:ext uri="{BB962C8B-B14F-4D97-AF65-F5344CB8AC3E}">
        <p14:creationId xmlns:p14="http://schemas.microsoft.com/office/powerpoint/2010/main" val="205695455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ru-RU"/>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ru-RU"/>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ru-RU"/>
          </a:p>
        </p:txBody>
      </p:sp>
      <p:sp>
        <p:nvSpPr>
          <p:cNvPr id="6" name="Footer Placeholder 5"/>
          <p:cNvSpPr>
            <a:spLocks noGrp="1"/>
          </p:cNvSpPr>
          <p:nvPr>
            <p:ph type="ftr" sz="quarter" idx="11"/>
          </p:nvPr>
        </p:nvSpPr>
        <p:spPr/>
        <p:txBody>
          <a:bodyPr/>
          <a:lstStyle>
            <a:lvl1pPr>
              <a:defRPr/>
            </a:lvl1pPr>
          </a:lstStyle>
          <a:p>
            <a:endParaRPr lang="ru-RU"/>
          </a:p>
        </p:txBody>
      </p:sp>
      <p:sp>
        <p:nvSpPr>
          <p:cNvPr id="7" name="Slide Number Placeholder 6"/>
          <p:cNvSpPr>
            <a:spLocks noGrp="1"/>
          </p:cNvSpPr>
          <p:nvPr>
            <p:ph type="sldNum" sz="quarter" idx="12"/>
          </p:nvPr>
        </p:nvSpPr>
        <p:spPr/>
        <p:txBody>
          <a:bodyPr/>
          <a:lstStyle>
            <a:lvl1pPr>
              <a:defRPr/>
            </a:lvl1pPr>
          </a:lstStyle>
          <a:p>
            <a:fld id="{D4B1557F-792B-4FCF-8509-A4354F1ECEC2}" type="slidenum">
              <a:rPr lang="ru-RU"/>
              <a:pPr/>
              <a:t>‹#›</a:t>
            </a:fld>
            <a:endParaRPr lang="ru-RU"/>
          </a:p>
        </p:txBody>
      </p:sp>
    </p:spTree>
    <p:extLst>
      <p:ext uri="{BB962C8B-B14F-4D97-AF65-F5344CB8AC3E}">
        <p14:creationId xmlns:p14="http://schemas.microsoft.com/office/powerpoint/2010/main" val="3910223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ru-RU"/>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ru-RU"/>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ru-RU"/>
          </a:p>
        </p:txBody>
      </p:sp>
      <p:sp>
        <p:nvSpPr>
          <p:cNvPr id="6" name="Footer Placeholder 5"/>
          <p:cNvSpPr>
            <a:spLocks noGrp="1"/>
          </p:cNvSpPr>
          <p:nvPr>
            <p:ph type="ftr" sz="quarter" idx="11"/>
          </p:nvPr>
        </p:nvSpPr>
        <p:spPr/>
        <p:txBody>
          <a:bodyPr/>
          <a:lstStyle>
            <a:lvl1pPr>
              <a:defRPr/>
            </a:lvl1pPr>
          </a:lstStyle>
          <a:p>
            <a:endParaRPr lang="ru-RU"/>
          </a:p>
        </p:txBody>
      </p:sp>
      <p:sp>
        <p:nvSpPr>
          <p:cNvPr id="7" name="Slide Number Placeholder 6"/>
          <p:cNvSpPr>
            <a:spLocks noGrp="1"/>
          </p:cNvSpPr>
          <p:nvPr>
            <p:ph type="sldNum" sz="quarter" idx="12"/>
          </p:nvPr>
        </p:nvSpPr>
        <p:spPr/>
        <p:txBody>
          <a:bodyPr/>
          <a:lstStyle>
            <a:lvl1pPr>
              <a:defRPr/>
            </a:lvl1pPr>
          </a:lstStyle>
          <a:p>
            <a:fld id="{B7B46777-F860-4F2B-8D95-CDC9879F8A27}" type="slidenum">
              <a:rPr lang="ru-RU"/>
              <a:pPr/>
              <a:t>‹#›</a:t>
            </a:fld>
            <a:endParaRPr lang="ru-RU"/>
          </a:p>
        </p:txBody>
      </p:sp>
    </p:spTree>
    <p:extLst>
      <p:ext uri="{BB962C8B-B14F-4D97-AF65-F5344CB8AC3E}">
        <p14:creationId xmlns:p14="http://schemas.microsoft.com/office/powerpoint/2010/main" val="106919344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ru-RU"/>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ru-RU"/>
          </a:p>
        </p:txBody>
      </p:sp>
      <p:sp>
        <p:nvSpPr>
          <p:cNvPr id="4" name="Date Placeholder 3"/>
          <p:cNvSpPr>
            <a:spLocks noGrp="1"/>
          </p:cNvSpPr>
          <p:nvPr>
            <p:ph type="dt" sz="half" idx="10"/>
          </p:nvPr>
        </p:nvSpPr>
        <p:spPr/>
        <p:txBody>
          <a:bodyPr/>
          <a:lstStyle>
            <a:lvl1pPr>
              <a:defRPr/>
            </a:lvl1pPr>
          </a:lstStyle>
          <a:p>
            <a:endParaRPr lang="ru-RU"/>
          </a:p>
        </p:txBody>
      </p:sp>
      <p:sp>
        <p:nvSpPr>
          <p:cNvPr id="5" name="Footer Placeholder 4"/>
          <p:cNvSpPr>
            <a:spLocks noGrp="1"/>
          </p:cNvSpPr>
          <p:nvPr>
            <p:ph type="ftr" sz="quarter" idx="11"/>
          </p:nvPr>
        </p:nvSpPr>
        <p:spPr/>
        <p:txBody>
          <a:bodyPr/>
          <a:lstStyle>
            <a:lvl1pPr>
              <a:defRPr/>
            </a:lvl1pPr>
          </a:lstStyle>
          <a:p>
            <a:endParaRPr lang="ru-RU"/>
          </a:p>
        </p:txBody>
      </p:sp>
      <p:sp>
        <p:nvSpPr>
          <p:cNvPr id="6" name="Slide Number Placeholder 5"/>
          <p:cNvSpPr>
            <a:spLocks noGrp="1"/>
          </p:cNvSpPr>
          <p:nvPr>
            <p:ph type="sldNum" sz="quarter" idx="12"/>
          </p:nvPr>
        </p:nvSpPr>
        <p:spPr/>
        <p:txBody>
          <a:bodyPr/>
          <a:lstStyle>
            <a:lvl1pPr>
              <a:defRPr/>
            </a:lvl1pPr>
          </a:lstStyle>
          <a:p>
            <a:fld id="{DD9C4022-45C6-4AE2-823E-E9624B8FDA59}" type="slidenum">
              <a:rPr lang="ru-RU"/>
              <a:pPr/>
              <a:t>‹#›</a:t>
            </a:fld>
            <a:endParaRPr lang="ru-RU"/>
          </a:p>
        </p:txBody>
      </p:sp>
    </p:spTree>
    <p:extLst>
      <p:ext uri="{BB962C8B-B14F-4D97-AF65-F5344CB8AC3E}">
        <p14:creationId xmlns:p14="http://schemas.microsoft.com/office/powerpoint/2010/main" val="71963841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92938" y="274638"/>
            <a:ext cx="1693862" cy="5851525"/>
          </a:xfrm>
        </p:spPr>
        <p:txBody>
          <a:bodyPr vert="eaVert"/>
          <a:lstStyle/>
          <a:p>
            <a:r>
              <a:rPr lang="en-US" smtClean="0"/>
              <a:t>Click to edit Master title style</a:t>
            </a:r>
            <a:endParaRPr lang="ru-RU"/>
          </a:p>
        </p:txBody>
      </p:sp>
      <p:sp>
        <p:nvSpPr>
          <p:cNvPr id="3" name="Vertical Text Placeholder 2"/>
          <p:cNvSpPr>
            <a:spLocks noGrp="1"/>
          </p:cNvSpPr>
          <p:nvPr>
            <p:ph type="body" orient="vert" idx="1"/>
          </p:nvPr>
        </p:nvSpPr>
        <p:spPr>
          <a:xfrm>
            <a:off x="1908175" y="274638"/>
            <a:ext cx="4932363"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ru-RU"/>
          </a:p>
        </p:txBody>
      </p:sp>
      <p:sp>
        <p:nvSpPr>
          <p:cNvPr id="4" name="Date Placeholder 3"/>
          <p:cNvSpPr>
            <a:spLocks noGrp="1"/>
          </p:cNvSpPr>
          <p:nvPr>
            <p:ph type="dt" sz="half" idx="10"/>
          </p:nvPr>
        </p:nvSpPr>
        <p:spPr/>
        <p:txBody>
          <a:bodyPr/>
          <a:lstStyle>
            <a:lvl1pPr>
              <a:defRPr/>
            </a:lvl1pPr>
          </a:lstStyle>
          <a:p>
            <a:endParaRPr lang="ru-RU"/>
          </a:p>
        </p:txBody>
      </p:sp>
      <p:sp>
        <p:nvSpPr>
          <p:cNvPr id="5" name="Footer Placeholder 4"/>
          <p:cNvSpPr>
            <a:spLocks noGrp="1"/>
          </p:cNvSpPr>
          <p:nvPr>
            <p:ph type="ftr" sz="quarter" idx="11"/>
          </p:nvPr>
        </p:nvSpPr>
        <p:spPr/>
        <p:txBody>
          <a:bodyPr/>
          <a:lstStyle>
            <a:lvl1pPr>
              <a:defRPr/>
            </a:lvl1pPr>
          </a:lstStyle>
          <a:p>
            <a:endParaRPr lang="ru-RU"/>
          </a:p>
        </p:txBody>
      </p:sp>
      <p:sp>
        <p:nvSpPr>
          <p:cNvPr id="6" name="Slide Number Placeholder 5"/>
          <p:cNvSpPr>
            <a:spLocks noGrp="1"/>
          </p:cNvSpPr>
          <p:nvPr>
            <p:ph type="sldNum" sz="quarter" idx="12"/>
          </p:nvPr>
        </p:nvSpPr>
        <p:spPr/>
        <p:txBody>
          <a:bodyPr/>
          <a:lstStyle>
            <a:lvl1pPr>
              <a:defRPr/>
            </a:lvl1pPr>
          </a:lstStyle>
          <a:p>
            <a:fld id="{E42BDD3F-2B71-4DC1-B7E5-075A1C9B5A74}" type="slidenum">
              <a:rPr lang="ru-RU"/>
              <a:pPr/>
              <a:t>‹#›</a:t>
            </a:fld>
            <a:endParaRPr lang="ru-RU"/>
          </a:p>
        </p:txBody>
      </p:sp>
    </p:spTree>
    <p:extLst>
      <p:ext uri="{BB962C8B-B14F-4D97-AF65-F5344CB8AC3E}">
        <p14:creationId xmlns:p14="http://schemas.microsoft.com/office/powerpoint/2010/main" val="7271800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68313" y="1411288"/>
            <a:ext cx="8207375" cy="115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1796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ru-RU" smtClean="0"/>
              <a:t>Click to edit Master title style</a:t>
            </a:r>
          </a:p>
        </p:txBody>
      </p:sp>
      <p:sp>
        <p:nvSpPr>
          <p:cNvPr id="1027" name="Rectangle 3"/>
          <p:cNvSpPr>
            <a:spLocks noGrp="1" noChangeArrowheads="1"/>
          </p:cNvSpPr>
          <p:nvPr>
            <p:ph type="body" idx="1"/>
          </p:nvPr>
        </p:nvSpPr>
        <p:spPr bwMode="auto">
          <a:xfrm>
            <a:off x="468313" y="2708275"/>
            <a:ext cx="8207375" cy="3600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ru-RU" smtClean="0"/>
              <a:t>Click to edit Master text styles</a:t>
            </a:r>
          </a:p>
          <a:p>
            <a:pPr lvl="1"/>
            <a:r>
              <a:rPr lang="ru-RU" smtClean="0"/>
              <a:t>Second level</a:t>
            </a:r>
          </a:p>
          <a:p>
            <a:pPr lvl="2"/>
            <a:r>
              <a:rPr lang="ru-RU" smtClean="0"/>
              <a:t>Third level</a:t>
            </a:r>
          </a:p>
          <a:p>
            <a:pPr lvl="3"/>
            <a:r>
              <a:rPr lang="ru-RU" smtClean="0"/>
              <a:t>Fourth level</a:t>
            </a:r>
          </a:p>
          <a:p>
            <a:pPr lvl="3"/>
            <a:r>
              <a:rPr lang="ru-RU" smtClean="0"/>
              <a:t>Fifth level</a:t>
            </a:r>
          </a:p>
        </p:txBody>
      </p:sp>
      <p:sp>
        <p:nvSpPr>
          <p:cNvPr id="1033" name="Rectangle 9"/>
          <p:cNvSpPr>
            <a:spLocks noGrp="1" noChangeArrowheads="1"/>
          </p:cNvSpPr>
          <p:nvPr>
            <p:ph type="dt" sz="half" idx="2"/>
          </p:nvPr>
        </p:nvSpPr>
        <p:spPr bwMode="auto">
          <a:xfrm>
            <a:off x="457200" y="6453188"/>
            <a:ext cx="2133600" cy="2682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900" b="0">
                <a:solidFill>
                  <a:schemeClr val="bg1"/>
                </a:solidFill>
                <a:latin typeface="Futura LT" pitchFamily="2" charset="0"/>
              </a:defRPr>
            </a:lvl1pPr>
          </a:lstStyle>
          <a:p>
            <a:endParaRPr lang="ru-RU"/>
          </a:p>
        </p:txBody>
      </p:sp>
      <p:sp>
        <p:nvSpPr>
          <p:cNvPr id="1034" name="Rectangle 10"/>
          <p:cNvSpPr>
            <a:spLocks noGrp="1" noChangeArrowheads="1"/>
          </p:cNvSpPr>
          <p:nvPr>
            <p:ph type="ftr" sz="quarter" idx="3"/>
          </p:nvPr>
        </p:nvSpPr>
        <p:spPr bwMode="auto">
          <a:xfrm>
            <a:off x="3124200" y="6453188"/>
            <a:ext cx="2895600" cy="2682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900" b="0">
                <a:solidFill>
                  <a:schemeClr val="bg1"/>
                </a:solidFill>
                <a:latin typeface="Futura LT" pitchFamily="2" charset="0"/>
              </a:defRPr>
            </a:lvl1pPr>
          </a:lstStyle>
          <a:p>
            <a:endParaRPr lang="ru-RU"/>
          </a:p>
        </p:txBody>
      </p:sp>
      <p:sp>
        <p:nvSpPr>
          <p:cNvPr id="1035" name="Rectangle 11"/>
          <p:cNvSpPr>
            <a:spLocks noGrp="1" noChangeArrowheads="1"/>
          </p:cNvSpPr>
          <p:nvPr>
            <p:ph type="sldNum" sz="quarter" idx="4"/>
          </p:nvPr>
        </p:nvSpPr>
        <p:spPr bwMode="auto">
          <a:xfrm>
            <a:off x="6553200" y="6453188"/>
            <a:ext cx="2133600" cy="2682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900" b="0">
                <a:solidFill>
                  <a:schemeClr val="bg1"/>
                </a:solidFill>
                <a:latin typeface="Futura LT" pitchFamily="2" charset="0"/>
              </a:defRPr>
            </a:lvl1pPr>
          </a:lstStyle>
          <a:p>
            <a:fld id="{6A93B075-4F63-4444-BDA5-CA82A683DBD3}" type="slidenum">
              <a:rPr lang="ru-RU"/>
              <a:pPr/>
              <a:t>‹#›</a:t>
            </a:fld>
            <a:endParaRPr lang="ru-RU"/>
          </a:p>
        </p:txBody>
      </p:sp>
    </p:spTree>
  </p:cSld>
  <p:clrMap bg1="lt1" tx1="dk1" bg2="lt2" tx2="dk2" accent1="accent1" accent2="accent2" accent3="accent3" accent4="accent4" accent5="accent5" accent6="accent6" hlink="hlink" folHlink="folHlink"/>
  <p:sldLayoutIdLst>
    <p:sldLayoutId id="2147483649"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hf hdr="0" ftr="0" dt="0"/>
  <p:txStyles>
    <p:titleStyle>
      <a:lvl1pPr algn="l" rtl="0" fontAlgn="base">
        <a:spcBef>
          <a:spcPct val="0"/>
        </a:spcBef>
        <a:spcAft>
          <a:spcPct val="0"/>
        </a:spcAft>
        <a:defRPr sz="3600">
          <a:solidFill>
            <a:schemeClr val="bg1"/>
          </a:solidFill>
          <a:latin typeface="+mj-lt"/>
          <a:ea typeface="+mj-ea"/>
          <a:cs typeface="+mj-cs"/>
        </a:defRPr>
      </a:lvl1pPr>
      <a:lvl2pPr algn="l" rtl="0" fontAlgn="base">
        <a:spcBef>
          <a:spcPct val="0"/>
        </a:spcBef>
        <a:spcAft>
          <a:spcPct val="0"/>
        </a:spcAft>
        <a:defRPr sz="3600">
          <a:solidFill>
            <a:schemeClr val="bg1"/>
          </a:solidFill>
          <a:latin typeface="Futura LT Book" pitchFamily="2" charset="0"/>
        </a:defRPr>
      </a:lvl2pPr>
      <a:lvl3pPr algn="l" rtl="0" fontAlgn="base">
        <a:spcBef>
          <a:spcPct val="0"/>
        </a:spcBef>
        <a:spcAft>
          <a:spcPct val="0"/>
        </a:spcAft>
        <a:defRPr sz="3600">
          <a:solidFill>
            <a:schemeClr val="bg1"/>
          </a:solidFill>
          <a:latin typeface="Futura LT Book" pitchFamily="2" charset="0"/>
        </a:defRPr>
      </a:lvl3pPr>
      <a:lvl4pPr algn="l" rtl="0" fontAlgn="base">
        <a:spcBef>
          <a:spcPct val="0"/>
        </a:spcBef>
        <a:spcAft>
          <a:spcPct val="0"/>
        </a:spcAft>
        <a:defRPr sz="3600">
          <a:solidFill>
            <a:schemeClr val="bg1"/>
          </a:solidFill>
          <a:latin typeface="Futura LT Book" pitchFamily="2" charset="0"/>
        </a:defRPr>
      </a:lvl4pPr>
      <a:lvl5pPr algn="l" rtl="0" fontAlgn="base">
        <a:spcBef>
          <a:spcPct val="0"/>
        </a:spcBef>
        <a:spcAft>
          <a:spcPct val="0"/>
        </a:spcAft>
        <a:defRPr sz="3600">
          <a:solidFill>
            <a:schemeClr val="bg1"/>
          </a:solidFill>
          <a:latin typeface="Futura LT Book" pitchFamily="2" charset="0"/>
        </a:defRPr>
      </a:lvl5pPr>
      <a:lvl6pPr marL="457200" algn="l" rtl="0" fontAlgn="base">
        <a:spcBef>
          <a:spcPct val="0"/>
        </a:spcBef>
        <a:spcAft>
          <a:spcPct val="0"/>
        </a:spcAft>
        <a:defRPr sz="3600">
          <a:solidFill>
            <a:schemeClr val="bg1"/>
          </a:solidFill>
          <a:latin typeface="Futura LT Book" pitchFamily="2" charset="0"/>
        </a:defRPr>
      </a:lvl6pPr>
      <a:lvl7pPr marL="914400" algn="l" rtl="0" fontAlgn="base">
        <a:spcBef>
          <a:spcPct val="0"/>
        </a:spcBef>
        <a:spcAft>
          <a:spcPct val="0"/>
        </a:spcAft>
        <a:defRPr sz="3600">
          <a:solidFill>
            <a:schemeClr val="bg1"/>
          </a:solidFill>
          <a:latin typeface="Futura LT Book" pitchFamily="2" charset="0"/>
        </a:defRPr>
      </a:lvl7pPr>
      <a:lvl8pPr marL="1371600" algn="l" rtl="0" fontAlgn="base">
        <a:spcBef>
          <a:spcPct val="0"/>
        </a:spcBef>
        <a:spcAft>
          <a:spcPct val="0"/>
        </a:spcAft>
        <a:defRPr sz="3600">
          <a:solidFill>
            <a:schemeClr val="bg1"/>
          </a:solidFill>
          <a:latin typeface="Futura LT Book" pitchFamily="2" charset="0"/>
        </a:defRPr>
      </a:lvl8pPr>
      <a:lvl9pPr marL="1828800" algn="l" rtl="0" fontAlgn="base">
        <a:spcBef>
          <a:spcPct val="0"/>
        </a:spcBef>
        <a:spcAft>
          <a:spcPct val="0"/>
        </a:spcAft>
        <a:defRPr sz="3600">
          <a:solidFill>
            <a:schemeClr val="bg1"/>
          </a:solidFill>
          <a:latin typeface="Futura LT Book" pitchFamily="2" charset="0"/>
        </a:defRPr>
      </a:lvl9pPr>
    </p:titleStyle>
    <p:bodyStyle>
      <a:lvl1pPr marL="342900" indent="-342900" algn="l" rtl="0" fontAlgn="base">
        <a:spcBef>
          <a:spcPct val="20000"/>
        </a:spcBef>
        <a:spcAft>
          <a:spcPct val="0"/>
        </a:spcAft>
        <a:buChar char="•"/>
        <a:defRPr sz="2000">
          <a:solidFill>
            <a:schemeClr val="bg1"/>
          </a:solidFill>
          <a:latin typeface="+mn-lt"/>
          <a:ea typeface="+mn-ea"/>
          <a:cs typeface="+mn-cs"/>
        </a:defRPr>
      </a:lvl1pPr>
      <a:lvl2pPr marL="742950" indent="-285750" algn="l" rtl="0" fontAlgn="base">
        <a:spcBef>
          <a:spcPct val="20000"/>
        </a:spcBef>
        <a:spcAft>
          <a:spcPct val="0"/>
        </a:spcAft>
        <a:buChar char="–"/>
        <a:defRPr sz="2000">
          <a:solidFill>
            <a:schemeClr val="bg1"/>
          </a:solidFill>
          <a:latin typeface="+mn-lt"/>
        </a:defRPr>
      </a:lvl2pPr>
      <a:lvl3pPr marL="1143000" indent="-228600" algn="l" rtl="0" fontAlgn="base">
        <a:spcBef>
          <a:spcPct val="20000"/>
        </a:spcBef>
        <a:spcAft>
          <a:spcPct val="0"/>
        </a:spcAft>
        <a:buChar char="•"/>
        <a:defRPr sz="2000">
          <a:solidFill>
            <a:schemeClr val="bg1"/>
          </a:solidFill>
          <a:latin typeface="+mn-lt"/>
        </a:defRPr>
      </a:lvl3pPr>
      <a:lvl4pPr marL="1600200" indent="-228600" algn="l" rtl="0" fontAlgn="base">
        <a:spcBef>
          <a:spcPct val="20000"/>
        </a:spcBef>
        <a:spcAft>
          <a:spcPct val="0"/>
        </a:spcAft>
        <a:buChar char="–"/>
        <a:defRPr sz="2000">
          <a:solidFill>
            <a:schemeClr val="bg1"/>
          </a:solidFill>
          <a:latin typeface="+mn-lt"/>
        </a:defRPr>
      </a:lvl4pPr>
      <a:lvl5pPr marL="2057400" indent="-228600" algn="l" rtl="0" fontAlgn="base">
        <a:spcBef>
          <a:spcPct val="20000"/>
        </a:spcBef>
        <a:spcAft>
          <a:spcPct val="0"/>
        </a:spcAft>
        <a:buChar char="»"/>
        <a:defRPr sz="2000">
          <a:solidFill>
            <a:schemeClr val="bg1"/>
          </a:solidFill>
          <a:latin typeface="+mn-lt"/>
        </a:defRPr>
      </a:lvl5pPr>
      <a:lvl6pPr marL="2514600" indent="-228600" algn="l" rtl="0" fontAlgn="base">
        <a:spcBef>
          <a:spcPct val="20000"/>
        </a:spcBef>
        <a:spcAft>
          <a:spcPct val="0"/>
        </a:spcAft>
        <a:buChar char="»"/>
        <a:defRPr sz="2000">
          <a:solidFill>
            <a:schemeClr val="bg1"/>
          </a:solidFill>
          <a:latin typeface="+mn-lt"/>
        </a:defRPr>
      </a:lvl6pPr>
      <a:lvl7pPr marL="2971800" indent="-228600" algn="l" rtl="0" fontAlgn="base">
        <a:spcBef>
          <a:spcPct val="20000"/>
        </a:spcBef>
        <a:spcAft>
          <a:spcPct val="0"/>
        </a:spcAft>
        <a:buChar char="»"/>
        <a:defRPr sz="2000">
          <a:solidFill>
            <a:schemeClr val="bg1"/>
          </a:solidFill>
          <a:latin typeface="+mn-lt"/>
        </a:defRPr>
      </a:lvl7pPr>
      <a:lvl8pPr marL="3429000" indent="-228600" algn="l" rtl="0" fontAlgn="base">
        <a:spcBef>
          <a:spcPct val="20000"/>
        </a:spcBef>
        <a:spcAft>
          <a:spcPct val="0"/>
        </a:spcAft>
        <a:buChar char="»"/>
        <a:defRPr sz="2000">
          <a:solidFill>
            <a:schemeClr val="bg1"/>
          </a:solidFill>
          <a:latin typeface="+mn-lt"/>
        </a:defRPr>
      </a:lvl8pPr>
      <a:lvl9pPr marL="3886200" indent="-228600" algn="l" rtl="0" fontAlgn="base">
        <a:spcBef>
          <a:spcPct val="20000"/>
        </a:spcBef>
        <a:spcAft>
          <a:spcPct val="0"/>
        </a:spcAft>
        <a:buChar char="»"/>
        <a:defRPr sz="2000">
          <a:solidFill>
            <a:schemeClr val="bg1"/>
          </a:solidFill>
          <a:latin typeface="+mn-lt"/>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90466" name="Rectangle 2"/>
          <p:cNvSpPr>
            <a:spLocks noGrp="1" noChangeArrowheads="1"/>
          </p:cNvSpPr>
          <p:nvPr>
            <p:ph type="title"/>
          </p:nvPr>
        </p:nvSpPr>
        <p:spPr bwMode="auto">
          <a:xfrm>
            <a:off x="1908175" y="274638"/>
            <a:ext cx="6767513"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ru-RU" smtClean="0"/>
              <a:t>Click to edit Master title style</a:t>
            </a:r>
          </a:p>
        </p:txBody>
      </p:sp>
      <p:sp>
        <p:nvSpPr>
          <p:cNvPr id="190467" name="Rectangle 3"/>
          <p:cNvSpPr>
            <a:spLocks noGrp="1" noChangeArrowheads="1"/>
          </p:cNvSpPr>
          <p:nvPr>
            <p:ph type="body" idx="1"/>
          </p:nvPr>
        </p:nvSpPr>
        <p:spPr bwMode="auto">
          <a:xfrm>
            <a:off x="1908175" y="1600200"/>
            <a:ext cx="6778625"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ru-RU" smtClean="0"/>
              <a:t>Click to edit Master text styles</a:t>
            </a:r>
          </a:p>
          <a:p>
            <a:pPr lvl="1"/>
            <a:r>
              <a:rPr lang="ru-RU" smtClean="0"/>
              <a:t>Second level</a:t>
            </a:r>
          </a:p>
          <a:p>
            <a:pPr lvl="2"/>
            <a:r>
              <a:rPr lang="ru-RU" smtClean="0"/>
              <a:t>Third level</a:t>
            </a:r>
          </a:p>
          <a:p>
            <a:pPr lvl="3"/>
            <a:r>
              <a:rPr lang="ru-RU" smtClean="0"/>
              <a:t>Fourth level</a:t>
            </a:r>
          </a:p>
          <a:p>
            <a:pPr lvl="4"/>
            <a:r>
              <a:rPr lang="ru-RU" smtClean="0"/>
              <a:t>Fifth level</a:t>
            </a:r>
          </a:p>
        </p:txBody>
      </p:sp>
      <p:sp>
        <p:nvSpPr>
          <p:cNvPr id="190468" name="Rectangle 4"/>
          <p:cNvSpPr>
            <a:spLocks noGrp="1" noChangeArrowheads="1"/>
          </p:cNvSpPr>
          <p:nvPr>
            <p:ph type="dt" sz="half" idx="2"/>
          </p:nvPr>
        </p:nvSpPr>
        <p:spPr bwMode="auto">
          <a:xfrm>
            <a:off x="457200" y="6524625"/>
            <a:ext cx="2133600" cy="196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900" b="0">
                <a:latin typeface="Futura LT" pitchFamily="2" charset="0"/>
              </a:defRPr>
            </a:lvl1pPr>
          </a:lstStyle>
          <a:p>
            <a:endParaRPr lang="ru-RU"/>
          </a:p>
        </p:txBody>
      </p:sp>
      <p:sp>
        <p:nvSpPr>
          <p:cNvPr id="190469" name="Rectangle 5"/>
          <p:cNvSpPr>
            <a:spLocks noGrp="1" noChangeArrowheads="1"/>
          </p:cNvSpPr>
          <p:nvPr>
            <p:ph type="ftr" sz="quarter" idx="3"/>
          </p:nvPr>
        </p:nvSpPr>
        <p:spPr bwMode="auto">
          <a:xfrm>
            <a:off x="3124200" y="6524625"/>
            <a:ext cx="2895600" cy="196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900" b="0">
                <a:latin typeface="Futura LT" pitchFamily="2" charset="0"/>
              </a:defRPr>
            </a:lvl1pPr>
          </a:lstStyle>
          <a:p>
            <a:endParaRPr lang="ru-RU"/>
          </a:p>
        </p:txBody>
      </p:sp>
      <p:sp>
        <p:nvSpPr>
          <p:cNvPr id="190470" name="Rectangle 6"/>
          <p:cNvSpPr>
            <a:spLocks noGrp="1" noChangeArrowheads="1"/>
          </p:cNvSpPr>
          <p:nvPr>
            <p:ph type="sldNum" sz="quarter" idx="4"/>
          </p:nvPr>
        </p:nvSpPr>
        <p:spPr bwMode="auto">
          <a:xfrm>
            <a:off x="6553200" y="6524625"/>
            <a:ext cx="2133600" cy="196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900" b="0">
                <a:latin typeface="Futura LT" pitchFamily="2" charset="0"/>
              </a:defRPr>
            </a:lvl1pPr>
          </a:lstStyle>
          <a:p>
            <a:fld id="{F58A72DE-AB72-4683-8F96-77E13C995230}" type="slidenum">
              <a:rPr lang="ru-RU"/>
              <a:pPr/>
              <a:t>‹#›</a:t>
            </a:fld>
            <a:endParaRPr lang="ru-RU"/>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rtl="0" fontAlgn="base">
        <a:spcBef>
          <a:spcPct val="0"/>
        </a:spcBef>
        <a:spcAft>
          <a:spcPct val="0"/>
        </a:spcAft>
        <a:defRPr sz="3600">
          <a:solidFill>
            <a:srgbClr val="666666"/>
          </a:solidFill>
          <a:latin typeface="+mj-lt"/>
          <a:ea typeface="+mj-ea"/>
          <a:cs typeface="+mj-cs"/>
        </a:defRPr>
      </a:lvl1pPr>
      <a:lvl2pPr algn="l" rtl="0" fontAlgn="base">
        <a:spcBef>
          <a:spcPct val="0"/>
        </a:spcBef>
        <a:spcAft>
          <a:spcPct val="0"/>
        </a:spcAft>
        <a:defRPr sz="3600">
          <a:solidFill>
            <a:srgbClr val="666666"/>
          </a:solidFill>
          <a:latin typeface="Futura LT Book" pitchFamily="2" charset="0"/>
        </a:defRPr>
      </a:lvl2pPr>
      <a:lvl3pPr algn="l" rtl="0" fontAlgn="base">
        <a:spcBef>
          <a:spcPct val="0"/>
        </a:spcBef>
        <a:spcAft>
          <a:spcPct val="0"/>
        </a:spcAft>
        <a:defRPr sz="3600">
          <a:solidFill>
            <a:srgbClr val="666666"/>
          </a:solidFill>
          <a:latin typeface="Futura LT Book" pitchFamily="2" charset="0"/>
        </a:defRPr>
      </a:lvl3pPr>
      <a:lvl4pPr algn="l" rtl="0" fontAlgn="base">
        <a:spcBef>
          <a:spcPct val="0"/>
        </a:spcBef>
        <a:spcAft>
          <a:spcPct val="0"/>
        </a:spcAft>
        <a:defRPr sz="3600">
          <a:solidFill>
            <a:srgbClr val="666666"/>
          </a:solidFill>
          <a:latin typeface="Futura LT Book" pitchFamily="2" charset="0"/>
        </a:defRPr>
      </a:lvl4pPr>
      <a:lvl5pPr algn="l" rtl="0" fontAlgn="base">
        <a:spcBef>
          <a:spcPct val="0"/>
        </a:spcBef>
        <a:spcAft>
          <a:spcPct val="0"/>
        </a:spcAft>
        <a:defRPr sz="3600">
          <a:solidFill>
            <a:srgbClr val="666666"/>
          </a:solidFill>
          <a:latin typeface="Futura LT Book" pitchFamily="2" charset="0"/>
        </a:defRPr>
      </a:lvl5pPr>
      <a:lvl6pPr marL="457200" algn="l" rtl="0" fontAlgn="base">
        <a:spcBef>
          <a:spcPct val="0"/>
        </a:spcBef>
        <a:spcAft>
          <a:spcPct val="0"/>
        </a:spcAft>
        <a:defRPr sz="3600">
          <a:solidFill>
            <a:srgbClr val="666666"/>
          </a:solidFill>
          <a:latin typeface="Futura LT Book" pitchFamily="2" charset="0"/>
        </a:defRPr>
      </a:lvl6pPr>
      <a:lvl7pPr marL="914400" algn="l" rtl="0" fontAlgn="base">
        <a:spcBef>
          <a:spcPct val="0"/>
        </a:spcBef>
        <a:spcAft>
          <a:spcPct val="0"/>
        </a:spcAft>
        <a:defRPr sz="3600">
          <a:solidFill>
            <a:srgbClr val="666666"/>
          </a:solidFill>
          <a:latin typeface="Futura LT Book" pitchFamily="2" charset="0"/>
        </a:defRPr>
      </a:lvl7pPr>
      <a:lvl8pPr marL="1371600" algn="l" rtl="0" fontAlgn="base">
        <a:spcBef>
          <a:spcPct val="0"/>
        </a:spcBef>
        <a:spcAft>
          <a:spcPct val="0"/>
        </a:spcAft>
        <a:defRPr sz="3600">
          <a:solidFill>
            <a:srgbClr val="666666"/>
          </a:solidFill>
          <a:latin typeface="Futura LT Book" pitchFamily="2" charset="0"/>
        </a:defRPr>
      </a:lvl8pPr>
      <a:lvl9pPr marL="1828800" algn="l" rtl="0" fontAlgn="base">
        <a:spcBef>
          <a:spcPct val="0"/>
        </a:spcBef>
        <a:spcAft>
          <a:spcPct val="0"/>
        </a:spcAft>
        <a:defRPr sz="3600">
          <a:solidFill>
            <a:srgbClr val="666666"/>
          </a:solidFill>
          <a:latin typeface="Futura LT Book" pitchFamily="2" charset="0"/>
        </a:defRPr>
      </a:lvl9pPr>
    </p:titleStyle>
    <p:bodyStyle>
      <a:lvl1pPr marL="342900" indent="-342900" algn="l" rtl="0" fontAlgn="base">
        <a:spcBef>
          <a:spcPct val="20000"/>
        </a:spcBef>
        <a:spcAft>
          <a:spcPct val="0"/>
        </a:spcAft>
        <a:buChar char="•"/>
        <a:defRPr sz="2000">
          <a:solidFill>
            <a:srgbClr val="666666"/>
          </a:solidFill>
          <a:latin typeface="+mn-lt"/>
          <a:ea typeface="+mn-ea"/>
          <a:cs typeface="+mn-cs"/>
        </a:defRPr>
      </a:lvl1pPr>
      <a:lvl2pPr marL="742950" indent="-285750" algn="l" rtl="0" fontAlgn="base">
        <a:spcBef>
          <a:spcPct val="20000"/>
        </a:spcBef>
        <a:spcAft>
          <a:spcPct val="0"/>
        </a:spcAft>
        <a:buChar char="–"/>
        <a:defRPr sz="2000">
          <a:solidFill>
            <a:srgbClr val="666666"/>
          </a:solidFill>
          <a:latin typeface="+mn-lt"/>
        </a:defRPr>
      </a:lvl2pPr>
      <a:lvl3pPr marL="1143000" indent="-228600" algn="l" rtl="0" fontAlgn="base">
        <a:spcBef>
          <a:spcPct val="20000"/>
        </a:spcBef>
        <a:spcAft>
          <a:spcPct val="0"/>
        </a:spcAft>
        <a:buChar char="•"/>
        <a:defRPr sz="2000">
          <a:solidFill>
            <a:srgbClr val="666666"/>
          </a:solidFill>
          <a:latin typeface="+mn-lt"/>
        </a:defRPr>
      </a:lvl3pPr>
      <a:lvl4pPr marL="1600200" indent="-228600" algn="l" rtl="0" fontAlgn="base">
        <a:spcBef>
          <a:spcPct val="20000"/>
        </a:spcBef>
        <a:spcAft>
          <a:spcPct val="0"/>
        </a:spcAft>
        <a:buChar char="–"/>
        <a:defRPr sz="2000">
          <a:solidFill>
            <a:srgbClr val="666666"/>
          </a:solidFill>
          <a:latin typeface="+mn-lt"/>
        </a:defRPr>
      </a:lvl4pPr>
      <a:lvl5pPr marL="2057400" indent="-228600" algn="l" rtl="0" fontAlgn="base">
        <a:spcBef>
          <a:spcPct val="20000"/>
        </a:spcBef>
        <a:spcAft>
          <a:spcPct val="0"/>
        </a:spcAft>
        <a:buChar char="»"/>
        <a:defRPr sz="2000">
          <a:solidFill>
            <a:srgbClr val="666666"/>
          </a:solidFill>
          <a:latin typeface="+mn-lt"/>
        </a:defRPr>
      </a:lvl5pPr>
      <a:lvl6pPr marL="2514600" indent="-228600" algn="l" rtl="0" fontAlgn="base">
        <a:spcBef>
          <a:spcPct val="20000"/>
        </a:spcBef>
        <a:spcAft>
          <a:spcPct val="0"/>
        </a:spcAft>
        <a:buChar char="»"/>
        <a:defRPr sz="2000">
          <a:solidFill>
            <a:srgbClr val="666666"/>
          </a:solidFill>
          <a:latin typeface="+mn-lt"/>
        </a:defRPr>
      </a:lvl6pPr>
      <a:lvl7pPr marL="2971800" indent="-228600" algn="l" rtl="0" fontAlgn="base">
        <a:spcBef>
          <a:spcPct val="20000"/>
        </a:spcBef>
        <a:spcAft>
          <a:spcPct val="0"/>
        </a:spcAft>
        <a:buChar char="»"/>
        <a:defRPr sz="2000">
          <a:solidFill>
            <a:srgbClr val="666666"/>
          </a:solidFill>
          <a:latin typeface="+mn-lt"/>
        </a:defRPr>
      </a:lvl7pPr>
      <a:lvl8pPr marL="3429000" indent="-228600" algn="l" rtl="0" fontAlgn="base">
        <a:spcBef>
          <a:spcPct val="20000"/>
        </a:spcBef>
        <a:spcAft>
          <a:spcPct val="0"/>
        </a:spcAft>
        <a:buChar char="»"/>
        <a:defRPr sz="2000">
          <a:solidFill>
            <a:srgbClr val="666666"/>
          </a:solidFill>
          <a:latin typeface="+mn-lt"/>
        </a:defRPr>
      </a:lvl8pPr>
      <a:lvl9pPr marL="3886200" indent="-228600" algn="l" rtl="0" fontAlgn="base">
        <a:spcBef>
          <a:spcPct val="20000"/>
        </a:spcBef>
        <a:spcAft>
          <a:spcPct val="0"/>
        </a:spcAft>
        <a:buChar char="»"/>
        <a:defRPr sz="2000">
          <a:solidFill>
            <a:srgbClr val="666666"/>
          </a:solidFill>
          <a:latin typeface="+mn-lt"/>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13.xml"/><Relationship Id="rId5" Type="http://schemas.openxmlformats.org/officeDocument/2006/relationships/image" Target="../media/image9.jpeg"/><Relationship Id="rId4" Type="http://schemas.openxmlformats.org/officeDocument/2006/relationships/image" Target="../media/image8.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sciencedirect.com/science/article/pii/S0360544219321668"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www.sciencedirect.com/science/article/pii/S2352484720312257" TargetMode="External"/><Relationship Id="rId5" Type="http://schemas.openxmlformats.org/officeDocument/2006/relationships/hyperlink" Target="https://www.mdpi.com/1996-1073/16/1/178" TargetMode="External"/><Relationship Id="rId4" Type="http://schemas.openxmlformats.org/officeDocument/2006/relationships/hyperlink" Target="https://ntnuopen.ntnu.no/ntnu-xmlui/handle/11250/3018904"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sciencedirect.com/science/article/pii/S0196890420308220" TargetMode="External"/><Relationship Id="rId2" Type="http://schemas.openxmlformats.org/officeDocument/2006/relationships/hyperlink" Target="https://www.statista.com/statistics/865716/india-total-renewable-energy-capacity/" TargetMode="External"/><Relationship Id="rId1" Type="http://schemas.openxmlformats.org/officeDocument/2006/relationships/slideLayout" Target="../slideLayouts/slideLayout2.xml"/><Relationship Id="rId5" Type="http://schemas.openxmlformats.org/officeDocument/2006/relationships/hyperlink" Target="https://www.sciencedirect.com/science/article/pii/S2211467X20300936" TargetMode="External"/><Relationship Id="rId4" Type="http://schemas.openxmlformats.org/officeDocument/2006/relationships/hyperlink" Target="https://www.sciencedirect.com/science/article/am/pii/S0140196318303318"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academia.edu/download/99234610/j.renene.2019.06.16520230228-1-zgmt9d.pdf" TargetMode="External"/><Relationship Id="rId2" Type="http://schemas.openxmlformats.org/officeDocument/2006/relationships/hyperlink" Target="https://www.sciencedirect.com/science/article/pii/S0306261919305100" TargetMode="External"/><Relationship Id="rId1" Type="http://schemas.openxmlformats.org/officeDocument/2006/relationships/slideLayout" Target="../slideLayouts/slideLayout2.xml"/><Relationship Id="rId5" Type="http://schemas.openxmlformats.org/officeDocument/2006/relationships/hyperlink" Target="https://academic.oup.com/ijlct/article/15/2/224/5688169" TargetMode="External"/><Relationship Id="rId4" Type="http://schemas.openxmlformats.org/officeDocument/2006/relationships/hyperlink" Target="https://www.bsesdelhi.com/documents/55701/3672243/Valuing-report.pdf"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sciencedirect.com/science/article/pii/S2666202721000604" TargetMode="External"/><Relationship Id="rId7" Type="http://schemas.openxmlformats.org/officeDocument/2006/relationships/hyperlink" Target="https://www.sciencedirect.com/science/article/pii/S0048969720370595"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www.sciencedirect.com/science/article/pii/S1361920923000214" TargetMode="External"/><Relationship Id="rId5" Type="http://schemas.openxmlformats.org/officeDocument/2006/relationships/hyperlink" Target="https://www.sciencedirect.com/science/article/pii/S2211467X1930032X" TargetMode="External"/><Relationship Id="rId4" Type="http://schemas.openxmlformats.org/officeDocument/2006/relationships/hyperlink" Target="https://aaltodoc.aalto.fi/bitstream/handle/123456789/38461/master_Park_Goeun_2019.pdf?sequence=1&amp;isAllowed=y"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sciencedirect.com/science/article/pii/S2210670721008635" TargetMode="External"/><Relationship Id="rId2" Type="http://schemas.openxmlformats.org/officeDocument/2006/relationships/hyperlink" Target="https://bibliotekanauki.pl/articles/124233.pdf" TargetMode="External"/><Relationship Id="rId1" Type="http://schemas.openxmlformats.org/officeDocument/2006/relationships/slideLayout" Target="../slideLayouts/slideLayout2.xml"/><Relationship Id="rId5" Type="http://schemas.openxmlformats.org/officeDocument/2006/relationships/hyperlink" Target="https://www.sciencedirect.com/science/article/pii/S0306261920306619" TargetMode="External"/><Relationship Id="rId4" Type="http://schemas.openxmlformats.org/officeDocument/2006/relationships/hyperlink" Target="https://www.sciencedirect.com/science/article/pii/S0960148120319704"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539552" y="4365104"/>
            <a:ext cx="8207375" cy="1155700"/>
          </a:xfrm>
        </p:spPr>
        <p:txBody>
          <a:bodyPr/>
          <a:lstStyle/>
          <a:p>
            <a:pPr algn="ctr"/>
            <a:r>
              <a:rPr lang="en-US" sz="2400" b="1" dirty="0">
                <a:latin typeface="Times New Roman" panose="02020603050405020304" pitchFamily="18" charset="0"/>
                <a:cs typeface="Times New Roman" panose="02020603050405020304" pitchFamily="18" charset="0"/>
              </a:rPr>
              <a:t>Student Name:- </a:t>
            </a:r>
            <a:r>
              <a:rPr lang="en-US" sz="2400" b="1" dirty="0" err="1">
                <a:latin typeface="Times New Roman" panose="02020603050405020304" pitchFamily="18" charset="0"/>
                <a:cs typeface="Times New Roman" panose="02020603050405020304" pitchFamily="18" charset="0"/>
              </a:rPr>
              <a:t>Sapnaben</a:t>
            </a:r>
            <a:r>
              <a:rPr lang="en-US" sz="2400" b="1" dirty="0">
                <a:latin typeface="Times New Roman" panose="02020603050405020304" pitchFamily="18" charset="0"/>
                <a:cs typeface="Times New Roman" panose="02020603050405020304" pitchFamily="18" charset="0"/>
              </a:rPr>
              <a:t> </a:t>
            </a:r>
            <a:r>
              <a:rPr lang="en-US" sz="2400" b="1" dirty="0" err="1">
                <a:latin typeface="Times New Roman" panose="02020603050405020304" pitchFamily="18" charset="0"/>
                <a:cs typeface="Times New Roman" panose="02020603050405020304" pitchFamily="18" charset="0"/>
              </a:rPr>
              <a:t>Jayesh</a:t>
            </a:r>
            <a:r>
              <a:rPr lang="en-US" sz="2400" b="1" dirty="0">
                <a:latin typeface="Times New Roman" panose="02020603050405020304" pitchFamily="18" charset="0"/>
                <a:cs typeface="Times New Roman" panose="02020603050405020304" pitchFamily="18" charset="0"/>
              </a:rPr>
              <a:t> Desai</a:t>
            </a:r>
            <a:br>
              <a:rPr lang="en-US" sz="2400" b="1" dirty="0">
                <a:latin typeface="Times New Roman" panose="02020603050405020304" pitchFamily="18" charset="0"/>
                <a:cs typeface="Times New Roman" panose="02020603050405020304" pitchFamily="18" charset="0"/>
              </a:rPr>
            </a:br>
            <a:r>
              <a:rPr lang="en-US" sz="2400" b="1" dirty="0">
                <a:latin typeface="Times New Roman" panose="02020603050405020304" pitchFamily="18" charset="0"/>
                <a:cs typeface="Times New Roman" panose="02020603050405020304" pitchFamily="18" charset="0"/>
              </a:rPr>
              <a:t>Subject Name:- </a:t>
            </a:r>
            <a:r>
              <a:rPr lang="en-US" sz="2400" b="1" dirty="0" err="1">
                <a:latin typeface="Times New Roman" panose="02020603050405020304" pitchFamily="18" charset="0"/>
                <a:cs typeface="Times New Roman" panose="02020603050405020304" pitchFamily="18" charset="0"/>
              </a:rPr>
              <a:t>Enterprenurship</a:t>
            </a:r>
            <a:r>
              <a:rPr lang="en-US" sz="2400" b="1" dirty="0">
                <a:latin typeface="Times New Roman" panose="02020603050405020304" pitchFamily="18" charset="0"/>
                <a:cs typeface="Times New Roman" panose="02020603050405020304" pitchFamily="18" charset="0"/>
              </a:rPr>
              <a:t/>
            </a:r>
            <a:br>
              <a:rPr lang="en-US" sz="2400" b="1" dirty="0">
                <a:latin typeface="Times New Roman" panose="02020603050405020304" pitchFamily="18" charset="0"/>
                <a:cs typeface="Times New Roman" panose="02020603050405020304" pitchFamily="18" charset="0"/>
              </a:rPr>
            </a:br>
            <a:r>
              <a:rPr lang="en-US" sz="2400" b="1" dirty="0">
                <a:latin typeface="Times New Roman" panose="02020603050405020304" pitchFamily="18" charset="0"/>
                <a:cs typeface="Times New Roman" panose="02020603050405020304" pitchFamily="18" charset="0"/>
              </a:rPr>
              <a:t>Subject Code:- LCMB7004_LON</a:t>
            </a:r>
            <a:br>
              <a:rPr lang="en-US" sz="2400" b="1" dirty="0">
                <a:latin typeface="Times New Roman" panose="02020603050405020304" pitchFamily="18" charset="0"/>
                <a:cs typeface="Times New Roman" panose="02020603050405020304" pitchFamily="18" charset="0"/>
              </a:rPr>
            </a:br>
            <a:r>
              <a:rPr lang="en-US" sz="2400" b="1" dirty="0">
                <a:latin typeface="Times New Roman" panose="02020603050405020304" pitchFamily="18" charset="0"/>
                <a:cs typeface="Times New Roman" panose="02020603050405020304" pitchFamily="18" charset="0"/>
              </a:rPr>
              <a:t>Tutor Name:-  </a:t>
            </a:r>
            <a:r>
              <a:rPr lang="en-US" sz="2400" b="1" dirty="0" err="1">
                <a:latin typeface="Times New Roman" panose="02020603050405020304" pitchFamily="18" charset="0"/>
                <a:cs typeface="Times New Roman" panose="02020603050405020304" pitchFamily="18" charset="0"/>
              </a:rPr>
              <a:t>Ogochukwu</a:t>
            </a:r>
            <a:r>
              <a:rPr lang="en-US" sz="2400" b="1" dirty="0">
                <a:latin typeface="Times New Roman" panose="02020603050405020304" pitchFamily="18" charset="0"/>
                <a:cs typeface="Times New Roman" panose="02020603050405020304" pitchFamily="18" charset="0"/>
              </a:rPr>
              <a:t> </a:t>
            </a:r>
            <a:r>
              <a:rPr lang="en-US" sz="2400" b="1" dirty="0" err="1">
                <a:latin typeface="Times New Roman" panose="02020603050405020304" pitchFamily="18" charset="0"/>
                <a:cs typeface="Times New Roman" panose="02020603050405020304" pitchFamily="18" charset="0"/>
              </a:rPr>
              <a:t>Agunenye</a:t>
            </a:r>
            <a:r>
              <a:rPr lang="en-US" sz="2400" b="1" dirty="0">
                <a:latin typeface="Times New Roman" panose="02020603050405020304" pitchFamily="18" charset="0"/>
                <a:cs typeface="Times New Roman" panose="02020603050405020304" pitchFamily="18" charset="0"/>
              </a:rPr>
              <a:t/>
            </a:r>
            <a:br>
              <a:rPr lang="en-US" sz="2400" b="1" dirty="0">
                <a:latin typeface="Times New Roman" panose="02020603050405020304" pitchFamily="18" charset="0"/>
                <a:cs typeface="Times New Roman" panose="02020603050405020304" pitchFamily="18" charset="0"/>
              </a:rPr>
            </a:br>
            <a:r>
              <a:rPr lang="en-US" sz="2400" b="1" dirty="0">
                <a:latin typeface="Times New Roman" panose="02020603050405020304" pitchFamily="18" charset="0"/>
                <a:cs typeface="Times New Roman" panose="02020603050405020304" pitchFamily="18" charset="0"/>
              </a:rPr>
              <a:t>Submission Date:- 13/12/2023</a:t>
            </a:r>
            <a:br>
              <a:rPr lang="en-US" sz="2400" b="1" dirty="0">
                <a:latin typeface="Times New Roman" panose="02020603050405020304" pitchFamily="18" charset="0"/>
                <a:cs typeface="Times New Roman" panose="02020603050405020304" pitchFamily="18" charset="0"/>
              </a:rPr>
            </a:br>
            <a:endParaRPr lang="en-US" sz="2400" b="1"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5EDD8EF4-7E06-44DB-8D2B-4AD440B499AB}" type="slidenum">
              <a:rPr lang="ru-RU" smtClean="0"/>
              <a:pPr/>
              <a:t>1</a:t>
            </a:fld>
            <a:endParaRPr lang="ru-RU"/>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85261" y="233688"/>
            <a:ext cx="6515955" cy="3665224"/>
          </a:xfrm>
          <a:prstGeom prst="rect">
            <a:avLst/>
          </a:prstGeom>
        </p:spPr>
      </p:pic>
    </p:spTree>
    <p:extLst>
      <p:ext uri="{BB962C8B-B14F-4D97-AF65-F5344CB8AC3E}">
        <p14:creationId xmlns:p14="http://schemas.microsoft.com/office/powerpoint/2010/main" val="17460848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8" name="Rectangle 12"/>
          <p:cNvSpPr>
            <a:spLocks noGrp="1" noChangeArrowheads="1"/>
          </p:cNvSpPr>
          <p:nvPr>
            <p:ph type="ctrTitle"/>
          </p:nvPr>
        </p:nvSpPr>
        <p:spPr>
          <a:xfrm>
            <a:off x="1187450" y="4292600"/>
            <a:ext cx="6769100" cy="1223963"/>
          </a:xfrm>
        </p:spPr>
        <p:txBody>
          <a:bodyPr/>
          <a:lstStyle/>
          <a:p>
            <a:r>
              <a:rPr lang="en-US" b="1" dirty="0" err="1">
                <a:solidFill>
                  <a:schemeClr val="tx2"/>
                </a:solidFill>
                <a:latin typeface="Times New Roman" panose="02020603050405020304" pitchFamily="18" charset="0"/>
                <a:cs typeface="Times New Roman" panose="02020603050405020304" pitchFamily="18" charset="0"/>
              </a:rPr>
              <a:t>EnGreen's</a:t>
            </a:r>
            <a:r>
              <a:rPr lang="en-US" b="1" dirty="0">
                <a:solidFill>
                  <a:schemeClr val="tx2"/>
                </a:solidFill>
                <a:latin typeface="Times New Roman" panose="02020603050405020304" pitchFamily="18" charset="0"/>
                <a:cs typeface="Times New Roman" panose="02020603050405020304" pitchFamily="18" charset="0"/>
              </a:rPr>
              <a:t> Solar Park Initiative in Mumbai, India</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Executive Summary</a:t>
            </a:r>
            <a:endParaRPr lang="en-US" dirty="0"/>
          </a:p>
        </p:txBody>
      </p:sp>
      <p:sp>
        <p:nvSpPr>
          <p:cNvPr id="3" name="Content Placeholder 2"/>
          <p:cNvSpPr>
            <a:spLocks noGrp="1"/>
          </p:cNvSpPr>
          <p:nvPr>
            <p:ph idx="1"/>
          </p:nvPr>
        </p:nvSpPr>
        <p:spPr/>
        <p:txBody>
          <a:bodyPr/>
          <a:lstStyle/>
          <a:p>
            <a:r>
              <a:rPr lang="en-US" dirty="0"/>
              <a:t>The study shall explain </a:t>
            </a:r>
            <a:r>
              <a:rPr lang="en-US" dirty="0" smtClean="0"/>
              <a:t>the </a:t>
            </a:r>
            <a:r>
              <a:rPr lang="en-US" dirty="0"/>
              <a:t>business model of </a:t>
            </a:r>
            <a:r>
              <a:rPr lang="en-US" dirty="0" err="1"/>
              <a:t>EnGreen</a:t>
            </a:r>
            <a:r>
              <a:rPr lang="en-US" dirty="0"/>
              <a:t> and the offers that it provides to </a:t>
            </a:r>
            <a:r>
              <a:rPr lang="en-US" dirty="0" smtClean="0"/>
              <a:t>connect </a:t>
            </a:r>
            <a:r>
              <a:rPr lang="en-US" dirty="0"/>
              <a:t>with </a:t>
            </a:r>
            <a:r>
              <a:rPr lang="en-US" dirty="0" smtClean="0"/>
              <a:t>customers</a:t>
            </a:r>
          </a:p>
          <a:p>
            <a:r>
              <a:rPr lang="en-US" dirty="0"/>
              <a:t>Identification of the Gap which stated that Mumbai needs </a:t>
            </a:r>
            <a:r>
              <a:rPr lang="en-US" dirty="0" smtClean="0"/>
              <a:t>the installation </a:t>
            </a:r>
            <a:r>
              <a:rPr lang="en-US" dirty="0"/>
              <a:t>of </a:t>
            </a:r>
            <a:r>
              <a:rPr lang="en-US" dirty="0" smtClean="0"/>
              <a:t>a cost-saving </a:t>
            </a:r>
            <a:r>
              <a:rPr lang="en-US" dirty="0"/>
              <a:t>Photovoltaic </a:t>
            </a:r>
            <a:r>
              <a:rPr lang="en-US" dirty="0" smtClean="0"/>
              <a:t>system</a:t>
            </a:r>
          </a:p>
          <a:p>
            <a:r>
              <a:rPr lang="en-US" dirty="0"/>
              <a:t>Locations shall be proposed which might include the city of Mumbai and areas within </a:t>
            </a:r>
            <a:r>
              <a:rPr lang="en-US" dirty="0" smtClean="0"/>
              <a:t>it</a:t>
            </a:r>
          </a:p>
          <a:p>
            <a:r>
              <a:rPr lang="en-US" dirty="0"/>
              <a:t>Overall the study shall illustrate how </a:t>
            </a:r>
            <a:r>
              <a:rPr lang="en-US" dirty="0" err="1"/>
              <a:t>EnGreen</a:t>
            </a:r>
            <a:r>
              <a:rPr lang="en-US" dirty="0"/>
              <a:t> will perform the installation of the solar parks and how it will be beneficial for the people</a:t>
            </a:r>
            <a:endParaRPr lang="en-US" dirty="0" smtClean="0"/>
          </a:p>
          <a:p>
            <a:endParaRPr lang="en-US" dirty="0" smtClean="0"/>
          </a:p>
          <a:p>
            <a:endParaRPr lang="en-US" dirty="0" smtClean="0"/>
          </a:p>
          <a:p>
            <a:endParaRPr lang="en-US" dirty="0"/>
          </a:p>
        </p:txBody>
      </p:sp>
      <p:sp>
        <p:nvSpPr>
          <p:cNvPr id="4" name="Slide Number Placeholder 3"/>
          <p:cNvSpPr>
            <a:spLocks noGrp="1"/>
          </p:cNvSpPr>
          <p:nvPr>
            <p:ph type="sldNum" sz="quarter" idx="12"/>
          </p:nvPr>
        </p:nvSpPr>
        <p:spPr/>
        <p:txBody>
          <a:bodyPr/>
          <a:lstStyle/>
          <a:p>
            <a:fld id="{5EDD8EF4-7E06-44DB-8D2B-4AD440B499AB}" type="slidenum">
              <a:rPr lang="ru-RU" smtClean="0"/>
              <a:pPr/>
              <a:t>3</a:t>
            </a:fld>
            <a:endParaRPr lang="ru-RU"/>
          </a:p>
        </p:txBody>
      </p:sp>
    </p:spTree>
    <p:extLst>
      <p:ext uri="{BB962C8B-B14F-4D97-AF65-F5344CB8AC3E}">
        <p14:creationId xmlns:p14="http://schemas.microsoft.com/office/powerpoint/2010/main" val="33609990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454025" y="1196975"/>
            <a:ext cx="8226425" cy="1222375"/>
          </a:xfrm>
        </p:spPr>
        <p:txBody>
          <a:bodyPr/>
          <a:lstStyle/>
          <a:p>
            <a:pPr algn="ctr"/>
            <a:r>
              <a:rPr lang="en-US" sz="4000" b="1" dirty="0" smtClean="0">
                <a:solidFill>
                  <a:schemeClr val="tx2"/>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Introduction</a:t>
            </a:r>
            <a:endParaRPr lang="uk-UA" sz="4000" b="1" dirty="0">
              <a:solidFill>
                <a:schemeClr val="tx2"/>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6867" name="Rectangle 3"/>
          <p:cNvSpPr>
            <a:spLocks noGrp="1" noChangeArrowheads="1"/>
          </p:cNvSpPr>
          <p:nvPr>
            <p:ph type="body" idx="1"/>
          </p:nvPr>
        </p:nvSpPr>
        <p:spPr>
          <a:xfrm>
            <a:off x="468313" y="2204864"/>
            <a:ext cx="8216900" cy="2015604"/>
          </a:xfrm>
        </p:spPr>
        <p:txBody>
          <a:bodyPr/>
          <a:lstStyle/>
          <a:p>
            <a:pPr algn="just"/>
            <a:r>
              <a:rPr lang="en-IN" sz="1400" dirty="0"/>
              <a:t>The business model of </a:t>
            </a:r>
            <a:r>
              <a:rPr lang="en-IN" sz="1400" dirty="0" err="1"/>
              <a:t>EnGreen</a:t>
            </a:r>
            <a:r>
              <a:rPr lang="en-IN" sz="1400" dirty="0"/>
              <a:t>, which makes sustainable energy products and offers related services, will be looked at in this piece. Additionally, </a:t>
            </a:r>
            <a:r>
              <a:rPr lang="en-IN" sz="1400" dirty="0" err="1"/>
              <a:t>EnGreen</a:t>
            </a:r>
            <a:r>
              <a:rPr lang="en-IN" sz="1400" dirty="0"/>
              <a:t> offers services that are connected. By putting up a solar-powered social noise barrier, everyone can chop down traffic noise. This would make things go better. That's a good start. Right now, every traveller is worried about the traffic on the roads around the world. </a:t>
            </a:r>
            <a:r>
              <a:rPr lang="en-IN" sz="1400" dirty="0" err="1"/>
              <a:t>Obaiden</a:t>
            </a:r>
            <a:r>
              <a:rPr lang="en-IN" sz="1400" dirty="0"/>
              <a:t> et al. say that the problem gets worse when pollution rises. So, the problem is getting worse. To become more well known in Mumbai, India, is the company's main strategy goal. PVNBs, which stand for solar photovoltaic noise barriers, protect listeners and lower noise while producing energy in an eco-friendly way. That's another name for PVNBs. A solar system that gets power from the sun will be part of the system along with a noise blocker system. These parts work well together.</a:t>
            </a:r>
          </a:p>
        </p:txBody>
      </p:sp>
      <p:pic>
        <p:nvPicPr>
          <p:cNvPr id="2" name="Picture 1"/>
          <p:cNvPicPr>
            <a:picLocks noChangeAspect="1"/>
          </p:cNvPicPr>
          <p:nvPr/>
        </p:nvPicPr>
        <p:blipFill>
          <a:blip r:embed="rId3"/>
          <a:stretch>
            <a:fillRect/>
          </a:stretch>
        </p:blipFill>
        <p:spPr>
          <a:xfrm>
            <a:off x="580319" y="4471977"/>
            <a:ext cx="7992888" cy="1996331"/>
          </a:xfrm>
          <a:prstGeom prst="rect">
            <a:avLst/>
          </a:prstGeom>
          <a:ln>
            <a:noFill/>
          </a:ln>
          <a:effectLst>
            <a:softEdge rad="112500"/>
          </a:effectLst>
        </p:spPr>
      </p:pic>
      <p:sp>
        <p:nvSpPr>
          <p:cNvPr id="3" name="TextBox 2"/>
          <p:cNvSpPr txBox="1"/>
          <p:nvPr/>
        </p:nvSpPr>
        <p:spPr>
          <a:xfrm>
            <a:off x="2987824" y="6304002"/>
            <a:ext cx="3096344" cy="830997"/>
          </a:xfrm>
          <a:prstGeom prst="rect">
            <a:avLst/>
          </a:prstGeom>
          <a:noFill/>
        </p:spPr>
        <p:txBody>
          <a:bodyPr wrap="square" rtlCol="0">
            <a:spAutoFit/>
          </a:bodyPr>
          <a:lstStyle/>
          <a:p>
            <a:r>
              <a:rPr lang="en-IN" sz="1600" dirty="0" smtClean="0">
                <a:solidFill>
                  <a:schemeClr val="bg1"/>
                </a:solidFill>
              </a:rPr>
              <a:t>Solar Panel</a:t>
            </a:r>
          </a:p>
          <a:p>
            <a:r>
              <a:rPr lang="en-IN" sz="1600" dirty="0" smtClean="0">
                <a:solidFill>
                  <a:schemeClr val="bg1"/>
                </a:solidFill>
              </a:rPr>
              <a:t>(Source: </a:t>
            </a:r>
            <a:r>
              <a:rPr lang="en-IN" sz="1600" dirty="0" err="1" smtClean="0">
                <a:solidFill>
                  <a:schemeClr val="bg1"/>
                </a:solidFill>
              </a:rPr>
              <a:t>Kuldeep</a:t>
            </a:r>
            <a:r>
              <a:rPr lang="en-IN" sz="1600" dirty="0" smtClean="0">
                <a:solidFill>
                  <a:schemeClr val="bg1"/>
                </a:solidFill>
              </a:rPr>
              <a:t> et al. </a:t>
            </a:r>
            <a:r>
              <a:rPr lang="en-IN" sz="1600" dirty="0" err="1" smtClean="0">
                <a:solidFill>
                  <a:schemeClr val="bg1"/>
                </a:solidFill>
              </a:rPr>
              <a:t>n.d</a:t>
            </a:r>
            <a:r>
              <a:rPr lang="en-IN" sz="1600" dirty="0" smtClean="0">
                <a:solidFill>
                  <a:schemeClr val="bg1"/>
                </a:solidFill>
              </a:rPr>
              <a:t>)</a:t>
            </a:r>
          </a:p>
          <a:p>
            <a:endParaRPr lang="en-IN" sz="1600" dirty="0">
              <a:solidFill>
                <a:schemeClr val="bg1"/>
              </a:solidFill>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Rectangle 2"/>
          <p:cNvSpPr>
            <a:spLocks noGrp="1" noChangeArrowheads="1"/>
          </p:cNvSpPr>
          <p:nvPr>
            <p:ph type="title"/>
          </p:nvPr>
        </p:nvSpPr>
        <p:spPr>
          <a:xfrm>
            <a:off x="1908175" y="476250"/>
            <a:ext cx="6840538" cy="1081088"/>
          </a:xfrm>
        </p:spPr>
        <p:txBody>
          <a:bodyPr/>
          <a:lstStyle/>
          <a:p>
            <a:pPr algn="ctr"/>
            <a:r>
              <a:rPr lang="en-US" sz="3200" b="1" dirty="0" smtClean="0">
                <a:solidFill>
                  <a:schemeClr val="tx2"/>
                </a:solidFill>
                <a:latin typeface="Times New Roman" panose="02020603050405020304" pitchFamily="18" charset="0"/>
                <a:cs typeface="Times New Roman" panose="02020603050405020304" pitchFamily="18" charset="0"/>
              </a:rPr>
              <a:t>Overview </a:t>
            </a:r>
            <a:r>
              <a:rPr lang="en-US" sz="3200" b="1" dirty="0">
                <a:solidFill>
                  <a:schemeClr val="tx2"/>
                </a:solidFill>
                <a:latin typeface="Times New Roman" panose="02020603050405020304" pitchFamily="18" charset="0"/>
                <a:cs typeface="Times New Roman" panose="02020603050405020304" pitchFamily="18" charset="0"/>
              </a:rPr>
              <a:t>of the Business Idea</a:t>
            </a:r>
          </a:p>
        </p:txBody>
      </p:sp>
      <p:sp>
        <p:nvSpPr>
          <p:cNvPr id="195587" name="Rectangle 3"/>
          <p:cNvSpPr>
            <a:spLocks noGrp="1" noChangeArrowheads="1"/>
          </p:cNvSpPr>
          <p:nvPr>
            <p:ph type="body" idx="1"/>
          </p:nvPr>
        </p:nvSpPr>
        <p:spPr>
          <a:xfrm>
            <a:off x="1908175" y="2708920"/>
            <a:ext cx="6840538" cy="3672830"/>
          </a:xfrm>
        </p:spPr>
        <p:txBody>
          <a:bodyPr/>
          <a:lstStyle/>
          <a:p>
            <a:pPr lvl="0" algn="just"/>
            <a:r>
              <a:rPr lang="en-IN" dirty="0"/>
              <a:t>A very effective method for controlling pollution was developed from the initial studies on photovoltaic </a:t>
            </a:r>
            <a:r>
              <a:rPr lang="en-IN" dirty="0" err="1"/>
              <a:t>nanobrushes</a:t>
            </a:r>
            <a:r>
              <a:rPr lang="en-IN" dirty="0"/>
              <a:t> (PVNBs). Several areas are more likely to be affected by traffic noise than others, according to studies on environmental noise barriers.</a:t>
            </a:r>
          </a:p>
          <a:p>
            <a:pPr lvl="0" algn="just"/>
            <a:r>
              <a:rPr lang="en-IN" dirty="0"/>
              <a:t>Considerations such as construction temperature, solar position, barrier size, and materials should be considered when organising the installation of photovoltaic noise barriers.</a:t>
            </a:r>
          </a:p>
          <a:p>
            <a:pPr marL="0" indent="0" algn="just">
              <a:lnSpc>
                <a:spcPct val="90000"/>
              </a:lnSpc>
              <a:buNone/>
            </a:pP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8175" y="274638"/>
            <a:ext cx="6767513" cy="1426170"/>
          </a:xfrm>
        </p:spPr>
        <p:txBody>
          <a:bodyPr/>
          <a:lstStyle/>
          <a:p>
            <a:pPr algn="ctr"/>
            <a:r>
              <a:rPr lang="en-US" sz="3200" b="1" dirty="0" smtClean="0">
                <a:latin typeface="Times New Roman" panose="02020603050405020304" pitchFamily="18" charset="0"/>
                <a:cs typeface="Times New Roman" panose="02020603050405020304" pitchFamily="18" charset="0"/>
              </a:rPr>
              <a:t>Description of the start-up plan, Market Analysis and Value proposition</a:t>
            </a:r>
            <a:endParaRPr lang="en-US" sz="32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908175" y="1844824"/>
            <a:ext cx="6778625" cy="4679801"/>
          </a:xfrm>
        </p:spPr>
        <p:txBody>
          <a:bodyPr/>
          <a:lstStyle/>
          <a:p>
            <a:pPr algn="just">
              <a:lnSpc>
                <a:spcPct val="150000"/>
              </a:lnSpc>
            </a:pPr>
            <a:r>
              <a:rPr lang="en-US" sz="1600" dirty="0" err="1"/>
              <a:t>EnGreen</a:t>
            </a:r>
            <a:r>
              <a:rPr lang="en-US" sz="1600" dirty="0"/>
              <a:t> has decided to </a:t>
            </a:r>
            <a:r>
              <a:rPr lang="en-US" sz="1600" dirty="0" smtClean="0"/>
              <a:t>start up the installation </a:t>
            </a:r>
            <a:r>
              <a:rPr lang="en-US" sz="1600" dirty="0"/>
              <a:t>of Solar parks in different areas of Mumbai like Dharavi, </a:t>
            </a:r>
            <a:r>
              <a:rPr lang="en-US" sz="1600" dirty="0" err="1"/>
              <a:t>Borivali</a:t>
            </a:r>
            <a:r>
              <a:rPr lang="en-US" sz="1600" dirty="0"/>
              <a:t>, </a:t>
            </a:r>
            <a:r>
              <a:rPr lang="en-US" sz="1600" dirty="0" err="1"/>
              <a:t>Ulhas</a:t>
            </a:r>
            <a:r>
              <a:rPr lang="en-US" sz="1600" dirty="0"/>
              <a:t> </a:t>
            </a:r>
            <a:r>
              <a:rPr lang="en-US" sz="1600" dirty="0" smtClean="0"/>
              <a:t>Nagar</a:t>
            </a:r>
            <a:r>
              <a:rPr lang="en-US" sz="1600" dirty="0"/>
              <a:t>, </a:t>
            </a:r>
            <a:r>
              <a:rPr lang="en-US" sz="1600" dirty="0" err="1"/>
              <a:t>Pratap</a:t>
            </a:r>
            <a:r>
              <a:rPr lang="en-US" sz="1600" dirty="0"/>
              <a:t> </a:t>
            </a:r>
            <a:r>
              <a:rPr lang="en-US" sz="1600" dirty="0" smtClean="0"/>
              <a:t>Nagar, </a:t>
            </a:r>
            <a:r>
              <a:rPr lang="en-US" sz="1600" dirty="0"/>
              <a:t>and </a:t>
            </a:r>
            <a:r>
              <a:rPr lang="en-US" sz="1600" dirty="0" err="1"/>
              <a:t>Tulshet</a:t>
            </a:r>
            <a:r>
              <a:rPr lang="en-US" sz="1600" dirty="0"/>
              <a:t> </a:t>
            </a:r>
            <a:r>
              <a:rPr lang="en-US" sz="1600" dirty="0" err="1" smtClean="0"/>
              <a:t>Pada</a:t>
            </a:r>
            <a:endParaRPr lang="en-US" sz="1600" dirty="0" smtClean="0"/>
          </a:p>
          <a:p>
            <a:pPr algn="just">
              <a:lnSpc>
                <a:spcPct val="150000"/>
              </a:lnSpc>
            </a:pPr>
            <a:r>
              <a:rPr lang="en-US" sz="1600" dirty="0"/>
              <a:t>Reduction in the reliance on fossil fuels and increase </a:t>
            </a:r>
            <a:r>
              <a:rPr lang="en-US" sz="1600" dirty="0" smtClean="0"/>
              <a:t>in the </a:t>
            </a:r>
            <a:r>
              <a:rPr lang="en-US" sz="1600" dirty="0"/>
              <a:t>use of renewable </a:t>
            </a:r>
            <a:r>
              <a:rPr lang="en-US" sz="1600" dirty="0" smtClean="0"/>
              <a:t>energy</a:t>
            </a:r>
          </a:p>
          <a:p>
            <a:pPr algn="just">
              <a:lnSpc>
                <a:spcPct val="150000"/>
              </a:lnSpc>
            </a:pPr>
            <a:r>
              <a:rPr lang="en-US" sz="1600" dirty="0"/>
              <a:t>Every park will have around 30 solar panels which will generate around 43.5 kWh of </a:t>
            </a:r>
            <a:r>
              <a:rPr lang="en-US" sz="1600" dirty="0" smtClean="0"/>
              <a:t>electricity</a:t>
            </a:r>
          </a:p>
          <a:p>
            <a:pPr algn="just">
              <a:lnSpc>
                <a:spcPct val="150000"/>
              </a:lnSpc>
            </a:pPr>
            <a:r>
              <a:rPr lang="en-US" sz="1600" dirty="0"/>
              <a:t>The company will encourage people through ads and social media </a:t>
            </a:r>
            <a:r>
              <a:rPr lang="en-US" sz="1600" dirty="0" smtClean="0"/>
              <a:t>to influence </a:t>
            </a:r>
            <a:r>
              <a:rPr lang="en-US" sz="1600" dirty="0"/>
              <a:t>the importance of solar </a:t>
            </a:r>
            <a:r>
              <a:rPr lang="en-US" sz="1600" dirty="0" smtClean="0"/>
              <a:t>panels</a:t>
            </a:r>
          </a:p>
          <a:p>
            <a:pPr algn="just">
              <a:lnSpc>
                <a:spcPct val="150000"/>
              </a:lnSpc>
            </a:pPr>
            <a:r>
              <a:rPr lang="en-US" sz="1600" dirty="0" smtClean="0"/>
              <a:t>It </a:t>
            </a:r>
            <a:r>
              <a:rPr lang="en-US" sz="1600" dirty="0"/>
              <a:t>provides the best deal for people to buy from the company along with </a:t>
            </a:r>
            <a:r>
              <a:rPr lang="en-US" sz="1600" dirty="0" smtClean="0"/>
              <a:t>the  warranty</a:t>
            </a:r>
          </a:p>
          <a:p>
            <a:pPr algn="just">
              <a:lnSpc>
                <a:spcPct val="150000"/>
              </a:lnSpc>
            </a:pPr>
            <a:endParaRPr lang="en-US" sz="1600" dirty="0" smtClean="0"/>
          </a:p>
          <a:p>
            <a:pPr algn="just">
              <a:lnSpc>
                <a:spcPct val="150000"/>
              </a:lnSpc>
            </a:pPr>
            <a:endParaRPr lang="en-US" sz="1600" dirty="0" smtClean="0"/>
          </a:p>
          <a:p>
            <a:pPr algn="just">
              <a:lnSpc>
                <a:spcPct val="150000"/>
              </a:lnSpc>
            </a:pPr>
            <a:endParaRPr lang="en-US" sz="1600" dirty="0"/>
          </a:p>
        </p:txBody>
      </p:sp>
      <p:sp>
        <p:nvSpPr>
          <p:cNvPr id="4" name="Slide Number Placeholder 3"/>
          <p:cNvSpPr>
            <a:spLocks noGrp="1"/>
          </p:cNvSpPr>
          <p:nvPr>
            <p:ph type="sldNum" sz="quarter" idx="12"/>
          </p:nvPr>
        </p:nvSpPr>
        <p:spPr/>
        <p:txBody>
          <a:bodyPr/>
          <a:lstStyle/>
          <a:p>
            <a:fld id="{0F1D6B71-A5D5-48BC-83DE-C9B5941BB487}" type="slidenum">
              <a:rPr lang="ru-RU" smtClean="0"/>
              <a:pPr/>
              <a:t>6</a:t>
            </a:fld>
            <a:endParaRPr lang="ru-RU"/>
          </a:p>
        </p:txBody>
      </p:sp>
    </p:spTree>
    <p:extLst>
      <p:ext uri="{BB962C8B-B14F-4D97-AF65-F5344CB8AC3E}">
        <p14:creationId xmlns:p14="http://schemas.microsoft.com/office/powerpoint/2010/main" val="32923122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Rectangle 2"/>
          <p:cNvSpPr>
            <a:spLocks noGrp="1" noChangeArrowheads="1"/>
          </p:cNvSpPr>
          <p:nvPr>
            <p:ph type="title"/>
          </p:nvPr>
        </p:nvSpPr>
        <p:spPr>
          <a:xfrm>
            <a:off x="1908175" y="476250"/>
            <a:ext cx="6840538" cy="1081088"/>
          </a:xfrm>
        </p:spPr>
        <p:txBody>
          <a:bodyPr/>
          <a:lstStyle/>
          <a:p>
            <a:pPr algn="ctr"/>
            <a:r>
              <a:rPr lang="en-US" sz="3200" b="1" dirty="0" smtClean="0">
                <a:solidFill>
                  <a:schemeClr val="tx2"/>
                </a:solidFill>
                <a:latin typeface="Times New Roman" panose="02020603050405020304" pitchFamily="18" charset="0"/>
                <a:cs typeface="Times New Roman" panose="02020603050405020304" pitchFamily="18" charset="0"/>
              </a:rPr>
              <a:t>Gap </a:t>
            </a:r>
            <a:r>
              <a:rPr lang="en-US" sz="3200" b="1" dirty="0">
                <a:solidFill>
                  <a:schemeClr val="tx2"/>
                </a:solidFill>
                <a:latin typeface="Times New Roman" panose="02020603050405020304" pitchFamily="18" charset="0"/>
                <a:cs typeface="Times New Roman" panose="02020603050405020304" pitchFamily="18" charset="0"/>
              </a:rPr>
              <a:t>Identification in Business Initiation</a:t>
            </a:r>
          </a:p>
        </p:txBody>
      </p:sp>
      <p:sp>
        <p:nvSpPr>
          <p:cNvPr id="195587" name="Rectangle 3"/>
          <p:cNvSpPr>
            <a:spLocks noGrp="1" noChangeArrowheads="1"/>
          </p:cNvSpPr>
          <p:nvPr>
            <p:ph type="body" idx="1"/>
          </p:nvPr>
        </p:nvSpPr>
        <p:spPr>
          <a:xfrm>
            <a:off x="1691680" y="1557338"/>
            <a:ext cx="3816424" cy="4464496"/>
          </a:xfrm>
        </p:spPr>
        <p:txBody>
          <a:bodyPr/>
          <a:lstStyle/>
          <a:p>
            <a:pPr lvl="0" algn="just"/>
            <a:r>
              <a:rPr lang="en-IN" sz="1600" dirty="0"/>
              <a:t>In Mumbai, India, the installation of a dollar photovoltaic (PV) system often leads to cost savings. In order to ensure that this technology is accessible to all individuals, it is of the utmost importance (</a:t>
            </a:r>
            <a:r>
              <a:rPr lang="en-IN" sz="1600" dirty="0" err="1"/>
              <a:t>Kuldeep</a:t>
            </a:r>
            <a:r>
              <a:rPr lang="en-IN" sz="1600" dirty="0"/>
              <a:t> et al., </a:t>
            </a:r>
            <a:r>
              <a:rPr lang="en-IN" sz="1600" dirty="0" err="1"/>
              <a:t>n.d.</a:t>
            </a:r>
            <a:r>
              <a:rPr lang="en-IN" sz="1600" dirty="0"/>
              <a:t>).</a:t>
            </a:r>
          </a:p>
          <a:p>
            <a:pPr lvl="0" algn="just"/>
            <a:r>
              <a:rPr lang="en-IN" sz="1600" dirty="0"/>
              <a:t>For instance, the </a:t>
            </a:r>
            <a:r>
              <a:rPr lang="en-IN" sz="1600" dirty="0" err="1"/>
              <a:t>Northeastern</a:t>
            </a:r>
            <a:r>
              <a:rPr lang="en-IN" sz="1600" dirty="0"/>
              <a:t> region of Mumbai, India receives a significantly lower amount of sunlight compared to the Southwest region. Although the phrase could be used to describe the process of generating solar energy, its application is contingent upon the specific locations where the systems are required to be installed.</a:t>
            </a:r>
          </a:p>
          <a:p>
            <a:pPr>
              <a:lnSpc>
                <a:spcPct val="90000"/>
              </a:lnSpc>
            </a:pPr>
            <a:endParaRPr lang="en-US" sz="1600" dirty="0"/>
          </a:p>
        </p:txBody>
      </p:sp>
      <p:pic>
        <p:nvPicPr>
          <p:cNvPr id="2" name="Picture 1"/>
          <p:cNvPicPr>
            <a:picLocks noChangeAspect="1"/>
          </p:cNvPicPr>
          <p:nvPr/>
        </p:nvPicPr>
        <p:blipFill>
          <a:blip r:embed="rId3"/>
          <a:stretch>
            <a:fillRect/>
          </a:stretch>
        </p:blipFill>
        <p:spPr>
          <a:xfrm>
            <a:off x="5724128" y="1881374"/>
            <a:ext cx="3240360" cy="3816423"/>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42369045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454025" y="1196975"/>
            <a:ext cx="8226425" cy="1222375"/>
          </a:xfrm>
        </p:spPr>
        <p:txBody>
          <a:bodyPr/>
          <a:lstStyle/>
          <a:p>
            <a:pPr algn="ctr"/>
            <a:r>
              <a:rPr lang="en-US" sz="40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Proposed </a:t>
            </a:r>
            <a:r>
              <a:rPr lang="en-US"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Location and Legal Entity</a:t>
            </a:r>
            <a:endParaRPr lang="uk-UA"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6867" name="Rectangle 3"/>
          <p:cNvSpPr>
            <a:spLocks noGrp="1" noChangeArrowheads="1"/>
          </p:cNvSpPr>
          <p:nvPr>
            <p:ph type="body" idx="1"/>
          </p:nvPr>
        </p:nvSpPr>
        <p:spPr>
          <a:xfrm>
            <a:off x="463550" y="2708920"/>
            <a:ext cx="8216900" cy="2880320"/>
          </a:xfrm>
        </p:spPr>
        <p:txBody>
          <a:bodyPr/>
          <a:lstStyle/>
          <a:p>
            <a:pPr algn="just">
              <a:lnSpc>
                <a:spcPct val="150000"/>
              </a:lnSpc>
            </a:pPr>
            <a:r>
              <a:rPr lang="en-IN" dirty="0"/>
              <a:t>This is a result of the fact that the level of pollution caused by traffic in this location is significantly higher than in other </a:t>
            </a:r>
            <a:r>
              <a:rPr lang="en-IN" dirty="0" smtClean="0"/>
              <a:t>areas</a:t>
            </a:r>
          </a:p>
          <a:p>
            <a:pPr algn="just">
              <a:lnSpc>
                <a:spcPct val="150000"/>
              </a:lnSpc>
            </a:pPr>
            <a:r>
              <a:rPr lang="en-IN" dirty="0"/>
              <a:t>As part of an efficient and legislated strategy, the city of Mumbai in India plans to generate fifteen percent of its electricity from renewable sources by the year 2020 (Kumar et al. 2020)</a:t>
            </a:r>
            <a:endParaRPr lang="uk-UA" dirty="0"/>
          </a:p>
        </p:txBody>
      </p:sp>
    </p:spTree>
    <p:extLst>
      <p:ext uri="{BB962C8B-B14F-4D97-AF65-F5344CB8AC3E}">
        <p14:creationId xmlns:p14="http://schemas.microsoft.com/office/powerpoint/2010/main" val="278225112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latin typeface="Times New Roman" panose="02020603050405020304" pitchFamily="18" charset="0"/>
                <a:cs typeface="Times New Roman" panose="02020603050405020304" pitchFamily="18" charset="0"/>
              </a:rPr>
              <a:t>Strategic Priorities (Financial, customer, product and services) of </a:t>
            </a:r>
            <a:r>
              <a:rPr lang="en-US" b="1" dirty="0" err="1" smtClean="0">
                <a:latin typeface="Times New Roman" panose="02020603050405020304" pitchFamily="18" charset="0"/>
                <a:cs typeface="Times New Roman" panose="02020603050405020304" pitchFamily="18" charset="0"/>
              </a:rPr>
              <a:t>EnGreen</a:t>
            </a:r>
            <a:r>
              <a:rPr lang="en-US" b="1" dirty="0" smtClean="0">
                <a:latin typeface="Times New Roman" panose="02020603050405020304" pitchFamily="18" charset="0"/>
                <a:cs typeface="Times New Roman" panose="02020603050405020304" pitchFamily="18" charset="0"/>
              </a:rPr>
              <a:t> to fill up the gap</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908175" y="1772816"/>
            <a:ext cx="6778625" cy="4353347"/>
          </a:xfrm>
        </p:spPr>
        <p:txBody>
          <a:bodyPr/>
          <a:lstStyle/>
          <a:p>
            <a:r>
              <a:rPr lang="en-US" dirty="0" smtClean="0"/>
              <a:t>The financial strategy the company uses is Investment planning </a:t>
            </a:r>
          </a:p>
          <a:p>
            <a:r>
              <a:rPr lang="en-US" dirty="0" smtClean="0"/>
              <a:t>For the customers, </a:t>
            </a:r>
            <a:r>
              <a:rPr lang="en-US" dirty="0" err="1" smtClean="0"/>
              <a:t>EnGreen</a:t>
            </a:r>
            <a:r>
              <a:rPr lang="en-US" dirty="0" smtClean="0"/>
              <a:t> is always up to the market and notices the aspect where it wants the customers to know everything</a:t>
            </a:r>
          </a:p>
          <a:p>
            <a:r>
              <a:rPr lang="en-US" dirty="0" smtClean="0"/>
              <a:t>Providing feedback through online communication helps the company connect with customers </a:t>
            </a:r>
          </a:p>
          <a:p>
            <a:r>
              <a:rPr lang="en-US" dirty="0" smtClean="0"/>
              <a:t>As per Product strategy, the company looks into the goals of the company and requirements of the customer</a:t>
            </a:r>
          </a:p>
          <a:p>
            <a:r>
              <a:rPr lang="en-US" dirty="0" smtClean="0"/>
              <a:t>This helps them to stay connected with the customers and build a proper customer base. </a:t>
            </a:r>
          </a:p>
          <a:p>
            <a:endParaRPr lang="en-US" dirty="0" smtClean="0"/>
          </a:p>
          <a:p>
            <a:endParaRPr lang="en-US" dirty="0" smtClean="0"/>
          </a:p>
          <a:p>
            <a:endParaRPr lang="en-US" dirty="0" smtClean="0"/>
          </a:p>
        </p:txBody>
      </p:sp>
      <p:sp>
        <p:nvSpPr>
          <p:cNvPr id="4" name="Slide Number Placeholder 3"/>
          <p:cNvSpPr>
            <a:spLocks noGrp="1"/>
          </p:cNvSpPr>
          <p:nvPr>
            <p:ph type="sldNum" sz="quarter" idx="12"/>
          </p:nvPr>
        </p:nvSpPr>
        <p:spPr/>
        <p:txBody>
          <a:bodyPr/>
          <a:lstStyle/>
          <a:p>
            <a:fld id="{0F1D6B71-A5D5-48BC-83DE-C9B5941BB487}" type="slidenum">
              <a:rPr lang="ru-RU" smtClean="0"/>
              <a:pPr/>
              <a:t>9</a:t>
            </a:fld>
            <a:endParaRPr lang="ru-RU"/>
          </a:p>
        </p:txBody>
      </p:sp>
    </p:spTree>
    <p:extLst>
      <p:ext uri="{BB962C8B-B14F-4D97-AF65-F5344CB8AC3E}">
        <p14:creationId xmlns:p14="http://schemas.microsoft.com/office/powerpoint/2010/main" val="15254103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Rectangle 2"/>
          <p:cNvSpPr>
            <a:spLocks noGrp="1" noChangeArrowheads="1"/>
          </p:cNvSpPr>
          <p:nvPr>
            <p:ph type="title"/>
          </p:nvPr>
        </p:nvSpPr>
        <p:spPr>
          <a:xfrm>
            <a:off x="1908175" y="332656"/>
            <a:ext cx="6840538" cy="720502"/>
          </a:xfrm>
        </p:spPr>
        <p:txBody>
          <a:bodyPr/>
          <a:lstStyle/>
          <a:p>
            <a:pPr algn="ctr"/>
            <a:r>
              <a:rPr lang="en-US" sz="3200" b="1" dirty="0" smtClean="0">
                <a:solidFill>
                  <a:schemeClr val="tx2"/>
                </a:solidFill>
                <a:latin typeface="Times New Roman" panose="02020603050405020304" pitchFamily="18" charset="0"/>
                <a:cs typeface="Times New Roman" panose="02020603050405020304" pitchFamily="18" charset="0"/>
              </a:rPr>
              <a:t>SWOT </a:t>
            </a:r>
            <a:r>
              <a:rPr lang="en-US" sz="3200" b="1" dirty="0">
                <a:solidFill>
                  <a:schemeClr val="tx2"/>
                </a:solidFill>
                <a:latin typeface="Times New Roman" panose="02020603050405020304" pitchFamily="18" charset="0"/>
                <a:cs typeface="Times New Roman" panose="02020603050405020304" pitchFamily="18" charset="0"/>
              </a:rPr>
              <a:t>Analysis</a:t>
            </a:r>
          </a:p>
        </p:txBody>
      </p:sp>
      <p:graphicFrame>
        <p:nvGraphicFramePr>
          <p:cNvPr id="2" name="Table 1"/>
          <p:cNvGraphicFramePr>
            <a:graphicFrameLocks noGrp="1"/>
          </p:cNvGraphicFramePr>
          <p:nvPr>
            <p:extLst>
              <p:ext uri="{D42A27DB-BD31-4B8C-83A1-F6EECF244321}">
                <p14:modId xmlns:p14="http://schemas.microsoft.com/office/powerpoint/2010/main" val="2112225636"/>
              </p:ext>
            </p:extLst>
          </p:nvPr>
        </p:nvGraphicFramePr>
        <p:xfrm>
          <a:off x="2207131" y="1512366"/>
          <a:ext cx="6563072" cy="4634055"/>
        </p:xfrm>
        <a:graphic>
          <a:graphicData uri="http://schemas.openxmlformats.org/drawingml/2006/table">
            <a:tbl>
              <a:tblPr/>
              <a:tblGrid>
                <a:gridCol w="3281536">
                  <a:extLst>
                    <a:ext uri="{9D8B030D-6E8A-4147-A177-3AD203B41FA5}">
                      <a16:colId xmlns:a16="http://schemas.microsoft.com/office/drawing/2014/main" val="2201794017"/>
                    </a:ext>
                  </a:extLst>
                </a:gridCol>
                <a:gridCol w="3281536">
                  <a:extLst>
                    <a:ext uri="{9D8B030D-6E8A-4147-A177-3AD203B41FA5}">
                      <a16:colId xmlns:a16="http://schemas.microsoft.com/office/drawing/2014/main" val="978583736"/>
                    </a:ext>
                  </a:extLst>
                </a:gridCol>
              </a:tblGrid>
              <a:tr h="283674">
                <a:tc>
                  <a:txBody>
                    <a:bodyPr/>
                    <a:lstStyle/>
                    <a:p>
                      <a:pPr marL="0" marR="0" algn="ctr">
                        <a:lnSpc>
                          <a:spcPct val="115000"/>
                        </a:lnSpc>
                        <a:spcBef>
                          <a:spcPts val="0"/>
                        </a:spcBef>
                        <a:spcAft>
                          <a:spcPts val="0"/>
                        </a:spcAft>
                      </a:pPr>
                      <a:r>
                        <a:rPr lang="en-US" sz="1200" dirty="0">
                          <a:effectLst/>
                          <a:latin typeface="Times New Roman" panose="02020603050405020304" pitchFamily="18" charset="0"/>
                          <a:ea typeface="Times New Roman" panose="02020603050405020304" pitchFamily="18" charset="0"/>
                        </a:rPr>
                        <a:t>Strength</a:t>
                      </a:r>
                      <a:endParaRPr lang="en-US" sz="1200" dirty="0">
                        <a:effectLst/>
                        <a:latin typeface="Arial" panose="020B0604020202020204" pitchFamily="34" charset="0"/>
                        <a:ea typeface="Arial" panose="020B0604020202020204" pitchFamily="34" charset="0"/>
                      </a:endParaRPr>
                    </a:p>
                  </a:txBody>
                  <a:tcPr marL="53402" marR="53402" marT="53402" marB="5340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CC1E0"/>
                    </a:solidFill>
                  </a:tcPr>
                </a:tc>
                <a:tc>
                  <a:txBody>
                    <a:bodyPr/>
                    <a:lstStyle/>
                    <a:p>
                      <a:pPr marL="0" marR="0" algn="ctr">
                        <a:lnSpc>
                          <a:spcPct val="115000"/>
                        </a:lnSpc>
                        <a:spcBef>
                          <a:spcPts val="0"/>
                        </a:spcBef>
                        <a:spcAft>
                          <a:spcPts val="0"/>
                        </a:spcAft>
                      </a:pPr>
                      <a:r>
                        <a:rPr lang="en-US" sz="1200" dirty="0">
                          <a:effectLst/>
                          <a:latin typeface="Times New Roman" panose="02020603050405020304" pitchFamily="18" charset="0"/>
                          <a:ea typeface="Times New Roman" panose="02020603050405020304" pitchFamily="18" charset="0"/>
                        </a:rPr>
                        <a:t>Weakness</a:t>
                      </a:r>
                      <a:endParaRPr lang="en-US" sz="1200" dirty="0">
                        <a:effectLst/>
                        <a:latin typeface="Arial" panose="020B0604020202020204" pitchFamily="34" charset="0"/>
                        <a:ea typeface="Arial" panose="020B0604020202020204" pitchFamily="34" charset="0"/>
                      </a:endParaRPr>
                    </a:p>
                  </a:txBody>
                  <a:tcPr marL="53402" marR="53402" marT="53402" marB="5340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CC1E0"/>
                    </a:solidFill>
                  </a:tcPr>
                </a:tc>
                <a:extLst>
                  <a:ext uri="{0D108BD9-81ED-4DB2-BD59-A6C34878D82A}">
                    <a16:rowId xmlns:a16="http://schemas.microsoft.com/office/drawing/2014/main" val="3505176205"/>
                  </a:ext>
                </a:extLst>
              </a:tr>
              <a:tr h="2183091">
                <a:tc>
                  <a:txBody>
                    <a:bodyPr/>
                    <a:lstStyle/>
                    <a:p>
                      <a:pPr marL="342900" marR="63500" lvl="0" indent="-342900" algn="just">
                        <a:lnSpc>
                          <a:spcPct val="150000"/>
                        </a:lnSpc>
                        <a:spcBef>
                          <a:spcPts val="0"/>
                        </a:spcBef>
                        <a:spcAft>
                          <a:spcPts val="0"/>
                        </a:spcAft>
                        <a:buFont typeface="Arial" panose="020B0604020202020204" pitchFamily="34" charset="0"/>
                        <a:buChar char="●"/>
                      </a:pPr>
                      <a:r>
                        <a:rPr lang="en-US" sz="1200" u="none" strike="noStrike" dirty="0">
                          <a:effectLst/>
                          <a:latin typeface="+mn-lt"/>
                          <a:ea typeface="Times New Roman" panose="02020603050405020304" pitchFamily="18" charset="0"/>
                          <a:cs typeface="Times New Roman" panose="02020603050405020304" pitchFamily="18" charset="0"/>
                        </a:rPr>
                        <a:t>Efficient technologies that are both scalable and user-friendly, with minimal maintenance or repair needs.</a:t>
                      </a:r>
                      <a:endParaRPr lang="en-US" sz="1200" u="none" strike="noStrike" dirty="0">
                        <a:effectLst/>
                        <a:latin typeface="+mn-lt"/>
                        <a:ea typeface="Arial" panose="020B0604020202020204" pitchFamily="34" charset="0"/>
                        <a:cs typeface="Times New Roman" panose="02020603050405020304" pitchFamily="18" charset="0"/>
                      </a:endParaRPr>
                    </a:p>
                    <a:p>
                      <a:pPr marL="342900" marR="63500" lvl="0" indent="-342900" algn="just">
                        <a:lnSpc>
                          <a:spcPct val="150000"/>
                        </a:lnSpc>
                        <a:spcBef>
                          <a:spcPts val="0"/>
                        </a:spcBef>
                        <a:spcAft>
                          <a:spcPts val="0"/>
                        </a:spcAft>
                        <a:buFont typeface="Arial" panose="020B0604020202020204" pitchFamily="34" charset="0"/>
                        <a:buChar char="●"/>
                      </a:pPr>
                      <a:r>
                        <a:rPr lang="en-US" sz="1200" u="none" strike="noStrike" dirty="0">
                          <a:effectLst/>
                          <a:latin typeface="+mn-lt"/>
                          <a:ea typeface="Times New Roman" panose="02020603050405020304" pitchFamily="18" charset="0"/>
                          <a:cs typeface="Times New Roman" panose="02020603050405020304" pitchFamily="18" charset="0"/>
                        </a:rPr>
                        <a:t>The government's failure to provide adequate economic growth and growth promotions, along with insufficient funding, are both evident.</a:t>
                      </a:r>
                      <a:endParaRPr lang="en-US" sz="1200" u="none" strike="noStrike" dirty="0">
                        <a:effectLst/>
                        <a:latin typeface="+mn-lt"/>
                        <a:ea typeface="Arial" panose="020B0604020202020204" pitchFamily="34" charset="0"/>
                        <a:cs typeface="Times New Roman" panose="02020603050405020304" pitchFamily="18" charset="0"/>
                      </a:endParaRPr>
                    </a:p>
                  </a:txBody>
                  <a:tcPr marL="53402" marR="53402" marT="53402" marB="5340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685800" marR="63500" indent="-228600" algn="just">
                        <a:lnSpc>
                          <a:spcPct val="150000"/>
                        </a:lnSpc>
                        <a:spcBef>
                          <a:spcPts val="0"/>
                        </a:spcBef>
                        <a:spcAft>
                          <a:spcPts val="0"/>
                        </a:spcAft>
                      </a:pPr>
                      <a:r>
                        <a:rPr lang="en-US" sz="1200" dirty="0">
                          <a:effectLst/>
                          <a:latin typeface="+mn-lt"/>
                          <a:ea typeface="Times New Roman" panose="02020603050405020304" pitchFamily="18" charset="0"/>
                          <a:cs typeface="Times New Roman" panose="02020603050405020304" pitchFamily="18" charset="0"/>
                        </a:rPr>
                        <a:t>●	</a:t>
                      </a:r>
                      <a:r>
                        <a:rPr lang="en-IN" sz="1200" kern="1200" dirty="0" smtClean="0">
                          <a:solidFill>
                            <a:schemeClr val="tx1"/>
                          </a:solidFill>
                          <a:effectLst/>
                          <a:latin typeface="+mn-lt"/>
                          <a:ea typeface="+mn-ea"/>
                          <a:cs typeface="Times New Roman" panose="02020603050405020304" pitchFamily="18" charset="0"/>
                        </a:rPr>
                        <a:t>Due to the substantial financial investment required, large firms are frequently selected. </a:t>
                      </a:r>
                    </a:p>
                    <a:p>
                      <a:pPr marL="685800" marR="63500" indent="-228600" algn="just">
                        <a:lnSpc>
                          <a:spcPct val="150000"/>
                        </a:lnSpc>
                        <a:spcBef>
                          <a:spcPts val="0"/>
                        </a:spcBef>
                        <a:spcAft>
                          <a:spcPts val="0"/>
                        </a:spcAft>
                      </a:pPr>
                      <a:r>
                        <a:rPr lang="en-US" sz="1200" dirty="0" smtClean="0">
                          <a:effectLst/>
                          <a:latin typeface="+mn-lt"/>
                          <a:ea typeface="Times New Roman" panose="02020603050405020304" pitchFamily="18" charset="0"/>
                          <a:cs typeface="Times New Roman" panose="02020603050405020304" pitchFamily="18" charset="0"/>
                        </a:rPr>
                        <a:t>●</a:t>
                      </a:r>
                      <a:r>
                        <a:rPr lang="en-US" sz="1200" dirty="0">
                          <a:effectLst/>
                          <a:latin typeface="+mn-lt"/>
                          <a:ea typeface="Times New Roman" panose="02020603050405020304" pitchFamily="18" charset="0"/>
                          <a:cs typeface="Times New Roman" panose="02020603050405020304" pitchFamily="18" charset="0"/>
                        </a:rPr>
                        <a:t>	</a:t>
                      </a:r>
                      <a:r>
                        <a:rPr lang="en-IN" sz="1200" kern="1200" dirty="0" smtClean="0">
                          <a:solidFill>
                            <a:schemeClr val="tx1"/>
                          </a:solidFill>
                          <a:effectLst/>
                          <a:latin typeface="+mn-lt"/>
                          <a:ea typeface="+mn-ea"/>
                          <a:cs typeface="+mn-cs"/>
                        </a:rPr>
                        <a:t>Base load is one area where distributed system structures can be related to problem.</a:t>
                      </a:r>
                      <a:r>
                        <a:rPr lang="en-US" sz="1200" dirty="0">
                          <a:effectLst/>
                          <a:latin typeface="+mn-lt"/>
                          <a:ea typeface="Times New Roman" panose="02020603050405020304" pitchFamily="18" charset="0"/>
                          <a:cs typeface="Times New Roman" panose="02020603050405020304" pitchFamily="18" charset="0"/>
                        </a:rPr>
                        <a:t> </a:t>
                      </a:r>
                      <a:endParaRPr lang="en-US" sz="1200" dirty="0">
                        <a:effectLst/>
                        <a:latin typeface="+mn-lt"/>
                        <a:ea typeface="Arial" panose="020B0604020202020204" pitchFamily="34" charset="0"/>
                        <a:cs typeface="Times New Roman" panose="02020603050405020304" pitchFamily="18" charset="0"/>
                      </a:endParaRPr>
                    </a:p>
                  </a:txBody>
                  <a:tcPr marL="53402" marR="53402" marT="53402" marB="5340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81293027"/>
                  </a:ext>
                </a:extLst>
              </a:tr>
              <a:tr h="337503">
                <a:tc>
                  <a:txBody>
                    <a:bodyPr/>
                    <a:lstStyle/>
                    <a:p>
                      <a:pPr marL="457200" marR="63500" indent="-228600" algn="ctr">
                        <a:lnSpc>
                          <a:spcPct val="150000"/>
                        </a:lnSpc>
                        <a:spcBef>
                          <a:spcPts val="0"/>
                        </a:spcBef>
                        <a:spcAft>
                          <a:spcPts val="0"/>
                        </a:spcAft>
                      </a:pPr>
                      <a:r>
                        <a:rPr lang="en-US" sz="1200" b="1">
                          <a:effectLst/>
                          <a:latin typeface="+mn-lt"/>
                          <a:ea typeface="Times New Roman" panose="02020603050405020304" pitchFamily="18" charset="0"/>
                          <a:cs typeface="Times New Roman" panose="02020603050405020304" pitchFamily="18" charset="0"/>
                        </a:rPr>
                        <a:t>Opportunities</a:t>
                      </a:r>
                      <a:endParaRPr lang="en-US" sz="1200">
                        <a:effectLst/>
                        <a:latin typeface="+mn-lt"/>
                        <a:ea typeface="Arial" panose="020B0604020202020204" pitchFamily="34" charset="0"/>
                        <a:cs typeface="Times New Roman" panose="02020603050405020304" pitchFamily="18" charset="0"/>
                      </a:endParaRPr>
                    </a:p>
                  </a:txBody>
                  <a:tcPr marL="53402" marR="53402" marT="53402" marB="5340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CC1E0"/>
                    </a:solidFill>
                  </a:tcPr>
                </a:tc>
                <a:tc>
                  <a:txBody>
                    <a:bodyPr/>
                    <a:lstStyle/>
                    <a:p>
                      <a:pPr marL="685800" marR="63500" indent="-228600" algn="ctr">
                        <a:lnSpc>
                          <a:spcPct val="150000"/>
                        </a:lnSpc>
                        <a:spcBef>
                          <a:spcPts val="0"/>
                        </a:spcBef>
                        <a:spcAft>
                          <a:spcPts val="0"/>
                        </a:spcAft>
                      </a:pPr>
                      <a:r>
                        <a:rPr lang="en-US" sz="1200" b="1" dirty="0">
                          <a:effectLst/>
                          <a:latin typeface="+mn-lt"/>
                          <a:ea typeface="Times New Roman" panose="02020603050405020304" pitchFamily="18" charset="0"/>
                          <a:cs typeface="Times New Roman" panose="02020603050405020304" pitchFamily="18" charset="0"/>
                        </a:rPr>
                        <a:t>Threats</a:t>
                      </a:r>
                      <a:endParaRPr lang="en-US" sz="1200" dirty="0">
                        <a:effectLst/>
                        <a:latin typeface="+mn-lt"/>
                        <a:ea typeface="Arial" panose="020B0604020202020204" pitchFamily="34" charset="0"/>
                        <a:cs typeface="Times New Roman" panose="02020603050405020304" pitchFamily="18" charset="0"/>
                      </a:endParaRPr>
                    </a:p>
                  </a:txBody>
                  <a:tcPr marL="53402" marR="53402" marT="53402" marB="5340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CC1E0"/>
                    </a:solidFill>
                  </a:tcPr>
                </a:tc>
                <a:extLst>
                  <a:ext uri="{0D108BD9-81ED-4DB2-BD59-A6C34878D82A}">
                    <a16:rowId xmlns:a16="http://schemas.microsoft.com/office/drawing/2014/main" val="1912480440"/>
                  </a:ext>
                </a:extLst>
              </a:tr>
              <a:tr h="1721694">
                <a:tc>
                  <a:txBody>
                    <a:bodyPr/>
                    <a:lstStyle/>
                    <a:p>
                      <a:pPr marL="457200" marR="63500" indent="-228600" algn="just">
                        <a:lnSpc>
                          <a:spcPct val="150000"/>
                        </a:lnSpc>
                        <a:spcBef>
                          <a:spcPts val="0"/>
                        </a:spcBef>
                        <a:spcAft>
                          <a:spcPts val="0"/>
                        </a:spcAft>
                      </a:pPr>
                      <a:r>
                        <a:rPr lang="en-US" sz="1200">
                          <a:effectLst/>
                          <a:latin typeface="+mn-lt"/>
                          <a:ea typeface="Times New Roman" panose="02020603050405020304" pitchFamily="18" charset="0"/>
                          <a:cs typeface="Times New Roman" panose="02020603050405020304" pitchFamily="18" charset="0"/>
                        </a:rPr>
                        <a:t>●	Solar park initiatives are being pursued by the authorities with lofty ambitions.</a:t>
                      </a:r>
                      <a:endParaRPr lang="en-US" sz="1200">
                        <a:effectLst/>
                        <a:latin typeface="+mn-lt"/>
                        <a:ea typeface="Arial" panose="020B0604020202020204" pitchFamily="34" charset="0"/>
                        <a:cs typeface="Times New Roman" panose="02020603050405020304" pitchFamily="18" charset="0"/>
                      </a:endParaRPr>
                    </a:p>
                    <a:p>
                      <a:pPr marL="457200" marR="63500" indent="-228600" algn="just">
                        <a:lnSpc>
                          <a:spcPct val="150000"/>
                        </a:lnSpc>
                        <a:spcBef>
                          <a:spcPts val="0"/>
                        </a:spcBef>
                        <a:spcAft>
                          <a:spcPts val="0"/>
                        </a:spcAft>
                      </a:pPr>
                      <a:r>
                        <a:rPr lang="en-US" sz="1200">
                          <a:effectLst/>
                          <a:latin typeface="+mn-lt"/>
                          <a:ea typeface="Times New Roman" panose="02020603050405020304" pitchFamily="18" charset="0"/>
                          <a:cs typeface="Times New Roman" panose="02020603050405020304" pitchFamily="18" charset="0"/>
                        </a:rPr>
                        <a:t>●	To get fundamental legislation and project clearances, developers of solar systems are required.</a:t>
                      </a:r>
                      <a:endParaRPr lang="en-US" sz="1200">
                        <a:effectLst/>
                        <a:latin typeface="+mn-lt"/>
                        <a:ea typeface="Arial" panose="020B0604020202020204" pitchFamily="34" charset="0"/>
                        <a:cs typeface="Times New Roman" panose="02020603050405020304" pitchFamily="18" charset="0"/>
                      </a:endParaRPr>
                    </a:p>
                  </a:txBody>
                  <a:tcPr marL="53402" marR="53402" marT="53402" marB="5340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685800" marR="63500" indent="-228600" algn="just">
                        <a:lnSpc>
                          <a:spcPct val="150000"/>
                        </a:lnSpc>
                        <a:spcBef>
                          <a:spcPts val="0"/>
                        </a:spcBef>
                        <a:spcAft>
                          <a:spcPts val="0"/>
                        </a:spcAft>
                      </a:pPr>
                      <a:r>
                        <a:rPr lang="en-US" sz="1200" dirty="0">
                          <a:effectLst/>
                          <a:latin typeface="+mn-lt"/>
                          <a:ea typeface="Times New Roman" panose="02020603050405020304" pitchFamily="18" charset="0"/>
                          <a:cs typeface="Times New Roman" panose="02020603050405020304" pitchFamily="18" charset="0"/>
                        </a:rPr>
                        <a:t>●	The significant perils of becoming obsolete due to the advent of emerging technologies.</a:t>
                      </a:r>
                      <a:endParaRPr lang="en-US" sz="1200" dirty="0">
                        <a:effectLst/>
                        <a:latin typeface="+mn-lt"/>
                        <a:ea typeface="Arial" panose="020B0604020202020204" pitchFamily="34" charset="0"/>
                        <a:cs typeface="Times New Roman" panose="02020603050405020304" pitchFamily="18" charset="0"/>
                      </a:endParaRPr>
                    </a:p>
                    <a:p>
                      <a:pPr marL="685800" marR="63500" indent="-228600" algn="just">
                        <a:lnSpc>
                          <a:spcPct val="150000"/>
                        </a:lnSpc>
                        <a:spcBef>
                          <a:spcPts val="0"/>
                        </a:spcBef>
                        <a:spcAft>
                          <a:spcPts val="0"/>
                        </a:spcAft>
                      </a:pPr>
                      <a:r>
                        <a:rPr lang="en-US" sz="1200" dirty="0">
                          <a:effectLst/>
                          <a:latin typeface="+mn-lt"/>
                          <a:ea typeface="Times New Roman" panose="02020603050405020304" pitchFamily="18" charset="0"/>
                          <a:cs typeface="Times New Roman" panose="02020603050405020304" pitchFamily="18" charset="0"/>
                        </a:rPr>
                        <a:t>●	During the off-season, there is a decline in the cash flow.</a:t>
                      </a:r>
                      <a:endParaRPr lang="en-US" sz="1200" dirty="0">
                        <a:effectLst/>
                        <a:latin typeface="+mn-lt"/>
                        <a:ea typeface="Arial" panose="020B0604020202020204" pitchFamily="34" charset="0"/>
                        <a:cs typeface="Times New Roman" panose="02020603050405020304" pitchFamily="18" charset="0"/>
                      </a:endParaRPr>
                    </a:p>
                    <a:p>
                      <a:pPr marL="685800" marR="63500" indent="-228600" algn="just">
                        <a:lnSpc>
                          <a:spcPct val="150000"/>
                        </a:lnSpc>
                        <a:spcBef>
                          <a:spcPts val="0"/>
                        </a:spcBef>
                        <a:spcAft>
                          <a:spcPts val="0"/>
                        </a:spcAft>
                      </a:pPr>
                      <a:r>
                        <a:rPr lang="en-US" sz="1200" dirty="0">
                          <a:effectLst/>
                          <a:latin typeface="+mn-lt"/>
                          <a:ea typeface="Times New Roman" panose="02020603050405020304" pitchFamily="18" charset="0"/>
                          <a:cs typeface="Times New Roman" panose="02020603050405020304" pitchFamily="18" charset="0"/>
                        </a:rPr>
                        <a:t> </a:t>
                      </a:r>
                      <a:endParaRPr lang="en-US" sz="1200" dirty="0">
                        <a:effectLst/>
                        <a:latin typeface="+mn-lt"/>
                        <a:ea typeface="Arial" panose="020B0604020202020204" pitchFamily="34" charset="0"/>
                        <a:cs typeface="Times New Roman" panose="02020603050405020304" pitchFamily="18" charset="0"/>
                      </a:endParaRPr>
                    </a:p>
                  </a:txBody>
                  <a:tcPr marL="53402" marR="53402" marT="53402" marB="5340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05204575"/>
                  </a:ext>
                </a:extLst>
              </a:tr>
            </a:tbl>
          </a:graphicData>
        </a:graphic>
      </p:graphicFrame>
    </p:spTree>
    <p:extLst>
      <p:ext uri="{BB962C8B-B14F-4D97-AF65-F5344CB8AC3E}">
        <p14:creationId xmlns:p14="http://schemas.microsoft.com/office/powerpoint/2010/main" val="4866200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latin typeface="Times New Roman" panose="02020603050405020304" pitchFamily="18" charset="0"/>
                <a:cs typeface="Times New Roman" panose="02020603050405020304" pitchFamily="18" charset="0"/>
              </a:rPr>
              <a:t>Competitors</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pPr marL="0" indent="0">
              <a:buNone/>
            </a:pPr>
            <a:r>
              <a:rPr lang="en-US" dirty="0" smtClean="0"/>
              <a:t>The Competitors are:</a:t>
            </a:r>
          </a:p>
          <a:p>
            <a:r>
              <a:rPr lang="en-US" dirty="0" smtClean="0"/>
              <a:t>Tata Power Solar: Manufactures Solar modules, Solar cells, Solar Home Lighting systems, and others</a:t>
            </a:r>
          </a:p>
          <a:p>
            <a:r>
              <a:rPr lang="en-US" dirty="0" smtClean="0"/>
              <a:t>Adani Solar: Provide services like Solar EPC (Engineering, Procurement, and Construction) and Rooftop</a:t>
            </a:r>
          </a:p>
          <a:p>
            <a:r>
              <a:rPr lang="en-US" dirty="0" err="1" smtClean="0"/>
              <a:t>Vikram</a:t>
            </a:r>
            <a:r>
              <a:rPr lang="en-US" dirty="0" smtClean="0"/>
              <a:t> Solar: Maintains Solar power plants, supplier of Solder Wire and Flux</a:t>
            </a:r>
            <a:endParaRPr lang="en-US" dirty="0"/>
          </a:p>
        </p:txBody>
      </p:sp>
      <p:sp>
        <p:nvSpPr>
          <p:cNvPr id="4" name="Slide Number Placeholder 3"/>
          <p:cNvSpPr>
            <a:spLocks noGrp="1"/>
          </p:cNvSpPr>
          <p:nvPr>
            <p:ph type="sldNum" sz="quarter" idx="12"/>
          </p:nvPr>
        </p:nvSpPr>
        <p:spPr/>
        <p:txBody>
          <a:bodyPr/>
          <a:lstStyle/>
          <a:p>
            <a:fld id="{0F1D6B71-A5D5-48BC-83DE-C9B5941BB487}" type="slidenum">
              <a:rPr lang="ru-RU" smtClean="0"/>
              <a:pPr/>
              <a:t>11</a:t>
            </a:fld>
            <a:endParaRPr lang="ru-RU"/>
          </a:p>
        </p:txBody>
      </p:sp>
      <p:pic>
        <p:nvPicPr>
          <p:cNvPr id="1026" name="Picture 2" descr="https://pricenmore.com/in/wp-content/uploads/sites/2/2018/02/tata-solar-power.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67744" y="4686558"/>
            <a:ext cx="1814041" cy="181404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s://media-exp1.licdn.com/dms/image/C510BAQFcxvRHyyf91w/company-logo_200_200/0/1551853552842?e=2159024400&amp;v=beta&amp;t=Z_Sty6mBmWQ9UCsq8xJym5S-3HLDGzFEkhs9WOyPwP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11960" y="4684027"/>
            <a:ext cx="1653248" cy="165324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ttps://www.solarpowerworldonline.com/wp-content/uploads/2015/04/Vikram-Solar-logo1.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22777" y="4642197"/>
            <a:ext cx="1728192" cy="17281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85308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2800" b="1" dirty="0" smtClean="0">
                <a:latin typeface="Times New Roman" panose="02020603050405020304" pitchFamily="18" charset="0"/>
                <a:cs typeface="Times New Roman" panose="02020603050405020304" pitchFamily="18" charset="0"/>
              </a:rPr>
              <a:t>Strengths and Weaknesses of Tata Power Solar, Adani Solar and </a:t>
            </a:r>
            <a:r>
              <a:rPr lang="en-US" sz="2800" b="1" dirty="0" err="1" smtClean="0">
                <a:latin typeface="Times New Roman" panose="02020603050405020304" pitchFamily="18" charset="0"/>
                <a:cs typeface="Times New Roman" panose="02020603050405020304" pitchFamily="18" charset="0"/>
              </a:rPr>
              <a:t>Vikram</a:t>
            </a:r>
            <a:r>
              <a:rPr lang="en-US" sz="2800" b="1" dirty="0" smtClean="0">
                <a:latin typeface="Times New Roman" panose="02020603050405020304" pitchFamily="18" charset="0"/>
                <a:cs typeface="Times New Roman" panose="02020603050405020304" pitchFamily="18" charset="0"/>
              </a:rPr>
              <a:t> Solar </a:t>
            </a:r>
            <a:endParaRPr lang="en-US" sz="2800" b="1" dirty="0">
              <a:latin typeface="Times New Roman" panose="02020603050405020304" pitchFamily="18" charset="0"/>
              <a:cs typeface="Times New Roman" panose="02020603050405020304" pitchFamily="18" charset="0"/>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777750440"/>
              </p:ext>
            </p:extLst>
          </p:nvPr>
        </p:nvGraphicFramePr>
        <p:xfrm>
          <a:off x="1908175" y="1600200"/>
          <a:ext cx="6778626" cy="1224280"/>
        </p:xfrm>
        <a:graphic>
          <a:graphicData uri="http://schemas.openxmlformats.org/drawingml/2006/table">
            <a:tbl>
              <a:tblPr firstRow="1" bandRow="1">
                <a:tableStyleId>{5C22544A-7EE6-4342-B048-85BDC9FD1C3A}</a:tableStyleId>
              </a:tblPr>
              <a:tblGrid>
                <a:gridCol w="3389313">
                  <a:extLst>
                    <a:ext uri="{9D8B030D-6E8A-4147-A177-3AD203B41FA5}">
                      <a16:colId xmlns:a16="http://schemas.microsoft.com/office/drawing/2014/main" val="1738832467"/>
                    </a:ext>
                  </a:extLst>
                </a:gridCol>
                <a:gridCol w="3389313">
                  <a:extLst>
                    <a:ext uri="{9D8B030D-6E8A-4147-A177-3AD203B41FA5}">
                      <a16:colId xmlns:a16="http://schemas.microsoft.com/office/drawing/2014/main" val="4031617915"/>
                    </a:ext>
                  </a:extLst>
                </a:gridCol>
              </a:tblGrid>
              <a:tr h="370840">
                <a:tc gridSpan="2">
                  <a:txBody>
                    <a:bodyPr/>
                    <a:lstStyle/>
                    <a:p>
                      <a:pPr algn="ctr"/>
                      <a:r>
                        <a:rPr lang="en-US" sz="1000" dirty="0" smtClean="0">
                          <a:solidFill>
                            <a:schemeClr val="tx1"/>
                          </a:solidFill>
                        </a:rPr>
                        <a:t>Tata Power Solar</a:t>
                      </a:r>
                      <a:endParaRPr lang="en-US" sz="1000" dirty="0">
                        <a:solidFill>
                          <a:schemeClr val="tx1"/>
                        </a:solidFill>
                      </a:endParaRPr>
                    </a:p>
                  </a:txBody>
                  <a:tcPr/>
                </a:tc>
                <a:tc hMerge="1">
                  <a:txBody>
                    <a:bodyPr/>
                    <a:lstStyle/>
                    <a:p>
                      <a:endParaRPr lang="en-US" dirty="0"/>
                    </a:p>
                  </a:txBody>
                  <a:tcPr/>
                </a:tc>
                <a:extLst>
                  <a:ext uri="{0D108BD9-81ED-4DB2-BD59-A6C34878D82A}">
                    <a16:rowId xmlns:a16="http://schemas.microsoft.com/office/drawing/2014/main" val="3391669178"/>
                  </a:ext>
                </a:extLst>
              </a:tr>
              <a:tr h="370840">
                <a:tc>
                  <a:txBody>
                    <a:bodyPr/>
                    <a:lstStyle/>
                    <a:p>
                      <a:pPr algn="ctr"/>
                      <a:r>
                        <a:rPr lang="en-US" sz="1000" b="1" dirty="0" smtClean="0">
                          <a:solidFill>
                            <a:schemeClr val="tx1"/>
                          </a:solidFill>
                        </a:rPr>
                        <a:t>Strengths</a:t>
                      </a:r>
                    </a:p>
                    <a:p>
                      <a:pPr marL="285750" indent="-285750" algn="just">
                        <a:buFont typeface="Arial" panose="020B0604020202020204" pitchFamily="34" charset="0"/>
                        <a:buChar char="•"/>
                      </a:pPr>
                      <a:r>
                        <a:rPr lang="en-US" sz="1000" b="0" dirty="0" smtClean="0">
                          <a:solidFill>
                            <a:schemeClr val="tx1"/>
                          </a:solidFill>
                        </a:rPr>
                        <a:t>The company is expanding since it has large reserves and low Debt-Equity Ratio</a:t>
                      </a:r>
                    </a:p>
                    <a:p>
                      <a:pPr marL="285750" indent="-285750" algn="just">
                        <a:buFont typeface="Arial" panose="020B0604020202020204" pitchFamily="34" charset="0"/>
                        <a:buChar char="•"/>
                      </a:pPr>
                      <a:r>
                        <a:rPr lang="en-US" sz="1000" b="0" dirty="0" smtClean="0">
                          <a:solidFill>
                            <a:schemeClr val="tx1"/>
                          </a:solidFill>
                        </a:rPr>
                        <a:t>The presence of the can be seen in countries like Singapore, Kuwait,</a:t>
                      </a:r>
                      <a:r>
                        <a:rPr lang="en-US" sz="1000" b="0" baseline="0" dirty="0" smtClean="0">
                          <a:solidFill>
                            <a:schemeClr val="tx1"/>
                          </a:solidFill>
                        </a:rPr>
                        <a:t> Malaysia and others</a:t>
                      </a:r>
                      <a:endParaRPr lang="en-US" sz="1000" b="0" dirty="0" smtClean="0">
                        <a:solidFill>
                          <a:schemeClr val="tx1"/>
                        </a:solidFill>
                      </a:endParaRPr>
                    </a:p>
                  </a:txBody>
                  <a:tcPr/>
                </a:tc>
                <a:tc>
                  <a:txBody>
                    <a:bodyPr/>
                    <a:lstStyle/>
                    <a:p>
                      <a:pPr algn="ctr"/>
                      <a:r>
                        <a:rPr lang="en-US" sz="1000" b="1" dirty="0" smtClean="0">
                          <a:solidFill>
                            <a:schemeClr val="tx1"/>
                          </a:solidFill>
                        </a:rPr>
                        <a:t>Weaknesses</a:t>
                      </a:r>
                    </a:p>
                    <a:p>
                      <a:pPr marL="171450" indent="-171450" algn="just">
                        <a:buFont typeface="Arial" panose="020B0604020202020204" pitchFamily="34" charset="0"/>
                        <a:buChar char="•"/>
                      </a:pPr>
                      <a:r>
                        <a:rPr lang="en-US" sz="1000" b="0" dirty="0" smtClean="0">
                          <a:solidFill>
                            <a:schemeClr val="tx1"/>
                          </a:solidFill>
                        </a:rPr>
                        <a:t>It</a:t>
                      </a:r>
                      <a:r>
                        <a:rPr lang="en-US" sz="1000" b="0" baseline="0" dirty="0" smtClean="0">
                          <a:solidFill>
                            <a:schemeClr val="tx1"/>
                          </a:solidFill>
                        </a:rPr>
                        <a:t> consists of limited shares due to intense competition</a:t>
                      </a:r>
                    </a:p>
                    <a:p>
                      <a:pPr marL="171450" indent="-171450" algn="just">
                        <a:buFont typeface="Arial" panose="020B0604020202020204" pitchFamily="34" charset="0"/>
                        <a:buChar char="•"/>
                      </a:pPr>
                      <a:r>
                        <a:rPr lang="en-US" sz="1000" b="0" baseline="0" dirty="0" smtClean="0">
                          <a:solidFill>
                            <a:schemeClr val="tx1"/>
                          </a:solidFill>
                        </a:rPr>
                        <a:t>There is a limited presence in South India as it consists of the lucrative market it has no presence in Central India</a:t>
                      </a:r>
                      <a:endParaRPr lang="en-US" sz="1000" b="0" dirty="0" smtClean="0">
                        <a:solidFill>
                          <a:schemeClr val="tx1"/>
                        </a:solidFill>
                      </a:endParaRPr>
                    </a:p>
                  </a:txBody>
                  <a:tcPr/>
                </a:tc>
                <a:extLst>
                  <a:ext uri="{0D108BD9-81ED-4DB2-BD59-A6C34878D82A}">
                    <a16:rowId xmlns:a16="http://schemas.microsoft.com/office/drawing/2014/main" val="1290877419"/>
                  </a:ext>
                </a:extLst>
              </a:tr>
            </a:tbl>
          </a:graphicData>
        </a:graphic>
      </p:graphicFrame>
      <p:sp>
        <p:nvSpPr>
          <p:cNvPr id="4" name="Slide Number Placeholder 3"/>
          <p:cNvSpPr>
            <a:spLocks noGrp="1"/>
          </p:cNvSpPr>
          <p:nvPr>
            <p:ph type="sldNum" sz="quarter" idx="12"/>
          </p:nvPr>
        </p:nvSpPr>
        <p:spPr/>
        <p:txBody>
          <a:bodyPr/>
          <a:lstStyle/>
          <a:p>
            <a:fld id="{0F1D6B71-A5D5-48BC-83DE-C9B5941BB487}" type="slidenum">
              <a:rPr lang="ru-RU" smtClean="0"/>
              <a:pPr/>
              <a:t>12</a:t>
            </a:fld>
            <a:endParaRPr lang="ru-RU"/>
          </a:p>
        </p:txBody>
      </p:sp>
      <p:graphicFrame>
        <p:nvGraphicFramePr>
          <p:cNvPr id="6" name="Content Placeholder 4"/>
          <p:cNvGraphicFramePr>
            <a:graphicFrameLocks/>
          </p:cNvGraphicFramePr>
          <p:nvPr>
            <p:extLst>
              <p:ext uri="{D42A27DB-BD31-4B8C-83A1-F6EECF244321}">
                <p14:modId xmlns:p14="http://schemas.microsoft.com/office/powerpoint/2010/main" val="3903684323"/>
              </p:ext>
            </p:extLst>
          </p:nvPr>
        </p:nvGraphicFramePr>
        <p:xfrm>
          <a:off x="1934473" y="3287343"/>
          <a:ext cx="6778626" cy="1112520"/>
        </p:xfrm>
        <a:graphic>
          <a:graphicData uri="http://schemas.openxmlformats.org/drawingml/2006/table">
            <a:tbl>
              <a:tblPr firstRow="1" bandRow="1">
                <a:tableStyleId>{5C22544A-7EE6-4342-B048-85BDC9FD1C3A}</a:tableStyleId>
              </a:tblPr>
              <a:tblGrid>
                <a:gridCol w="3389313">
                  <a:extLst>
                    <a:ext uri="{9D8B030D-6E8A-4147-A177-3AD203B41FA5}">
                      <a16:colId xmlns:a16="http://schemas.microsoft.com/office/drawing/2014/main" val="1738832467"/>
                    </a:ext>
                  </a:extLst>
                </a:gridCol>
                <a:gridCol w="3389313">
                  <a:extLst>
                    <a:ext uri="{9D8B030D-6E8A-4147-A177-3AD203B41FA5}">
                      <a16:colId xmlns:a16="http://schemas.microsoft.com/office/drawing/2014/main" val="4031617915"/>
                    </a:ext>
                  </a:extLst>
                </a:gridCol>
              </a:tblGrid>
              <a:tr h="0">
                <a:tc gridSpan="2">
                  <a:txBody>
                    <a:bodyPr/>
                    <a:lstStyle/>
                    <a:p>
                      <a:pPr algn="ctr"/>
                      <a:r>
                        <a:rPr lang="en-US" sz="1100" dirty="0" smtClean="0">
                          <a:solidFill>
                            <a:schemeClr val="tx1"/>
                          </a:solidFill>
                        </a:rPr>
                        <a:t>Adani Solar</a:t>
                      </a:r>
                      <a:endParaRPr lang="en-US" sz="1100" dirty="0">
                        <a:solidFill>
                          <a:schemeClr val="tx1"/>
                        </a:solidFill>
                      </a:endParaRPr>
                    </a:p>
                  </a:txBody>
                  <a:tcPr/>
                </a:tc>
                <a:tc hMerge="1">
                  <a:txBody>
                    <a:bodyPr/>
                    <a:lstStyle/>
                    <a:p>
                      <a:endParaRPr lang="en-US" dirty="0"/>
                    </a:p>
                  </a:txBody>
                  <a:tcPr/>
                </a:tc>
                <a:extLst>
                  <a:ext uri="{0D108BD9-81ED-4DB2-BD59-A6C34878D82A}">
                    <a16:rowId xmlns:a16="http://schemas.microsoft.com/office/drawing/2014/main" val="3391669178"/>
                  </a:ext>
                </a:extLst>
              </a:tr>
              <a:tr h="370840">
                <a:tc>
                  <a:txBody>
                    <a:bodyPr/>
                    <a:lstStyle/>
                    <a:p>
                      <a:pPr algn="ctr"/>
                      <a:r>
                        <a:rPr lang="en-US" sz="1000" b="1" dirty="0" smtClean="0">
                          <a:solidFill>
                            <a:schemeClr val="tx1"/>
                          </a:solidFill>
                        </a:rPr>
                        <a:t>Strengths</a:t>
                      </a:r>
                    </a:p>
                    <a:p>
                      <a:pPr marL="171450" indent="-171450" algn="just">
                        <a:buFont typeface="Arial" panose="020B0604020202020204" pitchFamily="34" charset="0"/>
                        <a:buChar char="•"/>
                      </a:pPr>
                      <a:r>
                        <a:rPr lang="en-US" sz="1000" b="0" dirty="0" smtClean="0">
                          <a:solidFill>
                            <a:schemeClr val="tx1"/>
                          </a:solidFill>
                        </a:rPr>
                        <a:t>The equity share capital has been invested to create assets that will</a:t>
                      </a:r>
                      <a:r>
                        <a:rPr lang="en-US" sz="1000" b="0" baseline="0" dirty="0" smtClean="0">
                          <a:solidFill>
                            <a:schemeClr val="tx1"/>
                          </a:solidFill>
                        </a:rPr>
                        <a:t> be operational.</a:t>
                      </a:r>
                    </a:p>
                    <a:p>
                      <a:pPr marL="171450" indent="-171450" algn="just">
                        <a:buFont typeface="Arial" panose="020B0604020202020204" pitchFamily="34" charset="0"/>
                        <a:buChar char="•"/>
                      </a:pPr>
                      <a:r>
                        <a:rPr lang="en-US" sz="1000" b="0" baseline="0" dirty="0" smtClean="0">
                          <a:solidFill>
                            <a:schemeClr val="tx1"/>
                          </a:solidFill>
                        </a:rPr>
                        <a:t>It is small but has a workforce of around 2000 employees</a:t>
                      </a:r>
                      <a:endParaRPr lang="en-US" sz="1000" b="0" dirty="0">
                        <a:solidFill>
                          <a:schemeClr val="tx1"/>
                        </a:solidFill>
                      </a:endParaRPr>
                    </a:p>
                  </a:txBody>
                  <a:tcPr/>
                </a:tc>
                <a:tc>
                  <a:txBody>
                    <a:bodyPr/>
                    <a:lstStyle/>
                    <a:p>
                      <a:pPr algn="ctr"/>
                      <a:r>
                        <a:rPr lang="en-US" sz="1000" b="1" dirty="0" smtClean="0">
                          <a:solidFill>
                            <a:schemeClr val="tx1"/>
                          </a:solidFill>
                        </a:rPr>
                        <a:t>Weaknesses</a:t>
                      </a:r>
                    </a:p>
                    <a:p>
                      <a:pPr marL="171450" indent="-171450" algn="just">
                        <a:buFont typeface="Arial" panose="020B0604020202020204" pitchFamily="34" charset="0"/>
                        <a:buChar char="•"/>
                      </a:pPr>
                      <a:r>
                        <a:rPr lang="en-US" sz="1000" b="0" dirty="0" smtClean="0">
                          <a:solidFill>
                            <a:schemeClr val="tx1"/>
                          </a:solidFill>
                        </a:rPr>
                        <a:t>It is present in few states like Haryana, Maharashtra and Gujrat</a:t>
                      </a:r>
                    </a:p>
                    <a:p>
                      <a:pPr marL="171450" indent="-171450" algn="just">
                        <a:buFont typeface="Arial" panose="020B0604020202020204" pitchFamily="34" charset="0"/>
                        <a:buChar char="•"/>
                      </a:pPr>
                      <a:r>
                        <a:rPr lang="en-US" sz="1000" b="0" dirty="0" smtClean="0">
                          <a:solidFill>
                            <a:schemeClr val="tx1"/>
                          </a:solidFill>
                        </a:rPr>
                        <a:t>It</a:t>
                      </a:r>
                      <a:r>
                        <a:rPr lang="en-US" sz="1000" b="0" baseline="0" dirty="0" smtClean="0">
                          <a:solidFill>
                            <a:schemeClr val="tx1"/>
                          </a:solidFill>
                        </a:rPr>
                        <a:t> has a lower share of market in comparison to private companies like Tata Power</a:t>
                      </a:r>
                      <a:endParaRPr lang="en-US" sz="1000" b="0" dirty="0">
                        <a:solidFill>
                          <a:schemeClr val="tx1"/>
                        </a:solidFill>
                      </a:endParaRPr>
                    </a:p>
                  </a:txBody>
                  <a:tcPr/>
                </a:tc>
                <a:extLst>
                  <a:ext uri="{0D108BD9-81ED-4DB2-BD59-A6C34878D82A}">
                    <a16:rowId xmlns:a16="http://schemas.microsoft.com/office/drawing/2014/main" val="1290877419"/>
                  </a:ext>
                </a:extLst>
              </a:tr>
            </a:tbl>
          </a:graphicData>
        </a:graphic>
      </p:graphicFrame>
      <p:graphicFrame>
        <p:nvGraphicFramePr>
          <p:cNvPr id="7" name="Content Placeholder 4"/>
          <p:cNvGraphicFramePr>
            <a:graphicFrameLocks/>
          </p:cNvGraphicFramePr>
          <p:nvPr>
            <p:extLst>
              <p:ext uri="{D42A27DB-BD31-4B8C-83A1-F6EECF244321}">
                <p14:modId xmlns:p14="http://schemas.microsoft.com/office/powerpoint/2010/main" val="2379817912"/>
              </p:ext>
            </p:extLst>
          </p:nvPr>
        </p:nvGraphicFramePr>
        <p:xfrm>
          <a:off x="1865064" y="5085184"/>
          <a:ext cx="6778626" cy="1368152"/>
        </p:xfrm>
        <a:graphic>
          <a:graphicData uri="http://schemas.openxmlformats.org/drawingml/2006/table">
            <a:tbl>
              <a:tblPr firstRow="1" bandRow="1">
                <a:tableStyleId>{5C22544A-7EE6-4342-B048-85BDC9FD1C3A}</a:tableStyleId>
              </a:tblPr>
              <a:tblGrid>
                <a:gridCol w="3389313">
                  <a:extLst>
                    <a:ext uri="{9D8B030D-6E8A-4147-A177-3AD203B41FA5}">
                      <a16:colId xmlns:a16="http://schemas.microsoft.com/office/drawing/2014/main" val="1738832467"/>
                    </a:ext>
                  </a:extLst>
                </a:gridCol>
                <a:gridCol w="3389313">
                  <a:extLst>
                    <a:ext uri="{9D8B030D-6E8A-4147-A177-3AD203B41FA5}">
                      <a16:colId xmlns:a16="http://schemas.microsoft.com/office/drawing/2014/main" val="4031617915"/>
                    </a:ext>
                  </a:extLst>
                </a:gridCol>
              </a:tblGrid>
              <a:tr h="414419">
                <a:tc gridSpan="2">
                  <a:txBody>
                    <a:bodyPr/>
                    <a:lstStyle/>
                    <a:p>
                      <a:pPr algn="ctr"/>
                      <a:r>
                        <a:rPr lang="en-US" sz="1100" dirty="0" err="1" smtClean="0">
                          <a:solidFill>
                            <a:schemeClr val="tx1"/>
                          </a:solidFill>
                        </a:rPr>
                        <a:t>Vikram</a:t>
                      </a:r>
                      <a:r>
                        <a:rPr lang="en-US" sz="1100" baseline="0" dirty="0" smtClean="0">
                          <a:solidFill>
                            <a:schemeClr val="tx1"/>
                          </a:solidFill>
                        </a:rPr>
                        <a:t> Solar</a:t>
                      </a:r>
                      <a:endParaRPr lang="en-US" sz="1100" dirty="0">
                        <a:solidFill>
                          <a:schemeClr val="tx1"/>
                        </a:solidFill>
                      </a:endParaRPr>
                    </a:p>
                  </a:txBody>
                  <a:tcPr/>
                </a:tc>
                <a:tc hMerge="1">
                  <a:txBody>
                    <a:bodyPr/>
                    <a:lstStyle/>
                    <a:p>
                      <a:endParaRPr lang="en-US" dirty="0"/>
                    </a:p>
                  </a:txBody>
                  <a:tcPr/>
                </a:tc>
                <a:extLst>
                  <a:ext uri="{0D108BD9-81ED-4DB2-BD59-A6C34878D82A}">
                    <a16:rowId xmlns:a16="http://schemas.microsoft.com/office/drawing/2014/main" val="3391669178"/>
                  </a:ext>
                </a:extLst>
              </a:tr>
              <a:tr h="953733">
                <a:tc>
                  <a:txBody>
                    <a:bodyPr/>
                    <a:lstStyle/>
                    <a:p>
                      <a:pPr algn="ctr"/>
                      <a:r>
                        <a:rPr lang="en-US" sz="1000" b="1" dirty="0" smtClean="0">
                          <a:solidFill>
                            <a:schemeClr val="tx1"/>
                          </a:solidFill>
                        </a:rPr>
                        <a:t>Strengths</a:t>
                      </a:r>
                    </a:p>
                    <a:p>
                      <a:pPr marL="171450" indent="-171450" algn="just">
                        <a:buFont typeface="Arial" panose="020B0604020202020204" pitchFamily="34" charset="0"/>
                        <a:buChar char="•"/>
                      </a:pPr>
                      <a:r>
                        <a:rPr lang="en-US" sz="1000" b="0" dirty="0" smtClean="0">
                          <a:solidFill>
                            <a:schemeClr val="tx1"/>
                          </a:solidFill>
                        </a:rPr>
                        <a:t>The company consist of 25 manufacturing plants overall</a:t>
                      </a:r>
                      <a:r>
                        <a:rPr lang="en-US" sz="1000" b="0" baseline="0" dirty="0" smtClean="0">
                          <a:solidFill>
                            <a:schemeClr val="tx1"/>
                          </a:solidFill>
                        </a:rPr>
                        <a:t> India which produces 10000 MT bulk of explosives</a:t>
                      </a:r>
                    </a:p>
                    <a:p>
                      <a:pPr marL="171450" indent="-171450" algn="just">
                        <a:buFont typeface="Arial" panose="020B0604020202020204" pitchFamily="34" charset="0"/>
                        <a:buChar char="•"/>
                      </a:pPr>
                      <a:r>
                        <a:rPr lang="en-US" sz="1000" b="0" dirty="0" smtClean="0">
                          <a:solidFill>
                            <a:schemeClr val="tx1"/>
                          </a:solidFill>
                        </a:rPr>
                        <a:t>It perform in construction, mining and other areas</a:t>
                      </a:r>
                      <a:endParaRPr lang="en-US" sz="1000" b="0" dirty="0">
                        <a:solidFill>
                          <a:schemeClr val="tx1"/>
                        </a:solidFill>
                      </a:endParaRPr>
                    </a:p>
                  </a:txBody>
                  <a:tcPr/>
                </a:tc>
                <a:tc>
                  <a:txBody>
                    <a:bodyPr/>
                    <a:lstStyle/>
                    <a:p>
                      <a:pPr algn="ctr"/>
                      <a:r>
                        <a:rPr lang="en-US" sz="1000" b="1" dirty="0" smtClean="0">
                          <a:solidFill>
                            <a:schemeClr val="tx1"/>
                          </a:solidFill>
                        </a:rPr>
                        <a:t>Weaknesses</a:t>
                      </a:r>
                    </a:p>
                    <a:p>
                      <a:pPr marL="171450" indent="-171450" algn="just">
                        <a:buFont typeface="Arial" panose="020B0604020202020204" pitchFamily="34" charset="0"/>
                        <a:buChar char="•"/>
                      </a:pPr>
                      <a:r>
                        <a:rPr lang="en-US" sz="1000" b="0" dirty="0" smtClean="0">
                          <a:solidFill>
                            <a:schemeClr val="tx1"/>
                          </a:solidFill>
                        </a:rPr>
                        <a:t>It consist</a:t>
                      </a:r>
                      <a:r>
                        <a:rPr lang="en-US" sz="1000" b="0" baseline="0" dirty="0" smtClean="0">
                          <a:solidFill>
                            <a:schemeClr val="tx1"/>
                          </a:solidFill>
                        </a:rPr>
                        <a:t> High cost of replacement of established expertise</a:t>
                      </a:r>
                    </a:p>
                    <a:p>
                      <a:pPr marL="171450" indent="-171450" algn="just">
                        <a:buFont typeface="Arial" panose="020B0604020202020204" pitchFamily="34" charset="0"/>
                        <a:buChar char="•"/>
                      </a:pPr>
                      <a:r>
                        <a:rPr lang="en-US" sz="1000" b="0" baseline="0" dirty="0" smtClean="0">
                          <a:solidFill>
                            <a:schemeClr val="tx1"/>
                          </a:solidFill>
                        </a:rPr>
                        <a:t>It has shortage of technical resources along with Financial resources</a:t>
                      </a:r>
                      <a:endParaRPr lang="en-US" sz="1000" b="0" dirty="0">
                        <a:solidFill>
                          <a:schemeClr val="tx1"/>
                        </a:solidFill>
                      </a:endParaRPr>
                    </a:p>
                  </a:txBody>
                  <a:tcPr/>
                </a:tc>
                <a:extLst>
                  <a:ext uri="{0D108BD9-81ED-4DB2-BD59-A6C34878D82A}">
                    <a16:rowId xmlns:a16="http://schemas.microsoft.com/office/drawing/2014/main" val="1290877419"/>
                  </a:ext>
                </a:extLst>
              </a:tr>
            </a:tbl>
          </a:graphicData>
        </a:graphic>
      </p:graphicFrame>
    </p:spTree>
    <p:extLst>
      <p:ext uri="{BB962C8B-B14F-4D97-AF65-F5344CB8AC3E}">
        <p14:creationId xmlns:p14="http://schemas.microsoft.com/office/powerpoint/2010/main" val="20936714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Rectangle 2"/>
          <p:cNvSpPr>
            <a:spLocks noGrp="1" noChangeArrowheads="1"/>
          </p:cNvSpPr>
          <p:nvPr>
            <p:ph type="title"/>
          </p:nvPr>
        </p:nvSpPr>
        <p:spPr>
          <a:xfrm>
            <a:off x="1908175" y="476250"/>
            <a:ext cx="6840538" cy="1081088"/>
          </a:xfrm>
        </p:spPr>
        <p:txBody>
          <a:bodyPr/>
          <a:lstStyle/>
          <a:p>
            <a:pPr algn="ctr"/>
            <a:r>
              <a:rPr lang="en-US" sz="3200" b="1" dirty="0" smtClean="0">
                <a:solidFill>
                  <a:schemeClr val="tx2"/>
                </a:solidFill>
                <a:latin typeface="Times New Roman" panose="02020603050405020304" pitchFamily="18" charset="0"/>
                <a:cs typeface="Times New Roman" panose="02020603050405020304" pitchFamily="18" charset="0"/>
              </a:rPr>
              <a:t>Target </a:t>
            </a:r>
            <a:r>
              <a:rPr lang="en-US" sz="3200" b="1" dirty="0">
                <a:solidFill>
                  <a:schemeClr val="tx2"/>
                </a:solidFill>
                <a:latin typeface="Times New Roman" panose="02020603050405020304" pitchFamily="18" charset="0"/>
                <a:cs typeface="Times New Roman" panose="02020603050405020304" pitchFamily="18" charset="0"/>
              </a:rPr>
              <a:t>Market</a:t>
            </a:r>
          </a:p>
        </p:txBody>
      </p:sp>
      <p:sp>
        <p:nvSpPr>
          <p:cNvPr id="195587" name="Rectangle 3"/>
          <p:cNvSpPr>
            <a:spLocks noGrp="1" noChangeArrowheads="1"/>
          </p:cNvSpPr>
          <p:nvPr>
            <p:ph type="body" idx="1"/>
          </p:nvPr>
        </p:nvSpPr>
        <p:spPr>
          <a:xfrm>
            <a:off x="1908175" y="1773238"/>
            <a:ext cx="3671937" cy="4320058"/>
          </a:xfrm>
        </p:spPr>
        <p:txBody>
          <a:bodyPr/>
          <a:lstStyle/>
          <a:p>
            <a:pPr marL="0" indent="0" algn="just">
              <a:lnSpc>
                <a:spcPct val="90000"/>
              </a:lnSpc>
              <a:buNone/>
            </a:pPr>
            <a:r>
              <a:rPr lang="en-IN" dirty="0"/>
              <a:t>Environmentally sustainable energy production, including photovoltaic (PV) systems and other alternative energy sources, has the potential to mitigate urban issues like noise pollution. Conducting market research on the solar noise barrier industry in India, London, and Mumbai will be our subsequent course of action.</a:t>
            </a:r>
          </a:p>
          <a:p>
            <a:pPr marL="0" indent="0">
              <a:lnSpc>
                <a:spcPct val="90000"/>
              </a:lnSpc>
              <a:buNone/>
            </a:pPr>
            <a:endParaRPr lang="en-US" dirty="0"/>
          </a:p>
        </p:txBody>
      </p:sp>
      <p:pic>
        <p:nvPicPr>
          <p:cNvPr id="2" name="Picture 1"/>
          <p:cNvPicPr>
            <a:picLocks noChangeAspect="1"/>
          </p:cNvPicPr>
          <p:nvPr/>
        </p:nvPicPr>
        <p:blipFill>
          <a:blip r:embed="rId3"/>
          <a:stretch>
            <a:fillRect/>
          </a:stretch>
        </p:blipFill>
        <p:spPr>
          <a:xfrm>
            <a:off x="5767536" y="2276872"/>
            <a:ext cx="3374753" cy="252028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3" name="TextBox 2"/>
          <p:cNvSpPr txBox="1"/>
          <p:nvPr/>
        </p:nvSpPr>
        <p:spPr>
          <a:xfrm>
            <a:off x="6012160" y="4797152"/>
            <a:ext cx="2736553" cy="523220"/>
          </a:xfrm>
          <a:prstGeom prst="rect">
            <a:avLst/>
          </a:prstGeom>
          <a:noFill/>
        </p:spPr>
        <p:txBody>
          <a:bodyPr wrap="square" rtlCol="0">
            <a:spAutoFit/>
          </a:bodyPr>
          <a:lstStyle/>
          <a:p>
            <a:r>
              <a:rPr lang="en-IN" sz="1400" dirty="0" smtClean="0"/>
              <a:t>Solar Panel</a:t>
            </a:r>
          </a:p>
          <a:p>
            <a:r>
              <a:rPr lang="en-IN" sz="1400" dirty="0" smtClean="0"/>
              <a:t>(Source: </a:t>
            </a:r>
            <a:r>
              <a:rPr lang="en-IN" sz="1400" dirty="0" err="1" smtClean="0"/>
              <a:t>Kuldeep</a:t>
            </a:r>
            <a:r>
              <a:rPr lang="en-IN" sz="1400" dirty="0" smtClean="0"/>
              <a:t> et al. </a:t>
            </a:r>
            <a:r>
              <a:rPr lang="en-IN" sz="1400" dirty="0" err="1" smtClean="0"/>
              <a:t>n.d</a:t>
            </a:r>
            <a:r>
              <a:rPr lang="en-IN" sz="1400" dirty="0" smtClean="0"/>
              <a:t>)</a:t>
            </a:r>
            <a:endParaRPr lang="en-IN" sz="1400" dirty="0"/>
          </a:p>
        </p:txBody>
      </p:sp>
    </p:spTree>
    <p:extLst>
      <p:ext uri="{BB962C8B-B14F-4D97-AF65-F5344CB8AC3E}">
        <p14:creationId xmlns:p14="http://schemas.microsoft.com/office/powerpoint/2010/main" val="18765876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454025" y="1196975"/>
            <a:ext cx="8226425" cy="1222375"/>
          </a:xfrm>
        </p:spPr>
        <p:txBody>
          <a:bodyPr/>
          <a:lstStyle/>
          <a:p>
            <a:pPr algn="ctr"/>
            <a:r>
              <a:rPr lang="en-US" sz="40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Strategies </a:t>
            </a:r>
            <a:r>
              <a:rPr lang="en-US"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to Capture the Target Market</a:t>
            </a:r>
            <a:endParaRPr lang="uk-UA"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6867" name="Rectangle 3"/>
          <p:cNvSpPr>
            <a:spLocks noGrp="1" noChangeArrowheads="1"/>
          </p:cNvSpPr>
          <p:nvPr>
            <p:ph type="body" idx="1"/>
          </p:nvPr>
        </p:nvSpPr>
        <p:spPr>
          <a:xfrm>
            <a:off x="468313" y="2419350"/>
            <a:ext cx="5328678" cy="4105994"/>
          </a:xfrm>
        </p:spPr>
        <p:txBody>
          <a:bodyPr/>
          <a:lstStyle/>
          <a:p>
            <a:pPr lvl="0" algn="just"/>
            <a:r>
              <a:rPr lang="en-IN" sz="1800" dirty="0"/>
              <a:t>In Mumbai, India, photovoltaic solar barriers were installed utilising an assortment of techniques. In Mumbai, India, navigational and market knowledge are indispensable. A business can increase the effectiveness of its marketing and sales strategies by placing particular emphasis on the aforementioned categories.</a:t>
            </a:r>
          </a:p>
          <a:p>
            <a:pPr lvl="0" algn="just"/>
            <a:r>
              <a:rPr lang="en-IN" sz="1800" dirty="0"/>
              <a:t>A further benefit is that it draws in people who are concerned about the environment in Mumbai, India, by highlighting the positive environmental benefits, such as a decreased reliance on fossil fuels and a smaller carbon footprint.</a:t>
            </a:r>
          </a:p>
          <a:p>
            <a:pPr algn="just"/>
            <a:endParaRPr lang="uk-UA" sz="1800" dirty="0"/>
          </a:p>
        </p:txBody>
      </p:sp>
      <p:pic>
        <p:nvPicPr>
          <p:cNvPr id="3" name="Picture 2"/>
          <p:cNvPicPr>
            <a:picLocks noChangeAspect="1"/>
          </p:cNvPicPr>
          <p:nvPr/>
        </p:nvPicPr>
        <p:blipFill>
          <a:blip r:embed="rId3"/>
          <a:stretch>
            <a:fillRect/>
          </a:stretch>
        </p:blipFill>
        <p:spPr>
          <a:xfrm>
            <a:off x="5796991" y="1808162"/>
            <a:ext cx="3312368" cy="2414588"/>
          </a:xfrm>
          <a:prstGeom prst="ellipse">
            <a:avLst/>
          </a:prstGeom>
          <a:ln>
            <a:noFill/>
          </a:ln>
          <a:effectLst>
            <a:softEdge rad="112500"/>
          </a:effectLst>
        </p:spPr>
      </p:pic>
    </p:spTree>
    <p:extLst>
      <p:ext uri="{BB962C8B-B14F-4D97-AF65-F5344CB8AC3E}">
        <p14:creationId xmlns:p14="http://schemas.microsoft.com/office/powerpoint/2010/main" val="428357348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t>Annual Operational plan of the company</a:t>
            </a:r>
            <a:endParaRPr lang="en-US" b="1" dirty="0"/>
          </a:p>
        </p:txBody>
      </p:sp>
      <p:sp>
        <p:nvSpPr>
          <p:cNvPr id="3" name="Content Placeholder 2"/>
          <p:cNvSpPr>
            <a:spLocks noGrp="1"/>
          </p:cNvSpPr>
          <p:nvPr>
            <p:ph idx="1"/>
          </p:nvPr>
        </p:nvSpPr>
        <p:spPr/>
        <p:txBody>
          <a:bodyPr/>
          <a:lstStyle/>
          <a:p>
            <a:r>
              <a:rPr lang="en-US" dirty="0" smtClean="0"/>
              <a:t>Planting Solar plants</a:t>
            </a:r>
          </a:p>
          <a:p>
            <a:r>
              <a:rPr lang="en-US" dirty="0" smtClean="0"/>
              <a:t>Frequent maintenance of the thermal-based components</a:t>
            </a:r>
          </a:p>
          <a:p>
            <a:r>
              <a:rPr lang="en-US" dirty="0" smtClean="0"/>
              <a:t>Testing of circuit</a:t>
            </a:r>
          </a:p>
          <a:p>
            <a:r>
              <a:rPr lang="en-US" dirty="0" smtClean="0"/>
              <a:t>Thermal imaging </a:t>
            </a:r>
          </a:p>
          <a:p>
            <a:r>
              <a:rPr lang="en-US" dirty="0" smtClean="0"/>
              <a:t>Retro commissioning</a:t>
            </a:r>
          </a:p>
          <a:p>
            <a:r>
              <a:rPr lang="en-US" dirty="0" smtClean="0"/>
              <a:t>Effective data interpretation</a:t>
            </a:r>
            <a:endParaRPr lang="en-US" dirty="0"/>
          </a:p>
        </p:txBody>
      </p:sp>
      <p:sp>
        <p:nvSpPr>
          <p:cNvPr id="4" name="Slide Number Placeholder 3"/>
          <p:cNvSpPr>
            <a:spLocks noGrp="1"/>
          </p:cNvSpPr>
          <p:nvPr>
            <p:ph type="sldNum" sz="quarter" idx="12"/>
          </p:nvPr>
        </p:nvSpPr>
        <p:spPr/>
        <p:txBody>
          <a:bodyPr/>
          <a:lstStyle/>
          <a:p>
            <a:fld id="{5EDD8EF4-7E06-44DB-8D2B-4AD440B499AB}" type="slidenum">
              <a:rPr lang="ru-RU" smtClean="0"/>
              <a:pPr/>
              <a:t>15</a:t>
            </a:fld>
            <a:endParaRPr lang="ru-RU"/>
          </a:p>
        </p:txBody>
      </p:sp>
    </p:spTree>
    <p:extLst>
      <p:ext uri="{BB962C8B-B14F-4D97-AF65-F5344CB8AC3E}">
        <p14:creationId xmlns:p14="http://schemas.microsoft.com/office/powerpoint/2010/main" val="29700538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t>Management Summary of </a:t>
            </a:r>
            <a:r>
              <a:rPr lang="en-US" b="1" dirty="0" err="1" smtClean="0"/>
              <a:t>EnGreen</a:t>
            </a:r>
            <a:endParaRPr lang="en-US" b="1" dirty="0"/>
          </a:p>
        </p:txBody>
      </p:sp>
      <p:sp>
        <p:nvSpPr>
          <p:cNvPr id="3" name="Content Placeholder 2"/>
          <p:cNvSpPr>
            <a:spLocks noGrp="1"/>
          </p:cNvSpPr>
          <p:nvPr>
            <p:ph idx="1"/>
          </p:nvPr>
        </p:nvSpPr>
        <p:spPr/>
        <p:txBody>
          <a:bodyPr/>
          <a:lstStyle/>
          <a:p>
            <a:r>
              <a:rPr lang="en-US" dirty="0" smtClean="0"/>
              <a:t>197 countries to battle with climatic change</a:t>
            </a:r>
          </a:p>
          <a:p>
            <a:r>
              <a:rPr lang="en-US" dirty="0" smtClean="0"/>
              <a:t>A total of 350 million trees everyday</a:t>
            </a:r>
          </a:p>
          <a:p>
            <a:r>
              <a:rPr lang="en-US" dirty="0" smtClean="0"/>
              <a:t>Committing to clean up oceans</a:t>
            </a:r>
          </a:p>
          <a:p>
            <a:r>
              <a:rPr lang="en-US" dirty="0" smtClean="0"/>
              <a:t>To take up solar panel parks installation </a:t>
            </a:r>
            <a:endParaRPr lang="en-US" dirty="0"/>
          </a:p>
        </p:txBody>
      </p:sp>
      <p:sp>
        <p:nvSpPr>
          <p:cNvPr id="4" name="Slide Number Placeholder 3"/>
          <p:cNvSpPr>
            <a:spLocks noGrp="1"/>
          </p:cNvSpPr>
          <p:nvPr>
            <p:ph type="sldNum" sz="quarter" idx="12"/>
          </p:nvPr>
        </p:nvSpPr>
        <p:spPr/>
        <p:txBody>
          <a:bodyPr/>
          <a:lstStyle/>
          <a:p>
            <a:fld id="{5EDD8EF4-7E06-44DB-8D2B-4AD440B499AB}" type="slidenum">
              <a:rPr lang="ru-RU" smtClean="0"/>
              <a:pPr/>
              <a:t>16</a:t>
            </a:fld>
            <a:endParaRPr lang="ru-RU"/>
          </a:p>
        </p:txBody>
      </p:sp>
    </p:spTree>
    <p:extLst>
      <p:ext uri="{BB962C8B-B14F-4D97-AF65-F5344CB8AC3E}">
        <p14:creationId xmlns:p14="http://schemas.microsoft.com/office/powerpoint/2010/main" val="7589217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Rectangle 2"/>
          <p:cNvSpPr>
            <a:spLocks noGrp="1" noChangeArrowheads="1"/>
          </p:cNvSpPr>
          <p:nvPr>
            <p:ph type="title"/>
          </p:nvPr>
        </p:nvSpPr>
        <p:spPr>
          <a:xfrm>
            <a:off x="1908175" y="476250"/>
            <a:ext cx="6840538" cy="1081088"/>
          </a:xfrm>
        </p:spPr>
        <p:txBody>
          <a:bodyPr/>
          <a:lstStyle/>
          <a:p>
            <a:pPr algn="ctr"/>
            <a:r>
              <a:rPr lang="en-US" sz="3200" b="1" dirty="0" smtClean="0">
                <a:solidFill>
                  <a:schemeClr val="tx2"/>
                </a:solidFill>
                <a:latin typeface="Times New Roman" panose="02020603050405020304" pitchFamily="18" charset="0"/>
                <a:cs typeface="Times New Roman" panose="02020603050405020304" pitchFamily="18" charset="0"/>
              </a:rPr>
              <a:t>Financial </a:t>
            </a:r>
            <a:r>
              <a:rPr lang="en-US" sz="3200" b="1" dirty="0">
                <a:solidFill>
                  <a:schemeClr val="tx2"/>
                </a:solidFill>
                <a:latin typeface="Times New Roman" panose="02020603050405020304" pitchFamily="18" charset="0"/>
                <a:cs typeface="Times New Roman" panose="02020603050405020304" pitchFamily="18" charset="0"/>
              </a:rPr>
              <a:t>Plan</a:t>
            </a:r>
          </a:p>
        </p:txBody>
      </p:sp>
      <p:sp>
        <p:nvSpPr>
          <p:cNvPr id="195587" name="Rectangle 3"/>
          <p:cNvSpPr>
            <a:spLocks noGrp="1" noChangeArrowheads="1"/>
          </p:cNvSpPr>
          <p:nvPr>
            <p:ph type="body" idx="1"/>
          </p:nvPr>
        </p:nvSpPr>
        <p:spPr>
          <a:xfrm>
            <a:off x="2051720" y="2276872"/>
            <a:ext cx="6840538" cy="3311946"/>
          </a:xfrm>
        </p:spPr>
        <p:txBody>
          <a:bodyPr/>
          <a:lstStyle/>
          <a:p>
            <a:pPr algn="just">
              <a:lnSpc>
                <a:spcPct val="90000"/>
              </a:lnSpc>
            </a:pPr>
            <a:r>
              <a:rPr lang="en-IN" sz="1600" dirty="0" smtClean="0"/>
              <a:t>To make </a:t>
            </a:r>
            <a:r>
              <a:rPr lang="en-IN" sz="1600" dirty="0" err="1" smtClean="0"/>
              <a:t>microgrid</a:t>
            </a:r>
            <a:r>
              <a:rPr lang="en-IN" sz="1600" dirty="0" smtClean="0"/>
              <a:t> systems more reliable and efficient, a total of $600,000 will be spent on research and development (</a:t>
            </a:r>
            <a:r>
              <a:rPr lang="en-IN" sz="1600" dirty="0" err="1" smtClean="0"/>
              <a:t>Zhong</a:t>
            </a:r>
            <a:r>
              <a:rPr lang="en-IN" sz="1600" dirty="0" smtClean="0"/>
              <a:t> et al. 2021)</a:t>
            </a:r>
          </a:p>
          <a:p>
            <a:pPr algn="just">
              <a:lnSpc>
                <a:spcPct val="90000"/>
              </a:lnSpc>
            </a:pPr>
            <a:r>
              <a:rPr lang="en-IN" sz="1600" dirty="0" smtClean="0"/>
              <a:t>The proposal was based on a budget of 1,300,000 dollars</a:t>
            </a:r>
          </a:p>
          <a:p>
            <a:pPr algn="just">
              <a:lnSpc>
                <a:spcPct val="90000"/>
              </a:lnSpc>
            </a:pPr>
            <a:r>
              <a:rPr lang="en-IN" sz="1600" dirty="0" smtClean="0"/>
              <a:t>Continuing support, marketing, and sales, as well as administrative chores, will all receive guidance and support from the $500,000 that has been set aside specifically for this purpose</a:t>
            </a:r>
          </a:p>
          <a:p>
            <a:pPr algn="just">
              <a:lnSpc>
                <a:spcPct val="90000"/>
              </a:lnSpc>
            </a:pPr>
            <a:r>
              <a:rPr lang="en-IN" sz="1600" dirty="0" smtClean="0"/>
              <a:t>The distribution of 800,000 dollars will be distributed in an equal manner across the installation, consumer support, and maintenance aspects</a:t>
            </a:r>
          </a:p>
          <a:p>
            <a:pPr marL="0" indent="0">
              <a:lnSpc>
                <a:spcPct val="90000"/>
              </a:lnSpc>
              <a:buNone/>
            </a:pPr>
            <a:endParaRPr lang="en-US" sz="1600" dirty="0"/>
          </a:p>
        </p:txBody>
      </p:sp>
    </p:spTree>
    <p:extLst>
      <p:ext uri="{BB962C8B-B14F-4D97-AF65-F5344CB8AC3E}">
        <p14:creationId xmlns:p14="http://schemas.microsoft.com/office/powerpoint/2010/main" val="3605606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454025" y="1196975"/>
            <a:ext cx="8226425" cy="1222375"/>
          </a:xfrm>
        </p:spPr>
        <p:txBody>
          <a:bodyPr/>
          <a:lstStyle/>
          <a:p>
            <a:pPr algn="ctr"/>
            <a:r>
              <a:rPr lang="en-US" sz="40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Conclusion</a:t>
            </a:r>
            <a:endParaRPr lang="uk-UA"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6867" name="Rectangle 3"/>
          <p:cNvSpPr>
            <a:spLocks noGrp="1" noChangeArrowheads="1"/>
          </p:cNvSpPr>
          <p:nvPr>
            <p:ph type="body" idx="1"/>
          </p:nvPr>
        </p:nvSpPr>
        <p:spPr>
          <a:xfrm>
            <a:off x="468313" y="2349501"/>
            <a:ext cx="8216900" cy="2015604"/>
          </a:xfrm>
        </p:spPr>
        <p:txBody>
          <a:bodyPr/>
          <a:lstStyle/>
          <a:p>
            <a:pPr marL="0" indent="0" algn="just">
              <a:buNone/>
            </a:pPr>
            <a:r>
              <a:rPr lang="en-IN" dirty="0"/>
              <a:t>Among the many different types of consumers that the photovoltaic noise barriers that are currently available on the market in Mumbai, India cater to are environmentalists. The reason for the restrictions is that they are in place to assist in the process of sustainable development. Additionally, the government has enacted regulations and incentives to stimulate the utilisation of renewable and sustainable energy sources. One example of how innovation, eco-consciousness, and urban design are converging to make Mumbai, India a greener metropolis in the coming years is the installation of solar photovoltaic (PV) noise barriers. </a:t>
            </a:r>
          </a:p>
          <a:p>
            <a:pPr algn="just"/>
            <a:endParaRPr lang="uk-UA" dirty="0"/>
          </a:p>
        </p:txBody>
      </p:sp>
    </p:spTree>
    <p:extLst>
      <p:ext uri="{BB962C8B-B14F-4D97-AF65-F5344CB8AC3E}">
        <p14:creationId xmlns:p14="http://schemas.microsoft.com/office/powerpoint/2010/main" val="210490262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algn="ctr"/>
            <a:r>
              <a:rPr lang="en-US" sz="40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References</a:t>
            </a:r>
            <a:endParaRPr lang="uk-UA"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pPr algn="just"/>
            <a:r>
              <a:rPr lang="en-US" sz="1400" dirty="0" err="1"/>
              <a:t>Agathokleous</a:t>
            </a:r>
            <a:r>
              <a:rPr lang="en-US" sz="1400" dirty="0"/>
              <a:t>, R.A. and </a:t>
            </a:r>
            <a:r>
              <a:rPr lang="en-US" sz="1400" dirty="0" err="1"/>
              <a:t>Kalogirou</a:t>
            </a:r>
            <a:r>
              <a:rPr lang="en-US" sz="1400" dirty="0"/>
              <a:t>, S.A., (2020). Status, barriers and perspectives of building integrated        	photovoltaic	systems.       	Energy,        	191, 	p.116471.</a:t>
            </a:r>
            <a:r>
              <a:rPr lang="en-US" sz="1400" dirty="0">
                <a:hlinkClick r:id="rId3"/>
              </a:rPr>
              <a:t> </a:t>
            </a:r>
            <a:r>
              <a:rPr lang="en-US" sz="1400" u="sng" dirty="0">
                <a:hlinkClick r:id="rId3"/>
              </a:rPr>
              <a:t>https://www.sciencedirect.com/science/article/pii/S0360544219321668</a:t>
            </a:r>
            <a:endParaRPr lang="en-US" sz="1400" dirty="0"/>
          </a:p>
          <a:p>
            <a:pPr algn="just"/>
            <a:r>
              <a:rPr lang="en-US" sz="1400" dirty="0" err="1"/>
              <a:t>Benöhr</a:t>
            </a:r>
            <a:r>
              <a:rPr lang="en-US" sz="1400" dirty="0"/>
              <a:t>, M.L. and Gebremedhin, A., (2021). Photovoltaic systems for road networks.</a:t>
            </a:r>
            <a:r>
              <a:rPr lang="en-US" sz="1400" dirty="0">
                <a:hlinkClick r:id="rId4"/>
              </a:rPr>
              <a:t> </a:t>
            </a:r>
            <a:r>
              <a:rPr lang="en-US" sz="1400" u="sng" dirty="0">
                <a:hlinkClick r:id="rId4"/>
              </a:rPr>
              <a:t>https://ntnuopen.ntnu.no/ntnu-xmlui/handle/11250/3018904</a:t>
            </a:r>
            <a:endParaRPr lang="en-US" sz="1400" dirty="0"/>
          </a:p>
          <a:p>
            <a:pPr algn="just"/>
            <a:r>
              <a:rPr lang="en-US" sz="1400" dirty="0" err="1"/>
              <a:t>Coban</a:t>
            </a:r>
            <a:r>
              <a:rPr lang="en-US" sz="1400" dirty="0"/>
              <a:t>, H.H., </a:t>
            </a:r>
            <a:r>
              <a:rPr lang="en-US" sz="1400" dirty="0" err="1"/>
              <a:t>Lewicki</a:t>
            </a:r>
            <a:r>
              <a:rPr lang="en-US" sz="1400" dirty="0"/>
              <a:t>, W., </a:t>
            </a:r>
            <a:r>
              <a:rPr lang="en-US" sz="1400" dirty="0" err="1"/>
              <a:t>Miśkiewicz</a:t>
            </a:r>
            <a:r>
              <a:rPr lang="en-US" sz="1400" dirty="0"/>
              <a:t>, R. and </a:t>
            </a:r>
            <a:r>
              <a:rPr lang="en-US" sz="1400" dirty="0" err="1"/>
              <a:t>Drożdż</a:t>
            </a:r>
            <a:r>
              <a:rPr lang="en-US" sz="1400" dirty="0"/>
              <a:t>, W., (2022). The Economic Dimension of Using the Integration of Highway Sound Screens with Solar Panels in the Process of Generating Green Energy. Energies, 16(1), p.178. .</a:t>
            </a:r>
            <a:r>
              <a:rPr lang="en-US" sz="1400" u="sng" dirty="0">
                <a:hlinkClick r:id="rId5"/>
              </a:rPr>
              <a:t> https://www.mdpi.com/1996-</a:t>
            </a:r>
            <a:r>
              <a:rPr lang="en-US" sz="1400" dirty="0">
                <a:hlinkClick r:id="rId5"/>
              </a:rPr>
              <a:t> </a:t>
            </a:r>
            <a:r>
              <a:rPr lang="en-US" sz="1400" u="sng" dirty="0">
                <a:hlinkClick r:id="rId5"/>
              </a:rPr>
              <a:t>1073/16/1/178</a:t>
            </a:r>
            <a:endParaRPr lang="en-US" sz="1400" dirty="0"/>
          </a:p>
          <a:p>
            <a:pPr algn="just"/>
            <a:r>
              <a:rPr lang="en-US" sz="1400" dirty="0" err="1"/>
              <a:t>Elavarasan</a:t>
            </a:r>
            <a:r>
              <a:rPr lang="en-US" sz="1400" dirty="0"/>
              <a:t>, R.M., </a:t>
            </a:r>
            <a:r>
              <a:rPr lang="en-US" sz="1400" dirty="0" err="1"/>
              <a:t>Afridhis</a:t>
            </a:r>
            <a:r>
              <a:rPr lang="en-US" sz="1400" dirty="0"/>
              <a:t>, S., </a:t>
            </a:r>
            <a:r>
              <a:rPr lang="en-US" sz="1400" dirty="0" err="1"/>
              <a:t>Vijayaraghavan</a:t>
            </a:r>
            <a:r>
              <a:rPr lang="en-US" sz="1400" dirty="0"/>
              <a:t>, R.R., </a:t>
            </a:r>
            <a:r>
              <a:rPr lang="en-US" sz="1400" dirty="0" err="1"/>
              <a:t>Subramaniam</a:t>
            </a:r>
            <a:r>
              <a:rPr lang="en-US" sz="1400" dirty="0"/>
              <a:t>, U. and </a:t>
            </a:r>
            <a:r>
              <a:rPr lang="en-US" sz="1400" dirty="0" err="1"/>
              <a:t>Nurunnabi</a:t>
            </a:r>
            <a:r>
              <a:rPr lang="en-US" sz="1400" dirty="0"/>
              <a:t>, M., 2020. SWOT analysis: A framework for comprehensive evaluation of drivers and barriers for renewable energy development in significant countries. Energy Reports, 6, pp.1838-1864.</a:t>
            </a:r>
            <a:r>
              <a:rPr lang="en-US" sz="1400" u="sng" dirty="0">
                <a:hlinkClick r:id="rId6"/>
              </a:rPr>
              <a:t>https://www.sciencedirect.com/science/article/pii/S2352484720312257</a:t>
            </a:r>
            <a:endParaRPr lang="en-US" sz="1400" dirty="0"/>
          </a:p>
        </p:txBody>
      </p:sp>
    </p:spTree>
    <p:extLst>
      <p:ext uri="{BB962C8B-B14F-4D97-AF65-F5344CB8AC3E}">
        <p14:creationId xmlns:p14="http://schemas.microsoft.com/office/powerpoint/2010/main" val="357921419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References</a:t>
            </a:r>
            <a:endParaRPr lang="en-US" dirty="0"/>
          </a:p>
        </p:txBody>
      </p:sp>
      <p:sp>
        <p:nvSpPr>
          <p:cNvPr id="3" name="Content Placeholder 2"/>
          <p:cNvSpPr>
            <a:spLocks noGrp="1"/>
          </p:cNvSpPr>
          <p:nvPr>
            <p:ph idx="1"/>
          </p:nvPr>
        </p:nvSpPr>
        <p:spPr/>
        <p:txBody>
          <a:bodyPr/>
          <a:lstStyle/>
          <a:p>
            <a:pPr algn="just"/>
            <a:r>
              <a:rPr lang="en-US" sz="1400" dirty="0" err="1"/>
              <a:t>Fernández</a:t>
            </a:r>
            <a:r>
              <a:rPr lang="en-US" sz="1400" dirty="0"/>
              <a:t>, L. 2023. India: renewable energy </a:t>
            </a:r>
            <a:r>
              <a:rPr lang="en-US" sz="1400" dirty="0" err="1"/>
              <a:t>energy</a:t>
            </a:r>
            <a:r>
              <a:rPr lang="en-US" sz="1400" dirty="0"/>
              <a:t> capacity 2022. [online] Statista. Available at:</a:t>
            </a:r>
            <a:r>
              <a:rPr lang="en-US" sz="1400" dirty="0">
                <a:hlinkClick r:id="rId2"/>
              </a:rPr>
              <a:t> </a:t>
            </a:r>
            <a:r>
              <a:rPr lang="en-US" sz="1400" u="sng" dirty="0">
                <a:hlinkClick r:id="rId2"/>
              </a:rPr>
              <a:t>https://www.statista.com/statistics/865716/india-total-renewable-energy-capacity/</a:t>
            </a:r>
            <a:r>
              <a:rPr lang="en-US" sz="1400" dirty="0"/>
              <a:t>  [Accessed 11 Dec. 2023].</a:t>
            </a:r>
          </a:p>
          <a:p>
            <a:pPr algn="just"/>
            <a:r>
              <a:rPr lang="en-US" sz="1400" dirty="0" err="1"/>
              <a:t>Gu</a:t>
            </a:r>
            <a:r>
              <a:rPr lang="en-US" sz="1400" dirty="0"/>
              <a:t>, W., Ma, T., Ahmed, S., Zhang, Y. and Peng, J. (2020). A comprehensive review and outlook of bifacial photovoltaic (PV) technology. </a:t>
            </a:r>
            <a:r>
              <a:rPr lang="en-US" sz="1400" i="1" dirty="0"/>
              <a:t>Energy Conversion and Management</a:t>
            </a:r>
            <a:r>
              <a:rPr lang="en-US" sz="1400" dirty="0"/>
              <a:t>, </a:t>
            </a:r>
            <a:r>
              <a:rPr lang="en-US" sz="1400" i="1" dirty="0"/>
              <a:t>223</a:t>
            </a:r>
            <a:r>
              <a:rPr lang="en-US" sz="1400" dirty="0"/>
              <a:t>, p.113283.</a:t>
            </a:r>
            <a:r>
              <a:rPr lang="en-US" sz="1400" dirty="0">
                <a:hlinkClick r:id="rId3"/>
              </a:rPr>
              <a:t> </a:t>
            </a:r>
            <a:r>
              <a:rPr lang="en-US" sz="1400" u="sng" dirty="0">
                <a:hlinkClick r:id="rId3"/>
              </a:rPr>
              <a:t>https://www.sciencedirect.com/science/article/pii/S019689042030822</a:t>
            </a:r>
            <a:endParaRPr lang="en-US" sz="1400" dirty="0"/>
          </a:p>
          <a:p>
            <a:pPr algn="just"/>
            <a:r>
              <a:rPr lang="en-US" sz="1400" dirty="0" err="1"/>
              <a:t>Hegde</a:t>
            </a:r>
            <a:r>
              <a:rPr lang="en-US" sz="1400" dirty="0"/>
              <a:t>, P., Vyas, B.M., </a:t>
            </a:r>
            <a:r>
              <a:rPr lang="en-US" sz="1400" dirty="0" err="1"/>
              <a:t>Aswini</a:t>
            </a:r>
            <a:r>
              <a:rPr lang="en-US" sz="1400" dirty="0"/>
              <a:t>, A.R., </a:t>
            </a:r>
            <a:r>
              <a:rPr lang="en-US" sz="1400" dirty="0" err="1"/>
              <a:t>Aryasree</a:t>
            </a:r>
            <a:r>
              <a:rPr lang="en-US" sz="1400" dirty="0"/>
              <a:t>, S. and Nair, P.R., 2020. Carbonaceous and water-soluble inorganic aerosols over a semi-arid location in north west India: Seasonal variations and source characteristics. Journal of Arid Environments, 172, p.104018.</a:t>
            </a:r>
            <a:r>
              <a:rPr lang="en-US" sz="1400" u="sng" dirty="0">
                <a:hlinkClick r:id="rId4"/>
              </a:rPr>
              <a:t>https://www.sciencedirect.com/science/article/am/pii/S0140196318303318</a:t>
            </a:r>
            <a:endParaRPr lang="en-US" sz="1400" dirty="0"/>
          </a:p>
          <a:p>
            <a:pPr algn="just"/>
            <a:r>
              <a:rPr lang="en-US" sz="1400" dirty="0"/>
              <a:t>Irfan, M., </a:t>
            </a:r>
            <a:r>
              <a:rPr lang="en-US" sz="1400" dirty="0" err="1"/>
              <a:t>Hao</a:t>
            </a:r>
            <a:r>
              <a:rPr lang="en-US" sz="1400" dirty="0"/>
              <a:t>, Y., </a:t>
            </a:r>
            <a:r>
              <a:rPr lang="en-US" sz="1400" dirty="0" err="1"/>
              <a:t>Panjwani</a:t>
            </a:r>
            <a:r>
              <a:rPr lang="en-US" sz="1400" dirty="0"/>
              <a:t>, M.K., Khan, D., </a:t>
            </a:r>
            <a:r>
              <a:rPr lang="en-US" sz="1400" dirty="0" err="1"/>
              <a:t>Chandio</a:t>
            </a:r>
            <a:r>
              <a:rPr lang="en-US" sz="1400" dirty="0"/>
              <a:t>, A.A. and Li, H., 2020. Competitive assessment of South Asia's wind power industry: SWOT analysis and value chain combined model. Energy Strategy Reviews, 32, p.100540.</a:t>
            </a:r>
            <a:r>
              <a:rPr lang="en-US" sz="1400" u="sng" dirty="0">
                <a:hlinkClick r:id="rId5"/>
              </a:rPr>
              <a:t>https://www.sciencedirect.com/science/article/pii/S2211467X20300936</a:t>
            </a:r>
            <a:endParaRPr lang="en-US" sz="1400" dirty="0"/>
          </a:p>
        </p:txBody>
      </p:sp>
      <p:sp>
        <p:nvSpPr>
          <p:cNvPr id="4" name="Slide Number Placeholder 3"/>
          <p:cNvSpPr>
            <a:spLocks noGrp="1"/>
          </p:cNvSpPr>
          <p:nvPr>
            <p:ph type="sldNum" sz="quarter" idx="12"/>
          </p:nvPr>
        </p:nvSpPr>
        <p:spPr/>
        <p:txBody>
          <a:bodyPr/>
          <a:lstStyle/>
          <a:p>
            <a:fld id="{5EDD8EF4-7E06-44DB-8D2B-4AD440B499AB}" type="slidenum">
              <a:rPr lang="ru-RU" smtClean="0"/>
              <a:pPr/>
              <a:t>20</a:t>
            </a:fld>
            <a:endParaRPr lang="ru-RU"/>
          </a:p>
        </p:txBody>
      </p:sp>
    </p:spTree>
    <p:extLst>
      <p:ext uri="{BB962C8B-B14F-4D97-AF65-F5344CB8AC3E}">
        <p14:creationId xmlns:p14="http://schemas.microsoft.com/office/powerpoint/2010/main" val="11357214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References</a:t>
            </a:r>
            <a:endParaRPr lang="en-US" dirty="0"/>
          </a:p>
        </p:txBody>
      </p:sp>
      <p:sp>
        <p:nvSpPr>
          <p:cNvPr id="3" name="Content Placeholder 2"/>
          <p:cNvSpPr>
            <a:spLocks noGrp="1"/>
          </p:cNvSpPr>
          <p:nvPr>
            <p:ph idx="1"/>
          </p:nvPr>
        </p:nvSpPr>
        <p:spPr/>
        <p:txBody>
          <a:bodyPr/>
          <a:lstStyle/>
          <a:p>
            <a:pPr algn="just"/>
            <a:r>
              <a:rPr lang="en-US" sz="1400" dirty="0"/>
              <a:t>Jung, J., Han, S. and Kim, B., (2019). Digital numerical map-oriented estimation of solar energy potential for site selection of photovoltaic solar panels on national highway slopes. Applied Energy,        	242,        	pp.57-68.</a:t>
            </a:r>
            <a:r>
              <a:rPr lang="en-US" sz="1400" dirty="0">
                <a:hlinkClick r:id="rId2"/>
              </a:rPr>
              <a:t> </a:t>
            </a:r>
            <a:r>
              <a:rPr lang="en-US" sz="1400" u="sng" dirty="0">
                <a:hlinkClick r:id="rId2"/>
              </a:rPr>
              <a:t>https://www.sciencedirect.com/science/article/pii/S0306261919305100</a:t>
            </a:r>
            <a:endParaRPr lang="en-US" sz="1400" dirty="0"/>
          </a:p>
          <a:p>
            <a:pPr algn="just"/>
            <a:r>
              <a:rPr lang="en-US" sz="1400" dirty="0"/>
              <a:t>Kamran, M., </a:t>
            </a:r>
            <a:r>
              <a:rPr lang="en-US" sz="1400" dirty="0" err="1"/>
              <a:t>Fazal</a:t>
            </a:r>
            <a:r>
              <a:rPr lang="en-US" sz="1400" dirty="0"/>
              <a:t>, M.R. and </a:t>
            </a:r>
            <a:r>
              <a:rPr lang="en-US" sz="1400" dirty="0" err="1"/>
              <a:t>Mudassar</a:t>
            </a:r>
            <a:r>
              <a:rPr lang="en-US" sz="1400" dirty="0"/>
              <a:t>, M., 2020. Towards empowerment of the renewable energy sector in Pakistan for sustainable energy evolution: SWOT analysis. Renewable Energy, 146, pp.543-558.</a:t>
            </a:r>
            <a:r>
              <a:rPr lang="en-US" sz="1400" u="sng" dirty="0">
                <a:hlinkClick r:id="rId3"/>
              </a:rPr>
              <a:t>https://www.academia.edu/download/99234610/j.renene.2019.06.16520230228-1-zgmt9d.pdf</a:t>
            </a:r>
            <a:endParaRPr lang="en-US" sz="1400" dirty="0"/>
          </a:p>
          <a:p>
            <a:pPr algn="just"/>
            <a:r>
              <a:rPr lang="en-US" sz="1400" dirty="0" err="1"/>
              <a:t>Kuldeep</a:t>
            </a:r>
            <a:r>
              <a:rPr lang="en-US" sz="1400" dirty="0"/>
              <a:t>, N., Ramesh, K., </a:t>
            </a:r>
            <a:r>
              <a:rPr lang="en-US" sz="1400" dirty="0" err="1"/>
              <a:t>Tyagi</a:t>
            </a:r>
            <a:r>
              <a:rPr lang="en-US" sz="1400" dirty="0"/>
              <a:t>, A. and </a:t>
            </a:r>
            <a:r>
              <a:rPr lang="en-US" sz="1400" dirty="0" err="1"/>
              <a:t>Saji</a:t>
            </a:r>
            <a:r>
              <a:rPr lang="en-US" sz="1400" dirty="0"/>
              <a:t>, S., Valuing Grid-connected Rooftop </a:t>
            </a:r>
            <a:r>
              <a:rPr lang="en-US" sz="1400" dirty="0" err="1"/>
              <a:t>Solar.</a:t>
            </a:r>
            <a:r>
              <a:rPr lang="en-US" sz="1400" u="sng" dirty="0" err="1">
                <a:hlinkClick r:id="rId4"/>
              </a:rPr>
              <a:t>https</a:t>
            </a:r>
            <a:r>
              <a:rPr lang="en-US" sz="1400" u="sng" dirty="0">
                <a:hlinkClick r:id="rId4"/>
              </a:rPr>
              <a:t>://www.bsesdelhi.com/documents/55701/3672243/Valuing-report.pdf</a:t>
            </a:r>
            <a:endParaRPr lang="en-US" sz="1400" dirty="0"/>
          </a:p>
          <a:p>
            <a:pPr algn="just"/>
            <a:r>
              <a:rPr lang="en-US" sz="1400" dirty="0"/>
              <a:t>Kumar, R., </a:t>
            </a:r>
            <a:r>
              <a:rPr lang="en-US" sz="1400" dirty="0" err="1"/>
              <a:t>Ojha</a:t>
            </a:r>
            <a:r>
              <a:rPr lang="en-US" sz="1400" dirty="0"/>
              <a:t>, K., Ahmadi, M.H., Raj, R., </a:t>
            </a:r>
            <a:r>
              <a:rPr lang="en-US" sz="1400" dirty="0" err="1"/>
              <a:t>Aliehyaei</a:t>
            </a:r>
            <a:r>
              <a:rPr lang="en-US" sz="1400" dirty="0"/>
              <a:t>, M., Ahmadi, A. and </a:t>
            </a:r>
            <a:r>
              <a:rPr lang="en-US" sz="1400" dirty="0" err="1"/>
              <a:t>Nabipour</a:t>
            </a:r>
            <a:r>
              <a:rPr lang="en-US" sz="1400" dirty="0"/>
              <a:t>, N., 2020. A review status on alternative arrangements of power generation energy resources and reserves in India. International Journal of Low-Carbon Technologies, 15(2), pp.224-240.</a:t>
            </a:r>
            <a:r>
              <a:rPr lang="en-US" sz="1400" u="sng" dirty="0">
                <a:hlinkClick r:id="rId5"/>
              </a:rPr>
              <a:t>https://academic.oup.com/</a:t>
            </a:r>
            <a:r>
              <a:rPr lang="en-US" sz="1400" u="sng" dirty="0" err="1">
                <a:hlinkClick r:id="rId5"/>
              </a:rPr>
              <a:t>ijlct</a:t>
            </a:r>
            <a:r>
              <a:rPr lang="en-US" sz="1400" u="sng" dirty="0">
                <a:hlinkClick r:id="rId5"/>
              </a:rPr>
              <a:t>/article/15/2/224/5688169</a:t>
            </a:r>
            <a:endParaRPr lang="en-US" sz="1400" dirty="0"/>
          </a:p>
        </p:txBody>
      </p:sp>
      <p:sp>
        <p:nvSpPr>
          <p:cNvPr id="4" name="Slide Number Placeholder 3"/>
          <p:cNvSpPr>
            <a:spLocks noGrp="1"/>
          </p:cNvSpPr>
          <p:nvPr>
            <p:ph type="sldNum" sz="quarter" idx="12"/>
          </p:nvPr>
        </p:nvSpPr>
        <p:spPr/>
        <p:txBody>
          <a:bodyPr/>
          <a:lstStyle/>
          <a:p>
            <a:fld id="{5EDD8EF4-7E06-44DB-8D2B-4AD440B499AB}" type="slidenum">
              <a:rPr lang="ru-RU" smtClean="0"/>
              <a:pPr/>
              <a:t>21</a:t>
            </a:fld>
            <a:endParaRPr lang="ru-RU"/>
          </a:p>
        </p:txBody>
      </p:sp>
    </p:spTree>
    <p:extLst>
      <p:ext uri="{BB962C8B-B14F-4D97-AF65-F5344CB8AC3E}">
        <p14:creationId xmlns:p14="http://schemas.microsoft.com/office/powerpoint/2010/main" val="14166282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algn="ctr"/>
            <a:r>
              <a:rPr lang="en-US" sz="40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References</a:t>
            </a:r>
            <a:endParaRPr lang="uk-UA"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pPr algn="just"/>
            <a:r>
              <a:rPr lang="en-US" sz="1400" dirty="0" err="1"/>
              <a:t>Obaideen</a:t>
            </a:r>
            <a:r>
              <a:rPr lang="en-US" sz="1400" dirty="0"/>
              <a:t>, K., </a:t>
            </a:r>
            <a:r>
              <a:rPr lang="en-US" sz="1400" dirty="0" err="1"/>
              <a:t>AlMallahi</a:t>
            </a:r>
            <a:r>
              <a:rPr lang="en-US" sz="1400" dirty="0"/>
              <a:t>, M.N., </a:t>
            </a:r>
            <a:r>
              <a:rPr lang="en-US" sz="1400" dirty="0" err="1"/>
              <a:t>Alami</a:t>
            </a:r>
            <a:r>
              <a:rPr lang="en-US" sz="1400" dirty="0"/>
              <a:t>, A.H., Ramadan, M., </a:t>
            </a:r>
            <a:r>
              <a:rPr lang="en-US" sz="1400" dirty="0" err="1"/>
              <a:t>Abdelkareem</a:t>
            </a:r>
            <a:r>
              <a:rPr lang="en-US" sz="1400" dirty="0"/>
              <a:t>, M.A., </a:t>
            </a:r>
            <a:r>
              <a:rPr lang="en-US" sz="1400" dirty="0" err="1"/>
              <a:t>Shehata</a:t>
            </a:r>
            <a:r>
              <a:rPr lang="en-US" sz="1400" dirty="0"/>
              <a:t>, N. and </a:t>
            </a:r>
            <a:r>
              <a:rPr lang="en-US" sz="1400" dirty="0" err="1"/>
              <a:t>Olabi</a:t>
            </a:r>
            <a:r>
              <a:rPr lang="en-US" sz="1400" dirty="0"/>
              <a:t>, A.G., 2021. On the contribution of solar energy to sustainable development goals: Case study on Mohammed bin Rashid Al </a:t>
            </a:r>
            <a:r>
              <a:rPr lang="en-US" sz="1400" dirty="0" err="1"/>
              <a:t>Maktoum</a:t>
            </a:r>
            <a:r>
              <a:rPr lang="en-US" sz="1400" dirty="0"/>
              <a:t> Solar Park. International Journal of </a:t>
            </a:r>
            <a:r>
              <a:rPr lang="en-US" sz="1400" dirty="0" err="1"/>
              <a:t>Thermofluids</a:t>
            </a:r>
            <a:r>
              <a:rPr lang="en-US" sz="1400" dirty="0"/>
              <a:t>, 12, p.100123.</a:t>
            </a:r>
            <a:r>
              <a:rPr lang="en-US" sz="1400" u="sng" dirty="0">
                <a:hlinkClick r:id="rId3"/>
              </a:rPr>
              <a:t>https://www.sciencedirect.com/science/article/pii/S2666202721000604</a:t>
            </a:r>
            <a:endParaRPr lang="en-US" sz="1400" dirty="0"/>
          </a:p>
          <a:p>
            <a:pPr algn="just"/>
            <a:r>
              <a:rPr lang="en-US" sz="1400" dirty="0"/>
              <a:t>Park, G., 2019. Rethinking social acceptance of renewable </a:t>
            </a:r>
            <a:r>
              <a:rPr lang="en-US" sz="1400" dirty="0" err="1"/>
              <a:t>energy.</a:t>
            </a:r>
            <a:r>
              <a:rPr lang="en-US" sz="1400" u="sng" dirty="0" err="1">
                <a:hlinkClick r:id="rId4"/>
              </a:rPr>
              <a:t>https</a:t>
            </a:r>
            <a:r>
              <a:rPr lang="en-US" sz="1400" u="sng" dirty="0">
                <a:hlinkClick r:id="rId4"/>
              </a:rPr>
              <a:t>://aaltodoc.aalto.fi/</a:t>
            </a:r>
            <a:r>
              <a:rPr lang="en-US" sz="1400" u="sng" dirty="0" err="1">
                <a:hlinkClick r:id="rId4"/>
              </a:rPr>
              <a:t>bitstream</a:t>
            </a:r>
            <a:r>
              <a:rPr lang="en-US" sz="1400" u="sng" dirty="0">
                <a:hlinkClick r:id="rId4"/>
              </a:rPr>
              <a:t>/handle/123456789/38461/master_Park_Goeun_2019.pdf?sequence=1&amp;isAllowed=y</a:t>
            </a:r>
            <a:endParaRPr lang="en-US" sz="1400" dirty="0"/>
          </a:p>
          <a:p>
            <a:pPr algn="just"/>
            <a:r>
              <a:rPr lang="en-US" sz="1400" dirty="0"/>
              <a:t>Raina, G. and Sinha, S., 2019. Outlook on the Indian scenario of solar energy strategies: Policies and challenges. Energy Strategy Reviews, 24, pp.331-341.</a:t>
            </a:r>
            <a:r>
              <a:rPr lang="en-US" sz="1400" u="sng" dirty="0">
                <a:hlinkClick r:id="rId5"/>
              </a:rPr>
              <a:t>https://www.sciencedirect.com/science/article/pii/S2211467X1930032X</a:t>
            </a:r>
            <a:endParaRPr lang="en-US" sz="1400" dirty="0"/>
          </a:p>
          <a:p>
            <a:pPr algn="just"/>
            <a:r>
              <a:rPr lang="en-US" sz="1400" dirty="0" err="1"/>
              <a:t>Soares</a:t>
            </a:r>
            <a:r>
              <a:rPr lang="en-US" sz="1400" dirty="0"/>
              <a:t>, L. and Wang, H., (2023). Sustainability impact of photovoltaic noise barriers with different design configurations. Transportation Research Part D: Transport and Environment,      	116, </a:t>
            </a:r>
            <a:r>
              <a:rPr lang="en-US" sz="1400" dirty="0" smtClean="0"/>
              <a:t>p.103624</a:t>
            </a:r>
            <a:r>
              <a:rPr lang="en-US" sz="1400" dirty="0"/>
              <a:t>.</a:t>
            </a:r>
            <a:r>
              <a:rPr lang="en-US" sz="1400" dirty="0">
                <a:hlinkClick r:id="rId6"/>
              </a:rPr>
              <a:t> </a:t>
            </a:r>
            <a:r>
              <a:rPr lang="en-US" sz="1400" u="sng" dirty="0">
                <a:hlinkClick r:id="rId6"/>
              </a:rPr>
              <a:t>https://</a:t>
            </a:r>
            <a:r>
              <a:rPr lang="en-US" sz="1400" u="sng" dirty="0" smtClean="0">
                <a:hlinkClick r:id="rId6"/>
              </a:rPr>
              <a:t>www.sciencedirect.com/science/article/pii/S1361920923000214</a:t>
            </a:r>
            <a:endParaRPr lang="en-US" sz="1400" u="sng" dirty="0" smtClean="0"/>
          </a:p>
          <a:p>
            <a:pPr algn="just"/>
            <a:r>
              <a:rPr lang="en-US" sz="1400" dirty="0" err="1"/>
              <a:t>Tawalbeh</a:t>
            </a:r>
            <a:r>
              <a:rPr lang="en-US" sz="1400" dirty="0"/>
              <a:t>, M., Al-Othman, A., </a:t>
            </a:r>
            <a:r>
              <a:rPr lang="en-US" sz="1400" dirty="0" err="1"/>
              <a:t>Kafiah</a:t>
            </a:r>
            <a:r>
              <a:rPr lang="en-US" sz="1400" dirty="0"/>
              <a:t>, F., </a:t>
            </a:r>
            <a:r>
              <a:rPr lang="en-US" sz="1400" dirty="0" err="1"/>
              <a:t>Abdelsalam</a:t>
            </a:r>
            <a:r>
              <a:rPr lang="en-US" sz="1400" dirty="0"/>
              <a:t>, E., </a:t>
            </a:r>
            <a:r>
              <a:rPr lang="en-US" sz="1400" dirty="0" err="1"/>
              <a:t>Almomani</a:t>
            </a:r>
            <a:r>
              <a:rPr lang="en-US" sz="1400" dirty="0"/>
              <a:t>, F. and </a:t>
            </a:r>
            <a:r>
              <a:rPr lang="en-US" sz="1400" dirty="0" err="1"/>
              <a:t>Alkasrawi</a:t>
            </a:r>
            <a:r>
              <a:rPr lang="en-US" sz="1400" dirty="0"/>
              <a:t>, M., (2021). Environmental impacts of solar photovoltaic systems: A critical review of recent progress and future outlook. Science of The Total Environment, 759, p.143528.</a:t>
            </a:r>
            <a:r>
              <a:rPr lang="en-US" sz="1400" dirty="0">
                <a:hlinkClick r:id="rId7"/>
              </a:rPr>
              <a:t> </a:t>
            </a:r>
            <a:r>
              <a:rPr lang="en-US" sz="1400" u="sng" dirty="0">
                <a:hlinkClick r:id="rId7"/>
              </a:rPr>
              <a:t>https://www.sciencedirect.com/science/article/pii/S0048969720370595</a:t>
            </a:r>
            <a:endParaRPr lang="en-US" sz="1400" dirty="0"/>
          </a:p>
        </p:txBody>
      </p:sp>
    </p:spTree>
    <p:extLst>
      <p:ext uri="{BB962C8B-B14F-4D97-AF65-F5344CB8AC3E}">
        <p14:creationId xmlns:p14="http://schemas.microsoft.com/office/powerpoint/2010/main" val="333140738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References</a:t>
            </a:r>
            <a:endParaRPr lang="en-US" dirty="0"/>
          </a:p>
        </p:txBody>
      </p:sp>
      <p:sp>
        <p:nvSpPr>
          <p:cNvPr id="3" name="Content Placeholder 2"/>
          <p:cNvSpPr>
            <a:spLocks noGrp="1"/>
          </p:cNvSpPr>
          <p:nvPr>
            <p:ph idx="1"/>
          </p:nvPr>
        </p:nvSpPr>
        <p:spPr/>
        <p:txBody>
          <a:bodyPr/>
          <a:lstStyle/>
          <a:p>
            <a:pPr algn="just"/>
            <a:r>
              <a:rPr lang="en-US" sz="1400" dirty="0" err="1"/>
              <a:t>Zdyb</a:t>
            </a:r>
            <a:r>
              <a:rPr lang="en-US" sz="1400" dirty="0"/>
              <a:t>, A., </a:t>
            </a:r>
            <a:r>
              <a:rPr lang="en-US" sz="1400" dirty="0" err="1"/>
              <a:t>Żelazna</a:t>
            </a:r>
            <a:r>
              <a:rPr lang="en-US" sz="1400" dirty="0"/>
              <a:t>, A. and </a:t>
            </a:r>
            <a:r>
              <a:rPr lang="en-US" sz="1400" dirty="0" err="1"/>
              <a:t>Krawczak</a:t>
            </a:r>
            <a:r>
              <a:rPr lang="en-US" sz="1400" dirty="0"/>
              <a:t>, E., (2019). Photovoltaic System Integrated Into the Noise Barrier–Energy Performance and Life Cycle Assessment. Journal of Ecological Engineering, 20(10), pp.183-188.</a:t>
            </a:r>
            <a:r>
              <a:rPr lang="en-US" sz="1400" dirty="0">
                <a:hlinkClick r:id="rId2"/>
              </a:rPr>
              <a:t> </a:t>
            </a:r>
            <a:r>
              <a:rPr lang="en-US" sz="1400" u="sng" dirty="0">
                <a:hlinkClick r:id="rId2"/>
              </a:rPr>
              <a:t>https://bibliotekanauki.pl/articles/124233.pdf</a:t>
            </a:r>
            <a:endParaRPr lang="en-US" sz="1400" dirty="0"/>
          </a:p>
          <a:p>
            <a:pPr algn="just"/>
            <a:r>
              <a:rPr lang="en-US" sz="1400" dirty="0"/>
              <a:t>Zhang, K., Qian, Z., Yang, Y., Chen, M., </a:t>
            </a:r>
            <a:r>
              <a:rPr lang="en-US" sz="1400" dirty="0" err="1"/>
              <a:t>Zhong</a:t>
            </a:r>
            <a:r>
              <a:rPr lang="en-US" sz="1400" dirty="0"/>
              <a:t>, T., Zhu, R., </a:t>
            </a:r>
            <a:r>
              <a:rPr lang="en-US" sz="1400" dirty="0" err="1"/>
              <a:t>Lv</a:t>
            </a:r>
            <a:r>
              <a:rPr lang="en-US" sz="1400" dirty="0"/>
              <a:t>, G. and Yan, J. (2022). Using street view images to identify road noise barriers with ensemble classification model and geospatial analysis. Sustainable cities and society, 78, p.103598.</a:t>
            </a:r>
            <a:r>
              <a:rPr lang="en-US" sz="1400" dirty="0">
                <a:hlinkClick r:id="rId3"/>
              </a:rPr>
              <a:t> </a:t>
            </a:r>
            <a:r>
              <a:rPr lang="en-US" sz="1400" u="sng" dirty="0">
                <a:hlinkClick r:id="rId3"/>
              </a:rPr>
              <a:t>https://www.sciencedirect.com/science/article/pii/S2210670721008635</a:t>
            </a:r>
            <a:endParaRPr lang="en-US" sz="1400" dirty="0"/>
          </a:p>
          <a:p>
            <a:pPr algn="just"/>
            <a:r>
              <a:rPr lang="en-US" sz="1400" dirty="0" err="1"/>
              <a:t>Zhong</a:t>
            </a:r>
            <a:r>
              <a:rPr lang="en-US" sz="1400" dirty="0"/>
              <a:t>, T., Zhang, K., Chen, M., Wang, Y., Zhu, R., Zhang, Z., Zhou, Z., Qian, Z., </a:t>
            </a:r>
            <a:r>
              <a:rPr lang="en-US" sz="1400" dirty="0" err="1"/>
              <a:t>Lv</a:t>
            </a:r>
            <a:r>
              <a:rPr lang="en-US" sz="1400" dirty="0"/>
              <a:t>, G. and Yan, J., (2021). Assessment of solar photovoltaic potentials on urban noise barriers using street-view      	imagery.        	Renewable  	Energy,        	168, 	pp.181-194.</a:t>
            </a:r>
            <a:r>
              <a:rPr lang="en-US" sz="1400" dirty="0">
                <a:hlinkClick r:id="rId4"/>
              </a:rPr>
              <a:t> </a:t>
            </a:r>
            <a:r>
              <a:rPr lang="en-US" sz="1400" u="sng" dirty="0">
                <a:hlinkClick r:id="rId4"/>
              </a:rPr>
              <a:t>https://www.sciencedirect.com/science/article/pii/S0960148120319704</a:t>
            </a:r>
            <a:endParaRPr lang="en-US" sz="1400" dirty="0"/>
          </a:p>
          <a:p>
            <a:pPr algn="just"/>
            <a:r>
              <a:rPr lang="en-US" sz="1400" dirty="0"/>
              <a:t>Zimmerman, R., Panda, A. and </a:t>
            </a:r>
            <a:r>
              <a:rPr lang="en-US" sz="1400" dirty="0" err="1"/>
              <a:t>Bulović</a:t>
            </a:r>
            <a:r>
              <a:rPr lang="en-US" sz="1400" dirty="0"/>
              <a:t>, V. (2020). Techno-economic assessment and deployment strategies for vertically-mounted photovoltaic panels. Applied Energy, 276, p.115149.</a:t>
            </a:r>
            <a:r>
              <a:rPr lang="en-US" sz="1400" dirty="0">
                <a:hlinkClick r:id="rId5"/>
              </a:rPr>
              <a:t> </a:t>
            </a:r>
            <a:r>
              <a:rPr lang="en-US" sz="1400" u="sng" dirty="0">
                <a:hlinkClick r:id="rId5"/>
              </a:rPr>
              <a:t>https://www.sciencedirect.com/science/article/pii/S0306261920306619</a:t>
            </a:r>
            <a:endParaRPr lang="en-US" sz="1400" dirty="0"/>
          </a:p>
        </p:txBody>
      </p:sp>
      <p:sp>
        <p:nvSpPr>
          <p:cNvPr id="4" name="Slide Number Placeholder 3"/>
          <p:cNvSpPr>
            <a:spLocks noGrp="1"/>
          </p:cNvSpPr>
          <p:nvPr>
            <p:ph type="sldNum" sz="quarter" idx="12"/>
          </p:nvPr>
        </p:nvSpPr>
        <p:spPr/>
        <p:txBody>
          <a:bodyPr/>
          <a:lstStyle/>
          <a:p>
            <a:fld id="{5EDD8EF4-7E06-44DB-8D2B-4AD440B499AB}" type="slidenum">
              <a:rPr lang="ru-RU" smtClean="0"/>
              <a:pPr/>
              <a:t>23</a:t>
            </a:fld>
            <a:endParaRPr lang="ru-RU"/>
          </a:p>
        </p:txBody>
      </p:sp>
    </p:spTree>
    <p:extLst>
      <p:ext uri="{BB962C8B-B14F-4D97-AF65-F5344CB8AC3E}">
        <p14:creationId xmlns:p14="http://schemas.microsoft.com/office/powerpoint/2010/main" val="36802197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154357900"/>
      </p:ext>
    </p:extLst>
  </p:cSld>
  <p:clrMapOvr>
    <a:masterClrMapping/>
  </p:clrMapOvr>
  <p:timing>
    <p:tnLst>
      <p:par>
        <p:cTn id="1" dur="indefinite" restart="never" nodeType="tmRoot"/>
      </p:par>
    </p:tnLst>
  </p:timing>
</p:sld>
</file>

<file path=ppt/theme/theme1.xml><?xml version="1.0" encoding="utf-8"?>
<a:theme xmlns:a="http://schemas.openxmlformats.org/drawingml/2006/main" name="template">
  <a:themeElements>
    <a:clrScheme name="template 4">
      <a:dk1>
        <a:srgbClr val="4D4D4D"/>
      </a:dk1>
      <a:lt1>
        <a:srgbClr val="FFFFFF"/>
      </a:lt1>
      <a:dk2>
        <a:srgbClr val="000000"/>
      </a:dk2>
      <a:lt2>
        <a:srgbClr val="9B6902"/>
      </a:lt2>
      <a:accent1>
        <a:srgbClr val="C75E00"/>
      </a:accent1>
      <a:accent2>
        <a:srgbClr val="FED416"/>
      </a:accent2>
      <a:accent3>
        <a:srgbClr val="FFFFFF"/>
      </a:accent3>
      <a:accent4>
        <a:srgbClr val="404040"/>
      </a:accent4>
      <a:accent5>
        <a:srgbClr val="E0B6AA"/>
      </a:accent5>
      <a:accent6>
        <a:srgbClr val="E6C013"/>
      </a:accent6>
      <a:hlink>
        <a:srgbClr val="EE6600"/>
      </a:hlink>
      <a:folHlink>
        <a:srgbClr val="EAEAEA"/>
      </a:folHlink>
    </a:clrScheme>
    <a:fontScheme name="template">
      <a:majorFont>
        <a:latin typeface="Futura LT Book"/>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ru-RU" sz="1800" b="1"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ru-RU" sz="1800" b="1" i="0" u="none" strike="noStrike" cap="none" normalizeH="0" baseline="0" smtClean="0">
            <a:ln>
              <a:noFill/>
            </a:ln>
            <a:solidFill>
              <a:schemeClr val="tx1"/>
            </a:solidFill>
            <a:effectLst/>
            <a:latin typeface="Arial" charset="0"/>
          </a:defRPr>
        </a:defPPr>
      </a:lstStyle>
    </a:lnDef>
  </a:objectDefaults>
  <a:extraClrSchemeLst>
    <a:extraClrScheme>
      <a:clrScheme name="template 1">
        <a:dk1>
          <a:srgbClr val="4D4D4D"/>
        </a:dk1>
        <a:lt1>
          <a:srgbClr val="FFFFFF"/>
        </a:lt1>
        <a:dk2>
          <a:srgbClr val="000000"/>
        </a:dk2>
        <a:lt2>
          <a:srgbClr val="D5E1F3"/>
        </a:lt2>
        <a:accent1>
          <a:srgbClr val="BC4417"/>
        </a:accent1>
        <a:accent2>
          <a:srgbClr val="CF9C1C"/>
        </a:accent2>
        <a:accent3>
          <a:srgbClr val="FFFFFF"/>
        </a:accent3>
        <a:accent4>
          <a:srgbClr val="404040"/>
        </a:accent4>
        <a:accent5>
          <a:srgbClr val="DAB0AB"/>
        </a:accent5>
        <a:accent6>
          <a:srgbClr val="BB8D18"/>
        </a:accent6>
        <a:hlink>
          <a:srgbClr val="E8C97C"/>
        </a:hlink>
        <a:folHlink>
          <a:srgbClr val="EAEAEA"/>
        </a:folHlink>
      </a:clrScheme>
      <a:clrMap bg1="lt1" tx1="dk1" bg2="lt2" tx2="dk2" accent1="accent1" accent2="accent2" accent3="accent3" accent4="accent4" accent5="accent5" accent6="accent6" hlink="hlink" folHlink="folHlink"/>
    </a:extraClrScheme>
    <a:extraClrScheme>
      <a:clrScheme name="template 2">
        <a:dk1>
          <a:srgbClr val="4D4D4D"/>
        </a:dk1>
        <a:lt1>
          <a:srgbClr val="FFFFFF"/>
        </a:lt1>
        <a:dk2>
          <a:srgbClr val="000000"/>
        </a:dk2>
        <a:lt2>
          <a:srgbClr val="986615"/>
        </a:lt2>
        <a:accent1>
          <a:srgbClr val="BF4413"/>
        </a:accent1>
        <a:accent2>
          <a:srgbClr val="FFAB21"/>
        </a:accent2>
        <a:accent3>
          <a:srgbClr val="FFFFFF"/>
        </a:accent3>
        <a:accent4>
          <a:srgbClr val="404040"/>
        </a:accent4>
        <a:accent5>
          <a:srgbClr val="DCB0AA"/>
        </a:accent5>
        <a:accent6>
          <a:srgbClr val="E79B1D"/>
        </a:accent6>
        <a:hlink>
          <a:srgbClr val="C5A379"/>
        </a:hlink>
        <a:folHlink>
          <a:srgbClr val="EAEAEA"/>
        </a:folHlink>
      </a:clrScheme>
      <a:clrMap bg1="lt1" tx1="dk1" bg2="lt2" tx2="dk2" accent1="accent1" accent2="accent2" accent3="accent3" accent4="accent4" accent5="accent5" accent6="accent6" hlink="hlink" folHlink="folHlink"/>
    </a:extraClrScheme>
    <a:extraClrScheme>
      <a:clrScheme name="template 3">
        <a:dk1>
          <a:srgbClr val="4D4D4D"/>
        </a:dk1>
        <a:lt1>
          <a:srgbClr val="FFFFFF"/>
        </a:lt1>
        <a:dk2>
          <a:srgbClr val="000000"/>
        </a:dk2>
        <a:lt2>
          <a:srgbClr val="4A1B17"/>
        </a:lt2>
        <a:accent1>
          <a:srgbClr val="C66C00"/>
        </a:accent1>
        <a:accent2>
          <a:srgbClr val="FED416"/>
        </a:accent2>
        <a:accent3>
          <a:srgbClr val="FFFFFF"/>
        </a:accent3>
        <a:accent4>
          <a:srgbClr val="404040"/>
        </a:accent4>
        <a:accent5>
          <a:srgbClr val="DFBAAA"/>
        </a:accent5>
        <a:accent6>
          <a:srgbClr val="E6C013"/>
        </a:accent6>
        <a:hlink>
          <a:srgbClr val="FFDE93"/>
        </a:hlink>
        <a:folHlink>
          <a:srgbClr val="EAEAEA"/>
        </a:folHlink>
      </a:clrScheme>
      <a:clrMap bg1="lt1" tx1="dk1" bg2="lt2" tx2="dk2" accent1="accent1" accent2="accent2" accent3="accent3" accent4="accent4" accent5="accent5" accent6="accent6" hlink="hlink" folHlink="folHlink"/>
    </a:extraClrScheme>
    <a:extraClrScheme>
      <a:clrScheme name="template 4">
        <a:dk1>
          <a:srgbClr val="4D4D4D"/>
        </a:dk1>
        <a:lt1>
          <a:srgbClr val="FFFFFF"/>
        </a:lt1>
        <a:dk2>
          <a:srgbClr val="000000"/>
        </a:dk2>
        <a:lt2>
          <a:srgbClr val="9B6902"/>
        </a:lt2>
        <a:accent1>
          <a:srgbClr val="C75E00"/>
        </a:accent1>
        <a:accent2>
          <a:srgbClr val="FED416"/>
        </a:accent2>
        <a:accent3>
          <a:srgbClr val="FFFFFF"/>
        </a:accent3>
        <a:accent4>
          <a:srgbClr val="404040"/>
        </a:accent4>
        <a:accent5>
          <a:srgbClr val="E0B6AA"/>
        </a:accent5>
        <a:accent6>
          <a:srgbClr val="E6C013"/>
        </a:accent6>
        <a:hlink>
          <a:srgbClr val="EE6600"/>
        </a:hlink>
        <a:folHlink>
          <a:srgbClr val="EAEAEA"/>
        </a:folHlink>
      </a:clrScheme>
      <a:clrMap bg1="lt1" tx1="dk1" bg2="lt2" tx2="dk2" accent1="accent1" accent2="accent2" accent3="accent3" accent4="accent4" accent5="accent5" accent6="accent6" hlink="hlink" folHlink="folHlink"/>
    </a:extraClrScheme>
    <a:extraClrScheme>
      <a:clrScheme name="template 5">
        <a:dk1>
          <a:srgbClr val="4D4D4D"/>
        </a:dk1>
        <a:lt1>
          <a:srgbClr val="FFFFFF"/>
        </a:lt1>
        <a:dk2>
          <a:srgbClr val="000000"/>
        </a:dk2>
        <a:lt2>
          <a:srgbClr val="570301"/>
        </a:lt2>
        <a:accent1>
          <a:srgbClr val="D37E00"/>
        </a:accent1>
        <a:accent2>
          <a:srgbClr val="F5CB03"/>
        </a:accent2>
        <a:accent3>
          <a:srgbClr val="FFFFFF"/>
        </a:accent3>
        <a:accent4>
          <a:srgbClr val="404040"/>
        </a:accent4>
        <a:accent5>
          <a:srgbClr val="E6C0AA"/>
        </a:accent5>
        <a:accent6>
          <a:srgbClr val="DEB802"/>
        </a:accent6>
        <a:hlink>
          <a:srgbClr val="D86001"/>
        </a:hlink>
        <a:folHlink>
          <a:srgbClr val="EAEAEA"/>
        </a:folHlink>
      </a:clrScheme>
      <a:clrMap bg1="lt1" tx1="dk1" bg2="lt2" tx2="dk2" accent1="accent1" accent2="accent2" accent3="accent3" accent4="accent4" accent5="accent5" accent6="accent6" hlink="hlink" folHlink="folHlink"/>
    </a:extraClrScheme>
    <a:extraClrScheme>
      <a:clrScheme name="template 6">
        <a:dk1>
          <a:srgbClr val="4D4D4D"/>
        </a:dk1>
        <a:lt1>
          <a:srgbClr val="FFFFFF"/>
        </a:lt1>
        <a:dk2>
          <a:srgbClr val="000000"/>
        </a:dk2>
        <a:lt2>
          <a:srgbClr val="713C0C"/>
        </a:lt2>
        <a:accent1>
          <a:srgbClr val="E4B058"/>
        </a:accent1>
        <a:accent2>
          <a:srgbClr val="FDD912"/>
        </a:accent2>
        <a:accent3>
          <a:srgbClr val="FFFFFF"/>
        </a:accent3>
        <a:accent4>
          <a:srgbClr val="404040"/>
        </a:accent4>
        <a:accent5>
          <a:srgbClr val="EFD4B4"/>
        </a:accent5>
        <a:accent6>
          <a:srgbClr val="E5C40F"/>
        </a:accent6>
        <a:hlink>
          <a:srgbClr val="E06301"/>
        </a:hlink>
        <a:folHlink>
          <a:srgbClr val="EAEAEA"/>
        </a:folHlink>
      </a:clrScheme>
      <a:clrMap bg1="lt1" tx1="dk1" bg2="lt2" tx2="dk2" accent1="accent1" accent2="accent2" accent3="accent3" accent4="accent4" accent5="accent5" accent6="accent6" hlink="hlink" folHlink="folHlink"/>
    </a:extraClrScheme>
    <a:extraClrScheme>
      <a:clrScheme name="template 7">
        <a:dk1>
          <a:srgbClr val="4D4D4D"/>
        </a:dk1>
        <a:lt1>
          <a:srgbClr val="FFFFFF"/>
        </a:lt1>
        <a:dk2>
          <a:srgbClr val="000000"/>
        </a:dk2>
        <a:lt2>
          <a:srgbClr val="953900"/>
        </a:lt2>
        <a:accent1>
          <a:srgbClr val="B65300"/>
        </a:accent1>
        <a:accent2>
          <a:srgbClr val="CE6A00"/>
        </a:accent2>
        <a:accent3>
          <a:srgbClr val="FFFFFF"/>
        </a:accent3>
        <a:accent4>
          <a:srgbClr val="404040"/>
        </a:accent4>
        <a:accent5>
          <a:srgbClr val="D7B3AA"/>
        </a:accent5>
        <a:accent6>
          <a:srgbClr val="BA5F00"/>
        </a:accent6>
        <a:hlink>
          <a:srgbClr val="F0A806"/>
        </a:hlink>
        <a:folHlink>
          <a:srgbClr val="FFE6CD"/>
        </a:folHlink>
      </a:clrScheme>
      <a:clrMap bg1="lt1" tx1="dk1" bg2="lt2" tx2="dk2" accent1="accent1" accent2="accent2" accent3="accent3" accent4="accent4" accent5="accent5" accent6="accent6" hlink="hlink" folHlink="folHlink"/>
    </a:extraClrScheme>
    <a:extraClrScheme>
      <a:clrScheme name="template 8">
        <a:dk1>
          <a:srgbClr val="4D4D4D"/>
        </a:dk1>
        <a:lt1>
          <a:srgbClr val="FFFFFF"/>
        </a:lt1>
        <a:dk2>
          <a:srgbClr val="000000"/>
        </a:dk2>
        <a:lt2>
          <a:srgbClr val="D87200"/>
        </a:lt2>
        <a:accent1>
          <a:srgbClr val="E29B07"/>
        </a:accent1>
        <a:accent2>
          <a:srgbClr val="EDBF03"/>
        </a:accent2>
        <a:accent3>
          <a:srgbClr val="FFFFFF"/>
        </a:accent3>
        <a:accent4>
          <a:srgbClr val="404040"/>
        </a:accent4>
        <a:accent5>
          <a:srgbClr val="EECBAA"/>
        </a:accent5>
        <a:accent6>
          <a:srgbClr val="D7AD02"/>
        </a:accent6>
        <a:hlink>
          <a:srgbClr val="7CA43F"/>
        </a:hlink>
        <a:folHlink>
          <a:srgbClr val="FFE6CD"/>
        </a:folHlink>
      </a:clrScheme>
      <a:clrMap bg1="lt1" tx1="dk1" bg2="lt2" tx2="dk2" accent1="accent1" accent2="accent2" accent3="accent3" accent4="accent4" accent5="accent5" accent6="accent6" hlink="hlink" folHlink="folHlink"/>
    </a:extraClrScheme>
    <a:extraClrScheme>
      <a:clrScheme name="template 9">
        <a:dk1>
          <a:srgbClr val="4D4D4D"/>
        </a:dk1>
        <a:lt1>
          <a:srgbClr val="FFFFFF"/>
        </a:lt1>
        <a:dk2>
          <a:srgbClr val="000000"/>
        </a:dk2>
        <a:lt2>
          <a:srgbClr val="D24D06"/>
        </a:lt2>
        <a:accent1>
          <a:srgbClr val="E59709"/>
        </a:accent1>
        <a:accent2>
          <a:srgbClr val="E9AC24"/>
        </a:accent2>
        <a:accent3>
          <a:srgbClr val="FFFFFF"/>
        </a:accent3>
        <a:accent4>
          <a:srgbClr val="404040"/>
        </a:accent4>
        <a:accent5>
          <a:srgbClr val="F0C9AA"/>
        </a:accent5>
        <a:accent6>
          <a:srgbClr val="D39B20"/>
        </a:accent6>
        <a:hlink>
          <a:srgbClr val="F7B80B"/>
        </a:hlink>
        <a:folHlink>
          <a:srgbClr val="FFE6CD"/>
        </a:folHlink>
      </a:clrScheme>
      <a:clrMap bg1="lt1" tx1="dk1" bg2="lt2" tx2="dk2" accent1="accent1" accent2="accent2" accent3="accent3" accent4="accent4" accent5="accent5" accent6="accent6" hlink="hlink" folHlink="folHlink"/>
    </a:extraClrScheme>
    <a:extraClrScheme>
      <a:clrScheme name="template 10">
        <a:dk1>
          <a:srgbClr val="4D4D4D"/>
        </a:dk1>
        <a:lt1>
          <a:srgbClr val="FFFFFF"/>
        </a:lt1>
        <a:dk2>
          <a:srgbClr val="000000"/>
        </a:dk2>
        <a:lt2>
          <a:srgbClr val="CD5003"/>
        </a:lt2>
        <a:accent1>
          <a:srgbClr val="419DCF"/>
        </a:accent1>
        <a:accent2>
          <a:srgbClr val="BC1F1F"/>
        </a:accent2>
        <a:accent3>
          <a:srgbClr val="FFFFFF"/>
        </a:accent3>
        <a:accent4>
          <a:srgbClr val="404040"/>
        </a:accent4>
        <a:accent5>
          <a:srgbClr val="B0CCE4"/>
        </a:accent5>
        <a:accent6>
          <a:srgbClr val="AA1B1B"/>
        </a:accent6>
        <a:hlink>
          <a:srgbClr val="FFE42F"/>
        </a:hlink>
        <a:folHlink>
          <a:srgbClr val="FFE6CD"/>
        </a:folHlink>
      </a:clrScheme>
      <a:clrMap bg1="lt1" tx1="dk1" bg2="lt2" tx2="dk2" accent1="accent1" accent2="accent2" accent3="accent3" accent4="accent4" accent5="accent5" accent6="accent6" hlink="hlink" folHlink="folHlink"/>
    </a:extraClrScheme>
    <a:extraClrScheme>
      <a:clrScheme name="template 11">
        <a:dk1>
          <a:srgbClr val="4D4D4D"/>
        </a:dk1>
        <a:lt1>
          <a:srgbClr val="FFFFFF"/>
        </a:lt1>
        <a:dk2>
          <a:srgbClr val="000000"/>
        </a:dk2>
        <a:lt2>
          <a:srgbClr val="DF2905"/>
        </a:lt2>
        <a:accent1>
          <a:srgbClr val="D05203"/>
        </a:accent1>
        <a:accent2>
          <a:srgbClr val="72A3E1"/>
        </a:accent2>
        <a:accent3>
          <a:srgbClr val="FFFFFF"/>
        </a:accent3>
        <a:accent4>
          <a:srgbClr val="404040"/>
        </a:accent4>
        <a:accent5>
          <a:srgbClr val="E4B3AA"/>
        </a:accent5>
        <a:accent6>
          <a:srgbClr val="6793CC"/>
        </a:accent6>
        <a:hlink>
          <a:srgbClr val="F3A105"/>
        </a:hlink>
        <a:folHlink>
          <a:srgbClr val="EAEAEA"/>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Custom Design">
  <a:themeElements>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Custom Design">
      <a:majorFont>
        <a:latin typeface="Futura LT Book"/>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ru-RU" sz="1800" b="1"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ru-RU" sz="1800" b="1" i="0" u="none" strike="noStrike" cap="none" normalizeH="0" baseline="0" smtClean="0">
            <a:ln>
              <a:noFill/>
            </a:ln>
            <a:solidFill>
              <a:schemeClr val="tx1"/>
            </a:solidFill>
            <a:effectLst/>
            <a:latin typeface="Arial" charset="0"/>
          </a:defRPr>
        </a:defPPr>
      </a:lstStyle>
    </a:lnDef>
  </a:objectDefaults>
  <a:extraClrSchemeLst>
    <a:extraClrScheme>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ustom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ustom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ustom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ustom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ustom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ustom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ustom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ustom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ustom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ustom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ustom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775</TotalTime>
  <Words>4356</Words>
  <Application>Microsoft Office PowerPoint</Application>
  <PresentationFormat>On-screen Show (4:3)</PresentationFormat>
  <Paragraphs>189</Paragraphs>
  <Slides>24</Slides>
  <Notes>18</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24</vt:i4>
      </vt:variant>
    </vt:vector>
  </HeadingPairs>
  <TitlesOfParts>
    <vt:vector size="30" baseType="lpstr">
      <vt:lpstr>Arial</vt:lpstr>
      <vt:lpstr>Futura LT</vt:lpstr>
      <vt:lpstr>Futura LT Book</vt:lpstr>
      <vt:lpstr>Times New Roman</vt:lpstr>
      <vt:lpstr>template</vt:lpstr>
      <vt:lpstr>Custom Design</vt:lpstr>
      <vt:lpstr>Student Name:- Sapnaben Jayesh Desai Subject Name:- Enterprenurship Subject Code:- LCMB7004_LON Tutor Name:-  Ogochukwu Agunenye Submission Date:- 13/12/2023 </vt:lpstr>
      <vt:lpstr>EnGreen's Solar Park Initiative in Mumbai, India</vt:lpstr>
      <vt:lpstr>Executive Summary</vt:lpstr>
      <vt:lpstr>Introduction</vt:lpstr>
      <vt:lpstr>Overview of the Business Idea</vt:lpstr>
      <vt:lpstr>Description of the start-up plan, Market Analysis and Value proposition</vt:lpstr>
      <vt:lpstr>Gap Identification in Business Initiation</vt:lpstr>
      <vt:lpstr>Proposed Location and Legal Entity</vt:lpstr>
      <vt:lpstr>Strategic Priorities (Financial, customer, product and services) of EnGreen to fill up the gap</vt:lpstr>
      <vt:lpstr>SWOT Analysis</vt:lpstr>
      <vt:lpstr>Competitors</vt:lpstr>
      <vt:lpstr>Strengths and Weaknesses of Tata Power Solar, Adani Solar and Vikram Solar </vt:lpstr>
      <vt:lpstr>Target Market</vt:lpstr>
      <vt:lpstr>Strategies to Capture the Target Market</vt:lpstr>
      <vt:lpstr>Annual Operational plan of the company</vt:lpstr>
      <vt:lpstr>Management Summary of EnGreen</vt:lpstr>
      <vt:lpstr>Financial Plan</vt:lpstr>
      <vt:lpstr>Conclusion</vt:lpstr>
      <vt:lpstr>References</vt:lpstr>
      <vt:lpstr>References</vt:lpstr>
      <vt:lpstr>References</vt:lpstr>
      <vt:lpstr>References</vt:lpstr>
      <vt:lpstr>References</vt:lpstr>
      <vt:lpstr>PowerPoint Presentation</vt:lpstr>
    </vt:vector>
  </TitlesOfParts>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Template</dc:title>
  <dc:creator>PoweredTemplates.com</dc:creator>
  <cp:lastModifiedBy>Windows User</cp:lastModifiedBy>
  <cp:revision>184</cp:revision>
  <dcterms:created xsi:type="dcterms:W3CDTF">2006-06-29T12:15:01Z</dcterms:created>
  <dcterms:modified xsi:type="dcterms:W3CDTF">2023-12-13T05:53:02Z</dcterms:modified>
</cp:coreProperties>
</file>