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26"/>
  </p:notesMasterIdLst>
  <p:handoutMasterIdLst>
    <p:handoutMasterId r:id="rId27"/>
  </p:handoutMasterIdLst>
  <p:sldIdLst>
    <p:sldId id="256" r:id="rId4"/>
    <p:sldId id="297" r:id="rId5"/>
    <p:sldId id="298" r:id="rId6"/>
    <p:sldId id="299" r:id="rId7"/>
    <p:sldId id="301" r:id="rId8"/>
    <p:sldId id="302" r:id="rId9"/>
    <p:sldId id="303" r:id="rId10"/>
    <p:sldId id="304" r:id="rId11"/>
    <p:sldId id="305" r:id="rId12"/>
    <p:sldId id="306" r:id="rId13"/>
    <p:sldId id="307" r:id="rId14"/>
    <p:sldId id="308" r:id="rId15"/>
    <p:sldId id="309" r:id="rId16"/>
    <p:sldId id="310" r:id="rId17"/>
    <p:sldId id="311" r:id="rId18"/>
    <p:sldId id="312" r:id="rId19"/>
    <p:sldId id="313" r:id="rId20"/>
    <p:sldId id="314" r:id="rId21"/>
    <p:sldId id="315" r:id="rId22"/>
    <p:sldId id="316" r:id="rId23"/>
    <p:sldId id="317" r:id="rId24"/>
    <p:sldId id="295" r:id="rId2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mi Ademoye" initials="KA" lastIdx="0" clrIdx="0">
    <p:extLst>
      <p:ext uri="{19B8F6BF-5375-455C-9EA6-DF929625EA0E}">
        <p15:presenceInfo xmlns:p15="http://schemas.microsoft.com/office/powerpoint/2012/main" userId="S-1-5-21-809251214-2178901256-4152538893-2668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75342" autoAdjust="0"/>
  </p:normalViewPr>
  <p:slideViewPr>
    <p:cSldViewPr>
      <p:cViewPr varScale="1">
        <p:scale>
          <a:sx n="86" d="100"/>
          <a:sy n="86" d="100"/>
        </p:scale>
        <p:origin x="2364" y="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2" d="100"/>
          <a:sy n="72" d="100"/>
        </p:scale>
        <p:origin x="2910" y="2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commentAuthors" Target="commentAuthor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29/01/2019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1/29/2019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4404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Flexbox Tutorial:</a:t>
            </a:r>
            <a:r>
              <a:rPr lang="en-GB" baseline="0" dirty="0"/>
              <a:t> </a:t>
            </a:r>
            <a:r>
              <a:rPr lang="en-GB" dirty="0"/>
              <a:t>http://www.w3schools.com/css/css3_flexbox.asp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6726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For simplicity,</a:t>
            </a:r>
            <a:r>
              <a:rPr lang="en-GB" baseline="0" dirty="0"/>
              <a:t> only the non-prefixed options are shown.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7758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Source: https://www.w3.org/TR/css-flexbox-1/#box-model [accessed: 09-Nov-2016]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1818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flex-start: The cross-start margin edge of the flex item is placed flush with the cross-start edge of the line.</a:t>
            </a:r>
          </a:p>
          <a:p>
            <a:r>
              <a:rPr lang="en-GB" dirty="0"/>
              <a:t>flex-end: The cross-end margin edge of the flex item is placed flush with the cross-end edge of the line.</a:t>
            </a:r>
          </a:p>
          <a:p>
            <a:r>
              <a:rPr lang="en-GB" dirty="0" err="1"/>
              <a:t>center</a:t>
            </a:r>
            <a:r>
              <a:rPr lang="en-GB" dirty="0"/>
              <a:t>: The flex item’s margin box is </a:t>
            </a:r>
            <a:r>
              <a:rPr lang="en-GB" dirty="0" err="1"/>
              <a:t>centered</a:t>
            </a:r>
            <a:r>
              <a:rPr lang="en-GB" dirty="0"/>
              <a:t> in the cross axis within the line. (If the cross size of the flex line is less than that of the flex item, it will overflow equally in both directions.)</a:t>
            </a:r>
          </a:p>
          <a:p>
            <a:r>
              <a:rPr lang="en-GB" dirty="0"/>
              <a:t>baseline: If the flex item’s inline axis is the same as the cross axis, this value is identical to flex-start.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4328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</a:t>
            </a:r>
            <a:r>
              <a:rPr lang="en-GB" baseline="0" dirty="0"/>
              <a:t> align-content property has no </a:t>
            </a:r>
            <a:r>
              <a:rPr lang="en-GB" baseline="0"/>
              <a:t>effect when the flexbox only has a single line.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66194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0505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1/29/2019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1/29/2019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1/29/2019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1/29/2019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1/29/2019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1/29/2019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1/29/2019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1/29/2019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1/29/2019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1/29/2019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1/29/2019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1/29/2019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3schools.com/css/css3_flexbox.asp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3schools.com/css/css3_flexbox.asp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CSS3 Flexbox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Lecture 1: </a:t>
            </a:r>
            <a:r>
              <a:rPr lang="en-GB" dirty="0" smtClean="0"/>
              <a:t>Web Development (WD)</a:t>
            </a:r>
          </a:p>
          <a:p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 smtClean="0"/>
              <a:t>28-Jan-2019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CSS3 Flexbox</a:t>
            </a:r>
          </a:p>
          <a:p>
            <a:r>
              <a:rPr lang="en-GB" dirty="0"/>
              <a:t>See more at </a:t>
            </a:r>
            <a:r>
              <a:rPr lang="en-GB" dirty="0">
                <a:hlinkClick r:id="rId2"/>
              </a:rPr>
              <a:t>W3Schools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2542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CSS3 Flexbox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A Flexbox is made up of:</a:t>
            </a:r>
          </a:p>
          <a:p>
            <a:pPr lvl="1"/>
            <a:r>
              <a:rPr lang="en-GB" b="1" dirty="0"/>
              <a:t>Flexible Container</a:t>
            </a:r>
            <a:r>
              <a:rPr lang="en-GB" dirty="0"/>
              <a:t>: HTML container elements with the CSS display property set to either:</a:t>
            </a:r>
          </a:p>
          <a:p>
            <a:pPr lvl="2"/>
            <a:r>
              <a:rPr lang="en-GB" dirty="0"/>
              <a:t>flex (rendered as a block element), or </a:t>
            </a:r>
          </a:p>
          <a:p>
            <a:pPr lvl="2"/>
            <a:r>
              <a:rPr lang="en-GB" dirty="0"/>
              <a:t>inline-flex (rendered as an inline element)</a:t>
            </a:r>
          </a:p>
          <a:p>
            <a:pPr lvl="1"/>
            <a:r>
              <a:rPr lang="en-GB" b="1" dirty="0"/>
              <a:t>Flexible Items</a:t>
            </a:r>
            <a:r>
              <a:rPr lang="en-GB" dirty="0"/>
              <a:t>: the child elements in a flex box container element automatically become flex items.</a:t>
            </a:r>
          </a:p>
          <a:p>
            <a:r>
              <a:rPr lang="en-GB" dirty="0"/>
              <a:t>Flex items are positioned inside a flex container along a </a:t>
            </a:r>
            <a:r>
              <a:rPr lang="en-GB" b="1" i="1" dirty="0"/>
              <a:t>flex line</a:t>
            </a:r>
            <a:r>
              <a:rPr lang="en-GB" dirty="0"/>
              <a:t>.</a:t>
            </a:r>
          </a:p>
          <a:p>
            <a:r>
              <a:rPr lang="en-GB" dirty="0"/>
              <a:t>Flexbox defines how the flex items are laid out inside a flex container.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6165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CSS3 Flexbox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r>
              <a:rPr lang="en-GB" dirty="0">
                <a:hlinkClick r:id="rId2"/>
              </a:rPr>
              <a:t>CSS3 Flexbox</a:t>
            </a:r>
            <a:r>
              <a:rPr lang="en-GB" dirty="0"/>
              <a:t> addresses some of the limitations of the traditional box model:</a:t>
            </a:r>
          </a:p>
          <a:p>
            <a:pPr lvl="1"/>
            <a:r>
              <a:rPr lang="en-GB" dirty="0"/>
              <a:t>It does not use floats! </a:t>
            </a:r>
            <a:r>
              <a:rPr lang="en-GB" dirty="0">
                <a:sym typeface="Wingdings" panose="05000000000000000000" pitchFamily="2" charset="2"/>
              </a:rPr>
              <a:t></a:t>
            </a:r>
          </a:p>
          <a:p>
            <a:pPr lvl="1"/>
            <a:r>
              <a:rPr lang="en-GB" dirty="0">
                <a:sym typeface="Wingdings" panose="05000000000000000000" pitchFamily="2" charset="2"/>
              </a:rPr>
              <a:t>It is a different type of box model optimised for flexible layout design </a:t>
            </a:r>
            <a:r>
              <a:rPr lang="en-GB" b="1" i="1" dirty="0">
                <a:sym typeface="Wingdings" panose="05000000000000000000" pitchFamily="2" charset="2"/>
              </a:rPr>
              <a:t>within a row or column</a:t>
            </a:r>
            <a:r>
              <a:rPr lang="en-GB" dirty="0">
                <a:sym typeface="Wingdings" panose="05000000000000000000" pitchFamily="2" charset="2"/>
              </a:rPr>
              <a:t>.</a:t>
            </a:r>
            <a:endParaRPr lang="en-GB" dirty="0"/>
          </a:p>
          <a:p>
            <a:r>
              <a:rPr lang="en-GB" dirty="0"/>
              <a:t>It can easily centre content vertically.</a:t>
            </a:r>
          </a:p>
          <a:p>
            <a:r>
              <a:rPr lang="en-GB" dirty="0"/>
              <a:t>It can automatically space and align elements within a box, assigning available space between them.</a:t>
            </a:r>
          </a:p>
          <a:p>
            <a:r>
              <a:rPr lang="en-GB" b="1" dirty="0">
                <a:sym typeface="Wingdings" panose="05000000000000000000" pitchFamily="2" charset="2"/>
              </a:rPr>
              <a:t>Note</a:t>
            </a:r>
            <a:r>
              <a:rPr lang="en-GB" dirty="0">
                <a:sym typeface="Wingdings" panose="05000000000000000000" pitchFamily="2" charset="2"/>
              </a:rPr>
              <a:t>: it </a:t>
            </a:r>
            <a:r>
              <a:rPr lang="en-GB" dirty="0"/>
              <a:t>requires browser prefix codes in some browsers and not supported in some older ones.</a:t>
            </a:r>
            <a:endParaRPr lang="en-GB" dirty="0">
              <a:sym typeface="Wingdings" panose="05000000000000000000" pitchFamily="2" charset="2"/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8816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Flexbox, A Simple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85000" lnSpcReduction="20000"/>
          </a:bodyPr>
          <a:lstStyle/>
          <a:p>
            <a:r>
              <a:rPr lang="en-GB" b="1" dirty="0"/>
              <a:t>HTML</a:t>
            </a:r>
          </a:p>
          <a:p>
            <a:pPr marL="594360" lvl="2" indent="0">
              <a:buNone/>
            </a:pP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1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="flex-container"&gt;</a:t>
            </a:r>
            <a:endParaRPr lang="en-GB" sz="21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&lt;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1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="flex-item"&gt;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 Item 1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21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1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="flex-item"&gt;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 Item 2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21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1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="flex-item"&gt;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 Item 3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21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1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="flex-item"&gt;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 Item 4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21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2100" dirty="0"/>
          </a:p>
          <a:p>
            <a:r>
              <a:rPr lang="en-GB" b="1" dirty="0"/>
              <a:t>CSS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.flex-container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       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display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       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width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100%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height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300px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.flex-item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       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width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25%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height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100px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margin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10px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       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background-</a:t>
            </a:r>
            <a:r>
              <a:rPr lang="en-GB" sz="22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color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2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cornflowerblue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sz="1900" dirty="0"/>
          </a:p>
          <a:p>
            <a:pPr marL="0" indent="0">
              <a:buNone/>
            </a:pPr>
            <a:endParaRPr lang="en-GB" sz="23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0072" y="3429000"/>
            <a:ext cx="3737391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261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Flexbox Terms: Flex Container &amp; Items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7" y="1600200"/>
            <a:ext cx="8305109" cy="4965492"/>
          </a:xfrm>
        </p:spPr>
        <p:txBody>
          <a:bodyPr/>
          <a:lstStyle/>
          <a:p>
            <a:r>
              <a:rPr lang="en-GB" b="1" dirty="0"/>
              <a:t>Flex Container</a:t>
            </a:r>
            <a:r>
              <a:rPr lang="en-GB" dirty="0"/>
              <a:t>: The parent element that contains the flex items.</a:t>
            </a:r>
          </a:p>
          <a:p>
            <a:r>
              <a:rPr lang="en-GB" b="1" dirty="0"/>
              <a:t>Flex Item</a:t>
            </a:r>
            <a:r>
              <a:rPr lang="en-GB" dirty="0"/>
              <a:t>: each direct child element in a flex container becomes a flex item.</a:t>
            </a:r>
          </a:p>
          <a:p>
            <a:pPr lvl="1"/>
            <a:r>
              <a:rPr lang="en-GB" dirty="0"/>
              <a:t>Flex items are laid out in </a:t>
            </a:r>
            <a:r>
              <a:rPr lang="en-GB" b="1" dirty="0"/>
              <a:t>flex lines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They can be laid out horizontally (in rows) or vertically (in columns).</a:t>
            </a:r>
          </a:p>
          <a:p>
            <a:pPr lvl="1"/>
            <a:r>
              <a:rPr lang="en-GB" dirty="0"/>
              <a:t>The </a:t>
            </a:r>
            <a:r>
              <a:rPr lang="en-GB" b="1" dirty="0"/>
              <a:t>flex direction property</a:t>
            </a:r>
            <a:r>
              <a:rPr lang="en-GB" dirty="0"/>
              <a:t> of the Flex container determines the direction of the flex items.</a:t>
            </a:r>
          </a:p>
          <a:p>
            <a:r>
              <a:rPr lang="en-GB" dirty="0"/>
              <a:t>By default a flex container has only one flex line.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1058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Flexbox Terms: Axes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b="1" dirty="0"/>
              <a:t>Axes</a:t>
            </a:r>
            <a:r>
              <a:rPr lang="en-GB" dirty="0"/>
              <a:t>: The axes are important concepts used in Flexbox layout.</a:t>
            </a:r>
          </a:p>
          <a:p>
            <a:r>
              <a:rPr lang="en-GB" dirty="0"/>
              <a:t>Each flexbox layout has two axes:</a:t>
            </a:r>
          </a:p>
          <a:p>
            <a:pPr lvl="1"/>
            <a:r>
              <a:rPr lang="en-GB" dirty="0"/>
              <a:t>The </a:t>
            </a:r>
            <a:r>
              <a:rPr lang="en-GB" b="1" dirty="0"/>
              <a:t>main axis</a:t>
            </a:r>
            <a:r>
              <a:rPr lang="en-GB" dirty="0"/>
              <a:t> is the axis along which flex items follow each other.</a:t>
            </a:r>
          </a:p>
          <a:p>
            <a:pPr lvl="1"/>
            <a:r>
              <a:rPr lang="en-GB" dirty="0"/>
              <a:t>The </a:t>
            </a:r>
            <a:r>
              <a:rPr lang="en-GB" b="1" dirty="0"/>
              <a:t>cross axis</a:t>
            </a:r>
            <a:r>
              <a:rPr lang="en-GB" dirty="0"/>
              <a:t> is the axis perpendicular to the main axis.</a:t>
            </a:r>
          </a:p>
          <a:p>
            <a:pPr marL="365760" lvl="1" indent="0">
              <a:buNone/>
            </a:pPr>
            <a:r>
              <a:rPr lang="en-GB" b="1" dirty="0"/>
              <a:t>Note</a:t>
            </a:r>
            <a:r>
              <a:rPr lang="en-GB" dirty="0"/>
              <a:t>: The flex direction property determines which axes is the main axis and which is the cross axis.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1506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Flex Axes and Sizing for a </a:t>
            </a:r>
            <a:r>
              <a:rPr lang="en-GB" b="1" u="sng" dirty="0"/>
              <a:t>Row</a:t>
            </a:r>
            <a:r>
              <a:rPr lang="en-GB" dirty="0"/>
              <a:t> Flex Container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The main axis and cross axis of a Flexbox if the flex-direction is set to </a:t>
            </a:r>
            <a:r>
              <a:rPr lang="en-GB" b="1" dirty="0"/>
              <a:t>row</a:t>
            </a:r>
            <a:r>
              <a:rPr lang="en-GB" dirty="0"/>
              <a:t> (the default).</a:t>
            </a:r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3367960"/>
            <a:ext cx="6438095" cy="2752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5953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flex-direction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51840" cy="5257800"/>
          </a:xfrm>
        </p:spPr>
        <p:txBody>
          <a:bodyPr>
            <a:normAutofit/>
          </a:bodyPr>
          <a:lstStyle/>
          <a:p>
            <a:r>
              <a:rPr lang="en-GB" dirty="0"/>
              <a:t>The </a:t>
            </a:r>
            <a:r>
              <a:rPr lang="en-GB" b="1" dirty="0"/>
              <a:t>flex-direction</a:t>
            </a:r>
            <a:r>
              <a:rPr lang="en-GB" dirty="0"/>
              <a:t> property is used to specify the direction of the flexible items in the flexbox.</a:t>
            </a:r>
          </a:p>
          <a:p>
            <a:r>
              <a:rPr lang="en-GB" dirty="0"/>
              <a:t>It depends on the current writing mode.</a:t>
            </a:r>
          </a:p>
          <a:p>
            <a:pPr lvl="1"/>
            <a:r>
              <a:rPr lang="en-GB" b="1" dirty="0"/>
              <a:t>row</a:t>
            </a:r>
            <a:r>
              <a:rPr lang="en-GB" dirty="0"/>
              <a:t>: (default) flex items laid out left-to-right, top-to-bottom, if the writing mode is left-to-right and horizontal (English writing mode).</a:t>
            </a:r>
          </a:p>
          <a:p>
            <a:pPr lvl="1"/>
            <a:r>
              <a:rPr lang="en-GB" b="1" dirty="0"/>
              <a:t>row-reverse</a:t>
            </a:r>
            <a:r>
              <a:rPr lang="en-GB" dirty="0"/>
              <a:t>: if the writing mode is left-to-right, the items will be laid out from the right to left.</a:t>
            </a:r>
          </a:p>
          <a:p>
            <a:pPr lvl="1"/>
            <a:r>
              <a:rPr lang="en-GB" b="1" dirty="0"/>
              <a:t>column</a:t>
            </a:r>
            <a:r>
              <a:rPr lang="en-GB" dirty="0"/>
              <a:t>: if the writing mode is horizontal, the items are laid out vertically, top-to-bottom.</a:t>
            </a:r>
          </a:p>
          <a:p>
            <a:pPr lvl="1"/>
            <a:r>
              <a:rPr lang="en-GB" b="1" dirty="0"/>
              <a:t>column-reverse</a:t>
            </a:r>
            <a:r>
              <a:rPr lang="en-GB" dirty="0"/>
              <a:t>: same as column, but reversed.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1966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Flex Direction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97152"/>
          </a:xfrm>
        </p:spPr>
        <p:txBody>
          <a:bodyPr>
            <a:normAutofit/>
          </a:bodyPr>
          <a:lstStyle/>
          <a:p>
            <a:r>
              <a:rPr lang="en-GB" dirty="0"/>
              <a:t>The flex-direction property is added to the CSS for the flex container element.</a:t>
            </a:r>
          </a:p>
          <a:p>
            <a:pPr marL="320040" lvl="1" indent="0">
              <a:buNone/>
            </a:pPr>
            <a:r>
              <a:rPr lang="en-GB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</a:t>
            </a:r>
            <a:r>
              <a:rPr lang="en-GB" dirty="0" err="1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flexContainer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320040" lvl="1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display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320040" lvl="1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flex-direction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column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320040" lvl="1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width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100%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320040" lvl="1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height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300px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320040" lvl="1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dirty="0"/>
          </a:p>
          <a:p>
            <a:r>
              <a:rPr lang="en-GB" dirty="0"/>
              <a:t>The flexible items will be displayed vertically in a column.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8264" y="2348879"/>
            <a:ext cx="1440160" cy="2915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903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Flexbox</a:t>
            </a:r>
            <a:r>
              <a:rPr lang="en-GB" dirty="0"/>
              <a:t> Container CSS Properties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7" y="1600200"/>
            <a:ext cx="8411431" cy="449580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In addition to the </a:t>
            </a:r>
            <a:r>
              <a:rPr lang="en-GB" i="1" dirty="0"/>
              <a:t>flex-direction</a:t>
            </a:r>
            <a:r>
              <a:rPr lang="en-GB" dirty="0"/>
              <a:t> property, a </a:t>
            </a:r>
            <a:r>
              <a:rPr lang="en-GB" dirty="0" err="1"/>
              <a:t>flexbox</a:t>
            </a:r>
            <a:r>
              <a:rPr lang="en-GB" dirty="0"/>
              <a:t> container also has the following CSS properties:</a:t>
            </a:r>
          </a:p>
          <a:p>
            <a:r>
              <a:rPr lang="en-GB" dirty="0"/>
              <a:t>justify-content</a:t>
            </a:r>
          </a:p>
          <a:p>
            <a:r>
              <a:rPr lang="en-GB" dirty="0"/>
              <a:t>align-items</a:t>
            </a:r>
          </a:p>
          <a:p>
            <a:r>
              <a:rPr lang="en-GB" dirty="0"/>
              <a:t>flex-wrap</a:t>
            </a:r>
          </a:p>
          <a:p>
            <a:r>
              <a:rPr lang="en-GB" dirty="0"/>
              <a:t>align-content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87792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justify-content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Aligns flex items</a:t>
            </a:r>
            <a:r>
              <a:rPr lang="en-GB" dirty="0"/>
              <a:t> on the </a:t>
            </a:r>
            <a:r>
              <a:rPr lang="en-GB" b="1" i="1" dirty="0"/>
              <a:t>main axis</a:t>
            </a:r>
            <a:r>
              <a:rPr lang="en-GB" i="1" dirty="0"/>
              <a:t> </a:t>
            </a:r>
            <a:r>
              <a:rPr lang="en-GB" dirty="0"/>
              <a:t>when they do not use all available space.</a:t>
            </a:r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660264" y="2820888"/>
          <a:ext cx="8211590" cy="3200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07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0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48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669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67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37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6154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401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3478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9576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154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18652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16428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100246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62124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887427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262094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1166944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00046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7"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78301" y="2924834"/>
            <a:ext cx="75466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flex-start</a:t>
            </a:r>
            <a:r>
              <a:rPr lang="en-GB" sz="2000" dirty="0"/>
              <a:t>: Default, items are positioned at the start of the container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94944" y="3572906"/>
            <a:ext cx="64782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flex-end</a:t>
            </a:r>
            <a:r>
              <a:rPr lang="en-GB" sz="2000" dirty="0"/>
              <a:t>: items are positioned at the end of the container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94944" y="4189040"/>
            <a:ext cx="76388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err="1"/>
              <a:t>center</a:t>
            </a:r>
            <a:r>
              <a:rPr lang="en-GB" sz="2000" dirty="0"/>
              <a:t>: items are positioned towards the centre of the main axis line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94944" y="4765104"/>
            <a:ext cx="7722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space-between</a:t>
            </a:r>
            <a:r>
              <a:rPr lang="en-GB" sz="2000" dirty="0"/>
              <a:t>: items are distributed evenly on the line with equal spacing between them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94944" y="5485184"/>
            <a:ext cx="8241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space-around</a:t>
            </a:r>
            <a:r>
              <a:rPr lang="en-GB" sz="2000" dirty="0"/>
              <a:t>: items are positioned with space before, between and after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663304" y="6402814"/>
            <a:ext cx="37766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Illustration based on a </a:t>
            </a:r>
            <a:r>
              <a:rPr lang="en-GB" sz="1600" b="1" dirty="0"/>
              <a:t>row</a:t>
            </a:r>
            <a:r>
              <a:rPr lang="en-GB" sz="1600" dirty="0"/>
              <a:t> flex container</a:t>
            </a:r>
          </a:p>
        </p:txBody>
      </p:sp>
    </p:spTree>
    <p:extLst>
      <p:ext uri="{BB962C8B-B14F-4D97-AF65-F5344CB8AC3E}">
        <p14:creationId xmlns:p14="http://schemas.microsoft.com/office/powerpoint/2010/main" val="21238597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align-items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Aligns flex items</a:t>
            </a:r>
            <a:r>
              <a:rPr lang="en-GB" dirty="0"/>
              <a:t> on the </a:t>
            </a:r>
            <a:r>
              <a:rPr lang="en-GB" b="1" i="1" dirty="0"/>
              <a:t>cross-axis</a:t>
            </a:r>
            <a:r>
              <a:rPr lang="en-GB" dirty="0"/>
              <a:t> when they do not use all available space.</a:t>
            </a:r>
          </a:p>
          <a:p>
            <a:endParaRPr lang="en-GB" dirty="0"/>
          </a:p>
        </p:txBody>
      </p:sp>
      <p:grpSp>
        <p:nvGrpSpPr>
          <p:cNvPr id="42" name="Group 41"/>
          <p:cNvGrpSpPr/>
          <p:nvPr/>
        </p:nvGrpSpPr>
        <p:grpSpPr>
          <a:xfrm>
            <a:off x="447413" y="2741281"/>
            <a:ext cx="2672689" cy="1251942"/>
            <a:chOff x="447413" y="2741281"/>
            <a:chExt cx="2672689" cy="1251942"/>
          </a:xfrm>
        </p:grpSpPr>
        <p:sp>
          <p:nvSpPr>
            <p:cNvPr id="9" name="Rectangle 8"/>
            <p:cNvSpPr/>
            <p:nvPr/>
          </p:nvSpPr>
          <p:spPr>
            <a:xfrm>
              <a:off x="447413" y="2741281"/>
              <a:ext cx="584457" cy="79208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031870" y="2741281"/>
              <a:ext cx="576064" cy="432048"/>
            </a:xfrm>
            <a:prstGeom prst="rect">
              <a:avLst/>
            </a:prstGeom>
            <a:solidFill>
              <a:srgbClr val="FF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607934" y="2741281"/>
              <a:ext cx="936104" cy="792088"/>
            </a:xfrm>
            <a:prstGeom prst="rect">
              <a:avLst/>
            </a:prstGeom>
            <a:solidFill>
              <a:srgbClr val="CC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2544038" y="2741281"/>
              <a:ext cx="576064" cy="1251942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47414" y="2741281"/>
              <a:ext cx="2672687" cy="125194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3549987" y="2768208"/>
            <a:ext cx="2672689" cy="1225015"/>
            <a:chOff x="4144648" y="2852057"/>
            <a:chExt cx="2672689" cy="1225015"/>
          </a:xfrm>
        </p:grpSpPr>
        <p:sp>
          <p:nvSpPr>
            <p:cNvPr id="15" name="Rectangle 14"/>
            <p:cNvSpPr/>
            <p:nvPr/>
          </p:nvSpPr>
          <p:spPr>
            <a:xfrm>
              <a:off x="4144648" y="3284984"/>
              <a:ext cx="584457" cy="79208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729105" y="3645024"/>
              <a:ext cx="576064" cy="432048"/>
            </a:xfrm>
            <a:prstGeom prst="rect">
              <a:avLst/>
            </a:prstGeom>
            <a:solidFill>
              <a:srgbClr val="FF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5305169" y="3284984"/>
              <a:ext cx="936104" cy="792088"/>
            </a:xfrm>
            <a:prstGeom prst="rect">
              <a:avLst/>
            </a:prstGeom>
            <a:solidFill>
              <a:srgbClr val="CC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6241273" y="2852057"/>
              <a:ext cx="576064" cy="1225015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4144649" y="2852057"/>
              <a:ext cx="2672687" cy="122501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21005" y="4508333"/>
            <a:ext cx="2681080" cy="1251942"/>
            <a:chOff x="747184" y="4537720"/>
            <a:chExt cx="2681080" cy="1251942"/>
          </a:xfrm>
        </p:grpSpPr>
        <p:sp>
          <p:nvSpPr>
            <p:cNvPr id="21" name="Rectangle 20"/>
            <p:cNvSpPr/>
            <p:nvPr/>
          </p:nvSpPr>
          <p:spPr>
            <a:xfrm>
              <a:off x="747184" y="4767647"/>
              <a:ext cx="592848" cy="79208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1340032" y="4947667"/>
              <a:ext cx="576064" cy="432048"/>
            </a:xfrm>
            <a:prstGeom prst="rect">
              <a:avLst/>
            </a:prstGeom>
            <a:solidFill>
              <a:srgbClr val="FF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1916096" y="4767647"/>
              <a:ext cx="936104" cy="792088"/>
            </a:xfrm>
            <a:prstGeom prst="rect">
              <a:avLst/>
            </a:prstGeom>
            <a:solidFill>
              <a:srgbClr val="CC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852200" y="4537720"/>
              <a:ext cx="576064" cy="1251942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755576" y="4537720"/>
              <a:ext cx="2672687" cy="125194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286300" y="4500085"/>
            <a:ext cx="2672689" cy="1251942"/>
            <a:chOff x="4144647" y="4537720"/>
            <a:chExt cx="2672689" cy="1251942"/>
          </a:xfrm>
        </p:grpSpPr>
        <p:sp>
          <p:nvSpPr>
            <p:cNvPr id="26" name="Rectangle 25"/>
            <p:cNvSpPr/>
            <p:nvPr/>
          </p:nvSpPr>
          <p:spPr>
            <a:xfrm>
              <a:off x="4144647" y="4537720"/>
              <a:ext cx="584457" cy="125194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4729104" y="4537720"/>
              <a:ext cx="576064" cy="1251942"/>
            </a:xfrm>
            <a:prstGeom prst="rect">
              <a:avLst/>
            </a:prstGeom>
            <a:solidFill>
              <a:srgbClr val="FF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305168" y="4537720"/>
              <a:ext cx="936104" cy="1251942"/>
            </a:xfrm>
            <a:prstGeom prst="rect">
              <a:avLst/>
            </a:prstGeom>
            <a:solidFill>
              <a:srgbClr val="CC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6241272" y="4537720"/>
              <a:ext cx="576064" cy="1251942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4144648" y="4537720"/>
              <a:ext cx="2672687" cy="125194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6185466" y="4422643"/>
            <a:ext cx="2672689" cy="1329384"/>
            <a:chOff x="7052195" y="2636912"/>
            <a:chExt cx="2672689" cy="1329384"/>
          </a:xfrm>
        </p:grpSpPr>
        <p:sp>
          <p:nvSpPr>
            <p:cNvPr id="34" name="Rectangle 33"/>
            <p:cNvSpPr/>
            <p:nvPr/>
          </p:nvSpPr>
          <p:spPr>
            <a:xfrm>
              <a:off x="7052195" y="2780928"/>
              <a:ext cx="584457" cy="79208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7636652" y="2852936"/>
              <a:ext cx="576064" cy="432048"/>
            </a:xfrm>
            <a:prstGeom prst="rect">
              <a:avLst/>
            </a:prstGeom>
            <a:solidFill>
              <a:srgbClr val="FF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212716" y="2714354"/>
              <a:ext cx="936104" cy="792088"/>
            </a:xfrm>
            <a:prstGeom prst="rect">
              <a:avLst/>
            </a:prstGeom>
            <a:solidFill>
              <a:srgbClr val="CC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Rectangle 36"/>
            <p:cNvSpPr/>
            <p:nvPr/>
          </p:nvSpPr>
          <p:spPr>
            <a:xfrm>
              <a:off x="9148820" y="2780928"/>
              <a:ext cx="576064" cy="1185368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7052196" y="2714354"/>
              <a:ext cx="2672687" cy="125194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7060588" y="2636912"/>
              <a:ext cx="261475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foo      </a:t>
              </a:r>
              <a:r>
                <a:rPr lang="en-GB" sz="1200" dirty="0" err="1"/>
                <a:t>foo</a:t>
              </a:r>
              <a:r>
                <a:rPr lang="en-GB" sz="1200" dirty="0"/>
                <a:t>              </a:t>
              </a:r>
              <a:r>
                <a:rPr lang="en-GB" sz="2400" dirty="0" err="1"/>
                <a:t>foo</a:t>
              </a:r>
              <a:r>
                <a:rPr lang="en-GB" sz="2400" dirty="0"/>
                <a:t>      </a:t>
              </a:r>
              <a:r>
                <a:rPr lang="en-GB" dirty="0" err="1"/>
                <a:t>foo</a:t>
              </a:r>
              <a:endParaRPr lang="en-GB" dirty="0"/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1005500" y="3153294"/>
            <a:ext cx="12584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flex-start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134444" y="3054313"/>
            <a:ext cx="11446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flex-end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065247" y="4949754"/>
            <a:ext cx="9393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err="1"/>
              <a:t>center</a:t>
            </a:r>
            <a:endParaRPr lang="en-GB" sz="2000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3917410" y="4958637"/>
            <a:ext cx="10077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stretch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842980" y="4942668"/>
            <a:ext cx="11785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baseline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663304" y="6402814"/>
            <a:ext cx="37766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Illustration based on a </a:t>
            </a:r>
            <a:r>
              <a:rPr lang="en-GB" sz="1600" b="1" dirty="0"/>
              <a:t>row</a:t>
            </a:r>
            <a:r>
              <a:rPr lang="en-GB" sz="1600" dirty="0"/>
              <a:t> flex container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949208" y="6057388"/>
            <a:ext cx="53590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Default (noticeable when no height set on flex items)</a:t>
            </a:r>
          </a:p>
        </p:txBody>
      </p:sp>
      <p:cxnSp>
        <p:nvCxnSpPr>
          <p:cNvPr id="6" name="Straight Arrow Connector 5"/>
          <p:cNvCxnSpPr>
            <a:stCxn id="4" idx="0"/>
            <a:endCxn id="30" idx="2"/>
          </p:cNvCxnSpPr>
          <p:nvPr/>
        </p:nvCxnSpPr>
        <p:spPr>
          <a:xfrm flipH="1" flipV="1">
            <a:off x="4622645" y="5752027"/>
            <a:ext cx="6111" cy="3053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34250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flex-wrap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Controls whether the </a:t>
            </a:r>
            <a:r>
              <a:rPr lang="en-GB" b="1" dirty="0"/>
              <a:t>flex container</a:t>
            </a:r>
            <a:r>
              <a:rPr lang="en-GB" dirty="0"/>
              <a:t> is </a:t>
            </a:r>
            <a:r>
              <a:rPr lang="en-GB" b="1" dirty="0"/>
              <a:t>single or multi line</a:t>
            </a:r>
            <a:r>
              <a:rPr lang="en-GB" dirty="0"/>
              <a:t>.</a:t>
            </a:r>
          </a:p>
          <a:p>
            <a:r>
              <a:rPr lang="en-GB" b="1" dirty="0" err="1"/>
              <a:t>nowrap</a:t>
            </a:r>
            <a:r>
              <a:rPr lang="en-GB" dirty="0"/>
              <a:t>: default, the flex container is single line. The flexible items will not wrap even if too wide.</a:t>
            </a:r>
          </a:p>
          <a:p>
            <a:r>
              <a:rPr lang="en-GB" b="1" dirty="0"/>
              <a:t>wrap</a:t>
            </a:r>
            <a:r>
              <a:rPr lang="en-GB" dirty="0"/>
              <a:t>: the flex container is multi line – the flexible items will wrap if necessary.</a:t>
            </a:r>
          </a:p>
          <a:p>
            <a:endParaRPr lang="en-GB" dirty="0"/>
          </a:p>
          <a:p>
            <a:pPr>
              <a:spcBef>
                <a:spcPts val="1800"/>
              </a:spcBef>
            </a:pPr>
            <a:r>
              <a:rPr lang="en-GB" b="1" dirty="0"/>
              <a:t>wrap-reverse</a:t>
            </a:r>
            <a:r>
              <a:rPr lang="en-GB" dirty="0"/>
              <a:t>: same as wrap, but in reverse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5076056" y="4466560"/>
          <a:ext cx="340804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57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5070985" y="5805264"/>
          <a:ext cx="340804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57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9470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align-content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Aligns </a:t>
            </a:r>
            <a:r>
              <a:rPr lang="en-GB" b="1" dirty="0"/>
              <a:t>flex lines</a:t>
            </a:r>
            <a:r>
              <a:rPr lang="en-GB" dirty="0"/>
              <a:t> (</a:t>
            </a:r>
            <a:r>
              <a:rPr lang="en-GB" b="1" dirty="0"/>
              <a:t>multi-line flex items</a:t>
            </a:r>
            <a:r>
              <a:rPr lang="en-GB" dirty="0"/>
              <a:t>)</a:t>
            </a:r>
            <a:r>
              <a:rPr lang="en-GB" b="1" dirty="0"/>
              <a:t> </a:t>
            </a:r>
            <a:r>
              <a:rPr lang="en-GB" dirty="0"/>
              <a:t>on the </a:t>
            </a:r>
            <a:r>
              <a:rPr lang="en-GB" b="1" i="1" dirty="0"/>
              <a:t>cross axis</a:t>
            </a:r>
            <a:r>
              <a:rPr lang="en-GB" i="1" dirty="0"/>
              <a:t> </a:t>
            </a:r>
            <a:r>
              <a:rPr lang="en-GB" dirty="0"/>
              <a:t>when they do not use all available space.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163" y="2503170"/>
            <a:ext cx="5246370" cy="435483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884368" y="5661248"/>
            <a:ext cx="8985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Default</a:t>
            </a:r>
          </a:p>
        </p:txBody>
      </p:sp>
      <p:cxnSp>
        <p:nvCxnSpPr>
          <p:cNvPr id="7" name="Straight Arrow Connector 6"/>
          <p:cNvCxnSpPr>
            <a:stCxn id="4" idx="1"/>
          </p:cNvCxnSpPr>
          <p:nvPr/>
        </p:nvCxnSpPr>
        <p:spPr>
          <a:xfrm flipH="1">
            <a:off x="7092280" y="5845914"/>
            <a:ext cx="792088" cy="313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0528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Flex Item CSS Properties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971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Flex items have the following CSS properties:</a:t>
            </a:r>
          </a:p>
          <a:p>
            <a:r>
              <a:rPr lang="en-GB" b="1" dirty="0"/>
              <a:t>order</a:t>
            </a:r>
            <a:r>
              <a:rPr lang="en-GB" dirty="0"/>
              <a:t>: used to specify/change the ordering of a flex item.</a:t>
            </a:r>
          </a:p>
          <a:p>
            <a:r>
              <a:rPr lang="en-GB" b="1" dirty="0"/>
              <a:t>margin</a:t>
            </a:r>
            <a:r>
              <a:rPr lang="en-GB" dirty="0"/>
              <a:t>: automatically absorbs extra space – used to push flex items into different positions.</a:t>
            </a:r>
          </a:p>
          <a:p>
            <a:pPr lvl="1"/>
            <a:r>
              <a:rPr lang="en-GB" b="1" i="1" dirty="0"/>
              <a:t>margin: auto</a:t>
            </a:r>
            <a:r>
              <a:rPr lang="en-GB" dirty="0"/>
              <a:t>; (perfectly centred)</a:t>
            </a:r>
          </a:p>
          <a:p>
            <a:pPr lvl="1"/>
            <a:r>
              <a:rPr lang="en-GB" b="1" i="1" dirty="0"/>
              <a:t>margin-left: auto</a:t>
            </a:r>
            <a:r>
              <a:rPr lang="en-GB" dirty="0"/>
              <a:t>; absorbs extra space on the right side of the flex item to its left side.</a:t>
            </a:r>
          </a:p>
          <a:p>
            <a:r>
              <a:rPr lang="en-GB" b="1" dirty="0"/>
              <a:t>align-self</a:t>
            </a:r>
            <a:r>
              <a:rPr lang="en-GB" dirty="0"/>
              <a:t>: overrides the flex container’s align-items property for that flex item</a:t>
            </a:r>
          </a:p>
          <a:p>
            <a:r>
              <a:rPr lang="en-GB" b="1" dirty="0"/>
              <a:t>flex</a:t>
            </a:r>
            <a:r>
              <a:rPr lang="en-GB" dirty="0"/>
              <a:t>: specifies the items of a flexible length.</a:t>
            </a:r>
          </a:p>
        </p:txBody>
      </p:sp>
    </p:spTree>
    <p:extLst>
      <p:ext uri="{BB962C8B-B14F-4D97-AF65-F5344CB8AC3E}">
        <p14:creationId xmlns:p14="http://schemas.microsoft.com/office/powerpoint/2010/main" val="1253682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order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Specifies the </a:t>
            </a:r>
            <a:r>
              <a:rPr lang="en-GB" b="1" dirty="0"/>
              <a:t>display order of a flex item </a:t>
            </a:r>
            <a:r>
              <a:rPr lang="en-GB" dirty="0"/>
              <a:t>in relation to the other flex items in the same parent container.</a:t>
            </a:r>
          </a:p>
          <a:p>
            <a:r>
              <a:rPr lang="en-GB" dirty="0"/>
              <a:t>HTML</a:t>
            </a:r>
          </a:p>
          <a:p>
            <a:pPr marL="594360" lvl="2" indent="0">
              <a:buNone/>
            </a:pP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="flex-container"&gt;</a:t>
            </a:r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&lt;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="flex-item"&gt;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 Item 1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="flex-item first"&gt;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 Item 2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="flex-item"&gt;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 Item 3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dirty="0"/>
          </a:p>
          <a:p>
            <a:r>
              <a:rPr lang="en-GB" dirty="0"/>
              <a:t>CSS</a:t>
            </a:r>
          </a:p>
          <a:p>
            <a:pPr marL="594360" lvl="2" indent="0">
              <a:buNone/>
            </a:pPr>
            <a:r>
              <a:rPr lang="en-GB" sz="19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.flex-container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{</a:t>
            </a:r>
          </a:p>
          <a:p>
            <a:pPr marL="594360" lvl="2" indent="0">
              <a:buNone/>
            </a:pP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	display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-</a:t>
            </a:r>
            <a:r>
              <a:rPr lang="en-GB" sz="19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webkit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-flex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display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sz="1900" dirty="0"/>
          </a:p>
          <a:p>
            <a:pPr marL="594360" lvl="2" indent="0">
              <a:buNone/>
            </a:pPr>
            <a:r>
              <a:rPr lang="en-GB" sz="19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.flex-item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	</a:t>
            </a: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width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25%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height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100px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margin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10px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	</a:t>
            </a: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background-</a:t>
            </a:r>
            <a:r>
              <a:rPr lang="en-GB" sz="19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color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cornflowerblue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</a:p>
          <a:p>
            <a:pPr marL="594360" lvl="2" indent="0">
              <a:buNone/>
            </a:pPr>
            <a:r>
              <a:rPr lang="en-GB" sz="19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.first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594360" lvl="2" indent="0">
              <a:buNone/>
            </a:pP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	</a:t>
            </a:r>
            <a:r>
              <a:rPr lang="en-GB" sz="1900" b="1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-</a:t>
            </a:r>
            <a:r>
              <a:rPr lang="en-GB" sz="1900" b="1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webkit</a:t>
            </a:r>
            <a:r>
              <a:rPr lang="en-GB" sz="1900" b="1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-order</a:t>
            </a:r>
            <a:r>
              <a:rPr lang="en-GB" sz="1900" b="1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b="1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-1</a:t>
            </a:r>
            <a:r>
              <a:rPr lang="en-GB" sz="1900" b="1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1900" b="1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order</a:t>
            </a:r>
            <a:r>
              <a:rPr lang="en-GB" sz="1900" b="1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b="1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-1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</a:p>
          <a:p>
            <a:pPr marL="594360" lvl="2" indent="0">
              <a:buNone/>
            </a:pPr>
            <a:endParaRPr lang="en-GB" sz="1900" dirty="0"/>
          </a:p>
          <a:p>
            <a:pPr marL="594360" lvl="2" indent="0">
              <a:buNone/>
            </a:pPr>
            <a:endParaRPr lang="en-GB" sz="1900" dirty="0"/>
          </a:p>
          <a:p>
            <a:pPr marL="365760" lvl="1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707904" y="2996952"/>
            <a:ext cx="576064" cy="288032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4716016" y="3717032"/>
            <a:ext cx="4296767" cy="2817023"/>
            <a:chOff x="4716016" y="3717032"/>
            <a:chExt cx="4296767" cy="2817023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545440" y="3717032"/>
              <a:ext cx="3419048" cy="114285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5796136" y="5949280"/>
              <a:ext cx="321664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/>
                <a:t>Order me one position before my normal position.</a:t>
              </a:r>
            </a:p>
          </p:txBody>
        </p:sp>
        <p:cxnSp>
          <p:nvCxnSpPr>
            <p:cNvPr id="8" name="Straight Arrow Connector 7"/>
            <p:cNvCxnSpPr>
              <a:stCxn id="6" idx="1"/>
            </p:cNvCxnSpPr>
            <p:nvPr/>
          </p:nvCxnSpPr>
          <p:spPr>
            <a:xfrm flipH="1" flipV="1">
              <a:off x="4716016" y="6237312"/>
              <a:ext cx="1080120" cy="435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>
              <a:stCxn id="6" idx="0"/>
            </p:cNvCxnSpPr>
            <p:nvPr/>
          </p:nvCxnSpPr>
          <p:spPr>
            <a:xfrm flipH="1" flipV="1">
              <a:off x="6588224" y="4941168"/>
              <a:ext cx="816236" cy="100811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72299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margin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>
            <a:normAutofit fontScale="85000" lnSpcReduction="20000"/>
          </a:bodyPr>
          <a:lstStyle/>
          <a:p>
            <a:r>
              <a:rPr lang="en-GB" b="1" dirty="0"/>
              <a:t>margin-right: auto</a:t>
            </a:r>
            <a:r>
              <a:rPr lang="en-GB" dirty="0"/>
              <a:t>;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="flex-container"&gt;</a:t>
            </a:r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&lt;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="flex-item first"&gt;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 Item 1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&lt;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="flex-item"&gt;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 Item 2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&lt;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="flex-item"&gt;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 Item 3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1900" dirty="0">
              <a:solidFill>
                <a:srgbClr val="8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9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.flex-container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{</a:t>
            </a:r>
          </a:p>
          <a:p>
            <a:pPr marL="0" indent="0">
              <a:buNone/>
            </a:pP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	display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-</a:t>
            </a:r>
            <a:r>
              <a:rPr lang="en-GB" sz="19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webkit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-flex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display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0" indent="0">
              <a:buNone/>
            </a:pP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sz="1900" dirty="0"/>
          </a:p>
          <a:p>
            <a:pPr marL="0" indent="0">
              <a:buNone/>
            </a:pPr>
            <a:r>
              <a:rPr lang="en-GB" sz="19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.flex-item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0" indent="0">
              <a:buNone/>
            </a:pP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</a:t>
            </a: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width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75px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height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75px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0" indent="0">
              <a:buNone/>
            </a:pP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</a:t>
            </a: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margin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auto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0" indent="0">
              <a:buNone/>
            </a:pP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background-</a:t>
            </a:r>
            <a:r>
              <a:rPr lang="en-GB" sz="19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color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cornflowerblue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0" indent="0">
              <a:buNone/>
            </a:pP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</a:p>
          <a:p>
            <a:pPr marL="0" indent="0">
              <a:buNone/>
            </a:pPr>
            <a:r>
              <a:rPr lang="en-GB" sz="19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.first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0" indent="0">
              <a:buNone/>
            </a:pP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</a:t>
            </a:r>
            <a:r>
              <a:rPr lang="en-GB" sz="1900" b="1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margin-right</a:t>
            </a:r>
            <a:r>
              <a:rPr lang="en-GB" sz="1900" b="1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b="1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auto</a:t>
            </a:r>
            <a:r>
              <a:rPr lang="en-GB" sz="1900" b="1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</a:p>
          <a:p>
            <a:pPr marL="0" indent="0">
              <a:buNone/>
            </a:pP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</a:p>
          <a:p>
            <a:pPr marL="0" indent="0">
              <a:buNone/>
            </a:pPr>
            <a:endParaRPr lang="en-GB" sz="2200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275856" y="2276872"/>
            <a:ext cx="576064" cy="288032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/>
          <p:cNvGrpSpPr/>
          <p:nvPr/>
        </p:nvGrpSpPr>
        <p:grpSpPr>
          <a:xfrm>
            <a:off x="3059832" y="4509120"/>
            <a:ext cx="5706216" cy="1869952"/>
            <a:chOff x="3059832" y="4509120"/>
            <a:chExt cx="5706216" cy="1869952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75572" y="4509120"/>
              <a:ext cx="3790476" cy="933333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4283968" y="5732741"/>
              <a:ext cx="375936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Absorbs any extra space to the right of the item with class “first”</a:t>
              </a:r>
            </a:p>
          </p:txBody>
        </p:sp>
        <p:cxnSp>
          <p:nvCxnSpPr>
            <p:cNvPr id="9" name="Straight Arrow Connector 8"/>
            <p:cNvCxnSpPr>
              <a:stCxn id="7" idx="1"/>
            </p:cNvCxnSpPr>
            <p:nvPr/>
          </p:nvCxnSpPr>
          <p:spPr>
            <a:xfrm flipH="1" flipV="1">
              <a:off x="3059832" y="6021288"/>
              <a:ext cx="1224136" cy="3461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flipH="1" flipV="1">
              <a:off x="6084168" y="5229200"/>
              <a:ext cx="79481" cy="64807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83247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margin Property: Perfect Centring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>
            <a:normAutofit/>
          </a:bodyPr>
          <a:lstStyle/>
          <a:p>
            <a:r>
              <a:rPr lang="en-GB" b="1" dirty="0"/>
              <a:t>margin: auto; </a:t>
            </a:r>
            <a:r>
              <a:rPr lang="en-GB" dirty="0"/>
              <a:t>(Perfect centring)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="flex-container"&gt;</a:t>
            </a:r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&lt;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="flex-item"&gt;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 Item 1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1900" dirty="0">
              <a:solidFill>
                <a:srgbClr val="8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.flex-container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{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	display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-</a:t>
            </a:r>
            <a:r>
              <a:rPr lang="en-GB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webkit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-flex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display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sz="1800" dirty="0"/>
          </a:p>
          <a:p>
            <a:pPr marL="0" indent="0">
              <a:buNone/>
            </a:pP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.flex-item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width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75px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height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75px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</a:t>
            </a:r>
            <a:r>
              <a:rPr lang="en-GB" sz="1800" b="1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margin</a:t>
            </a:r>
            <a:r>
              <a:rPr lang="en-GB" sz="1800" b="1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800" b="1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auto</a:t>
            </a:r>
            <a:r>
              <a:rPr lang="en-GB" sz="1800" b="1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background-</a:t>
            </a:r>
            <a:r>
              <a:rPr lang="en-GB" sz="18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color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cornflowerblue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sz="1800" dirty="0"/>
          </a:p>
          <a:p>
            <a:endParaRPr lang="en-GB" dirty="0"/>
          </a:p>
          <a:p>
            <a:endParaRPr lang="en-GB" dirty="0"/>
          </a:p>
        </p:txBody>
      </p:sp>
      <p:grpSp>
        <p:nvGrpSpPr>
          <p:cNvPr id="13" name="Group 12"/>
          <p:cNvGrpSpPr/>
          <p:nvPr/>
        </p:nvGrpSpPr>
        <p:grpSpPr>
          <a:xfrm>
            <a:off x="1036679" y="4365104"/>
            <a:ext cx="7973869" cy="2371429"/>
            <a:chOff x="1036679" y="4365104"/>
            <a:chExt cx="7973869" cy="237142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220072" y="4365104"/>
              <a:ext cx="3790476" cy="2371429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1036679" y="6090202"/>
              <a:ext cx="375936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The flex item is perfectly centred, horizontally and vertically.</a:t>
              </a:r>
            </a:p>
          </p:txBody>
        </p:sp>
        <p:cxnSp>
          <p:nvCxnSpPr>
            <p:cNvPr id="7" name="Straight Arrow Connector 6"/>
            <p:cNvCxnSpPr/>
            <p:nvPr/>
          </p:nvCxnSpPr>
          <p:spPr>
            <a:xfrm flipV="1">
              <a:off x="4283968" y="6092890"/>
              <a:ext cx="1417036" cy="36044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flipV="1">
              <a:off x="2267744" y="5301208"/>
              <a:ext cx="0" cy="97056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71130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flex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23848" cy="5141168"/>
          </a:xfrm>
        </p:spPr>
        <p:txBody>
          <a:bodyPr/>
          <a:lstStyle/>
          <a:p>
            <a:r>
              <a:rPr lang="en-GB" dirty="0"/>
              <a:t>Specifies the flex items of a flexible length</a:t>
            </a:r>
          </a:p>
          <a:p>
            <a:r>
              <a:rPr lang="en-GB" dirty="0"/>
              <a:t>Syntax: </a:t>
            </a:r>
          </a:p>
          <a:p>
            <a:pPr marL="365760" lvl="1" indent="0" algn="ctr">
              <a:buNone/>
            </a:pPr>
            <a:r>
              <a:rPr lang="en-GB" dirty="0"/>
              <a:t>flex: flex-grow flex-shrink flex-basis;</a:t>
            </a:r>
          </a:p>
          <a:p>
            <a:pPr lvl="1"/>
            <a:r>
              <a:rPr lang="en-GB" b="1" dirty="0"/>
              <a:t>flex-grow</a:t>
            </a:r>
            <a:r>
              <a:rPr lang="en-GB" dirty="0"/>
              <a:t>: determines how much the flexible item will grow relative to the other items in the container.</a:t>
            </a:r>
          </a:p>
          <a:p>
            <a:pPr lvl="1"/>
            <a:r>
              <a:rPr lang="en-GB" b="1" dirty="0"/>
              <a:t>flex-shrink</a:t>
            </a:r>
            <a:r>
              <a:rPr lang="en-GB" dirty="0"/>
              <a:t>: determines how much the flexible item will shrink relative to the other items in the container.</a:t>
            </a:r>
          </a:p>
          <a:p>
            <a:pPr lvl="1"/>
            <a:r>
              <a:rPr lang="en-GB" b="1" dirty="0"/>
              <a:t>flex-basis</a:t>
            </a:r>
            <a:r>
              <a:rPr lang="en-GB" dirty="0"/>
              <a:t>: the initial main size of the flex item before free space is distributed according to the flex factors.</a:t>
            </a:r>
          </a:p>
          <a:p>
            <a:pPr lvl="1"/>
            <a:r>
              <a:rPr lang="en-GB" dirty="0"/>
              <a:t>The default is: </a:t>
            </a:r>
            <a:r>
              <a:rPr lang="en-GB" b="1" dirty="0"/>
              <a:t>0 1 auto</a:t>
            </a:r>
            <a:r>
              <a:rPr lang="en-GB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2917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flex Property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41168"/>
          </a:xfrm>
        </p:spPr>
        <p:txBody>
          <a:bodyPr/>
          <a:lstStyle/>
          <a:p>
            <a:r>
              <a:rPr lang="en-GB" sz="2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auto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  <a:endParaRPr lang="en-GB" dirty="0"/>
          </a:p>
          <a:p>
            <a:pPr lvl="1"/>
            <a:r>
              <a:rPr lang="en-GB" dirty="0"/>
              <a:t>Item will grow 1 part into space available, or will shrink 1 part when not enough space and basis will be automatically determined based on its content.</a:t>
            </a:r>
          </a:p>
          <a:p>
            <a:r>
              <a:rPr lang="en-GB" sz="2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0 0 50px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lvl="1"/>
            <a:r>
              <a:rPr lang="en-GB" dirty="0"/>
              <a:t>Item will neither grow nor shrink and it’s basis is 50px (will be 50px regardless of any free space).</a:t>
            </a:r>
          </a:p>
          <a:p>
            <a:r>
              <a:rPr lang="en-GB" sz="2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2 0 50%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lvl="1"/>
            <a:r>
              <a:rPr lang="en-GB" dirty="0"/>
              <a:t>Item will take two lots of space, but won’t shrink and its initial base size is 50%.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77780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Download instructions from Moodle</a:t>
            </a:r>
          </a:p>
        </p:txBody>
      </p:sp>
    </p:spTree>
    <p:extLst>
      <p:ext uri="{BB962C8B-B14F-4D97-AF65-F5344CB8AC3E}">
        <p14:creationId xmlns:p14="http://schemas.microsoft.com/office/powerpoint/2010/main" val="32863708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2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Props1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14128</TotalTime>
  <Words>1530</Words>
  <Application>Microsoft Office PowerPoint</Application>
  <PresentationFormat>On-screen Show (4:3)</PresentationFormat>
  <Paragraphs>207</Paragraphs>
  <Slides>22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Calibri</vt:lpstr>
      <vt:lpstr>Cambria</vt:lpstr>
      <vt:lpstr>Consolas</vt:lpstr>
      <vt:lpstr>Wingdings</vt:lpstr>
      <vt:lpstr>Wingdings 2</vt:lpstr>
      <vt:lpstr>Median</vt:lpstr>
      <vt:lpstr>CSS3 Flexbox</vt:lpstr>
      <vt:lpstr>Content</vt:lpstr>
      <vt:lpstr>CSS3 Flexbox</vt:lpstr>
      <vt:lpstr>CSS3 Flexbox</vt:lpstr>
      <vt:lpstr>Flexbox, A Simple Example</vt:lpstr>
      <vt:lpstr>Flexbox Terms: Flex Container &amp; Items</vt:lpstr>
      <vt:lpstr>Flexbox Terms: Axes</vt:lpstr>
      <vt:lpstr>Flex Axes and Sizing for a Row Flex Container</vt:lpstr>
      <vt:lpstr>The flex-direction Property</vt:lpstr>
      <vt:lpstr>Flex Direction Example</vt:lpstr>
      <vt:lpstr>Flexbox Container CSS Properties</vt:lpstr>
      <vt:lpstr>The justify-content Property</vt:lpstr>
      <vt:lpstr>The align-items Property</vt:lpstr>
      <vt:lpstr>The flex-wrap Property</vt:lpstr>
      <vt:lpstr>The align-content Property</vt:lpstr>
      <vt:lpstr>Flex Item CSS Properties</vt:lpstr>
      <vt:lpstr>The order Property</vt:lpstr>
      <vt:lpstr>The margin Property</vt:lpstr>
      <vt:lpstr>The margin Property: Perfect Centring</vt:lpstr>
      <vt:lpstr>The flex Property</vt:lpstr>
      <vt:lpstr>flex Property Examples</vt:lpstr>
      <vt:lpstr>Lab Exercise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1480</cp:revision>
  <cp:lastPrinted>2014-09-29T16:21:25Z</cp:lastPrinted>
  <dcterms:created xsi:type="dcterms:W3CDTF">2013-09-18T07:00:31Z</dcterms:created>
  <dcterms:modified xsi:type="dcterms:W3CDTF">2019-01-29T11:42:03Z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