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406" r:id="rId2"/>
    <p:sldId id="264" r:id="rId3"/>
    <p:sldId id="268" r:id="rId4"/>
    <p:sldId id="269" r:id="rId5"/>
    <p:sldId id="408" r:id="rId6"/>
    <p:sldId id="273" r:id="rId7"/>
    <p:sldId id="270" r:id="rId8"/>
    <p:sldId id="409" r:id="rId9"/>
    <p:sldId id="326" r:id="rId10"/>
    <p:sldId id="277" r:id="rId11"/>
    <p:sldId id="278" r:id="rId12"/>
    <p:sldId id="279" r:id="rId13"/>
    <p:sldId id="339" r:id="rId14"/>
    <p:sldId id="288" r:id="rId15"/>
    <p:sldId id="304" r:id="rId16"/>
    <p:sldId id="327" r:id="rId17"/>
    <p:sldId id="307" r:id="rId18"/>
    <p:sldId id="308" r:id="rId19"/>
    <p:sldId id="341" r:id="rId20"/>
    <p:sldId id="310" r:id="rId21"/>
    <p:sldId id="311" r:id="rId22"/>
    <p:sldId id="340" r:id="rId23"/>
    <p:sldId id="33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765"/>
    <p:restoredTop sz="87789"/>
  </p:normalViewPr>
  <p:slideViewPr>
    <p:cSldViewPr snapToGrid="0" snapToObjects="1">
      <p:cViewPr varScale="1">
        <p:scale>
          <a:sx n="140" d="100"/>
          <a:sy n="140" d="100"/>
        </p:scale>
        <p:origin x="158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D6ECF1-00F3-1541-85C3-E2F8FD82A0FF}" type="datetimeFigureOut">
              <a:rPr lang="en-US" smtClean="0"/>
              <a:t>3/22/21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F419B7-B52D-3445-B84A-6635CF0EABB0}" type="slidenum">
              <a:rPr lang="en-US" smtClean="0"/>
              <a:t>‹#›</a:t>
            </a:fld>
            <a:endParaRPr lang="en-US"/>
          </a:p>
        </p:txBody>
      </p:sp>
    </p:spTree>
    <p:extLst>
      <p:ext uri="{BB962C8B-B14F-4D97-AF65-F5344CB8AC3E}">
        <p14:creationId xmlns:p14="http://schemas.microsoft.com/office/powerpoint/2010/main" val="1435882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Lecture is based chapter5 of ‘Essentials of Strength Training and Conditioning’ 4</a:t>
            </a:r>
            <a:r>
              <a:rPr lang="en-US" baseline="30000" dirty="0"/>
              <a:t>th</a:t>
            </a:r>
            <a:r>
              <a:rPr lang="en-US" dirty="0"/>
              <a:t> Edition by Haff and Triplett 2016 – a comprehensive set of </a:t>
            </a:r>
            <a:r>
              <a:rPr lang="en-US" dirty="0" err="1"/>
              <a:t>powerpoint</a:t>
            </a:r>
            <a:r>
              <a:rPr lang="en-US" dirty="0"/>
              <a:t> slides is available in the section, but this will include only some of them.</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F50F230-A820-4766-A949-4C4708509B77}"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1870675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9E918F5-2E56-4DB0-81FB-ACBD9E7E5087}"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052870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DE2B49D-1E6D-46F7-B5C8-696C612985AB}"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549477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6F16F9C-E617-46B4-9CA4-AB9B9965FB36}"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Times New Roman" panose="02020603050405020304" pitchFamily="18" charset="0"/>
                <a:ea typeface="ＭＳ Ｐゴシック" panose="020B0600070205080204" pitchFamily="34" charset="-128"/>
              </a:rPr>
              <a:t>Describe action potential rising in motor cortex and travelling to motor unit. What is a motor unit?</a:t>
            </a:r>
          </a:p>
        </p:txBody>
      </p:sp>
    </p:spTree>
    <p:extLst>
      <p:ext uri="{BB962C8B-B14F-4D97-AF65-F5344CB8AC3E}">
        <p14:creationId xmlns:p14="http://schemas.microsoft.com/office/powerpoint/2010/main" val="37001517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know I like my analogies – a muscle is a boat, the motor units are the paddlers –not all work at the same time. They only have on and off </a:t>
            </a:r>
            <a:r>
              <a:rPr lang="en-US" dirty="0" err="1"/>
              <a:t>swtich</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F50F230-A820-4766-A949-4C4708509B77}"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29512153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B865680-9A89-4F20-BAC5-C089EAC7243C}"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Times New Roman" panose="02020603050405020304" pitchFamily="18" charset="0"/>
                <a:ea typeface="ＭＳ Ｐゴシック" panose="020B0600070205080204" pitchFamily="34" charset="-128"/>
              </a:rPr>
              <a:t>Recruited according to size</a:t>
            </a:r>
          </a:p>
        </p:txBody>
      </p:sp>
    </p:spTree>
    <p:extLst>
      <p:ext uri="{BB962C8B-B14F-4D97-AF65-F5344CB8AC3E}">
        <p14:creationId xmlns:p14="http://schemas.microsoft.com/office/powerpoint/2010/main" val="779404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2103572-6BCA-44E2-87AD-42CA42E620C9}"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9183307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Adaptations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Increased recruitment rate – get more of them paddling</a:t>
            </a:r>
          </a:p>
          <a:p>
            <a:r>
              <a:rPr lang="en-US" dirty="0"/>
              <a:t>Increased </a:t>
            </a:r>
            <a:r>
              <a:rPr lang="en-US" dirty="0" err="1"/>
              <a:t>synchronisation</a:t>
            </a:r>
            <a:r>
              <a:rPr lang="en-US" dirty="0"/>
              <a:t> of motor units – drummer beating a drum</a:t>
            </a:r>
          </a:p>
          <a:p>
            <a:r>
              <a:rPr lang="en-US" dirty="0"/>
              <a:t>Increased neural drive – banging the drum louder</a:t>
            </a:r>
          </a:p>
          <a:p>
            <a:r>
              <a:rPr lang="en-US" dirty="0"/>
              <a:t>Increased rate of firing – speed up the drum</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F50F230-A820-4766-A949-4C4708509B77}"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6702105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82AA2EA-EFBE-42CD-B670-2AF9E1F832A0}"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Times New Roman" panose="02020603050405020304" pitchFamily="18" charset="0"/>
                <a:ea typeface="ＭＳ Ｐゴシック" panose="020B0600070205080204" pitchFamily="34" charset="-128"/>
              </a:rPr>
              <a:t>Cross education – the other leg gets stronger when you train one leg – central adaptations</a:t>
            </a:r>
          </a:p>
        </p:txBody>
      </p:sp>
    </p:spTree>
    <p:extLst>
      <p:ext uri="{BB962C8B-B14F-4D97-AF65-F5344CB8AC3E}">
        <p14:creationId xmlns:p14="http://schemas.microsoft.com/office/powerpoint/2010/main" val="2908606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9CF31B4-F711-4ABD-9A7F-CB90F9737951}"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33870482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E231ABE-CA06-43A3-A5D1-40AED3F90525}"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001587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56D4D74-EB8D-4A07-998C-A2892A39CBA5}"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Times New Roman" panose="02020603050405020304" pitchFamily="18" charset="0"/>
                <a:ea typeface="ＭＳ Ｐゴシック" panose="020B0600070205080204" pitchFamily="34" charset="-128"/>
              </a:rPr>
              <a:t>Remember size principle – type 1 </a:t>
            </a:r>
            <a:r>
              <a:rPr lang="en-US" altLang="en-US" dirty="0" err="1">
                <a:latin typeface="Times New Roman" panose="02020603050405020304" pitchFamily="18" charset="0"/>
                <a:ea typeface="ＭＳ Ｐゴシック" panose="020B0600070205080204" pitchFamily="34" charset="-128"/>
              </a:rPr>
              <a:t>fibres</a:t>
            </a:r>
            <a:r>
              <a:rPr lang="en-US" altLang="en-US" dirty="0">
                <a:latin typeface="Times New Roman" panose="02020603050405020304" pitchFamily="18" charset="0"/>
                <a:ea typeface="ＭＳ Ｐゴシック" panose="020B0600070205080204" pitchFamily="34" charset="-128"/>
              </a:rPr>
              <a:t> recruited first so all hypertrophy, just type 2 have potential for more growth</a:t>
            </a:r>
          </a:p>
        </p:txBody>
      </p:sp>
    </p:spTree>
    <p:extLst>
      <p:ext uri="{BB962C8B-B14F-4D97-AF65-F5344CB8AC3E}">
        <p14:creationId xmlns:p14="http://schemas.microsoft.com/office/powerpoint/2010/main" val="16502968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C4DCB75-AE22-45F6-ACEB-3D9AA9A5D451}"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Times New Roman" panose="02020603050405020304" pitchFamily="18" charset="0"/>
                <a:ea typeface="ＭＳ Ｐゴシック" panose="020B0600070205080204" pitchFamily="34" charset="-128"/>
              </a:rPr>
              <a:t>Specificity – these are often opposite to aerobic adaptations – do we want neural and muscular adaptations, or only neural? E.g. cyclists and runner?</a:t>
            </a:r>
          </a:p>
        </p:txBody>
      </p:sp>
    </p:spTree>
    <p:extLst>
      <p:ext uri="{BB962C8B-B14F-4D97-AF65-F5344CB8AC3E}">
        <p14:creationId xmlns:p14="http://schemas.microsoft.com/office/powerpoint/2010/main" val="41747614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21D56B0-D0F5-489D-BC98-A6742EE92FED}"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35010548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ACD8CA6-569F-4C48-A162-3A167565E230}"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91139" name="Rectangle 2"/>
          <p:cNvSpPr>
            <a:spLocks noGrp="1" noRot="1" noChangeAspect="1" noChangeArrowheads="1" noTextEdit="1"/>
          </p:cNvSpPr>
          <p:nvPr>
            <p:ph type="sldImg"/>
          </p:nvPr>
        </p:nvSpPr>
        <p:spPr>
          <a:ln/>
        </p:spPr>
      </p:sp>
      <p:sp>
        <p:nvSpPr>
          <p:cNvPr id="911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0803122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11000E6-7FEC-4168-8231-161D5A44D33F}"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4207768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9E500DA-8DED-484E-A75A-836465E4FD14}"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98307" name="Rectangle 2"/>
          <p:cNvSpPr>
            <a:spLocks noGrp="1" noRot="1" noChangeAspect="1" noChangeArrowheads="1" noTextEdit="1"/>
          </p:cNvSpPr>
          <p:nvPr>
            <p:ph type="sldImg"/>
          </p:nvPr>
        </p:nvSpPr>
        <p:spPr>
          <a:ln/>
        </p:spPr>
      </p:sp>
      <p:sp>
        <p:nvSpPr>
          <p:cNvPr id="983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30261650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C34AB53-FB83-4A72-BFB6-4850386E3A86}"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100355" name="Rectangle 2"/>
          <p:cNvSpPr>
            <a:spLocks noGrp="1" noRot="1" noChangeAspect="1" noChangeArrowheads="1" noTextEdit="1"/>
          </p:cNvSpPr>
          <p:nvPr>
            <p:ph type="sldImg"/>
          </p:nvPr>
        </p:nvSpPr>
        <p:spPr>
          <a:ln/>
        </p:spPr>
      </p:sp>
      <p:sp>
        <p:nvSpPr>
          <p:cNvPr id="1003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30394029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C46399F-2A9A-4395-B80F-D141D4028D03}"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102403" name="Rectangle 2"/>
          <p:cNvSpPr>
            <a:spLocks noGrp="1" noRot="1" noChangeAspect="1" noChangeArrowheads="1" noTextEdit="1"/>
          </p:cNvSpPr>
          <p:nvPr>
            <p:ph type="sldImg"/>
          </p:nvPr>
        </p:nvSpPr>
        <p:spPr>
          <a:ln/>
        </p:spPr>
      </p:sp>
      <p:sp>
        <p:nvSpPr>
          <p:cNvPr id="1024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38425774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FEC8AF2-A066-44CD-8F6D-460F6FFABCAE}"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106499" name="Rectangle 2"/>
          <p:cNvSpPr>
            <a:spLocks noGrp="1" noRot="1" noChangeAspect="1" noChangeArrowheads="1" noTextEdit="1"/>
          </p:cNvSpPr>
          <p:nvPr>
            <p:ph type="sldImg"/>
          </p:nvPr>
        </p:nvSpPr>
        <p:spPr>
          <a:ln/>
        </p:spPr>
      </p:sp>
      <p:sp>
        <p:nvSpPr>
          <p:cNvPr id="1065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29421918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F7B3EAD-9158-40BD-9E34-CD7F6EA843B6}"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108547" name="Rectangle 2"/>
          <p:cNvSpPr>
            <a:spLocks noGrp="1" noRot="1" noChangeAspect="1" noChangeArrowheads="1" noTextEdit="1"/>
          </p:cNvSpPr>
          <p:nvPr>
            <p:ph type="sldImg"/>
          </p:nvPr>
        </p:nvSpPr>
        <p:spPr>
          <a:ln/>
        </p:spPr>
      </p:sp>
      <p:sp>
        <p:nvSpPr>
          <p:cNvPr id="1085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4677118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aseline="-25000">
                <a:solidFill>
                  <a:schemeClr val="tx1"/>
                </a:solidFill>
                <a:latin typeface="Times New Roman" panose="02020603050405020304" pitchFamily="18" charset="0"/>
                <a:ea typeface="ＭＳ Ｐゴシック" panose="020B0600070205080204" pitchFamily="34" charset="-128"/>
              </a:defRPr>
            </a:lvl1pPr>
            <a:lvl2pPr marL="742950" indent="-285750">
              <a:defRPr sz="2400" baseline="-25000">
                <a:solidFill>
                  <a:schemeClr val="tx1"/>
                </a:solidFill>
                <a:latin typeface="Times New Roman" panose="02020603050405020304" pitchFamily="18" charset="0"/>
                <a:ea typeface="ＭＳ Ｐゴシック" panose="020B0600070205080204" pitchFamily="34" charset="-128"/>
              </a:defRPr>
            </a:lvl2pPr>
            <a:lvl3pPr marL="1143000" indent="-228600">
              <a:defRPr sz="2400" baseline="-25000">
                <a:solidFill>
                  <a:schemeClr val="tx1"/>
                </a:solidFill>
                <a:latin typeface="Times New Roman" panose="02020603050405020304" pitchFamily="18" charset="0"/>
                <a:ea typeface="ＭＳ Ｐゴシック" panose="020B0600070205080204" pitchFamily="34" charset="-128"/>
              </a:defRPr>
            </a:lvl3pPr>
            <a:lvl4pPr marL="1600200" indent="-228600">
              <a:defRPr sz="2400" baseline="-25000">
                <a:solidFill>
                  <a:schemeClr val="tx1"/>
                </a:solidFill>
                <a:latin typeface="Times New Roman" panose="02020603050405020304" pitchFamily="18" charset="0"/>
                <a:ea typeface="ＭＳ Ｐゴシック" panose="020B0600070205080204" pitchFamily="34" charset="-128"/>
              </a:defRPr>
            </a:lvl4pPr>
            <a:lvl5pPr marL="2057400" indent="-228600">
              <a:defRPr sz="2400" baseline="-250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baseline="-25000">
                <a:solidFill>
                  <a:schemeClr val="tx1"/>
                </a:solidFill>
                <a:latin typeface="Times New Roman" panose="02020603050405020304" pitchFamily="18" charset="0"/>
                <a:ea typeface="ＭＳ Ｐゴシック"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70A9AFC-E13D-4BC7-ACAE-F6C3998C735E}" type="slidenum">
              <a:rPr kumimoji="0" lang="en-US"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ＭＳ Ｐゴシック"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US" altLang="en-US" sz="1200" b="0" i="0" u="none" strike="noStrike" kern="1200" cap="none" spc="0" normalizeH="0" baseline="0" noProof="0">
              <a:ln>
                <a:noFill/>
              </a:ln>
              <a:solidFill>
                <a:srgbClr val="000000"/>
              </a:solidFill>
              <a:effectLst/>
              <a:uLnTx/>
              <a:uFillTx/>
              <a:latin typeface="Times New Roman" panose="02020603050405020304" pitchFamily="18" charset="0"/>
              <a:ea typeface="ＭＳ Ｐゴシック" panose="020B0600070205080204" pitchFamily="34" charset="-128"/>
              <a:cs typeface="+mn-cs"/>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42900031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a:defRPr/>
            </a:lvl1pPr>
          </a:lstStyle>
          <a:p>
            <a:pPr>
              <a:defRPr/>
            </a:pPr>
            <a:fld id="{D676B2D6-3AD5-472A-B4CD-BE8C0B1FB015}" type="datetimeFigureOut">
              <a:rPr lang="en-GB"/>
              <a:pPr>
                <a:defRPr/>
              </a:pPr>
              <a:t>22/03/2021</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2C2A993C-D06F-484E-8710-6CAE9D74F69B}" type="slidenum">
              <a:rPr lang="en-GB"/>
              <a:pPr>
                <a:defRPr/>
              </a:pPr>
              <a:t>‹#›</a:t>
            </a:fld>
            <a:endParaRPr lang="en-GB"/>
          </a:p>
        </p:txBody>
      </p:sp>
    </p:spTree>
    <p:extLst>
      <p:ext uri="{BB962C8B-B14F-4D97-AF65-F5344CB8AC3E}">
        <p14:creationId xmlns:p14="http://schemas.microsoft.com/office/powerpoint/2010/main" val="1335962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1002F4F7-757B-4CC8-9A7F-CA2E2562B21E}" type="datetimeFigureOut">
              <a:rPr lang="en-GB"/>
              <a:pPr>
                <a:defRPr/>
              </a:pPr>
              <a:t>22/03/2021</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a:defRPr dirty="0"/>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FB05BFD-1AB8-4A48-9A86-52DF1684E2B6}" type="slidenum">
              <a:rPr lang="en-GB"/>
              <a:pPr>
                <a:defRPr/>
              </a:pPr>
              <a:t>‹#›</a:t>
            </a:fld>
            <a:endParaRPr lang="en-GB"/>
          </a:p>
        </p:txBody>
      </p:sp>
    </p:spTree>
    <p:extLst>
      <p:ext uri="{BB962C8B-B14F-4D97-AF65-F5344CB8AC3E}">
        <p14:creationId xmlns:p14="http://schemas.microsoft.com/office/powerpoint/2010/main" val="3643034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9D48FE15-F24F-4B52-8E4A-C4E774AA05E7}" type="datetimeFigureOut">
              <a:rPr lang="en-GB"/>
              <a:pPr>
                <a:defRPr/>
              </a:pPr>
              <a:t>22/03/2021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68144896-78EA-4FBF-A39C-69ADB6BECA40}" type="slidenum">
              <a:rPr lang="en-GB"/>
              <a:pPr>
                <a:defRPr/>
              </a:pPr>
              <a:t>‹#›</a:t>
            </a:fld>
            <a:endParaRPr lang="en-GB" dirty="0"/>
          </a:p>
        </p:txBody>
      </p:sp>
    </p:spTree>
    <p:extLst>
      <p:ext uri="{BB962C8B-B14F-4D97-AF65-F5344CB8AC3E}">
        <p14:creationId xmlns:p14="http://schemas.microsoft.com/office/powerpoint/2010/main" val="14437822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605DE10C-AF17-44E8-9D60-856AA235FF48}" type="datetimeFigureOut">
              <a:rPr lang="en-GB"/>
              <a:pPr>
                <a:defRPr/>
              </a:pPr>
              <a:t>22/03/2021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79396964-1D4F-4E51-9B2D-96002D50D55C}" type="slidenum">
              <a:rPr lang="en-GB"/>
              <a:pPr>
                <a:defRPr/>
              </a:pPr>
              <a:t>‹#›</a:t>
            </a:fld>
            <a:endParaRPr lang="en-GB" dirty="0"/>
          </a:p>
        </p:txBody>
      </p:sp>
    </p:spTree>
    <p:extLst>
      <p:ext uri="{BB962C8B-B14F-4D97-AF65-F5344CB8AC3E}">
        <p14:creationId xmlns:p14="http://schemas.microsoft.com/office/powerpoint/2010/main" val="37760330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F1F394D-7B70-40B4-94AD-CCA05094FB5C}" type="datetimeFigureOut">
              <a:rPr lang="en-GB"/>
              <a:pPr>
                <a:defRPr/>
              </a:pPr>
              <a:t>22/03/2021</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9F95376-95C4-4355-BB0C-487EEBFD196F}" type="slidenum">
              <a:rPr lang="en-GB"/>
              <a:pPr>
                <a:defRPr/>
              </a:pPr>
              <a:t>‹#›</a:t>
            </a:fld>
            <a:endParaRPr lang="en-GB" dirty="0"/>
          </a:p>
        </p:txBody>
      </p:sp>
    </p:spTree>
    <p:extLst>
      <p:ext uri="{BB962C8B-B14F-4D97-AF65-F5344CB8AC3E}">
        <p14:creationId xmlns:p14="http://schemas.microsoft.com/office/powerpoint/2010/main" val="2521466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FB0FF989-F291-450B-A322-B19275F56679}" type="datetimeFigureOut">
              <a:rPr lang="en-GB"/>
              <a:pPr>
                <a:defRPr/>
              </a:pPr>
              <a:t>22/03/2021</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359EDF26-EEE2-4535-B92E-21A5F5BB6AD9}" type="slidenum">
              <a:rPr lang="en-GB"/>
              <a:pPr>
                <a:defRPr/>
              </a:pPr>
              <a:t>‹#›</a:t>
            </a:fld>
            <a:endParaRPr lang="en-GB" dirty="0"/>
          </a:p>
        </p:txBody>
      </p:sp>
    </p:spTree>
    <p:extLst>
      <p:ext uri="{BB962C8B-B14F-4D97-AF65-F5344CB8AC3E}">
        <p14:creationId xmlns:p14="http://schemas.microsoft.com/office/powerpoint/2010/main" val="2350537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C2422197-2606-4071-8965-FA94D022F04D}" type="datetimeFigureOut">
              <a:rPr lang="en-GB"/>
              <a:pPr>
                <a:defRPr/>
              </a:pPr>
              <a:t>22/03/2021</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F22AF4AF-4601-4AC6-BFD2-48EAB0852658}" type="slidenum">
              <a:rPr lang="en-GB"/>
              <a:pPr>
                <a:defRPr/>
              </a:pPr>
              <a:t>‹#›</a:t>
            </a:fld>
            <a:endParaRPr lang="en-GB" dirty="0"/>
          </a:p>
        </p:txBody>
      </p:sp>
    </p:spTree>
    <p:extLst>
      <p:ext uri="{BB962C8B-B14F-4D97-AF65-F5344CB8AC3E}">
        <p14:creationId xmlns:p14="http://schemas.microsoft.com/office/powerpoint/2010/main" val="189169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66114B80-2EB7-4060-B13A-E0327748DFED}" type="datetimeFigureOut">
              <a:rPr lang="en-GB"/>
              <a:pPr>
                <a:defRPr/>
              </a:pPr>
              <a:t>22/03/2021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6504B735-47B8-470F-B882-4B0A9C5DC88A}" type="slidenum">
              <a:rPr lang="en-GB"/>
              <a:pPr>
                <a:defRPr/>
              </a:pPr>
              <a:t>‹#›</a:t>
            </a:fld>
            <a:endParaRPr lang="en-GB" dirty="0"/>
          </a:p>
        </p:txBody>
      </p:sp>
    </p:spTree>
    <p:extLst>
      <p:ext uri="{BB962C8B-B14F-4D97-AF65-F5344CB8AC3E}">
        <p14:creationId xmlns:p14="http://schemas.microsoft.com/office/powerpoint/2010/main" val="1035386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4F0D2A6-A638-4693-A62A-6DD7814CEC5F}" type="datetimeFigureOut">
              <a:rPr lang="en-GB"/>
              <a:pPr>
                <a:defRPr/>
              </a:pPr>
              <a:t>22/03/2021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B2FA160B-BDE7-4150-993C-0527E9656CE8}" type="slidenum">
              <a:rPr lang="en-GB"/>
              <a:pPr>
                <a:defRPr/>
              </a:pPr>
              <a:t>‹#›</a:t>
            </a:fld>
            <a:endParaRPr lang="en-GB" dirty="0"/>
          </a:p>
        </p:txBody>
      </p:sp>
    </p:spTree>
    <p:extLst>
      <p:ext uri="{BB962C8B-B14F-4D97-AF65-F5344CB8AC3E}">
        <p14:creationId xmlns:p14="http://schemas.microsoft.com/office/powerpoint/2010/main" val="1253600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D0DB94-5E69-4E43-9455-C1B86C68F40A}" type="datetimeFigureOut">
              <a:rPr lang="en-GB"/>
              <a:pPr>
                <a:defRPr/>
              </a:pPr>
              <a:t>22/03/2021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4017B666-123D-4503-BC90-D23367346A4A}" type="slidenum">
              <a:rPr lang="en-GB"/>
              <a:pPr>
                <a:defRPr/>
              </a:pPr>
              <a:t>‹#›</a:t>
            </a:fld>
            <a:endParaRPr lang="en-GB" dirty="0"/>
          </a:p>
        </p:txBody>
      </p:sp>
    </p:spTree>
    <p:extLst>
      <p:ext uri="{BB962C8B-B14F-4D97-AF65-F5344CB8AC3E}">
        <p14:creationId xmlns:p14="http://schemas.microsoft.com/office/powerpoint/2010/main" val="338123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9865FB1-4E25-4B17-A59C-81AB98AAD51E}" type="datetimeFigureOut">
              <a:rPr lang="en-GB"/>
              <a:pPr>
                <a:defRPr/>
              </a:pPr>
              <a:t>22/03/2021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97905CFE-753D-40F5-A825-259BC322061E}" type="slidenum">
              <a:rPr lang="en-GB"/>
              <a:pPr>
                <a:defRPr/>
              </a:pPr>
              <a:t>‹#›</a:t>
            </a:fld>
            <a:endParaRPr lang="en-GB" dirty="0"/>
          </a:p>
        </p:txBody>
      </p:sp>
    </p:spTree>
    <p:extLst>
      <p:ext uri="{BB962C8B-B14F-4D97-AF65-F5344CB8AC3E}">
        <p14:creationId xmlns:p14="http://schemas.microsoft.com/office/powerpoint/2010/main" val="3038639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a:defRPr sz="1050" smtClean="0">
                <a:solidFill>
                  <a:schemeClr val="tx1">
                    <a:tint val="75000"/>
                  </a:schemeClr>
                </a:solidFill>
              </a:defRPr>
            </a:lvl1pPr>
          </a:lstStyle>
          <a:p>
            <a:pPr>
              <a:defRPr/>
            </a:pPr>
            <a:fld id="{D9B37B61-E4BF-4EBB-B765-4F0D837C2D63}" type="datetimeFigureOut">
              <a:rPr lang="en-GB"/>
              <a:pPr>
                <a:defRPr/>
              </a:pPr>
              <a:t>22/03/2021</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lIns="91440" tIns="45720" rIns="91440" bIns="45720" rtlCol="0" anchor="ctr"/>
          <a:lstStyle>
            <a:lvl1pPr algn="r">
              <a:defRPr sz="1200" smtClean="0">
                <a:solidFill>
                  <a:schemeClr val="tx1">
                    <a:tint val="75000"/>
                  </a:schemeClr>
                </a:solidFill>
              </a:defRPr>
            </a:lvl1pPr>
          </a:lstStyle>
          <a:p>
            <a:pPr>
              <a:defRPr/>
            </a:pPr>
            <a:fld id="{08436501-BDF2-440C-BE14-AEF4FEA0898C}" type="slidenum">
              <a:rPr lang="en-GB"/>
              <a:pPr>
                <a:defRPr/>
              </a:pPr>
              <a:t>‹#›</a:t>
            </a:fld>
            <a:endParaRPr lang="en-GB" dirty="0"/>
          </a:p>
        </p:txBody>
      </p:sp>
    </p:spTree>
    <p:extLst>
      <p:ext uri="{BB962C8B-B14F-4D97-AF65-F5344CB8AC3E}">
        <p14:creationId xmlns:p14="http://schemas.microsoft.com/office/powerpoint/2010/main" val="14576077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3"/>
          <p:cNvSpPr>
            <a:spLocks noGrp="1"/>
          </p:cNvSpPr>
          <p:nvPr>
            <p:ph type="ctrTitle"/>
          </p:nvPr>
        </p:nvSpPr>
        <p:spPr>
          <a:xfrm>
            <a:off x="2208213" y="1989139"/>
            <a:ext cx="7772400" cy="1470025"/>
          </a:xfrm>
        </p:spPr>
        <p:txBody>
          <a:bodyPr/>
          <a:lstStyle/>
          <a:p>
            <a:r>
              <a:rPr lang="en-GB" altLang="en-US" dirty="0"/>
              <a:t>Adaptations to Anaerobic Training</a:t>
            </a:r>
            <a:br>
              <a:rPr lang="en-GB" altLang="en-US" dirty="0"/>
            </a:br>
            <a:r>
              <a:rPr lang="en-GB" altLang="en-US" dirty="0"/>
              <a:t>(Ch 5 Haff &amp; Triplett, 2016)</a:t>
            </a:r>
          </a:p>
        </p:txBody>
      </p:sp>
      <p:sp>
        <p:nvSpPr>
          <p:cNvPr id="5" name="Subtitle 4"/>
          <p:cNvSpPr>
            <a:spLocks noGrp="1"/>
          </p:cNvSpPr>
          <p:nvPr>
            <p:ph type="subTitle" idx="1"/>
          </p:nvPr>
        </p:nvSpPr>
        <p:spPr>
          <a:xfrm>
            <a:off x="2894013" y="3744913"/>
            <a:ext cx="6400800" cy="1752600"/>
          </a:xfrm>
        </p:spPr>
        <p:txBody>
          <a:bodyPr rtlCol="0">
            <a:normAutofit/>
          </a:bodyPr>
          <a:lstStyle/>
          <a:p>
            <a:pPr fontAlgn="auto">
              <a:spcAft>
                <a:spcPts val="0"/>
              </a:spcAft>
              <a:defRPr/>
            </a:pPr>
            <a:endParaRPr lang="en-GB" dirty="0"/>
          </a:p>
          <a:p>
            <a:pPr fontAlgn="auto">
              <a:spcAft>
                <a:spcPts val="0"/>
              </a:spcAft>
              <a:defRPr/>
            </a:pPr>
            <a:r>
              <a:rPr lang="en-GB" dirty="0"/>
              <a:t>Geraint Forster</a:t>
            </a:r>
          </a:p>
        </p:txBody>
      </p:sp>
    </p:spTree>
    <p:extLst>
      <p:ext uri="{BB962C8B-B14F-4D97-AF65-F5344CB8AC3E}">
        <p14:creationId xmlns:p14="http://schemas.microsoft.com/office/powerpoint/2010/main" val="94704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dirty="0">
                <a:ea typeface="ＭＳ Ｐゴシック" panose="020B0600070205080204" pitchFamily="34" charset="-128"/>
              </a:rPr>
              <a:t>Physiological Adaptations to Anaerobic Training</a:t>
            </a:r>
            <a:r>
              <a:rPr lang="en-US" altLang="en-US" dirty="0">
                <a:ea typeface="ＭＳ Ｐゴシック" panose="020B0600070205080204" pitchFamily="34" charset="-128"/>
              </a:rPr>
              <a:t> </a:t>
            </a:r>
          </a:p>
        </p:txBody>
      </p:sp>
      <p:sp>
        <p:nvSpPr>
          <p:cNvPr id="15363" name="Rectangle 3"/>
          <p:cNvSpPr>
            <a:spLocks noGrp="1" noChangeArrowheads="1"/>
          </p:cNvSpPr>
          <p:nvPr>
            <p:ph idx="1"/>
          </p:nvPr>
        </p:nvSpPr>
        <p:spPr>
          <a:xfrm>
            <a:off x="2095501" y="1981200"/>
            <a:ext cx="7974013" cy="4318000"/>
          </a:xfrm>
        </p:spPr>
        <p:txBody>
          <a:bodyPr/>
          <a:lstStyle/>
          <a:p>
            <a:r>
              <a:rPr lang="en-US" altLang="en-US">
                <a:ea typeface="ＭＳ Ｐゴシック" panose="020B0600070205080204" pitchFamily="34" charset="-128"/>
              </a:rPr>
              <a:t>anaerobic training: High-intensity, intermittent bouts of exercise such as weight training; plyometric drills; and speed, agility, and interval training.</a:t>
            </a:r>
          </a:p>
        </p:txBody>
      </p:sp>
    </p:spTree>
    <p:extLst>
      <p:ext uri="{BB962C8B-B14F-4D97-AF65-F5344CB8AC3E}">
        <p14:creationId xmlns:p14="http://schemas.microsoft.com/office/powerpoint/2010/main" val="1513582445"/>
      </p:ext>
    </p:extLst>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altLang="en-US">
                <a:ea typeface="ＭＳ Ｐゴシック" panose="020B0600070205080204" pitchFamily="34" charset="-128"/>
              </a:rPr>
              <a:t>Neural Adaptations </a:t>
            </a:r>
          </a:p>
        </p:txBody>
      </p:sp>
      <p:sp>
        <p:nvSpPr>
          <p:cNvPr id="17411" name="Rectangle 3"/>
          <p:cNvSpPr>
            <a:spLocks noGrp="1" noChangeArrowheads="1"/>
          </p:cNvSpPr>
          <p:nvPr>
            <p:ph idx="1"/>
          </p:nvPr>
        </p:nvSpPr>
        <p:spPr>
          <a:xfrm>
            <a:off x="2095500" y="1981200"/>
            <a:ext cx="8051800" cy="3392488"/>
          </a:xfrm>
        </p:spPr>
        <p:txBody>
          <a:bodyPr/>
          <a:lstStyle/>
          <a:p>
            <a:r>
              <a:rPr lang="en-US" altLang="en-US">
                <a:ea typeface="ＭＳ Ｐゴシック" panose="020B0600070205080204" pitchFamily="34" charset="-128"/>
              </a:rPr>
              <a:t>Anaerobic training may elicit adaptations along the neuromuscular chain, beginning in the higher brain centers and continuing down to the level of individual muscle fibers.</a:t>
            </a:r>
          </a:p>
          <a:p>
            <a:endParaRPr lang="en-US" altLang="en-US">
              <a:ea typeface="ＭＳ Ｐゴシック" panose="020B0600070205080204" pitchFamily="34" charset="-128"/>
            </a:endParaRPr>
          </a:p>
        </p:txBody>
      </p:sp>
      <p:sp>
        <p:nvSpPr>
          <p:cNvPr id="4" name="Rectangle 3"/>
          <p:cNvSpPr txBox="1">
            <a:spLocks noChangeArrowheads="1"/>
          </p:cNvSpPr>
          <p:nvPr/>
        </p:nvSpPr>
        <p:spPr bwMode="auto">
          <a:xfrm>
            <a:off x="2095500" y="6096001"/>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None/>
              <a:defRPr/>
            </a:pPr>
            <a:r>
              <a:rPr lang="en-US" sz="1400" i="1" kern="0" dirty="0">
                <a:solidFill>
                  <a:prstClr val="black"/>
                </a:solidFill>
                <a:latin typeface="Myriad Pro"/>
              </a:rPr>
              <a:t>(continued)</a:t>
            </a:r>
          </a:p>
          <a:p>
            <a:pPr lvl="1" eaLnBrk="1" hangingPunct="1">
              <a:lnSpc>
                <a:spcPct val="90000"/>
              </a:lnSpc>
              <a:defRPr/>
            </a:pPr>
            <a:endParaRPr lang="en-US" altLang="en-US" kern="0" dirty="0">
              <a:solidFill>
                <a:prstClr val="black"/>
              </a:solidFill>
              <a:latin typeface="Myriad Pro"/>
              <a:ea typeface="ＭＳ Ｐゴシック" panose="020B0600070205080204" pitchFamily="34" charset="-128"/>
            </a:endParaRPr>
          </a:p>
        </p:txBody>
      </p:sp>
    </p:spTree>
    <p:extLst>
      <p:ext uri="{BB962C8B-B14F-4D97-AF65-F5344CB8AC3E}">
        <p14:creationId xmlns:p14="http://schemas.microsoft.com/office/powerpoint/2010/main" val="452197120"/>
      </p:ext>
    </p:extLst>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5"/>
          <p:cNvSpPr>
            <a:spLocks noGrp="1" noChangeArrowheads="1"/>
          </p:cNvSpPr>
          <p:nvPr>
            <p:ph type="title"/>
          </p:nvPr>
        </p:nvSpPr>
        <p:spPr/>
        <p:txBody>
          <a:bodyPr/>
          <a:lstStyle/>
          <a:p>
            <a:endParaRPr lang="en-US" altLang="en-US" dirty="0">
              <a:ea typeface="ＭＳ Ｐゴシック" panose="020B0600070205080204" pitchFamily="34" charset="-128"/>
            </a:endParaRPr>
          </a:p>
        </p:txBody>
      </p:sp>
      <p:pic>
        <p:nvPicPr>
          <p:cNvPr id="20483"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87925" y="274638"/>
            <a:ext cx="2216150" cy="4938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90343688"/>
      </p:ext>
    </p:extLst>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37A8E-61A5-724C-A2C3-CF962BAB7D75}"/>
              </a:ext>
            </a:extLst>
          </p:cNvPr>
          <p:cNvSpPr>
            <a:spLocks noGrp="1"/>
          </p:cNvSpPr>
          <p:nvPr>
            <p:ph type="title"/>
          </p:nvPr>
        </p:nvSpPr>
        <p:spPr/>
        <p:txBody>
          <a:bodyPr/>
          <a:lstStyle/>
          <a:p>
            <a:r>
              <a:rPr lang="en-US" dirty="0"/>
              <a:t>Motor units as paddlers!</a:t>
            </a:r>
          </a:p>
        </p:txBody>
      </p:sp>
      <p:pic>
        <p:nvPicPr>
          <p:cNvPr id="5" name="Content Placeholder 4" descr="A group of people rowing a boat in the water&#10;&#10;Description automatically generated">
            <a:extLst>
              <a:ext uri="{FF2B5EF4-FFF2-40B4-BE49-F238E27FC236}">
                <a16:creationId xmlns:a16="http://schemas.microsoft.com/office/drawing/2014/main" id="{C290D5DF-0D25-984D-B4B3-44BB9C2EDEA4}"/>
              </a:ext>
            </a:extLst>
          </p:cNvPr>
          <p:cNvPicPr>
            <a:picLocks noGrp="1" noChangeAspect="1"/>
          </p:cNvPicPr>
          <p:nvPr>
            <p:ph idx="1"/>
          </p:nvPr>
        </p:nvPicPr>
        <p:blipFill>
          <a:blip r:embed="rId3"/>
          <a:stretch>
            <a:fillRect/>
          </a:stretch>
        </p:blipFill>
        <p:spPr>
          <a:xfrm>
            <a:off x="1981200" y="1891772"/>
            <a:ext cx="8289858" cy="2883429"/>
          </a:xfrm>
        </p:spPr>
      </p:pic>
    </p:spTree>
    <p:extLst>
      <p:ext uri="{BB962C8B-B14F-4D97-AF65-F5344CB8AC3E}">
        <p14:creationId xmlns:p14="http://schemas.microsoft.com/office/powerpoint/2010/main" val="3337160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5"/>
          <p:cNvSpPr>
            <a:spLocks noGrp="1" noChangeArrowheads="1"/>
          </p:cNvSpPr>
          <p:nvPr>
            <p:ph type="title"/>
          </p:nvPr>
        </p:nvSpPr>
        <p:spPr/>
        <p:txBody>
          <a:bodyPr/>
          <a:lstStyle/>
          <a:p>
            <a:endParaRPr lang="en-US" altLang="en-US" dirty="0">
              <a:ea typeface="ＭＳ Ｐゴシック" panose="020B0600070205080204" pitchFamily="34" charset="-128"/>
            </a:endParaRPr>
          </a:p>
        </p:txBody>
      </p:sp>
      <p:pic>
        <p:nvPicPr>
          <p:cNvPr id="27651"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71970" y="274639"/>
            <a:ext cx="6159500" cy="493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06289213"/>
      </p:ext>
    </p:extLst>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altLang="en-US">
                <a:ea typeface="ＭＳ Ｐゴシック" panose="020B0600070205080204" pitchFamily="34" charset="-128"/>
              </a:rPr>
              <a:t>Neural Adaptations</a:t>
            </a:r>
            <a:endParaRPr lang="en-US" altLang="en-US" sz="2400">
              <a:ea typeface="ＭＳ Ｐゴシック" panose="020B0600070205080204" pitchFamily="34" charset="-128"/>
            </a:endParaRPr>
          </a:p>
        </p:txBody>
      </p:sp>
      <p:sp>
        <p:nvSpPr>
          <p:cNvPr id="19459" name="Rectangle 3"/>
          <p:cNvSpPr>
            <a:spLocks noGrp="1" noChangeArrowheads="1"/>
          </p:cNvSpPr>
          <p:nvPr>
            <p:ph idx="1"/>
          </p:nvPr>
        </p:nvSpPr>
        <p:spPr>
          <a:xfrm>
            <a:off x="2159000" y="1417638"/>
            <a:ext cx="8051800" cy="3952442"/>
          </a:xfrm>
        </p:spPr>
        <p:txBody>
          <a:bodyPr rtlCol="0">
            <a:normAutofit fontScale="92500" lnSpcReduction="20000"/>
          </a:bodyPr>
          <a:lstStyle/>
          <a:p>
            <a:pPr fontAlgn="auto">
              <a:lnSpc>
                <a:spcPct val="90000"/>
              </a:lnSpc>
              <a:spcAft>
                <a:spcPts val="0"/>
              </a:spcAft>
              <a:defRPr/>
            </a:pPr>
            <a:r>
              <a:rPr lang="en-US" altLang="en-US">
                <a:ea typeface="ＭＳ Ｐゴシック" panose="020B0600070205080204" pitchFamily="34" charset="-128"/>
              </a:rPr>
              <a:t>Central adaptations </a:t>
            </a:r>
          </a:p>
          <a:p>
            <a:pPr lvl="1" fontAlgn="auto">
              <a:lnSpc>
                <a:spcPct val="90000"/>
              </a:lnSpc>
              <a:spcAft>
                <a:spcPts val="0"/>
              </a:spcAft>
              <a:defRPr/>
            </a:pPr>
            <a:r>
              <a:rPr lang="en-US" altLang="en-US">
                <a:ea typeface="ＭＳ Ｐゴシック" panose="020B0600070205080204" pitchFamily="34" charset="-128"/>
              </a:rPr>
              <a:t>Motor cortex activity increases when the level of force developed increases and when new exercises or movements are being learned. </a:t>
            </a:r>
          </a:p>
          <a:p>
            <a:pPr lvl="1" fontAlgn="auto">
              <a:lnSpc>
                <a:spcPct val="90000"/>
              </a:lnSpc>
              <a:spcAft>
                <a:spcPts val="0"/>
              </a:spcAft>
              <a:defRPr/>
            </a:pPr>
            <a:r>
              <a:rPr lang="en-US" altLang="en-US">
                <a:ea typeface="ＭＳ Ｐゴシック" panose="020B0600070205080204" pitchFamily="34" charset="-128"/>
              </a:rPr>
              <a:t>Many neural changes with anaerobic training take place along the descending corticospinal tracts. </a:t>
            </a:r>
          </a:p>
          <a:p>
            <a:pPr fontAlgn="auto">
              <a:lnSpc>
                <a:spcPct val="90000"/>
              </a:lnSpc>
              <a:spcAft>
                <a:spcPts val="0"/>
              </a:spcAft>
              <a:defRPr/>
            </a:pPr>
            <a:endParaRPr lang="en-US" altLang="en-US" sz="400">
              <a:ea typeface="ＭＳ Ｐゴシック" panose="020B0600070205080204" pitchFamily="34" charset="-128"/>
            </a:endParaRPr>
          </a:p>
          <a:p>
            <a:pPr fontAlgn="auto">
              <a:lnSpc>
                <a:spcPct val="90000"/>
              </a:lnSpc>
              <a:spcAft>
                <a:spcPts val="0"/>
              </a:spcAft>
              <a:defRPr/>
            </a:pPr>
            <a:r>
              <a:rPr lang="en-US" altLang="en-US">
                <a:ea typeface="ＭＳ Ｐゴシック" panose="020B0600070205080204" pitchFamily="34" charset="-128"/>
              </a:rPr>
              <a:t>Adaptations of motor units </a:t>
            </a:r>
          </a:p>
          <a:p>
            <a:pPr lvl="1" fontAlgn="auto">
              <a:lnSpc>
                <a:spcPct val="90000"/>
              </a:lnSpc>
              <a:spcAft>
                <a:spcPts val="0"/>
              </a:spcAft>
              <a:defRPr/>
            </a:pPr>
            <a:r>
              <a:rPr lang="en-US" altLang="en-US">
                <a:ea typeface="ＭＳ Ｐゴシック" panose="020B0600070205080204" pitchFamily="34" charset="-128"/>
              </a:rPr>
              <a:t>Maximal strength and power increases of agonist muscles result from an increase in recruitment, rate of firing, synchronization of firing, or a combination of these factors. </a:t>
            </a:r>
          </a:p>
        </p:txBody>
      </p:sp>
    </p:spTree>
    <p:extLst>
      <p:ext uri="{BB962C8B-B14F-4D97-AF65-F5344CB8AC3E}">
        <p14:creationId xmlns:p14="http://schemas.microsoft.com/office/powerpoint/2010/main" val="2357584081"/>
      </p:ext>
    </p:extLst>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37A8E-61A5-724C-A2C3-CF962BAB7D75}"/>
              </a:ext>
            </a:extLst>
          </p:cNvPr>
          <p:cNvSpPr>
            <a:spLocks noGrp="1"/>
          </p:cNvSpPr>
          <p:nvPr>
            <p:ph type="title"/>
          </p:nvPr>
        </p:nvSpPr>
        <p:spPr/>
        <p:txBody>
          <a:bodyPr/>
          <a:lstStyle/>
          <a:p>
            <a:r>
              <a:rPr lang="en-US" dirty="0"/>
              <a:t>Motor units as paddlers!</a:t>
            </a:r>
          </a:p>
        </p:txBody>
      </p:sp>
      <p:pic>
        <p:nvPicPr>
          <p:cNvPr id="5" name="Content Placeholder 4" descr="A group of people rowing a boat in the water&#10;&#10;Description automatically generated">
            <a:extLst>
              <a:ext uri="{FF2B5EF4-FFF2-40B4-BE49-F238E27FC236}">
                <a16:creationId xmlns:a16="http://schemas.microsoft.com/office/drawing/2014/main" id="{C290D5DF-0D25-984D-B4B3-44BB9C2EDEA4}"/>
              </a:ext>
            </a:extLst>
          </p:cNvPr>
          <p:cNvPicPr>
            <a:picLocks noGrp="1" noChangeAspect="1"/>
          </p:cNvPicPr>
          <p:nvPr>
            <p:ph idx="1"/>
          </p:nvPr>
        </p:nvPicPr>
        <p:blipFill>
          <a:blip r:embed="rId3"/>
          <a:stretch>
            <a:fillRect/>
          </a:stretch>
        </p:blipFill>
        <p:spPr>
          <a:xfrm>
            <a:off x="1981200" y="1891772"/>
            <a:ext cx="8289858" cy="2883429"/>
          </a:xfrm>
        </p:spPr>
      </p:pic>
    </p:spTree>
    <p:extLst>
      <p:ext uri="{BB962C8B-B14F-4D97-AF65-F5344CB8AC3E}">
        <p14:creationId xmlns:p14="http://schemas.microsoft.com/office/powerpoint/2010/main" val="1705345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altLang="en-US">
                <a:ea typeface="ＭＳ Ｐゴシック" panose="020B0600070205080204" pitchFamily="34" charset="-128"/>
              </a:rPr>
              <a:t>Neural Adaptations</a:t>
            </a:r>
            <a:r>
              <a:rPr lang="en-US" altLang="en-US" sz="2400">
                <a:ea typeface="ＭＳ Ｐゴシック" panose="020B0600070205080204" pitchFamily="34" charset="-128"/>
              </a:rPr>
              <a:t> </a:t>
            </a:r>
            <a:r>
              <a:rPr lang="en-US" altLang="en-US" sz="2400" i="1">
                <a:ea typeface="ＭＳ Ｐゴシック" panose="020B0600070205080204" pitchFamily="34" charset="-128"/>
              </a:rPr>
              <a:t>(continued)</a:t>
            </a:r>
            <a:r>
              <a:rPr lang="en-US" altLang="en-US">
                <a:ea typeface="ＭＳ Ｐゴシック" panose="020B0600070205080204" pitchFamily="34" charset="-128"/>
              </a:rPr>
              <a:t> </a:t>
            </a:r>
          </a:p>
        </p:txBody>
      </p:sp>
      <p:sp>
        <p:nvSpPr>
          <p:cNvPr id="30723" name="Rectangle 3"/>
          <p:cNvSpPr>
            <a:spLocks noGrp="1" noChangeArrowheads="1"/>
          </p:cNvSpPr>
          <p:nvPr>
            <p:ph idx="1"/>
          </p:nvPr>
        </p:nvSpPr>
        <p:spPr>
          <a:xfrm>
            <a:off x="2095500" y="1981200"/>
            <a:ext cx="8051800" cy="3697288"/>
          </a:xfrm>
        </p:spPr>
        <p:txBody>
          <a:bodyPr rtlCol="0">
            <a:normAutofit lnSpcReduction="10000"/>
          </a:bodyPr>
          <a:lstStyle/>
          <a:p>
            <a:pPr fontAlgn="auto">
              <a:lnSpc>
                <a:spcPct val="80000"/>
              </a:lnSpc>
              <a:spcAft>
                <a:spcPts val="0"/>
              </a:spcAft>
              <a:defRPr/>
            </a:pPr>
            <a:r>
              <a:rPr lang="en-US" altLang="en-US">
                <a:ea typeface="ＭＳ Ｐゴシック" panose="020B0600070205080204" pitchFamily="34" charset="-128"/>
              </a:rPr>
              <a:t>Anaerobic training and electromyography studies </a:t>
            </a:r>
          </a:p>
          <a:p>
            <a:pPr lvl="1" fontAlgn="auto">
              <a:lnSpc>
                <a:spcPct val="80000"/>
              </a:lnSpc>
              <a:spcAft>
                <a:spcPts val="0"/>
              </a:spcAft>
              <a:defRPr/>
            </a:pPr>
            <a:r>
              <a:rPr lang="en-US" altLang="en-US">
                <a:ea typeface="ＭＳ Ｐゴシック" panose="020B0600070205080204" pitchFamily="34" charset="-128"/>
              </a:rPr>
              <a:t>An increase in EMG indicates greater neural activation.</a:t>
            </a:r>
          </a:p>
          <a:p>
            <a:pPr lvl="1" fontAlgn="auto">
              <a:lnSpc>
                <a:spcPct val="80000"/>
              </a:lnSpc>
              <a:spcAft>
                <a:spcPts val="0"/>
              </a:spcAft>
              <a:defRPr/>
            </a:pPr>
            <a:r>
              <a:rPr lang="en-US" altLang="en-US">
                <a:ea typeface="ＭＳ Ｐゴシック" panose="020B0600070205080204" pitchFamily="34" charset="-128"/>
              </a:rPr>
              <a:t>Studies have shown strength and power increases of up to 73%.</a:t>
            </a:r>
          </a:p>
          <a:p>
            <a:pPr lvl="1" fontAlgn="auto">
              <a:lnSpc>
                <a:spcPct val="80000"/>
              </a:lnSpc>
              <a:spcAft>
                <a:spcPts val="0"/>
              </a:spcAft>
              <a:defRPr/>
            </a:pPr>
            <a:r>
              <a:rPr lang="en-US" altLang="en-US">
                <a:ea typeface="ＭＳ Ｐゴシック" panose="020B0600070205080204" pitchFamily="34" charset="-128"/>
              </a:rPr>
              <a:t>Advancement in training contributes to further gains in strength and power.</a:t>
            </a:r>
          </a:p>
          <a:p>
            <a:pPr lvl="1" fontAlgn="auto">
              <a:lnSpc>
                <a:spcPct val="80000"/>
              </a:lnSpc>
              <a:spcAft>
                <a:spcPts val="0"/>
              </a:spcAft>
              <a:defRPr/>
            </a:pPr>
            <a:r>
              <a:rPr lang="en-US" altLang="en-US">
                <a:ea typeface="ＭＳ Ｐゴシック" panose="020B0600070205080204" pitchFamily="34" charset="-128"/>
              </a:rPr>
              <a:t>Dramatic increases in neural adaptations take place early in the training program. </a:t>
            </a:r>
          </a:p>
          <a:p>
            <a:pPr lvl="1" fontAlgn="auto">
              <a:lnSpc>
                <a:spcPct val="80000"/>
              </a:lnSpc>
              <a:spcAft>
                <a:spcPts val="0"/>
              </a:spcAft>
              <a:defRPr/>
            </a:pPr>
            <a:endParaRPr lang="en-US" altLang="en-US" sz="2000">
              <a:ea typeface="ＭＳ Ｐゴシック" panose="020B0600070205080204" pitchFamily="34" charset="-128"/>
            </a:endParaRPr>
          </a:p>
        </p:txBody>
      </p:sp>
      <p:sp>
        <p:nvSpPr>
          <p:cNvPr id="4" name="Rectangle 3"/>
          <p:cNvSpPr txBox="1">
            <a:spLocks noChangeArrowheads="1"/>
          </p:cNvSpPr>
          <p:nvPr/>
        </p:nvSpPr>
        <p:spPr bwMode="auto">
          <a:xfrm>
            <a:off x="2095500" y="6096001"/>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None/>
              <a:defRPr/>
            </a:pPr>
            <a:r>
              <a:rPr lang="en-US" sz="1400" i="1" kern="0" dirty="0">
                <a:solidFill>
                  <a:prstClr val="black"/>
                </a:solidFill>
                <a:latin typeface="Myriad Pro"/>
              </a:rPr>
              <a:t>(continued)</a:t>
            </a:r>
          </a:p>
          <a:p>
            <a:pPr lvl="1" eaLnBrk="1" hangingPunct="1">
              <a:lnSpc>
                <a:spcPct val="90000"/>
              </a:lnSpc>
              <a:defRPr/>
            </a:pPr>
            <a:endParaRPr lang="en-US" altLang="en-US" kern="0" dirty="0">
              <a:solidFill>
                <a:prstClr val="black"/>
              </a:solidFill>
              <a:latin typeface="Myriad Pro"/>
              <a:ea typeface="ＭＳ Ｐゴシック" panose="020B0600070205080204" pitchFamily="34" charset="-128"/>
            </a:endParaRPr>
          </a:p>
        </p:txBody>
      </p:sp>
    </p:spTree>
    <p:extLst>
      <p:ext uri="{BB962C8B-B14F-4D97-AF65-F5344CB8AC3E}">
        <p14:creationId xmlns:p14="http://schemas.microsoft.com/office/powerpoint/2010/main" val="2619396610"/>
      </p:ext>
    </p:extLst>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4"/>
          <p:cNvSpPr>
            <a:spLocks noGrp="1" noChangeArrowheads="1"/>
          </p:cNvSpPr>
          <p:nvPr>
            <p:ph type="title"/>
          </p:nvPr>
        </p:nvSpPr>
        <p:spPr/>
        <p:txBody>
          <a:bodyPr/>
          <a:lstStyle/>
          <a:p>
            <a:r>
              <a:rPr lang="en-US" altLang="en-US" dirty="0">
                <a:ea typeface="ＭＳ Ｐゴシック" panose="020B0600070205080204" pitchFamily="34" charset="-128"/>
              </a:rPr>
              <a:t>Muscular Adaptations</a:t>
            </a:r>
            <a:r>
              <a:rPr lang="en-US" altLang="en-US" sz="2400" dirty="0">
                <a:ea typeface="ＭＳ Ｐゴシック" panose="020B0600070205080204" pitchFamily="34" charset="-128"/>
              </a:rPr>
              <a:t> </a:t>
            </a:r>
          </a:p>
        </p:txBody>
      </p:sp>
      <p:sp>
        <p:nvSpPr>
          <p:cNvPr id="38915" name="Rectangle 5"/>
          <p:cNvSpPr>
            <a:spLocks noGrp="1" noChangeArrowheads="1"/>
          </p:cNvSpPr>
          <p:nvPr>
            <p:ph idx="1"/>
          </p:nvPr>
        </p:nvSpPr>
        <p:spPr>
          <a:xfrm>
            <a:off x="2095500" y="1981201"/>
            <a:ext cx="8051800" cy="3268663"/>
          </a:xfrm>
        </p:spPr>
        <p:txBody>
          <a:bodyPr rtlCol="0">
            <a:normAutofit/>
          </a:bodyPr>
          <a:lstStyle/>
          <a:p>
            <a:pPr fontAlgn="auto">
              <a:spcAft>
                <a:spcPts val="0"/>
              </a:spcAft>
              <a:defRPr/>
            </a:pPr>
            <a:r>
              <a:rPr lang="en-US" altLang="en-US" dirty="0">
                <a:ea typeface="ＭＳ Ｐゴシック" panose="020B0600070205080204" pitchFamily="34" charset="-128"/>
              </a:rPr>
              <a:t>Muscular growth</a:t>
            </a:r>
          </a:p>
          <a:p>
            <a:pPr lvl="1" fontAlgn="auto">
              <a:spcAft>
                <a:spcPts val="0"/>
              </a:spcAft>
              <a:defRPr/>
            </a:pPr>
            <a:r>
              <a:rPr lang="en-US" altLang="en-US" i="1" dirty="0">
                <a:ea typeface="ＭＳ Ｐゴシック" panose="020B0600070205080204" pitchFamily="34" charset="-128"/>
              </a:rPr>
              <a:t>Muscle hypertrophy </a:t>
            </a:r>
            <a:r>
              <a:rPr lang="en-US" altLang="en-US" dirty="0">
                <a:ea typeface="ＭＳ Ｐゴシック" panose="020B0600070205080204" pitchFamily="34" charset="-128"/>
              </a:rPr>
              <a:t>refers to muscular enlargement from an increase in the cross-sectional area of the existing fibers.</a:t>
            </a:r>
          </a:p>
          <a:p>
            <a:pPr marL="457200" lvl="1" indent="0" fontAlgn="auto">
              <a:spcAft>
                <a:spcPts val="0"/>
              </a:spcAft>
              <a:buNone/>
              <a:defRPr/>
            </a:pPr>
            <a:endParaRPr lang="en-US" altLang="en-US" dirty="0">
              <a:ea typeface="ＭＳ Ｐゴシック" panose="020B0600070205080204" pitchFamily="34" charset="-128"/>
            </a:endParaRPr>
          </a:p>
          <a:p>
            <a:pPr marL="457200" lvl="1" indent="0" algn="r" fontAlgn="auto">
              <a:spcAft>
                <a:spcPts val="0"/>
              </a:spcAft>
              <a:buNone/>
              <a:defRPr/>
            </a:pPr>
            <a:endParaRPr lang="en-US" altLang="en-US" sz="1400" i="1" dirty="0">
              <a:ea typeface="ＭＳ Ｐゴシック" panose="020B0600070205080204" pitchFamily="34" charset="-128"/>
            </a:endParaRPr>
          </a:p>
        </p:txBody>
      </p:sp>
    </p:spTree>
    <p:extLst>
      <p:ext uri="{BB962C8B-B14F-4D97-AF65-F5344CB8AC3E}">
        <p14:creationId xmlns:p14="http://schemas.microsoft.com/office/powerpoint/2010/main" val="4092283897"/>
      </p:ext>
    </p:extLst>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altLang="en-US">
                <a:ea typeface="ＭＳ Ｐゴシック" panose="020B0600070205080204" pitchFamily="34" charset="-128"/>
              </a:rPr>
              <a:t>Key Point </a:t>
            </a:r>
          </a:p>
        </p:txBody>
      </p:sp>
      <p:sp>
        <p:nvSpPr>
          <p:cNvPr id="38915" name="Rectangle 3"/>
          <p:cNvSpPr>
            <a:spLocks noGrp="1" noChangeArrowheads="1"/>
          </p:cNvSpPr>
          <p:nvPr>
            <p:ph idx="1"/>
          </p:nvPr>
        </p:nvSpPr>
        <p:spPr>
          <a:xfrm>
            <a:off x="1981200" y="1600201"/>
            <a:ext cx="8229600" cy="3916363"/>
          </a:xfrm>
        </p:spPr>
        <p:txBody>
          <a:bodyPr rtlCol="0">
            <a:normAutofit lnSpcReduction="10000"/>
          </a:bodyPr>
          <a:lstStyle/>
          <a:p>
            <a:pPr fontAlgn="auto">
              <a:spcAft>
                <a:spcPts val="0"/>
              </a:spcAft>
              <a:defRPr/>
            </a:pPr>
            <a:r>
              <a:rPr lang="en-US" altLang="en-US">
                <a:ea typeface="ＭＳ Ｐゴシック" panose="020B0600070205080204" pitchFamily="34" charset="-128"/>
              </a:rPr>
              <a:t>The process of hypertrophy involves an increase in the synthesis of the contractile proteins actin and myosin within the myofibril, as well as an increase in the number of myofibrils within a muscle fiber. The new myofilaments are added to the myofibril, resulting in an increase in its diameter. </a:t>
            </a:r>
          </a:p>
        </p:txBody>
      </p:sp>
    </p:spTree>
    <p:extLst>
      <p:ext uri="{BB962C8B-B14F-4D97-AF65-F5344CB8AC3E}">
        <p14:creationId xmlns:p14="http://schemas.microsoft.com/office/powerpoint/2010/main" val="277964695"/>
      </p:ext>
    </p:extLst>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US" altLang="en-US">
                <a:ea typeface="ＭＳ Ｐゴシック" panose="020B0600070205080204" pitchFamily="34" charset="-128"/>
              </a:rPr>
              <a:t>Muscular Adaptations </a:t>
            </a:r>
          </a:p>
        </p:txBody>
      </p:sp>
      <p:sp>
        <p:nvSpPr>
          <p:cNvPr id="40963" name="Rectangle 3"/>
          <p:cNvSpPr>
            <a:spLocks noGrp="1" noChangeArrowheads="1"/>
          </p:cNvSpPr>
          <p:nvPr>
            <p:ph idx="1"/>
          </p:nvPr>
        </p:nvSpPr>
        <p:spPr>
          <a:xfrm>
            <a:off x="1981200" y="1600201"/>
            <a:ext cx="8229600" cy="3916363"/>
          </a:xfrm>
        </p:spPr>
        <p:txBody>
          <a:bodyPr rtlCol="0">
            <a:normAutofit fontScale="92500" lnSpcReduction="10000"/>
          </a:bodyPr>
          <a:lstStyle/>
          <a:p>
            <a:pPr fontAlgn="auto">
              <a:spcAft>
                <a:spcPts val="0"/>
              </a:spcAft>
              <a:defRPr/>
            </a:pPr>
            <a:r>
              <a:rPr lang="en-US" altLang="en-US" dirty="0">
                <a:ea typeface="ＭＳ Ｐゴシック" panose="020B0600070205080204" pitchFamily="34" charset="-128"/>
              </a:rPr>
              <a:t>Fiber size changes </a:t>
            </a:r>
          </a:p>
          <a:p>
            <a:pPr lvl="1" fontAlgn="auto">
              <a:spcAft>
                <a:spcPts val="0"/>
              </a:spcAft>
              <a:defRPr/>
            </a:pPr>
            <a:r>
              <a:rPr lang="en-US" altLang="en-US" dirty="0">
                <a:ea typeface="ＭＳ Ｐゴシック" panose="020B0600070205080204" pitchFamily="34" charset="-128"/>
              </a:rPr>
              <a:t>Resistance training results in increases in both </a:t>
            </a:r>
            <a:br>
              <a:rPr lang="en-US" altLang="en-US" dirty="0">
                <a:ea typeface="ＭＳ Ｐゴシック" panose="020B0600070205080204" pitchFamily="34" charset="-128"/>
              </a:rPr>
            </a:br>
            <a:r>
              <a:rPr lang="en-US" altLang="en-US" dirty="0">
                <a:ea typeface="ＭＳ Ｐゴシック" panose="020B0600070205080204" pitchFamily="34" charset="-128"/>
              </a:rPr>
              <a:t>Type I and Type II muscle fiber area. </a:t>
            </a:r>
          </a:p>
          <a:p>
            <a:pPr lvl="1" fontAlgn="auto">
              <a:spcAft>
                <a:spcPts val="0"/>
              </a:spcAft>
              <a:defRPr/>
            </a:pPr>
            <a:r>
              <a:rPr lang="en-US" altLang="en-US" dirty="0">
                <a:ea typeface="ＭＳ Ｐゴシック" panose="020B0600070205080204" pitchFamily="34" charset="-128"/>
              </a:rPr>
              <a:t>Type II fibers have greater increases in size than Type I fibers. </a:t>
            </a:r>
          </a:p>
          <a:p>
            <a:pPr fontAlgn="auto">
              <a:spcAft>
                <a:spcPts val="0"/>
              </a:spcAft>
              <a:defRPr/>
            </a:pPr>
            <a:r>
              <a:rPr lang="en-US" altLang="en-US" dirty="0">
                <a:ea typeface="ＭＳ Ｐゴシック" panose="020B0600070205080204" pitchFamily="34" charset="-128"/>
              </a:rPr>
              <a:t>Fiber type transitions </a:t>
            </a:r>
          </a:p>
          <a:p>
            <a:pPr lvl="1" fontAlgn="auto">
              <a:spcAft>
                <a:spcPts val="0"/>
              </a:spcAft>
              <a:defRPr/>
            </a:pPr>
            <a:r>
              <a:rPr lang="en-US" altLang="en-US" dirty="0">
                <a:ea typeface="ＭＳ Ｐゴシック" panose="020B0600070205080204" pitchFamily="34" charset="-128"/>
              </a:rPr>
              <a:t>Exercise activities that recruit motor units with Type </a:t>
            </a:r>
            <a:r>
              <a:rPr lang="en-US" altLang="en-US" dirty="0" err="1">
                <a:ea typeface="ＭＳ Ｐゴシック" panose="020B0600070205080204" pitchFamily="34" charset="-128"/>
              </a:rPr>
              <a:t>IIx</a:t>
            </a:r>
            <a:r>
              <a:rPr lang="en-US" altLang="en-US" dirty="0">
                <a:ea typeface="ＭＳ Ｐゴシック" panose="020B0600070205080204" pitchFamily="34" charset="-128"/>
              </a:rPr>
              <a:t> muscle fibers initiate a shift toward </a:t>
            </a:r>
            <a:r>
              <a:rPr lang="en-US" altLang="en-US" dirty="0" err="1">
                <a:ea typeface="ＭＳ Ｐゴシック" panose="020B0600070205080204" pitchFamily="34" charset="-128"/>
              </a:rPr>
              <a:t>IIa</a:t>
            </a:r>
            <a:r>
              <a:rPr lang="en-US" altLang="en-US" dirty="0">
                <a:ea typeface="ＭＳ Ｐゴシック" panose="020B0600070205080204" pitchFamily="34" charset="-128"/>
              </a:rPr>
              <a:t> fibers.</a:t>
            </a:r>
          </a:p>
        </p:txBody>
      </p:sp>
    </p:spTree>
    <p:extLst>
      <p:ext uri="{BB962C8B-B14F-4D97-AF65-F5344CB8AC3E}">
        <p14:creationId xmlns:p14="http://schemas.microsoft.com/office/powerpoint/2010/main" val="730349053"/>
      </p:ext>
    </p:extLst>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US" altLang="en-US">
                <a:ea typeface="ＭＳ Ｐゴシック" panose="020B0600070205080204" pitchFamily="34" charset="-128"/>
              </a:rPr>
              <a:t>Muscular Adaptations</a:t>
            </a:r>
            <a:r>
              <a:rPr lang="en-US" altLang="en-US" sz="2400" i="1">
                <a:ea typeface="ＭＳ Ｐゴシック" panose="020B0600070205080204" pitchFamily="34" charset="-128"/>
              </a:rPr>
              <a:t> (continued)</a:t>
            </a:r>
            <a:r>
              <a:rPr lang="en-US" altLang="en-US">
                <a:ea typeface="ＭＳ Ｐゴシック" panose="020B0600070205080204" pitchFamily="34" charset="-128"/>
              </a:rPr>
              <a:t> </a:t>
            </a:r>
          </a:p>
        </p:txBody>
      </p:sp>
      <p:sp>
        <p:nvSpPr>
          <p:cNvPr id="51203" name="Rectangle 3"/>
          <p:cNvSpPr>
            <a:spLocks noGrp="1" noChangeArrowheads="1"/>
          </p:cNvSpPr>
          <p:nvPr>
            <p:ph idx="1"/>
          </p:nvPr>
        </p:nvSpPr>
        <p:spPr>
          <a:xfrm>
            <a:off x="2095500" y="1828800"/>
            <a:ext cx="8051800" cy="4318000"/>
          </a:xfrm>
        </p:spPr>
        <p:txBody>
          <a:bodyPr/>
          <a:lstStyle/>
          <a:p>
            <a:r>
              <a:rPr lang="en-US" altLang="en-US">
                <a:ea typeface="ＭＳ Ｐゴシック" panose="020B0600070205080204" pitchFamily="34" charset="-128"/>
              </a:rPr>
              <a:t>Other muscular adaptations </a:t>
            </a:r>
          </a:p>
          <a:p>
            <a:pPr lvl="1"/>
            <a:r>
              <a:rPr lang="en-US" altLang="en-US">
                <a:ea typeface="ＭＳ Ｐゴシック" panose="020B0600070205080204" pitchFamily="34" charset="-128"/>
              </a:rPr>
              <a:t>Reduced mitochondrial density </a:t>
            </a:r>
          </a:p>
          <a:p>
            <a:pPr lvl="1"/>
            <a:r>
              <a:rPr lang="en-US" altLang="en-US">
                <a:ea typeface="ＭＳ Ｐゴシック" panose="020B0600070205080204" pitchFamily="34" charset="-128"/>
              </a:rPr>
              <a:t>Decreased capillary density </a:t>
            </a:r>
          </a:p>
          <a:p>
            <a:pPr lvl="1"/>
            <a:r>
              <a:rPr lang="en-US" altLang="en-US">
                <a:ea typeface="ＭＳ Ｐゴシック" panose="020B0600070205080204" pitchFamily="34" charset="-128"/>
              </a:rPr>
              <a:t>Increased buffering capacity (acid–base balance)</a:t>
            </a:r>
          </a:p>
          <a:p>
            <a:pPr lvl="1"/>
            <a:r>
              <a:rPr lang="en-US" altLang="en-US">
                <a:ea typeface="ＭＳ Ｐゴシック" panose="020B0600070205080204" pitchFamily="34" charset="-128"/>
              </a:rPr>
              <a:t>Changes in muscle substrate content and enzyme activity </a:t>
            </a:r>
            <a:endParaRPr lang="en-US" altLang="en-US">
              <a:solidFill>
                <a:srgbClr val="CC0000"/>
              </a:solidFill>
              <a:ea typeface="ＭＳ Ｐゴシック" panose="020B0600070205080204" pitchFamily="34" charset="-128"/>
            </a:endParaRPr>
          </a:p>
        </p:txBody>
      </p:sp>
    </p:spTree>
    <p:extLst>
      <p:ext uri="{BB962C8B-B14F-4D97-AF65-F5344CB8AC3E}">
        <p14:creationId xmlns:p14="http://schemas.microsoft.com/office/powerpoint/2010/main" val="1095954324"/>
      </p:ext>
    </p:extLst>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4"/>
          <p:cNvSpPr>
            <a:spLocks noGrp="1" noChangeArrowheads="1"/>
          </p:cNvSpPr>
          <p:nvPr>
            <p:ph type="title"/>
          </p:nvPr>
        </p:nvSpPr>
        <p:spPr/>
        <p:txBody>
          <a:bodyPr/>
          <a:lstStyle/>
          <a:p>
            <a:r>
              <a:rPr lang="en-US" altLang="en-US" sz="3400">
                <a:ea typeface="ＭＳ Ｐゴシック" panose="020B0600070205080204" pitchFamily="34" charset="-128"/>
              </a:rPr>
              <a:t>Connective Tissue Adaptations</a:t>
            </a:r>
            <a:endParaRPr lang="en-US" altLang="en-US" sz="2400">
              <a:ea typeface="ＭＳ Ｐゴシック" panose="020B0600070205080204" pitchFamily="34" charset="-128"/>
            </a:endParaRPr>
          </a:p>
        </p:txBody>
      </p:sp>
      <p:sp>
        <p:nvSpPr>
          <p:cNvPr id="57347" name="Rectangle 5"/>
          <p:cNvSpPr>
            <a:spLocks noGrp="1" noChangeArrowheads="1"/>
          </p:cNvSpPr>
          <p:nvPr>
            <p:ph idx="1"/>
          </p:nvPr>
        </p:nvSpPr>
        <p:spPr>
          <a:xfrm>
            <a:off x="2095500" y="1981201"/>
            <a:ext cx="8051800" cy="3433947"/>
          </a:xfrm>
        </p:spPr>
        <p:txBody>
          <a:bodyPr rtlCol="0">
            <a:normAutofit fontScale="92500" lnSpcReduction="10000"/>
          </a:bodyPr>
          <a:lstStyle/>
          <a:p>
            <a:pPr fontAlgn="auto">
              <a:spcAft>
                <a:spcPts val="0"/>
              </a:spcAft>
              <a:defRPr/>
            </a:pPr>
            <a:r>
              <a:rPr lang="en-US" altLang="en-US" dirty="0">
                <a:ea typeface="ＭＳ Ｐゴシック" panose="020B0600070205080204" pitchFamily="34" charset="-128"/>
              </a:rPr>
              <a:t>Anaerobic training and bone growth </a:t>
            </a:r>
          </a:p>
          <a:p>
            <a:pPr lvl="1" fontAlgn="auto">
              <a:spcAft>
                <a:spcPts val="0"/>
              </a:spcAft>
              <a:defRPr/>
            </a:pPr>
            <a:r>
              <a:rPr lang="en-US" altLang="en-US" dirty="0">
                <a:ea typeface="ＭＳ Ｐゴシック" panose="020B0600070205080204" pitchFamily="34" charset="-128"/>
              </a:rPr>
              <a:t>More force exerted on bones strengthens them</a:t>
            </a:r>
          </a:p>
          <a:p>
            <a:pPr fontAlgn="auto">
              <a:spcAft>
                <a:spcPts val="0"/>
              </a:spcAft>
              <a:defRPr/>
            </a:pPr>
            <a:r>
              <a:rPr lang="en-US" altLang="en-US" dirty="0">
                <a:ea typeface="ＭＳ Ｐゴシック" panose="020B0600070205080204" pitchFamily="34" charset="-128"/>
              </a:rPr>
              <a:t>Adaptations of tendons, ligaments, </a:t>
            </a:r>
            <a:br>
              <a:rPr lang="en-US" altLang="en-US" dirty="0">
                <a:ea typeface="ＭＳ Ｐゴシック" panose="020B0600070205080204" pitchFamily="34" charset="-128"/>
              </a:rPr>
            </a:br>
            <a:r>
              <a:rPr lang="en-US" altLang="en-US" dirty="0">
                <a:ea typeface="ＭＳ Ｐゴシック" panose="020B0600070205080204" pitchFamily="34" charset="-128"/>
              </a:rPr>
              <a:t>and fascia to anaerobic training </a:t>
            </a:r>
          </a:p>
          <a:p>
            <a:pPr lvl="1" fontAlgn="auto">
              <a:spcAft>
                <a:spcPts val="0"/>
              </a:spcAft>
              <a:defRPr/>
            </a:pPr>
            <a:r>
              <a:rPr lang="en-US" altLang="en-US" dirty="0">
                <a:ea typeface="ＭＳ Ｐゴシック" panose="020B0600070205080204" pitchFamily="34" charset="-128"/>
              </a:rPr>
              <a:t>Mechanical force stimulates growth</a:t>
            </a:r>
          </a:p>
          <a:p>
            <a:pPr fontAlgn="auto">
              <a:spcAft>
                <a:spcPts val="0"/>
              </a:spcAft>
              <a:defRPr/>
            </a:pPr>
            <a:r>
              <a:rPr lang="en-US" altLang="en-US" dirty="0">
                <a:ea typeface="ＭＳ Ｐゴシック" panose="020B0600070205080204" pitchFamily="34" charset="-128"/>
              </a:rPr>
              <a:t>Cartilage adaptations to anaerobic training </a:t>
            </a:r>
          </a:p>
          <a:p>
            <a:pPr lvl="1" fontAlgn="auto">
              <a:spcAft>
                <a:spcPts val="0"/>
              </a:spcAft>
              <a:defRPr/>
            </a:pPr>
            <a:r>
              <a:rPr lang="en-US" altLang="en-US" dirty="0">
                <a:ea typeface="ＭＳ Ｐゴシック" panose="020B0600070205080204" pitchFamily="34" charset="-128"/>
              </a:rPr>
              <a:t>Movements drive nutrients into cartilage</a:t>
            </a:r>
          </a:p>
          <a:p>
            <a:pPr lvl="1" fontAlgn="auto">
              <a:spcAft>
                <a:spcPts val="0"/>
              </a:spcAft>
              <a:defRPr/>
            </a:pPr>
            <a:endParaRPr lang="en-US" altLang="en-US" dirty="0">
              <a:ea typeface="ＭＳ Ｐゴシック" panose="020B0600070205080204" pitchFamily="34" charset="-128"/>
            </a:endParaRPr>
          </a:p>
          <a:p>
            <a:pPr marL="457200" lvl="1" indent="0" algn="r" fontAlgn="auto">
              <a:spcAft>
                <a:spcPts val="0"/>
              </a:spcAft>
              <a:buNone/>
              <a:defRPr/>
            </a:pPr>
            <a:endParaRPr lang="en-US" altLang="en-US" sz="1400" i="1" dirty="0">
              <a:ea typeface="ＭＳ Ｐゴシック" panose="020B0600070205080204" pitchFamily="34" charset="-128"/>
            </a:endParaRPr>
          </a:p>
        </p:txBody>
      </p:sp>
    </p:spTree>
    <p:extLst>
      <p:ext uri="{BB962C8B-B14F-4D97-AF65-F5344CB8AC3E}">
        <p14:creationId xmlns:p14="http://schemas.microsoft.com/office/powerpoint/2010/main" val="3934539777"/>
      </p:ext>
    </p:extLst>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lstStyle/>
          <a:p>
            <a:r>
              <a:rPr lang="en-US" altLang="en-US" dirty="0">
                <a:ea typeface="ＭＳ Ｐゴシック" panose="020B0600070205080204" pitchFamily="34" charset="-128"/>
              </a:rPr>
              <a:t>Cardiovascular adaptations </a:t>
            </a:r>
          </a:p>
        </p:txBody>
      </p:sp>
      <p:sp>
        <p:nvSpPr>
          <p:cNvPr id="87043" name="Rectangle 3"/>
          <p:cNvSpPr>
            <a:spLocks noGrp="1" noChangeArrowheads="1"/>
          </p:cNvSpPr>
          <p:nvPr>
            <p:ph idx="1"/>
          </p:nvPr>
        </p:nvSpPr>
        <p:spPr>
          <a:xfrm>
            <a:off x="1981200" y="1600201"/>
            <a:ext cx="8229600" cy="3916363"/>
          </a:xfrm>
        </p:spPr>
        <p:txBody>
          <a:bodyPr rtlCol="0">
            <a:normAutofit lnSpcReduction="10000"/>
          </a:bodyPr>
          <a:lstStyle/>
          <a:p>
            <a:pPr fontAlgn="auto">
              <a:spcAft>
                <a:spcPts val="0"/>
              </a:spcAft>
              <a:defRPr/>
            </a:pPr>
            <a:r>
              <a:rPr lang="en-US" altLang="en-US">
                <a:ea typeface="ＭＳ Ｐゴシック" panose="020B0600070205080204" pitchFamily="34" charset="-128"/>
              </a:rPr>
              <a:t>Acute anaerobic exercise results in increased </a:t>
            </a:r>
          </a:p>
          <a:p>
            <a:pPr lvl="1" fontAlgn="auto">
              <a:spcAft>
                <a:spcPts val="0"/>
              </a:spcAft>
              <a:defRPr/>
            </a:pPr>
            <a:r>
              <a:rPr lang="en-US" altLang="en-US">
                <a:ea typeface="ＭＳ Ｐゴシック" panose="020B0600070205080204" pitchFamily="34" charset="-128"/>
              </a:rPr>
              <a:t>Cardiac output</a:t>
            </a:r>
          </a:p>
          <a:p>
            <a:pPr lvl="1" fontAlgn="auto">
              <a:spcAft>
                <a:spcPts val="0"/>
              </a:spcAft>
              <a:defRPr/>
            </a:pPr>
            <a:r>
              <a:rPr lang="en-US" altLang="en-US">
                <a:ea typeface="ＭＳ Ｐゴシック" panose="020B0600070205080204" pitchFamily="34" charset="-128"/>
              </a:rPr>
              <a:t>Stroke volume</a:t>
            </a:r>
          </a:p>
          <a:p>
            <a:pPr lvl="1" fontAlgn="auto">
              <a:spcAft>
                <a:spcPts val="0"/>
              </a:spcAft>
              <a:defRPr/>
            </a:pPr>
            <a:r>
              <a:rPr lang="en-US" altLang="en-US">
                <a:ea typeface="ＭＳ Ｐゴシック" panose="020B0600070205080204" pitchFamily="34" charset="-128"/>
              </a:rPr>
              <a:t>Heart rate</a:t>
            </a:r>
          </a:p>
          <a:p>
            <a:pPr lvl="1" fontAlgn="auto">
              <a:spcAft>
                <a:spcPts val="0"/>
              </a:spcAft>
              <a:defRPr/>
            </a:pPr>
            <a:r>
              <a:rPr lang="en-US" altLang="en-US">
                <a:ea typeface="ＭＳ Ｐゴシック" panose="020B0600070205080204" pitchFamily="34" charset="-128"/>
              </a:rPr>
              <a:t>Oxygen uptake</a:t>
            </a:r>
          </a:p>
          <a:p>
            <a:pPr lvl="1" fontAlgn="auto">
              <a:spcAft>
                <a:spcPts val="0"/>
              </a:spcAft>
              <a:defRPr/>
            </a:pPr>
            <a:r>
              <a:rPr lang="en-US" altLang="en-US">
                <a:ea typeface="ＭＳ Ｐゴシック" panose="020B0600070205080204" pitchFamily="34" charset="-128"/>
              </a:rPr>
              <a:t>Systolic blood pressure</a:t>
            </a:r>
          </a:p>
          <a:p>
            <a:pPr lvl="1" fontAlgn="auto">
              <a:spcAft>
                <a:spcPts val="0"/>
              </a:spcAft>
              <a:defRPr/>
            </a:pPr>
            <a:r>
              <a:rPr lang="en-US" altLang="en-US">
                <a:ea typeface="ＭＳ Ｐゴシック" panose="020B0600070205080204" pitchFamily="34" charset="-128"/>
              </a:rPr>
              <a:t>Blood flow to active muscles</a:t>
            </a:r>
          </a:p>
        </p:txBody>
      </p:sp>
    </p:spTree>
    <p:extLst>
      <p:ext uri="{BB962C8B-B14F-4D97-AF65-F5344CB8AC3E}">
        <p14:creationId xmlns:p14="http://schemas.microsoft.com/office/powerpoint/2010/main" val="502278774"/>
      </p:ext>
    </p:extLst>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US" altLang="en-US" sz="3200">
                <a:ea typeface="ＭＳ Ｐゴシック" panose="020B0600070205080204" pitchFamily="34" charset="-128"/>
              </a:rPr>
              <a:t>Compatibility of Aerobic </a:t>
            </a:r>
            <a:br>
              <a:rPr lang="en-US" altLang="en-US" sz="3200">
                <a:ea typeface="ＭＳ Ｐゴシック" panose="020B0600070205080204" pitchFamily="34" charset="-128"/>
              </a:rPr>
            </a:br>
            <a:r>
              <a:rPr lang="en-US" altLang="en-US" sz="3200">
                <a:ea typeface="ＭＳ Ｐゴシック" panose="020B0600070205080204" pitchFamily="34" charset="-128"/>
              </a:rPr>
              <a:t>and Anaerobic Modes of Training</a:t>
            </a:r>
          </a:p>
        </p:txBody>
      </p:sp>
      <p:sp>
        <p:nvSpPr>
          <p:cNvPr id="95235" name="Rectangle 3"/>
          <p:cNvSpPr>
            <a:spLocks noGrp="1" noChangeArrowheads="1"/>
          </p:cNvSpPr>
          <p:nvPr>
            <p:ph idx="1"/>
          </p:nvPr>
        </p:nvSpPr>
        <p:spPr>
          <a:xfrm>
            <a:off x="1981200" y="1600201"/>
            <a:ext cx="8229600" cy="3916363"/>
          </a:xfrm>
        </p:spPr>
        <p:txBody>
          <a:bodyPr/>
          <a:lstStyle/>
          <a:p>
            <a:r>
              <a:rPr lang="en-US" altLang="en-US">
                <a:ea typeface="ＭＳ Ｐゴシック" panose="020B0600070205080204" pitchFamily="34" charset="-128"/>
              </a:rPr>
              <a:t>Combining resistance and aerobic endurance training may interfere with strength and power gains primarily if the aerobic endurance training is high in intensity, volume, and frequency. </a:t>
            </a:r>
          </a:p>
          <a:p>
            <a:endParaRPr lang="en-US" altLang="en-US" sz="1000">
              <a:ea typeface="ＭＳ Ｐゴシック" panose="020B0600070205080204" pitchFamily="34" charset="-128"/>
            </a:endParaRPr>
          </a:p>
          <a:p>
            <a:r>
              <a:rPr lang="en-US" altLang="en-US">
                <a:ea typeface="ＭＳ Ｐゴシック" panose="020B0600070205080204" pitchFamily="34" charset="-128"/>
              </a:rPr>
              <a:t>No adverse effects on aerobic power result from heavy resistance exercise.</a:t>
            </a:r>
            <a:r>
              <a:rPr lang="en-US" altLang="en-US">
                <a:solidFill>
                  <a:srgbClr val="CC0000"/>
                </a:solidFill>
                <a:ea typeface="ＭＳ Ｐゴシック" panose="020B0600070205080204" pitchFamily="34" charset="-128"/>
              </a:rPr>
              <a:t> </a:t>
            </a:r>
          </a:p>
          <a:p>
            <a:endParaRPr lang="en-US" altLang="en-US">
              <a:solidFill>
                <a:srgbClr val="CC0000"/>
              </a:solidFill>
              <a:ea typeface="ＭＳ Ｐゴシック" panose="020B0600070205080204" pitchFamily="34" charset="-128"/>
            </a:endParaRPr>
          </a:p>
        </p:txBody>
      </p:sp>
    </p:spTree>
    <p:extLst>
      <p:ext uri="{BB962C8B-B14F-4D97-AF65-F5344CB8AC3E}">
        <p14:creationId xmlns:p14="http://schemas.microsoft.com/office/powerpoint/2010/main" val="909101493"/>
      </p:ext>
    </p:extLst>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4"/>
          <p:cNvSpPr>
            <a:spLocks noGrp="1" noChangeArrowheads="1"/>
          </p:cNvSpPr>
          <p:nvPr>
            <p:ph type="title"/>
          </p:nvPr>
        </p:nvSpPr>
        <p:spPr/>
        <p:txBody>
          <a:bodyPr/>
          <a:lstStyle/>
          <a:p>
            <a:r>
              <a:rPr lang="en-US" altLang="en-US" sz="3200">
                <a:ea typeface="ＭＳ Ｐゴシック" panose="020B0600070205080204" pitchFamily="34" charset="-128"/>
              </a:rPr>
              <a:t>What Are the Performance Improvements From Anaerobic Exercise?</a:t>
            </a:r>
            <a:endParaRPr lang="en-US" altLang="en-US" sz="2400">
              <a:ea typeface="ＭＳ Ｐゴシック" panose="020B0600070205080204" pitchFamily="34" charset="-128"/>
            </a:endParaRPr>
          </a:p>
        </p:txBody>
      </p:sp>
      <p:sp>
        <p:nvSpPr>
          <p:cNvPr id="94211" name="Rectangle 5"/>
          <p:cNvSpPr>
            <a:spLocks noGrp="1" noChangeArrowheads="1"/>
          </p:cNvSpPr>
          <p:nvPr>
            <p:ph idx="1"/>
          </p:nvPr>
        </p:nvSpPr>
        <p:spPr>
          <a:xfrm>
            <a:off x="2095500" y="1417638"/>
            <a:ext cx="8051800" cy="3968750"/>
          </a:xfrm>
        </p:spPr>
        <p:txBody>
          <a:bodyPr rtlCol="0">
            <a:normAutofit fontScale="92500" lnSpcReduction="20000"/>
          </a:bodyPr>
          <a:lstStyle/>
          <a:p>
            <a:pPr fontAlgn="auto">
              <a:lnSpc>
                <a:spcPct val="90000"/>
              </a:lnSpc>
              <a:spcAft>
                <a:spcPts val="0"/>
              </a:spcAft>
              <a:defRPr/>
            </a:pPr>
            <a:r>
              <a:rPr lang="en-US" altLang="en-US">
                <a:ea typeface="ＭＳ Ｐゴシック" panose="020B0600070205080204" pitchFamily="34" charset="-128"/>
              </a:rPr>
              <a:t>Muscular strength</a:t>
            </a:r>
          </a:p>
          <a:p>
            <a:pPr lvl="1" fontAlgn="auto">
              <a:lnSpc>
                <a:spcPct val="90000"/>
              </a:lnSpc>
              <a:spcAft>
                <a:spcPts val="0"/>
              </a:spcAft>
              <a:defRPr/>
            </a:pPr>
            <a:r>
              <a:rPr lang="en-US" altLang="en-US">
                <a:ea typeface="ＭＳ Ｐゴシック" panose="020B0600070205080204" pitchFamily="34" charset="-128"/>
              </a:rPr>
              <a:t>In studies, mean strength increased approximately</a:t>
            </a:r>
          </a:p>
          <a:p>
            <a:pPr lvl="2" fontAlgn="auto">
              <a:lnSpc>
                <a:spcPct val="90000"/>
              </a:lnSpc>
              <a:spcAft>
                <a:spcPts val="0"/>
              </a:spcAft>
              <a:defRPr/>
            </a:pPr>
            <a:r>
              <a:rPr lang="en-US" altLang="en-US">
                <a:ea typeface="ＭＳ Ｐゴシック" panose="020B0600070205080204" pitchFamily="34" charset="-128"/>
              </a:rPr>
              <a:t>40% in “untrained” participants</a:t>
            </a:r>
          </a:p>
          <a:p>
            <a:pPr lvl="2" fontAlgn="auto">
              <a:lnSpc>
                <a:spcPct val="90000"/>
              </a:lnSpc>
              <a:spcAft>
                <a:spcPts val="0"/>
              </a:spcAft>
              <a:defRPr/>
            </a:pPr>
            <a:r>
              <a:rPr lang="en-US" altLang="en-US">
                <a:ea typeface="ＭＳ Ｐゴシック" panose="020B0600070205080204" pitchFamily="34" charset="-128"/>
              </a:rPr>
              <a:t>20% in “moderately trained” participants</a:t>
            </a:r>
          </a:p>
          <a:p>
            <a:pPr lvl="2" fontAlgn="auto">
              <a:lnSpc>
                <a:spcPct val="90000"/>
              </a:lnSpc>
              <a:spcAft>
                <a:spcPts val="0"/>
              </a:spcAft>
              <a:defRPr/>
            </a:pPr>
            <a:r>
              <a:rPr lang="en-US" altLang="en-US">
                <a:ea typeface="ＭＳ Ｐゴシック" panose="020B0600070205080204" pitchFamily="34" charset="-128"/>
              </a:rPr>
              <a:t>16% in “trained” participants</a:t>
            </a:r>
          </a:p>
          <a:p>
            <a:pPr lvl="2" fontAlgn="auto">
              <a:lnSpc>
                <a:spcPct val="90000"/>
              </a:lnSpc>
              <a:spcAft>
                <a:spcPts val="0"/>
              </a:spcAft>
              <a:defRPr/>
            </a:pPr>
            <a:r>
              <a:rPr lang="en-US" altLang="en-US">
                <a:ea typeface="ＭＳ Ｐゴシック" panose="020B0600070205080204" pitchFamily="34" charset="-128"/>
              </a:rPr>
              <a:t>10% in “advanced” participants </a:t>
            </a:r>
          </a:p>
          <a:p>
            <a:pPr lvl="2" fontAlgn="auto">
              <a:lnSpc>
                <a:spcPct val="90000"/>
              </a:lnSpc>
              <a:spcAft>
                <a:spcPts val="0"/>
              </a:spcAft>
              <a:defRPr/>
            </a:pPr>
            <a:r>
              <a:rPr lang="en-US" altLang="en-US">
                <a:ea typeface="ＭＳ Ｐゴシック" panose="020B0600070205080204" pitchFamily="34" charset="-128"/>
              </a:rPr>
              <a:t>2% in “elite” participants</a:t>
            </a:r>
          </a:p>
          <a:p>
            <a:pPr lvl="1" fontAlgn="auto">
              <a:lnSpc>
                <a:spcPct val="90000"/>
              </a:lnSpc>
              <a:spcAft>
                <a:spcPts val="0"/>
              </a:spcAft>
              <a:defRPr/>
            </a:pPr>
            <a:r>
              <a:rPr lang="en-US" altLang="en-US">
                <a:ea typeface="ＭＳ Ｐゴシック" panose="020B0600070205080204" pitchFamily="34" charset="-128"/>
              </a:rPr>
              <a:t>Heavier loads are most effective for fiber recruitment.</a:t>
            </a:r>
          </a:p>
          <a:p>
            <a:pPr lvl="1" fontAlgn="auto">
              <a:lnSpc>
                <a:spcPct val="90000"/>
              </a:lnSpc>
              <a:spcAft>
                <a:spcPts val="0"/>
              </a:spcAft>
              <a:defRPr/>
            </a:pPr>
            <a:r>
              <a:rPr lang="en-US" altLang="en-US">
                <a:ea typeface="ＭＳ Ｐゴシック" panose="020B0600070205080204" pitchFamily="34" charset="-128"/>
              </a:rPr>
              <a:t>The effects of training are related to the type of exercise used, its intensity, and its volume.</a:t>
            </a:r>
          </a:p>
        </p:txBody>
      </p:sp>
      <p:sp>
        <p:nvSpPr>
          <p:cNvPr id="4" name="Rectangle 3"/>
          <p:cNvSpPr txBox="1">
            <a:spLocks noChangeArrowheads="1"/>
          </p:cNvSpPr>
          <p:nvPr/>
        </p:nvSpPr>
        <p:spPr bwMode="auto">
          <a:xfrm>
            <a:off x="2095500" y="6096001"/>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None/>
              <a:defRPr/>
            </a:pPr>
            <a:r>
              <a:rPr lang="en-US" sz="1400" i="1" kern="0" dirty="0">
                <a:solidFill>
                  <a:prstClr val="black"/>
                </a:solidFill>
                <a:latin typeface="Myriad Pro"/>
              </a:rPr>
              <a:t>(continued)</a:t>
            </a:r>
          </a:p>
          <a:p>
            <a:pPr lvl="1" eaLnBrk="1" hangingPunct="1">
              <a:lnSpc>
                <a:spcPct val="90000"/>
              </a:lnSpc>
              <a:defRPr/>
            </a:pPr>
            <a:endParaRPr lang="en-US" altLang="en-US" kern="0" dirty="0">
              <a:solidFill>
                <a:prstClr val="black"/>
              </a:solidFill>
              <a:latin typeface="Myriad Pro"/>
              <a:ea typeface="ＭＳ Ｐゴシック" panose="020B0600070205080204" pitchFamily="34" charset="-128"/>
            </a:endParaRPr>
          </a:p>
        </p:txBody>
      </p:sp>
    </p:spTree>
    <p:extLst>
      <p:ext uri="{BB962C8B-B14F-4D97-AF65-F5344CB8AC3E}">
        <p14:creationId xmlns:p14="http://schemas.microsoft.com/office/powerpoint/2010/main" val="1195490290"/>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r>
              <a:rPr lang="en-US" altLang="en-US" sz="3200">
                <a:ea typeface="ＭＳ Ｐゴシック" panose="020B0600070205080204" pitchFamily="34" charset="-128"/>
              </a:rPr>
              <a:t>What Are the Performance Improvements From Anaerobic Exercise? </a:t>
            </a:r>
            <a:r>
              <a:rPr lang="en-US" altLang="en-US" sz="2400" i="1">
                <a:ea typeface="ＭＳ Ｐゴシック" panose="020B0600070205080204" pitchFamily="34" charset="-128"/>
              </a:rPr>
              <a:t>(continued)</a:t>
            </a:r>
          </a:p>
        </p:txBody>
      </p:sp>
      <p:sp>
        <p:nvSpPr>
          <p:cNvPr id="50179" name="Rectangle 3"/>
          <p:cNvSpPr>
            <a:spLocks noGrp="1" noChangeArrowheads="1"/>
          </p:cNvSpPr>
          <p:nvPr>
            <p:ph idx="1"/>
          </p:nvPr>
        </p:nvSpPr>
        <p:spPr>
          <a:xfrm>
            <a:off x="2095500" y="1876426"/>
            <a:ext cx="8051800" cy="3305175"/>
          </a:xfrm>
        </p:spPr>
        <p:txBody>
          <a:bodyPr rtlCol="0">
            <a:normAutofit fontScale="92500"/>
          </a:bodyPr>
          <a:lstStyle/>
          <a:p>
            <a:pPr fontAlgn="auto">
              <a:lnSpc>
                <a:spcPct val="90000"/>
              </a:lnSpc>
              <a:spcAft>
                <a:spcPts val="0"/>
              </a:spcAft>
              <a:defRPr/>
            </a:pPr>
            <a:r>
              <a:rPr lang="en-US" dirty="0"/>
              <a:t>Power</a:t>
            </a:r>
          </a:p>
          <a:p>
            <a:pPr lvl="1" fontAlgn="auto">
              <a:lnSpc>
                <a:spcPct val="90000"/>
              </a:lnSpc>
              <a:spcAft>
                <a:spcPts val="0"/>
              </a:spcAft>
              <a:defRPr/>
            </a:pPr>
            <a:r>
              <a:rPr lang="en-US" dirty="0"/>
              <a:t>Heavy resistance training with slow velocities of movement leads primarily to improvements in maximal strength.</a:t>
            </a:r>
          </a:p>
          <a:p>
            <a:pPr lvl="1" fontAlgn="auto">
              <a:lnSpc>
                <a:spcPct val="90000"/>
              </a:lnSpc>
              <a:spcAft>
                <a:spcPts val="0"/>
              </a:spcAft>
              <a:defRPr/>
            </a:pPr>
            <a:r>
              <a:rPr lang="en-US" dirty="0"/>
              <a:t>Power training increases force output at higher velocities and rate of force development.</a:t>
            </a:r>
          </a:p>
          <a:p>
            <a:pPr marL="457200" lvl="1" indent="0" fontAlgn="auto">
              <a:lnSpc>
                <a:spcPct val="90000"/>
              </a:lnSpc>
              <a:spcAft>
                <a:spcPts val="0"/>
              </a:spcAft>
              <a:buNone/>
              <a:defRPr/>
            </a:pPr>
            <a:r>
              <a:rPr lang="en-US" dirty="0"/>
              <a:t>  </a:t>
            </a:r>
          </a:p>
          <a:p>
            <a:pPr marL="914400" lvl="2" indent="0" algn="r" fontAlgn="auto">
              <a:lnSpc>
                <a:spcPct val="90000"/>
              </a:lnSpc>
              <a:spcAft>
                <a:spcPts val="0"/>
              </a:spcAft>
              <a:buNone/>
              <a:defRPr/>
            </a:pPr>
            <a:r>
              <a:rPr lang="en-US" i="1" dirty="0"/>
              <a:t>					</a:t>
            </a:r>
          </a:p>
          <a:p>
            <a:pPr marL="914400" lvl="2" indent="0" algn="r" fontAlgn="auto">
              <a:lnSpc>
                <a:spcPct val="90000"/>
              </a:lnSpc>
              <a:spcAft>
                <a:spcPts val="0"/>
              </a:spcAft>
              <a:buNone/>
              <a:defRPr/>
            </a:pPr>
            <a:endParaRPr lang="en-US" sz="1400" i="1" dirty="0"/>
          </a:p>
          <a:p>
            <a:pPr lvl="2" fontAlgn="auto">
              <a:lnSpc>
                <a:spcPct val="90000"/>
              </a:lnSpc>
              <a:spcAft>
                <a:spcPts val="0"/>
              </a:spcAft>
              <a:defRPr/>
            </a:pPr>
            <a:endParaRPr lang="en-US" dirty="0"/>
          </a:p>
        </p:txBody>
      </p:sp>
      <p:sp>
        <p:nvSpPr>
          <p:cNvPr id="4" name="Rectangle 3"/>
          <p:cNvSpPr txBox="1">
            <a:spLocks noChangeArrowheads="1"/>
          </p:cNvSpPr>
          <p:nvPr/>
        </p:nvSpPr>
        <p:spPr bwMode="auto">
          <a:xfrm>
            <a:off x="2095500" y="6096001"/>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None/>
              <a:defRPr/>
            </a:pPr>
            <a:r>
              <a:rPr lang="en-US" sz="1400" i="1" kern="0" dirty="0">
                <a:solidFill>
                  <a:prstClr val="black"/>
                </a:solidFill>
                <a:latin typeface="Myriad Pro"/>
              </a:rPr>
              <a:t>(continued)</a:t>
            </a:r>
          </a:p>
          <a:p>
            <a:pPr lvl="1" eaLnBrk="1" hangingPunct="1">
              <a:lnSpc>
                <a:spcPct val="90000"/>
              </a:lnSpc>
              <a:defRPr/>
            </a:pPr>
            <a:endParaRPr lang="en-US" altLang="en-US" kern="0" dirty="0">
              <a:solidFill>
                <a:prstClr val="black"/>
              </a:solidFill>
              <a:latin typeface="Myriad Pro"/>
              <a:ea typeface="ＭＳ Ｐゴシック" panose="020B0600070205080204" pitchFamily="34" charset="-128"/>
            </a:endParaRPr>
          </a:p>
        </p:txBody>
      </p:sp>
    </p:spTree>
    <p:extLst>
      <p:ext uri="{BB962C8B-B14F-4D97-AF65-F5344CB8AC3E}">
        <p14:creationId xmlns:p14="http://schemas.microsoft.com/office/powerpoint/2010/main" val="747011300"/>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US" altLang="en-US" sz="3200">
                <a:ea typeface="ＭＳ Ｐゴシック" panose="020B0600070205080204" pitchFamily="34" charset="-128"/>
              </a:rPr>
              <a:t>What Are the Performance Improvements From Anaerobic Exercise? </a:t>
            </a:r>
            <a:r>
              <a:rPr lang="en-US" altLang="en-US" sz="2400" i="1">
                <a:ea typeface="ＭＳ Ｐゴシック" panose="020B0600070205080204" pitchFamily="34" charset="-128"/>
              </a:rPr>
              <a:t>(continued)</a:t>
            </a:r>
          </a:p>
        </p:txBody>
      </p:sp>
      <p:sp>
        <p:nvSpPr>
          <p:cNvPr id="50179" name="Rectangle 3"/>
          <p:cNvSpPr>
            <a:spLocks noGrp="1" noChangeArrowheads="1"/>
          </p:cNvSpPr>
          <p:nvPr>
            <p:ph idx="1"/>
          </p:nvPr>
        </p:nvSpPr>
        <p:spPr>
          <a:xfrm>
            <a:off x="2095500" y="1876426"/>
            <a:ext cx="8051800" cy="3802063"/>
          </a:xfrm>
        </p:spPr>
        <p:txBody>
          <a:bodyPr rtlCol="0">
            <a:normAutofit lnSpcReduction="10000"/>
          </a:bodyPr>
          <a:lstStyle/>
          <a:p>
            <a:pPr fontAlgn="auto">
              <a:lnSpc>
                <a:spcPct val="90000"/>
              </a:lnSpc>
              <a:spcAft>
                <a:spcPts val="0"/>
              </a:spcAft>
              <a:defRPr/>
            </a:pPr>
            <a:r>
              <a:rPr lang="en-US" dirty="0"/>
              <a:t>Power</a:t>
            </a:r>
          </a:p>
          <a:p>
            <a:pPr lvl="1" fontAlgn="auto">
              <a:lnSpc>
                <a:spcPct val="90000"/>
              </a:lnSpc>
              <a:spcAft>
                <a:spcPts val="0"/>
              </a:spcAft>
              <a:defRPr/>
            </a:pPr>
            <a:r>
              <a:rPr lang="en-US" dirty="0"/>
              <a:t>Peak power output is maximized during the jump squat with loads corresponding to 30% to 60% of squat 1RM.</a:t>
            </a:r>
          </a:p>
          <a:p>
            <a:pPr lvl="1" fontAlgn="auto">
              <a:lnSpc>
                <a:spcPct val="90000"/>
              </a:lnSpc>
              <a:spcAft>
                <a:spcPts val="0"/>
              </a:spcAft>
              <a:defRPr/>
            </a:pPr>
            <a:r>
              <a:rPr lang="en-US" dirty="0"/>
              <a:t>For the upper body, peak power output can be maximized during the ballistic bench press throw using loads corresponding to 46% to 62% of 1RM bench press.  </a:t>
            </a:r>
          </a:p>
          <a:p>
            <a:pPr lvl="2" fontAlgn="auto">
              <a:lnSpc>
                <a:spcPct val="90000"/>
              </a:lnSpc>
              <a:spcAft>
                <a:spcPts val="0"/>
              </a:spcAft>
              <a:defRPr/>
            </a:pPr>
            <a:endParaRPr lang="en-US" sz="400" dirty="0"/>
          </a:p>
          <a:p>
            <a:pPr marL="914400" lvl="2" indent="0" algn="r" fontAlgn="auto">
              <a:lnSpc>
                <a:spcPct val="90000"/>
              </a:lnSpc>
              <a:spcAft>
                <a:spcPts val="0"/>
              </a:spcAft>
              <a:buNone/>
              <a:defRPr/>
            </a:pPr>
            <a:r>
              <a:rPr lang="en-US" i="1" dirty="0"/>
              <a:t>					</a:t>
            </a:r>
          </a:p>
          <a:p>
            <a:pPr lvl="2" fontAlgn="auto">
              <a:lnSpc>
                <a:spcPct val="90000"/>
              </a:lnSpc>
              <a:spcAft>
                <a:spcPts val="0"/>
              </a:spcAft>
              <a:defRPr/>
            </a:pPr>
            <a:endParaRPr lang="en-US" dirty="0"/>
          </a:p>
        </p:txBody>
      </p:sp>
      <p:sp>
        <p:nvSpPr>
          <p:cNvPr id="4" name="Rectangle 3"/>
          <p:cNvSpPr txBox="1">
            <a:spLocks noChangeArrowheads="1"/>
          </p:cNvSpPr>
          <p:nvPr/>
        </p:nvSpPr>
        <p:spPr bwMode="auto">
          <a:xfrm>
            <a:off x="2095500" y="6096001"/>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None/>
              <a:defRPr/>
            </a:pPr>
            <a:r>
              <a:rPr lang="en-US" sz="1400" i="1" kern="0" dirty="0">
                <a:solidFill>
                  <a:prstClr val="black"/>
                </a:solidFill>
                <a:latin typeface="Myriad Pro"/>
              </a:rPr>
              <a:t>(continued)</a:t>
            </a:r>
          </a:p>
          <a:p>
            <a:pPr lvl="1" eaLnBrk="1" hangingPunct="1">
              <a:lnSpc>
                <a:spcPct val="90000"/>
              </a:lnSpc>
              <a:defRPr/>
            </a:pPr>
            <a:endParaRPr lang="en-US" altLang="en-US" kern="0" dirty="0">
              <a:solidFill>
                <a:prstClr val="black"/>
              </a:solidFill>
              <a:latin typeface="Myriad Pro"/>
              <a:ea typeface="ＭＳ Ｐゴシック" panose="020B0600070205080204" pitchFamily="34" charset="-128"/>
            </a:endParaRPr>
          </a:p>
        </p:txBody>
      </p:sp>
    </p:spTree>
    <p:extLst>
      <p:ext uri="{BB962C8B-B14F-4D97-AF65-F5344CB8AC3E}">
        <p14:creationId xmlns:p14="http://schemas.microsoft.com/office/powerpoint/2010/main" val="2680202636"/>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r>
              <a:rPr lang="en-US" altLang="en-US" sz="3200">
                <a:ea typeface="ＭＳ Ｐゴシック" panose="020B0600070205080204" pitchFamily="34" charset="-128"/>
              </a:rPr>
              <a:t>What Are the Performance Improvements From Anaerobic Exercise? </a:t>
            </a:r>
            <a:r>
              <a:rPr lang="en-US" altLang="en-US" sz="2400" i="1">
                <a:ea typeface="ＭＳ Ｐゴシック" panose="020B0600070205080204" pitchFamily="34" charset="-128"/>
              </a:rPr>
              <a:t>(continued)</a:t>
            </a:r>
          </a:p>
        </p:txBody>
      </p:sp>
      <p:sp>
        <p:nvSpPr>
          <p:cNvPr id="52227" name="Rectangle 3"/>
          <p:cNvSpPr>
            <a:spLocks noGrp="1" noChangeArrowheads="1"/>
          </p:cNvSpPr>
          <p:nvPr>
            <p:ph idx="1"/>
          </p:nvPr>
        </p:nvSpPr>
        <p:spPr>
          <a:xfrm>
            <a:off x="2095500" y="1981200"/>
            <a:ext cx="8051800" cy="3257550"/>
          </a:xfrm>
        </p:spPr>
        <p:txBody>
          <a:bodyPr rtlCol="0">
            <a:normAutofit fontScale="92500" lnSpcReduction="20000"/>
          </a:bodyPr>
          <a:lstStyle/>
          <a:p>
            <a:pPr fontAlgn="auto">
              <a:spcAft>
                <a:spcPts val="0"/>
              </a:spcAft>
              <a:defRPr/>
            </a:pPr>
            <a:r>
              <a:rPr lang="en-US" dirty="0"/>
              <a:t>Body composition</a:t>
            </a:r>
          </a:p>
          <a:p>
            <a:pPr lvl="1" fontAlgn="auto">
              <a:spcAft>
                <a:spcPts val="0"/>
              </a:spcAft>
              <a:defRPr/>
            </a:pPr>
            <a:r>
              <a:rPr lang="en-US" dirty="0"/>
              <a:t>Resistance training can increase fat-free mass and reduce body fat by 1% to 9%.</a:t>
            </a:r>
          </a:p>
          <a:p>
            <a:pPr lvl="1" fontAlgn="auto">
              <a:spcAft>
                <a:spcPts val="0"/>
              </a:spcAft>
              <a:defRPr/>
            </a:pPr>
            <a:r>
              <a:rPr lang="en-US" dirty="0"/>
              <a:t>Increases in lean tissue mass, daily metabolic rate, and energy expenditure during exercise are outcomes of resistance training.</a:t>
            </a:r>
          </a:p>
          <a:p>
            <a:pPr lvl="2" fontAlgn="auto">
              <a:spcAft>
                <a:spcPts val="0"/>
              </a:spcAft>
              <a:defRPr/>
            </a:pPr>
            <a:endParaRPr lang="en-US" dirty="0"/>
          </a:p>
          <a:p>
            <a:pPr marL="914400" lvl="2" indent="0" fontAlgn="auto">
              <a:spcAft>
                <a:spcPts val="0"/>
              </a:spcAft>
              <a:buNone/>
              <a:defRPr/>
            </a:pPr>
            <a:endParaRPr lang="en-US" dirty="0"/>
          </a:p>
          <a:p>
            <a:pPr marL="914400" lvl="2" indent="0" algn="r" fontAlgn="auto">
              <a:spcAft>
                <a:spcPts val="0"/>
              </a:spcAft>
              <a:buNone/>
              <a:defRPr/>
            </a:pPr>
            <a:r>
              <a:rPr lang="en-US" i="1" dirty="0"/>
              <a:t>					</a:t>
            </a:r>
          </a:p>
          <a:p>
            <a:pPr marL="914400" lvl="2" indent="0" fontAlgn="auto">
              <a:spcAft>
                <a:spcPts val="0"/>
              </a:spcAft>
              <a:buNone/>
              <a:defRPr/>
            </a:pPr>
            <a:endParaRPr lang="en-US" dirty="0"/>
          </a:p>
        </p:txBody>
      </p:sp>
      <p:sp>
        <p:nvSpPr>
          <p:cNvPr id="4" name="Rectangle 3"/>
          <p:cNvSpPr txBox="1">
            <a:spLocks noChangeArrowheads="1"/>
          </p:cNvSpPr>
          <p:nvPr/>
        </p:nvSpPr>
        <p:spPr bwMode="auto">
          <a:xfrm>
            <a:off x="2095500" y="6096001"/>
            <a:ext cx="8051800"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b="1">
                <a:solidFill>
                  <a:schemeClr val="tx1"/>
                </a:solidFill>
                <a:latin typeface="+mn-lt"/>
                <a:ea typeface="ＭＳ Ｐゴシック" pitchFamily="-65" charset="-128"/>
                <a:cs typeface="ＭＳ Ｐゴシック" pitchFamily="-65"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sz="1600">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sz="1600">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sz="1600">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sz="1600">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sz="1600">
                <a:solidFill>
                  <a:schemeClr val="tx1"/>
                </a:solidFill>
                <a:latin typeface="+mn-lt"/>
                <a:ea typeface="ＭＳ Ｐゴシック" pitchFamily="-107" charset="-128"/>
              </a:defRPr>
            </a:lvl9pPr>
          </a:lstStyle>
          <a:p>
            <a:pPr marL="457200" lvl="1" indent="0" algn="r" eaLnBrk="1" hangingPunct="1">
              <a:lnSpc>
                <a:spcPct val="90000"/>
              </a:lnSpc>
              <a:buNone/>
              <a:defRPr/>
            </a:pPr>
            <a:r>
              <a:rPr lang="en-US" sz="1400" i="1" kern="0" dirty="0">
                <a:solidFill>
                  <a:prstClr val="black"/>
                </a:solidFill>
                <a:latin typeface="Myriad Pro"/>
              </a:rPr>
              <a:t>(continued)</a:t>
            </a:r>
          </a:p>
          <a:p>
            <a:pPr lvl="1" eaLnBrk="1" hangingPunct="1">
              <a:lnSpc>
                <a:spcPct val="90000"/>
              </a:lnSpc>
              <a:defRPr/>
            </a:pPr>
            <a:endParaRPr lang="en-US" altLang="en-US" kern="0" dirty="0">
              <a:solidFill>
                <a:prstClr val="black"/>
              </a:solidFill>
              <a:latin typeface="Myriad Pro"/>
              <a:ea typeface="ＭＳ Ｐゴシック" panose="020B0600070205080204" pitchFamily="34" charset="-128"/>
            </a:endParaRPr>
          </a:p>
        </p:txBody>
      </p:sp>
    </p:spTree>
    <p:extLst>
      <p:ext uri="{BB962C8B-B14F-4D97-AF65-F5344CB8AC3E}">
        <p14:creationId xmlns:p14="http://schemas.microsoft.com/office/powerpoint/2010/main" val="3762608634"/>
      </p:ext>
    </p:extLst>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1828800" y="495301"/>
            <a:ext cx="8534400" cy="1381125"/>
          </a:xfrm>
        </p:spPr>
        <p:txBody>
          <a:bodyPr/>
          <a:lstStyle/>
          <a:p>
            <a:r>
              <a:rPr lang="en-US" altLang="en-US" sz="3200">
                <a:ea typeface="ＭＳ Ｐゴシック" panose="020B0600070205080204" pitchFamily="34" charset="-128"/>
              </a:rPr>
              <a:t>What Are the Performance Improvements From Anaerobic Exercise? </a:t>
            </a:r>
            <a:r>
              <a:rPr lang="en-US" altLang="en-US" sz="2400" i="1">
                <a:ea typeface="ＭＳ Ｐゴシック" panose="020B0600070205080204" pitchFamily="34" charset="-128"/>
              </a:rPr>
              <a:t>(continued)</a:t>
            </a:r>
          </a:p>
        </p:txBody>
      </p:sp>
      <p:sp>
        <p:nvSpPr>
          <p:cNvPr id="107523" name="Rectangle 3"/>
          <p:cNvSpPr>
            <a:spLocks noGrp="1" noChangeArrowheads="1"/>
          </p:cNvSpPr>
          <p:nvPr>
            <p:ph idx="1"/>
          </p:nvPr>
        </p:nvSpPr>
        <p:spPr>
          <a:xfrm>
            <a:off x="1981200" y="1600201"/>
            <a:ext cx="8229600" cy="3916363"/>
          </a:xfrm>
        </p:spPr>
        <p:txBody>
          <a:bodyPr/>
          <a:lstStyle/>
          <a:p>
            <a:r>
              <a:rPr lang="en-US" altLang="en-US">
                <a:ea typeface="ＭＳ Ｐゴシック" panose="020B0600070205080204" pitchFamily="34" charset="-128"/>
              </a:rPr>
              <a:t>Flexibility </a:t>
            </a:r>
          </a:p>
          <a:p>
            <a:pPr lvl="1"/>
            <a:r>
              <a:rPr lang="en-US" altLang="en-US">
                <a:ea typeface="ＭＳ Ｐゴシック" panose="020B0600070205080204" pitchFamily="34" charset="-128"/>
              </a:rPr>
              <a:t>Anaerobic training potentially can have a positive impact on flexibility, primarily if the individual has poor flexibility to begin with.</a:t>
            </a:r>
          </a:p>
          <a:p>
            <a:pPr lvl="1"/>
            <a:r>
              <a:rPr lang="en-US" altLang="en-US">
                <a:ea typeface="ＭＳ Ｐゴシック" panose="020B0600070205080204" pitchFamily="34" charset="-128"/>
              </a:rPr>
              <a:t>The combination of resistance training and stretching appears to be the most effective method to improve flexibility with increasing muscle mass.</a:t>
            </a:r>
          </a:p>
          <a:p>
            <a:pPr marL="914400" lvl="2" indent="0">
              <a:buNone/>
            </a:pPr>
            <a:endParaRPr lang="en-US" altLang="en-US">
              <a:ea typeface="ＭＳ Ｐゴシック" panose="020B0600070205080204" pitchFamily="34" charset="-128"/>
            </a:endParaRPr>
          </a:p>
        </p:txBody>
      </p:sp>
    </p:spTree>
    <p:extLst>
      <p:ext uri="{BB962C8B-B14F-4D97-AF65-F5344CB8AC3E}">
        <p14:creationId xmlns:p14="http://schemas.microsoft.com/office/powerpoint/2010/main" val="4256085054"/>
      </p:ext>
    </p:extLst>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lstStyle/>
          <a:p>
            <a:r>
              <a:rPr lang="en-US" altLang="en-US" sz="3200">
                <a:ea typeface="ＭＳ Ｐゴシック" panose="020B0600070205080204" pitchFamily="34" charset="-128"/>
              </a:rPr>
              <a:t>What Are the Performance Improvements From Anaerobic Exercise? </a:t>
            </a:r>
            <a:r>
              <a:rPr lang="en-US" altLang="en-US" sz="2400" i="1">
                <a:ea typeface="ＭＳ Ｐゴシック" panose="020B0600070205080204" pitchFamily="34" charset="-128"/>
              </a:rPr>
              <a:t>(continued)</a:t>
            </a:r>
          </a:p>
        </p:txBody>
      </p:sp>
      <p:sp>
        <p:nvSpPr>
          <p:cNvPr id="108546" name="Rectangle 3"/>
          <p:cNvSpPr>
            <a:spLocks noGrp="1" noChangeArrowheads="1"/>
          </p:cNvSpPr>
          <p:nvPr>
            <p:ph idx="1"/>
          </p:nvPr>
        </p:nvSpPr>
        <p:spPr>
          <a:xfrm>
            <a:off x="1981200" y="1600201"/>
            <a:ext cx="8229600" cy="3916363"/>
          </a:xfrm>
        </p:spPr>
        <p:txBody>
          <a:bodyPr rtlCol="0">
            <a:normAutofit fontScale="85000" lnSpcReduction="20000"/>
          </a:bodyPr>
          <a:lstStyle/>
          <a:p>
            <a:pPr fontAlgn="auto">
              <a:spcAft>
                <a:spcPts val="0"/>
              </a:spcAft>
              <a:defRPr/>
            </a:pPr>
            <a:r>
              <a:rPr lang="en-US" altLang="en-US">
                <a:ea typeface="ＭＳ Ｐゴシック" panose="020B0600070205080204" pitchFamily="34" charset="-128"/>
              </a:rPr>
              <a:t>Motor performance </a:t>
            </a:r>
          </a:p>
          <a:p>
            <a:pPr lvl="1" fontAlgn="auto">
              <a:spcAft>
                <a:spcPts val="0"/>
              </a:spcAft>
              <a:defRPr/>
            </a:pPr>
            <a:r>
              <a:rPr lang="en-US" altLang="en-US">
                <a:ea typeface="ＭＳ Ｐゴシック" panose="020B0600070205080204" pitchFamily="34" charset="-128"/>
              </a:rPr>
              <a:t>Anaerobic training enhances motor performance; the magnitude of change is based on the specificity of the exercises or modalities performed.</a:t>
            </a:r>
          </a:p>
          <a:p>
            <a:pPr lvl="1" fontAlgn="auto">
              <a:spcAft>
                <a:spcPts val="0"/>
              </a:spcAft>
              <a:defRPr/>
            </a:pPr>
            <a:r>
              <a:rPr lang="en-US" altLang="en-US">
                <a:ea typeface="ＭＳ Ｐゴシック" panose="020B0600070205080204" pitchFamily="34" charset="-128"/>
              </a:rPr>
              <a:t>Resistance training has been shown to increase </a:t>
            </a:r>
          </a:p>
          <a:p>
            <a:pPr lvl="2" fontAlgn="auto">
              <a:spcAft>
                <a:spcPts val="0"/>
              </a:spcAft>
              <a:defRPr/>
            </a:pPr>
            <a:r>
              <a:rPr lang="en-US" altLang="en-US">
                <a:ea typeface="ＭＳ Ｐゴシック" panose="020B0600070205080204" pitchFamily="34" charset="-128"/>
              </a:rPr>
              <a:t>Running economy</a:t>
            </a:r>
          </a:p>
          <a:p>
            <a:pPr lvl="2" fontAlgn="auto">
              <a:spcAft>
                <a:spcPts val="0"/>
              </a:spcAft>
              <a:defRPr/>
            </a:pPr>
            <a:r>
              <a:rPr lang="en-US" altLang="en-US">
                <a:ea typeface="ＭＳ Ｐゴシック" panose="020B0600070205080204" pitchFamily="34" charset="-128"/>
              </a:rPr>
              <a:t>Vertical jump</a:t>
            </a:r>
          </a:p>
          <a:p>
            <a:pPr lvl="2" fontAlgn="auto">
              <a:spcAft>
                <a:spcPts val="0"/>
              </a:spcAft>
              <a:defRPr/>
            </a:pPr>
            <a:r>
              <a:rPr lang="en-US" altLang="en-US">
                <a:ea typeface="ＭＳ Ｐゴシック" panose="020B0600070205080204" pitchFamily="34" charset="-128"/>
              </a:rPr>
              <a:t>Sprint speed</a:t>
            </a:r>
          </a:p>
          <a:p>
            <a:pPr lvl="2" fontAlgn="auto">
              <a:spcAft>
                <a:spcPts val="0"/>
              </a:spcAft>
              <a:defRPr/>
            </a:pPr>
            <a:r>
              <a:rPr lang="en-US" altLang="en-US">
                <a:ea typeface="ＭＳ Ｐゴシック" panose="020B0600070205080204" pitchFamily="34" charset="-128"/>
              </a:rPr>
              <a:t>Tennis serve velocity</a:t>
            </a:r>
          </a:p>
          <a:p>
            <a:pPr lvl="2" fontAlgn="auto">
              <a:spcAft>
                <a:spcPts val="0"/>
              </a:spcAft>
              <a:defRPr/>
            </a:pPr>
            <a:r>
              <a:rPr lang="en-US" altLang="en-US">
                <a:ea typeface="ＭＳ Ｐゴシック" panose="020B0600070205080204" pitchFamily="34" charset="-128"/>
              </a:rPr>
              <a:t>Swinging and throwing velocity</a:t>
            </a:r>
          </a:p>
          <a:p>
            <a:pPr lvl="2" fontAlgn="auto">
              <a:spcAft>
                <a:spcPts val="0"/>
              </a:spcAft>
              <a:defRPr/>
            </a:pPr>
            <a:r>
              <a:rPr lang="en-US" altLang="en-US">
                <a:ea typeface="ＭＳ Ｐゴシック" panose="020B0600070205080204" pitchFamily="34" charset="-128"/>
              </a:rPr>
              <a:t>Kicking performance</a:t>
            </a:r>
          </a:p>
        </p:txBody>
      </p:sp>
    </p:spTree>
    <p:extLst>
      <p:ext uri="{BB962C8B-B14F-4D97-AF65-F5344CB8AC3E}">
        <p14:creationId xmlns:p14="http://schemas.microsoft.com/office/powerpoint/2010/main" val="395830976"/>
      </p:ext>
    </p:extLst>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p:txBody>
          <a:bodyPr/>
          <a:lstStyle/>
          <a:p>
            <a:r>
              <a:rPr lang="en-US" altLang="en-US">
                <a:ea typeface="ＭＳ Ｐゴシック" panose="020B0600070205080204" pitchFamily="34" charset="-128"/>
              </a:rPr>
              <a:t>Detraining</a:t>
            </a:r>
          </a:p>
        </p:txBody>
      </p:sp>
      <p:sp>
        <p:nvSpPr>
          <p:cNvPr id="121859" name="Rectangle 3"/>
          <p:cNvSpPr>
            <a:spLocks noGrp="1" noChangeArrowheads="1"/>
          </p:cNvSpPr>
          <p:nvPr>
            <p:ph idx="1"/>
          </p:nvPr>
        </p:nvSpPr>
        <p:spPr>
          <a:xfrm>
            <a:off x="1981200" y="1600201"/>
            <a:ext cx="8229600" cy="3916363"/>
          </a:xfrm>
        </p:spPr>
        <p:txBody>
          <a:bodyPr/>
          <a:lstStyle/>
          <a:p>
            <a:r>
              <a:rPr lang="en-US" altLang="en-US">
                <a:ea typeface="ＭＳ Ｐゴシック" panose="020B0600070205080204" pitchFamily="34" charset="-128"/>
              </a:rPr>
              <a:t>Defined as the decrement in performance and loss of accumulated physiological adaptations following the cessation of anaerobic training.</a:t>
            </a:r>
          </a:p>
          <a:p>
            <a:endParaRPr lang="en-US" altLang="en-US" sz="1000">
              <a:ea typeface="ＭＳ Ｐゴシック" panose="020B0600070205080204" pitchFamily="34" charset="-128"/>
            </a:endParaRPr>
          </a:p>
          <a:p>
            <a:r>
              <a:rPr lang="en-US" altLang="en-US">
                <a:ea typeface="ＭＳ Ｐゴシック" panose="020B0600070205080204" pitchFamily="34" charset="-128"/>
              </a:rPr>
              <a:t>Can also occur when there is a substantial decrease in training frequency, volume, or intensity.</a:t>
            </a:r>
          </a:p>
        </p:txBody>
      </p:sp>
    </p:spTree>
    <p:extLst>
      <p:ext uri="{BB962C8B-B14F-4D97-AF65-F5344CB8AC3E}">
        <p14:creationId xmlns:p14="http://schemas.microsoft.com/office/powerpoint/2010/main" val="1306875873"/>
      </p:ext>
    </p:extLst>
  </p:cSld>
  <p:clrMapOvr>
    <a:masterClrMapping/>
  </p:clrMapOvr>
  <p:transition spd="slow"/>
</p:sld>
</file>

<file path=ppt/theme/theme1.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10D972B7-BFBC-44A0-9B82-59713C03C3F3}" vid="{67678DB2-6FC2-487C-91B6-FDE91D257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336</TotalTime>
  <Words>1152</Words>
  <Application>Microsoft Macintosh PowerPoint</Application>
  <PresentationFormat>Widescreen</PresentationFormat>
  <Paragraphs>145</Paragraphs>
  <Slides>23</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Myriad Pro</vt:lpstr>
      <vt:lpstr>Times New Roman</vt:lpstr>
      <vt:lpstr>UWTSD Theme</vt:lpstr>
      <vt:lpstr>Adaptations to Anaerobic Training (Ch 5 Haff &amp; Triplett, 2016)</vt:lpstr>
      <vt:lpstr>Physiological Adaptations to Anaerobic Training </vt:lpstr>
      <vt:lpstr>Neural Adaptations </vt:lpstr>
      <vt:lpstr>PowerPoint Presentation</vt:lpstr>
      <vt:lpstr>Motor units as paddlers!</vt:lpstr>
      <vt:lpstr>PowerPoint Presentation</vt:lpstr>
      <vt:lpstr>Neural Adaptations</vt:lpstr>
      <vt:lpstr>Motor units as paddlers!</vt:lpstr>
      <vt:lpstr>Neural Adaptations (continued) </vt:lpstr>
      <vt:lpstr>Muscular Adaptations </vt:lpstr>
      <vt:lpstr>Key Point </vt:lpstr>
      <vt:lpstr>Muscular Adaptations </vt:lpstr>
      <vt:lpstr>Muscular Adaptations (continued) </vt:lpstr>
      <vt:lpstr>Connective Tissue Adaptations</vt:lpstr>
      <vt:lpstr>Cardiovascular adaptations </vt:lpstr>
      <vt:lpstr>Compatibility of Aerobic  and Anaerobic Modes of Training</vt:lpstr>
      <vt:lpstr>What Are the Performance Improvements From Anaerobic Exercise?</vt:lpstr>
      <vt:lpstr>What Are the Performance Improvements From Anaerobic Exercise? (continued)</vt:lpstr>
      <vt:lpstr>What Are the Performance Improvements From Anaerobic Exercise? (continued)</vt:lpstr>
      <vt:lpstr>What Are the Performance Improvements From Anaerobic Exercise? (continued)</vt:lpstr>
      <vt:lpstr>What Are the Performance Improvements From Anaerobic Exercise? (continued)</vt:lpstr>
      <vt:lpstr>What Are the Performance Improvements From Anaerobic Exercise? (continued)</vt:lpstr>
      <vt:lpstr>Detraining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Adaptations to Anaerobic Training (Ch 5 Haff &amp; Triplett, 2016)</dc:title>
  <dc:creator>Geraint Forster</dc:creator>
  <cp:lastModifiedBy>Geraint Forster</cp:lastModifiedBy>
  <cp:revision>3</cp:revision>
  <dcterms:created xsi:type="dcterms:W3CDTF">2020-09-18T08:50:30Z</dcterms:created>
  <dcterms:modified xsi:type="dcterms:W3CDTF">2021-03-22T15:05:06Z</dcterms:modified>
</cp:coreProperties>
</file>