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58" d="100"/>
          <a:sy n="58" d="100"/>
        </p:scale>
        <p:origin x="22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u diapozitiv">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ro-RO"/>
              <a:t>Faceți clic pentru a edita stilul de titlu coordonator</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Editați stilurile de text coordonator</a:t>
            </a:r>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4/26/18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Editați stilurile de text coordonator</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Editați stilurile de text coordonator</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ro-RO"/>
              <a:t>Faceți clic pentru a edita stilul de titlu coordonator</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ro-RO"/>
              <a:t>Editați stilurile de text coordonator</a:t>
            </a:r>
          </a:p>
        </p:txBody>
      </p:sp>
      <p:sp>
        <p:nvSpPr>
          <p:cNvPr id="5" name="Date Placeholder 4"/>
          <p:cNvSpPr>
            <a:spLocks noGrp="1"/>
          </p:cNvSpPr>
          <p:nvPr>
            <p:ph type="dt" sz="half" idx="10"/>
          </p:nvPr>
        </p:nvSpPr>
        <p:spPr/>
        <p:txBody>
          <a:bodyPr/>
          <a:lstStyle/>
          <a:p>
            <a:fld id="{42A54C80-263E-416B-A8E0-580EDEADCBDC}" type="datetimeFigureOut">
              <a:rPr lang="en-US" dirty="0"/>
              <a:t>4/26/18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Editați stilurile de text coordonator</a:t>
            </a:r>
          </a:p>
        </p:txBody>
      </p:sp>
      <p:sp>
        <p:nvSpPr>
          <p:cNvPr id="5" name="Date Placeholder 4"/>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u și legendă">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Editați stilurile de text coordonator</a:t>
            </a:r>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Editați stilurile de text coordonator</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Editați stilurile de text coordonator</a:t>
            </a:r>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Editați stilurile de text coordonator</a:t>
            </a:r>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t carte de vizită">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Editați stilurile de text coordonator</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Editați stilurile de text coordonator</a:t>
            </a:r>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devărat sau fals">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ro-RO"/>
              <a:t>Faceți clic pentru a edita stilul de titlu coordonator</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o-RO"/>
              <a:t>Editați stilurile de text coordonator</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Editați stilurile de text coordonator</a:t>
            </a:r>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ro-RO"/>
              <a:t>Editați stilurile de text coordonator</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4/26/18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retail-focus.co.uk/features/719-sustainable" TargetMode="External"/><Relationship Id="rId2" Type="http://schemas.openxmlformats.org/officeDocument/2006/relationships/hyperlink" Target="http://www.magazinulprogresiv.ro/articles/ce-i-tine-pe-antreprenoricompetitia-din-retai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29B04CF-741B-4330-80D6-0A33196AE476}"/>
              </a:ext>
            </a:extLst>
          </p:cNvPr>
          <p:cNvSpPr>
            <a:spLocks noGrp="1"/>
          </p:cNvSpPr>
          <p:nvPr>
            <p:ph type="ctrTitle"/>
          </p:nvPr>
        </p:nvSpPr>
        <p:spPr>
          <a:xfrm>
            <a:off x="1507067" y="437511"/>
            <a:ext cx="7766936" cy="1646302"/>
          </a:xfrm>
        </p:spPr>
        <p:txBody>
          <a:bodyPr/>
          <a:lstStyle/>
          <a:p>
            <a:r>
              <a:rPr lang="en-GB" dirty="0"/>
              <a:t>Sustainability and Globalisation of Tesco</a:t>
            </a:r>
          </a:p>
        </p:txBody>
      </p:sp>
      <p:sp>
        <p:nvSpPr>
          <p:cNvPr id="3" name="Subtitlu 2">
            <a:extLst>
              <a:ext uri="{FF2B5EF4-FFF2-40B4-BE49-F238E27FC236}">
                <a16:creationId xmlns:a16="http://schemas.microsoft.com/office/drawing/2014/main" id="{D2228234-D2C9-4F4F-8AAD-86698258B9B0}"/>
              </a:ext>
            </a:extLst>
          </p:cNvPr>
          <p:cNvSpPr>
            <a:spLocks noGrp="1"/>
          </p:cNvSpPr>
          <p:nvPr>
            <p:ph type="subTitle" idx="1"/>
          </p:nvPr>
        </p:nvSpPr>
        <p:spPr>
          <a:xfrm>
            <a:off x="2808531" y="2226831"/>
            <a:ext cx="7766936" cy="3063919"/>
          </a:xfrm>
        </p:spPr>
        <p:txBody>
          <a:bodyPr/>
          <a:lstStyle/>
          <a:p>
            <a:pPr algn="l"/>
            <a:r>
              <a:rPr lang="en-GB" dirty="0"/>
              <a:t>Names of the students:</a:t>
            </a:r>
          </a:p>
          <a:p>
            <a:pPr marL="342900" indent="-342900" algn="l">
              <a:buFont typeface="+mj-lt"/>
              <a:buAutoNum type="arabicPeriod"/>
            </a:pPr>
            <a:r>
              <a:rPr lang="en-GB" dirty="0" err="1"/>
              <a:t>Dumitru</a:t>
            </a:r>
            <a:r>
              <a:rPr lang="en-GB" dirty="0"/>
              <a:t> Adrian Ivan (1605757)</a:t>
            </a:r>
          </a:p>
          <a:p>
            <a:pPr marL="342900" indent="-342900" algn="l">
              <a:buFont typeface="+mj-lt"/>
              <a:buAutoNum type="arabicPeriod"/>
            </a:pPr>
            <a:r>
              <a:rPr lang="en-GB" dirty="0"/>
              <a:t>Oubukola Peter (1605439)</a:t>
            </a:r>
          </a:p>
          <a:p>
            <a:pPr marL="342900" indent="-342900" algn="l">
              <a:buFont typeface="+mj-lt"/>
              <a:buAutoNum type="arabicPeriod"/>
            </a:pPr>
            <a:r>
              <a:rPr lang="en-GB" dirty="0"/>
              <a:t>Terab Ali (1605682)</a:t>
            </a:r>
          </a:p>
          <a:p>
            <a:pPr marL="342900" indent="-342900" algn="l">
              <a:buFont typeface="+mj-lt"/>
              <a:buAutoNum type="arabicPeriod"/>
            </a:pPr>
            <a:r>
              <a:rPr lang="en-GB" dirty="0"/>
              <a:t>Zara </a:t>
            </a:r>
            <a:r>
              <a:rPr lang="en-GB" dirty="0" err="1"/>
              <a:t>Zafar</a:t>
            </a:r>
            <a:r>
              <a:rPr lang="en-GB" dirty="0"/>
              <a:t> (1605787)</a:t>
            </a:r>
          </a:p>
          <a:p>
            <a:pPr algn="l"/>
            <a:r>
              <a:rPr lang="en-GB" dirty="0"/>
              <a:t>Tutor name:</a:t>
            </a:r>
          </a:p>
          <a:p>
            <a:pPr algn="l"/>
            <a:r>
              <a:rPr lang="en-GB" dirty="0" err="1"/>
              <a:t>Rexon</a:t>
            </a:r>
            <a:r>
              <a:rPr lang="en-GB" dirty="0"/>
              <a:t> </a:t>
            </a:r>
            <a:r>
              <a:rPr lang="en-GB" dirty="0" err="1"/>
              <a:t>Nthing</a:t>
            </a:r>
            <a:endParaRPr lang="en-GB" dirty="0"/>
          </a:p>
        </p:txBody>
      </p:sp>
    </p:spTree>
    <p:extLst>
      <p:ext uri="{BB962C8B-B14F-4D97-AF65-F5344CB8AC3E}">
        <p14:creationId xmlns:p14="http://schemas.microsoft.com/office/powerpoint/2010/main" val="957711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BBB9A70-F485-4BE4-B36C-A339CF2F53A4}"/>
              </a:ext>
            </a:extLst>
          </p:cNvPr>
          <p:cNvSpPr>
            <a:spLocks noGrp="1"/>
          </p:cNvSpPr>
          <p:nvPr>
            <p:ph type="title"/>
          </p:nvPr>
        </p:nvSpPr>
        <p:spPr/>
        <p:txBody>
          <a:bodyPr/>
          <a:lstStyle/>
          <a:p>
            <a:r>
              <a:rPr lang="en-GB" dirty="0"/>
              <a:t>Introduction</a:t>
            </a:r>
          </a:p>
        </p:txBody>
      </p:sp>
      <p:sp>
        <p:nvSpPr>
          <p:cNvPr id="3" name="Substituent conținut 2">
            <a:extLst>
              <a:ext uri="{FF2B5EF4-FFF2-40B4-BE49-F238E27FC236}">
                <a16:creationId xmlns:a16="http://schemas.microsoft.com/office/drawing/2014/main" id="{4E8A1624-8EF3-4498-9F71-598B717EB2B2}"/>
              </a:ext>
            </a:extLst>
          </p:cNvPr>
          <p:cNvSpPr>
            <a:spLocks noGrp="1"/>
          </p:cNvSpPr>
          <p:nvPr>
            <p:ph idx="1"/>
          </p:nvPr>
        </p:nvSpPr>
        <p:spPr>
          <a:xfrm>
            <a:off x="677334" y="1463040"/>
            <a:ext cx="8596668" cy="5394959"/>
          </a:xfrm>
        </p:spPr>
        <p:txBody>
          <a:bodyPr/>
          <a:lstStyle/>
          <a:p>
            <a:pPr marL="0" indent="0">
              <a:buNone/>
            </a:pPr>
            <a:endParaRPr lang="en-GB" dirty="0">
              <a:latin typeface="+mj-lt"/>
            </a:endParaRPr>
          </a:p>
          <a:p>
            <a:pPr marL="0" indent="0">
              <a:buNone/>
            </a:pPr>
            <a:r>
              <a:rPr lang="en-GB" dirty="0">
                <a:latin typeface="+mj-lt"/>
              </a:rPr>
              <a:t>The international retail market recorded the highest increases in the region over the past 15 years, predicting that this trend will continue until 2020. The structure of UK trade has changed considerably over time, moving from a predominantly traditional trade to modern forms of trade.</a:t>
            </a:r>
          </a:p>
          <a:p>
            <a:pPr marL="0" indent="0">
              <a:buNone/>
            </a:pPr>
            <a:r>
              <a:rPr lang="en-GB" dirty="0">
                <a:latin typeface="+mj-lt"/>
              </a:rPr>
              <a:t>Global retail is characterized by an accelerated development, which leads to increased levels of competitiveness, the crystallization of modern forms of trade, the consolidation of modern retail networks and, last but not least, the achievement of attractive profit rates. Tesco is a British multinational grocery and general merchandise retailer with headquarters in Herefordshire, England and is the 3</a:t>
            </a:r>
            <a:r>
              <a:rPr lang="en-GB" baseline="30000" dirty="0">
                <a:latin typeface="+mj-lt"/>
              </a:rPr>
              <a:t>rd</a:t>
            </a:r>
            <a:r>
              <a:rPr lang="en-GB" dirty="0">
                <a:latin typeface="+mj-lt"/>
              </a:rPr>
              <a:t> largest retailer in the world. </a:t>
            </a:r>
          </a:p>
        </p:txBody>
      </p:sp>
    </p:spTree>
    <p:extLst>
      <p:ext uri="{BB962C8B-B14F-4D97-AF65-F5344CB8AC3E}">
        <p14:creationId xmlns:p14="http://schemas.microsoft.com/office/powerpoint/2010/main" val="418908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36DD764-BD51-4DF0-8485-02FD3EF9549F}"/>
              </a:ext>
            </a:extLst>
          </p:cNvPr>
          <p:cNvSpPr>
            <a:spLocks noGrp="1"/>
          </p:cNvSpPr>
          <p:nvPr>
            <p:ph type="title"/>
          </p:nvPr>
        </p:nvSpPr>
        <p:spPr>
          <a:xfrm>
            <a:off x="677334" y="255182"/>
            <a:ext cx="8596668" cy="762000"/>
          </a:xfrm>
        </p:spPr>
        <p:txBody>
          <a:bodyPr/>
          <a:lstStyle/>
          <a:p>
            <a:r>
              <a:rPr lang="en-GB" dirty="0"/>
              <a:t>Contents </a:t>
            </a:r>
          </a:p>
        </p:txBody>
      </p:sp>
      <p:sp>
        <p:nvSpPr>
          <p:cNvPr id="3" name="Substituent conținut 2">
            <a:extLst>
              <a:ext uri="{FF2B5EF4-FFF2-40B4-BE49-F238E27FC236}">
                <a16:creationId xmlns:a16="http://schemas.microsoft.com/office/drawing/2014/main" id="{138C8AB7-BAC8-46AB-9BA5-31818836624D}"/>
              </a:ext>
            </a:extLst>
          </p:cNvPr>
          <p:cNvSpPr>
            <a:spLocks noGrp="1"/>
          </p:cNvSpPr>
          <p:nvPr>
            <p:ph idx="1"/>
          </p:nvPr>
        </p:nvSpPr>
        <p:spPr>
          <a:xfrm>
            <a:off x="677334" y="1017183"/>
            <a:ext cx="8955764" cy="5372984"/>
          </a:xfrm>
        </p:spPr>
        <p:txBody>
          <a:bodyPr>
            <a:normAutofit fontScale="70000" lnSpcReduction="20000"/>
          </a:bodyPr>
          <a:lstStyle/>
          <a:p>
            <a:pPr>
              <a:buFont typeface="Wingdings" panose="05000000000000000000" pitchFamily="2" charset="2"/>
              <a:buChar char="Ø"/>
            </a:pPr>
            <a:r>
              <a:rPr lang="en-GB" sz="2800" dirty="0"/>
              <a:t>Sustainability and globalisation</a:t>
            </a:r>
          </a:p>
          <a:p>
            <a:pPr>
              <a:buFont typeface="+mj-lt"/>
              <a:buAutoNum type="arabicPeriod"/>
            </a:pPr>
            <a:r>
              <a:rPr lang="en-GB" sz="2800" dirty="0"/>
              <a:t>Retail- large multinationals</a:t>
            </a:r>
          </a:p>
          <a:p>
            <a:pPr>
              <a:buFont typeface="+mj-lt"/>
              <a:buAutoNum type="arabicPeriod"/>
            </a:pPr>
            <a:r>
              <a:rPr lang="en-GB" sz="2800" dirty="0"/>
              <a:t>“Global citizen”</a:t>
            </a:r>
          </a:p>
          <a:p>
            <a:pPr>
              <a:buFont typeface="+mj-lt"/>
              <a:buAutoNum type="arabicPeriod"/>
            </a:pPr>
            <a:r>
              <a:rPr lang="en-GB" sz="2800" dirty="0"/>
              <a:t>Examples of sustainable projects</a:t>
            </a:r>
          </a:p>
          <a:p>
            <a:pPr>
              <a:buFont typeface="+mj-lt"/>
              <a:buAutoNum type="arabicPeriod"/>
            </a:pPr>
            <a:r>
              <a:rPr lang="en-GB" sz="2800" dirty="0"/>
              <a:t>Environmental sustainability</a:t>
            </a:r>
          </a:p>
          <a:p>
            <a:pPr>
              <a:buFont typeface="Wingdings" panose="05000000000000000000" pitchFamily="2" charset="2"/>
              <a:buChar char="Ø"/>
            </a:pPr>
            <a:r>
              <a:rPr lang="en-GB" sz="2800" dirty="0"/>
              <a:t>Leadership and entrepreneurship</a:t>
            </a:r>
          </a:p>
          <a:p>
            <a:pPr>
              <a:buFont typeface="Wingdings" panose="05000000000000000000" pitchFamily="2" charset="2"/>
              <a:buChar char="Ø"/>
            </a:pPr>
            <a:r>
              <a:rPr lang="en-GB" sz="2800" dirty="0"/>
              <a:t>Community participations</a:t>
            </a:r>
          </a:p>
          <a:p>
            <a:pPr>
              <a:buFont typeface="Wingdings" panose="05000000000000000000" pitchFamily="2" charset="2"/>
              <a:buChar char="Ø"/>
            </a:pPr>
            <a:r>
              <a:rPr lang="en-GB" sz="2800" dirty="0"/>
              <a:t>General</a:t>
            </a:r>
          </a:p>
          <a:p>
            <a:pPr>
              <a:buFont typeface="Wingdings" panose="05000000000000000000" pitchFamily="2" charset="2"/>
              <a:buChar char="Ø"/>
            </a:pPr>
            <a:r>
              <a:rPr lang="en-GB" sz="2800" dirty="0"/>
              <a:t>Analysis</a:t>
            </a:r>
          </a:p>
          <a:p>
            <a:pPr>
              <a:buFont typeface="Wingdings" panose="05000000000000000000" pitchFamily="2" charset="2"/>
              <a:buChar char="Ø"/>
            </a:pPr>
            <a:r>
              <a:rPr lang="en-GB" sz="2800" dirty="0"/>
              <a:t>Conclusion</a:t>
            </a:r>
          </a:p>
          <a:p>
            <a:pPr>
              <a:buFont typeface="Wingdings" panose="05000000000000000000" pitchFamily="2" charset="2"/>
              <a:buChar char="Ø"/>
            </a:pPr>
            <a:r>
              <a:rPr lang="en-GB" sz="2800" dirty="0"/>
              <a:t>References list </a:t>
            </a:r>
          </a:p>
          <a:p>
            <a:pPr>
              <a:buFont typeface="Wingdings" panose="05000000000000000000" pitchFamily="2" charset="2"/>
              <a:buChar char="Ø"/>
            </a:pPr>
            <a:r>
              <a:rPr lang="en-GB" sz="2800" dirty="0"/>
              <a:t>Learning Log</a:t>
            </a:r>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marL="0" indent="0">
              <a:buNone/>
            </a:pPr>
            <a:r>
              <a:rPr lang="en-GB" dirty="0"/>
              <a:t> </a:t>
            </a:r>
          </a:p>
          <a:p>
            <a:pPr marL="0" indent="0">
              <a:buNone/>
            </a:pPr>
            <a:endParaRPr lang="en-GB" dirty="0"/>
          </a:p>
          <a:p>
            <a:endParaRPr lang="en-GB" dirty="0"/>
          </a:p>
        </p:txBody>
      </p:sp>
    </p:spTree>
    <p:extLst>
      <p:ext uri="{BB962C8B-B14F-4D97-AF65-F5344CB8AC3E}">
        <p14:creationId xmlns:p14="http://schemas.microsoft.com/office/powerpoint/2010/main" val="1282950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2FBE60B-9EEA-4648-8ACD-901429E7AB4A}"/>
              </a:ext>
            </a:extLst>
          </p:cNvPr>
          <p:cNvSpPr>
            <a:spLocks noGrp="1"/>
          </p:cNvSpPr>
          <p:nvPr>
            <p:ph type="title"/>
          </p:nvPr>
        </p:nvSpPr>
        <p:spPr>
          <a:xfrm>
            <a:off x="677334" y="446270"/>
            <a:ext cx="8596668" cy="740735"/>
          </a:xfrm>
        </p:spPr>
        <p:txBody>
          <a:bodyPr/>
          <a:lstStyle/>
          <a:p>
            <a:r>
              <a:rPr lang="en-GB" dirty="0"/>
              <a:t>Sustainability and Globalisation</a:t>
            </a:r>
          </a:p>
        </p:txBody>
      </p:sp>
      <p:sp>
        <p:nvSpPr>
          <p:cNvPr id="3" name="Substituent conținut 2">
            <a:extLst>
              <a:ext uri="{FF2B5EF4-FFF2-40B4-BE49-F238E27FC236}">
                <a16:creationId xmlns:a16="http://schemas.microsoft.com/office/drawing/2014/main" id="{6DB345E4-078F-4DA8-90FA-25B215DB2796}"/>
              </a:ext>
            </a:extLst>
          </p:cNvPr>
          <p:cNvSpPr>
            <a:spLocks noGrp="1"/>
          </p:cNvSpPr>
          <p:nvPr>
            <p:ph idx="1"/>
          </p:nvPr>
        </p:nvSpPr>
        <p:spPr>
          <a:xfrm>
            <a:off x="677334" y="1187005"/>
            <a:ext cx="8596668" cy="4854358"/>
          </a:xfrm>
        </p:spPr>
        <p:txBody>
          <a:bodyPr/>
          <a:lstStyle/>
          <a:p>
            <a:r>
              <a:rPr lang="en-GB" dirty="0"/>
              <a:t>The word Sustainability is derived from the words “sustain” and “ability”.</a:t>
            </a:r>
          </a:p>
          <a:p>
            <a:pPr marL="0" indent="0">
              <a:buNone/>
            </a:pPr>
            <a:r>
              <a:rPr lang="en-GB" dirty="0"/>
              <a:t>“the term ‘sustainability’ should be viewed as humanity’s target goal of human-ecosystem equilibrium (Shaker2015). Sustainability is the concept that deals with the equitable allocation of a range of products on a global scale. Nowadays, retailers tend to be more eager to communicate their sustainability to the general public, customers and shareholders.</a:t>
            </a:r>
          </a:p>
          <a:p>
            <a:r>
              <a:rPr lang="en-GB" dirty="0"/>
              <a:t>According to Neil Coe, the globalisation of Tesco company in 2008 was determined by the presences in over 13 countries, causing 30% of total sales internationally with a monthly sales figure of about $ 32 717, ranking in August as international retailer. (N COE 2009).</a:t>
            </a:r>
          </a:p>
        </p:txBody>
      </p:sp>
    </p:spTree>
    <p:extLst>
      <p:ext uri="{BB962C8B-B14F-4D97-AF65-F5344CB8AC3E}">
        <p14:creationId xmlns:p14="http://schemas.microsoft.com/office/powerpoint/2010/main" val="2751085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8CC1434-FAFC-49F2-AFCA-98402F0CE475}"/>
              </a:ext>
            </a:extLst>
          </p:cNvPr>
          <p:cNvSpPr>
            <a:spLocks noGrp="1"/>
          </p:cNvSpPr>
          <p:nvPr>
            <p:ph type="title"/>
          </p:nvPr>
        </p:nvSpPr>
        <p:spPr>
          <a:xfrm>
            <a:off x="677334" y="156238"/>
            <a:ext cx="8596668" cy="660400"/>
          </a:xfrm>
        </p:spPr>
        <p:txBody>
          <a:bodyPr/>
          <a:lstStyle/>
          <a:p>
            <a:r>
              <a:rPr lang="en-GB" dirty="0"/>
              <a:t>1.Retail- Large multinationals</a:t>
            </a:r>
          </a:p>
        </p:txBody>
      </p:sp>
      <p:sp>
        <p:nvSpPr>
          <p:cNvPr id="3" name="Substituent conținut 2">
            <a:extLst>
              <a:ext uri="{FF2B5EF4-FFF2-40B4-BE49-F238E27FC236}">
                <a16:creationId xmlns:a16="http://schemas.microsoft.com/office/drawing/2014/main" id="{B2902E84-1C3F-43D6-B7E1-7A4C3A464B96}"/>
              </a:ext>
            </a:extLst>
          </p:cNvPr>
          <p:cNvSpPr>
            <a:spLocks noGrp="1"/>
          </p:cNvSpPr>
          <p:nvPr>
            <p:ph idx="1"/>
          </p:nvPr>
        </p:nvSpPr>
        <p:spPr>
          <a:xfrm>
            <a:off x="677334" y="733647"/>
            <a:ext cx="8596668" cy="5307715"/>
          </a:xfrm>
        </p:spPr>
        <p:txBody>
          <a:bodyPr/>
          <a:lstStyle/>
          <a:p>
            <a:r>
              <a:rPr lang="en-GB" dirty="0"/>
              <a:t>A multinational corporation (MNC) is usually a large corporation incorporated in one country which produces or sells goods or services in various countries.</a:t>
            </a:r>
          </a:p>
          <a:p>
            <a:r>
              <a:rPr lang="en-GB" dirty="0"/>
              <a:t>Importing and exporting goods and services</a:t>
            </a:r>
          </a:p>
          <a:p>
            <a:r>
              <a:rPr lang="en-GB" dirty="0"/>
              <a:t>Making significant investments in a foreign country </a:t>
            </a:r>
          </a:p>
          <a:p>
            <a:r>
              <a:rPr lang="en-GB" dirty="0"/>
              <a:t>Buying and selling licenses in foreign markets </a:t>
            </a:r>
          </a:p>
          <a:p>
            <a:r>
              <a:rPr lang="en-GB" dirty="0"/>
              <a:t>Engaging in contract manufacturing-permitting a local manufacturer in a foreign country to produce their products </a:t>
            </a:r>
          </a:p>
          <a:p>
            <a:r>
              <a:rPr lang="en-GB" dirty="0"/>
              <a:t>Opening manufacturing facilities or assembly operations in foreign countries </a:t>
            </a:r>
          </a:p>
        </p:txBody>
      </p:sp>
    </p:spTree>
    <p:extLst>
      <p:ext uri="{BB962C8B-B14F-4D97-AF65-F5344CB8AC3E}">
        <p14:creationId xmlns:p14="http://schemas.microsoft.com/office/powerpoint/2010/main" val="2553227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A8FFABC-9611-4203-841F-ABEE0A0D14AB}"/>
              </a:ext>
            </a:extLst>
          </p:cNvPr>
          <p:cNvSpPr>
            <a:spLocks noGrp="1"/>
          </p:cNvSpPr>
          <p:nvPr>
            <p:ph type="title"/>
          </p:nvPr>
        </p:nvSpPr>
        <p:spPr>
          <a:xfrm>
            <a:off x="677334" y="192861"/>
            <a:ext cx="8596668" cy="623777"/>
          </a:xfrm>
        </p:spPr>
        <p:txBody>
          <a:bodyPr>
            <a:normAutofit fontScale="90000"/>
          </a:bodyPr>
          <a:lstStyle/>
          <a:p>
            <a:r>
              <a:rPr lang="en-GB" dirty="0"/>
              <a:t>2. Global Citizen </a:t>
            </a:r>
          </a:p>
        </p:txBody>
      </p:sp>
      <p:sp>
        <p:nvSpPr>
          <p:cNvPr id="3" name="Substituent conținut 2">
            <a:extLst>
              <a:ext uri="{FF2B5EF4-FFF2-40B4-BE49-F238E27FC236}">
                <a16:creationId xmlns:a16="http://schemas.microsoft.com/office/drawing/2014/main" id="{E59BA574-E33C-46BA-9976-1C645334EEBC}"/>
              </a:ext>
            </a:extLst>
          </p:cNvPr>
          <p:cNvSpPr>
            <a:spLocks noGrp="1"/>
          </p:cNvSpPr>
          <p:nvPr>
            <p:ph idx="1"/>
          </p:nvPr>
        </p:nvSpPr>
        <p:spPr>
          <a:xfrm>
            <a:off x="677334" y="816639"/>
            <a:ext cx="8596668" cy="5224724"/>
          </a:xfrm>
        </p:spPr>
        <p:txBody>
          <a:bodyPr/>
          <a:lstStyle/>
          <a:p>
            <a:r>
              <a:rPr lang="en-GB" dirty="0"/>
              <a:t>A global citizen is someone who is aware of understands the wider world and their place in it</a:t>
            </a:r>
          </a:p>
          <a:p>
            <a:r>
              <a:rPr lang="en-GB" dirty="0"/>
              <a:t>They take an active role in their community, and work with others to make our planet:</a:t>
            </a:r>
          </a:p>
          <a:p>
            <a:r>
              <a:rPr lang="en-GB" dirty="0"/>
              <a:t>Equal</a:t>
            </a:r>
          </a:p>
          <a:p>
            <a:r>
              <a:rPr lang="en-GB" dirty="0"/>
              <a:t>Fair</a:t>
            </a:r>
          </a:p>
          <a:p>
            <a:r>
              <a:rPr lang="en-GB" dirty="0"/>
              <a:t>Sustainable. </a:t>
            </a:r>
          </a:p>
          <a:p>
            <a:r>
              <a:rPr lang="en-GB" dirty="0"/>
              <a:t>Being a global citizen means living in a way that recognises our world is an increasingly complex web of connections and interdependencies.</a:t>
            </a:r>
          </a:p>
          <a:p>
            <a:r>
              <a:rPr lang="en-GB" dirty="0"/>
              <a:t>In which our choices and actions may have repercussions for people and communities locally, nationally or internationally. </a:t>
            </a:r>
          </a:p>
          <a:p>
            <a:pPr marL="0" indent="0">
              <a:buNone/>
            </a:pPr>
            <a:endParaRPr lang="en-GB" dirty="0"/>
          </a:p>
        </p:txBody>
      </p:sp>
    </p:spTree>
    <p:extLst>
      <p:ext uri="{BB962C8B-B14F-4D97-AF65-F5344CB8AC3E}">
        <p14:creationId xmlns:p14="http://schemas.microsoft.com/office/powerpoint/2010/main" val="2074490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7819E36-36DD-4130-87B0-9D26C11A3209}"/>
              </a:ext>
            </a:extLst>
          </p:cNvPr>
          <p:cNvSpPr>
            <a:spLocks noGrp="1"/>
          </p:cNvSpPr>
          <p:nvPr>
            <p:ph type="title"/>
          </p:nvPr>
        </p:nvSpPr>
        <p:spPr>
          <a:xfrm>
            <a:off x="677334" y="156238"/>
            <a:ext cx="8596668" cy="660400"/>
          </a:xfrm>
        </p:spPr>
        <p:txBody>
          <a:bodyPr/>
          <a:lstStyle/>
          <a:p>
            <a:r>
              <a:rPr lang="en-GB" dirty="0"/>
              <a:t>3. Examples of sustainable projects </a:t>
            </a:r>
          </a:p>
        </p:txBody>
      </p:sp>
      <p:sp>
        <p:nvSpPr>
          <p:cNvPr id="3" name="Substituent conținut 2">
            <a:extLst>
              <a:ext uri="{FF2B5EF4-FFF2-40B4-BE49-F238E27FC236}">
                <a16:creationId xmlns:a16="http://schemas.microsoft.com/office/drawing/2014/main" id="{A3E62AA5-6FD8-4816-90B5-BC810A954975}"/>
              </a:ext>
            </a:extLst>
          </p:cNvPr>
          <p:cNvSpPr>
            <a:spLocks noGrp="1"/>
          </p:cNvSpPr>
          <p:nvPr>
            <p:ph idx="1"/>
          </p:nvPr>
        </p:nvSpPr>
        <p:spPr>
          <a:xfrm>
            <a:off x="677334" y="816639"/>
            <a:ext cx="8596668" cy="5224724"/>
          </a:xfrm>
        </p:spPr>
        <p:txBody>
          <a:bodyPr/>
          <a:lstStyle/>
          <a:p>
            <a:r>
              <a:rPr lang="en-GB" dirty="0">
                <a:latin typeface="+mj-lt"/>
              </a:rPr>
              <a:t>1</a:t>
            </a:r>
            <a:r>
              <a:rPr lang="en-GB" baseline="30000" dirty="0">
                <a:latin typeface="+mj-lt"/>
              </a:rPr>
              <a:t>st</a:t>
            </a:r>
            <a:r>
              <a:rPr lang="en-GB" dirty="0">
                <a:latin typeface="+mj-lt"/>
              </a:rPr>
              <a:t> Example- SKA Rating assessment system: </a:t>
            </a:r>
          </a:p>
          <a:p>
            <a:pPr marL="0" indent="0">
              <a:buNone/>
            </a:pPr>
            <a:r>
              <a:rPr lang="en-GB" dirty="0">
                <a:latin typeface="+mj-lt"/>
              </a:rPr>
              <a:t>Launched by: RICS( Royal Institution of Chartered Surveyors) for retailers to reduce their:</a:t>
            </a:r>
          </a:p>
          <a:p>
            <a:pPr>
              <a:buFont typeface="+mj-lt"/>
              <a:buAutoNum type="arabicPeriod"/>
            </a:pPr>
            <a:r>
              <a:rPr lang="en-GB" dirty="0">
                <a:latin typeface="+mj-lt"/>
              </a:rPr>
              <a:t>Environmental impact </a:t>
            </a:r>
          </a:p>
          <a:p>
            <a:pPr>
              <a:buFont typeface="+mj-lt"/>
              <a:buAutoNum type="arabicPeriod"/>
            </a:pPr>
            <a:r>
              <a:rPr lang="en-GB" dirty="0">
                <a:latin typeface="+mj-lt"/>
              </a:rPr>
              <a:t>Set standards </a:t>
            </a:r>
          </a:p>
          <a:p>
            <a:pPr>
              <a:buFont typeface="+mj-lt"/>
              <a:buAutoNum type="arabicPeriod"/>
            </a:pPr>
            <a:r>
              <a:rPr lang="en-GB" dirty="0">
                <a:latin typeface="+mj-lt"/>
              </a:rPr>
              <a:t>Benchmark </a:t>
            </a:r>
          </a:p>
          <a:p>
            <a:pPr>
              <a:buFont typeface="+mj-lt"/>
              <a:buAutoNum type="arabicPeriod"/>
            </a:pPr>
            <a:r>
              <a:rPr lang="en-GB" dirty="0">
                <a:latin typeface="+mj-lt"/>
              </a:rPr>
              <a:t>Improving their sustainability best practices.</a:t>
            </a:r>
          </a:p>
          <a:p>
            <a:pPr marL="0" indent="0">
              <a:buNone/>
            </a:pPr>
            <a:r>
              <a:rPr lang="en-GB" dirty="0">
                <a:latin typeface="+mj-lt"/>
              </a:rPr>
              <a:t>This combines free online resources with a voluntary certification scheme, and consists of more than 100 individual good practice measures. Essentially, it is designed to help landlords and tenants evaluate and rate a project against a set of sustainability criteria.</a:t>
            </a:r>
          </a:p>
          <a:p>
            <a:r>
              <a:rPr lang="en-GB" dirty="0">
                <a:latin typeface="+mj-lt"/>
              </a:rPr>
              <a:t>2</a:t>
            </a:r>
            <a:r>
              <a:rPr lang="en-GB" baseline="30000" dirty="0">
                <a:latin typeface="+mj-lt"/>
              </a:rPr>
              <a:t>nd</a:t>
            </a:r>
            <a:r>
              <a:rPr lang="en-GB" dirty="0">
                <a:latin typeface="+mj-lt"/>
              </a:rPr>
              <a:t> Example- going green at the POP </a:t>
            </a:r>
          </a:p>
          <a:p>
            <a:r>
              <a:rPr lang="en-GB" dirty="0">
                <a:latin typeface="+mj-lt"/>
              </a:rPr>
              <a:t>3</a:t>
            </a:r>
            <a:r>
              <a:rPr lang="en-GB" baseline="30000" dirty="0">
                <a:latin typeface="+mj-lt"/>
              </a:rPr>
              <a:t>Rd</a:t>
            </a:r>
            <a:r>
              <a:rPr lang="en-GB" dirty="0">
                <a:latin typeface="+mj-lt"/>
              </a:rPr>
              <a:t> Example- Material thinking </a:t>
            </a:r>
          </a:p>
        </p:txBody>
      </p:sp>
    </p:spTree>
    <p:extLst>
      <p:ext uri="{BB962C8B-B14F-4D97-AF65-F5344CB8AC3E}">
        <p14:creationId xmlns:p14="http://schemas.microsoft.com/office/powerpoint/2010/main" val="3720914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A4090CA-1C05-4474-8B66-EE8059B4FDBE}"/>
              </a:ext>
            </a:extLst>
          </p:cNvPr>
          <p:cNvSpPr>
            <a:spLocks noGrp="1"/>
          </p:cNvSpPr>
          <p:nvPr>
            <p:ph type="title"/>
          </p:nvPr>
        </p:nvSpPr>
        <p:spPr>
          <a:xfrm>
            <a:off x="677334" y="237461"/>
            <a:ext cx="8596668" cy="698204"/>
          </a:xfrm>
        </p:spPr>
        <p:txBody>
          <a:bodyPr/>
          <a:lstStyle/>
          <a:p>
            <a:r>
              <a:rPr lang="en-GB" dirty="0"/>
              <a:t>4. Environmental Sustainability </a:t>
            </a:r>
          </a:p>
        </p:txBody>
      </p:sp>
      <p:sp>
        <p:nvSpPr>
          <p:cNvPr id="3" name="Substituent conținut 2">
            <a:extLst>
              <a:ext uri="{FF2B5EF4-FFF2-40B4-BE49-F238E27FC236}">
                <a16:creationId xmlns:a16="http://schemas.microsoft.com/office/drawing/2014/main" id="{64383956-9BF0-45FB-9119-19D6B43D0AFC}"/>
              </a:ext>
            </a:extLst>
          </p:cNvPr>
          <p:cNvSpPr>
            <a:spLocks noGrp="1"/>
          </p:cNvSpPr>
          <p:nvPr>
            <p:ph idx="1"/>
          </p:nvPr>
        </p:nvSpPr>
        <p:spPr>
          <a:xfrm>
            <a:off x="487781" y="935665"/>
            <a:ext cx="8596668" cy="5105697"/>
          </a:xfrm>
        </p:spPr>
        <p:txBody>
          <a:bodyPr>
            <a:normAutofit/>
          </a:bodyPr>
          <a:lstStyle/>
          <a:p>
            <a:r>
              <a:rPr lang="en-GB" sz="2000" dirty="0">
                <a:latin typeface="+mj-lt"/>
              </a:rPr>
              <a:t> Herman Daly , one of the early pioneers of ecological sustainability, looked at the problem from a maintenance of natural capital viewpoint. In 1990 he proposed that:</a:t>
            </a:r>
          </a:p>
          <a:p>
            <a:pPr marL="457200" indent="-457200">
              <a:buFont typeface="+mj-lt"/>
              <a:buAutoNum type="arabicPeriod"/>
            </a:pPr>
            <a:r>
              <a:rPr lang="en-GB" sz="2000" dirty="0">
                <a:latin typeface="+mj-lt"/>
              </a:rPr>
              <a:t>For renewable resources, the rate of harvest should not exceed the rate of regeneration (sustainable yield)</a:t>
            </a:r>
          </a:p>
          <a:p>
            <a:pPr marL="457200" indent="-457200">
              <a:buFont typeface="+mj-lt"/>
              <a:buAutoNum type="arabicPeriod"/>
            </a:pPr>
            <a:r>
              <a:rPr lang="en-GB" sz="2000" dirty="0">
                <a:latin typeface="+mj-lt"/>
              </a:rPr>
              <a:t>[For pollution] The rates of waste generation from projects should not exceed the assimilative capacity of the environment.</a:t>
            </a:r>
          </a:p>
          <a:p>
            <a:pPr marL="457200" indent="-457200">
              <a:buFont typeface="+mj-lt"/>
              <a:buAutoNum type="arabicPeriod"/>
            </a:pPr>
            <a:r>
              <a:rPr lang="en-GB" sz="2000" dirty="0">
                <a:latin typeface="+mj-lt"/>
              </a:rPr>
              <a:t>For non-renewable resources the depletion of the non renewable resources should require comparable development of renewable substitutes for that resource.</a:t>
            </a:r>
          </a:p>
        </p:txBody>
      </p:sp>
    </p:spTree>
    <p:extLst>
      <p:ext uri="{BB962C8B-B14F-4D97-AF65-F5344CB8AC3E}">
        <p14:creationId xmlns:p14="http://schemas.microsoft.com/office/powerpoint/2010/main" val="27101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E640CCD-2B28-44E9-A57E-0A9E6C7008F4}"/>
              </a:ext>
            </a:extLst>
          </p:cNvPr>
          <p:cNvSpPr>
            <a:spLocks noGrp="1"/>
          </p:cNvSpPr>
          <p:nvPr>
            <p:ph type="title"/>
          </p:nvPr>
        </p:nvSpPr>
        <p:spPr>
          <a:xfrm>
            <a:off x="677334" y="269358"/>
            <a:ext cx="8596668" cy="687572"/>
          </a:xfrm>
        </p:spPr>
        <p:txBody>
          <a:bodyPr/>
          <a:lstStyle/>
          <a:p>
            <a:r>
              <a:rPr lang="en-GB" dirty="0"/>
              <a:t>Leadership and Entrepreneurship </a:t>
            </a:r>
          </a:p>
        </p:txBody>
      </p:sp>
      <p:sp>
        <p:nvSpPr>
          <p:cNvPr id="3" name="Substituent conținut 2">
            <a:extLst>
              <a:ext uri="{FF2B5EF4-FFF2-40B4-BE49-F238E27FC236}">
                <a16:creationId xmlns:a16="http://schemas.microsoft.com/office/drawing/2014/main" id="{94A23332-6764-4D17-AD67-FA31AD6E07BF}"/>
              </a:ext>
            </a:extLst>
          </p:cNvPr>
          <p:cNvSpPr>
            <a:spLocks noGrp="1"/>
          </p:cNvSpPr>
          <p:nvPr>
            <p:ph idx="1"/>
          </p:nvPr>
        </p:nvSpPr>
        <p:spPr>
          <a:xfrm>
            <a:off x="677334" y="956931"/>
            <a:ext cx="8596668" cy="5084432"/>
          </a:xfrm>
        </p:spPr>
        <p:txBody>
          <a:bodyPr>
            <a:normAutofit/>
          </a:bodyPr>
          <a:lstStyle/>
          <a:p>
            <a:pPr marL="0" indent="0">
              <a:buNone/>
            </a:pPr>
            <a:r>
              <a:rPr lang="en-GB" sz="2000" dirty="0">
                <a:latin typeface="+mj-lt"/>
              </a:rPr>
              <a:t>In 1978, James MacGregor Burns said, "Leadership is one of them</a:t>
            </a:r>
          </a:p>
          <a:p>
            <a:pPr marL="0" indent="0">
              <a:buNone/>
            </a:pPr>
            <a:r>
              <a:rPr lang="en-GB" sz="2000" dirty="0">
                <a:latin typeface="+mj-lt"/>
              </a:rPr>
              <a:t>the most observed and less understood phenomena on earth. " At the same</a:t>
            </a:r>
          </a:p>
          <a:p>
            <a:pPr marL="0" indent="0">
              <a:buNone/>
            </a:pPr>
            <a:r>
              <a:rPr lang="en-GB" sz="2000" dirty="0">
                <a:latin typeface="+mj-lt"/>
              </a:rPr>
              <a:t>Warren Bennis came to a conclusion in the mid-1980s: "Never, so many</a:t>
            </a:r>
          </a:p>
          <a:p>
            <a:pPr marL="0" indent="0">
              <a:buNone/>
            </a:pPr>
            <a:r>
              <a:rPr lang="en-GB" sz="2000" dirty="0">
                <a:latin typeface="+mj-lt"/>
              </a:rPr>
              <a:t>have worked so hard to say so little "and" Leadership is the most</a:t>
            </a:r>
          </a:p>
          <a:p>
            <a:pPr marL="0" indent="0">
              <a:buNone/>
            </a:pPr>
            <a:r>
              <a:rPr lang="en-GB" sz="2000" dirty="0">
                <a:latin typeface="+mj-lt"/>
              </a:rPr>
              <a:t>studied the least understood subject in social sciences "</a:t>
            </a:r>
          </a:p>
        </p:txBody>
      </p:sp>
    </p:spTree>
    <p:extLst>
      <p:ext uri="{BB962C8B-B14F-4D97-AF65-F5344CB8AC3E}">
        <p14:creationId xmlns:p14="http://schemas.microsoft.com/office/powerpoint/2010/main" val="1165814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55075A1-907C-409B-94FD-BF287D33485F}"/>
              </a:ext>
            </a:extLst>
          </p:cNvPr>
          <p:cNvSpPr>
            <a:spLocks noGrp="1"/>
          </p:cNvSpPr>
          <p:nvPr>
            <p:ph type="title"/>
          </p:nvPr>
        </p:nvSpPr>
        <p:spPr/>
        <p:txBody>
          <a:bodyPr/>
          <a:lstStyle/>
          <a:p>
            <a:r>
              <a:rPr lang="en-GB" dirty="0"/>
              <a:t>Community Participations </a:t>
            </a:r>
          </a:p>
        </p:txBody>
      </p:sp>
      <p:sp>
        <p:nvSpPr>
          <p:cNvPr id="3" name="Substituent conținut 2">
            <a:extLst>
              <a:ext uri="{FF2B5EF4-FFF2-40B4-BE49-F238E27FC236}">
                <a16:creationId xmlns:a16="http://schemas.microsoft.com/office/drawing/2014/main" id="{8441EE05-C058-4BF2-A469-3FB04D8D294F}"/>
              </a:ext>
            </a:extLst>
          </p:cNvPr>
          <p:cNvSpPr>
            <a:spLocks noGrp="1"/>
          </p:cNvSpPr>
          <p:nvPr>
            <p:ph idx="1"/>
          </p:nvPr>
        </p:nvSpPr>
        <p:spPr>
          <a:xfrm>
            <a:off x="677333" y="1596045"/>
            <a:ext cx="9214811" cy="4904508"/>
          </a:xfrm>
        </p:spPr>
        <p:txBody>
          <a:bodyPr>
            <a:normAutofit/>
          </a:bodyPr>
          <a:lstStyle/>
          <a:p>
            <a:r>
              <a:rPr lang="en-GB" sz="2000" dirty="0">
                <a:latin typeface="+mj-lt"/>
              </a:rPr>
              <a:t>Community participation in the development of major retailers plays one of the most important roles and is influenced by factors such as:</a:t>
            </a:r>
          </a:p>
          <a:p>
            <a:r>
              <a:rPr lang="en-GB" sz="2000" dirty="0">
                <a:latin typeface="+mj-lt"/>
              </a:rPr>
              <a:t>Social-economic</a:t>
            </a:r>
          </a:p>
          <a:p>
            <a:r>
              <a:rPr lang="en-GB" sz="2000" dirty="0">
                <a:latin typeface="+mj-lt"/>
              </a:rPr>
              <a:t>policy</a:t>
            </a:r>
          </a:p>
          <a:p>
            <a:r>
              <a:rPr lang="en-GB" sz="2000" dirty="0">
                <a:latin typeface="+mj-lt"/>
              </a:rPr>
              <a:t>Technological</a:t>
            </a:r>
          </a:p>
          <a:p>
            <a:r>
              <a:rPr lang="en-GB" sz="2000" dirty="0">
                <a:latin typeface="+mj-lt"/>
              </a:rPr>
              <a:t>Legal and environmental</a:t>
            </a:r>
          </a:p>
          <a:p>
            <a:pPr marL="0" indent="0">
              <a:buNone/>
            </a:pPr>
            <a:endParaRPr lang="en-GB" sz="2000" dirty="0">
              <a:latin typeface="+mj-lt"/>
            </a:endParaRPr>
          </a:p>
          <a:p>
            <a:pPr marL="0" indent="0">
              <a:buNone/>
            </a:pPr>
            <a:r>
              <a:rPr lang="en-GB" sz="2000" dirty="0">
                <a:latin typeface="+mj-lt"/>
              </a:rPr>
              <a:t>Another important aspect is determined by level of development of each country and living standards</a:t>
            </a:r>
          </a:p>
        </p:txBody>
      </p:sp>
    </p:spTree>
    <p:extLst>
      <p:ext uri="{BB962C8B-B14F-4D97-AF65-F5344CB8AC3E}">
        <p14:creationId xmlns:p14="http://schemas.microsoft.com/office/powerpoint/2010/main" val="990242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3628906-8DBC-4F86-B95D-AB77E92682A4}"/>
              </a:ext>
            </a:extLst>
          </p:cNvPr>
          <p:cNvSpPr>
            <a:spLocks noGrp="1"/>
          </p:cNvSpPr>
          <p:nvPr>
            <p:ph type="title"/>
          </p:nvPr>
        </p:nvSpPr>
        <p:spPr/>
        <p:txBody>
          <a:bodyPr/>
          <a:lstStyle/>
          <a:p>
            <a:r>
              <a:rPr lang="en-GB" dirty="0"/>
              <a:t>General </a:t>
            </a:r>
          </a:p>
        </p:txBody>
      </p:sp>
      <p:sp>
        <p:nvSpPr>
          <p:cNvPr id="3" name="Substituent conținut 2">
            <a:extLst>
              <a:ext uri="{FF2B5EF4-FFF2-40B4-BE49-F238E27FC236}">
                <a16:creationId xmlns:a16="http://schemas.microsoft.com/office/drawing/2014/main" id="{51154D98-18B3-4E78-8BE2-4EC032D3DD15}"/>
              </a:ext>
            </a:extLst>
          </p:cNvPr>
          <p:cNvSpPr>
            <a:spLocks noGrp="1"/>
          </p:cNvSpPr>
          <p:nvPr>
            <p:ph idx="1"/>
          </p:nvPr>
        </p:nvSpPr>
        <p:spPr/>
        <p:txBody>
          <a:bodyPr>
            <a:normAutofit/>
          </a:bodyPr>
          <a:lstStyle/>
          <a:p>
            <a:r>
              <a:rPr lang="en-GB" sz="2400" dirty="0"/>
              <a:t>Since the beginning, major retailers have sought to diversify on the international market by diversifying products and services, but also by developing a price-quality ratio where the price of a product is determined by the cost of production, the time required to launch the product on the market</a:t>
            </a:r>
          </a:p>
        </p:txBody>
      </p:sp>
    </p:spTree>
    <p:extLst>
      <p:ext uri="{BB962C8B-B14F-4D97-AF65-F5344CB8AC3E}">
        <p14:creationId xmlns:p14="http://schemas.microsoft.com/office/powerpoint/2010/main" val="599199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5F97391-7F7C-49C3-A5FF-C24CF4624A42}"/>
              </a:ext>
            </a:extLst>
          </p:cNvPr>
          <p:cNvSpPr>
            <a:spLocks noGrp="1"/>
          </p:cNvSpPr>
          <p:nvPr>
            <p:ph type="title"/>
          </p:nvPr>
        </p:nvSpPr>
        <p:spPr/>
        <p:txBody>
          <a:bodyPr/>
          <a:lstStyle/>
          <a:p>
            <a:r>
              <a:rPr lang="en-GB" dirty="0"/>
              <a:t>Analysis </a:t>
            </a:r>
          </a:p>
        </p:txBody>
      </p:sp>
      <p:sp>
        <p:nvSpPr>
          <p:cNvPr id="3" name="Substituent conținut 2">
            <a:extLst>
              <a:ext uri="{FF2B5EF4-FFF2-40B4-BE49-F238E27FC236}">
                <a16:creationId xmlns:a16="http://schemas.microsoft.com/office/drawing/2014/main" id="{82BCB169-1A7B-4CC3-9BB3-70E1235312DD}"/>
              </a:ext>
            </a:extLst>
          </p:cNvPr>
          <p:cNvSpPr>
            <a:spLocks noGrp="1"/>
          </p:cNvSpPr>
          <p:nvPr>
            <p:ph idx="1"/>
          </p:nvPr>
        </p:nvSpPr>
        <p:spPr>
          <a:xfrm>
            <a:off x="677334" y="1280161"/>
            <a:ext cx="8596668" cy="5320144"/>
          </a:xfrm>
        </p:spPr>
        <p:txBody>
          <a:bodyPr>
            <a:noAutofit/>
          </a:bodyPr>
          <a:lstStyle/>
          <a:p>
            <a:pPr marL="0" indent="0">
              <a:buNone/>
            </a:pPr>
            <a:r>
              <a:rPr lang="en-GB" sz="2000" dirty="0">
                <a:latin typeface="+mj-lt"/>
              </a:rPr>
              <a:t>Making a brief analysis of retail Tesco the findings are:</a:t>
            </a:r>
          </a:p>
          <a:p>
            <a:r>
              <a:rPr lang="en-GB" sz="2000" dirty="0">
                <a:latin typeface="+mj-lt"/>
              </a:rPr>
              <a:t> </a:t>
            </a:r>
            <a:r>
              <a:rPr lang="en-GB" sz="2000" b="1" dirty="0">
                <a:latin typeface="+mj-lt"/>
              </a:rPr>
              <a:t>Benefits</a:t>
            </a:r>
          </a:p>
          <a:p>
            <a:pPr marL="457200" indent="-457200">
              <a:buFont typeface="+mj-lt"/>
              <a:buAutoNum type="arabicPeriod"/>
            </a:pPr>
            <a:r>
              <a:rPr lang="en-GB" sz="2000" dirty="0">
                <a:latin typeface="+mj-lt"/>
              </a:rPr>
              <a:t>A rich offer at attractive prices</a:t>
            </a:r>
          </a:p>
          <a:p>
            <a:pPr marL="457200" indent="-457200">
              <a:buFont typeface="+mj-lt"/>
              <a:buAutoNum type="arabicPeriod"/>
            </a:pPr>
            <a:r>
              <a:rPr lang="en-GB" sz="2000" dirty="0">
                <a:latin typeface="+mj-lt"/>
              </a:rPr>
              <a:t>The freshness of shelf products</a:t>
            </a:r>
          </a:p>
          <a:p>
            <a:pPr marL="457200" indent="-457200">
              <a:buFont typeface="+mj-lt"/>
              <a:buAutoNum type="arabicPeriod"/>
            </a:pPr>
            <a:r>
              <a:rPr lang="en-GB" sz="2000" dirty="0">
                <a:latin typeface="+mj-lt"/>
              </a:rPr>
              <a:t>Product quality and the creation of new products under the Tesco brand</a:t>
            </a:r>
          </a:p>
          <a:p>
            <a:pPr marL="457200" indent="-457200">
              <a:buFont typeface="+mj-lt"/>
              <a:buAutoNum type="arabicPeriod"/>
            </a:pPr>
            <a:r>
              <a:rPr lang="en-GB" sz="2000" dirty="0">
                <a:latin typeface="+mj-lt"/>
              </a:rPr>
              <a:t>The wide range of services available to the customer</a:t>
            </a:r>
          </a:p>
          <a:p>
            <a:r>
              <a:rPr lang="en-GB" sz="2000" b="1" dirty="0">
                <a:latin typeface="+mj-lt"/>
              </a:rPr>
              <a:t>Disadvantages</a:t>
            </a:r>
          </a:p>
          <a:p>
            <a:pPr marL="457200" indent="-457200">
              <a:buFont typeface="+mj-lt"/>
              <a:buAutoNum type="arabicPeriod"/>
            </a:pPr>
            <a:r>
              <a:rPr lang="en-GB" sz="2000" dirty="0">
                <a:latin typeface="+mj-lt"/>
              </a:rPr>
              <a:t>Less money in the local economy </a:t>
            </a:r>
          </a:p>
          <a:p>
            <a:pPr marL="457200" indent="-457200">
              <a:buFont typeface="+mj-lt"/>
              <a:buAutoNum type="arabicPeriod"/>
            </a:pPr>
            <a:r>
              <a:rPr lang="en-GB" sz="2000" dirty="0">
                <a:latin typeface="+mj-lt"/>
              </a:rPr>
              <a:t>Dependence of local supermarket suppliers</a:t>
            </a:r>
          </a:p>
          <a:p>
            <a:pPr marL="457200" indent="-457200">
              <a:buFont typeface="+mj-lt"/>
              <a:buAutoNum type="arabicPeriod"/>
            </a:pPr>
            <a:r>
              <a:rPr lang="en-GB" sz="2000" dirty="0">
                <a:latin typeface="+mj-lt"/>
              </a:rPr>
              <a:t>Lower salaries for employees</a:t>
            </a:r>
          </a:p>
          <a:p>
            <a:pPr marL="457200" indent="-457200">
              <a:buFont typeface="+mj-lt"/>
              <a:buAutoNum type="arabicPeriod"/>
            </a:pPr>
            <a:r>
              <a:rPr lang="en-GB" sz="2000" dirty="0">
                <a:latin typeface="+mj-lt"/>
              </a:rPr>
              <a:t>Removing small stores from the market</a:t>
            </a:r>
          </a:p>
        </p:txBody>
      </p:sp>
    </p:spTree>
    <p:extLst>
      <p:ext uri="{BB962C8B-B14F-4D97-AF65-F5344CB8AC3E}">
        <p14:creationId xmlns:p14="http://schemas.microsoft.com/office/powerpoint/2010/main" val="2082787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7E2CD2B-BA06-4066-9E58-01EE104F533A}"/>
              </a:ext>
            </a:extLst>
          </p:cNvPr>
          <p:cNvSpPr>
            <a:spLocks noGrp="1"/>
          </p:cNvSpPr>
          <p:nvPr>
            <p:ph type="title"/>
          </p:nvPr>
        </p:nvSpPr>
        <p:spPr/>
        <p:txBody>
          <a:bodyPr/>
          <a:lstStyle/>
          <a:p>
            <a:r>
              <a:rPr lang="en-GB" dirty="0"/>
              <a:t>Conclusion </a:t>
            </a:r>
          </a:p>
        </p:txBody>
      </p:sp>
      <p:sp>
        <p:nvSpPr>
          <p:cNvPr id="3" name="Substituent conținut 2">
            <a:extLst>
              <a:ext uri="{FF2B5EF4-FFF2-40B4-BE49-F238E27FC236}">
                <a16:creationId xmlns:a16="http://schemas.microsoft.com/office/drawing/2014/main" id="{E7C88C4F-4864-493A-913F-E7718AF8243C}"/>
              </a:ext>
            </a:extLst>
          </p:cNvPr>
          <p:cNvSpPr>
            <a:spLocks noGrp="1"/>
          </p:cNvSpPr>
          <p:nvPr>
            <p:ph idx="1"/>
          </p:nvPr>
        </p:nvSpPr>
        <p:spPr/>
        <p:txBody>
          <a:bodyPr/>
          <a:lstStyle/>
          <a:p>
            <a:pPr marL="0" indent="0">
              <a:buNone/>
            </a:pPr>
            <a:r>
              <a:rPr lang="en-GB" dirty="0">
                <a:latin typeface="+mj-lt"/>
              </a:rPr>
              <a:t>The negative effects of expansion on small retail networks producers and traditional retailers, it is necessary to involve the state in order to support them by providing specialized consultation and defining facilities. Also, small shops need to seek solutions and take measures to make their work more efficient, through innovation, upgrading, improving the quality of organizational culture, recruiting and training the necessary staff, acquiring specialized skills.</a:t>
            </a:r>
          </a:p>
          <a:p>
            <a:pPr marL="0" indent="0">
              <a:buNone/>
            </a:pPr>
            <a:r>
              <a:rPr lang="en-GB" dirty="0">
                <a:latin typeface="+mj-lt"/>
              </a:rPr>
              <a:t>In other words, they should be willing to change, depending on market demands and changing consumer needs.</a:t>
            </a:r>
          </a:p>
        </p:txBody>
      </p:sp>
    </p:spTree>
    <p:extLst>
      <p:ext uri="{BB962C8B-B14F-4D97-AF65-F5344CB8AC3E}">
        <p14:creationId xmlns:p14="http://schemas.microsoft.com/office/powerpoint/2010/main" val="2385663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82C27E8-D945-47EE-B20F-5BA85772838C}"/>
              </a:ext>
            </a:extLst>
          </p:cNvPr>
          <p:cNvSpPr>
            <a:spLocks noGrp="1"/>
          </p:cNvSpPr>
          <p:nvPr>
            <p:ph type="title"/>
          </p:nvPr>
        </p:nvSpPr>
        <p:spPr/>
        <p:txBody>
          <a:bodyPr/>
          <a:lstStyle/>
          <a:p>
            <a:r>
              <a:rPr lang="en-GB" dirty="0"/>
              <a:t>References list </a:t>
            </a:r>
          </a:p>
        </p:txBody>
      </p:sp>
      <p:sp>
        <p:nvSpPr>
          <p:cNvPr id="3" name="Substituent conținut 2">
            <a:extLst>
              <a:ext uri="{FF2B5EF4-FFF2-40B4-BE49-F238E27FC236}">
                <a16:creationId xmlns:a16="http://schemas.microsoft.com/office/drawing/2014/main" id="{99166DF8-D43E-4D9B-8EA7-93A803270A07}"/>
              </a:ext>
            </a:extLst>
          </p:cNvPr>
          <p:cNvSpPr>
            <a:spLocks noGrp="1"/>
          </p:cNvSpPr>
          <p:nvPr>
            <p:ph idx="1"/>
          </p:nvPr>
        </p:nvSpPr>
        <p:spPr>
          <a:xfrm>
            <a:off x="677334" y="1450028"/>
            <a:ext cx="8596668" cy="4798372"/>
          </a:xfrm>
        </p:spPr>
        <p:txBody>
          <a:bodyPr/>
          <a:lstStyle/>
          <a:p>
            <a:r>
              <a:rPr lang="en-GB" dirty="0"/>
              <a:t>Shaker R.R.(2015). “the spatial distribution of development in Europe and its underlying sustainability correlations”. Applied Geography. 63: pp304-314.</a:t>
            </a:r>
          </a:p>
          <a:p>
            <a:r>
              <a:rPr lang="en-GB" dirty="0"/>
              <a:t>Coe Neil 2009, the globalisation of retailing, Cheltenham, UK. Edward Elgar, 1072 pp.(Globalisation of the world Economy).</a:t>
            </a:r>
          </a:p>
          <a:p>
            <a:r>
              <a:rPr lang="en-GB" dirty="0" err="1"/>
              <a:t>Tanase</a:t>
            </a:r>
            <a:r>
              <a:rPr lang="en-GB" dirty="0"/>
              <a:t>, M., 2014, What keeps the entrepreneurs in the retail competition, the Progressive Store [Online], Available at: </a:t>
            </a:r>
            <a:r>
              <a:rPr lang="en-GB" dirty="0">
                <a:hlinkClick r:id="rId2"/>
              </a:rPr>
              <a:t>http://www.magazinulprogresiv.ro/articles/ce-i-tine-pe-antreprenoricompetitia-din-retail</a:t>
            </a:r>
            <a:endParaRPr lang="en-GB" dirty="0"/>
          </a:p>
          <a:p>
            <a:r>
              <a:rPr lang="en-GB" dirty="0"/>
              <a:t>[Accessed on 15 April 2018 at 21:34] </a:t>
            </a:r>
          </a:p>
          <a:p>
            <a:r>
              <a:rPr lang="en-GB" dirty="0"/>
              <a:t>Bennis, W., &amp; </a:t>
            </a:r>
            <a:r>
              <a:rPr lang="en-GB" dirty="0" err="1"/>
              <a:t>Nanus</a:t>
            </a:r>
            <a:r>
              <a:rPr lang="en-GB" dirty="0"/>
              <a:t>, B. (1985). Leaders: Strategies for Taking Charge. New</a:t>
            </a:r>
          </a:p>
          <a:p>
            <a:r>
              <a:rPr lang="en-GB" dirty="0"/>
              <a:t>York: Harper and Row </a:t>
            </a:r>
          </a:p>
          <a:p>
            <a:r>
              <a:rPr lang="en-GB" dirty="0">
                <a:hlinkClick r:id="rId3"/>
              </a:rPr>
              <a:t>Http://WWW.retail-focus.co.uk/features</a:t>
            </a:r>
            <a:r>
              <a:rPr lang="en-GB">
                <a:hlinkClick r:id="rId3"/>
              </a:rPr>
              <a:t>/719-sustainable</a:t>
            </a:r>
            <a:r>
              <a:rPr lang="en-GB"/>
              <a:t>/</a:t>
            </a:r>
            <a:endParaRPr lang="en-GB" dirty="0"/>
          </a:p>
        </p:txBody>
      </p:sp>
    </p:spTree>
    <p:extLst>
      <p:ext uri="{BB962C8B-B14F-4D97-AF65-F5344CB8AC3E}">
        <p14:creationId xmlns:p14="http://schemas.microsoft.com/office/powerpoint/2010/main" val="2627137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DA9F5EA-EC46-471C-B9F1-9D159582B29D}"/>
              </a:ext>
            </a:extLst>
          </p:cNvPr>
          <p:cNvSpPr>
            <a:spLocks noGrp="1"/>
          </p:cNvSpPr>
          <p:nvPr>
            <p:ph type="title"/>
          </p:nvPr>
        </p:nvSpPr>
        <p:spPr/>
        <p:txBody>
          <a:bodyPr/>
          <a:lstStyle/>
          <a:p>
            <a:r>
              <a:rPr lang="en-GB" dirty="0"/>
              <a:t>Learning Log</a:t>
            </a:r>
          </a:p>
        </p:txBody>
      </p:sp>
      <p:sp>
        <p:nvSpPr>
          <p:cNvPr id="3" name="Substituent conținut 2">
            <a:extLst>
              <a:ext uri="{FF2B5EF4-FFF2-40B4-BE49-F238E27FC236}">
                <a16:creationId xmlns:a16="http://schemas.microsoft.com/office/drawing/2014/main" id="{8F6D7A46-5EBC-4300-9E68-A7EF2597CD3E}"/>
              </a:ext>
            </a:extLst>
          </p:cNvPr>
          <p:cNvSpPr>
            <a:spLocks noGrp="1"/>
          </p:cNvSpPr>
          <p:nvPr>
            <p:ph idx="1"/>
          </p:nvPr>
        </p:nvSpPr>
        <p:spPr>
          <a:xfrm>
            <a:off x="677334" y="2160589"/>
            <a:ext cx="8596668" cy="3880773"/>
          </a:xfrm>
        </p:spPr>
        <p:txBody>
          <a:bodyPr>
            <a:noAutofit/>
          </a:bodyPr>
          <a:lstStyle/>
          <a:p>
            <a:pPr marL="0" indent="0" algn="just">
              <a:buNone/>
            </a:pPr>
            <a:r>
              <a:rPr lang="en-GB" sz="1100" dirty="0">
                <a:solidFill>
                  <a:srgbClr val="FFFF00"/>
                </a:solidFill>
                <a:latin typeface="pg-1ff9"/>
              </a:rPr>
              <a:t>Teamwork </a:t>
            </a:r>
            <a:r>
              <a:rPr lang="ro-RO" sz="1100" b="0" i="0" dirty="0">
                <a:solidFill>
                  <a:srgbClr val="FFFF00"/>
                </a:solidFill>
                <a:effectLst/>
                <a:latin typeface="pg-1ff9"/>
              </a:rPr>
              <a:t> was a complex experience for each member of the group, the actions and the </a:t>
            </a:r>
          </a:p>
          <a:p>
            <a:pPr marL="0" indent="0" algn="just">
              <a:buNone/>
            </a:pPr>
            <a:r>
              <a:rPr lang="ro-RO" sz="1100" b="0" i="0" dirty="0">
                <a:solidFill>
                  <a:srgbClr val="FFFF00"/>
                </a:solidFill>
                <a:effectLst/>
                <a:latin typeface="pg-1ff9"/>
              </a:rPr>
              <a:t>involvement of the members being essential in the elaboration and finalization of the chosen </a:t>
            </a:r>
          </a:p>
          <a:p>
            <a:pPr marL="0" indent="0" algn="just">
              <a:buNone/>
            </a:pPr>
            <a:r>
              <a:rPr lang="ro-RO" sz="1100" b="0" i="0" dirty="0">
                <a:solidFill>
                  <a:srgbClr val="FFFF00"/>
                </a:solidFill>
                <a:effectLst/>
                <a:latin typeface="pg-1ff9"/>
              </a:rPr>
              <a:t>project. Working in the team, I had the opportunity to learn new things from the other </a:t>
            </a:r>
          </a:p>
          <a:p>
            <a:pPr marL="0" indent="0" algn="just">
              <a:buNone/>
            </a:pPr>
            <a:r>
              <a:rPr lang="ro-RO" sz="1100" b="0" i="0" dirty="0">
                <a:solidFill>
                  <a:srgbClr val="FFFF00"/>
                </a:solidFill>
                <a:effectLst/>
                <a:latin typeface="pg-1ff9"/>
              </a:rPr>
              <a:t>members of the group, the action being reciprocal and making a prudence, the members of </a:t>
            </a:r>
          </a:p>
          <a:p>
            <a:pPr marL="0" indent="0" algn="just">
              <a:buNone/>
            </a:pPr>
            <a:r>
              <a:rPr lang="ro-RO" sz="1100" b="0" i="0" dirty="0">
                <a:solidFill>
                  <a:srgbClr val="FFFF00"/>
                </a:solidFill>
                <a:effectLst/>
                <a:latin typeface="pg-1ff9"/>
              </a:rPr>
              <a:t>the group had the opportunity to self-evaluate. The exchange of ideas and opinions was </a:t>
            </a:r>
          </a:p>
          <a:p>
            <a:pPr marL="0" indent="0" algn="just">
              <a:buNone/>
            </a:pPr>
            <a:r>
              <a:rPr lang="ro-RO" sz="1100" b="0" i="0" dirty="0">
                <a:solidFill>
                  <a:srgbClr val="FFFF00"/>
                </a:solidFill>
                <a:effectLst/>
                <a:latin typeface="pg-1ff9"/>
              </a:rPr>
              <a:t>essential in the drafting of the project, being divided equally among the members of the </a:t>
            </a:r>
          </a:p>
          <a:p>
            <a:pPr marL="0" indent="0" algn="just">
              <a:buNone/>
            </a:pPr>
            <a:r>
              <a:rPr lang="ro-RO" sz="1100" b="0" i="0" dirty="0">
                <a:solidFill>
                  <a:srgbClr val="FFFF00"/>
                </a:solidFill>
                <a:effectLst/>
                <a:latin typeface="pg-1ff9"/>
              </a:rPr>
              <a:t>group without any misunderstandings. communication between project participants was also </a:t>
            </a:r>
          </a:p>
          <a:p>
            <a:pPr marL="0" indent="0" algn="just">
              <a:buNone/>
            </a:pPr>
            <a:r>
              <a:rPr lang="ro-RO" sz="1100" b="0" i="0" dirty="0">
                <a:solidFill>
                  <a:srgbClr val="FFFF00"/>
                </a:solidFill>
                <a:effectLst/>
                <a:latin typeface="pg-1ff9"/>
              </a:rPr>
              <a:t>an important branch and as an advantage we had a long time together. As a group leader, </a:t>
            </a:r>
          </a:p>
          <a:p>
            <a:pPr marL="0" indent="0" algn="just">
              <a:buNone/>
            </a:pPr>
            <a:r>
              <a:rPr lang="ro-RO" sz="1100" b="0" i="0" dirty="0">
                <a:solidFill>
                  <a:srgbClr val="FFFF00"/>
                </a:solidFill>
                <a:effectLst/>
                <a:latin typeface="pg-1ff9"/>
              </a:rPr>
              <a:t>we created a group network on WhatsApp so that all group members can have easy </a:t>
            </a:r>
          </a:p>
          <a:p>
            <a:pPr marL="0" indent="0" algn="just">
              <a:buNone/>
            </a:pPr>
            <a:r>
              <a:rPr lang="ro-RO" sz="1100" b="0" i="0" dirty="0">
                <a:solidFill>
                  <a:srgbClr val="FFFF00"/>
                </a:solidFill>
                <a:effectLst/>
                <a:latin typeface="pg-1ff9"/>
              </a:rPr>
              <a:t>communication, ideas and opinions being debated online and at everyone's fingertips. The </a:t>
            </a:r>
          </a:p>
          <a:p>
            <a:pPr marL="0" indent="0" algn="just">
              <a:buNone/>
            </a:pPr>
            <a:r>
              <a:rPr lang="ro-RO" sz="1100" b="0" i="0" dirty="0">
                <a:solidFill>
                  <a:srgbClr val="FFFF00"/>
                </a:solidFill>
                <a:effectLst/>
                <a:latin typeface="pg-1ff9"/>
              </a:rPr>
              <a:t>idea of creating this network was helpful to everyone because each member of the group </a:t>
            </a:r>
          </a:p>
          <a:p>
            <a:pPr marL="0" indent="0" algn="just">
              <a:buNone/>
            </a:pPr>
            <a:r>
              <a:rPr lang="ro-RO" sz="1100" b="0" i="0" dirty="0">
                <a:solidFill>
                  <a:srgbClr val="FFFF00"/>
                </a:solidFill>
                <a:effectLst/>
                <a:latin typeface="pg-1ff9"/>
              </a:rPr>
              <a:t>had the opportunity to launch ideas, opinions, and discuss based on the project being </a:t>
            </a:r>
          </a:p>
          <a:p>
            <a:pPr marL="0" indent="0" algn="just">
              <a:buNone/>
            </a:pPr>
            <a:r>
              <a:rPr lang="ro-RO" sz="1100" b="0" i="0" dirty="0">
                <a:solidFill>
                  <a:srgbClr val="FFFF00"/>
                </a:solidFill>
                <a:effectLst/>
                <a:latin typeface="pg-1ff9"/>
              </a:rPr>
              <a:t>accessible to everyone whether they are at work or at home. </a:t>
            </a:r>
          </a:p>
          <a:p>
            <a:pPr marL="0" indent="0" algn="just">
              <a:buNone/>
            </a:pPr>
            <a:endParaRPr lang="en-GB" sz="1100" dirty="0">
              <a:solidFill>
                <a:srgbClr val="FFFF00"/>
              </a:solidFill>
              <a:latin typeface="+mj-lt"/>
            </a:endParaRPr>
          </a:p>
        </p:txBody>
      </p:sp>
    </p:spTree>
    <p:extLst>
      <p:ext uri="{BB962C8B-B14F-4D97-AF65-F5344CB8AC3E}">
        <p14:creationId xmlns:p14="http://schemas.microsoft.com/office/powerpoint/2010/main" val="1676808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u 1">
            <a:extLst>
              <a:ext uri="{FF2B5EF4-FFF2-40B4-BE49-F238E27FC236}">
                <a16:creationId xmlns:a16="http://schemas.microsoft.com/office/drawing/2014/main" id="{28475AA1-1E76-A941-B9EF-25E7F4713360}"/>
              </a:ext>
            </a:extLst>
          </p:cNvPr>
          <p:cNvSpPr>
            <a:spLocks noGrp="1"/>
          </p:cNvSpPr>
          <p:nvPr>
            <p:ph idx="1"/>
          </p:nvPr>
        </p:nvSpPr>
        <p:spPr>
          <a:xfrm>
            <a:off x="1542126" y="750612"/>
            <a:ext cx="8596312" cy="6042025"/>
          </a:xfrm>
        </p:spPr>
        <p:txBody>
          <a:bodyPr>
            <a:normAutofit/>
          </a:bodyPr>
          <a:lstStyle/>
          <a:p>
            <a:pPr marL="0" indent="0" algn="just">
              <a:buNone/>
            </a:pPr>
            <a:r>
              <a:rPr lang="ro-RO" sz="1200" b="0" i="0" dirty="0">
                <a:solidFill>
                  <a:srgbClr val="FFFF00"/>
                </a:solidFill>
                <a:effectLst/>
                <a:latin typeface="+mj-lt"/>
              </a:rPr>
              <a:t>Since the group underwent some changes from the participants' point of view, the division of the project was somewhat </a:t>
            </a:r>
          </a:p>
          <a:p>
            <a:pPr marL="0" indent="0" algn="just">
              <a:buNone/>
            </a:pPr>
            <a:r>
              <a:rPr lang="ro-RO" sz="1200" b="0" i="0" dirty="0">
                <a:solidFill>
                  <a:srgbClr val="FFFF00"/>
                </a:solidFill>
                <a:effectLst/>
                <a:latin typeface="+mj-lt"/>
              </a:rPr>
              <a:t>problematic, but thanks to the level of knowledge between the participants and the team </a:t>
            </a:r>
          </a:p>
          <a:p>
            <a:pPr marL="0" indent="0" algn="just">
              <a:buNone/>
            </a:pPr>
            <a:r>
              <a:rPr lang="ro-RO" sz="1200" b="0" i="0" dirty="0">
                <a:solidFill>
                  <a:srgbClr val="FFFF00"/>
                </a:solidFill>
                <a:effectLst/>
                <a:latin typeface="+mj-lt"/>
              </a:rPr>
              <a:t>work we managed to collaborate and the integration of the new members was easy. The </a:t>
            </a:r>
          </a:p>
          <a:p>
            <a:pPr marL="0" indent="0" algn="just">
              <a:buNone/>
            </a:pPr>
            <a:r>
              <a:rPr lang="ro-RO" sz="1200" b="0" i="0" dirty="0">
                <a:solidFill>
                  <a:srgbClr val="FFFF00"/>
                </a:solidFill>
                <a:effectLst/>
                <a:latin typeface="+mj-lt"/>
              </a:rPr>
              <a:t>activity within this project has been an interesting experience for me because I had the </a:t>
            </a:r>
          </a:p>
          <a:p>
            <a:pPr marL="0" indent="0" algn="just">
              <a:buNone/>
            </a:pPr>
            <a:r>
              <a:rPr lang="ro-RO" sz="1200" b="0" i="0" dirty="0">
                <a:solidFill>
                  <a:srgbClr val="FFFF00"/>
                </a:solidFill>
                <a:effectLst/>
                <a:latin typeface="+mj-lt"/>
              </a:rPr>
              <a:t>opportunity to learn new things, to relate better to the members of the group but also to </a:t>
            </a:r>
          </a:p>
          <a:p>
            <a:pPr marL="0" indent="0" algn="just">
              <a:buNone/>
            </a:pPr>
            <a:r>
              <a:rPr lang="ro-RO" sz="1200" b="0" i="0" dirty="0">
                <a:solidFill>
                  <a:srgbClr val="FFFF00"/>
                </a:solidFill>
                <a:effectLst/>
                <a:latin typeface="+mj-lt"/>
              </a:rPr>
              <a:t>better know their feelings being each other. By making a parenthesis, as well as </a:t>
            </a:r>
          </a:p>
          <a:p>
            <a:pPr marL="0" indent="0" algn="just">
              <a:buNone/>
            </a:pPr>
            <a:r>
              <a:rPr lang="ro-RO" sz="1200" b="0" i="0" dirty="0">
                <a:solidFill>
                  <a:srgbClr val="FFFF00"/>
                </a:solidFill>
                <a:effectLst/>
                <a:latin typeface="+mj-lt"/>
              </a:rPr>
              <a:t>improvements of a group from my point of view, we should focus on socializing, organizing </a:t>
            </a:r>
          </a:p>
          <a:p>
            <a:pPr marL="0" indent="0" algn="just">
              <a:buNone/>
            </a:pPr>
            <a:r>
              <a:rPr lang="ro-RO" sz="1200" b="0" i="0" dirty="0">
                <a:solidFill>
                  <a:srgbClr val="FFFF00"/>
                </a:solidFill>
                <a:effectLst/>
                <a:latin typeface="+mj-lt"/>
              </a:rPr>
              <a:t>meetings, and other activities outside the pro</a:t>
            </a:r>
          </a:p>
          <a:p>
            <a:pPr marL="0" indent="0" algn="just">
              <a:buNone/>
            </a:pPr>
            <a:endParaRPr lang="ro-RO" sz="1200" dirty="0">
              <a:solidFill>
                <a:srgbClr val="FFFF00"/>
              </a:solidFill>
              <a:latin typeface="+mj-lt"/>
            </a:endParaRPr>
          </a:p>
        </p:txBody>
      </p:sp>
    </p:spTree>
    <p:extLst>
      <p:ext uri="{BB962C8B-B14F-4D97-AF65-F5344CB8AC3E}">
        <p14:creationId xmlns:p14="http://schemas.microsoft.com/office/powerpoint/2010/main" val="643433388"/>
      </p:ext>
    </p:extLst>
  </p:cSld>
  <p:clrMapOvr>
    <a:masterClrMapping/>
  </p:clrMapOvr>
</p:sld>
</file>

<file path=ppt/theme/theme1.xml><?xml version="1.0" encoding="utf-8"?>
<a:theme xmlns:a="http://schemas.openxmlformats.org/drawingml/2006/main" name="Fațetă">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406</TotalTime>
  <Words>1004</Words>
  <Application>Microsoft Office PowerPoint</Application>
  <PresentationFormat>Ecran lat</PresentationFormat>
  <Paragraphs>78</Paragraphs>
  <Slides>16</Slides>
  <Notes>0</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Fațetă</vt:lpstr>
      <vt:lpstr>Sustainability and Globalisation of Tesco</vt:lpstr>
      <vt:lpstr>Introduction</vt:lpstr>
      <vt:lpstr>Contents </vt:lpstr>
      <vt:lpstr>Sustainability and Globalisation</vt:lpstr>
      <vt:lpstr>1.Retail- Large multinationals</vt:lpstr>
      <vt:lpstr>2. Global Citizen </vt:lpstr>
      <vt:lpstr>3. Examples of sustainable projects </vt:lpstr>
      <vt:lpstr>4. Environmental Sustainability </vt:lpstr>
      <vt:lpstr>Leadership and Entrepreneurship </vt:lpstr>
      <vt:lpstr>Community Participations </vt:lpstr>
      <vt:lpstr>General </vt:lpstr>
      <vt:lpstr>Analysis </vt:lpstr>
      <vt:lpstr>Conclusion </vt:lpstr>
      <vt:lpstr>References list </vt:lpstr>
      <vt:lpstr>Learning Log</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and Globalisation of Tesco</dc:title>
  <dc:creator>Adrian</dc:creator>
  <cp:lastModifiedBy>Adrian</cp:lastModifiedBy>
  <cp:revision>25</cp:revision>
  <dcterms:created xsi:type="dcterms:W3CDTF">2018-04-15T10:27:12Z</dcterms:created>
  <dcterms:modified xsi:type="dcterms:W3CDTF">2018-04-26T07:58:49Z</dcterms:modified>
</cp:coreProperties>
</file>