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64" r:id="rId2"/>
    <p:sldId id="265" r:id="rId3"/>
    <p:sldId id="256" r:id="rId4"/>
    <p:sldId id="257" r:id="rId5"/>
    <p:sldId id="258" r:id="rId6"/>
    <p:sldId id="259" r:id="rId7"/>
    <p:sldId id="261" r:id="rId8"/>
    <p:sldId id="270" r:id="rId9"/>
    <p:sldId id="262" r:id="rId10"/>
    <p:sldId id="263" r:id="rId11"/>
    <p:sldId id="267" r:id="rId12"/>
    <p:sldId id="268" r:id="rId13"/>
    <p:sldId id="269"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45CC6C-B698-4488-96ED-8DC5B6DD50D9}" v="1066" dt="2023-11-26T07:36:22.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680" autoAdjust="0"/>
  </p:normalViewPr>
  <p:slideViewPr>
    <p:cSldViewPr snapToGrid="0">
      <p:cViewPr varScale="1">
        <p:scale>
          <a:sx n="76" d="100"/>
          <a:sy n="76" d="100"/>
        </p:scale>
        <p:origin x="946" y="62"/>
      </p:cViewPr>
      <p:guideLst/>
    </p:cSldViewPr>
  </p:slideViewPr>
  <p:outlineViewPr>
    <p:cViewPr>
      <p:scale>
        <a:sx n="33" d="100"/>
        <a:sy n="33" d="100"/>
      </p:scale>
      <p:origin x="0" y="-922"/>
    </p:cViewPr>
  </p:outlineViewPr>
  <p:notesTextViewPr>
    <p:cViewPr>
      <p:scale>
        <a:sx n="200" d="100"/>
        <a:sy n="2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 Janas (2107190)" userId="2a400b76-5683-406b-ba72-4f3aff383fc5" providerId="ADAL" clId="{6D45CC6C-B698-4488-96ED-8DC5B6DD50D9}"/>
    <pc:docChg chg="undo custSel addSld delSld modSld sldOrd">
      <pc:chgData name="Magda Janas (2107190)" userId="2a400b76-5683-406b-ba72-4f3aff383fc5" providerId="ADAL" clId="{6D45CC6C-B698-4488-96ED-8DC5B6DD50D9}" dt="2023-11-26T07:37:53.891" v="9694" actId="20577"/>
      <pc:docMkLst>
        <pc:docMk/>
      </pc:docMkLst>
      <pc:sldChg chg="addSp delSp modSp mod setBg">
        <pc:chgData name="Magda Janas (2107190)" userId="2a400b76-5683-406b-ba72-4f3aff383fc5" providerId="ADAL" clId="{6D45CC6C-B698-4488-96ED-8DC5B6DD50D9}" dt="2023-11-25T20:29:02.890" v="5385" actId="1076"/>
        <pc:sldMkLst>
          <pc:docMk/>
          <pc:sldMk cId="2420524450" sldId="256"/>
        </pc:sldMkLst>
        <pc:spChg chg="mod">
          <ac:chgData name="Magda Janas (2107190)" userId="2a400b76-5683-406b-ba72-4f3aff383fc5" providerId="ADAL" clId="{6D45CC6C-B698-4488-96ED-8DC5B6DD50D9}" dt="2023-11-25T19:22:56.351" v="4421" actId="1076"/>
          <ac:spMkLst>
            <pc:docMk/>
            <pc:sldMk cId="2420524450" sldId="256"/>
            <ac:spMk id="2" creationId="{0A843522-694A-6891-D1F4-0D2AD0B73F7B}"/>
          </ac:spMkLst>
        </pc:spChg>
        <pc:spChg chg="mod">
          <ac:chgData name="Magda Janas (2107190)" userId="2a400b76-5683-406b-ba72-4f3aff383fc5" providerId="ADAL" clId="{6D45CC6C-B698-4488-96ED-8DC5B6DD50D9}" dt="2023-11-10T11:32:55.512" v="905" actId="255"/>
          <ac:spMkLst>
            <pc:docMk/>
            <pc:sldMk cId="2420524450" sldId="256"/>
            <ac:spMk id="3" creationId="{E256F059-2C5E-488B-64C0-17EFD924A57C}"/>
          </ac:spMkLst>
        </pc:spChg>
        <pc:spChg chg="add">
          <ac:chgData name="Magda Janas (2107190)" userId="2a400b76-5683-406b-ba72-4f3aff383fc5" providerId="ADAL" clId="{6D45CC6C-B698-4488-96ED-8DC5B6DD50D9}" dt="2023-11-10T10:11:28.089" v="277" actId="26606"/>
          <ac:spMkLst>
            <pc:docMk/>
            <pc:sldMk cId="2420524450" sldId="256"/>
            <ac:spMk id="9" creationId="{B7BD7FCF-A254-4A97-A15C-319B67622677}"/>
          </ac:spMkLst>
        </pc:spChg>
        <pc:spChg chg="add">
          <ac:chgData name="Magda Janas (2107190)" userId="2a400b76-5683-406b-ba72-4f3aff383fc5" providerId="ADAL" clId="{6D45CC6C-B698-4488-96ED-8DC5B6DD50D9}" dt="2023-11-10T10:11:28.089" v="277" actId="26606"/>
          <ac:spMkLst>
            <pc:docMk/>
            <pc:sldMk cId="2420524450" sldId="256"/>
            <ac:spMk id="11" creationId="{52FFAF72-6204-4676-9C6F-9A4CC4D91805}"/>
          </ac:spMkLst>
        </pc:spChg>
        <pc:picChg chg="add del mod ord">
          <ac:chgData name="Magda Janas (2107190)" userId="2a400b76-5683-406b-ba72-4f3aff383fc5" providerId="ADAL" clId="{6D45CC6C-B698-4488-96ED-8DC5B6DD50D9}" dt="2023-11-10T11:32:20.145" v="901" actId="478"/>
          <ac:picMkLst>
            <pc:docMk/>
            <pc:sldMk cId="2420524450" sldId="256"/>
            <ac:picMk id="4" creationId="{4C1728B8-571C-D539-6424-21A231941A93}"/>
          </ac:picMkLst>
        </pc:picChg>
        <pc:picChg chg="add mod">
          <ac:chgData name="Magda Janas (2107190)" userId="2a400b76-5683-406b-ba72-4f3aff383fc5" providerId="ADAL" clId="{6D45CC6C-B698-4488-96ED-8DC5B6DD50D9}" dt="2023-11-25T20:29:02.890" v="5385" actId="1076"/>
          <ac:picMkLst>
            <pc:docMk/>
            <pc:sldMk cId="2420524450" sldId="256"/>
            <ac:picMk id="5" creationId="{E7C6D7D3-3979-7CA3-D884-EF8B2D5378E2}"/>
          </ac:picMkLst>
        </pc:picChg>
      </pc:sldChg>
      <pc:sldChg chg="addSp modSp new mod modNotesTx">
        <pc:chgData name="Magda Janas (2107190)" userId="2a400b76-5683-406b-ba72-4f3aff383fc5" providerId="ADAL" clId="{6D45CC6C-B698-4488-96ED-8DC5B6DD50D9}" dt="2023-11-26T07:03:05.400" v="9309" actId="20577"/>
        <pc:sldMkLst>
          <pc:docMk/>
          <pc:sldMk cId="1342425360" sldId="257"/>
        </pc:sldMkLst>
        <pc:spChg chg="mod">
          <ac:chgData name="Magda Janas (2107190)" userId="2a400b76-5683-406b-ba72-4f3aff383fc5" providerId="ADAL" clId="{6D45CC6C-B698-4488-96ED-8DC5B6DD50D9}" dt="2023-11-26T07:02:50.464" v="9302" actId="20577"/>
          <ac:spMkLst>
            <pc:docMk/>
            <pc:sldMk cId="1342425360" sldId="257"/>
            <ac:spMk id="2" creationId="{91680954-D0F2-D158-429B-72457FF1F847}"/>
          </ac:spMkLst>
        </pc:spChg>
        <pc:spChg chg="mod">
          <ac:chgData name="Magda Janas (2107190)" userId="2a400b76-5683-406b-ba72-4f3aff383fc5" providerId="ADAL" clId="{6D45CC6C-B698-4488-96ED-8DC5B6DD50D9}" dt="2023-11-26T07:03:05.400" v="9309" actId="20577"/>
          <ac:spMkLst>
            <pc:docMk/>
            <pc:sldMk cId="1342425360" sldId="257"/>
            <ac:spMk id="3" creationId="{9C2293EB-9DB5-FA09-BB08-871ABF08D25B}"/>
          </ac:spMkLst>
        </pc:spChg>
        <pc:picChg chg="add mod">
          <ac:chgData name="Magda Janas (2107190)" userId="2a400b76-5683-406b-ba72-4f3aff383fc5" providerId="ADAL" clId="{6D45CC6C-B698-4488-96ED-8DC5B6DD50D9}" dt="2023-11-23T06:35:37.681" v="3775"/>
          <ac:picMkLst>
            <pc:docMk/>
            <pc:sldMk cId="1342425360" sldId="257"/>
            <ac:picMk id="8" creationId="{F2FF08F8-C3D5-DD7A-1139-F1A4BD06A521}"/>
          </ac:picMkLst>
        </pc:picChg>
      </pc:sldChg>
      <pc:sldChg chg="addSp delSp modSp new mod modTransition modAnim modNotesTx">
        <pc:chgData name="Magda Janas (2107190)" userId="2a400b76-5683-406b-ba72-4f3aff383fc5" providerId="ADAL" clId="{6D45CC6C-B698-4488-96ED-8DC5B6DD50D9}" dt="2023-11-26T06:58:21.261" v="9277" actId="113"/>
        <pc:sldMkLst>
          <pc:docMk/>
          <pc:sldMk cId="635519649" sldId="258"/>
        </pc:sldMkLst>
        <pc:spChg chg="mod">
          <ac:chgData name="Magda Janas (2107190)" userId="2a400b76-5683-406b-ba72-4f3aff383fc5" providerId="ADAL" clId="{6D45CC6C-B698-4488-96ED-8DC5B6DD50D9}" dt="2023-11-20T21:58:18.267" v="3524" actId="1076"/>
          <ac:spMkLst>
            <pc:docMk/>
            <pc:sldMk cId="635519649" sldId="258"/>
            <ac:spMk id="2" creationId="{2E66D21B-6EDD-1979-7A0B-F312EF552A63}"/>
          </ac:spMkLst>
        </pc:spChg>
        <pc:spChg chg="mod">
          <ac:chgData name="Magda Janas (2107190)" userId="2a400b76-5683-406b-ba72-4f3aff383fc5" providerId="ADAL" clId="{6D45CC6C-B698-4488-96ED-8DC5B6DD50D9}" dt="2023-11-26T06:58:21.261" v="9277" actId="113"/>
          <ac:spMkLst>
            <pc:docMk/>
            <pc:sldMk cId="635519649" sldId="258"/>
            <ac:spMk id="3" creationId="{A3D7AF4D-E51B-6B11-C14C-E4CCC1A53C59}"/>
          </ac:spMkLst>
        </pc:spChg>
        <pc:picChg chg="add del mod">
          <ac:chgData name="Magda Janas (2107190)" userId="2a400b76-5683-406b-ba72-4f3aff383fc5" providerId="ADAL" clId="{6D45CC6C-B698-4488-96ED-8DC5B6DD50D9}" dt="2023-11-25T15:54:07.770" v="4417"/>
          <ac:picMkLst>
            <pc:docMk/>
            <pc:sldMk cId="635519649" sldId="258"/>
            <ac:picMk id="7" creationId="{2B8EFA05-6378-3E20-9546-AB9A33A04F44}"/>
          </ac:picMkLst>
        </pc:picChg>
        <pc:picChg chg="add del mod ord">
          <ac:chgData name="Magda Janas (2107190)" userId="2a400b76-5683-406b-ba72-4f3aff383fc5" providerId="ADAL" clId="{6D45CC6C-B698-4488-96ED-8DC5B6DD50D9}" dt="2023-11-25T15:56:30.534" v="4418"/>
          <ac:picMkLst>
            <pc:docMk/>
            <pc:sldMk cId="635519649" sldId="258"/>
            <ac:picMk id="10" creationId="{8E7FCE40-7EBE-665D-92A6-090840390DE5}"/>
          </ac:picMkLst>
        </pc:picChg>
        <pc:picChg chg="add mod">
          <ac:chgData name="Magda Janas (2107190)" userId="2a400b76-5683-406b-ba72-4f3aff383fc5" providerId="ADAL" clId="{6D45CC6C-B698-4488-96ED-8DC5B6DD50D9}" dt="2023-11-25T15:56:30.534" v="4418"/>
          <ac:picMkLst>
            <pc:docMk/>
            <pc:sldMk cId="635519649" sldId="258"/>
            <ac:picMk id="11" creationId="{5D3AED93-24FE-9D75-EDAB-FB0B04BBDAE6}"/>
          </ac:picMkLst>
        </pc:picChg>
      </pc:sldChg>
      <pc:sldChg chg="addSp delSp modSp new mod">
        <pc:chgData name="Magda Janas (2107190)" userId="2a400b76-5683-406b-ba72-4f3aff383fc5" providerId="ADAL" clId="{6D45CC6C-B698-4488-96ED-8DC5B6DD50D9}" dt="2023-11-25T19:24:09.994" v="4430" actId="1076"/>
        <pc:sldMkLst>
          <pc:docMk/>
          <pc:sldMk cId="3480639173" sldId="259"/>
        </pc:sldMkLst>
        <pc:spChg chg="mod">
          <ac:chgData name="Magda Janas (2107190)" userId="2a400b76-5683-406b-ba72-4f3aff383fc5" providerId="ADAL" clId="{6D45CC6C-B698-4488-96ED-8DC5B6DD50D9}" dt="2023-11-25T19:24:09.994" v="4430" actId="1076"/>
          <ac:spMkLst>
            <pc:docMk/>
            <pc:sldMk cId="3480639173" sldId="259"/>
            <ac:spMk id="2" creationId="{7EF6DE93-6CE4-C57C-3E05-C47EF0E4AE00}"/>
          </ac:spMkLst>
        </pc:spChg>
        <pc:spChg chg="del">
          <ac:chgData name="Magda Janas (2107190)" userId="2a400b76-5683-406b-ba72-4f3aff383fc5" providerId="ADAL" clId="{6D45CC6C-B698-4488-96ED-8DC5B6DD50D9}" dt="2023-11-10T11:30:03.676" v="882"/>
          <ac:spMkLst>
            <pc:docMk/>
            <pc:sldMk cId="3480639173" sldId="259"/>
            <ac:spMk id="3" creationId="{6EE93BD2-D720-873A-5ACF-B4F83706E676}"/>
          </ac:spMkLst>
        </pc:spChg>
        <pc:spChg chg="add mod">
          <ac:chgData name="Magda Janas (2107190)" userId="2a400b76-5683-406b-ba72-4f3aff383fc5" providerId="ADAL" clId="{6D45CC6C-B698-4488-96ED-8DC5B6DD50D9}" dt="2023-11-10T11:30:42.627" v="889" actId="255"/>
          <ac:spMkLst>
            <pc:docMk/>
            <pc:sldMk cId="3480639173" sldId="259"/>
            <ac:spMk id="6" creationId="{3D3C3480-C6EB-9972-9ED5-AC565E9016DA}"/>
          </ac:spMkLst>
        </pc:spChg>
        <pc:picChg chg="add mod">
          <ac:chgData name="Magda Janas (2107190)" userId="2a400b76-5683-406b-ba72-4f3aff383fc5" providerId="ADAL" clId="{6D45CC6C-B698-4488-96ED-8DC5B6DD50D9}" dt="2023-11-25T19:23:04.014" v="4422" actId="1076"/>
          <ac:picMkLst>
            <pc:docMk/>
            <pc:sldMk cId="3480639173" sldId="259"/>
            <ac:picMk id="4" creationId="{0A0EC821-E3BE-CC13-C225-7DF5E9052CDE}"/>
          </ac:picMkLst>
        </pc:picChg>
      </pc:sldChg>
      <pc:sldChg chg="addSp delSp modSp new del mod">
        <pc:chgData name="Magda Janas (2107190)" userId="2a400b76-5683-406b-ba72-4f3aff383fc5" providerId="ADAL" clId="{6D45CC6C-B698-4488-96ED-8DC5B6DD50D9}" dt="2023-11-10T12:16:53.490" v="1030" actId="47"/>
        <pc:sldMkLst>
          <pc:docMk/>
          <pc:sldMk cId="1318157442" sldId="260"/>
        </pc:sldMkLst>
        <pc:spChg chg="mod">
          <ac:chgData name="Magda Janas (2107190)" userId="2a400b76-5683-406b-ba72-4f3aff383fc5" providerId="ADAL" clId="{6D45CC6C-B698-4488-96ED-8DC5B6DD50D9}" dt="2023-11-03T17:39:18.581" v="81" actId="20577"/>
          <ac:spMkLst>
            <pc:docMk/>
            <pc:sldMk cId="1318157442" sldId="260"/>
            <ac:spMk id="2" creationId="{D6EB85F3-B166-30CD-2FD5-1B284A2A9298}"/>
          </ac:spMkLst>
        </pc:spChg>
        <pc:spChg chg="del">
          <ac:chgData name="Magda Janas (2107190)" userId="2a400b76-5683-406b-ba72-4f3aff383fc5" providerId="ADAL" clId="{6D45CC6C-B698-4488-96ED-8DC5B6DD50D9}" dt="2023-11-03T17:38:21.601" v="59"/>
          <ac:spMkLst>
            <pc:docMk/>
            <pc:sldMk cId="1318157442" sldId="260"/>
            <ac:spMk id="3" creationId="{791600FD-CEE2-EF75-EF7D-B6655EAEA19C}"/>
          </ac:spMkLst>
        </pc:spChg>
        <pc:spChg chg="add mod">
          <ac:chgData name="Magda Janas (2107190)" userId="2a400b76-5683-406b-ba72-4f3aff383fc5" providerId="ADAL" clId="{6D45CC6C-B698-4488-96ED-8DC5B6DD50D9}" dt="2023-11-10T10:12:04.340" v="279" actId="1076"/>
          <ac:spMkLst>
            <pc:docMk/>
            <pc:sldMk cId="1318157442" sldId="260"/>
            <ac:spMk id="6" creationId="{911A0AC7-F136-1DC4-6C0F-050740815976}"/>
          </ac:spMkLst>
        </pc:spChg>
        <pc:spChg chg="add mod">
          <ac:chgData name="Magda Janas (2107190)" userId="2a400b76-5683-406b-ba72-4f3aff383fc5" providerId="ADAL" clId="{6D45CC6C-B698-4488-96ED-8DC5B6DD50D9}" dt="2023-11-05T10:58:10.475" v="128" actId="1076"/>
          <ac:spMkLst>
            <pc:docMk/>
            <pc:sldMk cId="1318157442" sldId="260"/>
            <ac:spMk id="8" creationId="{3F6872FF-6249-3151-CD40-427BB2FBC6D2}"/>
          </ac:spMkLst>
        </pc:spChg>
        <pc:spChg chg="add mod">
          <ac:chgData name="Magda Janas (2107190)" userId="2a400b76-5683-406b-ba72-4f3aff383fc5" providerId="ADAL" clId="{6D45CC6C-B698-4488-96ED-8DC5B6DD50D9}" dt="2023-11-10T12:16:40.313" v="1028" actId="1076"/>
          <ac:spMkLst>
            <pc:docMk/>
            <pc:sldMk cId="1318157442" sldId="260"/>
            <ac:spMk id="10" creationId="{B169F473-7CD2-9D9D-C8C1-4E0E58D3B3A5}"/>
          </ac:spMkLst>
        </pc:spChg>
        <pc:spChg chg="add mod">
          <ac:chgData name="Magda Janas (2107190)" userId="2a400b76-5683-406b-ba72-4f3aff383fc5" providerId="ADAL" clId="{6D45CC6C-B698-4488-96ED-8DC5B6DD50D9}" dt="2023-11-10T12:16:17.766" v="1025" actId="1076"/>
          <ac:spMkLst>
            <pc:docMk/>
            <pc:sldMk cId="1318157442" sldId="260"/>
            <ac:spMk id="12" creationId="{A0B33927-2E42-88FB-3FCC-A4AF6BE15886}"/>
          </ac:spMkLst>
        </pc:spChg>
        <pc:picChg chg="add del mod">
          <ac:chgData name="Magda Janas (2107190)" userId="2a400b76-5683-406b-ba72-4f3aff383fc5" providerId="ADAL" clId="{6D45CC6C-B698-4488-96ED-8DC5B6DD50D9}" dt="2023-11-10T10:11:05.879" v="273" actId="21"/>
          <ac:picMkLst>
            <pc:docMk/>
            <pc:sldMk cId="1318157442" sldId="260"/>
            <ac:picMk id="4" creationId="{68C436D3-B307-7477-0EFA-51BEEE201721}"/>
          </ac:picMkLst>
        </pc:picChg>
      </pc:sldChg>
      <pc:sldChg chg="addSp delSp modSp new mod modTransition delAnim modNotesTx">
        <pc:chgData name="Magda Janas (2107190)" userId="2a400b76-5683-406b-ba72-4f3aff383fc5" providerId="ADAL" clId="{6D45CC6C-B698-4488-96ED-8DC5B6DD50D9}" dt="2023-11-26T07:02:12.105" v="9300" actId="20577"/>
        <pc:sldMkLst>
          <pc:docMk/>
          <pc:sldMk cId="1940557278" sldId="261"/>
        </pc:sldMkLst>
        <pc:spChg chg="mod">
          <ac:chgData name="Magda Janas (2107190)" userId="2a400b76-5683-406b-ba72-4f3aff383fc5" providerId="ADAL" clId="{6D45CC6C-B698-4488-96ED-8DC5B6DD50D9}" dt="2023-11-26T07:02:12.105" v="9300" actId="20577"/>
          <ac:spMkLst>
            <pc:docMk/>
            <pc:sldMk cId="1940557278" sldId="261"/>
            <ac:spMk id="2" creationId="{84BB4B3C-FF42-6953-3B0D-F2F609CEC0AE}"/>
          </ac:spMkLst>
        </pc:spChg>
        <pc:spChg chg="del">
          <ac:chgData name="Magda Janas (2107190)" userId="2a400b76-5683-406b-ba72-4f3aff383fc5" providerId="ADAL" clId="{6D45CC6C-B698-4488-96ED-8DC5B6DD50D9}" dt="2023-11-05T10:35:16.281" v="103"/>
          <ac:spMkLst>
            <pc:docMk/>
            <pc:sldMk cId="1940557278" sldId="261"/>
            <ac:spMk id="3" creationId="{6366034F-CF38-76B0-75D2-762FB1F7CBBD}"/>
          </ac:spMkLst>
        </pc:spChg>
        <pc:spChg chg="add del mod">
          <ac:chgData name="Magda Janas (2107190)" userId="2a400b76-5683-406b-ba72-4f3aff383fc5" providerId="ADAL" clId="{6D45CC6C-B698-4488-96ED-8DC5B6DD50D9}" dt="2023-11-10T11:38:17.856" v="1016"/>
          <ac:spMkLst>
            <pc:docMk/>
            <pc:sldMk cId="1940557278" sldId="261"/>
            <ac:spMk id="6" creationId="{3C4AD55F-610E-0F64-A2B9-233502D09826}"/>
          </ac:spMkLst>
        </pc:spChg>
        <pc:spChg chg="add del mod">
          <ac:chgData name="Magda Janas (2107190)" userId="2a400b76-5683-406b-ba72-4f3aff383fc5" providerId="ADAL" clId="{6D45CC6C-B698-4488-96ED-8DC5B6DD50D9}" dt="2023-11-06T07:21:35.036" v="137" actId="22"/>
          <ac:spMkLst>
            <pc:docMk/>
            <pc:sldMk cId="1940557278" sldId="261"/>
            <ac:spMk id="9" creationId="{1B030D10-35EE-C555-6F7F-D7F5199BD643}"/>
          </ac:spMkLst>
        </pc:spChg>
        <pc:spChg chg="add mod">
          <ac:chgData name="Magda Janas (2107190)" userId="2a400b76-5683-406b-ba72-4f3aff383fc5" providerId="ADAL" clId="{6D45CC6C-B698-4488-96ED-8DC5B6DD50D9}" dt="2023-11-21T07:45:37.183" v="3764" actId="14100"/>
          <ac:spMkLst>
            <pc:docMk/>
            <pc:sldMk cId="1940557278" sldId="261"/>
            <ac:spMk id="11" creationId="{646B7ADE-D0C2-7D6F-7BC1-61603CF9843C}"/>
          </ac:spMkLst>
        </pc:spChg>
        <pc:picChg chg="add del mod">
          <ac:chgData name="Magda Janas (2107190)" userId="2a400b76-5683-406b-ba72-4f3aff383fc5" providerId="ADAL" clId="{6D45CC6C-B698-4488-96ED-8DC5B6DD50D9}" dt="2023-11-10T11:38:09.713" v="1013" actId="478"/>
          <ac:picMkLst>
            <pc:docMk/>
            <pc:sldMk cId="1940557278" sldId="261"/>
            <ac:picMk id="4" creationId="{9003179F-0E92-8770-572C-5CB29A7D9E4D}"/>
          </ac:picMkLst>
        </pc:picChg>
        <pc:picChg chg="add del mod">
          <ac:chgData name="Magda Janas (2107190)" userId="2a400b76-5683-406b-ba72-4f3aff383fc5" providerId="ADAL" clId="{6D45CC6C-B698-4488-96ED-8DC5B6DD50D9}" dt="2023-11-23T07:40:43.150" v="3777" actId="478"/>
          <ac:picMkLst>
            <pc:docMk/>
            <pc:sldMk cId="1940557278" sldId="261"/>
            <ac:picMk id="5" creationId="{017AF996-C810-E7F3-1114-C13A2CFB3186}"/>
          </ac:picMkLst>
        </pc:picChg>
        <pc:picChg chg="add del mod">
          <ac:chgData name="Magda Janas (2107190)" userId="2a400b76-5683-406b-ba72-4f3aff383fc5" providerId="ADAL" clId="{6D45CC6C-B698-4488-96ED-8DC5B6DD50D9}" dt="2023-11-25T07:07:13.028" v="4394"/>
          <ac:picMkLst>
            <pc:docMk/>
            <pc:sldMk cId="1940557278" sldId="261"/>
            <ac:picMk id="5" creationId="{B82DE564-3AB1-72C7-57A3-6099ABDE8DB8}"/>
          </ac:picMkLst>
        </pc:picChg>
        <pc:picChg chg="add mod">
          <ac:chgData name="Magda Janas (2107190)" userId="2a400b76-5683-406b-ba72-4f3aff383fc5" providerId="ADAL" clId="{6D45CC6C-B698-4488-96ED-8DC5B6DD50D9}" dt="2023-11-25T07:07:13.028" v="4394"/>
          <ac:picMkLst>
            <pc:docMk/>
            <pc:sldMk cId="1940557278" sldId="261"/>
            <ac:picMk id="6" creationId="{5E31CDF3-3086-1139-BF17-257AE31957F3}"/>
          </ac:picMkLst>
        </pc:picChg>
        <pc:picChg chg="add del mod">
          <ac:chgData name="Magda Janas (2107190)" userId="2a400b76-5683-406b-ba72-4f3aff383fc5" providerId="ADAL" clId="{6D45CC6C-B698-4488-96ED-8DC5B6DD50D9}" dt="2023-11-06T07:21:35.755" v="138"/>
          <ac:picMkLst>
            <pc:docMk/>
            <pc:sldMk cId="1940557278" sldId="261"/>
            <ac:picMk id="7" creationId="{F9CD74F0-42C3-12A6-A9BA-CCE375592082}"/>
          </ac:picMkLst>
        </pc:picChg>
        <pc:picChg chg="add del mod">
          <ac:chgData name="Magda Janas (2107190)" userId="2a400b76-5683-406b-ba72-4f3aff383fc5" providerId="ADAL" clId="{6D45CC6C-B698-4488-96ED-8DC5B6DD50D9}" dt="2023-11-23T07:43:24.541" v="3780"/>
          <ac:picMkLst>
            <pc:docMk/>
            <pc:sldMk cId="1940557278" sldId="261"/>
            <ac:picMk id="8" creationId="{825B9D1F-367D-11E3-2AF0-5CAACB4D1038}"/>
          </ac:picMkLst>
        </pc:picChg>
        <pc:picChg chg="add del mod">
          <ac:chgData name="Magda Janas (2107190)" userId="2a400b76-5683-406b-ba72-4f3aff383fc5" providerId="ADAL" clId="{6D45CC6C-B698-4488-96ED-8DC5B6DD50D9}" dt="2023-11-23T07:43:33.286" v="3782" actId="478"/>
          <ac:picMkLst>
            <pc:docMk/>
            <pc:sldMk cId="1940557278" sldId="261"/>
            <ac:picMk id="9" creationId="{0B8B508B-C8FF-6840-AA3F-071C48B3CD91}"/>
          </ac:picMkLst>
        </pc:picChg>
        <pc:picChg chg="add del mod">
          <ac:chgData name="Magda Janas (2107190)" userId="2a400b76-5683-406b-ba72-4f3aff383fc5" providerId="ADAL" clId="{6D45CC6C-B698-4488-96ED-8DC5B6DD50D9}" dt="2023-11-23T07:44:31.964" v="3785"/>
          <ac:picMkLst>
            <pc:docMk/>
            <pc:sldMk cId="1940557278" sldId="261"/>
            <ac:picMk id="14" creationId="{705AAFF0-287C-25F4-20D5-9FDEA7E10A00}"/>
          </ac:picMkLst>
        </pc:picChg>
        <pc:picChg chg="add del mod">
          <ac:chgData name="Magda Janas (2107190)" userId="2a400b76-5683-406b-ba72-4f3aff383fc5" providerId="ADAL" clId="{6D45CC6C-B698-4488-96ED-8DC5B6DD50D9}" dt="2023-11-23T07:44:35.698" v="3786" actId="478"/>
          <ac:picMkLst>
            <pc:docMk/>
            <pc:sldMk cId="1940557278" sldId="261"/>
            <ac:picMk id="15" creationId="{24548011-33A3-72A0-0ECE-2FC551C56319}"/>
          </ac:picMkLst>
        </pc:picChg>
      </pc:sldChg>
      <pc:sldChg chg="addSp delSp modSp new mod">
        <pc:chgData name="Magda Janas (2107190)" userId="2a400b76-5683-406b-ba72-4f3aff383fc5" providerId="ADAL" clId="{6D45CC6C-B698-4488-96ED-8DC5B6DD50D9}" dt="2023-11-25T20:29:27.350" v="5386" actId="1076"/>
        <pc:sldMkLst>
          <pc:docMk/>
          <pc:sldMk cId="2225632491" sldId="262"/>
        </pc:sldMkLst>
        <pc:spChg chg="mod">
          <ac:chgData name="Magda Janas (2107190)" userId="2a400b76-5683-406b-ba72-4f3aff383fc5" providerId="ADAL" clId="{6D45CC6C-B698-4488-96ED-8DC5B6DD50D9}" dt="2023-11-25T19:23:41.094" v="4426" actId="6549"/>
          <ac:spMkLst>
            <pc:docMk/>
            <pc:sldMk cId="2225632491" sldId="262"/>
            <ac:spMk id="2" creationId="{C688DD83-FC2A-BA8F-C9DB-64C71D1F0735}"/>
          </ac:spMkLst>
        </pc:spChg>
        <pc:spChg chg="del">
          <ac:chgData name="Magda Janas (2107190)" userId="2a400b76-5683-406b-ba72-4f3aff383fc5" providerId="ADAL" clId="{6D45CC6C-B698-4488-96ED-8DC5B6DD50D9}" dt="2023-11-05T10:37:42.041" v="114"/>
          <ac:spMkLst>
            <pc:docMk/>
            <pc:sldMk cId="2225632491" sldId="262"/>
            <ac:spMk id="3" creationId="{D4B146E9-EB11-641B-E352-D05565CBD0FC}"/>
          </ac:spMkLst>
        </pc:spChg>
        <pc:spChg chg="add mod">
          <ac:chgData name="Magda Janas (2107190)" userId="2a400b76-5683-406b-ba72-4f3aff383fc5" providerId="ADAL" clId="{6D45CC6C-B698-4488-96ED-8DC5B6DD50D9}" dt="2023-11-25T19:24:18.874" v="4431" actId="14100"/>
          <ac:spMkLst>
            <pc:docMk/>
            <pc:sldMk cId="2225632491" sldId="262"/>
            <ac:spMk id="4" creationId="{069193F9-C30C-0140-1819-D5200DD07910}"/>
          </ac:spMkLst>
        </pc:spChg>
        <pc:spChg chg="add del mod">
          <ac:chgData name="Magda Janas (2107190)" userId="2a400b76-5683-406b-ba72-4f3aff383fc5" providerId="ADAL" clId="{6D45CC6C-B698-4488-96ED-8DC5B6DD50D9}" dt="2023-11-10T11:33:58.848" v="918" actId="478"/>
          <ac:spMkLst>
            <pc:docMk/>
            <pc:sldMk cId="2225632491" sldId="262"/>
            <ac:spMk id="6" creationId="{19AAB271-6FB0-A6AE-986F-393AF095D534}"/>
          </ac:spMkLst>
        </pc:spChg>
        <pc:spChg chg="add del mod">
          <ac:chgData name="Magda Janas (2107190)" userId="2a400b76-5683-406b-ba72-4f3aff383fc5" providerId="ADAL" clId="{6D45CC6C-B698-4488-96ED-8DC5B6DD50D9}" dt="2023-11-10T11:35:37.780" v="955"/>
          <ac:spMkLst>
            <pc:docMk/>
            <pc:sldMk cId="2225632491" sldId="262"/>
            <ac:spMk id="8" creationId="{44429B82-B1EB-F50F-3B1F-B7E0D2BBDFBC}"/>
          </ac:spMkLst>
        </pc:spChg>
        <pc:spChg chg="add mod">
          <ac:chgData name="Magda Janas (2107190)" userId="2a400b76-5683-406b-ba72-4f3aff383fc5" providerId="ADAL" clId="{6D45CC6C-B698-4488-96ED-8DC5B6DD50D9}" dt="2023-11-10T11:36:10.850" v="961" actId="255"/>
          <ac:spMkLst>
            <pc:docMk/>
            <pc:sldMk cId="2225632491" sldId="262"/>
            <ac:spMk id="11" creationId="{C9EF4428-E567-3C44-CCCD-6EAA5C466630}"/>
          </ac:spMkLst>
        </pc:spChg>
        <pc:picChg chg="add del mod">
          <ac:chgData name="Magda Janas (2107190)" userId="2a400b76-5683-406b-ba72-4f3aff383fc5" providerId="ADAL" clId="{6D45CC6C-B698-4488-96ED-8DC5B6DD50D9}" dt="2023-11-10T11:33:56.276" v="917" actId="478"/>
          <ac:picMkLst>
            <pc:docMk/>
            <pc:sldMk cId="2225632491" sldId="262"/>
            <ac:picMk id="4" creationId="{A147B463-0A5F-E320-44CB-4A511157A3C5}"/>
          </ac:picMkLst>
        </pc:picChg>
        <pc:picChg chg="add mod">
          <ac:chgData name="Magda Janas (2107190)" userId="2a400b76-5683-406b-ba72-4f3aff383fc5" providerId="ADAL" clId="{6D45CC6C-B698-4488-96ED-8DC5B6DD50D9}" dt="2023-11-25T20:29:27.350" v="5386" actId="1076"/>
          <ac:picMkLst>
            <pc:docMk/>
            <pc:sldMk cId="2225632491" sldId="262"/>
            <ac:picMk id="9" creationId="{C960E086-BD42-652E-A579-0CB2AB15B906}"/>
          </ac:picMkLst>
        </pc:picChg>
      </pc:sldChg>
      <pc:sldChg chg="addSp delSp modSp new mod modTransition delAnim modAnim modNotesTx">
        <pc:chgData name="Magda Janas (2107190)" userId="2a400b76-5683-406b-ba72-4f3aff383fc5" providerId="ADAL" clId="{6D45CC6C-B698-4488-96ED-8DC5B6DD50D9}" dt="2023-11-26T07:01:43.976" v="9296" actId="20577"/>
        <pc:sldMkLst>
          <pc:docMk/>
          <pc:sldMk cId="413154341" sldId="263"/>
        </pc:sldMkLst>
        <pc:spChg chg="add del mod">
          <ac:chgData name="Magda Janas (2107190)" userId="2a400b76-5683-406b-ba72-4f3aff383fc5" providerId="ADAL" clId="{6D45CC6C-B698-4488-96ED-8DC5B6DD50D9}" dt="2023-11-20T22:13:33.388" v="3531" actId="313"/>
          <ac:spMkLst>
            <pc:docMk/>
            <pc:sldMk cId="413154341" sldId="263"/>
            <ac:spMk id="2" creationId="{7650ECF5-C51D-69B4-5349-580D0E525B61}"/>
          </ac:spMkLst>
        </pc:spChg>
        <pc:spChg chg="del">
          <ac:chgData name="Magda Janas (2107190)" userId="2a400b76-5683-406b-ba72-4f3aff383fc5" providerId="ADAL" clId="{6D45CC6C-B698-4488-96ED-8DC5B6DD50D9}" dt="2023-11-08T10:32:11.535" v="140"/>
          <ac:spMkLst>
            <pc:docMk/>
            <pc:sldMk cId="413154341" sldId="263"/>
            <ac:spMk id="3" creationId="{694F84B5-F4ED-1E0D-FB8F-C9A3EF330FDB}"/>
          </ac:spMkLst>
        </pc:spChg>
        <pc:spChg chg="add del mod">
          <ac:chgData name="Magda Janas (2107190)" userId="2a400b76-5683-406b-ba72-4f3aff383fc5" providerId="ADAL" clId="{6D45CC6C-B698-4488-96ED-8DC5B6DD50D9}" dt="2023-11-20T20:48:27.957" v="3280" actId="478"/>
          <ac:spMkLst>
            <pc:docMk/>
            <pc:sldMk cId="413154341" sldId="263"/>
            <ac:spMk id="4" creationId="{047EC513-FF98-2C6D-6429-92A5497E77B2}"/>
          </ac:spMkLst>
        </pc:spChg>
        <pc:spChg chg="add del mod">
          <ac:chgData name="Magda Janas (2107190)" userId="2a400b76-5683-406b-ba72-4f3aff383fc5" providerId="ADAL" clId="{6D45CC6C-B698-4488-96ED-8DC5B6DD50D9}" dt="2023-11-10T11:38:41.003" v="1023" actId="478"/>
          <ac:spMkLst>
            <pc:docMk/>
            <pc:sldMk cId="413154341" sldId="263"/>
            <ac:spMk id="6" creationId="{31323972-6087-A788-FD06-FA90CA90BEBF}"/>
          </ac:spMkLst>
        </pc:spChg>
        <pc:spChg chg="add mod">
          <ac:chgData name="Magda Janas (2107190)" userId="2a400b76-5683-406b-ba72-4f3aff383fc5" providerId="ADAL" clId="{6D45CC6C-B698-4488-96ED-8DC5B6DD50D9}" dt="2023-11-26T07:01:43.976" v="9296" actId="20577"/>
          <ac:spMkLst>
            <pc:docMk/>
            <pc:sldMk cId="413154341" sldId="263"/>
            <ac:spMk id="8" creationId="{ABE33F5F-A2FE-833B-A4E5-7214B9DFEF2C}"/>
          </ac:spMkLst>
        </pc:spChg>
        <pc:picChg chg="add del mod">
          <ac:chgData name="Magda Janas (2107190)" userId="2a400b76-5683-406b-ba72-4f3aff383fc5" providerId="ADAL" clId="{6D45CC6C-B698-4488-96ED-8DC5B6DD50D9}" dt="2023-11-10T11:38:26.697" v="1017" actId="478"/>
          <ac:picMkLst>
            <pc:docMk/>
            <pc:sldMk cId="413154341" sldId="263"/>
            <ac:picMk id="4" creationId="{AA79523F-5CEB-FA11-7ABB-10D13D665B33}"/>
          </ac:picMkLst>
        </pc:picChg>
        <pc:picChg chg="add del mod">
          <ac:chgData name="Magda Janas (2107190)" userId="2a400b76-5683-406b-ba72-4f3aff383fc5" providerId="ADAL" clId="{6D45CC6C-B698-4488-96ED-8DC5B6DD50D9}" dt="2023-11-25T11:00:34.849" v="4396" actId="478"/>
          <ac:picMkLst>
            <pc:docMk/>
            <pc:sldMk cId="413154341" sldId="263"/>
            <ac:picMk id="5" creationId="{BD3A06DA-A198-C548-39E9-F74D7421F4D0}"/>
          </ac:picMkLst>
        </pc:picChg>
        <pc:picChg chg="add del mod">
          <ac:chgData name="Magda Janas (2107190)" userId="2a400b76-5683-406b-ba72-4f3aff383fc5" providerId="ADAL" clId="{6D45CC6C-B698-4488-96ED-8DC5B6DD50D9}" dt="2023-11-25T11:01:31.531" v="4399"/>
          <ac:picMkLst>
            <pc:docMk/>
            <pc:sldMk cId="413154341" sldId="263"/>
            <ac:picMk id="14" creationId="{EBCBF80A-535C-B2F6-77FB-C15E38334FD3}"/>
          </ac:picMkLst>
        </pc:picChg>
        <pc:picChg chg="add del mod">
          <ac:chgData name="Magda Janas (2107190)" userId="2a400b76-5683-406b-ba72-4f3aff383fc5" providerId="ADAL" clId="{6D45CC6C-B698-4488-96ED-8DC5B6DD50D9}" dt="2023-11-25T11:01:42.184" v="4401"/>
          <ac:picMkLst>
            <pc:docMk/>
            <pc:sldMk cId="413154341" sldId="263"/>
            <ac:picMk id="15" creationId="{32C5D3BA-AD5E-726D-E1D3-9DCB8341D1A4}"/>
          </ac:picMkLst>
        </pc:picChg>
        <pc:picChg chg="add del mod ord">
          <ac:chgData name="Magda Janas (2107190)" userId="2a400b76-5683-406b-ba72-4f3aff383fc5" providerId="ADAL" clId="{6D45CC6C-B698-4488-96ED-8DC5B6DD50D9}" dt="2023-11-25T11:01:56.227" v="4402"/>
          <ac:picMkLst>
            <pc:docMk/>
            <pc:sldMk cId="413154341" sldId="263"/>
            <ac:picMk id="18" creationId="{E88EEF96-1216-0D83-FE12-87D130F545B0}"/>
          </ac:picMkLst>
        </pc:picChg>
        <pc:picChg chg="add del mod">
          <ac:chgData name="Magda Janas (2107190)" userId="2a400b76-5683-406b-ba72-4f3aff383fc5" providerId="ADAL" clId="{6D45CC6C-B698-4488-96ED-8DC5B6DD50D9}" dt="2023-11-25T11:02:02.160" v="4404"/>
          <ac:picMkLst>
            <pc:docMk/>
            <pc:sldMk cId="413154341" sldId="263"/>
            <ac:picMk id="19" creationId="{0A979AC3-B974-D249-0A97-59147CB67344}"/>
          </ac:picMkLst>
        </pc:picChg>
        <pc:picChg chg="add del mod ord">
          <ac:chgData name="Magda Janas (2107190)" userId="2a400b76-5683-406b-ba72-4f3aff383fc5" providerId="ADAL" clId="{6D45CC6C-B698-4488-96ED-8DC5B6DD50D9}" dt="2023-11-25T11:04:40.366" v="4405"/>
          <ac:picMkLst>
            <pc:docMk/>
            <pc:sldMk cId="413154341" sldId="263"/>
            <ac:picMk id="22" creationId="{AD60D432-14E9-FCFD-6F14-70A352F66625}"/>
          </ac:picMkLst>
        </pc:picChg>
        <pc:picChg chg="add mod">
          <ac:chgData name="Magda Janas (2107190)" userId="2a400b76-5683-406b-ba72-4f3aff383fc5" providerId="ADAL" clId="{6D45CC6C-B698-4488-96ED-8DC5B6DD50D9}" dt="2023-11-25T11:04:40.366" v="4405"/>
          <ac:picMkLst>
            <pc:docMk/>
            <pc:sldMk cId="413154341" sldId="263"/>
            <ac:picMk id="23" creationId="{17C88BD8-6248-B7F1-1953-DB50BAC48170}"/>
          </ac:picMkLst>
        </pc:picChg>
      </pc:sldChg>
      <pc:sldChg chg="addSp delSp modSp new mod ord setBg delAnim">
        <pc:chgData name="Magda Janas (2107190)" userId="2a400b76-5683-406b-ba72-4f3aff383fc5" providerId="ADAL" clId="{6D45CC6C-B698-4488-96ED-8DC5B6DD50D9}" dt="2023-11-23T06:27:43.692" v="3773" actId="21"/>
        <pc:sldMkLst>
          <pc:docMk/>
          <pc:sldMk cId="228315446" sldId="264"/>
        </pc:sldMkLst>
        <pc:spChg chg="mod">
          <ac:chgData name="Magda Janas (2107190)" userId="2a400b76-5683-406b-ba72-4f3aff383fc5" providerId="ADAL" clId="{6D45CC6C-B698-4488-96ED-8DC5B6DD50D9}" dt="2023-11-11T13:05:12.906" v="1323" actId="207"/>
          <ac:spMkLst>
            <pc:docMk/>
            <pc:sldMk cId="228315446" sldId="264"/>
            <ac:spMk id="2" creationId="{EE036011-C072-41F3-77F0-D6A29E78466E}"/>
          </ac:spMkLst>
        </pc:spChg>
        <pc:spChg chg="mod">
          <ac:chgData name="Magda Janas (2107190)" userId="2a400b76-5683-406b-ba72-4f3aff383fc5" providerId="ADAL" clId="{6D45CC6C-B698-4488-96ED-8DC5B6DD50D9}" dt="2023-11-11T13:05:18.223" v="1324" actId="113"/>
          <ac:spMkLst>
            <pc:docMk/>
            <pc:sldMk cId="228315446" sldId="264"/>
            <ac:spMk id="3" creationId="{1D173B5D-EC03-5CD2-8B43-AFFA99293167}"/>
          </ac:spMkLst>
        </pc:spChg>
        <pc:spChg chg="add mod">
          <ac:chgData name="Magda Janas (2107190)" userId="2a400b76-5683-406b-ba72-4f3aff383fc5" providerId="ADAL" clId="{6D45CC6C-B698-4488-96ED-8DC5B6DD50D9}" dt="2023-11-11T13:04:36.758" v="1320" actId="1076"/>
          <ac:spMkLst>
            <pc:docMk/>
            <pc:sldMk cId="228315446" sldId="264"/>
            <ac:spMk id="6" creationId="{24357B75-A95C-FD3A-6D73-B991470A0A6C}"/>
          </ac:spMkLst>
        </pc:spChg>
        <pc:grpChg chg="add">
          <ac:chgData name="Magda Janas (2107190)" userId="2a400b76-5683-406b-ba72-4f3aff383fc5" providerId="ADAL" clId="{6D45CC6C-B698-4488-96ED-8DC5B6DD50D9}" dt="2023-11-11T13:03:35.925" v="1311" actId="26606"/>
          <ac:grpSpMkLst>
            <pc:docMk/>
            <pc:sldMk cId="228315446" sldId="264"/>
            <ac:grpSpMk id="9" creationId="{434FA563-76F6-CDCF-AEA0-A7B78E44647B}"/>
          </ac:grpSpMkLst>
        </pc:grpChg>
        <pc:picChg chg="add mod">
          <ac:chgData name="Magda Janas (2107190)" userId="2a400b76-5683-406b-ba72-4f3aff383fc5" providerId="ADAL" clId="{6D45CC6C-B698-4488-96ED-8DC5B6DD50D9}" dt="2023-11-11T13:03:35.925" v="1311" actId="26606"/>
          <ac:picMkLst>
            <pc:docMk/>
            <pc:sldMk cId="228315446" sldId="264"/>
            <ac:picMk id="4" creationId="{D8FA2B4C-CE6D-0528-4734-A2C15535966A}"/>
          </ac:picMkLst>
        </pc:picChg>
        <pc:picChg chg="del">
          <ac:chgData name="Magda Janas (2107190)" userId="2a400b76-5683-406b-ba72-4f3aff383fc5" providerId="ADAL" clId="{6D45CC6C-B698-4488-96ED-8DC5B6DD50D9}" dt="2023-11-23T06:27:43.692" v="3773" actId="21"/>
          <ac:picMkLst>
            <pc:docMk/>
            <pc:sldMk cId="228315446" sldId="264"/>
            <ac:picMk id="5" creationId="{00F477F9-41E4-E798-269F-64B28A34051F}"/>
          </ac:picMkLst>
        </pc:picChg>
      </pc:sldChg>
      <pc:sldChg chg="addSp modSp new mod">
        <pc:chgData name="Magda Janas (2107190)" userId="2a400b76-5683-406b-ba72-4f3aff383fc5" providerId="ADAL" clId="{6D45CC6C-B698-4488-96ED-8DC5B6DD50D9}" dt="2023-11-23T06:29:17.940" v="3774"/>
        <pc:sldMkLst>
          <pc:docMk/>
          <pc:sldMk cId="3162724082" sldId="265"/>
        </pc:sldMkLst>
        <pc:spChg chg="mod">
          <ac:chgData name="Magda Janas (2107190)" userId="2a400b76-5683-406b-ba72-4f3aff383fc5" providerId="ADAL" clId="{6D45CC6C-B698-4488-96ED-8DC5B6DD50D9}" dt="2023-11-11T13:06:15.790" v="1340" actId="113"/>
          <ac:spMkLst>
            <pc:docMk/>
            <pc:sldMk cId="3162724082" sldId="265"/>
            <ac:spMk id="2" creationId="{497367B5-ED83-4308-13D3-7B2AB26B0775}"/>
          </ac:spMkLst>
        </pc:spChg>
        <pc:spChg chg="mod">
          <ac:chgData name="Magda Janas (2107190)" userId="2a400b76-5683-406b-ba72-4f3aff383fc5" providerId="ADAL" clId="{6D45CC6C-B698-4488-96ED-8DC5B6DD50D9}" dt="2023-11-20T21:00:06.964" v="3506" actId="20577"/>
          <ac:spMkLst>
            <pc:docMk/>
            <pc:sldMk cId="3162724082" sldId="265"/>
            <ac:spMk id="3" creationId="{80B9ABD3-1220-D009-A996-051628DF3FEE}"/>
          </ac:spMkLst>
        </pc:spChg>
        <pc:picChg chg="add mod">
          <ac:chgData name="Magda Janas (2107190)" userId="2a400b76-5683-406b-ba72-4f3aff383fc5" providerId="ADAL" clId="{6D45CC6C-B698-4488-96ED-8DC5B6DD50D9}" dt="2023-11-23T06:29:17.940" v="3774"/>
          <ac:picMkLst>
            <pc:docMk/>
            <pc:sldMk cId="3162724082" sldId="265"/>
            <ac:picMk id="14" creationId="{6FEF2BDB-C90D-AEE4-BF1A-FB408E985BAE}"/>
          </ac:picMkLst>
        </pc:picChg>
      </pc:sldChg>
      <pc:sldChg chg="modSp new del mod">
        <pc:chgData name="Magda Janas (2107190)" userId="2a400b76-5683-406b-ba72-4f3aff383fc5" providerId="ADAL" clId="{6D45CC6C-B698-4488-96ED-8DC5B6DD50D9}" dt="2023-11-20T20:42:13.620" v="3224" actId="47"/>
        <pc:sldMkLst>
          <pc:docMk/>
          <pc:sldMk cId="867542447" sldId="266"/>
        </pc:sldMkLst>
        <pc:spChg chg="mod">
          <ac:chgData name="Magda Janas (2107190)" userId="2a400b76-5683-406b-ba72-4f3aff383fc5" providerId="ADAL" clId="{6D45CC6C-B698-4488-96ED-8DC5B6DD50D9}" dt="2023-11-20T20:41:54.673" v="3223" actId="27636"/>
          <ac:spMkLst>
            <pc:docMk/>
            <pc:sldMk cId="867542447" sldId="266"/>
            <ac:spMk id="2" creationId="{AE7BDB44-FF65-7275-1588-E9498A9D0CAA}"/>
          </ac:spMkLst>
        </pc:spChg>
      </pc:sldChg>
      <pc:sldChg chg="addSp delSp modSp new mod modTransition delAnim modAnim modNotesTx">
        <pc:chgData name="Magda Janas (2107190)" userId="2a400b76-5683-406b-ba72-4f3aff383fc5" providerId="ADAL" clId="{6D45CC6C-B698-4488-96ED-8DC5B6DD50D9}" dt="2023-11-26T07:01:24.512" v="9293" actId="20577"/>
        <pc:sldMkLst>
          <pc:docMk/>
          <pc:sldMk cId="3724876727" sldId="267"/>
        </pc:sldMkLst>
        <pc:spChg chg="mod">
          <ac:chgData name="Magda Janas (2107190)" userId="2a400b76-5683-406b-ba72-4f3aff383fc5" providerId="ADAL" clId="{6D45CC6C-B698-4488-96ED-8DC5B6DD50D9}" dt="2023-11-26T07:01:24.512" v="9293" actId="20577"/>
          <ac:spMkLst>
            <pc:docMk/>
            <pc:sldMk cId="3724876727" sldId="267"/>
            <ac:spMk id="2" creationId="{A79ECD93-E4EC-695A-3D57-24D5DC687399}"/>
          </ac:spMkLst>
        </pc:spChg>
        <pc:spChg chg="mod">
          <ac:chgData name="Magda Janas (2107190)" userId="2a400b76-5683-406b-ba72-4f3aff383fc5" providerId="ADAL" clId="{6D45CC6C-B698-4488-96ED-8DC5B6DD50D9}" dt="2023-11-20T20:55:14.610" v="3376" actId="14100"/>
          <ac:spMkLst>
            <pc:docMk/>
            <pc:sldMk cId="3724876727" sldId="267"/>
            <ac:spMk id="3" creationId="{B427CCAE-AC5E-BF8F-BF88-DB05E4E00875}"/>
          </ac:spMkLst>
        </pc:spChg>
        <pc:picChg chg="add del mod">
          <ac:chgData name="Magda Janas (2107190)" userId="2a400b76-5683-406b-ba72-4f3aff383fc5" providerId="ADAL" clId="{6D45CC6C-B698-4488-96ED-8DC5B6DD50D9}" dt="2023-11-25T11:40:51.262" v="4407" actId="478"/>
          <ac:picMkLst>
            <pc:docMk/>
            <pc:sldMk cId="3724876727" sldId="267"/>
            <ac:picMk id="12" creationId="{067CE16A-F6CC-8B77-D0B8-5D95802EFD14}"/>
          </ac:picMkLst>
        </pc:picChg>
        <pc:picChg chg="add del mod">
          <ac:chgData name="Magda Janas (2107190)" userId="2a400b76-5683-406b-ba72-4f3aff383fc5" providerId="ADAL" clId="{6D45CC6C-B698-4488-96ED-8DC5B6DD50D9}" dt="2023-11-25T11:44:46.832" v="4410"/>
          <ac:picMkLst>
            <pc:docMk/>
            <pc:sldMk cId="3724876727" sldId="267"/>
            <ac:picMk id="16" creationId="{B294415B-71C4-7860-A7BB-A84D683A7EA2}"/>
          </ac:picMkLst>
        </pc:picChg>
        <pc:picChg chg="add del mod">
          <ac:chgData name="Magda Janas (2107190)" userId="2a400b76-5683-406b-ba72-4f3aff383fc5" providerId="ADAL" clId="{6D45CC6C-B698-4488-96ED-8DC5B6DD50D9}" dt="2023-11-25T11:44:49.746" v="4412"/>
          <ac:picMkLst>
            <pc:docMk/>
            <pc:sldMk cId="3724876727" sldId="267"/>
            <ac:picMk id="17" creationId="{10062D15-7155-CAA7-6F3D-572D0377F797}"/>
          </ac:picMkLst>
        </pc:picChg>
        <pc:picChg chg="add del mod ord">
          <ac:chgData name="Magda Janas (2107190)" userId="2a400b76-5683-406b-ba72-4f3aff383fc5" providerId="ADAL" clId="{6D45CC6C-B698-4488-96ED-8DC5B6DD50D9}" dt="2023-11-25T11:47:09.956" v="4413"/>
          <ac:picMkLst>
            <pc:docMk/>
            <pc:sldMk cId="3724876727" sldId="267"/>
            <ac:picMk id="20" creationId="{2A473673-E1A6-733B-0BD5-75B8A3B806AC}"/>
          </ac:picMkLst>
        </pc:picChg>
        <pc:picChg chg="add mod">
          <ac:chgData name="Magda Janas (2107190)" userId="2a400b76-5683-406b-ba72-4f3aff383fc5" providerId="ADAL" clId="{6D45CC6C-B698-4488-96ED-8DC5B6DD50D9}" dt="2023-11-25T11:47:09.956" v="4413"/>
          <ac:picMkLst>
            <pc:docMk/>
            <pc:sldMk cId="3724876727" sldId="267"/>
            <ac:picMk id="21" creationId="{E3A0D89C-34E7-925A-8472-02F5D18736C5}"/>
          </ac:picMkLst>
        </pc:picChg>
      </pc:sldChg>
      <pc:sldChg chg="addSp delSp modSp new mod">
        <pc:chgData name="Magda Janas (2107190)" userId="2a400b76-5683-406b-ba72-4f3aff383fc5" providerId="ADAL" clId="{6D45CC6C-B698-4488-96ED-8DC5B6DD50D9}" dt="2023-11-25T15:57:02.618" v="4419"/>
        <pc:sldMkLst>
          <pc:docMk/>
          <pc:sldMk cId="1260792521" sldId="268"/>
        </pc:sldMkLst>
        <pc:spChg chg="mod">
          <ac:chgData name="Magda Janas (2107190)" userId="2a400b76-5683-406b-ba72-4f3aff383fc5" providerId="ADAL" clId="{6D45CC6C-B698-4488-96ED-8DC5B6DD50D9}" dt="2023-11-21T07:43:40.426" v="3757" actId="20577"/>
          <ac:spMkLst>
            <pc:docMk/>
            <pc:sldMk cId="1260792521" sldId="268"/>
            <ac:spMk id="2" creationId="{8C539A58-56FF-9C9B-EDD0-8728B4558EA8}"/>
          </ac:spMkLst>
        </pc:spChg>
        <pc:spChg chg="del">
          <ac:chgData name="Magda Janas (2107190)" userId="2a400b76-5683-406b-ba72-4f3aff383fc5" providerId="ADAL" clId="{6D45CC6C-B698-4488-96ED-8DC5B6DD50D9}" dt="2023-11-20T20:53:31.799" v="3364"/>
          <ac:spMkLst>
            <pc:docMk/>
            <pc:sldMk cId="1260792521" sldId="268"/>
            <ac:spMk id="3" creationId="{130F401D-7C93-6040-0776-D80AF7F02B2D}"/>
          </ac:spMkLst>
        </pc:spChg>
        <pc:spChg chg="add mod">
          <ac:chgData name="Magda Janas (2107190)" userId="2a400b76-5683-406b-ba72-4f3aff383fc5" providerId="ADAL" clId="{6D45CC6C-B698-4488-96ED-8DC5B6DD50D9}" dt="2023-11-20T20:54:15.079" v="3372" actId="255"/>
          <ac:spMkLst>
            <pc:docMk/>
            <pc:sldMk cId="1260792521" sldId="268"/>
            <ac:spMk id="6" creationId="{2AADDB24-C865-878D-A1DE-1A792834CA38}"/>
          </ac:spMkLst>
        </pc:spChg>
        <pc:picChg chg="add mod">
          <ac:chgData name="Magda Janas (2107190)" userId="2a400b76-5683-406b-ba72-4f3aff383fc5" providerId="ADAL" clId="{6D45CC6C-B698-4488-96ED-8DC5B6DD50D9}" dt="2023-11-20T20:53:31.799" v="3364"/>
          <ac:picMkLst>
            <pc:docMk/>
            <pc:sldMk cId="1260792521" sldId="268"/>
            <ac:picMk id="4" creationId="{C92E6ACD-1733-1D62-4F16-4ED1A9AAACF8}"/>
          </ac:picMkLst>
        </pc:picChg>
        <pc:picChg chg="add mod">
          <ac:chgData name="Magda Janas (2107190)" userId="2a400b76-5683-406b-ba72-4f3aff383fc5" providerId="ADAL" clId="{6D45CC6C-B698-4488-96ED-8DC5B6DD50D9}" dt="2023-11-25T15:57:02.618" v="4419"/>
          <ac:picMkLst>
            <pc:docMk/>
            <pc:sldMk cId="1260792521" sldId="268"/>
            <ac:picMk id="10" creationId="{0DF1CF12-092F-A10C-73CC-598889F8AED0}"/>
          </ac:picMkLst>
        </pc:picChg>
      </pc:sldChg>
      <pc:sldChg chg="addSp delSp modSp new mod">
        <pc:chgData name="Magda Janas (2107190)" userId="2a400b76-5683-406b-ba72-4f3aff383fc5" providerId="ADAL" clId="{6D45CC6C-B698-4488-96ED-8DC5B6DD50D9}" dt="2023-11-26T07:26:12.507" v="9591" actId="20577"/>
        <pc:sldMkLst>
          <pc:docMk/>
          <pc:sldMk cId="1811360649" sldId="269"/>
        </pc:sldMkLst>
        <pc:spChg chg="mod">
          <ac:chgData name="Magda Janas (2107190)" userId="2a400b76-5683-406b-ba72-4f3aff383fc5" providerId="ADAL" clId="{6D45CC6C-B698-4488-96ED-8DC5B6DD50D9}" dt="2023-11-11T16:14:26.728" v="3160" actId="113"/>
          <ac:spMkLst>
            <pc:docMk/>
            <pc:sldMk cId="1811360649" sldId="269"/>
            <ac:spMk id="2" creationId="{7E9EF5E4-A90C-6078-FC9A-68F3940FD245}"/>
          </ac:spMkLst>
        </pc:spChg>
        <pc:spChg chg="mod">
          <ac:chgData name="Magda Janas (2107190)" userId="2a400b76-5683-406b-ba72-4f3aff383fc5" providerId="ADAL" clId="{6D45CC6C-B698-4488-96ED-8DC5B6DD50D9}" dt="2023-11-26T07:26:12.507" v="9591" actId="20577"/>
          <ac:spMkLst>
            <pc:docMk/>
            <pc:sldMk cId="1811360649" sldId="269"/>
            <ac:spMk id="3" creationId="{45CC6556-64D9-A197-28CF-449356024436}"/>
          </ac:spMkLst>
        </pc:spChg>
        <pc:spChg chg="add del mod">
          <ac:chgData name="Magda Janas (2107190)" userId="2a400b76-5683-406b-ba72-4f3aff383fc5" providerId="ADAL" clId="{6D45CC6C-B698-4488-96ED-8DC5B6DD50D9}" dt="2023-11-21T06:33:08.219" v="3578"/>
          <ac:spMkLst>
            <pc:docMk/>
            <pc:sldMk cId="1811360649" sldId="269"/>
            <ac:spMk id="5" creationId="{2C4C0460-2BCE-61E2-1CE4-1BA96B9CA78C}"/>
          </ac:spMkLst>
        </pc:spChg>
      </pc:sldChg>
      <pc:sldChg chg="addSp delSp modSp new mod modNotesTx">
        <pc:chgData name="Magda Janas (2107190)" userId="2a400b76-5683-406b-ba72-4f3aff383fc5" providerId="ADAL" clId="{6D45CC6C-B698-4488-96ED-8DC5B6DD50D9}" dt="2023-11-26T07:00:02.209" v="9287" actId="14100"/>
        <pc:sldMkLst>
          <pc:docMk/>
          <pc:sldMk cId="3814358571" sldId="270"/>
        </pc:sldMkLst>
        <pc:spChg chg="mod">
          <ac:chgData name="Magda Janas (2107190)" userId="2a400b76-5683-406b-ba72-4f3aff383fc5" providerId="ADAL" clId="{6D45CC6C-B698-4488-96ED-8DC5B6DD50D9}" dt="2023-11-25T20:56:41.757" v="5400" actId="20577"/>
          <ac:spMkLst>
            <pc:docMk/>
            <pc:sldMk cId="3814358571" sldId="270"/>
            <ac:spMk id="2" creationId="{346EB2DE-65C4-BFAC-E240-F95B7B09A185}"/>
          </ac:spMkLst>
        </pc:spChg>
        <pc:spChg chg="mod">
          <ac:chgData name="Magda Janas (2107190)" userId="2a400b76-5683-406b-ba72-4f3aff383fc5" providerId="ADAL" clId="{6D45CC6C-B698-4488-96ED-8DC5B6DD50D9}" dt="2023-11-25T20:56:46.495" v="5401" actId="20577"/>
          <ac:spMkLst>
            <pc:docMk/>
            <pc:sldMk cId="3814358571" sldId="270"/>
            <ac:spMk id="3" creationId="{B042DFED-7F71-9A4B-B16E-6A75FD06C259}"/>
          </ac:spMkLst>
        </pc:spChg>
        <pc:spChg chg="add mod">
          <ac:chgData name="Magda Janas (2107190)" userId="2a400b76-5683-406b-ba72-4f3aff383fc5" providerId="ADAL" clId="{6D45CC6C-B698-4488-96ED-8DC5B6DD50D9}" dt="2023-11-26T07:00:02.209" v="9287" actId="14100"/>
          <ac:spMkLst>
            <pc:docMk/>
            <pc:sldMk cId="3814358571" sldId="270"/>
            <ac:spMk id="5" creationId="{35D5F776-7060-62AF-43BB-20A34CF278AC}"/>
          </ac:spMkLst>
        </pc:spChg>
        <pc:spChg chg="add del mod">
          <ac:chgData name="Magda Janas (2107190)" userId="2a400b76-5683-406b-ba72-4f3aff383fc5" providerId="ADAL" clId="{6D45CC6C-B698-4488-96ED-8DC5B6DD50D9}" dt="2023-11-20T20:46:01.350" v="3251" actId="478"/>
          <ac:spMkLst>
            <pc:docMk/>
            <pc:sldMk cId="3814358571" sldId="270"/>
            <ac:spMk id="7" creationId="{8606C909-7DEA-7B8B-8FAB-86FBF4E06163}"/>
          </ac:spMkLst>
        </pc:spChg>
        <pc:picChg chg="add mod">
          <ac:chgData name="Magda Janas (2107190)" userId="2a400b76-5683-406b-ba72-4f3aff383fc5" providerId="ADAL" clId="{6D45CC6C-B698-4488-96ED-8DC5B6DD50D9}" dt="2023-11-25T14:26:28.189" v="4414"/>
          <ac:picMkLst>
            <pc:docMk/>
            <pc:sldMk cId="3814358571" sldId="270"/>
            <ac:picMk id="13" creationId="{AB903A7B-5004-F902-ACE6-7115AF20FE84}"/>
          </ac:picMkLst>
        </pc:picChg>
      </pc:sldChg>
      <pc:sldChg chg="modSp new mod">
        <pc:chgData name="Magda Janas (2107190)" userId="2a400b76-5683-406b-ba72-4f3aff383fc5" providerId="ADAL" clId="{6D45CC6C-B698-4488-96ED-8DC5B6DD50D9}" dt="2023-11-26T07:37:53.891" v="9694" actId="20577"/>
        <pc:sldMkLst>
          <pc:docMk/>
          <pc:sldMk cId="2278857744" sldId="271"/>
        </pc:sldMkLst>
        <pc:spChg chg="mod">
          <ac:chgData name="Magda Janas (2107190)" userId="2a400b76-5683-406b-ba72-4f3aff383fc5" providerId="ADAL" clId="{6D45CC6C-B698-4488-96ED-8DC5B6DD50D9}" dt="2023-11-26T07:37:14.241" v="9673" actId="20577"/>
          <ac:spMkLst>
            <pc:docMk/>
            <pc:sldMk cId="2278857744" sldId="271"/>
            <ac:spMk id="2" creationId="{BB69104D-0481-4E89-ADEF-8B96018A61F4}"/>
          </ac:spMkLst>
        </pc:spChg>
        <pc:spChg chg="mod">
          <ac:chgData name="Magda Janas (2107190)" userId="2a400b76-5683-406b-ba72-4f3aff383fc5" providerId="ADAL" clId="{6D45CC6C-B698-4488-96ED-8DC5B6DD50D9}" dt="2023-11-26T07:37:53.891" v="9694" actId="20577"/>
          <ac:spMkLst>
            <pc:docMk/>
            <pc:sldMk cId="2278857744" sldId="271"/>
            <ac:spMk id="3" creationId="{8F2BEF4A-17DC-10CD-F836-476230DCF5E7}"/>
          </ac:spMkLst>
        </pc:spChg>
      </pc:sldChg>
      <pc:sldChg chg="modSp new del mod">
        <pc:chgData name="Magda Janas (2107190)" userId="2a400b76-5683-406b-ba72-4f3aff383fc5" providerId="ADAL" clId="{6D45CC6C-B698-4488-96ED-8DC5B6DD50D9}" dt="2023-11-26T07:37:03.523" v="9670" actId="47"/>
        <pc:sldMkLst>
          <pc:docMk/>
          <pc:sldMk cId="2136950620" sldId="272"/>
        </pc:sldMkLst>
        <pc:spChg chg="mod">
          <ac:chgData name="Magda Janas (2107190)" userId="2a400b76-5683-406b-ba72-4f3aff383fc5" providerId="ADAL" clId="{6D45CC6C-B698-4488-96ED-8DC5B6DD50D9}" dt="2023-11-26T07:30:17.110" v="9619" actId="20577"/>
          <ac:spMkLst>
            <pc:docMk/>
            <pc:sldMk cId="2136950620" sldId="272"/>
            <ac:spMk id="2" creationId="{40BB191D-D238-12B8-375D-11310C0F2F08}"/>
          </ac:spMkLst>
        </pc:spChg>
        <pc:spChg chg="mod">
          <ac:chgData name="Magda Janas (2107190)" userId="2a400b76-5683-406b-ba72-4f3aff383fc5" providerId="ADAL" clId="{6D45CC6C-B698-4488-96ED-8DC5B6DD50D9}" dt="2023-11-26T07:36:57.956" v="9669" actId="20577"/>
          <ac:spMkLst>
            <pc:docMk/>
            <pc:sldMk cId="2136950620" sldId="272"/>
            <ac:spMk id="3" creationId="{CADB8B33-128F-D66B-3EF2-086DC451A8F3}"/>
          </ac:spMkLst>
        </pc:spChg>
      </pc:sldChg>
      <pc:sldChg chg="modSp new del mod">
        <pc:chgData name="Magda Janas (2107190)" userId="2a400b76-5683-406b-ba72-4f3aff383fc5" providerId="ADAL" clId="{6D45CC6C-B698-4488-96ED-8DC5B6DD50D9}" dt="2023-11-25T20:28:22.424" v="5383" actId="47"/>
        <pc:sldMkLst>
          <pc:docMk/>
          <pc:sldMk cId="2675406813" sldId="273"/>
        </pc:sldMkLst>
        <pc:spChg chg="mod">
          <ac:chgData name="Magda Janas (2107190)" userId="2a400b76-5683-406b-ba72-4f3aff383fc5" providerId="ADAL" clId="{6D45CC6C-B698-4488-96ED-8DC5B6DD50D9}" dt="2023-11-25T20:28:09.955" v="5382" actId="5793"/>
          <ac:spMkLst>
            <pc:docMk/>
            <pc:sldMk cId="2675406813" sldId="273"/>
            <ac:spMk id="3" creationId="{9A27B548-7F2F-8753-5C2E-254220C51874}"/>
          </ac:spMkLst>
        </pc:spChg>
      </pc:sldChg>
    </pc:docChg>
  </pc:docChgLst>
  <pc:docChgLst>
    <pc:chgData name="Magda Janas (2107190)" userId="S::2107190@student.uwtsd.ac.uk::2a400b76-5683-406b-ba72-4f3aff383fc5" providerId="AD" clId="Web-{F655D923-F1F5-3D70-D6F8-F43EDEA75FBC}"/>
    <pc:docChg chg="modSld">
      <pc:chgData name="Magda Janas (2107190)" userId="S::2107190@student.uwtsd.ac.uk::2a400b76-5683-406b-ba72-4f3aff383fc5" providerId="AD" clId="Web-{F655D923-F1F5-3D70-D6F8-F43EDEA75FBC}" dt="2023-11-23T16:54:54.519" v="0" actId="1076"/>
      <pc:docMkLst>
        <pc:docMk/>
      </pc:docMkLst>
      <pc:sldChg chg="modSp">
        <pc:chgData name="Magda Janas (2107190)" userId="S::2107190@student.uwtsd.ac.uk::2a400b76-5683-406b-ba72-4f3aff383fc5" providerId="AD" clId="Web-{F655D923-F1F5-3D70-D6F8-F43EDEA75FBC}" dt="2023-11-23T16:54:54.519" v="0" actId="1076"/>
        <pc:sldMkLst>
          <pc:docMk/>
          <pc:sldMk cId="2420524450" sldId="256"/>
        </pc:sldMkLst>
        <pc:picChg chg="mod">
          <ac:chgData name="Magda Janas (2107190)" userId="S::2107190@student.uwtsd.ac.uk::2a400b76-5683-406b-ba72-4f3aff383fc5" providerId="AD" clId="Web-{F655D923-F1F5-3D70-D6F8-F43EDEA75FBC}" dt="2023-11-23T16:54:54.519" v="0" actId="1076"/>
          <ac:picMkLst>
            <pc:docMk/>
            <pc:sldMk cId="2420524450" sldId="256"/>
            <ac:picMk id="5" creationId="{E7C6D7D3-3979-7CA3-D884-EF8B2D5378E2}"/>
          </ac:picMkLst>
        </pc:picChg>
      </pc:sldChg>
    </pc:docChg>
  </pc:docChgLst>
  <pc:docChgLst>
    <pc:chgData name="Magda Janas (2107190)" userId="S::2107190@student.uwtsd.ac.uk::2a400b76-5683-406b-ba72-4f3aff383fc5" providerId="AD" clId="Web-{947C2345-3475-CEFE-29E3-9F6AD338DA2A}"/>
    <pc:docChg chg="modSld">
      <pc:chgData name="Magda Janas (2107190)" userId="S::2107190@student.uwtsd.ac.uk::2a400b76-5683-406b-ba72-4f3aff383fc5" providerId="AD" clId="Web-{947C2345-3475-CEFE-29E3-9F6AD338DA2A}" dt="2023-11-23T14:36:32.624" v="0" actId="1076"/>
      <pc:docMkLst>
        <pc:docMk/>
      </pc:docMkLst>
      <pc:sldChg chg="modSp">
        <pc:chgData name="Magda Janas (2107190)" userId="S::2107190@student.uwtsd.ac.uk::2a400b76-5683-406b-ba72-4f3aff383fc5" providerId="AD" clId="Web-{947C2345-3475-CEFE-29E3-9F6AD338DA2A}" dt="2023-11-23T14:36:32.624" v="0" actId="1076"/>
        <pc:sldMkLst>
          <pc:docMk/>
          <pc:sldMk cId="3480639173" sldId="259"/>
        </pc:sldMkLst>
        <pc:picChg chg="mod">
          <ac:chgData name="Magda Janas (2107190)" userId="S::2107190@student.uwtsd.ac.uk::2a400b76-5683-406b-ba72-4f3aff383fc5" providerId="AD" clId="Web-{947C2345-3475-CEFE-29E3-9F6AD338DA2A}" dt="2023-11-23T14:36:32.624" v="0" actId="1076"/>
          <ac:picMkLst>
            <pc:docMk/>
            <pc:sldMk cId="3480639173" sldId="259"/>
            <ac:picMk id="4" creationId="{0A0EC821-E3BE-CC13-C225-7DF5E9052CD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57F0F8-5392-4618-BCEA-E9D7A093AB36}" type="datetimeFigureOut">
              <a:rPr lang="en-GB" smtClean="0"/>
              <a:t>26/11/2023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5465DC-9133-4355-AF09-AE80245F1AD8}" type="slidenum">
              <a:rPr lang="en-GB" smtClean="0"/>
              <a:t>‹#›</a:t>
            </a:fld>
            <a:endParaRPr lang="en-GB"/>
          </a:p>
        </p:txBody>
      </p:sp>
    </p:spTree>
    <p:extLst>
      <p:ext uri="{BB962C8B-B14F-4D97-AF65-F5344CB8AC3E}">
        <p14:creationId xmlns:p14="http://schemas.microsoft.com/office/powerpoint/2010/main" val="547593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100" dirty="0">
                <a:latin typeface="+mn-lt"/>
              </a:rPr>
              <a:t>In chapter 3 of her book, Sara </a:t>
            </a:r>
            <a:r>
              <a:rPr lang="en-GB" sz="1100" dirty="0" err="1">
                <a:latin typeface="+mn-lt"/>
              </a:rPr>
              <a:t>Dolnicar</a:t>
            </a:r>
            <a:r>
              <a:rPr lang="en-GB" sz="1100" dirty="0">
                <a:latin typeface="+mn-lt"/>
              </a:rPr>
              <a:t> characterises the business model, referring, among others, to the theories of </a:t>
            </a:r>
            <a:r>
              <a:rPr lang="en-GB" sz="1100" dirty="0" err="1">
                <a:latin typeface="+mn-lt"/>
              </a:rPr>
              <a:t>Bieger</a:t>
            </a:r>
            <a:r>
              <a:rPr lang="en-GB" sz="1100" dirty="0">
                <a:latin typeface="+mn-lt"/>
              </a:rPr>
              <a:t> and Reinhold from 2001, who believe that a business model is a comprehensive management concept that describes how actors - such as entrepreneurs, business units, companies or groups of companies – create, capture and distribute value(1).Airbnb and other peer-to-peer accommodation operators use a business model configuration known as a multi-sided platform model. Airbnb does not own any property and derives its revenue from hosts, who pay a percentage of the rental property. Guests, however, are charged a 20% fee for the reservation service. The Airbnb platform is available 24 hours a day, generally available to all users, and changes are constantly made to the platform. Airbnb strives to securely protect the data of both hosts and guests.</a:t>
            </a:r>
          </a:p>
          <a:p>
            <a:pPr algn="l"/>
            <a:r>
              <a:rPr lang="en-GB" sz="1100" dirty="0">
                <a:latin typeface="+mn-lt"/>
              </a:rPr>
              <a:t>  Hosts making their space available to strangers is extremely risky, because they are making their properties available to people, they don't know at all. This is why Airbnb tries its best to learn the identity of the people renting rooms. Guests must provide as much information about themselves as possible and provide payment card numbers. All customer data is protected on the company's platform.</a:t>
            </a:r>
          </a:p>
          <a:p>
            <a:pPr algn="l"/>
            <a:r>
              <a:rPr lang="en-GB" sz="1100" dirty="0">
                <a:latin typeface="+mn-lt"/>
              </a:rPr>
              <a:t>In the case of a peer to peer network, the platform is used to sell a product, but at the same time it is the basic means of communication with the network. Communication can take place on the platform, via e-mail, by phone, and even in person if necessary to solve problems. Airbnb also limits guests' risk by encouraging them to leave ratings and reviews. The platform builds trust and relationships among guests and hosts.</a:t>
            </a:r>
          </a:p>
          <a:p>
            <a:endParaRPr lang="en-GB" dirty="0"/>
          </a:p>
        </p:txBody>
      </p:sp>
      <p:sp>
        <p:nvSpPr>
          <p:cNvPr id="4" name="Slide Number Placeholder 3"/>
          <p:cNvSpPr>
            <a:spLocks noGrp="1"/>
          </p:cNvSpPr>
          <p:nvPr>
            <p:ph type="sldNum" sz="quarter" idx="5"/>
          </p:nvPr>
        </p:nvSpPr>
        <p:spPr/>
        <p:txBody>
          <a:bodyPr/>
          <a:lstStyle/>
          <a:p>
            <a:fld id="{515465DC-9133-4355-AF09-AE80245F1AD8}" type="slidenum">
              <a:rPr lang="en-GB" smtClean="0"/>
              <a:t>4</a:t>
            </a:fld>
            <a:endParaRPr lang="en-GB"/>
          </a:p>
        </p:txBody>
      </p:sp>
    </p:spTree>
    <p:extLst>
      <p:ext uri="{BB962C8B-B14F-4D97-AF65-F5344CB8AC3E}">
        <p14:creationId xmlns:p14="http://schemas.microsoft.com/office/powerpoint/2010/main" val="1672496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stakeholders </a:t>
            </a:r>
            <a:r>
              <a:rPr lang="en-GB" dirty="0"/>
              <a:t>The stakeholders who make up the Airbnb community are guests, hosts, communities and employees.</a:t>
            </a:r>
          </a:p>
          <a:p>
            <a:r>
              <a:rPr lang="en-GB" b="1" dirty="0"/>
              <a:t>Value</a:t>
            </a:r>
            <a:r>
              <a:rPr lang="en-GB" dirty="0"/>
              <a:t> In April 2023, Airbnb's market capitalization valued at 73.34 billion U.S. dollars, up from 54.13 billion U.S. dollars the previous year. Over the past four years, the company's market capitalization peaked in 2021 at over 100 billion U.S. dollars. (2)</a:t>
            </a:r>
          </a:p>
          <a:p>
            <a:r>
              <a:rPr lang="en-GB" b="1" dirty="0"/>
              <a:t>Peer to peer </a:t>
            </a:r>
            <a:r>
              <a:rPr lang="en-GB" dirty="0"/>
              <a:t>platform It took 20 years for multilateral platforms to become hubs of the digital economy and make it easier for users around the world to communicate, cooperate, and trade. They have radically changed the functioning of companies' and consumers' results. They have subordinated enterprises from various industries, forcing them to operate in their ecosystems according to the rules they have established (3).</a:t>
            </a:r>
          </a:p>
          <a:p>
            <a:r>
              <a:rPr lang="en-GB" dirty="0"/>
              <a:t>Peer to peer multi-sided platforms are powerful. Platforms such as Facebook or Google are perceived as imposing the will on their users, even forcing them to behave in a certain way and control their actions among social groups and even countries (4). The future of direct Peer-to-Peer connections shows promising prospects, especially in areas such as Internet of Things (IoT) and blockchain. Undoubtedly, Airbnb has also become a platform that imposes its power on people looking for a short-term stay, tempting them, among other things, with low prices or a huge selection of various offers, and even imposing specific places to rent based on the opinions of other users. Sometimes the photos on the platforms do not match what can be found in the facility on site. Access to the data of platforms such as Airbnb is difficult because the company does not share its data, which means that conducting any research on the company's operations is very difficult. Airbnb does not publicly disclose data on hosts' revenues.</a:t>
            </a:r>
          </a:p>
          <a:p>
            <a:r>
              <a:rPr lang="en-GB" b="1" dirty="0"/>
              <a:t>Business model </a:t>
            </a:r>
            <a:r>
              <a:rPr lang="en-GB" dirty="0"/>
              <a:t>The Airbnb business model is a two-sided marketplace that serves both property owners and guests. The Airbnb business model helps property owners exploit underutilized assets (5).)There are many theories of business models, for example according to Pigneur, a business model is nothing more than a description of the value that a company offers to one or more customer segments and the architecture of the company and its network of partners for creating, marketing and delivering this value and relationship capital in order to generate profitable and sustainable sources of revenue.</a:t>
            </a:r>
          </a:p>
          <a:p>
            <a:r>
              <a:rPr lang="en-GB" dirty="0"/>
              <a:t>One of the newest forms of work is working via online platforms, i.e. dynamic websites combining the functions of a digital market and an enterprise. It is a virtual place where labour supply and demand meet, where users obtain information and establish economic and social relationships. Working via online platforms appeared with increasing digitisation (6).</a:t>
            </a:r>
          </a:p>
          <a:p>
            <a:r>
              <a:rPr lang="en-GB" b="1" dirty="0"/>
              <a:t>Services not ownership </a:t>
            </a:r>
            <a:r>
              <a:rPr lang="en-GB" dirty="0"/>
              <a:t>As the provider of the Airbnb platform, Airbnb does not own, control, offer or manage any listings, host services, or tourism services.</a:t>
            </a:r>
          </a:p>
          <a:p>
            <a:r>
              <a:rPr lang="en-GB" b="1" dirty="0"/>
              <a:t>Cost </a:t>
            </a:r>
            <a:r>
              <a:rPr lang="en-GB" dirty="0"/>
              <a:t>Airbnb makes money by charging commissions to hosts, but there is evidence that Airbnb is not entirely fair when selecting hosts and is not honest about commissions for hosts. There is evidence that Airbnb discriminates against hosts, with black hosts receiving on average 22% less revenue from their listings and women receiving an average of 12% less (7). Airbnb is increasingly organizing marketing activities that do not necessarily fit the consumption model collaborative approach for which it is best known. Research has been carried out which shows that ordinary hosts make complex pricing decisions in direct competition with their counterparts and professional operators. Pricing Airbnb listings by internal and external characteristics has profound implications for regular hosts formulating pricing strategies. There is evidence that before placing your objects in the digital marketplace, random hosts need to correctly understand the attributes that generate greater value for consumers. Given the wide variety of accommodation offerings and the intense competition on the digital platform, the appropriate assessment of various utility attributes appears to be crucial for pricing strategy and sustainability in a highly competitive, two-sided digital marketplace.</a:t>
            </a:r>
          </a:p>
          <a:p>
            <a:endParaRPr lang="en-GB" dirty="0"/>
          </a:p>
        </p:txBody>
      </p:sp>
      <p:sp>
        <p:nvSpPr>
          <p:cNvPr id="4" name="Slide Number Placeholder 3"/>
          <p:cNvSpPr>
            <a:spLocks noGrp="1"/>
          </p:cNvSpPr>
          <p:nvPr>
            <p:ph type="sldNum" sz="quarter" idx="5"/>
          </p:nvPr>
        </p:nvSpPr>
        <p:spPr/>
        <p:txBody>
          <a:bodyPr/>
          <a:lstStyle/>
          <a:p>
            <a:fld id="{515465DC-9133-4355-AF09-AE80245F1AD8}" type="slidenum">
              <a:rPr lang="en-GB" smtClean="0"/>
              <a:t>5</a:t>
            </a:fld>
            <a:endParaRPr lang="en-GB"/>
          </a:p>
        </p:txBody>
      </p:sp>
    </p:spTree>
    <p:extLst>
      <p:ext uri="{BB962C8B-B14F-4D97-AF65-F5344CB8AC3E}">
        <p14:creationId xmlns:p14="http://schemas.microsoft.com/office/powerpoint/2010/main" val="1690427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chapter 10 </a:t>
            </a:r>
            <a:r>
              <a:rPr lang="en-GB" dirty="0" err="1"/>
              <a:t>Dolnicar</a:t>
            </a:r>
            <a:r>
              <a:rPr lang="en-GB" dirty="0"/>
              <a:t> talking how festivals attract tourists all over the world. They are a great way to experience culture and new regions around the world. Thanks to peer to peer networks, traveling has become easy and is generally available to everyone interested. During major cultural and sporting events, hotels and guesthouses are fully booked. When large events end, conferences or exhibitions are organized to generate tourist activity during periods of low demand.</a:t>
            </a:r>
          </a:p>
          <a:p>
            <a:r>
              <a:rPr lang="en-GB" dirty="0"/>
              <a:t>Peer to peer networks certainly contribute to environmental protection because they prevent the construction of new hotels that would become unused after major events.</a:t>
            </a:r>
          </a:p>
          <a:p>
            <a:r>
              <a:rPr lang="en-GB" dirty="0"/>
              <a:t>However, there is great risk in booking via peer to peer networks because the quality of the offers is uncontrolled. Bad accommodation experiences can reflect badly on destinations, lead to bad reviews and discourage guests from returning to the place.</a:t>
            </a:r>
          </a:p>
          <a:p>
            <a:r>
              <a:rPr lang="en-GB" dirty="0"/>
              <a:t>Organisers of large festivals are not entirely satisfied with cooperation with peer to peer networks. Organisers of large events require membership from people renting their premises, because the hosts are responsible for promoting their region and driving tourism. Becoming a member allows you to jointly integrate marketing activities. The membership fee provides access to workshops or advertising via websites. Members must have appropriate certificates and insurance. However, not all hosts are members and renting their accommodation is very risky because they are unreliable. Taxes collected from accommodation providers support events. Peer to peer hosts should follow regulations, pay fees and become members of the tourism organisation, which can improve the quality of all accommodation offers.</a:t>
            </a:r>
          </a:p>
          <a:p>
            <a:r>
              <a:rPr lang="en-GB" dirty="0"/>
              <a:t>An inconvenience for event participants is that the accommodation is far from the events, and it is difficult to get to the venues.</a:t>
            </a:r>
          </a:p>
          <a:p>
            <a:endParaRPr lang="en-GB" dirty="0"/>
          </a:p>
        </p:txBody>
      </p:sp>
      <p:sp>
        <p:nvSpPr>
          <p:cNvPr id="4" name="Slide Number Placeholder 3"/>
          <p:cNvSpPr>
            <a:spLocks noGrp="1"/>
          </p:cNvSpPr>
          <p:nvPr>
            <p:ph type="sldNum" sz="quarter" idx="5"/>
          </p:nvPr>
        </p:nvSpPr>
        <p:spPr/>
        <p:txBody>
          <a:bodyPr/>
          <a:lstStyle/>
          <a:p>
            <a:fld id="{515465DC-9133-4355-AF09-AE80245F1AD8}" type="slidenum">
              <a:rPr lang="en-GB" smtClean="0"/>
              <a:t>7</a:t>
            </a:fld>
            <a:endParaRPr lang="en-GB"/>
          </a:p>
        </p:txBody>
      </p:sp>
    </p:spTree>
    <p:extLst>
      <p:ext uri="{BB962C8B-B14F-4D97-AF65-F5344CB8AC3E}">
        <p14:creationId xmlns:p14="http://schemas.microsoft.com/office/powerpoint/2010/main" val="2299657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Trust </a:t>
            </a:r>
            <a:r>
              <a:rPr lang="en-GB" dirty="0"/>
              <a:t>Some Airbnb hosts may try to sneak in hidden fees, such as cleaning fees, late check-in fees, or additional guest fees. To avoid unexpected charges, guests should carefully review the rental agreement and ask any questions they may have before booking. (8)</a:t>
            </a:r>
          </a:p>
          <a:p>
            <a:r>
              <a:rPr lang="en-GB" b="1" dirty="0"/>
              <a:t>Prospects: </a:t>
            </a:r>
            <a:r>
              <a:rPr lang="en-GB" dirty="0"/>
              <a:t>In addition to its activities in major cultural and sports events, Airbnb has begun to attract tourists to historical places. The latest data from Airbnb confirms the growing interest in cultural tourism in historical sites. There are almost 52,000 historical properties on the Airbnb platform in 10 European countries. Cooperation with Airbnb allows owners of historic buildings to reach people from all over the world interested in historical tourism. Guests gain access to more than just accommodation in an attractive location. Such a stay is an excellent opportunity to learn about the history of countries, their culture and traditions. (9) Airbnb and Ukraine have signed a joint agreement supporting the development of tourism in Ukraine after the war (10).</a:t>
            </a:r>
          </a:p>
          <a:p>
            <a:r>
              <a:rPr lang="en-GB" b="1" dirty="0"/>
              <a:t>Risk: </a:t>
            </a:r>
            <a:r>
              <a:rPr lang="en-GB" dirty="0"/>
              <a:t>Property damage or preventing guest injuries. Airbnb focuses on intermediating the rental of rooms, apartments or houses from private individuals that someone wants to give to tourists for a while. The facilities may be located in completely wild or inaccessible places, but their standard may also be slightly different from that of a hotel. There are also double bookings on the platform, which means that guests arriving at the given address find someone there who has already rented the same facility.</a:t>
            </a:r>
          </a:p>
          <a:p>
            <a:r>
              <a:rPr lang="en-GB" dirty="0"/>
              <a:t>Especially during major cultural events, accommodations are very crowded, so hosts try to convince potential guests to communicate and make payments outside of Airbnb. Such a request should be a warning signal for people who want to make a reservation, as it is very risky because we do not know who we are dealing with. The entire procedure of reserving the apartment should be done via Airbnb, otherwise, if someone is scammed, the service provider is not obliged to return fraudulently collected funds (11). Airbnb resolves all complaints efficiently, so it is not worth taking the risk and booking a place outside the platform. Airbnb itself warns against this type of practice and encourages its users to immediately report hosts who insist on making payments outside the application (12).</a:t>
            </a:r>
          </a:p>
          <a:p>
            <a:r>
              <a:rPr lang="en-GB" b="1" dirty="0"/>
              <a:t>Regulations</a:t>
            </a:r>
            <a:r>
              <a:rPr lang="en-GB" dirty="0"/>
              <a:t> In Italy, Airbnb was accused of tax evasion. For this reason, Italian law enforcement authorities may seize almost 800 million EUR from Airbnb. According to Italian regulations, short-term rentals are subject to a 21 percent tax, which Airbnb is not obligated to do (13). </a:t>
            </a:r>
          </a:p>
          <a:p>
            <a:r>
              <a:rPr lang="en-GB" b="1" dirty="0"/>
              <a:t>Sustainability</a:t>
            </a:r>
            <a:r>
              <a:rPr lang="en-GB" dirty="0"/>
              <a:t> One of the key ways that Airbnb is making their services more sustainable is by promoting eco-friendly properties on the platform. Through their "Green Results" program, Airbnb is highlighting properties that have been certified as eco-friendly by third-party organizations and is encouraging hosts to adopt sustainable practices and technologies in their properties. By promoting these properties, Airbnb is not only helping to reduce the environmental impact of their services but is also providing </a:t>
            </a:r>
            <a:r>
              <a:rPr lang="en-GB" dirty="0" err="1"/>
              <a:t>travelers</a:t>
            </a:r>
            <a:r>
              <a:rPr lang="en-GB" dirty="0"/>
              <a:t> with more sustainable and eco-friendly options to choose from (14).</a:t>
            </a:r>
          </a:p>
          <a:p>
            <a:endParaRPr lang="en-GB" dirty="0"/>
          </a:p>
        </p:txBody>
      </p:sp>
      <p:sp>
        <p:nvSpPr>
          <p:cNvPr id="4" name="Slide Number Placeholder 3"/>
          <p:cNvSpPr>
            <a:spLocks noGrp="1"/>
          </p:cNvSpPr>
          <p:nvPr>
            <p:ph type="sldNum" sz="quarter" idx="5"/>
          </p:nvPr>
        </p:nvSpPr>
        <p:spPr/>
        <p:txBody>
          <a:bodyPr/>
          <a:lstStyle/>
          <a:p>
            <a:fld id="{515465DC-9133-4355-AF09-AE80245F1AD8}" type="slidenum">
              <a:rPr lang="en-GB" smtClean="0"/>
              <a:t>8</a:t>
            </a:fld>
            <a:endParaRPr lang="en-GB"/>
          </a:p>
        </p:txBody>
      </p:sp>
    </p:spTree>
    <p:extLst>
      <p:ext uri="{BB962C8B-B14F-4D97-AF65-F5344CB8AC3E}">
        <p14:creationId xmlns:p14="http://schemas.microsoft.com/office/powerpoint/2010/main" val="2247355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Peer-to-peer accommodation networks have been accused of failing to offer disabled accommodation, both by commercial competitors, who are required to comply with regulations in this area, and by disability advocacy groups. Under the Americans with Disabilities Act, public accommodations must meet accessible design standards. These standards are extensive and impose infrastructure requirements on commercial short-term accommodation providers to ensure suitability and safety for people with disabilities. For example: signs must also be written in Braille and information about hazards must be detectable with a cane (for visually impaired and blind people); fire alarms must use visual signals, not just audible ones (for deaf people); and accommodation providers must offer a certain number of accessible parking spaces.</a:t>
            </a:r>
          </a:p>
          <a:p>
            <a:r>
              <a:rPr lang="en-GB" dirty="0"/>
              <a:t>  Peer-to-peer networks have been accused of discriminating against people with disabilities. Bookings from people with disabilities are more likely to be rejected because hosts fear an increased risk of injury, which puts them at greater risk of liability.</a:t>
            </a:r>
          </a:p>
          <a:p>
            <a:r>
              <a:rPr lang="en-GB" dirty="0"/>
              <a:t>The Airbnb website is not accessible to people with disabilities, which makes it difficult to find listings.</a:t>
            </a:r>
          </a:p>
          <a:p>
            <a:r>
              <a:rPr lang="en-GB" dirty="0"/>
              <a:t>Airbnb released a three-point plan to increase disability inclusion (Airbnb, 2017). In its plan, Airbnb states that it "is committed to ensuring that everyone - including people of all skill levels - can find and book the travel experiences they love" (Airbnb, 2017). Initiatives in this plan include redesigning the Airbnb website to include assistive technologies such as keyboard navigation support, and improved readability and text colour contrast - to make it accessible to blind people. The search function was also enhanced to enable users to identify accommodation options that meet their specific needs (15).</a:t>
            </a:r>
          </a:p>
          <a:p>
            <a:endParaRPr lang="en-GB" dirty="0"/>
          </a:p>
        </p:txBody>
      </p:sp>
      <p:sp>
        <p:nvSpPr>
          <p:cNvPr id="4" name="Slide Number Placeholder 3"/>
          <p:cNvSpPr>
            <a:spLocks noGrp="1"/>
          </p:cNvSpPr>
          <p:nvPr>
            <p:ph type="sldNum" sz="quarter" idx="5"/>
          </p:nvPr>
        </p:nvSpPr>
        <p:spPr/>
        <p:txBody>
          <a:bodyPr/>
          <a:lstStyle/>
          <a:p>
            <a:fld id="{515465DC-9133-4355-AF09-AE80245F1AD8}" type="slidenum">
              <a:rPr lang="en-GB" smtClean="0"/>
              <a:t>10</a:t>
            </a:fld>
            <a:endParaRPr lang="en-GB"/>
          </a:p>
        </p:txBody>
      </p:sp>
    </p:spTree>
    <p:extLst>
      <p:ext uri="{BB962C8B-B14F-4D97-AF65-F5344CB8AC3E}">
        <p14:creationId xmlns:p14="http://schemas.microsoft.com/office/powerpoint/2010/main" val="2277244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Access to good </a:t>
            </a:r>
            <a:r>
              <a:rPr lang="en-GB" dirty="0"/>
              <a:t>Airbnb offers discounts for carers of disabled people or free stays for carers.</a:t>
            </a:r>
          </a:p>
          <a:p>
            <a:r>
              <a:rPr lang="en-GB" b="1" dirty="0"/>
              <a:t>Rules </a:t>
            </a:r>
            <a:r>
              <a:rPr lang="en-GB" dirty="0"/>
              <a:t>People with disabilities can be considered excluded from the digital world, which means unequal access to technology, and includes both the technical ability to connect to the network, as well as demographic, social, political and geographical factors that contribute to the existence of inequalities in the use of modern technologies (16). To make it easier for people with disabilities and other accessibility needs to travel, Airbnb has taken actions to facilitate the use of the website and application. It has created tools for hosts and guests to highlight and search for homes and experiences available to everyone. Categories such as barrier-free, improved search filters and access to Chat with the host are a great help for guests when searching for a property. There are special teams at Airbnb whose task is to create services available to everyone. These teams cooperate with engineers, designers and other specialists so that everything they offer is prepared with disabled people in mind. The host is obligated to accept a service animal (even if they do not accept pets) unless they have any health or safety restrictions.</a:t>
            </a:r>
          </a:p>
          <a:p>
            <a:r>
              <a:rPr lang="en-GB" b="1" dirty="0"/>
              <a:t>Change</a:t>
            </a:r>
            <a:r>
              <a:rPr lang="en-GB" dirty="0"/>
              <a:t> Airbnb cannot reject guests based on an actual or perceived disability, impose different rental conditions based on a guest's disability, or reject a potential disabled guest’s opinion about the property's accessibility, even if it conflicts with the host's assessment. Hosts should not ask about the presence of the guest's disability or its degree. However, if a potential guest raises the issue of their disability, the host can and should discuss with them whether the offer is adapted to their needs (17).</a:t>
            </a:r>
          </a:p>
          <a:p>
            <a:r>
              <a:rPr lang="en-GB" b="1" dirty="0"/>
              <a:t>Trust</a:t>
            </a:r>
            <a:r>
              <a:rPr lang="en-GB" dirty="0"/>
              <a:t> Despite many changes introduced on the Airbnb platform, traveling with disabled people is a great challenge. Even though Airbnb has improved its website, disabled people have no guarantee of honesty from hosts. Despite Airbnb's requirements, hosts are not entirely honest. Therefore, it can be concluded that peer to peer networks are not a perfect solution for traveling for disabled people.</a:t>
            </a:r>
          </a:p>
          <a:p>
            <a:endParaRPr lang="en-GB" dirty="0"/>
          </a:p>
        </p:txBody>
      </p:sp>
      <p:sp>
        <p:nvSpPr>
          <p:cNvPr id="4" name="Slide Number Placeholder 3"/>
          <p:cNvSpPr>
            <a:spLocks noGrp="1"/>
          </p:cNvSpPr>
          <p:nvPr>
            <p:ph type="sldNum" sz="quarter" idx="5"/>
          </p:nvPr>
        </p:nvSpPr>
        <p:spPr/>
        <p:txBody>
          <a:bodyPr/>
          <a:lstStyle/>
          <a:p>
            <a:fld id="{515465DC-9133-4355-AF09-AE80245F1AD8}" type="slidenum">
              <a:rPr lang="en-GB" smtClean="0"/>
              <a:t>11</a:t>
            </a:fld>
            <a:endParaRPr lang="en-GB"/>
          </a:p>
        </p:txBody>
      </p:sp>
    </p:spTree>
    <p:extLst>
      <p:ext uri="{BB962C8B-B14F-4D97-AF65-F5344CB8AC3E}">
        <p14:creationId xmlns:p14="http://schemas.microsoft.com/office/powerpoint/2010/main" val="3190478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CF88-7292-506B-791C-5F9CA51226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19750F-9AF6-FA2B-39B5-5FAE352515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5D5A87-C434-0430-8645-096E1572F74C}"/>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5" name="Footer Placeholder 4">
            <a:extLst>
              <a:ext uri="{FF2B5EF4-FFF2-40B4-BE49-F238E27FC236}">
                <a16:creationId xmlns:a16="http://schemas.microsoft.com/office/drawing/2014/main" id="{92FBF377-9101-D11C-EF65-88CAEE69BB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C336B8-0803-80D4-FC55-8CA91BF05A74}"/>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3634756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46583-07AB-A8A3-91BA-4D7CC10D28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7DE602-9A4A-C71A-711A-95FAAE3562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C52B24-21C7-44CA-EE9E-BC8CD2E64C05}"/>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5" name="Footer Placeholder 4">
            <a:extLst>
              <a:ext uri="{FF2B5EF4-FFF2-40B4-BE49-F238E27FC236}">
                <a16:creationId xmlns:a16="http://schemas.microsoft.com/office/drawing/2014/main" id="{486B0677-E59D-424D-D2C1-B3B364A82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ADE7F1-3D12-BA80-22CB-E7429FA4F4EE}"/>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3861585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4AFBC-A168-BB2E-DC15-BB874AE9E2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BC2D82-F666-FD4B-5A3D-8C77248225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B00C9B-E787-B23A-2353-CD70B685A8AF}"/>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5" name="Footer Placeholder 4">
            <a:extLst>
              <a:ext uri="{FF2B5EF4-FFF2-40B4-BE49-F238E27FC236}">
                <a16:creationId xmlns:a16="http://schemas.microsoft.com/office/drawing/2014/main" id="{D078BD4D-599C-E8D0-122A-6A8D65FD28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EC261-2C46-7AB8-540E-6E4A7FA461EF}"/>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1774601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2C196-C3B5-52E0-F993-260B6E0A1D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D29A98-E354-3DFD-87E3-B46789C1EF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ED525D-964F-9598-BD15-E7EFCD092C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E61770-F36D-F460-BEC6-37F27550B29F}"/>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6" name="Footer Placeholder 5">
            <a:extLst>
              <a:ext uri="{FF2B5EF4-FFF2-40B4-BE49-F238E27FC236}">
                <a16:creationId xmlns:a16="http://schemas.microsoft.com/office/drawing/2014/main" id="{E4234F1F-73F1-3760-B735-75A2956790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0E919-8738-A698-0305-55DB25C34980}"/>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321930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BF0EA-41CE-1FE2-5654-ECF1E77682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6B74C7-B530-8738-F7E3-D8C5437C72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E24114-4031-6437-2510-2FCE9B01F2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D48076-C041-2A45-56CA-418510488F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52DA9F-3880-553D-4369-6162A2EB59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8C5173-D7B0-F0B0-6568-8B2A578B5F9F}"/>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8" name="Footer Placeholder 7">
            <a:extLst>
              <a:ext uri="{FF2B5EF4-FFF2-40B4-BE49-F238E27FC236}">
                <a16:creationId xmlns:a16="http://schemas.microsoft.com/office/drawing/2014/main" id="{D4D0E8DA-DAD5-FA1A-CC3C-CB3FBCD56C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C3C3AA-F8B4-14CE-2640-421378B58CD3}"/>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684061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3EBEE-0117-7C10-D758-60557F27FA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1F639F-4EA7-C27E-3B1F-9E3926F13019}"/>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4" name="Footer Placeholder 3">
            <a:extLst>
              <a:ext uri="{FF2B5EF4-FFF2-40B4-BE49-F238E27FC236}">
                <a16:creationId xmlns:a16="http://schemas.microsoft.com/office/drawing/2014/main" id="{6873DEB6-5A7F-24AE-0ACA-D0BB580D1B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56A8ED-FF8A-A479-312C-68EA36080EA7}"/>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328853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CA8A18-ECEF-9E75-E7B4-86614B2A3707}"/>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3" name="Footer Placeholder 2">
            <a:extLst>
              <a:ext uri="{FF2B5EF4-FFF2-40B4-BE49-F238E27FC236}">
                <a16:creationId xmlns:a16="http://schemas.microsoft.com/office/drawing/2014/main" id="{C04B8789-FA0D-995F-68F4-8DB6C6794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1734FA-18D6-804A-DAB8-71F286D3C234}"/>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293403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722B4-C3D9-F86C-C7E9-971E8E0B67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EEC062-1C05-39E7-C893-8014EDBBAF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2FC297-9A45-6A9E-60A8-EA9B1900D9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7DC2B5-E616-9807-5E37-447C87EFA221}"/>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6" name="Footer Placeholder 5">
            <a:extLst>
              <a:ext uri="{FF2B5EF4-FFF2-40B4-BE49-F238E27FC236}">
                <a16:creationId xmlns:a16="http://schemas.microsoft.com/office/drawing/2014/main" id="{0F23F6E3-68D2-7BD2-0409-D93AC27BE8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F7BEEB-6A4A-58B0-CCE1-C6F610B628A7}"/>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145841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25F3C-D68A-C1CF-B35A-9E89F6D81E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CB903C-6737-7A56-5B59-3F8DFC9B86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A59BBA-9438-FE68-DB24-560518639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072E0-4D8E-D3D9-6B36-07683FF6356F}"/>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6" name="Footer Placeholder 5">
            <a:extLst>
              <a:ext uri="{FF2B5EF4-FFF2-40B4-BE49-F238E27FC236}">
                <a16:creationId xmlns:a16="http://schemas.microsoft.com/office/drawing/2014/main" id="{DF3E250C-1899-394F-44C2-79E08A3F04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014F2E-0F68-1B44-5FD8-10F649A93197}"/>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2578013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5DC1-3845-319C-3B3B-ADF9A505C8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C0BBB6-0B31-CFD8-C0C1-43722A2E86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D4345E-5566-8CDB-5A45-6882845B125C}"/>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5" name="Footer Placeholder 4">
            <a:extLst>
              <a:ext uri="{FF2B5EF4-FFF2-40B4-BE49-F238E27FC236}">
                <a16:creationId xmlns:a16="http://schemas.microsoft.com/office/drawing/2014/main" id="{8482C6FE-1569-C2D5-D760-7BC86A702F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55BFD6-B8C7-E1E9-25EC-A91A5F16A0E2}"/>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1949733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AA1211-64AB-C6FF-78A2-4F643565CB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29CB07-2A1D-FD1A-91B1-C29CC9C8ED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26BF5C-2CF2-A1D6-0BBB-B74CF21921C3}"/>
              </a:ext>
            </a:extLst>
          </p:cNvPr>
          <p:cNvSpPr>
            <a:spLocks noGrp="1"/>
          </p:cNvSpPr>
          <p:nvPr>
            <p:ph type="dt" sz="half" idx="10"/>
          </p:nvPr>
        </p:nvSpPr>
        <p:spPr/>
        <p:txBody>
          <a:bodyPr/>
          <a:lstStyle/>
          <a:p>
            <a:fld id="{D189C4E6-96FB-4AD9-92E5-C011FE53AD9C}" type="datetimeFigureOut">
              <a:rPr lang="en-GB" smtClean="0"/>
              <a:t>26/11/2023</a:t>
            </a:fld>
            <a:endParaRPr lang="en-GB"/>
          </a:p>
        </p:txBody>
      </p:sp>
      <p:sp>
        <p:nvSpPr>
          <p:cNvPr id="5" name="Footer Placeholder 4">
            <a:extLst>
              <a:ext uri="{FF2B5EF4-FFF2-40B4-BE49-F238E27FC236}">
                <a16:creationId xmlns:a16="http://schemas.microsoft.com/office/drawing/2014/main" id="{C9BC683C-1988-2592-CE46-155DA4D07E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857BB-7643-9023-6728-BA35CC0BB7D2}"/>
              </a:ext>
            </a:extLst>
          </p:cNvPr>
          <p:cNvSpPr>
            <a:spLocks noGrp="1"/>
          </p:cNvSpPr>
          <p:nvPr>
            <p:ph type="sldNum" sz="quarter" idx="12"/>
          </p:nvPr>
        </p:nvSpPr>
        <p:spPr/>
        <p:txBody>
          <a:bodyPr/>
          <a:lstStyle/>
          <a:p>
            <a:fld id="{AD527753-9D41-4467-A127-3DB9EDB480E2}" type="slidenum">
              <a:rPr lang="en-GB" smtClean="0"/>
              <a:t>‹#›</a:t>
            </a:fld>
            <a:endParaRPr lang="en-GB"/>
          </a:p>
        </p:txBody>
      </p:sp>
    </p:spTree>
    <p:extLst>
      <p:ext uri="{BB962C8B-B14F-4D97-AF65-F5344CB8AC3E}">
        <p14:creationId xmlns:p14="http://schemas.microsoft.com/office/powerpoint/2010/main" val="125833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D80032-DCB9-A2FD-3026-7ACDC3D96D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00E28D-6BDE-9686-B4CB-C274B5BDB5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F205B8-2B60-7081-1EFB-E538A09DCB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89C4E6-96FB-4AD9-92E5-C011FE53AD9C}" type="datetimeFigureOut">
              <a:rPr lang="en-GB" smtClean="0"/>
              <a:t>26/11/2023</a:t>
            </a:fld>
            <a:endParaRPr lang="en-GB"/>
          </a:p>
        </p:txBody>
      </p:sp>
      <p:sp>
        <p:nvSpPr>
          <p:cNvPr id="5" name="Footer Placeholder 4">
            <a:extLst>
              <a:ext uri="{FF2B5EF4-FFF2-40B4-BE49-F238E27FC236}">
                <a16:creationId xmlns:a16="http://schemas.microsoft.com/office/drawing/2014/main" id="{76968934-E89D-19A1-66B7-EECEE60F68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7325A4-E402-611F-CBB1-27450C2CED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527753-9D41-4467-A127-3DB9EDB480E2}" type="slidenum">
              <a:rPr lang="en-GB" smtClean="0"/>
              <a:t>‹#›</a:t>
            </a:fld>
            <a:endParaRPr lang="en-GB"/>
          </a:p>
        </p:txBody>
      </p:sp>
    </p:spTree>
    <p:extLst>
      <p:ext uri="{BB962C8B-B14F-4D97-AF65-F5344CB8AC3E}">
        <p14:creationId xmlns:p14="http://schemas.microsoft.com/office/powerpoint/2010/main" val="312685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hyperlink" Target="https://dx.doi.org/10.23912/9781911396512&#8211;3601" TargetMode="External"/><Relationship Id="rId3" Type="http://schemas.openxmlformats.org/officeDocument/2006/relationships/hyperlink" Target="https://www.airbnb.co.uk/help/article/2908#:~:text=As%20the%20provider%20of%20the,Host%20Services%2C%20or%20tourism%20services" TargetMode="External"/><Relationship Id="rId7" Type="http://schemas.openxmlformats.org/officeDocument/2006/relationships/hyperlink" Target="https://gazeta.sgh.waw.pl/insight/jak-sa-skonstruowane-platformy-wielostronne" TargetMode="External"/><Relationship Id="rId2" Type="http://schemas.openxmlformats.org/officeDocument/2006/relationships/hyperlink" Target="https://www.airbnb.pl/help/article/2166" TargetMode="External"/><Relationship Id="rId1" Type="http://schemas.openxmlformats.org/officeDocument/2006/relationships/slideLayout" Target="../slideLayouts/slideLayout2.xml"/><Relationship Id="rId6" Type="http://schemas.openxmlformats.org/officeDocument/2006/relationships/hyperlink" Target="https://library.oapen.org/bitstream/id/8c26ef66-8bbd-4aa2-ad44-e0e47d3bcc9e/640674.pdf" TargetMode="External"/><Relationship Id="rId5" Type="http://schemas.openxmlformats.org/officeDocument/2006/relationships/hyperlink" Target="https://www.ciop.pl/CIOPPortalWAR/appmanager/ciop/pl?_nfpb=true&amp;_pageLabel=P54200437581597228182318&amp;html_tresc_root_id=1960&amp;html_tresc_id=1961&amp;html_klucz=44444&amp;html_klucz_spis=" TargetMode="External"/><Relationship Id="rId4" Type="http://schemas.openxmlformats.org/officeDocument/2006/relationships/hyperlink" Target="https://www.airbnb.pl/help/article/2867" TargetMode="External"/><Relationship Id="rId9" Type="http://schemas.openxmlformats.org/officeDocument/2006/relationships/hyperlink" Target="https://ekantor.pl/booking-czy-airbnb-co-wybrac-gdy-wybieramy-sie-za-granice/?arg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vida.pl/rezerwujesz-na-airbnb-wymarzony-apartament-uwazaj-na-oszustow/" TargetMode="External"/><Relationship Id="rId3" Type="http://schemas.openxmlformats.org/officeDocument/2006/relationships/hyperlink" Target="https://turystyka.rp.pl/apartamenty/art39213541-40-tysiecy-dolarow-od-airbnb-na-promowanie-historycznych-obiektow-w-polsce" TargetMode="External"/><Relationship Id="rId7" Type="http://schemas.openxmlformats.org/officeDocument/2006/relationships/hyperlink" Target="https://www.houst.com/blog/airbnb-dangers#:~:text=Some%20Airbnb%20hosts%20may%20try,they%20may%20have%20before%20booking" TargetMode="External"/><Relationship Id="rId2" Type="http://schemas.openxmlformats.org/officeDocument/2006/relationships/hyperlink" Target="https://www.researchgate.net/publication/2384880_Business_Models_for_Electronic_Markets" TargetMode="External"/><Relationship Id="rId1" Type="http://schemas.openxmlformats.org/officeDocument/2006/relationships/slideLayout" Target="../slideLayouts/slideLayout2.xml"/><Relationship Id="rId6" Type="http://schemas.openxmlformats.org/officeDocument/2006/relationships/hyperlink" Target="https://www.theaccommodation.club/blog/going-green-how-airbnb-is-making-their-services-more-sustainable/#:~:text=Through%20their%20%22Green%20Results%22%20program,and%20technologies%20in%20their%20properties" TargetMode="External"/><Relationship Id="rId5" Type="http://schemas.openxmlformats.org/officeDocument/2006/relationships/hyperlink" Target="https://www.statista.com/statistics/339845/company-value-and-equity-funding-of-airbnb/" TargetMode="External"/><Relationship Id="rId4" Type="http://schemas.openxmlformats.org/officeDocument/2006/relationships/hyperlink" Target="https://www.rp.pl/prawo-dla-ciebie/art39373501-wloski-wymiar-sprawiedliwosci-nakazal-konfiskate-ponad-770-mln-euro-od-airbn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36011-C072-41F3-77F0-D6A29E78466E}"/>
              </a:ext>
            </a:extLst>
          </p:cNvPr>
          <p:cNvSpPr>
            <a:spLocks noGrp="1"/>
          </p:cNvSpPr>
          <p:nvPr>
            <p:ph type="title"/>
          </p:nvPr>
        </p:nvSpPr>
        <p:spPr>
          <a:xfrm>
            <a:off x="883565" y="399747"/>
            <a:ext cx="4234393" cy="1616203"/>
          </a:xfrm>
        </p:spPr>
        <p:txBody>
          <a:bodyPr anchor="b">
            <a:normAutofit/>
          </a:bodyPr>
          <a:lstStyle/>
          <a:p>
            <a:r>
              <a:rPr lang="en-GB" sz="3200" dirty="0">
                <a:solidFill>
                  <a:srgbClr val="FFC000"/>
                </a:solidFill>
              </a:rPr>
              <a:t>Digital Business </a:t>
            </a:r>
            <a:br>
              <a:rPr lang="en-GB" sz="3200" dirty="0">
                <a:solidFill>
                  <a:srgbClr val="FFC000"/>
                </a:solidFill>
              </a:rPr>
            </a:br>
            <a:r>
              <a:rPr lang="en-GB" sz="3200" dirty="0">
                <a:solidFill>
                  <a:srgbClr val="FFC000"/>
                </a:solidFill>
              </a:rPr>
              <a:t>Presentation </a:t>
            </a:r>
          </a:p>
        </p:txBody>
      </p:sp>
      <p:sp>
        <p:nvSpPr>
          <p:cNvPr id="3" name="Content Placeholder 2">
            <a:extLst>
              <a:ext uri="{FF2B5EF4-FFF2-40B4-BE49-F238E27FC236}">
                <a16:creationId xmlns:a16="http://schemas.microsoft.com/office/drawing/2014/main" id="{1D173B5D-EC03-5CD2-8B43-AFFA99293167}"/>
              </a:ext>
            </a:extLst>
          </p:cNvPr>
          <p:cNvSpPr>
            <a:spLocks noGrp="1"/>
          </p:cNvSpPr>
          <p:nvPr>
            <p:ph idx="1"/>
          </p:nvPr>
        </p:nvSpPr>
        <p:spPr>
          <a:xfrm>
            <a:off x="876693" y="2533476"/>
            <a:ext cx="4234394" cy="3447832"/>
          </a:xfrm>
        </p:spPr>
        <p:txBody>
          <a:bodyPr anchor="t">
            <a:normAutofit/>
          </a:bodyPr>
          <a:lstStyle/>
          <a:p>
            <a:pPr marL="0" indent="0">
              <a:buNone/>
            </a:pPr>
            <a:r>
              <a:rPr lang="en-GB" sz="2000" b="1" dirty="0"/>
              <a:t>Peer-to-Peer Accommodation Networks: Pushing the boundaries</a:t>
            </a:r>
          </a:p>
          <a:p>
            <a:pPr marL="0" indent="0">
              <a:buNone/>
            </a:pPr>
            <a:r>
              <a:rPr lang="en-GB" sz="2000" b="1" dirty="0"/>
              <a:t>Sara </a:t>
            </a:r>
            <a:r>
              <a:rPr lang="en-GB" sz="2000" b="1" dirty="0" err="1"/>
              <a:t>Dolnicar</a:t>
            </a:r>
            <a:endParaRPr lang="en-GB" sz="2000" b="1" dirty="0"/>
          </a:p>
          <a:p>
            <a:endParaRPr lang="en-GB" sz="2000" dirty="0"/>
          </a:p>
          <a:p>
            <a:endParaRPr lang="en-GB" sz="2000" dirty="0"/>
          </a:p>
          <a:p>
            <a:pPr marL="0" indent="0">
              <a:buNone/>
            </a:pPr>
            <a:r>
              <a:rPr lang="en-GB" sz="2000" dirty="0"/>
              <a:t>Magdalena Janas  2107190</a:t>
            </a:r>
          </a:p>
        </p:txBody>
      </p:sp>
      <p:pic>
        <p:nvPicPr>
          <p:cNvPr id="4" name="Picture 3" descr="A building with lights on&#10;&#10;Description automatically generated">
            <a:extLst>
              <a:ext uri="{FF2B5EF4-FFF2-40B4-BE49-F238E27FC236}">
                <a16:creationId xmlns:a16="http://schemas.microsoft.com/office/drawing/2014/main" id="{D8FA2B4C-CE6D-0528-4734-A2C15535966A}"/>
              </a:ext>
            </a:extLst>
          </p:cNvPr>
          <p:cNvPicPr>
            <a:picLocks noChangeAspect="1"/>
          </p:cNvPicPr>
          <p:nvPr/>
        </p:nvPicPr>
        <p:blipFill rotWithShape="1">
          <a:blip r:embed="rId2"/>
          <a:srcRect l="13899" r="4152" b="-1"/>
          <a:stretch/>
        </p:blipFill>
        <p:spPr>
          <a:xfrm>
            <a:off x="5854890" y="877414"/>
            <a:ext cx="5453545" cy="4984683"/>
          </a:xfrm>
          <a:prstGeom prst="rect">
            <a:avLst/>
          </a:prstGeom>
        </p:spPr>
      </p:pic>
      <p:grpSp>
        <p:nvGrpSpPr>
          <p:cNvPr id="9" name="Group 8">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24357B75-A95C-FD3A-6D73-B991470A0A6C}"/>
              </a:ext>
            </a:extLst>
          </p:cNvPr>
          <p:cNvSpPr txBox="1"/>
          <p:nvPr/>
        </p:nvSpPr>
        <p:spPr>
          <a:xfrm>
            <a:off x="466051" y="6368386"/>
            <a:ext cx="12118311" cy="369332"/>
          </a:xfrm>
          <a:prstGeom prst="rect">
            <a:avLst/>
          </a:prstGeom>
          <a:noFill/>
        </p:spPr>
        <p:txBody>
          <a:bodyPr wrap="square">
            <a:spAutoFit/>
          </a:bodyPr>
          <a:lstStyle/>
          <a:p>
            <a:r>
              <a:rPr lang="en-GB" sz="900" dirty="0"/>
              <a:t>https://www.google.com/url?sa=i&amp;url=https%3A%2F%2Fwww.agoda.com%2Fen-in%2Fl-hote2Fhotel%2Fkhon-kaen-th.html&amp;psig=AOvVaw0zPGNhlIU9JKEa_hwwdR3e&amp;ust=1699794194228000&amp;source=images&amp;cd=vl%fe&amp;opi=89978449&amp;ved=0CBAQjRxqFwoTCLinpYeBvIIDFQAAAAAdAAAAABAD</a:t>
            </a:r>
          </a:p>
        </p:txBody>
      </p:sp>
    </p:spTree>
    <p:extLst>
      <p:ext uri="{BB962C8B-B14F-4D97-AF65-F5344CB8AC3E}">
        <p14:creationId xmlns:p14="http://schemas.microsoft.com/office/powerpoint/2010/main" val="228315446"/>
      </p:ext>
    </p:extLst>
  </p:cSld>
  <p:clrMapOvr>
    <a:masterClrMapping/>
  </p:clrMapOvr>
  <mc:AlternateContent xmlns:mc="http://schemas.openxmlformats.org/markup-compatibility/2006" xmlns:p14="http://schemas.microsoft.com/office/powerpoint/2010/main">
    <mc:Choice Requires="p14">
      <p:transition spd="slow" p14:dur="2000" advTm="1595"/>
    </mc:Choice>
    <mc:Fallback xmlns="">
      <p:transition spd="slow" advTm="159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67B5-ED83-4308-13D3-7B2AB26B0775}"/>
              </a:ext>
            </a:extLst>
          </p:cNvPr>
          <p:cNvSpPr>
            <a:spLocks noGrp="1"/>
          </p:cNvSpPr>
          <p:nvPr>
            <p:ph type="title"/>
          </p:nvPr>
        </p:nvSpPr>
        <p:spPr/>
        <p:txBody>
          <a:bodyPr/>
          <a:lstStyle/>
          <a:p>
            <a:r>
              <a:rPr lang="en-GB" b="1" dirty="0"/>
              <a:t>Contents:</a:t>
            </a:r>
          </a:p>
        </p:txBody>
      </p:sp>
      <p:sp>
        <p:nvSpPr>
          <p:cNvPr id="3" name="Content Placeholder 2">
            <a:extLst>
              <a:ext uri="{FF2B5EF4-FFF2-40B4-BE49-F238E27FC236}">
                <a16:creationId xmlns:a16="http://schemas.microsoft.com/office/drawing/2014/main" id="{80B9ABD3-1220-D009-A996-051628DF3FEE}"/>
              </a:ext>
            </a:extLst>
          </p:cNvPr>
          <p:cNvSpPr>
            <a:spLocks noGrp="1"/>
          </p:cNvSpPr>
          <p:nvPr>
            <p:ph idx="1"/>
          </p:nvPr>
        </p:nvSpPr>
        <p:spPr/>
        <p:txBody>
          <a:bodyPr/>
          <a:lstStyle/>
          <a:p>
            <a:r>
              <a:rPr lang="en-GB" dirty="0"/>
              <a:t>Welcome to my presentation</a:t>
            </a:r>
          </a:p>
          <a:p>
            <a:r>
              <a:rPr lang="en-GB" dirty="0"/>
              <a:t>Chapter 3</a:t>
            </a:r>
          </a:p>
          <a:p>
            <a:r>
              <a:rPr lang="en-GB" dirty="0"/>
              <a:t>Chapter 10</a:t>
            </a:r>
          </a:p>
          <a:p>
            <a:r>
              <a:rPr lang="en-GB" dirty="0"/>
              <a:t>Chapter 22</a:t>
            </a:r>
          </a:p>
          <a:p>
            <a:r>
              <a:rPr lang="en-GB" dirty="0"/>
              <a:t>Thank you </a:t>
            </a:r>
          </a:p>
          <a:p>
            <a:r>
              <a:rPr lang="en-GB" dirty="0"/>
              <a:t>References</a:t>
            </a:r>
          </a:p>
        </p:txBody>
      </p:sp>
      <p:pic>
        <p:nvPicPr>
          <p:cNvPr id="14" name="Audio 13">
            <a:hlinkClick r:id="" action="ppaction://media"/>
            <a:extLst>
              <a:ext uri="{FF2B5EF4-FFF2-40B4-BE49-F238E27FC236}">
                <a16:creationId xmlns:a16="http://schemas.microsoft.com/office/drawing/2014/main" id="{6FEF2BDB-C90D-AEE4-BF1A-FB408E985BA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62724082"/>
      </p:ext>
    </p:extLst>
  </p:cSld>
  <p:clrMapOvr>
    <a:masterClrMapping/>
  </p:clrMapOvr>
  <mc:AlternateContent xmlns:mc="http://schemas.openxmlformats.org/markup-compatibility/2006" xmlns:p14="http://schemas.microsoft.com/office/powerpoint/2010/main">
    <mc:Choice Requires="p14">
      <p:transition spd="slow" p14:dur="2000" advTm="6196"/>
    </mc:Choice>
    <mc:Fallback xmlns="">
      <p:transition spd="slow" advTm="6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843522-694A-6891-D1F4-0D2AD0B73F7B}"/>
              </a:ext>
            </a:extLst>
          </p:cNvPr>
          <p:cNvSpPr>
            <a:spLocks noGrp="1"/>
          </p:cNvSpPr>
          <p:nvPr>
            <p:ph type="ctrTitle"/>
          </p:nvPr>
        </p:nvSpPr>
        <p:spPr>
          <a:xfrm>
            <a:off x="331969" y="2264003"/>
            <a:ext cx="4620584" cy="4567137"/>
          </a:xfrm>
        </p:spPr>
        <p:txBody>
          <a:bodyPr>
            <a:normAutofit/>
          </a:bodyPr>
          <a:lstStyle/>
          <a:p>
            <a:pPr algn="l"/>
            <a:r>
              <a:rPr lang="en-GB" sz="4400" b="1" dirty="0"/>
              <a:t>Chapter 3</a:t>
            </a:r>
            <a:br>
              <a:rPr lang="en-GB" sz="4400" b="1" dirty="0"/>
            </a:br>
            <a:r>
              <a:rPr lang="en-GB" sz="4400" b="1" dirty="0"/>
              <a:t>Airbnb’s Business Model </a:t>
            </a:r>
            <a:br>
              <a:rPr lang="en-GB" sz="4400" b="1" dirty="0"/>
            </a:br>
            <a:br>
              <a:rPr lang="en-GB" sz="4400" b="1" dirty="0"/>
            </a:br>
            <a:br>
              <a:rPr lang="en-GB" sz="4400" b="1" dirty="0"/>
            </a:br>
            <a:br>
              <a:rPr lang="en-GB" sz="4400" b="1" dirty="0"/>
            </a:br>
            <a:endParaRPr lang="en-GB" sz="4400" b="1" dirty="0"/>
          </a:p>
        </p:txBody>
      </p:sp>
      <p:sp>
        <p:nvSpPr>
          <p:cNvPr id="3" name="Subtitle 2">
            <a:extLst>
              <a:ext uri="{FF2B5EF4-FFF2-40B4-BE49-F238E27FC236}">
                <a16:creationId xmlns:a16="http://schemas.microsoft.com/office/drawing/2014/main" id="{E256F059-2C5E-488B-64C0-17EFD924A57C}"/>
              </a:ext>
            </a:extLst>
          </p:cNvPr>
          <p:cNvSpPr>
            <a:spLocks noGrp="1"/>
          </p:cNvSpPr>
          <p:nvPr>
            <p:ph type="subTitle" idx="1"/>
          </p:nvPr>
        </p:nvSpPr>
        <p:spPr>
          <a:xfrm>
            <a:off x="0" y="6082506"/>
            <a:ext cx="12307078" cy="775494"/>
          </a:xfrm>
        </p:spPr>
        <p:txBody>
          <a:bodyPr>
            <a:normAutofit/>
          </a:bodyPr>
          <a:lstStyle/>
          <a:p>
            <a:pPr algn="l"/>
            <a:r>
              <a:rPr lang="en-GB" sz="900" dirty="0"/>
              <a:t>https://www.investopedia.com/thmb/YHRHoGRsAnFTW9eikpt_Ef9mRT0=/1500x0/filters:no_upscale():max_bytes(150000):strip_icc()/businessmodel-85ce9a0a59e642cd941204a92ee873de.png</a:t>
            </a:r>
          </a:p>
        </p:txBody>
      </p:sp>
      <p:pic>
        <p:nvPicPr>
          <p:cNvPr id="5" name="Picture 4">
            <a:extLst>
              <a:ext uri="{FF2B5EF4-FFF2-40B4-BE49-F238E27FC236}">
                <a16:creationId xmlns:a16="http://schemas.microsoft.com/office/drawing/2014/main" id="{E7C6D7D3-3979-7CA3-D884-EF8B2D5378E2}"/>
              </a:ext>
            </a:extLst>
          </p:cNvPr>
          <p:cNvPicPr>
            <a:picLocks noChangeAspect="1"/>
          </p:cNvPicPr>
          <p:nvPr/>
        </p:nvPicPr>
        <p:blipFill>
          <a:blip r:embed="rId2"/>
          <a:stretch>
            <a:fillRect/>
          </a:stretch>
        </p:blipFill>
        <p:spPr>
          <a:xfrm>
            <a:off x="5284522" y="896622"/>
            <a:ext cx="5888335" cy="3650949"/>
          </a:xfrm>
          <a:prstGeom prst="rect">
            <a:avLst/>
          </a:prstGeom>
        </p:spPr>
      </p:pic>
    </p:spTree>
    <p:extLst>
      <p:ext uri="{BB962C8B-B14F-4D97-AF65-F5344CB8AC3E}">
        <p14:creationId xmlns:p14="http://schemas.microsoft.com/office/powerpoint/2010/main" val="2420524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80954-D0F2-D158-429B-72457FF1F847}"/>
              </a:ext>
            </a:extLst>
          </p:cNvPr>
          <p:cNvSpPr>
            <a:spLocks noGrp="1"/>
          </p:cNvSpPr>
          <p:nvPr>
            <p:ph type="title"/>
          </p:nvPr>
        </p:nvSpPr>
        <p:spPr>
          <a:xfrm>
            <a:off x="951722" y="1637761"/>
            <a:ext cx="10515600" cy="1707600"/>
          </a:xfrm>
        </p:spPr>
        <p:txBody>
          <a:bodyPr>
            <a:noAutofit/>
          </a:bodyPr>
          <a:lstStyle/>
          <a:p>
            <a:r>
              <a:rPr lang="en-GB" sz="1800" b="1" dirty="0">
                <a:latin typeface="+mn-lt"/>
              </a:rPr>
              <a:t>1).</a:t>
            </a:r>
            <a:r>
              <a:rPr lang="en-GB" sz="1800" dirty="0">
                <a:latin typeface="+mn-lt"/>
              </a:rPr>
              <a:t>The business model is a versatile management concept that describes how actors</a:t>
            </a:r>
            <a:br>
              <a:rPr lang="en-GB" sz="1800" dirty="0">
                <a:latin typeface="+mn-lt"/>
              </a:rPr>
            </a:br>
            <a:r>
              <a:rPr lang="en-GB" sz="1800" dirty="0">
                <a:latin typeface="+mn-lt"/>
              </a:rPr>
              <a:t>– such as entrepreneurs, business units, firms, or groups of businesses – create,</a:t>
            </a:r>
            <a:br>
              <a:rPr lang="en-GB" sz="1800" dirty="0">
                <a:latin typeface="+mn-lt"/>
              </a:rPr>
            </a:br>
            <a:r>
              <a:rPr lang="en-GB" sz="1800" dirty="0">
                <a:latin typeface="+mn-lt"/>
              </a:rPr>
              <a:t>capture, and disseminate value (</a:t>
            </a:r>
            <a:r>
              <a:rPr lang="en-GB" sz="1800" dirty="0" err="1">
                <a:latin typeface="+mn-lt"/>
              </a:rPr>
              <a:t>Bieger</a:t>
            </a:r>
            <a:r>
              <a:rPr lang="en-GB" sz="1800" dirty="0">
                <a:latin typeface="+mn-lt"/>
              </a:rPr>
              <a:t> and Reinhold, 2011)(1).</a:t>
            </a:r>
          </a:p>
        </p:txBody>
      </p:sp>
      <p:sp>
        <p:nvSpPr>
          <p:cNvPr id="3" name="Content Placeholder 2">
            <a:extLst>
              <a:ext uri="{FF2B5EF4-FFF2-40B4-BE49-F238E27FC236}">
                <a16:creationId xmlns:a16="http://schemas.microsoft.com/office/drawing/2014/main" id="{9C2293EB-9DB5-FA09-BB08-871ABF08D25B}"/>
              </a:ext>
            </a:extLst>
          </p:cNvPr>
          <p:cNvSpPr>
            <a:spLocks noGrp="1"/>
          </p:cNvSpPr>
          <p:nvPr>
            <p:ph idx="1"/>
          </p:nvPr>
        </p:nvSpPr>
        <p:spPr>
          <a:xfrm>
            <a:off x="951722" y="3099917"/>
            <a:ext cx="10670006" cy="4572000"/>
          </a:xfrm>
        </p:spPr>
        <p:txBody>
          <a:bodyPr>
            <a:noAutofit/>
          </a:bodyPr>
          <a:lstStyle/>
          <a:p>
            <a:pPr marL="0" indent="0">
              <a:buNone/>
            </a:pPr>
            <a:r>
              <a:rPr lang="en-GB" sz="1800" b="1" dirty="0"/>
              <a:t>2).</a:t>
            </a:r>
            <a:r>
              <a:rPr lang="en-GB" sz="1800" dirty="0"/>
              <a:t>Airbnb and other peer-to-peer accommodation network facilitators operate a business model configuration referred to as a multi-sided platform model (Rumble and </a:t>
            </a:r>
            <a:r>
              <a:rPr lang="en-GB" sz="1800" dirty="0" err="1"/>
              <a:t>Mangematin</a:t>
            </a:r>
            <a:r>
              <a:rPr lang="en-GB" sz="1800" dirty="0"/>
              <a:t>, 2015) (2).</a:t>
            </a:r>
          </a:p>
          <a:p>
            <a:pPr marL="0" indent="0">
              <a:buNone/>
            </a:pPr>
            <a:r>
              <a:rPr lang="en-GB" sz="1800" b="1" dirty="0"/>
              <a:t>3).</a:t>
            </a:r>
            <a:r>
              <a:rPr lang="en-GB" sz="1800" dirty="0"/>
              <a:t>Airbnb earns its money by charging hosts a commission and charging guests a service fee.</a:t>
            </a:r>
            <a:endParaRPr lang="en-GB" sz="2400" dirty="0"/>
          </a:p>
        </p:txBody>
      </p:sp>
      <p:pic>
        <p:nvPicPr>
          <p:cNvPr id="8" name="Audio 7">
            <a:hlinkClick r:id="" action="ppaction://media"/>
            <a:extLst>
              <a:ext uri="{FF2B5EF4-FFF2-40B4-BE49-F238E27FC236}">
                <a16:creationId xmlns:a16="http://schemas.microsoft.com/office/drawing/2014/main" id="{F2FF08F8-C3D5-DD7A-1139-F1A4BD06A5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2425360"/>
      </p:ext>
    </p:extLst>
  </p:cSld>
  <p:clrMapOvr>
    <a:masterClrMapping/>
  </p:clrMapOvr>
  <mc:AlternateContent xmlns:mc="http://schemas.openxmlformats.org/markup-compatibility/2006" xmlns:p14="http://schemas.microsoft.com/office/powerpoint/2010/main">
    <mc:Choice Requires="p14">
      <p:transition spd="slow" p14:dur="2000" advTm="147493"/>
    </mc:Choice>
    <mc:Fallback xmlns="">
      <p:transition spd="slow" advTm="147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6D21B-6EDD-1979-7A0B-F312EF552A63}"/>
              </a:ext>
            </a:extLst>
          </p:cNvPr>
          <p:cNvSpPr>
            <a:spLocks noGrp="1"/>
          </p:cNvSpPr>
          <p:nvPr>
            <p:ph type="title"/>
          </p:nvPr>
        </p:nvSpPr>
        <p:spPr>
          <a:xfrm>
            <a:off x="838200" y="2291024"/>
            <a:ext cx="10515600" cy="167752"/>
          </a:xfrm>
        </p:spPr>
        <p:txBody>
          <a:bodyPr>
            <a:normAutofit fontScale="90000"/>
          </a:bodyPr>
          <a:lstStyle/>
          <a:p>
            <a:r>
              <a:rPr lang="en-GB" sz="1800" b="1" dirty="0">
                <a:latin typeface="+mn-lt"/>
              </a:rPr>
              <a:t>1). </a:t>
            </a:r>
            <a:r>
              <a:rPr lang="en-GB" sz="2000" dirty="0">
                <a:latin typeface="+mn-lt"/>
              </a:rPr>
              <a:t>There are many theories of business models, for example according to Pigneur, a  business model is nothing more than a description of the value that a company offers to one or more customer segments and the architecture of the company and its network of partners for creating, marketing and delivering this value and relationship capital in order to generate profitable and sustainable sources of revenue.</a:t>
            </a:r>
            <a:br>
              <a:rPr lang="en-GB" sz="1800" b="1" dirty="0">
                <a:latin typeface="+mn-lt"/>
              </a:rPr>
            </a:br>
            <a:endParaRPr lang="en-GB" sz="1200" b="1" dirty="0">
              <a:latin typeface="+mn-lt"/>
            </a:endParaRPr>
          </a:p>
        </p:txBody>
      </p:sp>
      <p:sp>
        <p:nvSpPr>
          <p:cNvPr id="3" name="Content Placeholder 2">
            <a:extLst>
              <a:ext uri="{FF2B5EF4-FFF2-40B4-BE49-F238E27FC236}">
                <a16:creationId xmlns:a16="http://schemas.microsoft.com/office/drawing/2014/main" id="{A3D7AF4D-E51B-6B11-C14C-E4CCC1A53C59}"/>
              </a:ext>
            </a:extLst>
          </p:cNvPr>
          <p:cNvSpPr>
            <a:spLocks noGrp="1"/>
          </p:cNvSpPr>
          <p:nvPr>
            <p:ph idx="1"/>
          </p:nvPr>
        </p:nvSpPr>
        <p:spPr>
          <a:xfrm>
            <a:off x="838200" y="2903974"/>
            <a:ext cx="10616083" cy="4448646"/>
          </a:xfrm>
        </p:spPr>
        <p:txBody>
          <a:bodyPr>
            <a:normAutofit/>
          </a:bodyPr>
          <a:lstStyle/>
          <a:p>
            <a:pPr marL="0" indent="0">
              <a:buNone/>
            </a:pPr>
            <a:r>
              <a:rPr lang="en-GB" sz="1800" b="1" dirty="0"/>
              <a:t>2). </a:t>
            </a:r>
            <a:r>
              <a:rPr lang="en-GB" sz="1800" dirty="0"/>
              <a:t>Peer to peer multi-sided platforms are powerful. Platforms such as Facebook or Google are perceived as imposing the will on their users, even forcing them to behave in a certain way and control their actions among social groups and even countries(3).</a:t>
            </a:r>
          </a:p>
          <a:p>
            <a:pPr marL="0" indent="0">
              <a:buNone/>
            </a:pPr>
            <a:r>
              <a:rPr lang="en-GB" sz="1800" b="1" dirty="0"/>
              <a:t>3). </a:t>
            </a:r>
            <a:r>
              <a:rPr lang="en-GB" sz="1800" dirty="0"/>
              <a:t>As the provider of the Airbnb platform, Airbnb does not own, control, offer or manage any listings, host services, or tourism services.</a:t>
            </a:r>
          </a:p>
          <a:p>
            <a:pPr marL="0" indent="0">
              <a:buNone/>
            </a:pPr>
            <a:r>
              <a:rPr lang="en-GB" sz="1800" b="1" dirty="0"/>
              <a:t>4). </a:t>
            </a:r>
            <a:r>
              <a:rPr lang="en-GB" sz="1800" dirty="0"/>
              <a:t>The stakeholders who make up the Airbnb community are guests, hosts, communities and employees.</a:t>
            </a:r>
          </a:p>
        </p:txBody>
      </p:sp>
      <p:pic>
        <p:nvPicPr>
          <p:cNvPr id="11" name="Audio 10">
            <a:hlinkClick r:id="" action="ppaction://media"/>
            <a:extLst>
              <a:ext uri="{FF2B5EF4-FFF2-40B4-BE49-F238E27FC236}">
                <a16:creationId xmlns:a16="http://schemas.microsoft.com/office/drawing/2014/main" id="{5D3AED93-24FE-9D75-EDAB-FB0B04BBDA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5519649"/>
      </p:ext>
    </p:extLst>
  </p:cSld>
  <p:clrMapOvr>
    <a:masterClrMapping/>
  </p:clrMapOvr>
  <mc:AlternateContent xmlns:mc="http://schemas.openxmlformats.org/markup-compatibility/2006" xmlns:p14="http://schemas.microsoft.com/office/powerpoint/2010/main">
    <mc:Choice Requires="p14">
      <p:transition spd="slow" p14:dur="2000" advTm="139473"/>
    </mc:Choice>
    <mc:Fallback xmlns="">
      <p:transition spd="slow" advTm="139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6DE93-6CE4-C57C-3E05-C47EF0E4AE00}"/>
              </a:ext>
            </a:extLst>
          </p:cNvPr>
          <p:cNvSpPr>
            <a:spLocks noGrp="1"/>
          </p:cNvSpPr>
          <p:nvPr>
            <p:ph type="title"/>
          </p:nvPr>
        </p:nvSpPr>
        <p:spPr>
          <a:xfrm>
            <a:off x="164960" y="2866559"/>
            <a:ext cx="4718538" cy="555224"/>
          </a:xfrm>
        </p:spPr>
        <p:txBody>
          <a:bodyPr>
            <a:normAutofit fontScale="90000"/>
          </a:bodyPr>
          <a:lstStyle/>
          <a:p>
            <a:r>
              <a:rPr lang="en-GB" b="1" dirty="0"/>
              <a:t>Chapter 10  </a:t>
            </a:r>
            <a:br>
              <a:rPr lang="en-GB" b="1" dirty="0"/>
            </a:br>
            <a:r>
              <a:rPr lang="en-GB" b="1" dirty="0"/>
              <a:t>Supporting Events</a:t>
            </a:r>
          </a:p>
        </p:txBody>
      </p:sp>
      <p:pic>
        <p:nvPicPr>
          <p:cNvPr id="4" name="Content Placeholder 3">
            <a:extLst>
              <a:ext uri="{FF2B5EF4-FFF2-40B4-BE49-F238E27FC236}">
                <a16:creationId xmlns:a16="http://schemas.microsoft.com/office/drawing/2014/main" id="{0A0EC821-E3BE-CC13-C225-7DF5E9052CDE}"/>
              </a:ext>
            </a:extLst>
          </p:cNvPr>
          <p:cNvPicPr>
            <a:picLocks noGrp="1" noChangeAspect="1"/>
          </p:cNvPicPr>
          <p:nvPr>
            <p:ph idx="1"/>
          </p:nvPr>
        </p:nvPicPr>
        <p:blipFill>
          <a:blip r:embed="rId2"/>
          <a:stretch>
            <a:fillRect/>
          </a:stretch>
        </p:blipFill>
        <p:spPr>
          <a:xfrm>
            <a:off x="5493577" y="996940"/>
            <a:ext cx="5817995" cy="3667647"/>
          </a:xfrm>
          <a:prstGeom prst="rect">
            <a:avLst/>
          </a:prstGeom>
        </p:spPr>
      </p:pic>
      <p:sp>
        <p:nvSpPr>
          <p:cNvPr id="6" name="TextBox 5">
            <a:extLst>
              <a:ext uri="{FF2B5EF4-FFF2-40B4-BE49-F238E27FC236}">
                <a16:creationId xmlns:a16="http://schemas.microsoft.com/office/drawing/2014/main" id="{3D3C3480-C6EB-9972-9ED5-AC565E9016DA}"/>
              </a:ext>
            </a:extLst>
          </p:cNvPr>
          <p:cNvSpPr txBox="1"/>
          <p:nvPr/>
        </p:nvSpPr>
        <p:spPr>
          <a:xfrm>
            <a:off x="331595" y="6169709"/>
            <a:ext cx="12191999" cy="230832"/>
          </a:xfrm>
          <a:prstGeom prst="rect">
            <a:avLst/>
          </a:prstGeom>
          <a:noFill/>
        </p:spPr>
        <p:txBody>
          <a:bodyPr wrap="square">
            <a:spAutoFit/>
          </a:bodyPr>
          <a:lstStyle/>
          <a:p>
            <a:r>
              <a:rPr lang="en-GB" sz="900" dirty="0"/>
              <a:t>https://www1.chester.ac.uk/sites/default/files/styles/hero/public/Events%20Management%20festival%20image.jpg?itok=eJ3k-5R6</a:t>
            </a:r>
          </a:p>
        </p:txBody>
      </p:sp>
    </p:spTree>
    <p:extLst>
      <p:ext uri="{BB962C8B-B14F-4D97-AF65-F5344CB8AC3E}">
        <p14:creationId xmlns:p14="http://schemas.microsoft.com/office/powerpoint/2010/main" val="3480639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B4B3C-FF42-6953-3B0D-F2F609CEC0AE}"/>
              </a:ext>
            </a:extLst>
          </p:cNvPr>
          <p:cNvSpPr>
            <a:spLocks noGrp="1"/>
          </p:cNvSpPr>
          <p:nvPr>
            <p:ph type="title"/>
          </p:nvPr>
        </p:nvSpPr>
        <p:spPr>
          <a:xfrm>
            <a:off x="872532" y="2103437"/>
            <a:ext cx="10515600" cy="1325563"/>
          </a:xfrm>
        </p:spPr>
        <p:txBody>
          <a:bodyPr>
            <a:normAutofit fontScale="90000"/>
          </a:bodyPr>
          <a:lstStyle/>
          <a:p>
            <a:r>
              <a:rPr lang="en-GB" sz="2000" b="1" dirty="0">
                <a:latin typeface="+mn-lt"/>
              </a:rPr>
              <a:t>1). </a:t>
            </a:r>
            <a:r>
              <a:rPr lang="en-GB" sz="2000" dirty="0">
                <a:latin typeface="+mn-lt"/>
              </a:rPr>
              <a:t>Events generate tourism activity; raise awareness of a destination; enhance the image of a destination (Jago et al., 2003; </a:t>
            </a:r>
            <a:r>
              <a:rPr lang="en-GB" sz="2000" dirty="0" err="1">
                <a:latin typeface="+mn-lt"/>
              </a:rPr>
              <a:t>Kaplanidou</a:t>
            </a:r>
            <a:r>
              <a:rPr lang="en-GB" sz="2000" dirty="0">
                <a:latin typeface="+mn-lt"/>
              </a:rPr>
              <a:t> and Vogt, 2007); and can be used to shift tourism demand from peak seasons to low or off seasons (Getz et al., 1998; Higham, 1999; Higham and </a:t>
            </a:r>
            <a:r>
              <a:rPr lang="en-GB" sz="2000" dirty="0" err="1">
                <a:latin typeface="+mn-lt"/>
              </a:rPr>
              <a:t>Hinch</a:t>
            </a:r>
            <a:r>
              <a:rPr lang="en-GB" sz="2000" dirty="0">
                <a:latin typeface="+mn-lt"/>
              </a:rPr>
              <a:t>, 2002) (3).</a:t>
            </a:r>
            <a:br>
              <a:rPr lang="en-GB" sz="2000" dirty="0">
                <a:latin typeface="+mn-lt"/>
              </a:rPr>
            </a:br>
            <a:endParaRPr lang="en-GB" sz="2000" dirty="0">
              <a:latin typeface="+mn-lt"/>
            </a:endParaRPr>
          </a:p>
        </p:txBody>
      </p:sp>
      <p:sp>
        <p:nvSpPr>
          <p:cNvPr id="11" name="Content Placeholder 10">
            <a:extLst>
              <a:ext uri="{FF2B5EF4-FFF2-40B4-BE49-F238E27FC236}">
                <a16:creationId xmlns:a16="http://schemas.microsoft.com/office/drawing/2014/main" id="{646B7ADE-D0C2-7D6F-7BC1-61603CF9843C}"/>
              </a:ext>
            </a:extLst>
          </p:cNvPr>
          <p:cNvSpPr>
            <a:spLocks noGrp="1"/>
          </p:cNvSpPr>
          <p:nvPr>
            <p:ph idx="1"/>
          </p:nvPr>
        </p:nvSpPr>
        <p:spPr>
          <a:xfrm>
            <a:off x="838200" y="3104940"/>
            <a:ext cx="10515600" cy="3620373"/>
          </a:xfrm>
        </p:spPr>
        <p:txBody>
          <a:bodyPr>
            <a:normAutofit/>
          </a:bodyPr>
          <a:lstStyle/>
          <a:p>
            <a:pPr marL="0" indent="0">
              <a:buNone/>
            </a:pPr>
            <a:r>
              <a:rPr lang="en-GB" sz="1800" b="1" dirty="0"/>
              <a:t>2).</a:t>
            </a:r>
            <a:r>
              <a:rPr lang="en-GB" sz="1800" dirty="0"/>
              <a:t>Events are a key driver of tourism activity. They can benefit destinations in a number of different ways: they have the potential to increase the range of tourist offers, to raise awareness of a destination, to enhance the destination Image, and to push tourism demand to off-seasons.</a:t>
            </a:r>
          </a:p>
          <a:p>
            <a:pPr marL="0" indent="0">
              <a:buNone/>
            </a:pPr>
            <a:r>
              <a:rPr lang="en-GB" sz="1800" b="1" dirty="0"/>
              <a:t>3).</a:t>
            </a:r>
            <a:r>
              <a:rPr lang="en-GB" sz="1800" dirty="0"/>
              <a:t>Peer-to-peer accommodation networks have the ability to shrink and expand accommodation capacity quickly and efficiently.</a:t>
            </a:r>
          </a:p>
        </p:txBody>
      </p:sp>
      <p:pic>
        <p:nvPicPr>
          <p:cNvPr id="6" name="Audio 5">
            <a:hlinkClick r:id="" action="ppaction://media"/>
            <a:extLst>
              <a:ext uri="{FF2B5EF4-FFF2-40B4-BE49-F238E27FC236}">
                <a16:creationId xmlns:a16="http://schemas.microsoft.com/office/drawing/2014/main" id="{5E31CDF3-3086-1139-BF17-257AE31957F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0557278"/>
      </p:ext>
    </p:extLst>
  </p:cSld>
  <p:clrMapOvr>
    <a:masterClrMapping/>
  </p:clrMapOvr>
  <mc:AlternateContent xmlns:mc="http://schemas.openxmlformats.org/markup-compatibility/2006" xmlns:p14="http://schemas.microsoft.com/office/powerpoint/2010/main">
    <mc:Choice Requires="p14">
      <p:transition spd="slow" p14:dur="2000" advTm="150655"/>
    </mc:Choice>
    <mc:Fallback xmlns="">
      <p:transition spd="slow" advTm="150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EB2DE-65C4-BFAC-E240-F95B7B09A185}"/>
              </a:ext>
            </a:extLst>
          </p:cNvPr>
          <p:cNvSpPr>
            <a:spLocks noGrp="1"/>
          </p:cNvSpPr>
          <p:nvPr>
            <p:ph type="title"/>
          </p:nvPr>
        </p:nvSpPr>
        <p:spPr>
          <a:xfrm>
            <a:off x="953754" y="1316335"/>
            <a:ext cx="10515600" cy="1489168"/>
          </a:xfrm>
        </p:spPr>
        <p:txBody>
          <a:bodyPr>
            <a:noAutofit/>
          </a:bodyPr>
          <a:lstStyle/>
          <a:p>
            <a:r>
              <a:rPr lang="en-GB" sz="1800" b="1" dirty="0">
                <a:latin typeface="+mn-lt"/>
              </a:rPr>
              <a:t>1). </a:t>
            </a:r>
            <a:r>
              <a:rPr lang="en-GB" sz="1800" dirty="0">
                <a:latin typeface="+mn-lt"/>
              </a:rPr>
              <a:t>In addition to its activities in major cultural and sports events, Airbnb has begun to attract tourists to historical places. </a:t>
            </a:r>
          </a:p>
        </p:txBody>
      </p:sp>
      <p:sp>
        <p:nvSpPr>
          <p:cNvPr id="3" name="Content Placeholder 2">
            <a:extLst>
              <a:ext uri="{FF2B5EF4-FFF2-40B4-BE49-F238E27FC236}">
                <a16:creationId xmlns:a16="http://schemas.microsoft.com/office/drawing/2014/main" id="{B042DFED-7F71-9A4B-B16E-6A75FD06C259}"/>
              </a:ext>
            </a:extLst>
          </p:cNvPr>
          <p:cNvSpPr>
            <a:spLocks noGrp="1"/>
          </p:cNvSpPr>
          <p:nvPr>
            <p:ph idx="1"/>
          </p:nvPr>
        </p:nvSpPr>
        <p:spPr>
          <a:xfrm>
            <a:off x="922773" y="2449546"/>
            <a:ext cx="10515600" cy="4177341"/>
          </a:xfrm>
        </p:spPr>
        <p:txBody>
          <a:bodyPr>
            <a:normAutofit/>
          </a:bodyPr>
          <a:lstStyle/>
          <a:p>
            <a:pPr marL="0" indent="0">
              <a:buNone/>
            </a:pPr>
            <a:r>
              <a:rPr lang="en-GB" sz="1800" b="1" dirty="0"/>
              <a:t>2). </a:t>
            </a:r>
            <a:r>
              <a:rPr lang="en-GB" sz="1800" dirty="0"/>
              <a:t>Airbnb focuses on intermediating the rental of rooms, apartments or houses from private individuals that someone wants to give to tourists for a while. The facilities may be located in completely wild or inaccessible places, but their standard may also be slightly different from that of a hotel. There are also double bookings on the platform, which means that guests arriving at the given address find someone there who has already rented the same facility.</a:t>
            </a:r>
          </a:p>
        </p:txBody>
      </p:sp>
      <p:sp>
        <p:nvSpPr>
          <p:cNvPr id="5" name="TextBox 4">
            <a:extLst>
              <a:ext uri="{FF2B5EF4-FFF2-40B4-BE49-F238E27FC236}">
                <a16:creationId xmlns:a16="http://schemas.microsoft.com/office/drawing/2014/main" id="{35D5F776-7060-62AF-43BB-20A34CF278AC}"/>
              </a:ext>
            </a:extLst>
          </p:cNvPr>
          <p:cNvSpPr txBox="1"/>
          <p:nvPr/>
        </p:nvSpPr>
        <p:spPr>
          <a:xfrm>
            <a:off x="953754" y="3838470"/>
            <a:ext cx="10315473" cy="1477328"/>
          </a:xfrm>
          <a:prstGeom prst="rect">
            <a:avLst/>
          </a:prstGeom>
          <a:noFill/>
        </p:spPr>
        <p:txBody>
          <a:bodyPr wrap="square">
            <a:spAutoFit/>
          </a:bodyPr>
          <a:lstStyle/>
          <a:p>
            <a:r>
              <a:rPr lang="en-GB" b="1" dirty="0"/>
              <a:t>3). </a:t>
            </a:r>
            <a:r>
              <a:rPr lang="en-GB" dirty="0"/>
              <a:t>Property damage or preventing guest injuries. Airbnb focuses on intermediating the rental of rooms, apartments or houses from private individuals that someone wants to give to tourists for a while. The facilities may be located in completely wild or inaccessible places, but their standard may also be slightly different from that of a hotel. There are also double bookings on the platform, which means that guests arriving at the given address find someone there who has already rented the same facility.</a:t>
            </a:r>
          </a:p>
        </p:txBody>
      </p:sp>
      <p:pic>
        <p:nvPicPr>
          <p:cNvPr id="13" name="Audio 12">
            <a:hlinkClick r:id="" action="ppaction://media"/>
            <a:extLst>
              <a:ext uri="{FF2B5EF4-FFF2-40B4-BE49-F238E27FC236}">
                <a16:creationId xmlns:a16="http://schemas.microsoft.com/office/drawing/2014/main" id="{AB903A7B-5004-F902-ACE6-7115AF20FE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14358571"/>
      </p:ext>
    </p:extLst>
  </p:cSld>
  <p:clrMapOvr>
    <a:masterClrMapping/>
  </p:clrMapOvr>
  <mc:AlternateContent xmlns:mc="http://schemas.openxmlformats.org/markup-compatibility/2006" xmlns:p14="http://schemas.microsoft.com/office/powerpoint/2010/main">
    <mc:Choice Requires="p14">
      <p:transition spd="slow" p14:dur="2000" advTm="120532"/>
    </mc:Choice>
    <mc:Fallback xmlns="">
      <p:transition spd="slow" advTm="120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8DD83-FC2A-BA8F-C9DB-64C71D1F0735}"/>
              </a:ext>
            </a:extLst>
          </p:cNvPr>
          <p:cNvSpPr>
            <a:spLocks noGrp="1"/>
          </p:cNvSpPr>
          <p:nvPr>
            <p:ph type="title"/>
          </p:nvPr>
        </p:nvSpPr>
        <p:spPr>
          <a:xfrm>
            <a:off x="281354" y="3971968"/>
            <a:ext cx="6451042" cy="1325563"/>
          </a:xfrm>
        </p:spPr>
        <p:txBody>
          <a:bodyPr>
            <a:normAutofit fontScale="90000"/>
          </a:bodyPr>
          <a:lstStyle/>
          <a:p>
            <a:r>
              <a:rPr lang="en-GB" sz="4000" b="1" dirty="0"/>
              <a:t> </a:t>
            </a:r>
            <a:br>
              <a:rPr lang="en-GB" sz="4000" b="1" dirty="0"/>
            </a:br>
            <a:br>
              <a:rPr lang="en-GB" sz="4000" b="1" dirty="0"/>
            </a:br>
            <a:endParaRPr lang="en-GB" sz="4000" b="1" dirty="0"/>
          </a:p>
        </p:txBody>
      </p:sp>
      <p:pic>
        <p:nvPicPr>
          <p:cNvPr id="9" name="Content Placeholder 8">
            <a:extLst>
              <a:ext uri="{FF2B5EF4-FFF2-40B4-BE49-F238E27FC236}">
                <a16:creationId xmlns:a16="http://schemas.microsoft.com/office/drawing/2014/main" id="{C960E086-BD42-652E-A579-0CB2AB15B906}"/>
              </a:ext>
            </a:extLst>
          </p:cNvPr>
          <p:cNvPicPr>
            <a:picLocks noGrp="1" noChangeAspect="1"/>
          </p:cNvPicPr>
          <p:nvPr>
            <p:ph idx="1"/>
          </p:nvPr>
        </p:nvPicPr>
        <p:blipFill>
          <a:blip r:embed="rId2"/>
          <a:stretch>
            <a:fillRect/>
          </a:stretch>
        </p:blipFill>
        <p:spPr>
          <a:xfrm>
            <a:off x="6247561" y="1495238"/>
            <a:ext cx="4230880" cy="2858905"/>
          </a:xfrm>
          <a:prstGeom prst="rect">
            <a:avLst/>
          </a:prstGeom>
        </p:spPr>
      </p:pic>
      <p:sp>
        <p:nvSpPr>
          <p:cNvPr id="11" name="TextBox 10">
            <a:extLst>
              <a:ext uri="{FF2B5EF4-FFF2-40B4-BE49-F238E27FC236}">
                <a16:creationId xmlns:a16="http://schemas.microsoft.com/office/drawing/2014/main" id="{C9EF4428-E567-3C44-CCCD-6EAA5C466630}"/>
              </a:ext>
            </a:extLst>
          </p:cNvPr>
          <p:cNvSpPr txBox="1"/>
          <p:nvPr/>
        </p:nvSpPr>
        <p:spPr>
          <a:xfrm>
            <a:off x="391886" y="6211669"/>
            <a:ext cx="11676184" cy="230832"/>
          </a:xfrm>
          <a:prstGeom prst="rect">
            <a:avLst/>
          </a:prstGeom>
          <a:noFill/>
        </p:spPr>
        <p:txBody>
          <a:bodyPr wrap="square">
            <a:spAutoFit/>
          </a:bodyPr>
          <a:lstStyle/>
          <a:p>
            <a:r>
              <a:rPr lang="en-GB" sz="900" dirty="0"/>
              <a:t>https://insidethemagic.net/wp-content/uploads/2021/08/i-9dgrhTp-X3-e1655332542532-800x400.jpg</a:t>
            </a:r>
          </a:p>
        </p:txBody>
      </p:sp>
      <p:sp>
        <p:nvSpPr>
          <p:cNvPr id="4" name="TextBox 3">
            <a:extLst>
              <a:ext uri="{FF2B5EF4-FFF2-40B4-BE49-F238E27FC236}">
                <a16:creationId xmlns:a16="http://schemas.microsoft.com/office/drawing/2014/main" id="{069193F9-C30C-0140-1819-D5200DD07910}"/>
              </a:ext>
            </a:extLst>
          </p:cNvPr>
          <p:cNvSpPr txBox="1"/>
          <p:nvPr/>
        </p:nvSpPr>
        <p:spPr>
          <a:xfrm>
            <a:off x="570242" y="2914735"/>
            <a:ext cx="6451042" cy="1877437"/>
          </a:xfrm>
          <a:prstGeom prst="rect">
            <a:avLst/>
          </a:prstGeom>
          <a:noFill/>
        </p:spPr>
        <p:txBody>
          <a:bodyPr wrap="square">
            <a:spAutoFit/>
          </a:bodyPr>
          <a:lstStyle/>
          <a:p>
            <a:r>
              <a:rPr lang="en-GB" sz="4000" b="1" dirty="0"/>
              <a:t>Chapter 22</a:t>
            </a:r>
            <a:br>
              <a:rPr lang="en-GB" sz="4000" b="1" dirty="0"/>
            </a:br>
            <a:r>
              <a:rPr lang="en-GB" sz="4000" b="1" dirty="0"/>
              <a:t>Guest with Disabilities</a:t>
            </a:r>
            <a:br>
              <a:rPr lang="en-GB" sz="1800" b="1" dirty="0"/>
            </a:br>
            <a:br>
              <a:rPr lang="en-GB" sz="1800" b="1" dirty="0"/>
            </a:br>
            <a:endParaRPr lang="en-GB" dirty="0"/>
          </a:p>
        </p:txBody>
      </p:sp>
    </p:spTree>
    <p:extLst>
      <p:ext uri="{BB962C8B-B14F-4D97-AF65-F5344CB8AC3E}">
        <p14:creationId xmlns:p14="http://schemas.microsoft.com/office/powerpoint/2010/main" val="2225632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ECF5-C51D-69B4-5349-580D0E525B61}"/>
              </a:ext>
            </a:extLst>
          </p:cNvPr>
          <p:cNvSpPr>
            <a:spLocks noGrp="1"/>
          </p:cNvSpPr>
          <p:nvPr>
            <p:ph type="title"/>
          </p:nvPr>
        </p:nvSpPr>
        <p:spPr>
          <a:xfrm>
            <a:off x="948732" y="718255"/>
            <a:ext cx="10288675" cy="2267543"/>
          </a:xfrm>
        </p:spPr>
        <p:txBody>
          <a:bodyPr/>
          <a:lstStyle/>
          <a:p>
            <a:r>
              <a:rPr lang="en-GB" sz="1800" b="1" dirty="0">
                <a:latin typeface="+mn-lt"/>
              </a:rPr>
              <a:t>1).</a:t>
            </a:r>
            <a:r>
              <a:rPr lang="en-GB" sz="1800" dirty="0">
                <a:latin typeface="+mn-lt"/>
              </a:rPr>
              <a:t>It is challenging for travellers with a disability to find suitable accommodation.</a:t>
            </a:r>
            <a:endParaRPr lang="en-GB" dirty="0">
              <a:latin typeface="+mn-lt"/>
            </a:endParaRPr>
          </a:p>
        </p:txBody>
      </p:sp>
      <p:sp>
        <p:nvSpPr>
          <p:cNvPr id="8" name="Content Placeholder 7">
            <a:extLst>
              <a:ext uri="{FF2B5EF4-FFF2-40B4-BE49-F238E27FC236}">
                <a16:creationId xmlns:a16="http://schemas.microsoft.com/office/drawing/2014/main" id="{ABE33F5F-A2FE-833B-A4E5-7214B9DFEF2C}"/>
              </a:ext>
            </a:extLst>
          </p:cNvPr>
          <p:cNvSpPr>
            <a:spLocks noGrp="1"/>
          </p:cNvSpPr>
          <p:nvPr>
            <p:ph idx="1"/>
          </p:nvPr>
        </p:nvSpPr>
        <p:spPr>
          <a:xfrm>
            <a:off x="948732" y="2049664"/>
            <a:ext cx="10515600" cy="4351338"/>
          </a:xfrm>
        </p:spPr>
        <p:txBody>
          <a:bodyPr/>
          <a:lstStyle/>
          <a:p>
            <a:pPr marL="0" indent="0">
              <a:buNone/>
            </a:pPr>
            <a:r>
              <a:rPr lang="en-GB" sz="1800" b="1" dirty="0"/>
              <a:t>2). </a:t>
            </a:r>
            <a:r>
              <a:rPr lang="en-GB" sz="1800" dirty="0"/>
              <a:t>Peer-to-peer networks have been accused of discriminating against people with disabilities. Bookings from people with disabilities are more likely to be rejected because hosts fear an increased risk of injury, which puts them at greater risk of liability.</a:t>
            </a:r>
          </a:p>
          <a:p>
            <a:pPr marL="0" indent="0">
              <a:buNone/>
            </a:pPr>
            <a:r>
              <a:rPr lang="en-GB" sz="1800" b="1" dirty="0"/>
              <a:t>3).</a:t>
            </a:r>
            <a:r>
              <a:rPr lang="en-GB" sz="1800" dirty="0"/>
              <a:t>Airbnb released a three-point plan to increase disability inclusion (Airbnb, 2017). In its plan, Airbnb states that it "is committed to ensuring that everyone - including people of all skill levels - can find and book the travel experiences they love" (Airbnb, 2017). Initiatives in this plan include: redesigning the Airbnb website to include assistive technologies such as keyboard navigation support, and improved readability and text colour contrast - to make it accessible to blind people. The search function was also enhanced to enable users to identify accommodation options that meet their specific needs (6).</a:t>
            </a:r>
          </a:p>
        </p:txBody>
      </p:sp>
      <p:pic>
        <p:nvPicPr>
          <p:cNvPr id="23" name="Audio 22">
            <a:hlinkClick r:id="" action="ppaction://media"/>
            <a:extLst>
              <a:ext uri="{FF2B5EF4-FFF2-40B4-BE49-F238E27FC236}">
                <a16:creationId xmlns:a16="http://schemas.microsoft.com/office/drawing/2014/main" id="{17C88BD8-6248-B7F1-1953-DB50BAC4817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154341"/>
      </p:ext>
    </p:extLst>
  </p:cSld>
  <p:clrMapOvr>
    <a:masterClrMapping/>
  </p:clrMapOvr>
  <mc:AlternateContent xmlns:mc="http://schemas.openxmlformats.org/markup-compatibility/2006" xmlns:p14="http://schemas.microsoft.com/office/powerpoint/2010/main">
    <mc:Choice Requires="p14">
      <p:transition spd="slow" p14:dur="2000" advTm="154943"/>
    </mc:Choice>
    <mc:Fallback xmlns="">
      <p:transition spd="slow" advTm="154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CD93-E4EC-695A-3D57-24D5DC687399}"/>
              </a:ext>
            </a:extLst>
          </p:cNvPr>
          <p:cNvSpPr>
            <a:spLocks noGrp="1"/>
          </p:cNvSpPr>
          <p:nvPr>
            <p:ph type="title"/>
          </p:nvPr>
        </p:nvSpPr>
        <p:spPr>
          <a:xfrm>
            <a:off x="838200" y="1838848"/>
            <a:ext cx="10515600" cy="1105319"/>
          </a:xfrm>
        </p:spPr>
        <p:txBody>
          <a:bodyPr>
            <a:noAutofit/>
          </a:bodyPr>
          <a:lstStyle/>
          <a:p>
            <a:r>
              <a:rPr lang="en-GB" sz="1800" b="1" dirty="0">
                <a:latin typeface="+mn-lt"/>
              </a:rPr>
              <a:t>1). </a:t>
            </a:r>
            <a:r>
              <a:rPr lang="en-GB" sz="1800" dirty="0">
                <a:latin typeface="+mn-lt"/>
              </a:rPr>
              <a:t>People with disabilities can be considered excluded from the digital world, which means unequal access to technology, and includes both the technical ability to connect to the network, as well as demographic, social, political and geographical factors that contribute to the existence of inequalities in the use of modern technologies (7). To make it easier for people with disabilities and other accessibility needs to travel, Airbnb has taken actions to facilitate the use of the website and application. It has created tools for hosts and guests to highlight and search for homes and experiences available to everyone. Categories such as barrier-free, improved search filters and access to Chat with the host are a great help for guests when searching for a property. There are special teams at Airbnb whose task is to create services available to everyone. These teams cooperate with engineers, designers and other specialists so that everything they offer is prepared with disabled people in mind. The host is obligated to accept a service animal (even if they do not accept pets) unless they have any health or safety restrictions.</a:t>
            </a:r>
          </a:p>
        </p:txBody>
      </p:sp>
      <p:sp>
        <p:nvSpPr>
          <p:cNvPr id="3" name="Content Placeholder 2">
            <a:extLst>
              <a:ext uri="{FF2B5EF4-FFF2-40B4-BE49-F238E27FC236}">
                <a16:creationId xmlns:a16="http://schemas.microsoft.com/office/drawing/2014/main" id="{B427CCAE-AC5E-BF8F-BF88-DB05E4E00875}"/>
              </a:ext>
            </a:extLst>
          </p:cNvPr>
          <p:cNvSpPr>
            <a:spLocks noGrp="1"/>
          </p:cNvSpPr>
          <p:nvPr>
            <p:ph idx="1"/>
          </p:nvPr>
        </p:nvSpPr>
        <p:spPr>
          <a:xfrm>
            <a:off x="822291" y="4230965"/>
            <a:ext cx="10515600" cy="1945996"/>
          </a:xfrm>
        </p:spPr>
        <p:txBody>
          <a:bodyPr>
            <a:normAutofit/>
          </a:bodyPr>
          <a:lstStyle/>
          <a:p>
            <a:pPr marL="0" indent="0">
              <a:buNone/>
            </a:pPr>
            <a:r>
              <a:rPr lang="en-GB" sz="1800" b="1" dirty="0"/>
              <a:t>2). </a:t>
            </a:r>
            <a:r>
              <a:rPr lang="en-GB" sz="1800" dirty="0"/>
              <a:t>Airbnb hosts must provide accurate information about the accessibility of amenities so that guests with disabilities can assess whether a property meets their individual needs.</a:t>
            </a:r>
          </a:p>
        </p:txBody>
      </p:sp>
      <p:pic>
        <p:nvPicPr>
          <p:cNvPr id="21" name="Audio 20">
            <a:hlinkClick r:id="" action="ppaction://media"/>
            <a:extLst>
              <a:ext uri="{FF2B5EF4-FFF2-40B4-BE49-F238E27FC236}">
                <a16:creationId xmlns:a16="http://schemas.microsoft.com/office/drawing/2014/main" id="{E3A0D89C-34E7-925A-8472-02F5D18736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4876727"/>
      </p:ext>
    </p:extLst>
  </p:cSld>
  <p:clrMapOvr>
    <a:masterClrMapping/>
  </p:clrMapOvr>
  <mc:AlternateContent xmlns:mc="http://schemas.openxmlformats.org/markup-compatibility/2006" xmlns:p14="http://schemas.microsoft.com/office/powerpoint/2010/main">
    <mc:Choice Requires="p14">
      <p:transition spd="slow" p14:dur="2000" advTm="136898"/>
    </mc:Choice>
    <mc:Fallback xmlns="">
      <p:transition spd="slow" advTm="136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39A58-56FF-9C9B-EDD0-8728B4558EA8}"/>
              </a:ext>
            </a:extLst>
          </p:cNvPr>
          <p:cNvSpPr>
            <a:spLocks noGrp="1"/>
          </p:cNvSpPr>
          <p:nvPr>
            <p:ph type="title"/>
          </p:nvPr>
        </p:nvSpPr>
        <p:spPr>
          <a:xfrm>
            <a:off x="852435" y="500062"/>
            <a:ext cx="10515600" cy="1325563"/>
          </a:xfrm>
        </p:spPr>
        <p:txBody>
          <a:bodyPr/>
          <a:lstStyle/>
          <a:p>
            <a:r>
              <a:rPr lang="en-GB" b="1" dirty="0"/>
              <a:t>Thank you for listening to my presentation. </a:t>
            </a:r>
          </a:p>
        </p:txBody>
      </p:sp>
      <p:pic>
        <p:nvPicPr>
          <p:cNvPr id="4" name="Content Placeholder 3">
            <a:extLst>
              <a:ext uri="{FF2B5EF4-FFF2-40B4-BE49-F238E27FC236}">
                <a16:creationId xmlns:a16="http://schemas.microsoft.com/office/drawing/2014/main" id="{C92E6ACD-1733-1D62-4F16-4ED1A9AAACF8}"/>
              </a:ext>
            </a:extLst>
          </p:cNvPr>
          <p:cNvPicPr>
            <a:picLocks noGrp="1" noChangeAspect="1"/>
          </p:cNvPicPr>
          <p:nvPr>
            <p:ph idx="1"/>
          </p:nvPr>
        </p:nvPicPr>
        <p:blipFill>
          <a:blip r:embed="rId4"/>
          <a:stretch>
            <a:fillRect/>
          </a:stretch>
        </p:blipFill>
        <p:spPr>
          <a:xfrm>
            <a:off x="2224703" y="1825625"/>
            <a:ext cx="7742594" cy="4351338"/>
          </a:xfrm>
          <a:prstGeom prst="rect">
            <a:avLst/>
          </a:prstGeom>
        </p:spPr>
      </p:pic>
      <p:sp>
        <p:nvSpPr>
          <p:cNvPr id="6" name="TextBox 5">
            <a:extLst>
              <a:ext uri="{FF2B5EF4-FFF2-40B4-BE49-F238E27FC236}">
                <a16:creationId xmlns:a16="http://schemas.microsoft.com/office/drawing/2014/main" id="{2AADDB24-C865-878D-A1DE-1A792834CA38}"/>
              </a:ext>
            </a:extLst>
          </p:cNvPr>
          <p:cNvSpPr txBox="1"/>
          <p:nvPr/>
        </p:nvSpPr>
        <p:spPr>
          <a:xfrm>
            <a:off x="0" y="6357938"/>
            <a:ext cx="11877151" cy="230832"/>
          </a:xfrm>
          <a:prstGeom prst="rect">
            <a:avLst/>
          </a:prstGeom>
          <a:noFill/>
        </p:spPr>
        <p:txBody>
          <a:bodyPr wrap="square">
            <a:spAutoFit/>
          </a:bodyPr>
          <a:lstStyle/>
          <a:p>
            <a:r>
              <a:rPr lang="en-GB" sz="900" dirty="0"/>
              <a:t>https://www.octoproperty.com/wp-content/uploads/2021/12/airbnb-678x381-1.jpeg</a:t>
            </a:r>
          </a:p>
        </p:txBody>
      </p:sp>
      <p:pic>
        <p:nvPicPr>
          <p:cNvPr id="10" name="Audio 9">
            <a:hlinkClick r:id="" action="ppaction://media"/>
            <a:extLst>
              <a:ext uri="{FF2B5EF4-FFF2-40B4-BE49-F238E27FC236}">
                <a16:creationId xmlns:a16="http://schemas.microsoft.com/office/drawing/2014/main" id="{0DF1CF12-092F-A10C-73CC-598889F8AED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0792521"/>
      </p:ext>
    </p:extLst>
  </p:cSld>
  <p:clrMapOvr>
    <a:masterClrMapping/>
  </p:clrMapOvr>
  <mc:AlternateContent xmlns:mc="http://schemas.openxmlformats.org/markup-compatibility/2006" xmlns:p14="http://schemas.microsoft.com/office/powerpoint/2010/main">
    <mc:Choice Requires="p14">
      <p:transition spd="slow" p14:dur="2000" advTm="3134"/>
    </mc:Choice>
    <mc:Fallback xmlns="">
      <p:transition spd="slow" advTm="3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EF5E4-A90C-6078-FC9A-68F3940FD245}"/>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45CC6556-64D9-A197-28CF-449356024436}"/>
              </a:ext>
            </a:extLst>
          </p:cNvPr>
          <p:cNvSpPr>
            <a:spLocks noGrp="1"/>
          </p:cNvSpPr>
          <p:nvPr>
            <p:ph idx="1"/>
          </p:nvPr>
        </p:nvSpPr>
        <p:spPr/>
        <p:txBody>
          <a:bodyPr>
            <a:normAutofit/>
          </a:bodyPr>
          <a:lstStyle/>
          <a:p>
            <a:pPr marL="0" indent="0">
              <a:buNone/>
            </a:pPr>
            <a:r>
              <a:rPr lang="en-GB" sz="1200" dirty="0"/>
              <a:t>1. </a:t>
            </a:r>
            <a:r>
              <a:rPr lang="pl-PL" sz="1200" dirty="0"/>
              <a:t>Airbnb.pl,(2023), Jak Airbnb dba o gości ze szczególnymi potrzebami,(</a:t>
            </a:r>
            <a:r>
              <a:rPr lang="pl-PL" sz="1200" dirty="0" err="1"/>
              <a:t>Accessed</a:t>
            </a:r>
            <a:r>
              <a:rPr lang="pl-PL" sz="1200" dirty="0"/>
              <a:t> on 24.11.2023)</a:t>
            </a:r>
            <a:r>
              <a:rPr lang="en-GB" sz="1200" dirty="0"/>
              <a:t>:  </a:t>
            </a:r>
            <a:r>
              <a:rPr lang="en-GB" sz="1200" dirty="0">
                <a:hlinkClick r:id="rId2"/>
              </a:rPr>
              <a:t>https://www.airbnb.pl/help/article/2166</a:t>
            </a:r>
            <a:endParaRPr lang="en-GB" sz="1200" dirty="0"/>
          </a:p>
          <a:p>
            <a:pPr marL="0" indent="0">
              <a:buNone/>
            </a:pPr>
            <a:r>
              <a:rPr lang="en-GB" sz="1200" dirty="0"/>
              <a:t>2. Airbnb.uk,(25.01.23), Terms of Service for European Users,(Accessed on 23.11.23): </a:t>
            </a:r>
            <a:r>
              <a:rPr lang="en-GB" sz="1200" dirty="0">
                <a:hlinkClick r:id="rId3"/>
              </a:rPr>
              <a:t>https://www.airbnb.co.uk/help/article/2908#:~:text=As%20the%20provider%20of%20the,Host%20Services%2C%20or%20tourism%20services</a:t>
            </a:r>
            <a:r>
              <a:rPr lang="en-GB" sz="1200" dirty="0"/>
              <a:t>.</a:t>
            </a:r>
          </a:p>
          <a:p>
            <a:pPr marL="0" indent="0">
              <a:buNone/>
            </a:pPr>
            <a:r>
              <a:rPr lang="en-GB" sz="1200" dirty="0"/>
              <a:t>3. </a:t>
            </a:r>
            <a:r>
              <a:rPr lang="pl-PL" sz="1200" dirty="0"/>
              <a:t>Airbnb,(25.01.23), Polityka antydyskryminacyjna,(</a:t>
            </a:r>
            <a:r>
              <a:rPr lang="pl-PL" sz="1200" dirty="0" err="1"/>
              <a:t>Accessed</a:t>
            </a:r>
            <a:r>
              <a:rPr lang="pl-PL" sz="1200" dirty="0"/>
              <a:t> on 23.11.23): </a:t>
            </a:r>
            <a:r>
              <a:rPr lang="pl-PL" sz="1200" dirty="0">
                <a:hlinkClick r:id="rId4"/>
              </a:rPr>
              <a:t>https://www.airbnb.pl/help/article/2867</a:t>
            </a:r>
            <a:endParaRPr lang="en-GB" sz="1200" dirty="0"/>
          </a:p>
          <a:p>
            <a:pPr marL="0" indent="0">
              <a:buNone/>
            </a:pPr>
            <a:r>
              <a:rPr lang="en-GB" sz="1200" dirty="0"/>
              <a:t>4. </a:t>
            </a:r>
            <a:r>
              <a:rPr lang="pl-PL" sz="1200" dirty="0"/>
              <a:t>Ciop.pl,(2019), Dobrzyńska M. Od rewolucji technologicznej do transformacji socjoekonomicznej, Nauka i Praktyka,(</a:t>
            </a:r>
            <a:r>
              <a:rPr lang="en-GB" sz="1200" dirty="0"/>
              <a:t>A</a:t>
            </a:r>
            <a:r>
              <a:rPr lang="pl-PL" sz="1200" dirty="0" err="1"/>
              <a:t>ccessed</a:t>
            </a:r>
            <a:r>
              <a:rPr lang="pl-PL" sz="1200" dirty="0"/>
              <a:t> on 24.11.2023)</a:t>
            </a:r>
            <a:r>
              <a:rPr lang="en-GB" sz="1200" dirty="0"/>
              <a:t>: </a:t>
            </a:r>
            <a:r>
              <a:rPr lang="en-GB" sz="1200" dirty="0">
                <a:hlinkClick r:id="rId5"/>
              </a:rPr>
              <a:t>https://www.ciop.pl/CIOPPortalWAR/appmanager/ciop/pl?_nfpb=true&amp;_pageLabel=P54200437581597228182318&amp;html_tresc_root_id=1960&amp;html_tresc_id=1961&amp;html_klucz=44444&amp;html_klucz_spis=</a:t>
            </a:r>
            <a:endParaRPr lang="en-GB" sz="1200" dirty="0"/>
          </a:p>
          <a:p>
            <a:pPr marL="0" indent="0">
              <a:buNone/>
            </a:pPr>
            <a:r>
              <a:rPr lang="en-GB" sz="1200" dirty="0"/>
              <a:t>5.Dolnicar S.(2018), Peer-to-Peer Accommodation Networks: Pushing the boundaries, Published by Goodfellow Publishers Limited, 2018,( accessed on 24.11.2023): </a:t>
            </a:r>
            <a:r>
              <a:rPr lang="en-GB" sz="1200" dirty="0">
                <a:hlinkClick r:id="rId6"/>
              </a:rPr>
              <a:t>https://library.oapen.org/bitstream/id/8c26ef66-8bbd-4aa2-ad44-e0e47d3bcc9e/640674.pdf</a:t>
            </a:r>
            <a:endParaRPr lang="en-GB" sz="1200" dirty="0"/>
          </a:p>
          <a:p>
            <a:pPr marL="0" indent="0">
              <a:buNone/>
            </a:pPr>
            <a:r>
              <a:rPr lang="en-GB" sz="1200" dirty="0"/>
              <a:t>6.Gazeta.SGH,(16,12.21),</a:t>
            </a:r>
            <a:r>
              <a:rPr lang="en-GB" sz="1200" dirty="0" err="1"/>
              <a:t>Doligaski</a:t>
            </a:r>
            <a:r>
              <a:rPr lang="en-GB" sz="1200" dirty="0"/>
              <a:t> </a:t>
            </a:r>
            <a:r>
              <a:rPr lang="en-GB" sz="1200" dirty="0" err="1"/>
              <a:t>T.Jak</a:t>
            </a:r>
            <a:r>
              <a:rPr lang="en-GB" sz="1200" dirty="0"/>
              <a:t> </a:t>
            </a:r>
            <a:r>
              <a:rPr lang="en-GB" sz="1200" dirty="0" err="1"/>
              <a:t>sa</a:t>
            </a:r>
            <a:r>
              <a:rPr lang="en-GB" sz="1200" dirty="0"/>
              <a:t>  </a:t>
            </a:r>
            <a:r>
              <a:rPr lang="en-GB" sz="1200" dirty="0" err="1"/>
              <a:t>skonstruowane</a:t>
            </a:r>
            <a:r>
              <a:rPr lang="en-GB" sz="1200" dirty="0"/>
              <a:t> platformy </a:t>
            </a:r>
            <a:r>
              <a:rPr lang="en-GB" sz="1200" dirty="0" err="1"/>
              <a:t>wielostronne</a:t>
            </a:r>
            <a:r>
              <a:rPr lang="en-GB" sz="1200" dirty="0"/>
              <a:t>.?,(Accessed on 23.11.23): </a:t>
            </a:r>
            <a:r>
              <a:rPr lang="en-GB" sz="1200" dirty="0">
                <a:hlinkClick r:id="rId7"/>
              </a:rPr>
              <a:t>https://gazeta.sgh.waw.pl/insight/jak-sa-skonstruowane-platformy-wielostronne</a:t>
            </a:r>
            <a:endParaRPr lang="en-GB" sz="1200" dirty="0"/>
          </a:p>
          <a:p>
            <a:pPr marL="0" indent="0">
              <a:buNone/>
            </a:pPr>
            <a:r>
              <a:rPr lang="en-GB" sz="1200" dirty="0"/>
              <a:t>7.Goodfellow Publishers, pp. 27–38,(Accessed on 23.11.23): </a:t>
            </a:r>
            <a:r>
              <a:rPr lang="en-GB" sz="1200" dirty="0">
                <a:hlinkClick r:id="rId8"/>
              </a:rPr>
              <a:t>https://dx.doi.org/10.23912/9781911396512–3601</a:t>
            </a:r>
            <a:r>
              <a:rPr lang="en-GB" sz="1200" dirty="0"/>
              <a:t>,</a:t>
            </a:r>
          </a:p>
          <a:p>
            <a:pPr marL="0" indent="0">
              <a:buNone/>
            </a:pPr>
            <a:r>
              <a:rPr lang="en-GB" sz="1200" dirty="0"/>
              <a:t>8.</a:t>
            </a:r>
            <a:r>
              <a:rPr lang="pl-PL" sz="1200" dirty="0"/>
              <a:t>Ekantor.pl(22.10.2018), </a:t>
            </a:r>
            <a:r>
              <a:rPr lang="pl-PL" sz="1200" dirty="0" err="1"/>
              <a:t>Booking</a:t>
            </a:r>
            <a:r>
              <a:rPr lang="pl-PL" sz="1200" dirty="0"/>
              <a:t> czy Airbnb? Co wybrać gdy wybieramy się za granicę?( </a:t>
            </a:r>
            <a:r>
              <a:rPr lang="pl-PL" sz="1200" dirty="0" err="1"/>
              <a:t>Accessed</a:t>
            </a:r>
            <a:r>
              <a:rPr lang="pl-PL" sz="1200" dirty="0"/>
              <a:t> on 24.11.2024)</a:t>
            </a:r>
            <a:r>
              <a:rPr lang="en-GB" sz="1200" dirty="0"/>
              <a:t>:</a:t>
            </a:r>
            <a:r>
              <a:rPr lang="pl-PL" sz="1200" dirty="0"/>
              <a:t> </a:t>
            </a:r>
            <a:r>
              <a:rPr lang="pl-PL" sz="1200" dirty="0">
                <a:hlinkClick r:id="rId9"/>
              </a:rPr>
              <a:t>https://ekantor.pl/booking-czy-airbnb-co-wybrac-gdy-wybieramy-sie-za-granice/?args</a:t>
            </a:r>
            <a:endParaRPr lang="en-GB" sz="1200" dirty="0"/>
          </a:p>
          <a:p>
            <a:pPr marL="0" indent="0">
              <a:buNone/>
            </a:pPr>
            <a:r>
              <a:rPr lang="en-GB" sz="1200" dirty="0"/>
              <a:t>9.Forno, F. and Garibaldi, R. (2015) Sharing economy in travel and tourism: The case of home-swapping in Italy, Journal of Quality Assurance in Hospitality &amp;</a:t>
            </a:r>
          </a:p>
          <a:p>
            <a:pPr marL="0" indent="0">
              <a:buNone/>
            </a:pPr>
            <a:r>
              <a:rPr lang="en-GB" sz="1200" dirty="0"/>
              <a:t>Tourism, 16 (2), 202–220.</a:t>
            </a:r>
          </a:p>
          <a:p>
            <a:pPr marL="0" indent="0">
              <a:buNone/>
            </a:pPr>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1811360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9104D-0481-4E89-ADEF-8B96018A61F4}"/>
              </a:ext>
            </a:extLst>
          </p:cNvPr>
          <p:cNvSpPr>
            <a:spLocks noGrp="1"/>
          </p:cNvSpPr>
          <p:nvPr>
            <p:ph type="title"/>
          </p:nvPr>
        </p:nvSpPr>
        <p:spPr>
          <a:xfrm>
            <a:off x="663191" y="1668027"/>
            <a:ext cx="10690609" cy="341642"/>
          </a:xfrm>
        </p:spPr>
        <p:txBody>
          <a:bodyPr>
            <a:normAutofit fontScale="90000"/>
          </a:bodyPr>
          <a:lstStyle/>
          <a:p>
            <a:br>
              <a:rPr lang="en-GB" sz="1200" dirty="0">
                <a:latin typeface="+mn-lt"/>
              </a:rPr>
            </a:br>
            <a:br>
              <a:rPr lang="en-GB" sz="1200" dirty="0">
                <a:latin typeface="+mn-lt"/>
              </a:rPr>
            </a:br>
            <a:br>
              <a:rPr lang="en-GB" sz="1200" dirty="0">
                <a:latin typeface="+mn-lt"/>
              </a:rPr>
            </a:br>
            <a:br>
              <a:rPr lang="en-GB" sz="1300" dirty="0">
                <a:latin typeface="+mn-lt"/>
              </a:rPr>
            </a:br>
            <a:r>
              <a:rPr lang="en-GB" sz="1300" dirty="0">
                <a:latin typeface="+mn-lt"/>
              </a:rPr>
              <a:t>10.ResearchGate,(06.1998),</a:t>
            </a:r>
            <a:r>
              <a:rPr lang="en-GB" sz="1300" dirty="0" err="1">
                <a:latin typeface="+mn-lt"/>
              </a:rPr>
              <a:t>Timmers</a:t>
            </a:r>
            <a:r>
              <a:rPr lang="en-GB" sz="1300" dirty="0">
                <a:latin typeface="+mn-lt"/>
              </a:rPr>
              <a:t> P, Business Models for Electronic Markets,(Accessed on 24.11.23): </a:t>
            </a:r>
            <a:r>
              <a:rPr lang="en-GB" sz="1300" dirty="0">
                <a:latin typeface="+mn-lt"/>
                <a:hlinkClick r:id="rId2"/>
              </a:rPr>
              <a:t>https://www.researchgate.net/publication/2384880_Business_Models_for_Electronic_Markets</a:t>
            </a:r>
            <a:br>
              <a:rPr lang="en-GB" sz="1200" dirty="0">
                <a:latin typeface="+mn-lt"/>
              </a:rPr>
            </a:br>
            <a:br>
              <a:rPr lang="en-GB" sz="1200" dirty="0">
                <a:latin typeface="+mn-lt"/>
              </a:rPr>
            </a:br>
            <a:br>
              <a:rPr lang="en-GB" sz="1200" dirty="0">
                <a:latin typeface="+mn-lt"/>
              </a:rPr>
            </a:br>
            <a:br>
              <a:rPr lang="en-GB" sz="1200" dirty="0">
                <a:latin typeface="+mn-lt"/>
              </a:rPr>
            </a:br>
            <a:br>
              <a:rPr lang="en-GB" sz="1200" dirty="0"/>
            </a:br>
            <a:br>
              <a:rPr lang="en-GB" sz="1200" dirty="0"/>
            </a:br>
            <a:endParaRPr lang="en-GB" sz="1200" dirty="0"/>
          </a:p>
        </p:txBody>
      </p:sp>
      <p:sp>
        <p:nvSpPr>
          <p:cNvPr id="3" name="Content Placeholder 2">
            <a:extLst>
              <a:ext uri="{FF2B5EF4-FFF2-40B4-BE49-F238E27FC236}">
                <a16:creationId xmlns:a16="http://schemas.microsoft.com/office/drawing/2014/main" id="{8F2BEF4A-17DC-10CD-F836-476230DCF5E7}"/>
              </a:ext>
            </a:extLst>
          </p:cNvPr>
          <p:cNvSpPr>
            <a:spLocks noGrp="1"/>
          </p:cNvSpPr>
          <p:nvPr>
            <p:ph idx="1"/>
          </p:nvPr>
        </p:nvSpPr>
        <p:spPr>
          <a:xfrm>
            <a:off x="663191" y="2120202"/>
            <a:ext cx="10690609" cy="4056761"/>
          </a:xfrm>
        </p:spPr>
        <p:txBody>
          <a:bodyPr>
            <a:normAutofit lnSpcReduction="10000"/>
          </a:bodyPr>
          <a:lstStyle/>
          <a:p>
            <a:pPr marL="0" indent="0">
              <a:buNone/>
            </a:pPr>
            <a:r>
              <a:rPr lang="en-GB" sz="1200" dirty="0"/>
              <a:t>11.Rp.pl,(04.11.23),</a:t>
            </a:r>
            <a:r>
              <a:rPr lang="en-GB" sz="1200" dirty="0" err="1"/>
              <a:t>Frydrykiewicz</a:t>
            </a:r>
            <a:r>
              <a:rPr lang="en-GB" sz="1200" dirty="0"/>
              <a:t> F,</a:t>
            </a:r>
            <a:r>
              <a:rPr lang="pl-PL" sz="1200" dirty="0"/>
              <a:t> 40 tysięcy dolarów od Airbnb na promowanie historycznych obiektów w Polsce</a:t>
            </a:r>
            <a:r>
              <a:rPr lang="en-GB" sz="1200" dirty="0"/>
              <a:t>,(Accessed on 23.11.23):</a:t>
            </a:r>
            <a:r>
              <a:rPr lang="en-GB" sz="1200" dirty="0">
                <a:hlinkClick r:id="rId3"/>
              </a:rPr>
              <a:t>https://turystyka.rp.pl/apartamenty/art39213541-40-tysiecy-dolarow-od-airbnb-na-promowanie-historycznych-obiektow-w-polsce</a:t>
            </a:r>
            <a:endParaRPr lang="en-GB" sz="1200" dirty="0"/>
          </a:p>
          <a:p>
            <a:pPr marL="0" indent="0">
              <a:buNone/>
            </a:pPr>
            <a:r>
              <a:rPr lang="pl-PL" sz="1200" dirty="0"/>
              <a:t> </a:t>
            </a:r>
            <a:br>
              <a:rPr lang="pl-PL" sz="1200" dirty="0"/>
            </a:br>
            <a:r>
              <a:rPr lang="en-GB" sz="1200" dirty="0"/>
              <a:t>12.</a:t>
            </a:r>
            <a:r>
              <a:rPr lang="pl-PL" sz="1200" dirty="0"/>
              <a:t>Rp.pl,(07.11.23),</a:t>
            </a:r>
            <a:r>
              <a:rPr lang="pl-PL" sz="1200" dirty="0" err="1"/>
              <a:t>Auzbiter</a:t>
            </a:r>
            <a:r>
              <a:rPr lang="pl-PL" sz="1200" dirty="0"/>
              <a:t> M, Włoski wymiar sprawiedliwości nakazał konfiskatę ponad 770 mln euro od Airbnb,(</a:t>
            </a:r>
            <a:r>
              <a:rPr lang="pl-PL" sz="1200" dirty="0" err="1"/>
              <a:t>Accessed</a:t>
            </a:r>
            <a:r>
              <a:rPr lang="pl-PL" sz="1200" dirty="0"/>
              <a:t> on 24.11.23</a:t>
            </a:r>
            <a:r>
              <a:rPr lang="en-GB" sz="1200" dirty="0"/>
              <a:t>): </a:t>
            </a:r>
            <a:r>
              <a:rPr lang="en-GB" sz="1200" dirty="0">
                <a:hlinkClick r:id="rId4"/>
              </a:rPr>
              <a:t>https://www.rp.pl/prawo-dla-ciebie/art39373501-wloski-wymiar-sprawiedliwosci-nakazal-konfiskate-ponad-770-mln-euro-od-airbnb</a:t>
            </a:r>
            <a:endParaRPr lang="en-GB" sz="1200" dirty="0"/>
          </a:p>
          <a:p>
            <a:pPr marL="0" indent="0">
              <a:buNone/>
            </a:pPr>
            <a:r>
              <a:rPr lang="en-GB" sz="1200" dirty="0"/>
              <a:t>13.Siesta,(23.11.23)Market capitalization of Airbnb worldwide from 2020 to 2023,(Assessed on 23.11.23): </a:t>
            </a:r>
            <a:r>
              <a:rPr lang="en-GB" sz="1200" dirty="0">
                <a:hlinkClick r:id="rId5"/>
              </a:rPr>
              <a:t>https://www.statista.com/statistics/339845/company-value-and-equity-funding-of-airbnb/</a:t>
            </a:r>
            <a:endParaRPr lang="en-GB" sz="1200" dirty="0"/>
          </a:p>
          <a:p>
            <a:pPr marL="0" indent="0">
              <a:buNone/>
            </a:pPr>
            <a:r>
              <a:rPr lang="en-GB" sz="1200" dirty="0"/>
              <a:t>14.Srinuan, </a:t>
            </a:r>
            <a:r>
              <a:rPr lang="en-GB" sz="1200" dirty="0" err="1"/>
              <a:t>Chalita</a:t>
            </a:r>
            <a:r>
              <a:rPr lang="en-GB" sz="1200" dirty="0"/>
              <a:t>, Bohlin, Eric (2011). Understanding the Digital Divide: A Literature Survey and Ways Forward, 22nd European Regional Conference of the Intern</a:t>
            </a:r>
          </a:p>
          <a:p>
            <a:pPr marL="0" indent="0">
              <a:buNone/>
            </a:pPr>
            <a:r>
              <a:rPr lang="en-GB" sz="1200" dirty="0"/>
              <a:t>National </a:t>
            </a:r>
            <a:r>
              <a:rPr lang="en-GB" sz="1200" dirty="0" err="1"/>
              <a:t>TeleCommunications</a:t>
            </a:r>
            <a:r>
              <a:rPr lang="en-GB" sz="1200" dirty="0"/>
              <a:t> Society (ITS2011), Budapest, 18-21 September 2011: Innovative ICT</a:t>
            </a:r>
          </a:p>
          <a:p>
            <a:pPr marL="0" indent="0">
              <a:buNone/>
            </a:pPr>
            <a:r>
              <a:rPr lang="en-GB" sz="1200" dirty="0"/>
              <a:t>15.The </a:t>
            </a:r>
            <a:r>
              <a:rPr lang="en-GB" sz="1200" dirty="0" err="1"/>
              <a:t>accomontation</a:t>
            </a:r>
            <a:r>
              <a:rPr lang="en-GB" sz="1200" dirty="0"/>
              <a:t> club,(16.01.23), Going Green: How Airbnb is Making their Services More Sustainable,(accessed on 23.11.23): </a:t>
            </a:r>
            <a:r>
              <a:rPr lang="en-GB" sz="1200" dirty="0">
                <a:hlinkClick r:id="rId6"/>
              </a:rPr>
              <a:t>https://www.theaccommodation.club/blog/going-green-how-airbnb-is-making-their-services-more-sustainable/#:~:text=Through%20their%20%22Green%20Results%22%20program,and%20technologies%20in%20their%20properties</a:t>
            </a:r>
            <a:r>
              <a:rPr lang="en-GB" sz="1200" dirty="0"/>
              <a:t>.</a:t>
            </a:r>
          </a:p>
          <a:p>
            <a:pPr marL="0" indent="0">
              <a:buNone/>
            </a:pPr>
            <a:r>
              <a:rPr lang="en-GB" sz="1200" dirty="0"/>
              <a:t>16.The house,(2023), 5 Airbnb Dangers That You Must Look Out For In 2023,(Assessed on 23.11.23): </a:t>
            </a:r>
            <a:r>
              <a:rPr lang="en-GB" sz="1200" dirty="0">
                <a:hlinkClick r:id="rId7"/>
              </a:rPr>
              <a:t>https://www.houst.com/blog/airbnb-dangers#:~:text=Some%20Airbnb%20hosts%20may%20try,they%20may%20have%20before%20booking</a:t>
            </a:r>
            <a:r>
              <a:rPr lang="en-GB" sz="1200" dirty="0"/>
              <a:t>.</a:t>
            </a:r>
          </a:p>
          <a:p>
            <a:pPr marL="0" indent="0">
              <a:buNone/>
            </a:pPr>
            <a:r>
              <a:rPr lang="en-GB" sz="1200" dirty="0"/>
              <a:t>17.</a:t>
            </a:r>
            <a:r>
              <a:rPr lang="pl-PL" sz="1200" dirty="0"/>
              <a:t>Vida.pl,(02.08.21),Siwek L, Rezerwujesz na Airbnb wymarzony apartament? Uważaj na oszustów,</a:t>
            </a:r>
            <a:r>
              <a:rPr lang="en-GB" sz="1200" dirty="0"/>
              <a:t>(</a:t>
            </a:r>
            <a:r>
              <a:rPr lang="pl-PL" sz="1200" dirty="0" err="1"/>
              <a:t>Accessed</a:t>
            </a:r>
            <a:r>
              <a:rPr lang="pl-PL" sz="1200" dirty="0"/>
              <a:t> on 23.11.23): </a:t>
            </a:r>
            <a:r>
              <a:rPr lang="pl-PL" sz="1200" dirty="0">
                <a:hlinkClick r:id="rId8"/>
              </a:rPr>
              <a:t>https://www.vida.pl/rezerwujesz-na-airbnb-wymarzony-apartament-uwazaj-na-oszustow/</a:t>
            </a:r>
            <a:endParaRPr lang="en-GB" sz="1200" dirty="0"/>
          </a:p>
          <a:p>
            <a:pPr marL="0" indent="0">
              <a:buNone/>
            </a:pPr>
            <a:br>
              <a:rPr lang="pl-PL" sz="1200" dirty="0"/>
            </a:br>
            <a:endParaRPr lang="en-GB" sz="1200" dirty="0"/>
          </a:p>
        </p:txBody>
      </p:sp>
    </p:spTree>
    <p:extLst>
      <p:ext uri="{BB962C8B-B14F-4D97-AF65-F5344CB8AC3E}">
        <p14:creationId xmlns:p14="http://schemas.microsoft.com/office/powerpoint/2010/main" val="22788577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22029</TotalTime>
  <Words>4571</Words>
  <Application>Microsoft Office PowerPoint</Application>
  <PresentationFormat>Widescreen</PresentationFormat>
  <Paragraphs>100</Paragraphs>
  <Slides>14</Slides>
  <Notes>6</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Digital Business  Presentation </vt:lpstr>
      <vt:lpstr>Contents:</vt:lpstr>
      <vt:lpstr>Chapter 3 Airbnb’s Business Model     </vt:lpstr>
      <vt:lpstr>1).The business model is a versatile management concept that describes how actors – such as entrepreneurs, business units, firms, or groups of businesses – create, capture, and disseminate value (Bieger and Reinhold, 2011)(1).</vt:lpstr>
      <vt:lpstr>1). There are many theories of business models, for example according to Pigneur, a  business model is nothing more than a description of the value that a company offers to one or more customer segments and the architecture of the company and its network of partners for creating, marketing and delivering this value and relationship capital in order to generate profitable and sustainable sources of revenue. </vt:lpstr>
      <vt:lpstr>Chapter 10   Supporting Events</vt:lpstr>
      <vt:lpstr>1). Events generate tourism activity; raise awareness of a destination; enhance the image of a destination (Jago et al., 2003; Kaplanidou and Vogt, 2007); and can be used to shift tourism demand from peak seasons to low or off seasons (Getz et al., 1998; Higham, 1999; Higham and Hinch, 2002) (3). </vt:lpstr>
      <vt:lpstr>1). In addition to its activities in major cultural and sports events, Airbnb has begun to attract tourists to historical places. </vt:lpstr>
      <vt:lpstr>   </vt:lpstr>
      <vt:lpstr>1).It is challenging for travellers with a disability to find suitable accommodation.</vt:lpstr>
      <vt:lpstr>1). People with disabilities can be considered excluded from the digital world, which means unequal access to technology, and includes both the technical ability to connect to the network, as well as demographic, social, political and geographical factors that contribute to the existence of inequalities in the use of modern technologies (7). To make it easier for people with disabilities and other accessibility needs to travel, Airbnb has taken actions to facilitate the use of the website and application. It has created tools for hosts and guests to highlight and search for homes and experiences available to everyone. Categories such as barrier-free, improved search filters and access to Chat with the host are a great help for guests when searching for a property. There are special teams at Airbnb whose task is to create services available to everyone. These teams cooperate with engineers, designers and other specialists so that everything they offer is prepared with disabled people in mind. The host is obligated to accept a service animal (even if they do not accept pets) unless they have any health or safety restrictions.</vt:lpstr>
      <vt:lpstr>Thank you for listening to my presentation. </vt:lpstr>
      <vt:lpstr>REFERENCES:</vt:lpstr>
      <vt:lpstr>    10.ResearchGate,(06.1998),Timmers P, Business Models for Electronic Markets,(Accessed on 24.11.23): https://www.researchgate.net/publication/2384880_Business_Models_for_Electronic_Markets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 Airbnb’s Business Model </dc:title>
  <dc:creator>Magda Janas (2107190)</dc:creator>
  <cp:lastModifiedBy>Magda Janas (2107190)</cp:lastModifiedBy>
  <cp:revision>1</cp:revision>
  <dcterms:created xsi:type="dcterms:W3CDTF">2023-10-31T22:08:56Z</dcterms:created>
  <dcterms:modified xsi:type="dcterms:W3CDTF">2023-11-26T07:38:04Z</dcterms:modified>
</cp:coreProperties>
</file>