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36"/>
  </p:notesMasterIdLst>
  <p:sldIdLst>
    <p:sldId id="262" r:id="rId20"/>
    <p:sldId id="257" r:id="rId21"/>
    <p:sldId id="263" r:id="rId22"/>
    <p:sldId id="264" r:id="rId23"/>
    <p:sldId id="265" r:id="rId24"/>
    <p:sldId id="266" r:id="rId25"/>
    <p:sldId id="267" r:id="rId26"/>
    <p:sldId id="268" r:id="rId27"/>
    <p:sldId id="277" r:id="rId28"/>
    <p:sldId id="269" r:id="rId29"/>
    <p:sldId id="270" r:id="rId30"/>
    <p:sldId id="278" r:id="rId31"/>
    <p:sldId id="271" r:id="rId32"/>
    <p:sldId id="274" r:id="rId33"/>
    <p:sldId id="279" r:id="rId34"/>
    <p:sldId id="276"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06" d="100"/>
          <a:sy n="106" d="100"/>
        </p:scale>
        <p:origin x="1686"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theme" Target="theme/theme1.xml"/><Relationship Id="rId21" Type="http://schemas.openxmlformats.org/officeDocument/2006/relationships/slide" Target="slides/slide2.xml"/><Relationship Id="rId34" Type="http://schemas.openxmlformats.org/officeDocument/2006/relationships/slide" Target="slides/slide15.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8" Type="http://schemas.openxmlformats.org/officeDocument/2006/relationships/slideMaster" Target="slideMasters/slideMaster5.xml"/><Relationship Id="rId3" Type="http://schemas.openxmlformats.org/officeDocument/2006/relationships/customXml" Target="../customXml/item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1/19/2022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2.xml"/><Relationship Id="rId1" Type="http://schemas.openxmlformats.org/officeDocument/2006/relationships/video" Target="https://www.youtube.com/embed/slbfAfEvnQ0?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2.xml"/><Relationship Id="rId1" Type="http://schemas.openxmlformats.org/officeDocument/2006/relationships/video" Target="https://www.youtube.com/embed/fsWr0LfM_uQ?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www.theblueeconomy.org/" TargetMode="External"/><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image" Target="../media/image35.png"/><Relationship Id="rId5" Type="http://schemas.openxmlformats.org/officeDocument/2006/relationships/image" Target="../media/image34.w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2" Type="http://schemas.openxmlformats.org/officeDocument/2006/relationships/hyperlink" Target="http://www.theguardian.com/environment.2020/sept/15/"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540541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17695" y="2185966"/>
            <a:ext cx="4581054" cy="2023896"/>
          </a:xfrm>
        </p:spPr>
        <p:txBody>
          <a:bodyPr/>
          <a:lstStyle/>
          <a:p>
            <a:pPr algn="ctr"/>
            <a:r>
              <a:rPr lang="en-GB" sz="3600" dirty="0"/>
              <a:t>The Green Economy</a:t>
            </a: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5EC854-F2F6-469F-B1B8-65FF1017EE2F}"/>
              </a:ext>
            </a:extLst>
          </p:cNvPr>
          <p:cNvPicPr>
            <a:picLocks noChangeAspect="1"/>
          </p:cNvPicPr>
          <p:nvPr/>
        </p:nvPicPr>
        <p:blipFill>
          <a:blip r:embed="rId2"/>
          <a:stretch>
            <a:fillRect/>
          </a:stretch>
        </p:blipFill>
        <p:spPr>
          <a:xfrm>
            <a:off x="157869" y="10838"/>
            <a:ext cx="8886543" cy="3556227"/>
          </a:xfrm>
          <a:prstGeom prst="rect">
            <a:avLst/>
          </a:prstGeom>
        </p:spPr>
      </p:pic>
      <p:sp>
        <p:nvSpPr>
          <p:cNvPr id="3" name="Content Placeholder 2">
            <a:extLst>
              <a:ext uri="{FF2B5EF4-FFF2-40B4-BE49-F238E27FC236}">
                <a16:creationId xmlns:a16="http://schemas.microsoft.com/office/drawing/2014/main" id="{28A3A3D6-D712-4A13-A02F-40D411BF3D79}"/>
              </a:ext>
            </a:extLst>
          </p:cNvPr>
          <p:cNvSpPr>
            <a:spLocks noGrp="1"/>
          </p:cNvSpPr>
          <p:nvPr>
            <p:ph idx="1"/>
          </p:nvPr>
        </p:nvSpPr>
        <p:spPr>
          <a:xfrm>
            <a:off x="0" y="3720975"/>
            <a:ext cx="9144000" cy="2308634"/>
          </a:xfrm>
        </p:spPr>
        <p:txBody>
          <a:bodyPr/>
          <a:lstStyle/>
          <a:p>
            <a:pPr marL="0" indent="0" algn="just">
              <a:buNone/>
            </a:pPr>
            <a:r>
              <a:rPr lang="en-GB" sz="2000" dirty="0">
                <a:latin typeface="Arial" panose="020B0604020202020204" pitchFamily="34" charset="0"/>
                <a:cs typeface="Arial" panose="020B0604020202020204" pitchFamily="34" charset="0"/>
              </a:rPr>
              <a:t>The circular economy is defined as: </a:t>
            </a:r>
          </a:p>
          <a:p>
            <a:pPr marL="0" indent="0" algn="just">
              <a:buNone/>
            </a:pPr>
            <a:r>
              <a:rPr lang="en-GB" sz="2000" dirty="0">
                <a:latin typeface="Arial" panose="020B0604020202020204" pitchFamily="34" charset="0"/>
                <a:cs typeface="Arial" panose="020B0604020202020204" pitchFamily="34" charset="0"/>
              </a:rPr>
              <a:t>‘a regenerative system in which resource input and waste, emission and energy leakage are minimised by slowing, closing and narrowing material and energy loops. </a:t>
            </a:r>
          </a:p>
          <a:p>
            <a:pPr marL="0" indent="0" algn="just">
              <a:buNone/>
            </a:pPr>
            <a:r>
              <a:rPr lang="en-GB" sz="2000" dirty="0">
                <a:latin typeface="Arial" panose="020B0604020202020204" pitchFamily="34" charset="0"/>
                <a:cs typeface="Arial" panose="020B0604020202020204" pitchFamily="34" charset="0"/>
              </a:rPr>
              <a:t>This can be achieved through long-lasting design, maintenance, repair, reuse, remanufacturing, refurbishing and recycling’ Geissdoerfer et al (2017)</a:t>
            </a:r>
          </a:p>
        </p:txBody>
      </p:sp>
    </p:spTree>
    <p:extLst>
      <p:ext uri="{BB962C8B-B14F-4D97-AF65-F5344CB8AC3E}">
        <p14:creationId xmlns:p14="http://schemas.microsoft.com/office/powerpoint/2010/main" val="1602073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EF969F-2A10-4448-8A5E-5D3BDF6CE69D}"/>
              </a:ext>
            </a:extLst>
          </p:cNvPr>
          <p:cNvSpPr>
            <a:spLocks noGrp="1"/>
          </p:cNvSpPr>
          <p:nvPr>
            <p:ph idx="1"/>
          </p:nvPr>
        </p:nvSpPr>
        <p:spPr>
          <a:xfrm>
            <a:off x="0" y="244445"/>
            <a:ext cx="3479291" cy="5758004"/>
          </a:xfrm>
        </p:spPr>
        <p:txBody>
          <a:bodyPr>
            <a:normAutofit fontScale="92500" lnSpcReduction="10000"/>
          </a:bodyPr>
          <a:lstStyle/>
          <a:p>
            <a:pPr marL="0" indent="0" algn="just">
              <a:buNone/>
            </a:pPr>
            <a:r>
              <a:rPr lang="en-GB" sz="1600" dirty="0">
                <a:latin typeface="Arial" panose="020B0604020202020204" pitchFamily="34" charset="0"/>
                <a:cs typeface="Arial" panose="020B0604020202020204" pitchFamily="34" charset="0"/>
              </a:rPr>
              <a:t>According to Stahl (2016) the circular economy system is designed to create environmental, economic and social value by eliminating waste for the life cycle of a product.</a:t>
            </a:r>
          </a:p>
          <a:p>
            <a:pPr marL="0" indent="0" algn="just">
              <a:buNone/>
            </a:pPr>
            <a:endParaRPr lang="en-GB" sz="1600" dirty="0">
              <a:latin typeface="Arial" panose="020B0604020202020204" pitchFamily="34" charset="0"/>
              <a:cs typeface="Arial" panose="020B0604020202020204" pitchFamily="34" charset="0"/>
            </a:endParaRPr>
          </a:p>
          <a:p>
            <a:pPr marL="0" indent="0" algn="just">
              <a:buNone/>
            </a:pPr>
            <a:r>
              <a:rPr lang="en-GB" sz="1600" dirty="0">
                <a:latin typeface="Arial" panose="020B0604020202020204" pitchFamily="34" charset="0"/>
                <a:cs typeface="Arial" panose="020B0604020202020204" pitchFamily="34" charset="0"/>
              </a:rPr>
              <a:t>It aims to shift away from the linear take-make-dispose economy, which generates high levels of energy, labour and material waste.</a:t>
            </a:r>
          </a:p>
          <a:p>
            <a:pPr marL="0" indent="0" algn="just">
              <a:buNone/>
            </a:pPr>
            <a:endParaRPr lang="en-GB" sz="1600" dirty="0">
              <a:latin typeface="Arial" panose="020B0604020202020204" pitchFamily="34" charset="0"/>
              <a:cs typeface="Arial" panose="020B0604020202020204" pitchFamily="34" charset="0"/>
            </a:endParaRPr>
          </a:p>
          <a:p>
            <a:pPr marL="0" indent="0" algn="just">
              <a:buNone/>
            </a:pPr>
            <a:r>
              <a:rPr lang="en-GB" sz="1600" dirty="0">
                <a:latin typeface="Arial" panose="020B0604020202020204" pitchFamily="34" charset="0"/>
                <a:cs typeface="Arial" panose="020B0604020202020204" pitchFamily="34" charset="0"/>
              </a:rPr>
              <a:t>Instead, circular economy promotes maintain the highest utility and value of materials through restorative and regenerative design.</a:t>
            </a:r>
          </a:p>
          <a:p>
            <a:pPr marL="0" indent="0" algn="just">
              <a:buNone/>
            </a:pPr>
            <a:endParaRPr lang="en-GB" sz="1600" dirty="0">
              <a:latin typeface="Arial" panose="020B0604020202020204" pitchFamily="34" charset="0"/>
              <a:cs typeface="Arial" panose="020B0604020202020204" pitchFamily="34" charset="0"/>
            </a:endParaRPr>
          </a:p>
          <a:p>
            <a:pPr marL="0" indent="0" algn="just">
              <a:buNone/>
            </a:pPr>
            <a:r>
              <a:rPr lang="en-GB" sz="1600" dirty="0">
                <a:latin typeface="Arial" panose="020B0604020202020204" pitchFamily="34" charset="0"/>
                <a:cs typeface="Arial" panose="020B0604020202020204" pitchFamily="34" charset="0"/>
              </a:rPr>
              <a:t>This is a closed-loop approach to the economy, which focuses on the optimal use of resources, enhancing the use and preservation of natural capital and limiting risks by effectively managing finite resource stocks and renewable energy</a:t>
            </a:r>
          </a:p>
          <a:p>
            <a:pPr marL="0" indent="0" algn="just">
              <a:buNone/>
            </a:pPr>
            <a:r>
              <a:rPr lang="en-GB" sz="1600" dirty="0">
                <a:latin typeface="Arial" panose="020B0604020202020204" pitchFamily="34" charset="0"/>
                <a:cs typeface="Arial" panose="020B0604020202020204" pitchFamily="34" charset="0"/>
              </a:rPr>
              <a:t> (Webster 2015)</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94D3BDC-918C-4B57-99F6-6F30194DA479}"/>
              </a:ext>
            </a:extLst>
          </p:cNvPr>
          <p:cNvPicPr>
            <a:picLocks noChangeAspect="1"/>
          </p:cNvPicPr>
          <p:nvPr/>
        </p:nvPicPr>
        <p:blipFill>
          <a:blip r:embed="rId2"/>
          <a:stretch>
            <a:fillRect/>
          </a:stretch>
        </p:blipFill>
        <p:spPr>
          <a:xfrm>
            <a:off x="4054396" y="1525645"/>
            <a:ext cx="4514498" cy="3803464"/>
          </a:xfrm>
          <a:prstGeom prst="rect">
            <a:avLst/>
          </a:prstGeom>
          <a:effectLst/>
        </p:spPr>
      </p:pic>
    </p:spTree>
    <p:extLst>
      <p:ext uri="{BB962C8B-B14F-4D97-AF65-F5344CB8AC3E}">
        <p14:creationId xmlns:p14="http://schemas.microsoft.com/office/powerpoint/2010/main" val="876920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6B9D29-3715-40DC-BD0E-C1C7E536E7E2}"/>
              </a:ext>
            </a:extLst>
          </p:cNvPr>
          <p:cNvSpPr>
            <a:spLocks noGrp="1"/>
          </p:cNvSpPr>
          <p:nvPr>
            <p:ph idx="1"/>
          </p:nvPr>
        </p:nvSpPr>
        <p:spPr>
          <a:xfrm>
            <a:off x="0" y="455691"/>
            <a:ext cx="3479291" cy="5591470"/>
          </a:xfrm>
        </p:spPr>
        <p:txBody>
          <a:bodyPr>
            <a:normAutofit fontScale="92500" lnSpcReduction="10000"/>
          </a:bodyPr>
          <a:lstStyle/>
          <a:p>
            <a:pPr marL="0" indent="0" algn="just">
              <a:buNone/>
            </a:pPr>
            <a:r>
              <a:rPr lang="en-GB" sz="1700" dirty="0">
                <a:latin typeface="Arial" panose="020B0604020202020204" pitchFamily="34" charset="0"/>
                <a:cs typeface="Arial" panose="020B0604020202020204" pitchFamily="34" charset="0"/>
              </a:rPr>
              <a:t>The circular economy is based on three principles for action :</a:t>
            </a:r>
          </a:p>
          <a:p>
            <a:pPr marL="0" indent="0" algn="just">
              <a:buNone/>
            </a:pPr>
            <a:r>
              <a:rPr lang="en-GB" sz="1700" dirty="0">
                <a:latin typeface="Arial" panose="020B0604020202020204" pitchFamily="34" charset="0"/>
                <a:cs typeface="Arial" panose="020B0604020202020204" pitchFamily="34" charset="0"/>
              </a:rPr>
              <a:t>Ellen </a:t>
            </a:r>
            <a:r>
              <a:rPr lang="en-GB" sz="1700" dirty="0" err="1">
                <a:latin typeface="Arial" panose="020B0604020202020204" pitchFamily="34" charset="0"/>
                <a:cs typeface="Arial" panose="020B0604020202020204" pitchFamily="34" charset="0"/>
              </a:rPr>
              <a:t>Mcarthur</a:t>
            </a:r>
            <a:r>
              <a:rPr lang="en-GB" sz="1700" dirty="0">
                <a:latin typeface="Arial" panose="020B0604020202020204" pitchFamily="34" charset="0"/>
                <a:cs typeface="Arial" panose="020B0604020202020204" pitchFamily="34" charset="0"/>
              </a:rPr>
              <a:t> Foundation 2012</a:t>
            </a:r>
          </a:p>
          <a:p>
            <a:pPr marL="0" indent="0" algn="just">
              <a:buNone/>
            </a:pPr>
            <a:r>
              <a:rPr lang="en-GB" sz="1700" dirty="0">
                <a:latin typeface="Arial" panose="020B0604020202020204" pitchFamily="34" charset="0"/>
                <a:cs typeface="Arial" panose="020B0604020202020204" pitchFamily="34" charset="0"/>
              </a:rPr>
              <a:t>Natural capital should be preserved and enhanced by exerting control on limited stocks of natural resources and utilising resources that are renewable in nature.</a:t>
            </a:r>
          </a:p>
          <a:p>
            <a:pPr marL="0" indent="0" algn="just">
              <a:buNone/>
            </a:pPr>
            <a:r>
              <a:rPr lang="en-GB" sz="1700" dirty="0">
                <a:latin typeface="Arial" panose="020B0604020202020204" pitchFamily="34" charset="0"/>
                <a:cs typeface="Arial" panose="020B0604020202020204" pitchFamily="34" charset="0"/>
              </a:rPr>
              <a:t>Using resources optimally so that products and their components can be of high utility, both in the technical and the biological stages of a products life cycle- a zero waste economy.</a:t>
            </a:r>
          </a:p>
          <a:p>
            <a:pPr marL="0" indent="0" algn="just">
              <a:buNone/>
            </a:pPr>
            <a:r>
              <a:rPr lang="en-GB" sz="1700" dirty="0">
                <a:latin typeface="Arial" panose="020B0604020202020204" pitchFamily="34" charset="0"/>
                <a:cs typeface="Arial" panose="020B0604020202020204" pitchFamily="34" charset="0"/>
              </a:rPr>
              <a:t>Fostering system effectiveness, by encouraging industries to design products in a way that they can be remanufactured, refurbished and recycled for use in a new supply chain and circulated continuously through the economy- placing greater importance on access to food, shelter, education, mobility and human utility.</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BB0D009-5CBB-41DF-ACC1-9B027B7078A6}"/>
              </a:ext>
            </a:extLst>
          </p:cNvPr>
          <p:cNvPicPr>
            <a:picLocks noChangeAspect="1"/>
          </p:cNvPicPr>
          <p:nvPr/>
        </p:nvPicPr>
        <p:blipFill>
          <a:blip r:embed="rId2"/>
          <a:stretch>
            <a:fillRect/>
          </a:stretch>
        </p:blipFill>
        <p:spPr>
          <a:xfrm>
            <a:off x="4536742" y="807593"/>
            <a:ext cx="3549806" cy="5239568"/>
          </a:xfrm>
          <a:prstGeom prst="rect">
            <a:avLst/>
          </a:prstGeom>
          <a:effectLst/>
        </p:spPr>
      </p:pic>
    </p:spTree>
    <p:extLst>
      <p:ext uri="{BB962C8B-B14F-4D97-AF65-F5344CB8AC3E}">
        <p14:creationId xmlns:p14="http://schemas.microsoft.com/office/powerpoint/2010/main" val="3179465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409E7-846D-4F77-A476-9BE64E131EC6}"/>
              </a:ext>
            </a:extLst>
          </p:cNvPr>
          <p:cNvSpPr>
            <a:spLocks noGrp="1"/>
          </p:cNvSpPr>
          <p:nvPr>
            <p:ph type="title"/>
          </p:nvPr>
        </p:nvSpPr>
        <p:spPr>
          <a:xfrm>
            <a:off x="72428" y="365125"/>
            <a:ext cx="4599160" cy="1974056"/>
          </a:xfrm>
        </p:spPr>
        <p:txBody>
          <a:bodyPr/>
          <a:lstStyle/>
          <a:p>
            <a:pPr algn="ctr"/>
            <a:r>
              <a:rPr lang="en-GB" sz="2000" b="1" dirty="0">
                <a:latin typeface="Arial" panose="020B0604020202020204" pitchFamily="34" charset="0"/>
                <a:cs typeface="Arial" panose="020B0604020202020204" pitchFamily="34" charset="0"/>
              </a:rPr>
              <a:t>The Green Economy</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The term green economy was first coined in a pioneering 1989 report for the British government by a group of leading environmental economists, entitled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solidFill>
                  <a:srgbClr val="00B050"/>
                </a:solidFill>
                <a:latin typeface="Arial" panose="020B0604020202020204" pitchFamily="34" charset="0"/>
                <a:cs typeface="Arial" panose="020B0604020202020204" pitchFamily="34" charset="0"/>
              </a:rPr>
              <a:t>Blueprint for a Green Economy </a:t>
            </a:r>
            <a:br>
              <a:rPr lang="en-GB" sz="1800" b="1" dirty="0">
                <a:solidFill>
                  <a:srgbClr val="00B050"/>
                </a:solidFill>
                <a:latin typeface="Arial" panose="020B0604020202020204" pitchFamily="34" charset="0"/>
                <a:cs typeface="Arial" panose="020B0604020202020204" pitchFamily="34" charset="0"/>
              </a:rPr>
            </a:br>
            <a:r>
              <a:rPr lang="en-GB" sz="1800" b="1" dirty="0">
                <a:solidFill>
                  <a:srgbClr val="00B050"/>
                </a:solidFill>
                <a:latin typeface="Arial" panose="020B0604020202020204" pitchFamily="34" charset="0"/>
                <a:cs typeface="Arial" panose="020B0604020202020204" pitchFamily="34" charset="0"/>
              </a:rPr>
              <a:t>Pearce et al (1989).</a:t>
            </a:r>
            <a:br>
              <a:rPr lang="en-GB" sz="1800" b="1" dirty="0">
                <a:solidFill>
                  <a:srgbClr val="00B050"/>
                </a:solidFill>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According to the United Nations Environmental programme (UNEP), the green economy is defined as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solidFill>
                  <a:srgbClr val="00B050"/>
                </a:solidFill>
                <a:latin typeface="Arial" panose="020B0604020202020204" pitchFamily="34" charset="0"/>
                <a:cs typeface="Arial" panose="020B0604020202020204" pitchFamily="34" charset="0"/>
              </a:rPr>
              <a:t> ‘one that results in improved human well-being and social equity, while significantly reducing environmental risks and ecological scarcities</a:t>
            </a:r>
            <a:br>
              <a:rPr lang="en-GB" sz="1800" b="1" dirty="0">
                <a:solidFill>
                  <a:srgbClr val="00B050"/>
                </a:solidFill>
                <a:latin typeface="Arial" panose="020B0604020202020204" pitchFamily="34" charset="0"/>
                <a:cs typeface="Arial" panose="020B0604020202020204" pitchFamily="34" charset="0"/>
              </a:rPr>
            </a:br>
            <a:br>
              <a:rPr lang="en-GB" sz="1800" b="1" dirty="0">
                <a:solidFill>
                  <a:srgbClr val="00B050"/>
                </a:solidFill>
                <a:latin typeface="Arial" panose="020B0604020202020204" pitchFamily="34" charset="0"/>
                <a:cs typeface="Arial" panose="020B0604020202020204" pitchFamily="34" charset="0"/>
              </a:rPr>
            </a:br>
            <a:r>
              <a:rPr lang="en-GB" sz="1800" b="1" dirty="0">
                <a:solidFill>
                  <a:srgbClr val="00B050"/>
                </a:solidFill>
                <a:latin typeface="Arial" panose="020B0604020202020204" pitchFamily="34" charset="0"/>
                <a:cs typeface="Arial" panose="020B0604020202020204" pitchFamily="34" charset="0"/>
              </a:rPr>
              <a:t> (Allen and </a:t>
            </a:r>
            <a:r>
              <a:rPr lang="en-GB" sz="1800" b="1" dirty="0" err="1">
                <a:solidFill>
                  <a:srgbClr val="00B050"/>
                </a:solidFill>
                <a:latin typeface="Arial" panose="020B0604020202020204" pitchFamily="34" charset="0"/>
                <a:cs typeface="Arial" panose="020B0604020202020204" pitchFamily="34" charset="0"/>
              </a:rPr>
              <a:t>Clouth</a:t>
            </a:r>
            <a:r>
              <a:rPr lang="en-GB" sz="1800" b="1" dirty="0">
                <a:solidFill>
                  <a:srgbClr val="00B050"/>
                </a:solidFill>
                <a:latin typeface="Arial" panose="020B0604020202020204" pitchFamily="34" charset="0"/>
                <a:cs typeface="Arial" panose="020B0604020202020204" pitchFamily="34" charset="0"/>
              </a:rPr>
              <a:t> 2012)</a:t>
            </a:r>
          </a:p>
        </p:txBody>
      </p:sp>
      <p:pic>
        <p:nvPicPr>
          <p:cNvPr id="4" name="Content Placeholder 3">
            <a:extLst>
              <a:ext uri="{FF2B5EF4-FFF2-40B4-BE49-F238E27FC236}">
                <a16:creationId xmlns:a16="http://schemas.microsoft.com/office/drawing/2014/main" id="{F131F61D-98A5-4BD1-B78A-9E785AE133F4}"/>
              </a:ext>
            </a:extLst>
          </p:cNvPr>
          <p:cNvPicPr>
            <a:picLocks noGrp="1" noChangeAspect="1"/>
          </p:cNvPicPr>
          <p:nvPr>
            <p:ph idx="1"/>
          </p:nvPr>
        </p:nvPicPr>
        <p:blipFill>
          <a:blip r:embed="rId2"/>
          <a:stretch>
            <a:fillRect/>
          </a:stretch>
        </p:blipFill>
        <p:spPr>
          <a:xfrm>
            <a:off x="4671588" y="987751"/>
            <a:ext cx="4276725" cy="3324225"/>
          </a:xfrm>
          <a:prstGeom prst="rect">
            <a:avLst/>
          </a:prstGeom>
        </p:spPr>
      </p:pic>
    </p:spTree>
    <p:extLst>
      <p:ext uri="{BB962C8B-B14F-4D97-AF65-F5344CB8AC3E}">
        <p14:creationId xmlns:p14="http://schemas.microsoft.com/office/powerpoint/2010/main" val="3322315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BF127-5F35-40DC-84A9-281C2623FAA2}"/>
              </a:ext>
            </a:extLst>
          </p:cNvPr>
          <p:cNvSpPr>
            <a:spLocks noGrp="1"/>
          </p:cNvSpPr>
          <p:nvPr>
            <p:ph type="title"/>
          </p:nvPr>
        </p:nvSpPr>
        <p:spPr>
          <a:xfrm>
            <a:off x="628650" y="365125"/>
            <a:ext cx="7886700" cy="956681"/>
          </a:xfrm>
        </p:spPr>
        <p:txBody>
          <a:bodyPr/>
          <a:lstStyle/>
          <a:p>
            <a:r>
              <a:rPr lang="en-GB" sz="2400" dirty="0">
                <a:latin typeface="Arial" panose="020B0604020202020204" pitchFamily="34" charset="0"/>
                <a:cs typeface="Arial" panose="020B0604020202020204" pitchFamily="34" charset="0"/>
              </a:rPr>
              <a:t>The Green economy is based on six main sectors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Miller et al (2010)</a:t>
            </a:r>
          </a:p>
        </p:txBody>
      </p:sp>
      <p:sp>
        <p:nvSpPr>
          <p:cNvPr id="3" name="Content Placeholder 2">
            <a:extLst>
              <a:ext uri="{FF2B5EF4-FFF2-40B4-BE49-F238E27FC236}">
                <a16:creationId xmlns:a16="http://schemas.microsoft.com/office/drawing/2014/main" id="{830FA6C1-4EAD-4920-B5BE-AC7C0A0B0CD9}"/>
              </a:ext>
            </a:extLst>
          </p:cNvPr>
          <p:cNvSpPr>
            <a:spLocks noGrp="1"/>
          </p:cNvSpPr>
          <p:nvPr>
            <p:ph idx="1"/>
          </p:nvPr>
        </p:nvSpPr>
        <p:spPr>
          <a:xfrm>
            <a:off x="529062" y="1463486"/>
            <a:ext cx="7886700" cy="4351338"/>
          </a:xfrm>
        </p:spPr>
        <p:txBody>
          <a:bodyPr/>
          <a:lstStyle/>
          <a:p>
            <a:pPr marL="514350" indent="-514350">
              <a:buFont typeface="+mj-lt"/>
              <a:buAutoNum type="arabicPeriod"/>
            </a:pPr>
            <a:r>
              <a:rPr lang="en-GB" dirty="0"/>
              <a:t>Renewable Energy</a:t>
            </a:r>
          </a:p>
          <a:p>
            <a:pPr marL="514350" indent="-514350">
              <a:buFont typeface="+mj-lt"/>
              <a:buAutoNum type="arabicPeriod"/>
            </a:pPr>
            <a:r>
              <a:rPr lang="en-GB" dirty="0"/>
              <a:t>Green buildings</a:t>
            </a:r>
          </a:p>
          <a:p>
            <a:pPr marL="514350" indent="-514350">
              <a:buFont typeface="+mj-lt"/>
              <a:buAutoNum type="arabicPeriod"/>
            </a:pPr>
            <a:r>
              <a:rPr lang="en-GB" dirty="0"/>
              <a:t>Sustainable transport</a:t>
            </a:r>
          </a:p>
          <a:p>
            <a:pPr marL="514350" indent="-514350">
              <a:buFont typeface="+mj-lt"/>
              <a:buAutoNum type="arabicPeriod"/>
            </a:pPr>
            <a:r>
              <a:rPr lang="en-GB" dirty="0"/>
              <a:t>Water management</a:t>
            </a:r>
          </a:p>
          <a:p>
            <a:pPr marL="514350" indent="-514350">
              <a:buFont typeface="+mj-lt"/>
              <a:buAutoNum type="arabicPeriod"/>
            </a:pPr>
            <a:r>
              <a:rPr lang="en-GB" dirty="0"/>
              <a:t>Waste management</a:t>
            </a:r>
          </a:p>
          <a:p>
            <a:pPr marL="514350" indent="-514350">
              <a:buFont typeface="+mj-lt"/>
              <a:buAutoNum type="arabicPeriod"/>
            </a:pPr>
            <a:r>
              <a:rPr lang="en-GB" dirty="0"/>
              <a:t>Land management</a:t>
            </a:r>
          </a:p>
          <a:p>
            <a:pPr marL="514350" indent="-514350">
              <a:buFont typeface="+mj-lt"/>
              <a:buAutoNum type="arabicPeriod"/>
            </a:pPr>
            <a:endParaRPr lang="en-GB" dirty="0"/>
          </a:p>
          <a:p>
            <a:pPr marL="0" indent="0">
              <a:buNone/>
            </a:pPr>
            <a:r>
              <a:rPr lang="en-GB" dirty="0"/>
              <a:t>All relevant considerations within the hospitality industry…</a:t>
            </a:r>
          </a:p>
        </p:txBody>
      </p:sp>
    </p:spTree>
    <p:extLst>
      <p:ext uri="{BB962C8B-B14F-4D97-AF65-F5344CB8AC3E}">
        <p14:creationId xmlns:p14="http://schemas.microsoft.com/office/powerpoint/2010/main" val="3535819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get everyone to care about a green economy | Angela Francis">
            <a:hlinkClick r:id="" action="ppaction://media"/>
            <a:extLst>
              <a:ext uri="{FF2B5EF4-FFF2-40B4-BE49-F238E27FC236}">
                <a16:creationId xmlns:a16="http://schemas.microsoft.com/office/drawing/2014/main" id="{FA8D62E1-A83F-4FA4-80E8-40535D84D828}"/>
              </a:ext>
            </a:extLst>
          </p:cNvPr>
          <p:cNvPicPr>
            <a:picLocks noGrp="1" noRot="1" noChangeAspect="1"/>
          </p:cNvPicPr>
          <p:nvPr>
            <p:ph idx="1"/>
            <a:videoFile r:link="rId1"/>
          </p:nvPr>
        </p:nvPicPr>
        <p:blipFill>
          <a:blip r:embed="rId3"/>
          <a:stretch>
            <a:fillRect/>
          </a:stretch>
        </p:blipFill>
        <p:spPr>
          <a:xfrm>
            <a:off x="0" y="0"/>
            <a:ext cx="9144000" cy="6020554"/>
          </a:xfrm>
          <a:prstGeom prst="rect">
            <a:avLst/>
          </a:prstGeom>
        </p:spPr>
      </p:pic>
    </p:spTree>
    <p:extLst>
      <p:ext uri="{BB962C8B-B14F-4D97-AF65-F5344CB8AC3E}">
        <p14:creationId xmlns:p14="http://schemas.microsoft.com/office/powerpoint/2010/main" val="56938684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EB902D-2769-4074-A031-80E6AEC60189}"/>
              </a:ext>
            </a:extLst>
          </p:cNvPr>
          <p:cNvPicPr>
            <a:picLocks noChangeAspect="1"/>
          </p:cNvPicPr>
          <p:nvPr/>
        </p:nvPicPr>
        <p:blipFill>
          <a:blip r:embed="rId2"/>
          <a:stretch>
            <a:fillRect/>
          </a:stretch>
        </p:blipFill>
        <p:spPr>
          <a:xfrm>
            <a:off x="1041150" y="1403288"/>
            <a:ext cx="7474200" cy="2782950"/>
          </a:xfrm>
          <a:prstGeom prst="rect">
            <a:avLst/>
          </a:prstGeom>
        </p:spPr>
      </p:pic>
    </p:spTree>
    <p:extLst>
      <p:ext uri="{BB962C8B-B14F-4D97-AF65-F5344CB8AC3E}">
        <p14:creationId xmlns:p14="http://schemas.microsoft.com/office/powerpoint/2010/main" val="738232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91E77D-A350-43E9-8717-E1FEDFB41509}"/>
              </a:ext>
            </a:extLst>
          </p:cNvPr>
          <p:cNvSpPr>
            <a:spLocks noGrp="1"/>
          </p:cNvSpPr>
          <p:nvPr>
            <p:ph idx="1"/>
          </p:nvPr>
        </p:nvSpPr>
        <p:spPr>
          <a:xfrm>
            <a:off x="0" y="986827"/>
            <a:ext cx="3479292" cy="4268271"/>
          </a:xfrm>
        </p:spPr>
        <p:txBody>
          <a:bodyPr>
            <a:noAutofit/>
          </a:bodyPr>
          <a:lstStyle/>
          <a:p>
            <a:pPr marL="0" indent="0" algn="just">
              <a:buNone/>
            </a:pPr>
            <a:r>
              <a:rPr lang="en-GB" sz="1400" dirty="0">
                <a:latin typeface="Arial" panose="020B0604020202020204" pitchFamily="34" charset="0"/>
                <a:cs typeface="Arial" panose="020B0604020202020204" pitchFamily="34" charset="0"/>
              </a:rPr>
              <a:t>The </a:t>
            </a:r>
            <a:r>
              <a:rPr lang="en-GB" sz="1400" b="1" dirty="0">
                <a:solidFill>
                  <a:srgbClr val="00B050"/>
                </a:solidFill>
                <a:latin typeface="Arial" panose="020B0604020202020204" pitchFamily="34" charset="0"/>
                <a:cs typeface="Arial" panose="020B0604020202020204" pitchFamily="34" charset="0"/>
              </a:rPr>
              <a:t>CORE GREEN ECONOMY </a:t>
            </a:r>
            <a:r>
              <a:rPr lang="en-GB" sz="1400" dirty="0">
                <a:latin typeface="Arial" panose="020B0604020202020204" pitchFamily="34" charset="0"/>
                <a:cs typeface="Arial" panose="020B0604020202020204" pitchFamily="34" charset="0"/>
              </a:rPr>
              <a:t>contains companies and institutions that provide products and services that conserve resources, offer clean alternatives, reduce pollution and repurpose waste. For example, companies that sell and install solar panel systems and automobile companies that offer hybrid cars allow other companies to be more sustainable</a:t>
            </a:r>
          </a:p>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The </a:t>
            </a:r>
            <a:r>
              <a:rPr lang="en-GB" sz="1400" b="1" dirty="0">
                <a:solidFill>
                  <a:srgbClr val="00B050"/>
                </a:solidFill>
                <a:latin typeface="Arial" panose="020B0604020202020204" pitchFamily="34" charset="0"/>
                <a:cs typeface="Arial" panose="020B0604020202020204" pitchFamily="34" charset="0"/>
              </a:rPr>
              <a:t>ADAPTIVE GREEN ECONOMY </a:t>
            </a:r>
            <a:r>
              <a:rPr lang="en-GB" sz="1400" dirty="0">
                <a:latin typeface="Arial" panose="020B0604020202020204" pitchFamily="34" charset="0"/>
                <a:cs typeface="Arial" panose="020B0604020202020204" pitchFamily="34" charset="0"/>
              </a:rPr>
              <a:t>encompasses companies and institutions that under serious efforts to ‘green’ their products, processes and supply chains (making them more environmentally sustainable).These companies adopt a philosophy that green operations are good for business and good for the future. Adaptive green companies and institutions drive demand in the core green economy</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1BE2D31-7B6D-4352-83C3-14FF0327E2EC}"/>
              </a:ext>
            </a:extLst>
          </p:cNvPr>
          <p:cNvPicPr>
            <a:picLocks noChangeAspect="1"/>
          </p:cNvPicPr>
          <p:nvPr/>
        </p:nvPicPr>
        <p:blipFill rotWithShape="1">
          <a:blip r:embed="rId2"/>
          <a:srcRect r="7018"/>
          <a:stretch/>
        </p:blipFill>
        <p:spPr>
          <a:xfrm>
            <a:off x="4325489" y="1550733"/>
            <a:ext cx="4311518" cy="3385873"/>
          </a:xfrm>
          <a:prstGeom prst="rect">
            <a:avLst/>
          </a:prstGeom>
          <a:effectLst/>
        </p:spPr>
      </p:pic>
    </p:spTree>
    <p:extLst>
      <p:ext uri="{BB962C8B-B14F-4D97-AF65-F5344CB8AC3E}">
        <p14:creationId xmlns:p14="http://schemas.microsoft.com/office/powerpoint/2010/main" val="4003477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the Most Sustainable City in the World?">
            <a:hlinkClick r:id="" action="ppaction://media"/>
            <a:extLst>
              <a:ext uri="{FF2B5EF4-FFF2-40B4-BE49-F238E27FC236}">
                <a16:creationId xmlns:a16="http://schemas.microsoft.com/office/drawing/2014/main" id="{42B71507-2473-4017-8B2C-2E10E8C6A807}"/>
              </a:ext>
            </a:extLst>
          </p:cNvPr>
          <p:cNvPicPr>
            <a:picLocks noGrp="1" noRot="1" noChangeAspect="1"/>
          </p:cNvPicPr>
          <p:nvPr>
            <p:ph idx="1"/>
            <a:videoFile r:link="rId1"/>
          </p:nvPr>
        </p:nvPicPr>
        <p:blipFill>
          <a:blip r:embed="rId3"/>
          <a:stretch>
            <a:fillRect/>
          </a:stretch>
        </p:blipFill>
        <p:spPr>
          <a:xfrm>
            <a:off x="0" y="0"/>
            <a:ext cx="9144000" cy="6020554"/>
          </a:xfrm>
          <a:prstGeom prst="rect">
            <a:avLst/>
          </a:prstGeom>
        </p:spPr>
      </p:pic>
    </p:spTree>
    <p:extLst>
      <p:ext uri="{BB962C8B-B14F-4D97-AF65-F5344CB8AC3E}">
        <p14:creationId xmlns:p14="http://schemas.microsoft.com/office/powerpoint/2010/main" val="412178364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AC3681F-D938-4031-843E-2DAEF030EF41}"/>
              </a:ext>
            </a:extLst>
          </p:cNvPr>
          <p:cNvPicPr>
            <a:picLocks noChangeAspect="1"/>
          </p:cNvPicPr>
          <p:nvPr/>
        </p:nvPicPr>
        <p:blipFill>
          <a:blip r:embed="rId2"/>
          <a:stretch>
            <a:fillRect/>
          </a:stretch>
        </p:blipFill>
        <p:spPr>
          <a:xfrm>
            <a:off x="979683" y="1492735"/>
            <a:ext cx="7474344" cy="2786113"/>
          </a:xfrm>
          <a:prstGeom prst="rect">
            <a:avLst/>
          </a:prstGeom>
        </p:spPr>
      </p:pic>
    </p:spTree>
    <p:extLst>
      <p:ext uri="{BB962C8B-B14F-4D97-AF65-F5344CB8AC3E}">
        <p14:creationId xmlns:p14="http://schemas.microsoft.com/office/powerpoint/2010/main" val="4016602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9E5B-5BB3-4D89-B063-CBD3745426E1}"/>
              </a:ext>
            </a:extLst>
          </p:cNvPr>
          <p:cNvSpPr>
            <a:spLocks noGrp="1"/>
          </p:cNvSpPr>
          <p:nvPr>
            <p:ph type="title"/>
          </p:nvPr>
        </p:nvSpPr>
        <p:spPr>
          <a:xfrm>
            <a:off x="0" y="840648"/>
            <a:ext cx="3479291" cy="804357"/>
          </a:xfrm>
        </p:spPr>
        <p:txBody>
          <a:bodyPr>
            <a:normAutofit fontScale="90000"/>
          </a:bodyPr>
          <a:lstStyle/>
          <a:p>
            <a:br>
              <a:rPr lang="en-GB" sz="11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In 2010 Gunter Pauli published a book that offered a leap forward from the green economy: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i="1" dirty="0">
                <a:solidFill>
                  <a:srgbClr val="0070C0"/>
                </a:solidFill>
                <a:latin typeface="Arial" panose="020B0604020202020204" pitchFamily="34" charset="0"/>
                <a:cs typeface="Arial" panose="020B0604020202020204" pitchFamily="34" charset="0"/>
              </a:rPr>
              <a:t>The Blue Economy:10 years, 100 innovations, 100 million jobs.</a:t>
            </a:r>
            <a:br>
              <a:rPr lang="en-GB" sz="1600" b="1" i="1" dirty="0">
                <a:solidFill>
                  <a:srgbClr val="0070C0"/>
                </a:solidFill>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idea of the blue economy- </a:t>
            </a:r>
            <a:r>
              <a:rPr lang="en-GB" sz="1300" i="1" dirty="0">
                <a:latin typeface="Arial" panose="020B0604020202020204" pitchFamily="34" charset="0"/>
                <a:cs typeface="Arial" panose="020B0604020202020204" pitchFamily="34" charset="0"/>
              </a:rPr>
              <a:t>based on the idea that the sky, oceans and earth all look blue from space,</a:t>
            </a:r>
            <a:r>
              <a:rPr lang="en-GB" sz="1600" dirty="0">
                <a:latin typeface="Arial" panose="020B0604020202020204" pitchFamily="34" charset="0"/>
                <a:cs typeface="Arial" panose="020B0604020202020204" pitchFamily="34" charset="0"/>
              </a:rPr>
              <a:t> is that it is possible to shift from scarcity to abundance with what is locally available.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main argument is that some of the sustainable issues and solutions have trade-offs.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Renewable energy is not yet affordable to all, and there are some issues with current technology that might affect people's health and the environment.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Instead, the blue economy offers circular solutions with no negative trade offs.</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3CF947-7B1C-4055-A463-7A4AC8960029}"/>
              </a:ext>
            </a:extLst>
          </p:cNvPr>
          <p:cNvSpPr>
            <a:spLocks noGrp="1"/>
          </p:cNvSpPr>
          <p:nvPr>
            <p:ph idx="1"/>
          </p:nvPr>
        </p:nvSpPr>
        <p:spPr>
          <a:xfrm>
            <a:off x="5764868" y="840648"/>
            <a:ext cx="2629120" cy="3785419"/>
          </a:xfrm>
        </p:spPr>
        <p:txBody>
          <a:bodyPr>
            <a:normAutofit/>
          </a:bodyPr>
          <a:lstStyle/>
          <a:p>
            <a:endParaRPr lang="en-GB" sz="1700" dirty="0"/>
          </a:p>
          <a:p>
            <a:r>
              <a:rPr lang="en-GB" sz="1700" dirty="0" err="1"/>
              <a:t>Gument</a:t>
            </a:r>
            <a:endParaRPr lang="en-GB" sz="1700" dirty="0"/>
          </a:p>
          <a:p>
            <a:endParaRPr lang="en-GB" sz="1700" dirty="0"/>
          </a:p>
          <a:p>
            <a:endParaRPr lang="en-GB" sz="1700" dirty="0"/>
          </a:p>
          <a:p>
            <a:endParaRPr lang="en-GB" sz="1700" dirty="0"/>
          </a:p>
          <a:p>
            <a:endParaRPr lang="en-GB" sz="17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6382E4A-7D8B-408E-960C-9EE690EF09F1}"/>
              </a:ext>
            </a:extLst>
          </p:cNvPr>
          <p:cNvPicPr>
            <a:picLocks noChangeAspect="1"/>
          </p:cNvPicPr>
          <p:nvPr/>
        </p:nvPicPr>
        <p:blipFill>
          <a:blip r:embed="rId2"/>
          <a:stretch>
            <a:fillRect/>
          </a:stretch>
        </p:blipFill>
        <p:spPr>
          <a:xfrm>
            <a:off x="4054396" y="1222218"/>
            <a:ext cx="4514498" cy="4327556"/>
          </a:xfrm>
          <a:prstGeom prst="rect">
            <a:avLst/>
          </a:prstGeom>
          <a:effectLst/>
        </p:spPr>
      </p:pic>
    </p:spTree>
    <p:extLst>
      <p:ext uri="{BB962C8B-B14F-4D97-AF65-F5344CB8AC3E}">
        <p14:creationId xmlns:p14="http://schemas.microsoft.com/office/powerpoint/2010/main" val="3333442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7F22F-1AD6-4916-9B0C-3F04B9874794}"/>
              </a:ext>
            </a:extLst>
          </p:cNvPr>
          <p:cNvSpPr>
            <a:spLocks noGrp="1"/>
          </p:cNvSpPr>
          <p:nvPr>
            <p:ph type="title"/>
          </p:nvPr>
        </p:nvSpPr>
        <p:spPr/>
        <p:txBody>
          <a:bodyPr/>
          <a:lstStyle/>
          <a:p>
            <a:r>
              <a:rPr lang="en-GB" sz="1800" dirty="0">
                <a:latin typeface="Arial" panose="020B0604020202020204" pitchFamily="34" charset="0"/>
                <a:cs typeface="Arial" panose="020B0604020202020204" pitchFamily="34" charset="0"/>
              </a:rPr>
              <a:t>When we work within hospitality it is rare that we have never served a beer…</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Please read this case study from </a:t>
            </a:r>
            <a:r>
              <a:rPr lang="en-GB" sz="1800" dirty="0">
                <a:latin typeface="Arial" panose="020B0604020202020204" pitchFamily="34" charset="0"/>
                <a:cs typeface="Arial" panose="020B0604020202020204" pitchFamily="34" charset="0"/>
                <a:hlinkClick r:id="rId3"/>
              </a:rPr>
              <a:t>www.theblueeconomy.org</a:t>
            </a: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(under innovations) case 109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Review this writing and critically analyse this approach:</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How could this impact on a hospitality organisation, how could you influence change as a manager in a position to be able to do this?</a:t>
            </a:r>
          </a:p>
        </p:txBody>
      </p:sp>
      <p:graphicFrame>
        <p:nvGraphicFramePr>
          <p:cNvPr id="4" name="Object 3">
            <a:extLst>
              <a:ext uri="{FF2B5EF4-FFF2-40B4-BE49-F238E27FC236}">
                <a16:creationId xmlns:a16="http://schemas.microsoft.com/office/drawing/2014/main" id="{883EB911-346E-46B2-8CDC-C69FFBBD889A}"/>
              </a:ext>
            </a:extLst>
          </p:cNvPr>
          <p:cNvGraphicFramePr>
            <a:graphicFrameLocks noChangeAspect="1"/>
          </p:cNvGraphicFramePr>
          <p:nvPr>
            <p:extLst>
              <p:ext uri="{D42A27DB-BD31-4B8C-83A1-F6EECF244321}">
                <p14:modId xmlns:p14="http://schemas.microsoft.com/office/powerpoint/2010/main" val="1622605386"/>
              </p:ext>
            </p:extLst>
          </p:nvPr>
        </p:nvGraphicFramePr>
        <p:xfrm>
          <a:off x="2655667" y="3973214"/>
          <a:ext cx="3533775" cy="481013"/>
        </p:xfrm>
        <a:graphic>
          <a:graphicData uri="http://schemas.openxmlformats.org/presentationml/2006/ole">
            <mc:AlternateContent xmlns:mc="http://schemas.openxmlformats.org/markup-compatibility/2006">
              <mc:Choice xmlns:v="urn:schemas-microsoft-com:vml" Requires="v">
                <p:oleObj spid="_x0000_s1029" name="Packager Shell Object" showAsIcon="1" r:id="rId4" imgW="3534480" imgH="480600" progId="Package">
                  <p:embed/>
                </p:oleObj>
              </mc:Choice>
              <mc:Fallback>
                <p:oleObj name="Packager Shell Object" showAsIcon="1" r:id="rId4" imgW="3534480" imgH="480600" progId="Package">
                  <p:embed/>
                  <p:pic>
                    <p:nvPicPr>
                      <p:cNvPr id="0" name=""/>
                      <p:cNvPicPr/>
                      <p:nvPr/>
                    </p:nvPicPr>
                    <p:blipFill>
                      <a:blip r:embed="rId5"/>
                      <a:stretch>
                        <a:fillRect/>
                      </a:stretch>
                    </p:blipFill>
                    <p:spPr>
                      <a:xfrm>
                        <a:off x="2655667" y="3973214"/>
                        <a:ext cx="3533775" cy="481013"/>
                      </a:xfrm>
                      <a:prstGeom prst="rect">
                        <a:avLst/>
                      </a:prstGeom>
                    </p:spPr>
                  </p:pic>
                </p:oleObj>
              </mc:Fallback>
            </mc:AlternateContent>
          </a:graphicData>
        </a:graphic>
      </p:graphicFrame>
      <p:pic>
        <p:nvPicPr>
          <p:cNvPr id="5" name="Picture 4">
            <a:extLst>
              <a:ext uri="{FF2B5EF4-FFF2-40B4-BE49-F238E27FC236}">
                <a16:creationId xmlns:a16="http://schemas.microsoft.com/office/drawing/2014/main" id="{922971FC-85F8-4352-8FA8-AFD3C92B40C4}"/>
              </a:ext>
            </a:extLst>
          </p:cNvPr>
          <p:cNvPicPr>
            <a:picLocks noChangeAspect="1"/>
          </p:cNvPicPr>
          <p:nvPr/>
        </p:nvPicPr>
        <p:blipFill>
          <a:blip r:embed="rId6"/>
          <a:stretch>
            <a:fillRect/>
          </a:stretch>
        </p:blipFill>
        <p:spPr>
          <a:xfrm>
            <a:off x="2833735" y="731822"/>
            <a:ext cx="3611702" cy="2407801"/>
          </a:xfrm>
          <a:prstGeom prst="rect">
            <a:avLst/>
          </a:prstGeom>
        </p:spPr>
      </p:pic>
    </p:spTree>
    <p:extLst>
      <p:ext uri="{BB962C8B-B14F-4D97-AF65-F5344CB8AC3E}">
        <p14:creationId xmlns:p14="http://schemas.microsoft.com/office/powerpoint/2010/main" val="89809675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9FCF4-4EF8-4344-866C-3EA978DB2C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18B0B94-8EEC-4A56-BDD1-2ECDB1A787ED}"/>
              </a:ext>
            </a:extLst>
          </p:cNvPr>
          <p:cNvSpPr>
            <a:spLocks noGrp="1"/>
          </p:cNvSpPr>
          <p:nvPr>
            <p:ph idx="1"/>
          </p:nvPr>
        </p:nvSpPr>
        <p:spPr>
          <a:xfrm>
            <a:off x="465688" y="1137561"/>
            <a:ext cx="7886700" cy="4351338"/>
          </a:xfrm>
        </p:spPr>
        <p:txBody>
          <a:bodyPr/>
          <a:lstStyle/>
          <a:p>
            <a:r>
              <a:rPr lang="en-GB" sz="1600" dirty="0">
                <a:latin typeface="Arial" panose="020B0604020202020204" pitchFamily="34" charset="0"/>
                <a:cs typeface="Arial" panose="020B0604020202020204" pitchFamily="34" charset="0"/>
              </a:rPr>
              <a:t>Allen, C and </a:t>
            </a:r>
            <a:r>
              <a:rPr lang="en-GB" sz="1600" dirty="0" err="1">
                <a:latin typeface="Arial" panose="020B0604020202020204" pitchFamily="34" charset="0"/>
                <a:cs typeface="Arial" panose="020B0604020202020204" pitchFamily="34" charset="0"/>
              </a:rPr>
              <a:t>Clouth</a:t>
            </a:r>
            <a:r>
              <a:rPr lang="en-GB" sz="1600" dirty="0">
                <a:latin typeface="Arial" panose="020B0604020202020204" pitchFamily="34" charset="0"/>
                <a:cs typeface="Arial" panose="020B0604020202020204" pitchFamily="34" charset="0"/>
              </a:rPr>
              <a:t> , S (2012) A guidebook to the green economy. New York: UN Division for sustainable Development.</a:t>
            </a:r>
          </a:p>
          <a:p>
            <a:r>
              <a:rPr lang="en-GB" sz="1600" dirty="0">
                <a:latin typeface="Arial" panose="020B0604020202020204" pitchFamily="34" charset="0"/>
                <a:cs typeface="Arial" panose="020B0604020202020204" pitchFamily="34" charset="0"/>
              </a:rPr>
              <a:t>Ellen Macarthur Foundation (2012) Towards the circular economy. Cowes: Ellen Macarthur Foundation Publishing.</a:t>
            </a:r>
          </a:p>
          <a:p>
            <a:r>
              <a:rPr lang="en-GB" sz="1600" dirty="0" err="1">
                <a:latin typeface="Arial" panose="020B0604020202020204" pitchFamily="34" charset="0"/>
                <a:cs typeface="Arial" panose="020B0604020202020204" pitchFamily="34" charset="0"/>
              </a:rPr>
              <a:t>Geissdoerfer</a:t>
            </a:r>
            <a:r>
              <a:rPr lang="en-GB" sz="1600" dirty="0">
                <a:latin typeface="Arial" panose="020B0604020202020204" pitchFamily="34" charset="0"/>
                <a:cs typeface="Arial" panose="020B0604020202020204" pitchFamily="34" charset="0"/>
              </a:rPr>
              <a:t>, M., </a:t>
            </a:r>
            <a:r>
              <a:rPr lang="en-GB" sz="1600" dirty="0" err="1">
                <a:latin typeface="Arial" panose="020B0604020202020204" pitchFamily="34" charset="0"/>
                <a:cs typeface="Arial" panose="020B0604020202020204" pitchFamily="34" charset="0"/>
              </a:rPr>
              <a:t>Savaget</a:t>
            </a:r>
            <a:r>
              <a:rPr lang="en-GB" sz="1600" dirty="0">
                <a:latin typeface="Arial" panose="020B0604020202020204" pitchFamily="34" charset="0"/>
                <a:cs typeface="Arial" panose="020B0604020202020204" pitchFamily="34" charset="0"/>
              </a:rPr>
              <a:t>, P., Brocken, N.M.P and </a:t>
            </a:r>
            <a:r>
              <a:rPr lang="en-GB" sz="1600" dirty="0" err="1">
                <a:latin typeface="Arial" panose="020B0604020202020204" pitchFamily="34" charset="0"/>
                <a:cs typeface="Arial" panose="020B0604020202020204" pitchFamily="34" charset="0"/>
              </a:rPr>
              <a:t>Hultink</a:t>
            </a:r>
            <a:r>
              <a:rPr lang="en-GB" sz="1600" dirty="0">
                <a:latin typeface="Arial" panose="020B0604020202020204" pitchFamily="34" charset="0"/>
                <a:cs typeface="Arial" panose="020B0604020202020204" pitchFamily="34" charset="0"/>
              </a:rPr>
              <a:t>, E.J (2017) ‘The circular economy: Guardian, 15 September. Available at </a:t>
            </a:r>
            <a:r>
              <a:rPr lang="en-GB" sz="1600" dirty="0">
                <a:latin typeface="Arial" panose="020B0604020202020204" pitchFamily="34" charset="0"/>
                <a:cs typeface="Arial" panose="020B0604020202020204" pitchFamily="34" charset="0"/>
                <a:hlinkClick r:id="rId2"/>
              </a:rPr>
              <a:t>www.theguardian.com/environment.2020/sept/15/</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facebook</a:t>
            </a:r>
            <a:r>
              <a:rPr lang="en-GB" sz="1600" dirty="0">
                <a:latin typeface="Arial" panose="020B0604020202020204" pitchFamily="34" charset="0"/>
                <a:cs typeface="Arial" panose="020B0604020202020204" pitchFamily="34" charset="0"/>
              </a:rPr>
              <a:t>-and-google-announce-plans-become-carbon-neutral (accessed: 18 November 2021)</a:t>
            </a:r>
          </a:p>
          <a:p>
            <a:r>
              <a:rPr lang="en-GB" sz="1600" dirty="0" err="1">
                <a:latin typeface="Arial" panose="020B0604020202020204" pitchFamily="34" charset="0"/>
                <a:cs typeface="Arial" panose="020B0604020202020204" pitchFamily="34" charset="0"/>
              </a:rPr>
              <a:t>Millier,P.F</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Vandome</a:t>
            </a:r>
            <a:r>
              <a:rPr lang="en-GB" sz="1600" dirty="0">
                <a:latin typeface="Arial" panose="020B0604020202020204" pitchFamily="34" charset="0"/>
                <a:cs typeface="Arial" panose="020B0604020202020204" pitchFamily="34" charset="0"/>
              </a:rPr>
              <a:t>, A.F and </a:t>
            </a:r>
            <a:r>
              <a:rPr lang="en-GB" sz="1600" dirty="0" err="1">
                <a:latin typeface="Arial" panose="020B0604020202020204" pitchFamily="34" charset="0"/>
                <a:cs typeface="Arial" panose="020B0604020202020204" pitchFamily="34" charset="0"/>
              </a:rPr>
              <a:t>McBrewster</a:t>
            </a:r>
            <a:r>
              <a:rPr lang="en-GB" sz="1600" dirty="0">
                <a:latin typeface="Arial" panose="020B0604020202020204" pitchFamily="34" charset="0"/>
                <a:cs typeface="Arial" panose="020B0604020202020204" pitchFamily="34" charset="0"/>
              </a:rPr>
              <a:t>, J. (2010) Green economy. </a:t>
            </a:r>
            <a:r>
              <a:rPr lang="en-GB" sz="1600" dirty="0" err="1">
                <a:latin typeface="Arial" panose="020B0604020202020204" pitchFamily="34" charset="0"/>
                <a:cs typeface="Arial" panose="020B0604020202020204" pitchFamily="34" charset="0"/>
              </a:rPr>
              <a:t>Saarbrusken:VDM</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Pauli, G.A. (2010) The blue economy:10 years, 100 innovations, 100 million jobs. Brookline. MA: Paradigm</a:t>
            </a:r>
          </a:p>
          <a:p>
            <a:r>
              <a:rPr lang="en-GB" sz="1600" dirty="0">
                <a:latin typeface="Arial" panose="020B0604020202020204" pitchFamily="34" charset="0"/>
                <a:cs typeface="Arial" panose="020B0604020202020204" pitchFamily="34" charset="0"/>
              </a:rPr>
              <a:t>Pearce, D.W., </a:t>
            </a:r>
            <a:r>
              <a:rPr lang="en-GB" sz="1600" dirty="0" err="1">
                <a:latin typeface="Arial" panose="020B0604020202020204" pitchFamily="34" charset="0"/>
                <a:cs typeface="Arial" panose="020B0604020202020204" pitchFamily="34" charset="0"/>
              </a:rPr>
              <a:t>Markandya</a:t>
            </a:r>
            <a:r>
              <a:rPr lang="en-GB" sz="1600" dirty="0">
                <a:latin typeface="Arial" panose="020B0604020202020204" pitchFamily="34" charset="0"/>
                <a:cs typeface="Arial" panose="020B0604020202020204" pitchFamily="34" charset="0"/>
              </a:rPr>
              <a:t>, A. and </a:t>
            </a:r>
            <a:r>
              <a:rPr lang="en-GB" sz="1600" dirty="0" err="1">
                <a:latin typeface="Arial" panose="020B0604020202020204" pitchFamily="34" charset="0"/>
                <a:cs typeface="Arial" panose="020B0604020202020204" pitchFamily="34" charset="0"/>
              </a:rPr>
              <a:t>Barbier</a:t>
            </a:r>
            <a:r>
              <a:rPr lang="en-GB" sz="1600" dirty="0">
                <a:latin typeface="Arial" panose="020B0604020202020204" pitchFamily="34" charset="0"/>
                <a:cs typeface="Arial" panose="020B0604020202020204" pitchFamily="34" charset="0"/>
              </a:rPr>
              <a:t>, E (1989) Blueprint for a green economy. London: Earthscan.</a:t>
            </a:r>
          </a:p>
          <a:p>
            <a:r>
              <a:rPr lang="en-GB" sz="1600" dirty="0">
                <a:latin typeface="Arial" panose="020B0604020202020204" pitchFamily="34" charset="0"/>
                <a:cs typeface="Arial" panose="020B0604020202020204" pitchFamily="34" charset="0"/>
              </a:rPr>
              <a:t>Webster, K. (2015) The circular economy: A wealth of flows (2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Cowes: Ellen Macarthur Foundation Publishing.</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51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368200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181</TotalTime>
  <Words>982</Words>
  <Application>Microsoft Office PowerPoint</Application>
  <PresentationFormat>On-screen Show (4:3)</PresentationFormat>
  <Paragraphs>44</Paragraphs>
  <Slides>16</Slides>
  <Notes>0</Notes>
  <HiddenSlides>0</HiddenSlides>
  <MMClips>2</MMClips>
  <ScaleCrop>false</ScaleCrop>
  <HeadingPairs>
    <vt:vector size="8" baseType="variant">
      <vt:variant>
        <vt:lpstr>Fonts Used</vt:lpstr>
      </vt:variant>
      <vt:variant>
        <vt:i4>3</vt:i4>
      </vt:variant>
      <vt:variant>
        <vt:lpstr>Theme</vt:lpstr>
      </vt:variant>
      <vt:variant>
        <vt:i4>16</vt:i4>
      </vt:variant>
      <vt:variant>
        <vt:lpstr>Embedded OLE Servers</vt:lpstr>
      </vt:variant>
      <vt:variant>
        <vt:i4>1</vt:i4>
      </vt:variant>
      <vt:variant>
        <vt:lpstr>Slide Titles</vt:lpstr>
      </vt:variant>
      <vt:variant>
        <vt:i4>16</vt:i4>
      </vt:variant>
    </vt:vector>
  </HeadingPairs>
  <TitlesOfParts>
    <vt:vector size="36"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Packager Shell Object</vt:lpstr>
      <vt:lpstr>PowerPoint Presentation</vt:lpstr>
      <vt:lpstr>The Green Economy</vt:lpstr>
      <vt:lpstr>PowerPoint Presentation</vt:lpstr>
      <vt:lpstr>PowerPoint Presentation</vt:lpstr>
      <vt:lpstr>PowerPoint Presentation</vt:lpstr>
      <vt:lpstr>The Green Economy  The term green economy was first coined in a pioneering 1989 report for the British government by a group of leading environmental economists, entitled   Blueprint for a Green Economy  Pearce et al (1989).  According to the United Nations Environmental programme (UNEP), the green economy is defined as    ‘one that results in improved human well-being and social equity, while significantly reducing environmental risks and ecological scarcities   (Allen and Clouth 2012)</vt:lpstr>
      <vt:lpstr>The Green economy is based on six main sectors  Miller et al (2010)</vt:lpstr>
      <vt:lpstr>PowerPoint Presentation</vt:lpstr>
      <vt:lpstr>PowerPoint Presentation</vt:lpstr>
      <vt:lpstr>PowerPoint Presentation</vt:lpstr>
      <vt:lpstr>PowerPoint Presentation</vt:lpstr>
      <vt:lpstr>PowerPoint Presentation</vt:lpstr>
      <vt:lpstr> In 2010 Gunter Pauli published a book that offered a leap forward from the green economy:   The Blue Economy:10 years, 100 innovations, 100 million jobs.  The idea of the blue economy- based on the idea that the sky, oceans and earth all look blue from space, is that it is possible to shift from scarcity to abundance with what is locally available.  The main argument is that some of the sustainable issues and solutions have trade-offs.  Renewable energy is not yet affordable to all, and there are some issues with current technology that might affect people's health and the environment.  Instead, the blue economy offers circular solutions with no negative trade offs. </vt:lpstr>
      <vt:lpstr>When we work within hospitality it is rare that we have never served a beer…           Please read this case study from www.theblueeconomy.org  (under innovations) case 109    Review this writing and critically analyse this approach:  How could this impact on a hospitality organisation, how could you influence change as a manager in a position to be able to do this?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12</cp:revision>
  <dcterms:created xsi:type="dcterms:W3CDTF">2021-03-10T12:10:47Z</dcterms:created>
  <dcterms:modified xsi:type="dcterms:W3CDTF">2022-01-19T12:27:16Z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