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</p:sldIdLst>
  <p:sldSz cx="7559675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9B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254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6976" y="1749795"/>
            <a:ext cx="6425724" cy="3722335"/>
          </a:xfrm>
        </p:spPr>
        <p:txBody>
          <a:bodyPr anchor="b"/>
          <a:lstStyle>
            <a:lvl1pPr algn="ctr">
              <a:defRPr sz="49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4960" y="5615678"/>
            <a:ext cx="5669756" cy="2581379"/>
          </a:xfrm>
        </p:spPr>
        <p:txBody>
          <a:bodyPr/>
          <a:lstStyle>
            <a:lvl1pPr marL="0" indent="0" algn="ctr">
              <a:buNone/>
              <a:defRPr sz="1984"/>
            </a:lvl1pPr>
            <a:lvl2pPr marL="377967" indent="0" algn="ctr">
              <a:buNone/>
              <a:defRPr sz="1653"/>
            </a:lvl2pPr>
            <a:lvl3pPr marL="755934" indent="0" algn="ctr">
              <a:buNone/>
              <a:defRPr sz="1488"/>
            </a:lvl3pPr>
            <a:lvl4pPr marL="1133902" indent="0" algn="ctr">
              <a:buNone/>
              <a:defRPr sz="1323"/>
            </a:lvl4pPr>
            <a:lvl5pPr marL="1511869" indent="0" algn="ctr">
              <a:buNone/>
              <a:defRPr sz="1323"/>
            </a:lvl5pPr>
            <a:lvl6pPr marL="1889836" indent="0" algn="ctr">
              <a:buNone/>
              <a:defRPr sz="1323"/>
            </a:lvl6pPr>
            <a:lvl7pPr marL="2267803" indent="0" algn="ctr">
              <a:buNone/>
              <a:defRPr sz="1323"/>
            </a:lvl7pPr>
            <a:lvl8pPr marL="2645771" indent="0" algn="ctr">
              <a:buNone/>
              <a:defRPr sz="1323"/>
            </a:lvl8pPr>
            <a:lvl9pPr marL="3023738" indent="0" algn="ctr">
              <a:buNone/>
              <a:defRPr sz="132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088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483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791" y="2665532"/>
            <a:ext cx="6520220" cy="4447496"/>
          </a:xfrm>
        </p:spPr>
        <p:txBody>
          <a:bodyPr anchor="b"/>
          <a:lstStyle>
            <a:lvl1pPr>
              <a:defRPr sz="49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791" y="7155103"/>
            <a:ext cx="6520220" cy="2338833"/>
          </a:xfrm>
        </p:spPr>
        <p:txBody>
          <a:bodyPr/>
          <a:lstStyle>
            <a:lvl1pPr marL="0" indent="0">
              <a:buNone/>
              <a:defRPr sz="1984">
                <a:solidFill>
                  <a:schemeClr val="tx1"/>
                </a:solidFill>
              </a:defRPr>
            </a:lvl1pPr>
            <a:lvl2pPr marL="377967" indent="0">
              <a:buNone/>
              <a:defRPr sz="1653">
                <a:solidFill>
                  <a:schemeClr val="tx1">
                    <a:tint val="75000"/>
                  </a:schemeClr>
                </a:solidFill>
              </a:defRPr>
            </a:lvl2pPr>
            <a:lvl3pPr marL="755934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3pPr>
            <a:lvl4pPr marL="1133902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511869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188983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26780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264577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02373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624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9728" y="2846200"/>
            <a:ext cx="3212862" cy="67838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7085" y="2846200"/>
            <a:ext cx="3212862" cy="67838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614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569242"/>
            <a:ext cx="6520220" cy="20665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0713" y="2620980"/>
            <a:ext cx="3198096" cy="1284502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7967" indent="0">
              <a:buNone/>
              <a:defRPr sz="1653" b="1"/>
            </a:lvl2pPr>
            <a:lvl3pPr marL="755934" indent="0">
              <a:buNone/>
              <a:defRPr sz="1488" b="1"/>
            </a:lvl3pPr>
            <a:lvl4pPr marL="1133902" indent="0">
              <a:buNone/>
              <a:defRPr sz="1323" b="1"/>
            </a:lvl4pPr>
            <a:lvl5pPr marL="1511869" indent="0">
              <a:buNone/>
              <a:defRPr sz="1323" b="1"/>
            </a:lvl5pPr>
            <a:lvl6pPr marL="1889836" indent="0">
              <a:buNone/>
              <a:defRPr sz="1323" b="1"/>
            </a:lvl6pPr>
            <a:lvl7pPr marL="2267803" indent="0">
              <a:buNone/>
              <a:defRPr sz="1323" b="1"/>
            </a:lvl7pPr>
            <a:lvl8pPr marL="2645771" indent="0">
              <a:buNone/>
              <a:defRPr sz="1323" b="1"/>
            </a:lvl8pPr>
            <a:lvl9pPr marL="3023738" indent="0">
              <a:buNone/>
              <a:defRPr sz="132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713" y="3905482"/>
            <a:ext cx="3198096" cy="57443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27086" y="2620980"/>
            <a:ext cx="3213847" cy="1284502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7967" indent="0">
              <a:buNone/>
              <a:defRPr sz="1653" b="1"/>
            </a:lvl2pPr>
            <a:lvl3pPr marL="755934" indent="0">
              <a:buNone/>
              <a:defRPr sz="1488" b="1"/>
            </a:lvl3pPr>
            <a:lvl4pPr marL="1133902" indent="0">
              <a:buNone/>
              <a:defRPr sz="1323" b="1"/>
            </a:lvl4pPr>
            <a:lvl5pPr marL="1511869" indent="0">
              <a:buNone/>
              <a:defRPr sz="1323" b="1"/>
            </a:lvl5pPr>
            <a:lvl6pPr marL="1889836" indent="0">
              <a:buNone/>
              <a:defRPr sz="1323" b="1"/>
            </a:lvl6pPr>
            <a:lvl7pPr marL="2267803" indent="0">
              <a:buNone/>
              <a:defRPr sz="1323" b="1"/>
            </a:lvl7pPr>
            <a:lvl8pPr marL="2645771" indent="0">
              <a:buNone/>
              <a:defRPr sz="1323" b="1"/>
            </a:lvl8pPr>
            <a:lvl9pPr marL="3023738" indent="0">
              <a:buNone/>
              <a:defRPr sz="1323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27086" y="3905482"/>
            <a:ext cx="3213847" cy="57443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70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47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746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712788"/>
            <a:ext cx="2438192" cy="2494756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3847" y="1539425"/>
            <a:ext cx="3827085" cy="7598117"/>
          </a:xfrm>
        </p:spPr>
        <p:txBody>
          <a:bodyPr/>
          <a:lstStyle>
            <a:lvl1pPr>
              <a:defRPr sz="2645"/>
            </a:lvl1pPr>
            <a:lvl2pPr>
              <a:defRPr sz="2315"/>
            </a:lvl2pPr>
            <a:lvl3pPr>
              <a:defRPr sz="1984"/>
            </a:lvl3pPr>
            <a:lvl4pPr>
              <a:defRPr sz="1653"/>
            </a:lvl4pPr>
            <a:lvl5pPr>
              <a:defRPr sz="1653"/>
            </a:lvl5pPr>
            <a:lvl6pPr>
              <a:defRPr sz="1653"/>
            </a:lvl6pPr>
            <a:lvl7pPr>
              <a:defRPr sz="1653"/>
            </a:lvl7pPr>
            <a:lvl8pPr>
              <a:defRPr sz="1653"/>
            </a:lvl8pPr>
            <a:lvl9pPr>
              <a:defRPr sz="1653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207544"/>
            <a:ext cx="2438192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7967" indent="0">
              <a:buNone/>
              <a:defRPr sz="1157"/>
            </a:lvl2pPr>
            <a:lvl3pPr marL="755934" indent="0">
              <a:buNone/>
              <a:defRPr sz="992"/>
            </a:lvl3pPr>
            <a:lvl4pPr marL="1133902" indent="0">
              <a:buNone/>
              <a:defRPr sz="827"/>
            </a:lvl4pPr>
            <a:lvl5pPr marL="1511869" indent="0">
              <a:buNone/>
              <a:defRPr sz="827"/>
            </a:lvl5pPr>
            <a:lvl6pPr marL="1889836" indent="0">
              <a:buNone/>
              <a:defRPr sz="827"/>
            </a:lvl6pPr>
            <a:lvl7pPr marL="2267803" indent="0">
              <a:buNone/>
              <a:defRPr sz="827"/>
            </a:lvl7pPr>
            <a:lvl8pPr marL="2645771" indent="0">
              <a:buNone/>
              <a:defRPr sz="827"/>
            </a:lvl8pPr>
            <a:lvl9pPr marL="3023738" indent="0">
              <a:buNone/>
              <a:defRPr sz="82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425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712788"/>
            <a:ext cx="2438192" cy="2494756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213847" y="1539425"/>
            <a:ext cx="3827085" cy="7598117"/>
          </a:xfrm>
        </p:spPr>
        <p:txBody>
          <a:bodyPr anchor="t"/>
          <a:lstStyle>
            <a:lvl1pPr marL="0" indent="0">
              <a:buNone/>
              <a:defRPr sz="2645"/>
            </a:lvl1pPr>
            <a:lvl2pPr marL="377967" indent="0">
              <a:buNone/>
              <a:defRPr sz="2315"/>
            </a:lvl2pPr>
            <a:lvl3pPr marL="755934" indent="0">
              <a:buNone/>
              <a:defRPr sz="1984"/>
            </a:lvl3pPr>
            <a:lvl4pPr marL="1133902" indent="0">
              <a:buNone/>
              <a:defRPr sz="1653"/>
            </a:lvl4pPr>
            <a:lvl5pPr marL="1511869" indent="0">
              <a:buNone/>
              <a:defRPr sz="1653"/>
            </a:lvl5pPr>
            <a:lvl6pPr marL="1889836" indent="0">
              <a:buNone/>
              <a:defRPr sz="1653"/>
            </a:lvl6pPr>
            <a:lvl7pPr marL="2267803" indent="0">
              <a:buNone/>
              <a:defRPr sz="1653"/>
            </a:lvl7pPr>
            <a:lvl8pPr marL="2645771" indent="0">
              <a:buNone/>
              <a:defRPr sz="1653"/>
            </a:lvl8pPr>
            <a:lvl9pPr marL="3023738" indent="0">
              <a:buNone/>
              <a:defRPr sz="165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207544"/>
            <a:ext cx="2438192" cy="5942372"/>
          </a:xfrm>
        </p:spPr>
        <p:txBody>
          <a:bodyPr/>
          <a:lstStyle>
            <a:lvl1pPr marL="0" indent="0">
              <a:buNone/>
              <a:defRPr sz="1323"/>
            </a:lvl1pPr>
            <a:lvl2pPr marL="377967" indent="0">
              <a:buNone/>
              <a:defRPr sz="1157"/>
            </a:lvl2pPr>
            <a:lvl3pPr marL="755934" indent="0">
              <a:buNone/>
              <a:defRPr sz="992"/>
            </a:lvl3pPr>
            <a:lvl4pPr marL="1133902" indent="0">
              <a:buNone/>
              <a:defRPr sz="827"/>
            </a:lvl4pPr>
            <a:lvl5pPr marL="1511869" indent="0">
              <a:buNone/>
              <a:defRPr sz="827"/>
            </a:lvl5pPr>
            <a:lvl6pPr marL="1889836" indent="0">
              <a:buNone/>
              <a:defRPr sz="827"/>
            </a:lvl6pPr>
            <a:lvl7pPr marL="2267803" indent="0">
              <a:buNone/>
              <a:defRPr sz="827"/>
            </a:lvl7pPr>
            <a:lvl8pPr marL="2645771" indent="0">
              <a:buNone/>
              <a:defRPr sz="827"/>
            </a:lvl8pPr>
            <a:lvl9pPr marL="3023738" indent="0">
              <a:buNone/>
              <a:defRPr sz="827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882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010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09893" y="569240"/>
            <a:ext cx="1630055" cy="90608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9728" y="569240"/>
            <a:ext cx="4795669" cy="9060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173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9728" y="569242"/>
            <a:ext cx="6520220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728" y="2846200"/>
            <a:ext cx="6520220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9728" y="9909729"/>
            <a:ext cx="1700927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7EC7FE-CD90-403E-9AB0-6245140CD9B7}" type="datetimeFigureOut">
              <a:rPr lang="en-US" smtClean="0"/>
              <a:t>10/28/2022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04143" y="9909729"/>
            <a:ext cx="2551390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39020" y="9909729"/>
            <a:ext cx="1700927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C46E5-E137-44E2-9340-B9A44A5437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65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755934" rtl="0" eaLnBrk="1" latinLnBrk="0" hangingPunct="1">
        <a:lnSpc>
          <a:spcPct val="90000"/>
        </a:lnSpc>
        <a:spcBef>
          <a:spcPct val="0"/>
        </a:spcBef>
        <a:buNone/>
        <a:defRPr sz="363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8984" indent="-188984" algn="l" defTabSz="755934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6951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2pPr>
      <a:lvl3pPr marL="944918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653" kern="1200">
          <a:solidFill>
            <a:schemeClr val="tx1"/>
          </a:solidFill>
          <a:latin typeface="+mn-lt"/>
          <a:ea typeface="+mn-ea"/>
          <a:cs typeface="+mn-cs"/>
        </a:defRPr>
      </a:lvl3pPr>
      <a:lvl4pPr marL="1322885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700853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2078820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787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754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722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67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34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02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869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36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03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771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738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microsoft.com/office/2007/relationships/hdphoto" Target="../media/hdphoto2.wdp"/><Relationship Id="rId4" Type="http://schemas.openxmlformats.org/officeDocument/2006/relationships/image" Target="../media/image2.png"/><Relationship Id="rId9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0 Christmas Traditions from Around the World - Incorporating Christmas  Traditions from Travels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30000" contrast="-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07235"/>
            <a:ext cx="7559675" cy="2984579"/>
          </a:xfrm>
          <a:prstGeom prst="rect">
            <a:avLst/>
          </a:prstGeom>
          <a:noFill/>
          <a:effectLst>
            <a:reflection endPos="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1,706,866 Christmas Tree Stock Photos - Free &amp; Royalty-Free Stock Photos  from Dreamstim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7000"/>
                    </a14:imgEffect>
                    <a14:imgEffect>
                      <a14:saturation sat="17000"/>
                    </a14:imgEffect>
                    <a14:imgEffect>
                      <a14:brightnessContrast bright="-4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1" r="48042" b="25486"/>
          <a:stretch/>
        </p:blipFill>
        <p:spPr bwMode="auto">
          <a:xfrm>
            <a:off x="0" y="-1"/>
            <a:ext cx="7559675" cy="777050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effectLst>
            <a:outerShdw blurRad="1028700" dist="50800" dir="5400000" algn="ctr" rotWithShape="0">
              <a:srgbClr val="000000">
                <a:alpha val="53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0143972">
            <a:off x="452492" y="2081317"/>
            <a:ext cx="6176907" cy="262238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solidFill>
                  <a:srgbClr val="C00000"/>
                </a:solidFill>
                <a:latin typeface="Brush Script MT" panose="03060802040406070304" pitchFamily="66" charset="0"/>
              </a:rPr>
              <a:t>Celebrate</a:t>
            </a:r>
            <a:r>
              <a:rPr lang="en-US" sz="4000" b="1" dirty="0">
                <a:latin typeface="Pristina" panose="03060402040406080204" pitchFamily="66" charset="0"/>
              </a:rPr>
              <a:t> </a:t>
            </a:r>
            <a:br>
              <a:rPr lang="en-US" dirty="0"/>
            </a:br>
            <a:r>
              <a:rPr lang="en-US" sz="10000" b="1" dirty="0">
                <a:solidFill>
                  <a:srgbClr val="002060"/>
                </a:solidFill>
                <a:latin typeface="Vladimir Script" panose="03050402040407070305" pitchFamily="66" charset="0"/>
              </a:rPr>
              <a:t>Christmas</a:t>
            </a:r>
            <a:r>
              <a:rPr lang="en-US" sz="9800" b="1" dirty="0">
                <a:latin typeface="Vladimir Script" panose="03050402040407070305" pitchFamily="66" charset="0"/>
              </a:rPr>
              <a:t> </a:t>
            </a:r>
            <a:br>
              <a:rPr lang="en-US" dirty="0"/>
            </a:br>
            <a:r>
              <a:rPr lang="en-US" dirty="0">
                <a:latin typeface="Brush Script MT" panose="03060802040406070304" pitchFamily="66" charset="0"/>
              </a:rPr>
              <a:t>at</a:t>
            </a:r>
            <a:br>
              <a:rPr lang="en-US" dirty="0"/>
            </a:br>
            <a:r>
              <a:rPr lang="en-US" b="1" i="1" dirty="0">
                <a:solidFill>
                  <a:schemeClr val="accent2">
                    <a:lumMod val="75000"/>
                  </a:schemeClr>
                </a:solidFill>
                <a:latin typeface="Kristen ITC" panose="03050502040202030202" pitchFamily="66" charset="0"/>
              </a:rPr>
              <a:t>Hotel Trinity </a:t>
            </a:r>
            <a:endParaRPr lang="en-GB" b="1" i="1" dirty="0">
              <a:solidFill>
                <a:schemeClr val="accent2">
                  <a:lumMod val="75000"/>
                </a:schemeClr>
              </a:solidFill>
              <a:latin typeface="Kristen ITC" panose="03050502040202030202" pitchFamily="66" charset="0"/>
            </a:endParaRPr>
          </a:p>
        </p:txBody>
      </p:sp>
      <p:sp>
        <p:nvSpPr>
          <p:cNvPr id="4" name="5-Point Star 3"/>
          <p:cNvSpPr/>
          <p:nvPr/>
        </p:nvSpPr>
        <p:spPr>
          <a:xfrm>
            <a:off x="1089212" y="2030506"/>
            <a:ext cx="1277471" cy="1116106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2795419" y="1438834"/>
            <a:ext cx="638735" cy="591671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5-Point Star 6"/>
          <p:cNvSpPr/>
          <p:nvPr/>
        </p:nvSpPr>
        <p:spPr>
          <a:xfrm>
            <a:off x="4276165" y="1734670"/>
            <a:ext cx="563644" cy="536360"/>
          </a:xfrm>
          <a:prstGeom prst="star5">
            <a:avLst>
              <a:gd name="adj" fmla="val 13950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5-Point Star 7"/>
          <p:cNvSpPr/>
          <p:nvPr/>
        </p:nvSpPr>
        <p:spPr>
          <a:xfrm>
            <a:off x="4549380" y="4086328"/>
            <a:ext cx="947514" cy="900318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5-Point Star 8"/>
          <p:cNvSpPr/>
          <p:nvPr/>
        </p:nvSpPr>
        <p:spPr>
          <a:xfrm>
            <a:off x="3862890" y="1223682"/>
            <a:ext cx="584865" cy="353528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5-Point Star 9"/>
          <p:cNvSpPr/>
          <p:nvPr/>
        </p:nvSpPr>
        <p:spPr>
          <a:xfrm>
            <a:off x="5208693" y="1681685"/>
            <a:ext cx="473127" cy="527449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5-Point Star 10"/>
          <p:cNvSpPr/>
          <p:nvPr/>
        </p:nvSpPr>
        <p:spPr>
          <a:xfrm>
            <a:off x="3540945" y="4818710"/>
            <a:ext cx="442717" cy="384452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5-Point Star 11"/>
          <p:cNvSpPr/>
          <p:nvPr/>
        </p:nvSpPr>
        <p:spPr>
          <a:xfrm>
            <a:off x="5042627" y="2902954"/>
            <a:ext cx="454287" cy="489555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5-Point Star 12"/>
          <p:cNvSpPr/>
          <p:nvPr/>
        </p:nvSpPr>
        <p:spPr>
          <a:xfrm>
            <a:off x="2487706" y="4518212"/>
            <a:ext cx="189023" cy="263053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5-Point Star 13"/>
          <p:cNvSpPr/>
          <p:nvPr/>
        </p:nvSpPr>
        <p:spPr>
          <a:xfrm>
            <a:off x="1403272" y="3841550"/>
            <a:ext cx="454287" cy="489555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5-Point Star 14"/>
          <p:cNvSpPr/>
          <p:nvPr/>
        </p:nvSpPr>
        <p:spPr>
          <a:xfrm>
            <a:off x="5429102" y="3627314"/>
            <a:ext cx="454287" cy="489555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5-Point Star 15"/>
          <p:cNvSpPr/>
          <p:nvPr/>
        </p:nvSpPr>
        <p:spPr>
          <a:xfrm>
            <a:off x="2222442" y="1761565"/>
            <a:ext cx="377333" cy="226359"/>
          </a:xfrm>
          <a:prstGeom prst="star5">
            <a:avLst>
              <a:gd name="adj" fmla="val 13649"/>
              <a:gd name="hf" fmla="val 105146"/>
              <a:gd name="vf" fmla="val 110557"/>
            </a:avLst>
          </a:prstGeom>
          <a:solidFill>
            <a:srgbClr val="D99B57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 descr="Chicken &amp; Stuffing Sarnie With Plum Chutney | Gousto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200"/>
          <a:stretch/>
        </p:blipFill>
        <p:spPr bwMode="auto">
          <a:xfrm>
            <a:off x="3914396" y="5140760"/>
            <a:ext cx="3029411" cy="25759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90+ Christmas cocktail recipes | BBC Good Food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03" y="5472101"/>
            <a:ext cx="2565259" cy="18491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 rot="20132790">
            <a:off x="353105" y="8379625"/>
            <a:ext cx="1901379" cy="954107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tx1"/>
                </a:solidFill>
                <a:latin typeface="Mongolian Baiti" panose="03000500000000000000" pitchFamily="66" charset="0"/>
                <a:cs typeface="Mongolian Baiti" panose="03000500000000000000" pitchFamily="66" charset="0"/>
              </a:rPr>
              <a:t>Gift Card Available </a:t>
            </a:r>
            <a:endParaRPr lang="en-GB" sz="2800" b="1" dirty="0">
              <a:solidFill>
                <a:schemeClr val="tx1"/>
              </a:solidFill>
              <a:latin typeface="Mongolian Baiti" panose="03000500000000000000" pitchFamily="66" charset="0"/>
              <a:cs typeface="Mongolian Baiti" panose="03000500000000000000" pitchFamily="66" charset="0"/>
            </a:endParaRPr>
          </a:p>
        </p:txBody>
      </p:sp>
      <p:pic>
        <p:nvPicPr>
          <p:cNvPr id="1040" name="Picture 16" descr="200,687 Christmas Gift Card Stock Photos, Pictures &amp; Royalty-Free Images -  iStoc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60533">
            <a:off x="342606" y="7741005"/>
            <a:ext cx="1024879" cy="713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2303824" y="8033067"/>
            <a:ext cx="5071969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Thursday Nov 18 – Saturday Dec 25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44" name="Picture 20" descr="FOUR SEASONS HOTEL LONDON AT TEN TRINITY SQUARE - Updated 202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919" y="714"/>
            <a:ext cx="2865755" cy="166224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960120" y="9564436"/>
            <a:ext cx="6415673" cy="80021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+44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1570 123 123</a:t>
            </a:r>
          </a:p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College Street, Lampeter, SA48 7DY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582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40">
          <a:fgClr>
            <a:schemeClr val="bg2">
              <a:lumMod val="75000"/>
            </a:schemeClr>
          </a:fgClr>
          <a:bgClr>
            <a:schemeClr val="bg2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0609" y="0"/>
            <a:ext cx="7499065" cy="80021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Forte" panose="03060902040502070203" pitchFamily="66" charset="0"/>
                <a:cs typeface="Times New Roman" panose="02020603050405020304" pitchFamily="18" charset="0"/>
              </a:rPr>
              <a:t>Menu </a:t>
            </a:r>
          </a:p>
          <a:p>
            <a:pPr algn="ctr"/>
            <a:r>
              <a:rPr lang="en-US" b="1" dirty="0">
                <a:solidFill>
                  <a:srgbClr val="FFFF00"/>
                </a:solidFill>
                <a:latin typeface="Forte" panose="03060902040502070203" pitchFamily="66" charset="0"/>
                <a:cs typeface="Times New Roman" panose="02020603050405020304" pitchFamily="18" charset="0"/>
              </a:rPr>
              <a:t>Celebrate with new taste &amp; Foods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610" y="1038318"/>
            <a:ext cx="1857089" cy="233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919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2141" y="866870"/>
            <a:ext cx="3554360" cy="9694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Festive Meals </a:t>
            </a:r>
          </a:p>
          <a:p>
            <a:pPr algn="just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 and bacon burger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£6.65 (with soft drink) or £8.25 (with alcoholic drink)</a:t>
            </a:r>
          </a:p>
          <a:p>
            <a:pPr algn="just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Chicken and stuffing burger 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£8.70 (with soft drink) </a:t>
            </a:r>
          </a:p>
          <a:p>
            <a:pPr algn="just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Buttermilk chicken and stuffing burger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£7.65 (with soft drink) or £9.15 (with alcoholic drink)</a:t>
            </a:r>
          </a:p>
          <a:p>
            <a:pPr algn="just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 and cranberry vegetable burger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£8.45 (with soft drink) or £9.15 (with alcoholic drink)</a:t>
            </a:r>
          </a:p>
          <a:p>
            <a:pPr algn="just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Creamy mushroom risotto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£5.35 (with soft drink) or £6.70 (with alcoholic drink)</a:t>
            </a:r>
          </a:p>
          <a:p>
            <a:pPr algn="just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12-inch chicken, stuffing, bacon and brie pizza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£9.00 (with soft drink) or £9.50 (with alcoholic drink)</a:t>
            </a:r>
          </a:p>
          <a:p>
            <a:pPr algn="just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12-inch brie and smoky chilli jam pizza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£6.50 (with soft drink) or £8.99 (with alcoholic drink)</a:t>
            </a:r>
          </a:p>
          <a:p>
            <a:pPr algn="just"/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Children's meal:</a:t>
            </a:r>
          </a:p>
          <a:p>
            <a:pPr algn="just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Pigs and blankets and mash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£3.50</a:t>
            </a:r>
          </a:p>
          <a:p>
            <a:pPr algn="just"/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Small plates:</a:t>
            </a:r>
          </a:p>
          <a:p>
            <a:pPr algn="just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Pigs in blankets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£4.00</a:t>
            </a:r>
          </a:p>
          <a:p>
            <a:pPr algn="just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Eight-inch chicken, stuffing, bacon and brie pizza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£4.50</a:t>
            </a:r>
          </a:p>
          <a:p>
            <a:pPr algn="just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Eight-inch brie and smoky </a:t>
            </a:r>
            <a:r>
              <a:rPr lang="en-US" sz="1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chilli</a:t>
            </a: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jam pizza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£3.00</a:t>
            </a:r>
          </a:p>
          <a:p>
            <a:pPr algn="ctr"/>
            <a:r>
              <a:rPr lang="en-US" sz="1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Deli deals:</a:t>
            </a:r>
          </a:p>
          <a:p>
            <a:pPr algn="just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Chicken, stuffing, bacon and cranberry panini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£4.00 (with soft drink) </a:t>
            </a:r>
          </a:p>
          <a:p>
            <a:pPr algn="just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 and cranberry panini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- £3.99 (with soft drink)</a:t>
            </a:r>
            <a:endParaRPr lang="en-US" sz="16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16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160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62397" y="1038318"/>
            <a:ext cx="3513093" cy="8917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5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Drinks </a:t>
            </a:r>
          </a:p>
          <a:p>
            <a:pPr algn="ctr"/>
            <a:r>
              <a:rPr lang="en-US" sz="155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 &amp; Coffee</a:t>
            </a:r>
          </a:p>
          <a:p>
            <a:pPr algn="just"/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Bewley’s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Coffee Menu Espresso £3.50 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Double Espresso £4.00 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Cappuccino £4.00 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Café Latte £4.00 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Breakfast Tea £3.50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Selection of </a:t>
            </a:r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Speciality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Teas £3.50</a:t>
            </a:r>
          </a:p>
          <a:p>
            <a:pPr algn="just"/>
            <a:endParaRPr lang="en-US" sz="155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55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Wines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Moreau Grenache </a:t>
            </a:r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Vermentino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France </a:t>
            </a:r>
          </a:p>
          <a:p>
            <a:pPr algn="just"/>
            <a:r>
              <a:rPr lang="en-US" sz="1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Glass £7.00 and Bottle £29.00</a:t>
            </a:r>
          </a:p>
          <a:p>
            <a:pPr algn="just"/>
            <a:r>
              <a:rPr lang="it-IT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Il Conto Vecchio, Pinot Grigio, Veneto – Italy: 2020 </a:t>
            </a:r>
          </a:p>
          <a:p>
            <a:pPr algn="just"/>
            <a:r>
              <a:rPr lang="en-US" sz="1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Glass £9.25 and Bottle £30.00</a:t>
            </a:r>
          </a:p>
          <a:p>
            <a:pPr algn="just"/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Pazo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Cilleiro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Albarino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Spain: 2019 </a:t>
            </a:r>
          </a:p>
          <a:p>
            <a:pPr algn="just"/>
            <a:r>
              <a:rPr lang="en-US" sz="1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Glass £8.50 and Bottle £31.00</a:t>
            </a:r>
          </a:p>
          <a:p>
            <a:pPr algn="just"/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55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 Wine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Moreau Grenache/ Malbec – France </a:t>
            </a:r>
          </a:p>
          <a:p>
            <a:pPr algn="just"/>
            <a:r>
              <a:rPr lang="en-US" sz="1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Glass £8.20 and Bottle £33.00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Montepulciano </a:t>
            </a:r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D’Abruzzo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Villa </a:t>
            </a:r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dei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Fiori, </a:t>
            </a:r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Abruzo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Italy: 2019 </a:t>
            </a:r>
          </a:p>
          <a:p>
            <a:pPr algn="just"/>
            <a:r>
              <a:rPr lang="en-US" sz="1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Glass £8.50 and Bottle £31.00</a:t>
            </a:r>
          </a:p>
          <a:p>
            <a:pPr algn="just"/>
            <a:r>
              <a:rPr lang="en-US" sz="155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Fortant</a:t>
            </a:r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Cabernet Sauvignon, Languedoc, France </a:t>
            </a:r>
          </a:p>
          <a:p>
            <a:pPr algn="just"/>
            <a:r>
              <a:rPr lang="en-US" sz="1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Glass £8.75 and Bottle £28.00</a:t>
            </a:r>
          </a:p>
          <a:p>
            <a:pPr algn="just"/>
            <a:endParaRPr lang="en-US" sz="1550" b="1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55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Desserts 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Desserts Ferrero Roche Cheesecake £10.00 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Mango &amp; Passion Fruit Eton Mess £10.00 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Homemade Chocolate Fondant £10.00 </a:t>
            </a:r>
          </a:p>
          <a:p>
            <a:pPr algn="just"/>
            <a:r>
              <a:rPr lang="en-US" sz="1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Selection of Irish Cheeses £14.95 </a:t>
            </a:r>
          </a:p>
          <a:p>
            <a:pPr algn="just"/>
            <a:endParaRPr lang="en-US" sz="1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7362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Christmas photo cards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(no date)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Minted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https://www.minted.com/photo-christmas-cards (Accessed: October 28, 2022). </a:t>
            </a:r>
          </a:p>
          <a:p>
            <a:pPr algn="just"/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Hearstapps.com - hips ▷ Hips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(no date) </a:t>
            </a:r>
            <a:r>
              <a:rPr lang="en-US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HypeStat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https://hips.hearstapps.com/vidthumb/images/gettyimages-1072608926.jpg (Accessed: October 28, 2022). </a:t>
            </a:r>
          </a:p>
          <a:p>
            <a:pPr algn="just"/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Https://images.immediate.co.uk/production/volatile/sites/10/2018/03/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2048x1365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-what-to-grow-with-series-hardy-geraniums-...: Hardy geranium, geranium plant, geraniums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(2021)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Pinterest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https://www.pinterest.co.uk/pin/547539267203581442/ (Accessed: October 28, 2022). </a:t>
            </a:r>
          </a:p>
          <a:p>
            <a:pPr algn="just"/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KateP8990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(no date)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Https://media-cdn.tripadvisor.com/media/photo-s/09/26/2e/fd/condado-hotel-barcelona.jpglovely Hotel - review of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Condado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Hotel Barcelona, Barcelona, Spain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https://media-cdn.tripadvisor.com/media/photo-s/09/26/2e/fd/condado-hotel-barcelona.jpgLovely Hotel - Review of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Condado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Hotel Barcelona, Barcelona, Spain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https://www.tripadvisor.com/ShowUserReviews-g187497-d228531-r663065374-Condado_Hotel_Barcelona-Barcelona_Catalonia.html (Accessed: October 28, 2022). </a:t>
            </a:r>
          </a:p>
          <a:p>
            <a:pPr algn="just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Paula (2020)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Bacon Brie Brioche Burger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bell' </a:t>
            </a:r>
            <a:r>
              <a:rPr lang="en-US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alimento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https://bellalimento.com/2018/09/11/bacon-brie-brioche-burger/ (Accessed: October 28, 2022).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7944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659</Words>
  <Application>Microsoft Office PowerPoint</Application>
  <PresentationFormat>Custom</PresentationFormat>
  <Paragraphs>62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4" baseType="lpstr">
      <vt:lpstr>Arial</vt:lpstr>
      <vt:lpstr>Brush Script MT</vt:lpstr>
      <vt:lpstr>Calibri</vt:lpstr>
      <vt:lpstr>Calibri Light</vt:lpstr>
      <vt:lpstr>Forte</vt:lpstr>
      <vt:lpstr>Kristen ITC</vt:lpstr>
      <vt:lpstr>Mongolian Baiti</vt:lpstr>
      <vt:lpstr>Pristina</vt:lpstr>
      <vt:lpstr>Times New Roman</vt:lpstr>
      <vt:lpstr>Vladimir Script</vt:lpstr>
      <vt:lpstr>Office Theme</vt:lpstr>
      <vt:lpstr>Celebrate  Christmas  at Hotel Trinity 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Lenevo</dc:creator>
  <cp:lastModifiedBy>Mohammed Bab Al Fazal</cp:lastModifiedBy>
  <cp:revision>42</cp:revision>
  <dcterms:created xsi:type="dcterms:W3CDTF">2022-02-18T03:08:39Z</dcterms:created>
  <dcterms:modified xsi:type="dcterms:W3CDTF">2022-10-28T22:13:19Z</dcterms:modified>
</cp:coreProperties>
</file>