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Inter" panose="020B0604020202020204" charset="0"/>
      <p:regular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Roboto Condensed Bold" panose="020B0604020202020204" charset="0"/>
      <p:regular r:id="rId17"/>
    </p:embeddedFont>
    <p:embeddedFont>
      <p:font typeface="Canva Sans Bold" panose="020B0604020202020204" charset="0"/>
      <p:regular r:id="rId18"/>
    </p:embeddedFont>
    <p:embeddedFont>
      <p:font typeface="Antonio Bold" panose="020B0604020202020204" charset="0"/>
      <p:regular r:id="rId19"/>
    </p:embeddedFont>
    <p:embeddedFont>
      <p:font typeface="Canva Sans" panose="020B0604020202020204" charset="0"/>
      <p:regular r:id="rId20"/>
    </p:embeddedFont>
    <p:embeddedFont>
      <p:font typeface="Inter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69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10" Type="http://schemas.openxmlformats.org/officeDocument/2006/relationships/image" Target="../media/image9.sv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9.jpe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12" Type="http://schemas.openxmlformats.org/officeDocument/2006/relationships/image" Target="../media/image19.svg"/><Relationship Id="rId2" Type="http://schemas.openxmlformats.org/officeDocument/2006/relationships/image" Target="../media/image2.png"/><Relationship Id="rId16" Type="http://schemas.openxmlformats.org/officeDocument/2006/relationships/image" Target="../media/image2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11" Type="http://schemas.openxmlformats.org/officeDocument/2006/relationships/image" Target="../media/image12.png"/><Relationship Id="rId5" Type="http://schemas.openxmlformats.org/officeDocument/2006/relationships/image" Target="../media/image10.png"/><Relationship Id="rId1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image" Target="../media/image2.svg"/><Relationship Id="rId9" Type="http://schemas.openxmlformats.org/officeDocument/2006/relationships/image" Target="../media/image11.png"/><Relationship Id="rId1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12" Type="http://schemas.openxmlformats.org/officeDocument/2006/relationships/image" Target="../media/image34.sv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11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12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2.sv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38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47.svg"/><Relationship Id="rId3" Type="http://schemas.openxmlformats.org/officeDocument/2006/relationships/image" Target="../media/image2.sv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45.svg"/><Relationship Id="rId5" Type="http://schemas.openxmlformats.org/officeDocument/2006/relationships/image" Target="../media/image6.png"/><Relationship Id="rId15" Type="http://schemas.openxmlformats.org/officeDocument/2006/relationships/image" Target="../media/image12.svg"/><Relationship Id="rId10" Type="http://schemas.openxmlformats.org/officeDocument/2006/relationships/image" Target="../media/image28.png"/><Relationship Id="rId4" Type="http://schemas.openxmlformats.org/officeDocument/2006/relationships/image" Target="../media/image25.jpeg"/><Relationship Id="rId9" Type="http://schemas.openxmlformats.org/officeDocument/2006/relationships/image" Target="../media/image43.svg"/><Relationship Id="rId1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50.sv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svg"/><Relationship Id="rId5" Type="http://schemas.openxmlformats.org/officeDocument/2006/relationships/image" Target="../media/image35.png"/><Relationship Id="rId4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8413" y="-226875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7296787" y="-226875"/>
            <a:ext cx="7252933" cy="4050792"/>
          </a:xfrm>
          <a:custGeom>
            <a:avLst/>
            <a:gdLst/>
            <a:ahLst/>
            <a:cxnLst/>
            <a:rect l="l" t="t" r="r" b="b"/>
            <a:pathLst>
              <a:path w="7252933" h="4050792">
                <a:moveTo>
                  <a:pt x="0" y="0"/>
                </a:moveTo>
                <a:lnTo>
                  <a:pt x="7252933" y="0"/>
                </a:lnTo>
                <a:lnTo>
                  <a:pt x="7252933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858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408613" y="4455733"/>
            <a:ext cx="15451881" cy="6076850"/>
          </a:xfrm>
          <a:custGeom>
            <a:avLst/>
            <a:gdLst/>
            <a:ahLst/>
            <a:cxnLst/>
            <a:rect l="l" t="t" r="r" b="b"/>
            <a:pathLst>
              <a:path w="15451881" h="6076850">
                <a:moveTo>
                  <a:pt x="0" y="0"/>
                </a:moveTo>
                <a:lnTo>
                  <a:pt x="15451881" y="0"/>
                </a:lnTo>
                <a:lnTo>
                  <a:pt x="15451881" y="6076850"/>
                </a:lnTo>
                <a:lnTo>
                  <a:pt x="0" y="60768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999"/>
            </a:blip>
            <a:stretch>
              <a:fillRect t="-69410"/>
            </a:stretch>
          </a:blipFill>
        </p:spPr>
      </p:sp>
      <p:sp>
        <p:nvSpPr>
          <p:cNvPr id="5" name="Freeform 5"/>
          <p:cNvSpPr/>
          <p:nvPr/>
        </p:nvSpPr>
        <p:spPr>
          <a:xfrm rot="1409738">
            <a:off x="-2491974" y="5737626"/>
            <a:ext cx="7041348" cy="7041348"/>
          </a:xfrm>
          <a:custGeom>
            <a:avLst/>
            <a:gdLst/>
            <a:ahLst/>
            <a:cxnLst/>
            <a:rect l="l" t="t" r="r" b="b"/>
            <a:pathLst>
              <a:path w="7041348" h="7041348">
                <a:moveTo>
                  <a:pt x="0" y="0"/>
                </a:moveTo>
                <a:lnTo>
                  <a:pt x="7041348" y="0"/>
                </a:lnTo>
                <a:lnTo>
                  <a:pt x="7041348" y="7041348"/>
                </a:lnTo>
                <a:lnTo>
                  <a:pt x="0" y="704134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9466851" y="-2367490"/>
            <a:ext cx="9736980" cy="13646446"/>
            <a:chOff x="0" y="0"/>
            <a:chExt cx="4491147" cy="6294374"/>
          </a:xfrm>
        </p:grpSpPr>
        <p:sp>
          <p:nvSpPr>
            <p:cNvPr id="7" name="Freeform 7"/>
            <p:cNvSpPr/>
            <p:nvPr/>
          </p:nvSpPr>
          <p:spPr>
            <a:xfrm>
              <a:off x="-37973" y="0"/>
              <a:ext cx="4529120" cy="6322060"/>
            </a:xfrm>
            <a:custGeom>
              <a:avLst/>
              <a:gdLst/>
              <a:ahLst/>
              <a:cxnLst/>
              <a:rect l="l" t="t" r="r" b="b"/>
              <a:pathLst>
                <a:path w="4529120" h="6322060">
                  <a:moveTo>
                    <a:pt x="4141531" y="0"/>
                  </a:moveTo>
                  <a:cubicBezTo>
                    <a:pt x="4354705" y="0"/>
                    <a:pt x="4529120" y="131445"/>
                    <a:pt x="4529120" y="292100"/>
                  </a:cubicBezTo>
                  <a:lnTo>
                    <a:pt x="4529120" y="6057900"/>
                  </a:lnTo>
                  <a:cubicBezTo>
                    <a:pt x="4529120" y="6218555"/>
                    <a:pt x="4358750" y="6322060"/>
                    <a:pt x="4150462" y="6287897"/>
                  </a:cubicBezTo>
                  <a:lnTo>
                    <a:pt x="306926" y="5657088"/>
                  </a:lnTo>
                  <a:cubicBezTo>
                    <a:pt x="98639" y="5622925"/>
                    <a:pt x="0" y="5471414"/>
                    <a:pt x="60217" y="5320284"/>
                  </a:cubicBezTo>
                  <a:lnTo>
                    <a:pt x="233116" y="4960747"/>
                  </a:lnTo>
                  <a:cubicBezTo>
                    <a:pt x="305747" y="4809744"/>
                    <a:pt x="383938" y="4647311"/>
                    <a:pt x="406688" y="4599686"/>
                  </a:cubicBezTo>
                  <a:cubicBezTo>
                    <a:pt x="429607" y="4552188"/>
                    <a:pt x="507630" y="4389755"/>
                    <a:pt x="580261" y="4238625"/>
                  </a:cubicBezTo>
                  <a:lnTo>
                    <a:pt x="2485683" y="274574"/>
                  </a:lnTo>
                  <a:cubicBezTo>
                    <a:pt x="2558314" y="123571"/>
                    <a:pt x="2792215" y="0"/>
                    <a:pt x="3005389" y="0"/>
                  </a:cubicBezTo>
                  <a:lnTo>
                    <a:pt x="4141531" y="0"/>
                  </a:lnTo>
                  <a:close/>
                </a:path>
              </a:pathLst>
            </a:custGeom>
            <a:gradFill rotWithShape="1">
              <a:gsLst>
                <a:gs pos="0">
                  <a:srgbClr val="25A8CC">
                    <a:alpha val="25000"/>
                  </a:srgbClr>
                </a:gs>
                <a:gs pos="100000">
                  <a:srgbClr val="FFFFFF">
                    <a:alpha val="25000"/>
                  </a:srgbClr>
                </a:gs>
              </a:gsLst>
              <a:lin ang="0"/>
            </a:gradFill>
            <a:ln w="12700" cap="sq">
              <a:solidFill>
                <a:srgbClr val="000000"/>
              </a:solidFill>
              <a:prstDash val="solid"/>
              <a:miter/>
            </a:ln>
          </p:spPr>
        </p:sp>
      </p:grpSp>
      <p:grpSp>
        <p:nvGrpSpPr>
          <p:cNvPr id="8" name="Group 8"/>
          <p:cNvGrpSpPr/>
          <p:nvPr/>
        </p:nvGrpSpPr>
        <p:grpSpPr>
          <a:xfrm>
            <a:off x="10261940" y="-1209061"/>
            <a:ext cx="8491884" cy="11901435"/>
            <a:chOff x="0" y="0"/>
            <a:chExt cx="4491147" cy="6294374"/>
          </a:xfrm>
        </p:grpSpPr>
        <p:sp>
          <p:nvSpPr>
            <p:cNvPr id="9" name="Freeform 9"/>
            <p:cNvSpPr/>
            <p:nvPr/>
          </p:nvSpPr>
          <p:spPr>
            <a:xfrm flipH="1">
              <a:off x="4774" y="0"/>
              <a:ext cx="4529120" cy="6322060"/>
            </a:xfrm>
            <a:custGeom>
              <a:avLst/>
              <a:gdLst/>
              <a:ahLst/>
              <a:cxnLst/>
              <a:rect l="l" t="t" r="r" b="b"/>
              <a:pathLst>
                <a:path w="4529120" h="6322060">
                  <a:moveTo>
                    <a:pt x="387589" y="0"/>
                  </a:moveTo>
                  <a:cubicBezTo>
                    <a:pt x="174415" y="0"/>
                    <a:pt x="0" y="131445"/>
                    <a:pt x="0" y="292100"/>
                  </a:cubicBezTo>
                  <a:lnTo>
                    <a:pt x="0" y="6057900"/>
                  </a:lnTo>
                  <a:cubicBezTo>
                    <a:pt x="0" y="6218555"/>
                    <a:pt x="170370" y="6322060"/>
                    <a:pt x="378658" y="6287897"/>
                  </a:cubicBezTo>
                  <a:lnTo>
                    <a:pt x="4222194" y="5657088"/>
                  </a:lnTo>
                  <a:cubicBezTo>
                    <a:pt x="4430481" y="5622925"/>
                    <a:pt x="4529120" y="5471414"/>
                    <a:pt x="4468903" y="5320284"/>
                  </a:cubicBezTo>
                  <a:lnTo>
                    <a:pt x="4296004" y="4960747"/>
                  </a:lnTo>
                  <a:cubicBezTo>
                    <a:pt x="4223373" y="4809744"/>
                    <a:pt x="4145181" y="4647311"/>
                    <a:pt x="4122432" y="4599686"/>
                  </a:cubicBezTo>
                  <a:cubicBezTo>
                    <a:pt x="4099513" y="4552188"/>
                    <a:pt x="4021490" y="4389755"/>
                    <a:pt x="3948859" y="4238625"/>
                  </a:cubicBezTo>
                  <a:lnTo>
                    <a:pt x="2043437" y="274574"/>
                  </a:lnTo>
                  <a:cubicBezTo>
                    <a:pt x="1970806" y="123571"/>
                    <a:pt x="1736905" y="0"/>
                    <a:pt x="1523731" y="0"/>
                  </a:cubicBezTo>
                  <a:lnTo>
                    <a:pt x="387589" y="0"/>
                  </a:lnTo>
                  <a:close/>
                </a:path>
              </a:pathLst>
            </a:custGeom>
            <a:blipFill>
              <a:blip r:embed="rId6"/>
              <a:stretch>
                <a:fillRect l="-50274" r="-60308"/>
              </a:stretch>
            </a:blipFill>
            <a:ln w="276225" cap="sq">
              <a:gradFill>
                <a:gsLst>
                  <a:gs pos="0">
                    <a:srgbClr val="55BFE8">
                      <a:alpha val="100000"/>
                    </a:srgbClr>
                  </a:gs>
                  <a:gs pos="100000">
                    <a:srgbClr val="1CADB3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</p:sp>
      </p:grpSp>
      <p:sp>
        <p:nvSpPr>
          <p:cNvPr id="10" name="Freeform 10"/>
          <p:cNvSpPr/>
          <p:nvPr/>
        </p:nvSpPr>
        <p:spPr>
          <a:xfrm>
            <a:off x="797467" y="1040662"/>
            <a:ext cx="807106" cy="763724"/>
          </a:xfrm>
          <a:custGeom>
            <a:avLst/>
            <a:gdLst/>
            <a:ahLst/>
            <a:cxnLst/>
            <a:rect l="l" t="t" r="r" b="b"/>
            <a:pathLst>
              <a:path w="807106" h="763724">
                <a:moveTo>
                  <a:pt x="0" y="0"/>
                </a:moveTo>
                <a:lnTo>
                  <a:pt x="807106" y="0"/>
                </a:lnTo>
                <a:lnTo>
                  <a:pt x="807106" y="763724"/>
                </a:lnTo>
                <a:lnTo>
                  <a:pt x="0" y="76372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flipH="1">
            <a:off x="9325777" y="3980009"/>
            <a:ext cx="1457699" cy="761648"/>
          </a:xfrm>
          <a:custGeom>
            <a:avLst/>
            <a:gdLst/>
            <a:ahLst/>
            <a:cxnLst/>
            <a:rect l="l" t="t" r="r" b="b"/>
            <a:pathLst>
              <a:path w="1457699" h="761648">
                <a:moveTo>
                  <a:pt x="1457699" y="0"/>
                </a:moveTo>
                <a:lnTo>
                  <a:pt x="0" y="0"/>
                </a:lnTo>
                <a:lnTo>
                  <a:pt x="0" y="761647"/>
                </a:lnTo>
                <a:lnTo>
                  <a:pt x="1457699" y="761647"/>
                </a:lnTo>
                <a:lnTo>
                  <a:pt x="1457699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97467" y="2475309"/>
            <a:ext cx="8528310" cy="2956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4"/>
              </a:lnSpc>
            </a:pPr>
            <a:r>
              <a:rPr lang="en-US" sz="6393" b="1" spc="-185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CROSS-CULTURAL NEGOTIATION: BUILDING A UK–CHINA STRATEGIC PARTNERSHIP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736" y="5815595"/>
            <a:ext cx="8623041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9399" lvl="1" indent="-289699" algn="l">
              <a:lnSpc>
                <a:spcPts val="4750"/>
              </a:lnSpc>
              <a:buFont typeface="Arial"/>
              <a:buChar char="•"/>
            </a:pPr>
            <a:r>
              <a:rPr lang="en-US" sz="2683" dirty="0" smtClean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NAME 			SIMRANJEET KAUR</a:t>
            </a:r>
          </a:p>
          <a:p>
            <a:pPr marL="579399" lvl="1" indent="-289699" algn="l">
              <a:lnSpc>
                <a:spcPts val="4750"/>
              </a:lnSpc>
              <a:buFont typeface="Arial"/>
              <a:buChar char="•"/>
            </a:pPr>
            <a:r>
              <a:rPr lang="en-US" sz="2683" dirty="0" smtClean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STUDENT NO 	2225768</a:t>
            </a:r>
          </a:p>
          <a:p>
            <a:pPr marL="579399" lvl="1" indent="-289699" algn="l">
              <a:lnSpc>
                <a:spcPts val="4750"/>
              </a:lnSpc>
              <a:buFont typeface="Arial"/>
              <a:buChar char="•"/>
            </a:pPr>
            <a:r>
              <a:rPr lang="en-US" sz="2683" dirty="0" smtClean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MODULE </a:t>
            </a:r>
            <a:r>
              <a:rPr lang="en-US" sz="2683" smtClean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CODE 	LCBB6001</a:t>
            </a:r>
            <a:endParaRPr lang="en-US" sz="2683" dirty="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750"/>
              </a:lnSpc>
            </a:pPr>
            <a:endParaRPr lang="en-US" sz="2683" dirty="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59933" y="-226875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474317" y="-226875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175133" y="-226875"/>
            <a:ext cx="7252933" cy="4050792"/>
          </a:xfrm>
          <a:custGeom>
            <a:avLst/>
            <a:gdLst/>
            <a:ahLst/>
            <a:cxnLst/>
            <a:rect l="l" t="t" r="r" b="b"/>
            <a:pathLst>
              <a:path w="7252933" h="4050792">
                <a:moveTo>
                  <a:pt x="0" y="0"/>
                </a:moveTo>
                <a:lnTo>
                  <a:pt x="7252934" y="0"/>
                </a:lnTo>
                <a:lnTo>
                  <a:pt x="7252934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l="-858"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136408" y="-1428411"/>
            <a:ext cx="10968818" cy="9412065"/>
            <a:chOff x="0" y="0"/>
            <a:chExt cx="6269228" cy="5379466"/>
          </a:xfrm>
        </p:grpSpPr>
        <p:sp>
          <p:nvSpPr>
            <p:cNvPr id="6" name="Freeform 6"/>
            <p:cNvSpPr/>
            <p:nvPr/>
          </p:nvSpPr>
          <p:spPr>
            <a:xfrm>
              <a:off x="-37338" y="-26924"/>
              <a:ext cx="6306566" cy="5406390"/>
            </a:xfrm>
            <a:custGeom>
              <a:avLst/>
              <a:gdLst/>
              <a:ahLst/>
              <a:cxnLst/>
              <a:rect l="l" t="t" r="r" b="b"/>
              <a:pathLst>
                <a:path w="6306566" h="5406390">
                  <a:moveTo>
                    <a:pt x="6014466" y="5406390"/>
                  </a:moveTo>
                  <a:cubicBezTo>
                    <a:pt x="6175121" y="5406390"/>
                    <a:pt x="6306566" y="5274945"/>
                    <a:pt x="6306566" y="5114290"/>
                  </a:cubicBezTo>
                  <a:lnTo>
                    <a:pt x="6306566" y="264922"/>
                  </a:lnTo>
                  <a:cubicBezTo>
                    <a:pt x="6306566" y="104267"/>
                    <a:pt x="6177915" y="0"/>
                    <a:pt x="6020816" y="33147"/>
                  </a:cubicBezTo>
                  <a:lnTo>
                    <a:pt x="242316" y="1251966"/>
                  </a:lnTo>
                  <a:cubicBezTo>
                    <a:pt x="85090" y="1285113"/>
                    <a:pt x="0" y="1436243"/>
                    <a:pt x="53213" y="1587881"/>
                  </a:cubicBezTo>
                  <a:lnTo>
                    <a:pt x="1295781" y="5130673"/>
                  </a:lnTo>
                  <a:cubicBezTo>
                    <a:pt x="1348994" y="5282311"/>
                    <a:pt x="1523873" y="5406263"/>
                    <a:pt x="1684528" y="5406263"/>
                  </a:cubicBezTo>
                  <a:lnTo>
                    <a:pt x="6014466" y="5406390"/>
                  </a:lnTo>
                  <a:close/>
                </a:path>
              </a:pathLst>
            </a:custGeom>
            <a:gradFill rotWithShape="1">
              <a:gsLst>
                <a:gs pos="0">
                  <a:srgbClr val="25A8CC">
                    <a:alpha val="28000"/>
                  </a:srgbClr>
                </a:gs>
                <a:gs pos="100000">
                  <a:srgbClr val="FFFFFF">
                    <a:alpha val="28000"/>
                  </a:srgbClr>
                </a:gs>
              </a:gsLst>
              <a:lin ang="0"/>
            </a:gradFill>
            <a:ln w="12700" cap="sq">
              <a:solidFill>
                <a:srgbClr val="000000"/>
              </a:solidFill>
              <a:prstDash val="solid"/>
              <a:miter/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0791132" y="-756970"/>
            <a:ext cx="9568102" cy="8210147"/>
            <a:chOff x="0" y="0"/>
            <a:chExt cx="6269228" cy="5379466"/>
          </a:xfrm>
        </p:grpSpPr>
        <p:sp>
          <p:nvSpPr>
            <p:cNvPr id="8" name="Freeform 8"/>
            <p:cNvSpPr/>
            <p:nvPr/>
          </p:nvSpPr>
          <p:spPr>
            <a:xfrm>
              <a:off x="-37338" y="-26924"/>
              <a:ext cx="6306566" cy="5406390"/>
            </a:xfrm>
            <a:custGeom>
              <a:avLst/>
              <a:gdLst/>
              <a:ahLst/>
              <a:cxnLst/>
              <a:rect l="l" t="t" r="r" b="b"/>
              <a:pathLst>
                <a:path w="6306566" h="5406390">
                  <a:moveTo>
                    <a:pt x="6014466" y="5406390"/>
                  </a:moveTo>
                  <a:cubicBezTo>
                    <a:pt x="6175121" y="5406390"/>
                    <a:pt x="6306566" y="5274945"/>
                    <a:pt x="6306566" y="5114290"/>
                  </a:cubicBezTo>
                  <a:lnTo>
                    <a:pt x="6306566" y="264922"/>
                  </a:lnTo>
                  <a:cubicBezTo>
                    <a:pt x="6306566" y="104267"/>
                    <a:pt x="6177915" y="0"/>
                    <a:pt x="6020816" y="33147"/>
                  </a:cubicBezTo>
                  <a:lnTo>
                    <a:pt x="242316" y="1251966"/>
                  </a:lnTo>
                  <a:cubicBezTo>
                    <a:pt x="85090" y="1285113"/>
                    <a:pt x="0" y="1436243"/>
                    <a:pt x="53213" y="1587881"/>
                  </a:cubicBezTo>
                  <a:lnTo>
                    <a:pt x="1295781" y="5130673"/>
                  </a:lnTo>
                  <a:cubicBezTo>
                    <a:pt x="1348994" y="5282311"/>
                    <a:pt x="1523873" y="5406263"/>
                    <a:pt x="1684528" y="5406263"/>
                  </a:cubicBezTo>
                  <a:lnTo>
                    <a:pt x="6014466" y="5406390"/>
                  </a:lnTo>
                  <a:close/>
                </a:path>
              </a:pathLst>
            </a:custGeom>
            <a:blipFill>
              <a:blip r:embed="rId4"/>
              <a:stretch>
                <a:fillRect l="-41453" r="-5695"/>
              </a:stretch>
            </a:blipFill>
            <a:ln w="219075" cap="sq">
              <a:gradFill>
                <a:gsLst>
                  <a:gs pos="0">
                    <a:srgbClr val="25A8CC">
                      <a:alpha val="100000"/>
                    </a:srgbClr>
                  </a:gs>
                  <a:gs pos="100000">
                    <a:srgbClr val="AEEBFC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</p:sp>
      </p:grpSp>
      <p:sp>
        <p:nvSpPr>
          <p:cNvPr id="9" name="Freeform 9"/>
          <p:cNvSpPr/>
          <p:nvPr/>
        </p:nvSpPr>
        <p:spPr>
          <a:xfrm flipH="1">
            <a:off x="15086924" y="8828649"/>
            <a:ext cx="1644596" cy="859302"/>
          </a:xfrm>
          <a:custGeom>
            <a:avLst/>
            <a:gdLst/>
            <a:ahLst/>
            <a:cxnLst/>
            <a:rect l="l" t="t" r="r" b="b"/>
            <a:pathLst>
              <a:path w="1644596" h="859302">
                <a:moveTo>
                  <a:pt x="1644596" y="0"/>
                </a:moveTo>
                <a:lnTo>
                  <a:pt x="0" y="0"/>
                </a:lnTo>
                <a:lnTo>
                  <a:pt x="0" y="859302"/>
                </a:lnTo>
                <a:lnTo>
                  <a:pt x="1644596" y="859302"/>
                </a:lnTo>
                <a:lnTo>
                  <a:pt x="164459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9937606" y="6493670"/>
            <a:ext cx="984189" cy="520390"/>
          </a:xfrm>
          <a:custGeom>
            <a:avLst/>
            <a:gdLst/>
            <a:ahLst/>
            <a:cxnLst/>
            <a:rect l="l" t="t" r="r" b="b"/>
            <a:pathLst>
              <a:path w="984189" h="520390">
                <a:moveTo>
                  <a:pt x="0" y="0"/>
                </a:moveTo>
                <a:lnTo>
                  <a:pt x="984189" y="0"/>
                </a:lnTo>
                <a:lnTo>
                  <a:pt x="984189" y="520390"/>
                </a:lnTo>
                <a:lnTo>
                  <a:pt x="0" y="5203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028700" y="1258345"/>
            <a:ext cx="6863502" cy="1496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19"/>
              </a:lnSpc>
            </a:pPr>
            <a:r>
              <a:rPr lang="en-US" sz="9609" b="1" spc="-96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INTRODUCTION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3017229"/>
            <a:ext cx="9107708" cy="7081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Define business culture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Apply Hofstede’s model &amp; high/low context theory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Compare UK–China cultural traits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Highlight negotiation challenges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Propose negotiation strategies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Emphasize adaptability</a:t>
            </a:r>
          </a:p>
          <a:p>
            <a:pPr marL="841997" lvl="1" indent="-420999" algn="l">
              <a:lnSpc>
                <a:spcPts val="6200"/>
              </a:lnSpc>
              <a:buFont typeface="Arial"/>
              <a:buChar char="•"/>
            </a:pPr>
            <a:r>
              <a:rPr lang="en-US" sz="3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Offer recommendations</a:t>
            </a:r>
          </a:p>
          <a:p>
            <a:pPr algn="l">
              <a:lnSpc>
                <a:spcPts val="6995"/>
              </a:lnSpc>
            </a:pPr>
            <a:endParaRPr lang="en-US" sz="38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409738">
            <a:off x="-1236941" y="5550267"/>
            <a:ext cx="7041348" cy="7041348"/>
          </a:xfrm>
          <a:custGeom>
            <a:avLst/>
            <a:gdLst/>
            <a:ahLst/>
            <a:cxnLst/>
            <a:rect l="l" t="t" r="r" b="b"/>
            <a:pathLst>
              <a:path w="7041348" h="7041348">
                <a:moveTo>
                  <a:pt x="0" y="0"/>
                </a:moveTo>
                <a:lnTo>
                  <a:pt x="7041348" y="0"/>
                </a:lnTo>
                <a:lnTo>
                  <a:pt x="7041348" y="7041348"/>
                </a:lnTo>
                <a:lnTo>
                  <a:pt x="0" y="70413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458729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4875521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8942423" y="-2564311"/>
            <a:ext cx="10264361" cy="8003944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gradFill rotWithShape="1">
              <a:gsLst>
                <a:gs pos="0">
                  <a:srgbClr val="55BFE8">
                    <a:alpha val="43000"/>
                  </a:srgbClr>
                </a:gs>
                <a:gs pos="100000">
                  <a:srgbClr val="1CADB3">
                    <a:alpha val="43000"/>
                  </a:srgbClr>
                </a:gs>
              </a:gsLst>
              <a:lin ang="0"/>
            </a:gradFill>
            <a:ln w="12700" cap="sq">
              <a:solidFill>
                <a:srgbClr val="000000"/>
              </a:solidFill>
              <a:prstDash val="solid"/>
              <a:miter/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9294244" y="-2673212"/>
            <a:ext cx="9912539" cy="7729600"/>
            <a:chOff x="0" y="0"/>
            <a:chExt cx="6350000" cy="495160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5"/>
              <a:stretch>
                <a:fillRect l="-11543" r="-13722"/>
              </a:stretch>
            </a:blipFill>
            <a:ln w="161925" cap="sq">
              <a:solidFill>
                <a:srgbClr val="44B9D5"/>
              </a:solidFill>
              <a:prstDash val="solid"/>
              <a:miter/>
            </a:ln>
          </p:spPr>
        </p:sp>
      </p:grpSp>
      <p:sp>
        <p:nvSpPr>
          <p:cNvPr id="9" name="AutoShape 9"/>
          <p:cNvSpPr/>
          <p:nvPr/>
        </p:nvSpPr>
        <p:spPr>
          <a:xfrm>
            <a:off x="8105747" y="4899192"/>
            <a:ext cx="3832633" cy="1005912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Freeform 10"/>
          <p:cNvSpPr/>
          <p:nvPr/>
        </p:nvSpPr>
        <p:spPr>
          <a:xfrm flipH="1">
            <a:off x="14074603" y="5395853"/>
            <a:ext cx="1723764" cy="900667"/>
          </a:xfrm>
          <a:custGeom>
            <a:avLst/>
            <a:gdLst/>
            <a:ahLst/>
            <a:cxnLst/>
            <a:rect l="l" t="t" r="r" b="b"/>
            <a:pathLst>
              <a:path w="1723764" h="900667">
                <a:moveTo>
                  <a:pt x="1723765" y="0"/>
                </a:moveTo>
                <a:lnTo>
                  <a:pt x="0" y="0"/>
                </a:lnTo>
                <a:lnTo>
                  <a:pt x="0" y="900667"/>
                </a:lnTo>
                <a:lnTo>
                  <a:pt x="1723765" y="900667"/>
                </a:lnTo>
                <a:lnTo>
                  <a:pt x="1723765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0487560" y="5582180"/>
            <a:ext cx="3176820" cy="615573"/>
            <a:chOff x="0" y="0"/>
            <a:chExt cx="950862" cy="1842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50862" cy="184249"/>
            </a:xfrm>
            <a:custGeom>
              <a:avLst/>
              <a:gdLst/>
              <a:ahLst/>
              <a:cxnLst/>
              <a:rect l="l" t="t" r="r" b="b"/>
              <a:pathLst>
                <a:path w="950862" h="184249">
                  <a:moveTo>
                    <a:pt x="92124" y="0"/>
                  </a:moveTo>
                  <a:lnTo>
                    <a:pt x="858737" y="0"/>
                  </a:lnTo>
                  <a:cubicBezTo>
                    <a:pt x="883170" y="0"/>
                    <a:pt x="906602" y="9706"/>
                    <a:pt x="923879" y="26983"/>
                  </a:cubicBezTo>
                  <a:cubicBezTo>
                    <a:pt x="941156" y="44259"/>
                    <a:pt x="950862" y="67691"/>
                    <a:pt x="950862" y="92124"/>
                  </a:cubicBezTo>
                  <a:lnTo>
                    <a:pt x="950862" y="92124"/>
                  </a:lnTo>
                  <a:cubicBezTo>
                    <a:pt x="950862" y="143003"/>
                    <a:pt x="909616" y="184249"/>
                    <a:pt x="858737" y="184249"/>
                  </a:cubicBezTo>
                  <a:lnTo>
                    <a:pt x="92124" y="184249"/>
                  </a:lnTo>
                  <a:cubicBezTo>
                    <a:pt x="67691" y="184249"/>
                    <a:pt x="44259" y="174543"/>
                    <a:pt x="26983" y="157266"/>
                  </a:cubicBezTo>
                  <a:cubicBezTo>
                    <a:pt x="9706" y="139989"/>
                    <a:pt x="0" y="116557"/>
                    <a:pt x="0" y="92124"/>
                  </a:cubicBezTo>
                  <a:lnTo>
                    <a:pt x="0" y="92124"/>
                  </a:lnTo>
                  <a:cubicBezTo>
                    <a:pt x="0" y="67691"/>
                    <a:pt x="9706" y="44259"/>
                    <a:pt x="26983" y="26983"/>
                  </a:cubicBezTo>
                  <a:cubicBezTo>
                    <a:pt x="44259" y="9706"/>
                    <a:pt x="67691" y="0"/>
                    <a:pt x="92124" y="0"/>
                  </a:cubicBezTo>
                  <a:close/>
                </a:path>
              </a:pathLst>
            </a:custGeom>
            <a:solidFill>
              <a:srgbClr val="026BB0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950862" cy="2223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81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887020" y="1584157"/>
            <a:ext cx="6867816" cy="299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5"/>
              </a:lnSpc>
            </a:pPr>
            <a:r>
              <a:rPr lang="en-US" sz="6452" b="1" spc="-64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UNDERSTANDING CULTURE AND ITS ELEMENTS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87020" y="4758566"/>
            <a:ext cx="7144854" cy="5088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29" lvl="1" indent="-388614" algn="l">
              <a:lnSpc>
                <a:spcPts val="5723"/>
              </a:lnSpc>
              <a:buFont typeface="Arial"/>
              <a:buChar char="•"/>
            </a:pPr>
            <a:r>
              <a:rPr lang="en-US" sz="3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Shared values, beliefs, behaviors (Chalmers &amp; Brannan, 2023)</a:t>
            </a:r>
          </a:p>
          <a:p>
            <a:pPr marL="777229" lvl="1" indent="-388614" algn="l">
              <a:lnSpc>
                <a:spcPts val="5723"/>
              </a:lnSpc>
              <a:buFont typeface="Arial"/>
              <a:buChar char="•"/>
            </a:pPr>
            <a:r>
              <a:rPr lang="en-US" sz="3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Influences: communication, leadership, decision-making (Cain et al., 2018)</a:t>
            </a:r>
          </a:p>
          <a:p>
            <a:pPr algn="l">
              <a:lnSpc>
                <a:spcPts val="6359"/>
              </a:lnSpc>
            </a:pPr>
            <a:endParaRPr lang="en-US" sz="35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637420" y="6512160"/>
            <a:ext cx="7144854" cy="3474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39" lvl="1" indent="-377820" algn="l">
              <a:lnSpc>
                <a:spcPts val="5564"/>
              </a:lnSpc>
              <a:buFont typeface="Arial"/>
              <a:buChar char="•"/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Power structure</a:t>
            </a:r>
          </a:p>
          <a:p>
            <a:pPr marL="755639" lvl="1" indent="-377820" algn="l">
              <a:lnSpc>
                <a:spcPts val="5564"/>
              </a:lnSpc>
              <a:buFont typeface="Arial"/>
              <a:buChar char="•"/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Communication style</a:t>
            </a:r>
          </a:p>
          <a:p>
            <a:pPr marL="755639" lvl="1" indent="-377820" algn="l">
              <a:lnSpc>
                <a:spcPts val="5564"/>
              </a:lnSpc>
              <a:buFont typeface="Arial"/>
              <a:buChar char="•"/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Individualism vs collectivism</a:t>
            </a:r>
          </a:p>
          <a:p>
            <a:pPr marL="755639" lvl="1" indent="-377820" algn="l">
              <a:lnSpc>
                <a:spcPts val="5564"/>
              </a:lnSpc>
              <a:buFont typeface="Arial"/>
              <a:buChar char="•"/>
            </a:pPr>
            <a:r>
              <a:rPr lang="en-US" sz="3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Long vs short-term focus</a:t>
            </a:r>
          </a:p>
          <a:p>
            <a:pPr algn="l">
              <a:lnSpc>
                <a:spcPts val="5564"/>
              </a:lnSpc>
            </a:pPr>
            <a:endParaRPr lang="en-US" sz="34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636793" y="5626227"/>
            <a:ext cx="3027587" cy="479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98"/>
              </a:lnSpc>
            </a:pPr>
            <a:r>
              <a:rPr lang="en-US" sz="285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CORE ASPECTS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97207" y="4301671"/>
            <a:ext cx="19282415" cy="9049679"/>
          </a:xfrm>
          <a:custGeom>
            <a:avLst/>
            <a:gdLst/>
            <a:ahLst/>
            <a:cxnLst/>
            <a:rect l="l" t="t" r="r" b="b"/>
            <a:pathLst>
              <a:path w="19282415" h="9049679">
                <a:moveTo>
                  <a:pt x="0" y="0"/>
                </a:moveTo>
                <a:lnTo>
                  <a:pt x="19282414" y="0"/>
                </a:lnTo>
                <a:lnTo>
                  <a:pt x="19282414" y="9049679"/>
                </a:lnTo>
                <a:lnTo>
                  <a:pt x="0" y="90496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999"/>
            </a:blip>
            <a:stretch>
              <a:fillRect t="-41959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38550" y="25908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3695700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972800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23883" flipV="1">
            <a:off x="6312979" y="4068310"/>
            <a:ext cx="5843116" cy="5843116"/>
          </a:xfrm>
          <a:custGeom>
            <a:avLst/>
            <a:gdLst/>
            <a:ahLst/>
            <a:cxnLst/>
            <a:rect l="l" t="t" r="r" b="b"/>
            <a:pathLst>
              <a:path w="5843116" h="5843116">
                <a:moveTo>
                  <a:pt x="0" y="5843116"/>
                </a:moveTo>
                <a:lnTo>
                  <a:pt x="5843116" y="5843116"/>
                </a:lnTo>
                <a:lnTo>
                  <a:pt x="5843116" y="0"/>
                </a:lnTo>
                <a:lnTo>
                  <a:pt x="0" y="0"/>
                </a:lnTo>
                <a:lnTo>
                  <a:pt x="0" y="584311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11837354" y="1732217"/>
            <a:ext cx="2333392" cy="1219197"/>
          </a:xfrm>
          <a:custGeom>
            <a:avLst/>
            <a:gdLst/>
            <a:ahLst/>
            <a:cxnLst/>
            <a:rect l="l" t="t" r="r" b="b"/>
            <a:pathLst>
              <a:path w="2333392" h="1219197">
                <a:moveTo>
                  <a:pt x="2333391" y="0"/>
                </a:moveTo>
                <a:lnTo>
                  <a:pt x="0" y="0"/>
                </a:lnTo>
                <a:lnTo>
                  <a:pt x="0" y="1219197"/>
                </a:lnTo>
                <a:lnTo>
                  <a:pt x="2333391" y="1219197"/>
                </a:lnTo>
                <a:lnTo>
                  <a:pt x="2333391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6312979" y="4478471"/>
            <a:ext cx="1665643" cy="166564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89AC1">
                    <a:alpha val="100000"/>
                  </a:srgbClr>
                </a:gs>
                <a:gs pos="100000">
                  <a:srgbClr val="0A78A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81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6632320" y="4731077"/>
            <a:ext cx="927947" cy="1060511"/>
          </a:xfrm>
          <a:custGeom>
            <a:avLst/>
            <a:gdLst/>
            <a:ahLst/>
            <a:cxnLst/>
            <a:rect l="l" t="t" r="r" b="b"/>
            <a:pathLst>
              <a:path w="927947" h="1060511">
                <a:moveTo>
                  <a:pt x="0" y="0"/>
                </a:moveTo>
                <a:lnTo>
                  <a:pt x="927948" y="0"/>
                </a:lnTo>
                <a:lnTo>
                  <a:pt x="927948" y="1060511"/>
                </a:lnTo>
                <a:lnTo>
                  <a:pt x="0" y="106051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10257436" y="4413724"/>
            <a:ext cx="1665643" cy="166564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89AC1">
                    <a:alpha val="100000"/>
                  </a:srgbClr>
                </a:gs>
                <a:gs pos="100000">
                  <a:srgbClr val="0A78A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81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672965" y="7767799"/>
            <a:ext cx="1665643" cy="1665643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89AC1">
                    <a:alpha val="100000"/>
                  </a:srgbClr>
                </a:gs>
                <a:gs pos="100000">
                  <a:srgbClr val="0A78A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81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273151" y="7767799"/>
            <a:ext cx="1665643" cy="1665643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89AC1">
                    <a:alpha val="100000"/>
                  </a:srgbClr>
                </a:gs>
                <a:gs pos="100000">
                  <a:srgbClr val="0A78AF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81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0591165" y="4765038"/>
            <a:ext cx="998183" cy="969486"/>
          </a:xfrm>
          <a:custGeom>
            <a:avLst/>
            <a:gdLst/>
            <a:ahLst/>
            <a:cxnLst/>
            <a:rect l="l" t="t" r="r" b="b"/>
            <a:pathLst>
              <a:path w="998183" h="969486">
                <a:moveTo>
                  <a:pt x="0" y="0"/>
                </a:moveTo>
                <a:lnTo>
                  <a:pt x="998184" y="0"/>
                </a:lnTo>
                <a:lnTo>
                  <a:pt x="998184" y="969485"/>
                </a:lnTo>
                <a:lnTo>
                  <a:pt x="0" y="96948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6535582" y="7999225"/>
            <a:ext cx="1079683" cy="1164079"/>
          </a:xfrm>
          <a:custGeom>
            <a:avLst/>
            <a:gdLst/>
            <a:ahLst/>
            <a:cxnLst/>
            <a:rect l="l" t="t" r="r" b="b"/>
            <a:pathLst>
              <a:path w="1079683" h="1164079">
                <a:moveTo>
                  <a:pt x="0" y="0"/>
                </a:moveTo>
                <a:lnTo>
                  <a:pt x="1079683" y="0"/>
                </a:lnTo>
                <a:lnTo>
                  <a:pt x="1079683" y="1164078"/>
                </a:lnTo>
                <a:lnTo>
                  <a:pt x="0" y="116407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=""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0989954" y="7999225"/>
            <a:ext cx="1031665" cy="1164079"/>
          </a:xfrm>
          <a:custGeom>
            <a:avLst/>
            <a:gdLst/>
            <a:ahLst/>
            <a:cxnLst/>
            <a:rect l="l" t="t" r="r" b="b"/>
            <a:pathLst>
              <a:path w="1031665" h="1164079">
                <a:moveTo>
                  <a:pt x="0" y="0"/>
                </a:moveTo>
                <a:lnTo>
                  <a:pt x="1031665" y="0"/>
                </a:lnTo>
                <a:lnTo>
                  <a:pt x="1031665" y="1164078"/>
                </a:lnTo>
                <a:lnTo>
                  <a:pt x="0" y="116407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=""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24" name="TextBox 24"/>
          <p:cNvSpPr txBox="1"/>
          <p:nvPr/>
        </p:nvSpPr>
        <p:spPr>
          <a:xfrm>
            <a:off x="1028700" y="853444"/>
            <a:ext cx="9961254" cy="2568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161"/>
              </a:lnSpc>
            </a:pPr>
            <a:r>
              <a:rPr lang="en-US" sz="8261" b="1" spc="-82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THEORETICAL FRAMEWORKS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259457" y="6039339"/>
            <a:ext cx="5185574" cy="304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1" lvl="1" indent="-334641" algn="l">
              <a:lnSpc>
                <a:spcPts val="4928"/>
              </a:lnSpc>
              <a:buFont typeface="Arial"/>
              <a:buChar char="•"/>
            </a:pPr>
            <a:r>
              <a:rPr lang="en-US" sz="3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China: High-context (indirect, relational)</a:t>
            </a:r>
          </a:p>
          <a:p>
            <a:pPr marL="669281" lvl="1" indent="-334641" algn="l">
              <a:lnSpc>
                <a:spcPts val="4928"/>
              </a:lnSpc>
              <a:buFont typeface="Arial"/>
              <a:buChar char="•"/>
            </a:pPr>
            <a:r>
              <a:rPr lang="en-US" sz="3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UK: Low-context (direct, task-based)</a:t>
            </a:r>
          </a:p>
          <a:p>
            <a:pPr algn="l">
              <a:lnSpc>
                <a:spcPts val="4928"/>
              </a:lnSpc>
            </a:pPr>
            <a:endParaRPr lang="en-US" sz="30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09693" y="5276730"/>
            <a:ext cx="5185574" cy="415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2" lvl="1" indent="-323846" algn="l">
              <a:lnSpc>
                <a:spcPts val="4769"/>
              </a:lnSpc>
              <a:buFont typeface="Arial"/>
              <a:buChar char="•"/>
            </a:pPr>
            <a:r>
              <a:rPr lang="en-US" sz="2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China: High power distance, collectivism, long-term</a:t>
            </a:r>
          </a:p>
          <a:p>
            <a:pPr marL="647692" lvl="1" indent="-323846" algn="l">
              <a:lnSpc>
                <a:spcPts val="4769"/>
              </a:lnSpc>
              <a:buFont typeface="Arial"/>
              <a:buChar char="•"/>
            </a:pPr>
            <a:r>
              <a:rPr lang="en-US" sz="2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UK: Low power distance, individualism, short-term</a:t>
            </a:r>
          </a:p>
          <a:p>
            <a:pPr algn="l">
              <a:lnSpc>
                <a:spcPts val="4769"/>
              </a:lnSpc>
            </a:pPr>
            <a:endParaRPr lang="en-US" sz="29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338608" y="3575024"/>
            <a:ext cx="4820388" cy="1997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98"/>
              </a:lnSpc>
            </a:pPr>
            <a:r>
              <a:rPr lang="en-US" sz="385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Context Cultures (Abramson &amp; Moran, 2017)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5614" y="3575024"/>
            <a:ext cx="5587537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98"/>
              </a:lnSpc>
            </a:pPr>
            <a:r>
              <a:rPr lang="en-US" sz="3856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Hofstede’s Dimensions (Jan et al., </a:t>
            </a:r>
            <a:r>
              <a:rPr lang="en-US" sz="3856" b="1" dirty="0" smtClean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2022)</a:t>
            </a:r>
            <a:endParaRPr lang="en-US" sz="3856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3F04B3">
                <a:alpha val="100000"/>
              </a:srgbClr>
            </a:gs>
            <a:gs pos="100000">
              <a:srgbClr val="0098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92593" y="-147771"/>
            <a:ext cx="19621874" cy="4303080"/>
            <a:chOff x="0" y="0"/>
            <a:chExt cx="26162499" cy="573744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33542" b="33542"/>
            <a:stretch>
              <a:fillRect/>
            </a:stretch>
          </p:blipFill>
          <p:spPr>
            <a:xfrm>
              <a:off x="0" y="0"/>
              <a:ext cx="26162499" cy="573744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-692593" y="4155309"/>
            <a:ext cx="19673186" cy="1250644"/>
            <a:chOff x="0" y="0"/>
            <a:chExt cx="5181415" cy="3293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181416" cy="329388"/>
            </a:xfrm>
            <a:custGeom>
              <a:avLst/>
              <a:gdLst/>
              <a:ahLst/>
              <a:cxnLst/>
              <a:rect l="l" t="t" r="r" b="b"/>
              <a:pathLst>
                <a:path w="5181416" h="329388">
                  <a:moveTo>
                    <a:pt x="0" y="0"/>
                  </a:moveTo>
                  <a:lnTo>
                    <a:pt x="5181416" y="0"/>
                  </a:lnTo>
                  <a:lnTo>
                    <a:pt x="5181416" y="329388"/>
                  </a:lnTo>
                  <a:lnTo>
                    <a:pt x="0" y="329388"/>
                  </a:lnTo>
                  <a:close/>
                </a:path>
              </a:pathLst>
            </a:custGeom>
            <a:gradFill rotWithShape="1">
              <a:gsLst>
                <a:gs pos="0">
                  <a:srgbClr val="FFFCFC">
                    <a:alpha val="0"/>
                  </a:srgbClr>
                </a:gs>
                <a:gs pos="33333">
                  <a:srgbClr val="FFFFFF">
                    <a:alpha val="100000"/>
                  </a:srgbClr>
                </a:gs>
                <a:gs pos="66667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181415" cy="367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14347575" y="6672403"/>
            <a:ext cx="4063365" cy="4114800"/>
          </a:xfrm>
          <a:custGeom>
            <a:avLst/>
            <a:gdLst/>
            <a:ahLst/>
            <a:cxnLst/>
            <a:rect l="l" t="t" r="r" b="b"/>
            <a:pathLst>
              <a:path w="4063365" h="4114800">
                <a:moveTo>
                  <a:pt x="4063365" y="0"/>
                </a:moveTo>
                <a:lnTo>
                  <a:pt x="0" y="0"/>
                </a:lnTo>
                <a:lnTo>
                  <a:pt x="0" y="4114800"/>
                </a:lnTo>
                <a:lnTo>
                  <a:pt x="4063365" y="4114800"/>
                </a:lnTo>
                <a:lnTo>
                  <a:pt x="4063365" y="0"/>
                </a:lnTo>
                <a:close/>
              </a:path>
            </a:pathLst>
          </a:custGeom>
          <a:blipFill>
            <a:blip r:embed="rId3">
              <a:alphaModFix amt="12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-292980" y="5798580"/>
            <a:ext cx="5877612" cy="4988623"/>
          </a:xfrm>
          <a:custGeom>
            <a:avLst/>
            <a:gdLst/>
            <a:ahLst/>
            <a:cxnLst/>
            <a:rect l="l" t="t" r="r" b="b"/>
            <a:pathLst>
              <a:path w="5877612" h="4988623">
                <a:moveTo>
                  <a:pt x="0" y="0"/>
                </a:moveTo>
                <a:lnTo>
                  <a:pt x="5877611" y="0"/>
                </a:lnTo>
                <a:lnTo>
                  <a:pt x="5877611" y="4988623"/>
                </a:lnTo>
                <a:lnTo>
                  <a:pt x="0" y="49886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24000"/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6660458" y="7104144"/>
            <a:ext cx="336502" cy="289812"/>
          </a:xfrm>
          <a:custGeom>
            <a:avLst/>
            <a:gdLst/>
            <a:ahLst/>
            <a:cxnLst/>
            <a:rect l="l" t="t" r="r" b="b"/>
            <a:pathLst>
              <a:path w="336502" h="289812">
                <a:moveTo>
                  <a:pt x="0" y="0"/>
                </a:moveTo>
                <a:lnTo>
                  <a:pt x="336502" y="0"/>
                </a:lnTo>
                <a:lnTo>
                  <a:pt x="336502" y="289812"/>
                </a:lnTo>
                <a:lnTo>
                  <a:pt x="0" y="2898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660458" y="8091878"/>
            <a:ext cx="336502" cy="289812"/>
          </a:xfrm>
          <a:custGeom>
            <a:avLst/>
            <a:gdLst/>
            <a:ahLst/>
            <a:cxnLst/>
            <a:rect l="l" t="t" r="r" b="b"/>
            <a:pathLst>
              <a:path w="336502" h="289812">
                <a:moveTo>
                  <a:pt x="0" y="0"/>
                </a:moveTo>
                <a:lnTo>
                  <a:pt x="336502" y="0"/>
                </a:lnTo>
                <a:lnTo>
                  <a:pt x="336502" y="289813"/>
                </a:lnTo>
                <a:lnTo>
                  <a:pt x="0" y="28981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flipV="1">
            <a:off x="10865156" y="9201243"/>
            <a:ext cx="6394144" cy="543502"/>
          </a:xfrm>
          <a:custGeom>
            <a:avLst/>
            <a:gdLst/>
            <a:ahLst/>
            <a:cxnLst/>
            <a:rect l="l" t="t" r="r" b="b"/>
            <a:pathLst>
              <a:path w="6394144" h="543502">
                <a:moveTo>
                  <a:pt x="0" y="543502"/>
                </a:moveTo>
                <a:lnTo>
                  <a:pt x="6394144" y="543502"/>
                </a:lnTo>
                <a:lnTo>
                  <a:pt x="6394144" y="0"/>
                </a:lnTo>
                <a:lnTo>
                  <a:pt x="0" y="0"/>
                </a:lnTo>
                <a:lnTo>
                  <a:pt x="0" y="543502"/>
                </a:lnTo>
                <a:close/>
              </a:path>
            </a:pathLst>
          </a:custGeom>
          <a:blipFill>
            <a:blip r:embed="rId9">
              <a:alphaModFix amt="44999"/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9380270" y="7393956"/>
            <a:ext cx="733891" cy="334838"/>
          </a:xfrm>
          <a:custGeom>
            <a:avLst/>
            <a:gdLst/>
            <a:ahLst/>
            <a:cxnLst/>
            <a:rect l="l" t="t" r="r" b="b"/>
            <a:pathLst>
              <a:path w="733891" h="334838">
                <a:moveTo>
                  <a:pt x="0" y="0"/>
                </a:moveTo>
                <a:lnTo>
                  <a:pt x="733892" y="0"/>
                </a:lnTo>
                <a:lnTo>
                  <a:pt x="733892" y="334838"/>
                </a:lnTo>
                <a:lnTo>
                  <a:pt x="0" y="33483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7346870" y="5522182"/>
            <a:ext cx="11064070" cy="4764818"/>
          </a:xfrm>
          <a:custGeom>
            <a:avLst/>
            <a:gdLst/>
            <a:ahLst/>
            <a:cxnLst/>
            <a:rect l="l" t="t" r="r" b="b"/>
            <a:pathLst>
              <a:path w="11064070" h="4764818">
                <a:moveTo>
                  <a:pt x="0" y="0"/>
                </a:moveTo>
                <a:lnTo>
                  <a:pt x="11064070" y="0"/>
                </a:lnTo>
                <a:lnTo>
                  <a:pt x="11064070" y="4764818"/>
                </a:lnTo>
                <a:lnTo>
                  <a:pt x="0" y="476481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547734" y="4326858"/>
            <a:ext cx="17444117" cy="710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6"/>
              </a:lnSpc>
            </a:pPr>
            <a:r>
              <a:rPr lang="en-US" sz="4960" b="1">
                <a:solidFill>
                  <a:srgbClr val="1C54DC"/>
                </a:solidFill>
                <a:latin typeface="Inter Bold"/>
                <a:ea typeface="Inter Bold"/>
                <a:cs typeface="Inter Bold"/>
                <a:sym typeface="Inter Bold"/>
              </a:rPr>
              <a:t> KEY CULTURAL DIFFERENCES – UK VS. CHINA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6053350"/>
            <a:ext cx="6318170" cy="4358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325" lvl="1" indent="-299662" algn="l">
              <a:lnSpc>
                <a:spcPts val="3886"/>
              </a:lnSpc>
              <a:buFont typeface="Arial"/>
              <a:buChar char="•"/>
            </a:pPr>
            <a:r>
              <a:rPr lang="en-US" sz="2775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Communication: direct (UK) vs. indirect (China)</a:t>
            </a:r>
          </a:p>
          <a:p>
            <a:pPr marL="599325" lvl="1" indent="-299662" algn="l">
              <a:lnSpc>
                <a:spcPts val="3886"/>
              </a:lnSpc>
              <a:buFont typeface="Arial"/>
              <a:buChar char="•"/>
            </a:pPr>
            <a:r>
              <a:rPr lang="en-US" sz="2775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Hierarchy: flat (UK) vs. vertical (China)</a:t>
            </a:r>
          </a:p>
          <a:p>
            <a:pPr marL="599325" lvl="1" indent="-299662" algn="l">
              <a:lnSpc>
                <a:spcPts val="3886"/>
              </a:lnSpc>
              <a:buFont typeface="Arial"/>
              <a:buChar char="•"/>
            </a:pPr>
            <a:r>
              <a:rPr lang="en-US" sz="2775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Relationship: transactional (UK) vs. guanxi (China)</a:t>
            </a:r>
          </a:p>
          <a:p>
            <a:pPr marL="599325" lvl="1" indent="-299662" algn="l">
              <a:lnSpc>
                <a:spcPts val="3886"/>
              </a:lnSpc>
              <a:buFont typeface="Arial"/>
              <a:buChar char="•"/>
            </a:pPr>
            <a:r>
              <a:rPr lang="en-US" sz="2775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Time: short-term (UK) vs. long-term (China)</a:t>
            </a:r>
          </a:p>
          <a:p>
            <a:pPr algn="l">
              <a:lnSpc>
                <a:spcPts val="3886"/>
              </a:lnSpc>
              <a:spcBef>
                <a:spcPct val="0"/>
              </a:spcBef>
            </a:pPr>
            <a:endParaRPr lang="en-US" sz="2775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675818" y="-93701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658432" y="-93701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6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6894957" flipH="1" flipV="1">
            <a:off x="9301905" y="4168147"/>
            <a:ext cx="9727513" cy="9727513"/>
          </a:xfrm>
          <a:custGeom>
            <a:avLst/>
            <a:gdLst/>
            <a:ahLst/>
            <a:cxnLst/>
            <a:rect l="l" t="t" r="r" b="b"/>
            <a:pathLst>
              <a:path w="9727513" h="9727513">
                <a:moveTo>
                  <a:pt x="9727513" y="9727513"/>
                </a:moveTo>
                <a:lnTo>
                  <a:pt x="0" y="9727513"/>
                </a:lnTo>
                <a:lnTo>
                  <a:pt x="0" y="0"/>
                </a:lnTo>
                <a:lnTo>
                  <a:pt x="9727513" y="0"/>
                </a:lnTo>
                <a:lnTo>
                  <a:pt x="9727513" y="9727513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H="1">
            <a:off x="15125183" y="7271341"/>
            <a:ext cx="2333392" cy="1219197"/>
          </a:xfrm>
          <a:custGeom>
            <a:avLst/>
            <a:gdLst/>
            <a:ahLst/>
            <a:cxnLst/>
            <a:rect l="l" t="t" r="r" b="b"/>
            <a:pathLst>
              <a:path w="2333392" h="1219197">
                <a:moveTo>
                  <a:pt x="2333392" y="0"/>
                </a:moveTo>
                <a:lnTo>
                  <a:pt x="0" y="0"/>
                </a:lnTo>
                <a:lnTo>
                  <a:pt x="0" y="1219197"/>
                </a:lnTo>
                <a:lnTo>
                  <a:pt x="2333392" y="1219197"/>
                </a:lnTo>
                <a:lnTo>
                  <a:pt x="2333392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0" y="4407813"/>
            <a:ext cx="21107415" cy="3588261"/>
          </a:xfrm>
          <a:custGeom>
            <a:avLst/>
            <a:gdLst/>
            <a:ahLst/>
            <a:cxnLst/>
            <a:rect l="l" t="t" r="r" b="b"/>
            <a:pathLst>
              <a:path w="21107415" h="3588261">
                <a:moveTo>
                  <a:pt x="0" y="0"/>
                </a:moveTo>
                <a:lnTo>
                  <a:pt x="21107415" y="0"/>
                </a:lnTo>
                <a:lnTo>
                  <a:pt x="21107415" y="3588261"/>
                </a:lnTo>
                <a:lnTo>
                  <a:pt x="0" y="358826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0000"/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1801264" y="373614"/>
            <a:ext cx="1067075" cy="564216"/>
          </a:xfrm>
          <a:custGeom>
            <a:avLst/>
            <a:gdLst/>
            <a:ahLst/>
            <a:cxnLst/>
            <a:rect l="l" t="t" r="r" b="b"/>
            <a:pathLst>
              <a:path w="1067075" h="564216">
                <a:moveTo>
                  <a:pt x="0" y="0"/>
                </a:moveTo>
                <a:lnTo>
                  <a:pt x="1067075" y="0"/>
                </a:lnTo>
                <a:lnTo>
                  <a:pt x="1067075" y="564215"/>
                </a:lnTo>
                <a:lnTo>
                  <a:pt x="0" y="56421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420184" y="0"/>
            <a:ext cx="4867816" cy="6956155"/>
          </a:xfrm>
          <a:custGeom>
            <a:avLst/>
            <a:gdLst/>
            <a:ahLst/>
            <a:cxnLst/>
            <a:rect l="l" t="t" r="r" b="b"/>
            <a:pathLst>
              <a:path w="4867816" h="6956155">
                <a:moveTo>
                  <a:pt x="0" y="0"/>
                </a:moveTo>
                <a:lnTo>
                  <a:pt x="4867816" y="0"/>
                </a:lnTo>
                <a:lnTo>
                  <a:pt x="4867816" y="6956155"/>
                </a:lnTo>
                <a:lnTo>
                  <a:pt x="0" y="6956155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t="-2516" b="-2516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992298" y="909254"/>
            <a:ext cx="9342504" cy="2568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169"/>
              </a:lnSpc>
            </a:pPr>
            <a:r>
              <a:rPr lang="en-US" sz="8268" b="1" spc="-82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CHALLENGES IN CROSS-CULTURAL NEGOTIATIONS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5041" y="4557166"/>
            <a:ext cx="12425143" cy="4045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5176" lvl="1" indent="-442588" algn="l">
              <a:lnSpc>
                <a:spcPts val="6518"/>
              </a:lnSpc>
              <a:buFont typeface="Arial"/>
              <a:buChar char="•"/>
            </a:pPr>
            <a:r>
              <a:rPr lang="en-US" sz="4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Misinterpreting indirect communication</a:t>
            </a:r>
          </a:p>
          <a:p>
            <a:pPr marL="885176" lvl="1" indent="-442588" algn="l">
              <a:lnSpc>
                <a:spcPts val="6518"/>
              </a:lnSpc>
              <a:buFont typeface="Arial"/>
              <a:buChar char="•"/>
            </a:pPr>
            <a:r>
              <a:rPr lang="en-US" sz="4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Causing face-loss through directness</a:t>
            </a:r>
          </a:p>
          <a:p>
            <a:pPr marL="885176" lvl="1" indent="-442588" algn="l">
              <a:lnSpc>
                <a:spcPts val="6518"/>
              </a:lnSpc>
              <a:buFont typeface="Arial"/>
              <a:buChar char="•"/>
            </a:pPr>
            <a:r>
              <a:rPr lang="en-US" sz="4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Ignoring hierarchical protocol</a:t>
            </a:r>
          </a:p>
          <a:p>
            <a:pPr marL="885176" lvl="1" indent="-442588" algn="l">
              <a:lnSpc>
                <a:spcPts val="6518"/>
              </a:lnSpc>
              <a:buFont typeface="Arial"/>
              <a:buChar char="•"/>
            </a:pPr>
            <a:r>
              <a:rPr lang="en-US" sz="40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Pressuring quick decisions → frustration</a:t>
            </a:r>
          </a:p>
          <a:p>
            <a:pPr algn="l">
              <a:lnSpc>
                <a:spcPts val="6518"/>
              </a:lnSpc>
            </a:pPr>
            <a:endParaRPr lang="en-US" sz="40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357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24984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17002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1945561" y="-3077768"/>
            <a:ext cx="5691685" cy="11722759"/>
            <a:chOff x="0" y="0"/>
            <a:chExt cx="3175000" cy="65393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175000" cy="6539322"/>
            </a:xfrm>
            <a:custGeom>
              <a:avLst/>
              <a:gdLst/>
              <a:ahLst/>
              <a:cxnLst/>
              <a:rect l="l" t="t" r="r" b="b"/>
              <a:pathLst>
                <a:path w="3175000" h="6539322">
                  <a:moveTo>
                    <a:pt x="1587500" y="6539322"/>
                  </a:moveTo>
                  <a:cubicBezTo>
                    <a:pt x="711200" y="6539322"/>
                    <a:pt x="0" y="5806918"/>
                    <a:pt x="0" y="4904491"/>
                  </a:cubicBezTo>
                  <a:lnTo>
                    <a:pt x="0" y="1634830"/>
                  </a:lnTo>
                  <a:cubicBezTo>
                    <a:pt x="0" y="732404"/>
                    <a:pt x="711200" y="0"/>
                    <a:pt x="1587500" y="0"/>
                  </a:cubicBezTo>
                  <a:cubicBezTo>
                    <a:pt x="2463800" y="0"/>
                    <a:pt x="3175000" y="732404"/>
                    <a:pt x="3175000" y="1634830"/>
                  </a:cubicBezTo>
                  <a:lnTo>
                    <a:pt x="3175000" y="4904491"/>
                  </a:lnTo>
                  <a:cubicBezTo>
                    <a:pt x="3175000" y="5806918"/>
                    <a:pt x="2463800" y="6539322"/>
                    <a:pt x="1587500" y="6539322"/>
                  </a:cubicBezTo>
                  <a:close/>
                </a:path>
              </a:pathLst>
            </a:custGeom>
            <a:solidFill>
              <a:srgbClr val="44B9D5">
                <a:alpha val="36863"/>
              </a:srgbClr>
            </a:solidFill>
            <a:ln w="12700" cap="sq">
              <a:solidFill>
                <a:srgbClr val="000000"/>
              </a:solidFill>
              <a:prstDash val="solid"/>
              <a:miter/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2202768" y="-2373241"/>
            <a:ext cx="5177272" cy="10663259"/>
            <a:chOff x="0" y="0"/>
            <a:chExt cx="3175000" cy="653932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175000" cy="6539322"/>
            </a:xfrm>
            <a:custGeom>
              <a:avLst/>
              <a:gdLst/>
              <a:ahLst/>
              <a:cxnLst/>
              <a:rect l="l" t="t" r="r" b="b"/>
              <a:pathLst>
                <a:path w="3175000" h="6539322">
                  <a:moveTo>
                    <a:pt x="1587500" y="6539322"/>
                  </a:moveTo>
                  <a:cubicBezTo>
                    <a:pt x="711200" y="6539322"/>
                    <a:pt x="0" y="5806918"/>
                    <a:pt x="0" y="4904491"/>
                  </a:cubicBezTo>
                  <a:lnTo>
                    <a:pt x="0" y="1634830"/>
                  </a:lnTo>
                  <a:cubicBezTo>
                    <a:pt x="0" y="732404"/>
                    <a:pt x="711200" y="0"/>
                    <a:pt x="1587500" y="0"/>
                  </a:cubicBezTo>
                  <a:cubicBezTo>
                    <a:pt x="2463800" y="0"/>
                    <a:pt x="3175000" y="732404"/>
                    <a:pt x="3175000" y="1634830"/>
                  </a:cubicBezTo>
                  <a:lnTo>
                    <a:pt x="3175000" y="4904491"/>
                  </a:lnTo>
                  <a:cubicBezTo>
                    <a:pt x="3175000" y="5806918"/>
                    <a:pt x="2463800" y="6539322"/>
                    <a:pt x="1587500" y="6539322"/>
                  </a:cubicBezTo>
                  <a:close/>
                </a:path>
              </a:pathLst>
            </a:custGeom>
            <a:blipFill>
              <a:blip r:embed="rId4"/>
              <a:stretch>
                <a:fillRect l="-17581" r="-17581"/>
              </a:stretch>
            </a:blipFill>
            <a:ln w="161925" cap="sq">
              <a:solidFill>
                <a:srgbClr val="2FA1DD"/>
              </a:solidFill>
              <a:prstDash val="solid"/>
              <a:miter/>
            </a:ln>
          </p:spPr>
        </p:sp>
      </p:grpSp>
      <p:sp>
        <p:nvSpPr>
          <p:cNvPr id="9" name="Freeform 9"/>
          <p:cNvSpPr/>
          <p:nvPr/>
        </p:nvSpPr>
        <p:spPr>
          <a:xfrm flipH="1">
            <a:off x="15954129" y="8644991"/>
            <a:ext cx="1911574" cy="998797"/>
          </a:xfrm>
          <a:custGeom>
            <a:avLst/>
            <a:gdLst/>
            <a:ahLst/>
            <a:cxnLst/>
            <a:rect l="l" t="t" r="r" b="b"/>
            <a:pathLst>
              <a:path w="1911574" h="998797">
                <a:moveTo>
                  <a:pt x="1911574" y="0"/>
                </a:moveTo>
                <a:lnTo>
                  <a:pt x="0" y="0"/>
                </a:lnTo>
                <a:lnTo>
                  <a:pt x="0" y="998797"/>
                </a:lnTo>
                <a:lnTo>
                  <a:pt x="1911574" y="998797"/>
                </a:lnTo>
                <a:lnTo>
                  <a:pt x="191157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230584" y="8815258"/>
            <a:ext cx="5713046" cy="992642"/>
          </a:xfrm>
          <a:custGeom>
            <a:avLst/>
            <a:gdLst/>
            <a:ahLst/>
            <a:cxnLst/>
            <a:rect l="l" t="t" r="r" b="b"/>
            <a:pathLst>
              <a:path w="5713046" h="992642">
                <a:moveTo>
                  <a:pt x="0" y="0"/>
                </a:moveTo>
                <a:lnTo>
                  <a:pt x="5713047" y="0"/>
                </a:lnTo>
                <a:lnTo>
                  <a:pt x="5713047" y="992641"/>
                </a:lnTo>
                <a:lnTo>
                  <a:pt x="0" y="99264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7000"/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7159414" y="8778626"/>
            <a:ext cx="5713046" cy="992642"/>
          </a:xfrm>
          <a:custGeom>
            <a:avLst/>
            <a:gdLst/>
            <a:ahLst/>
            <a:cxnLst/>
            <a:rect l="l" t="t" r="r" b="b"/>
            <a:pathLst>
              <a:path w="5713046" h="992642">
                <a:moveTo>
                  <a:pt x="0" y="0"/>
                </a:moveTo>
                <a:lnTo>
                  <a:pt x="5713046" y="0"/>
                </a:lnTo>
                <a:lnTo>
                  <a:pt x="5713046" y="992642"/>
                </a:lnTo>
                <a:lnTo>
                  <a:pt x="0" y="9926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7000"/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028700" y="8142875"/>
            <a:ext cx="5914931" cy="1500914"/>
          </a:xfrm>
          <a:custGeom>
            <a:avLst/>
            <a:gdLst/>
            <a:ahLst/>
            <a:cxnLst/>
            <a:rect l="l" t="t" r="r" b="b"/>
            <a:pathLst>
              <a:path w="5914931" h="1500914">
                <a:moveTo>
                  <a:pt x="0" y="0"/>
                </a:moveTo>
                <a:lnTo>
                  <a:pt x="5914931" y="0"/>
                </a:lnTo>
                <a:lnTo>
                  <a:pt x="5914931" y="1500913"/>
                </a:lnTo>
                <a:lnTo>
                  <a:pt x="0" y="150091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7159414" y="8133734"/>
            <a:ext cx="5914931" cy="1500914"/>
          </a:xfrm>
          <a:custGeom>
            <a:avLst/>
            <a:gdLst/>
            <a:ahLst/>
            <a:cxnLst/>
            <a:rect l="l" t="t" r="r" b="b"/>
            <a:pathLst>
              <a:path w="5914931" h="1500914">
                <a:moveTo>
                  <a:pt x="0" y="0"/>
                </a:moveTo>
                <a:lnTo>
                  <a:pt x="5914931" y="0"/>
                </a:lnTo>
                <a:lnTo>
                  <a:pt x="5914931" y="1500914"/>
                </a:lnTo>
                <a:lnTo>
                  <a:pt x="0" y="15009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485706" y="8612164"/>
            <a:ext cx="734733" cy="745922"/>
          </a:xfrm>
          <a:custGeom>
            <a:avLst/>
            <a:gdLst/>
            <a:ahLst/>
            <a:cxnLst/>
            <a:rect l="l" t="t" r="r" b="b"/>
            <a:pathLst>
              <a:path w="734733" h="745922">
                <a:moveTo>
                  <a:pt x="0" y="0"/>
                </a:moveTo>
                <a:lnTo>
                  <a:pt x="734733" y="0"/>
                </a:lnTo>
                <a:lnTo>
                  <a:pt x="734733" y="745922"/>
                </a:lnTo>
                <a:lnTo>
                  <a:pt x="0" y="74592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7670015" y="8585826"/>
            <a:ext cx="661342" cy="725753"/>
          </a:xfrm>
          <a:custGeom>
            <a:avLst/>
            <a:gdLst/>
            <a:ahLst/>
            <a:cxnLst/>
            <a:rect l="l" t="t" r="r" b="b"/>
            <a:pathLst>
              <a:path w="661342" h="725753">
                <a:moveTo>
                  <a:pt x="0" y="0"/>
                </a:moveTo>
                <a:lnTo>
                  <a:pt x="661342" y="0"/>
                </a:lnTo>
                <a:lnTo>
                  <a:pt x="661342" y="725752"/>
                </a:lnTo>
                <a:lnTo>
                  <a:pt x="0" y="72575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28700" y="1331153"/>
            <a:ext cx="9342504" cy="2521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046"/>
              </a:lnSpc>
            </a:pPr>
            <a:r>
              <a:rPr lang="en-US" sz="8168" b="1" spc="-81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NEGOTIATION STRATEGIES FOR SUCCESS</a:t>
            </a:r>
          </a:p>
        </p:txBody>
      </p:sp>
      <p:sp>
        <p:nvSpPr>
          <p:cNvPr id="17" name="Freeform 17"/>
          <p:cNvSpPr/>
          <p:nvPr/>
        </p:nvSpPr>
        <p:spPr>
          <a:xfrm>
            <a:off x="9798323" y="3541809"/>
            <a:ext cx="1067075" cy="564216"/>
          </a:xfrm>
          <a:custGeom>
            <a:avLst/>
            <a:gdLst/>
            <a:ahLst/>
            <a:cxnLst/>
            <a:rect l="l" t="t" r="r" b="b"/>
            <a:pathLst>
              <a:path w="1067075" h="564216">
                <a:moveTo>
                  <a:pt x="0" y="0"/>
                </a:moveTo>
                <a:lnTo>
                  <a:pt x="1067075" y="0"/>
                </a:lnTo>
                <a:lnTo>
                  <a:pt x="1067075" y="564216"/>
                </a:lnTo>
                <a:lnTo>
                  <a:pt x="0" y="56421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=""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028700" y="4245930"/>
            <a:ext cx="10673130" cy="3643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Build guanxi through informal engagement (Abramson &amp; Moran, 2017)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Active listening and patience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Respect hierarchy (address senior leaders)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Avoid confrontation, stay respectful (Cain et al., 2018)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Plan flexible timelines</a:t>
            </a:r>
          </a:p>
          <a:p>
            <a:pPr algn="l">
              <a:lnSpc>
                <a:spcPts val="4133"/>
              </a:lnSpc>
            </a:pPr>
            <a:endParaRPr lang="en-US" sz="25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50000">
              <a:srgbClr val="1D849A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5442769" y="7635551"/>
            <a:ext cx="1836179" cy="959403"/>
          </a:xfrm>
          <a:custGeom>
            <a:avLst/>
            <a:gdLst/>
            <a:ahLst/>
            <a:cxnLst/>
            <a:rect l="l" t="t" r="r" b="b"/>
            <a:pathLst>
              <a:path w="1836179" h="959403">
                <a:moveTo>
                  <a:pt x="1836179" y="0"/>
                </a:moveTo>
                <a:lnTo>
                  <a:pt x="0" y="0"/>
                </a:lnTo>
                <a:lnTo>
                  <a:pt x="0" y="959404"/>
                </a:lnTo>
                <a:lnTo>
                  <a:pt x="1836179" y="959404"/>
                </a:lnTo>
                <a:lnTo>
                  <a:pt x="183617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8357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6000"/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24984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6000"/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452328" y="-663314"/>
            <a:ext cx="11817061" cy="6111842"/>
            <a:chOff x="0" y="0"/>
            <a:chExt cx="1871537" cy="9679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71538" cy="967968"/>
            </a:xfrm>
            <a:custGeom>
              <a:avLst/>
              <a:gdLst/>
              <a:ahLst/>
              <a:cxnLst/>
              <a:rect l="l" t="t" r="r" b="b"/>
              <a:pathLst>
                <a:path w="1871538" h="967968">
                  <a:moveTo>
                    <a:pt x="65515" y="0"/>
                  </a:moveTo>
                  <a:lnTo>
                    <a:pt x="1806023" y="0"/>
                  </a:lnTo>
                  <a:cubicBezTo>
                    <a:pt x="1823398" y="0"/>
                    <a:pt x="1840062" y="6902"/>
                    <a:pt x="1852349" y="19189"/>
                  </a:cubicBezTo>
                  <a:cubicBezTo>
                    <a:pt x="1864635" y="31475"/>
                    <a:pt x="1871538" y="48139"/>
                    <a:pt x="1871538" y="65515"/>
                  </a:cubicBezTo>
                  <a:lnTo>
                    <a:pt x="1871538" y="902454"/>
                  </a:lnTo>
                  <a:cubicBezTo>
                    <a:pt x="1871538" y="919829"/>
                    <a:pt x="1864635" y="936493"/>
                    <a:pt x="1852349" y="948779"/>
                  </a:cubicBezTo>
                  <a:cubicBezTo>
                    <a:pt x="1840062" y="961066"/>
                    <a:pt x="1823398" y="967968"/>
                    <a:pt x="1806023" y="967968"/>
                  </a:cubicBezTo>
                  <a:lnTo>
                    <a:pt x="65515" y="967968"/>
                  </a:lnTo>
                  <a:cubicBezTo>
                    <a:pt x="48139" y="967968"/>
                    <a:pt x="31475" y="961066"/>
                    <a:pt x="19189" y="948779"/>
                  </a:cubicBezTo>
                  <a:cubicBezTo>
                    <a:pt x="6902" y="936493"/>
                    <a:pt x="0" y="919829"/>
                    <a:pt x="0" y="902454"/>
                  </a:cubicBezTo>
                  <a:lnTo>
                    <a:pt x="0" y="65515"/>
                  </a:lnTo>
                  <a:cubicBezTo>
                    <a:pt x="0" y="48139"/>
                    <a:pt x="6902" y="31475"/>
                    <a:pt x="19189" y="19189"/>
                  </a:cubicBezTo>
                  <a:cubicBezTo>
                    <a:pt x="31475" y="6902"/>
                    <a:pt x="48139" y="0"/>
                    <a:pt x="65515" y="0"/>
                  </a:cubicBezTo>
                  <a:close/>
                </a:path>
              </a:pathLst>
            </a:custGeom>
            <a:solidFill>
              <a:srgbClr val="44B9D5">
                <a:alpha val="29804"/>
              </a:srgbClr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0672409" y="-663314"/>
            <a:ext cx="8204596" cy="7292523"/>
            <a:chOff x="0" y="0"/>
            <a:chExt cx="1358607" cy="1207576"/>
          </a:xfrm>
        </p:grpSpPr>
        <p:sp>
          <p:nvSpPr>
            <p:cNvPr id="8" name="Freeform 8"/>
            <p:cNvSpPr/>
            <p:nvPr/>
          </p:nvSpPr>
          <p:spPr>
            <a:xfrm flipH="1">
              <a:off x="0" y="0"/>
              <a:ext cx="1358607" cy="1207576"/>
            </a:xfrm>
            <a:custGeom>
              <a:avLst/>
              <a:gdLst/>
              <a:ahLst/>
              <a:cxnLst/>
              <a:rect l="l" t="t" r="r" b="b"/>
              <a:pathLst>
                <a:path w="1358607" h="1207576">
                  <a:moveTo>
                    <a:pt x="1281231" y="0"/>
                  </a:moveTo>
                  <a:lnTo>
                    <a:pt x="77376" y="0"/>
                  </a:lnTo>
                  <a:cubicBezTo>
                    <a:pt x="34642" y="0"/>
                    <a:pt x="0" y="34642"/>
                    <a:pt x="0" y="77376"/>
                  </a:cubicBezTo>
                  <a:lnTo>
                    <a:pt x="0" y="1130200"/>
                  </a:lnTo>
                  <a:cubicBezTo>
                    <a:pt x="0" y="1150722"/>
                    <a:pt x="8152" y="1170403"/>
                    <a:pt x="22663" y="1184913"/>
                  </a:cubicBezTo>
                  <a:cubicBezTo>
                    <a:pt x="37174" y="1199424"/>
                    <a:pt x="56854" y="1207576"/>
                    <a:pt x="77376" y="1207576"/>
                  </a:cubicBezTo>
                  <a:lnTo>
                    <a:pt x="1281231" y="1207576"/>
                  </a:lnTo>
                  <a:cubicBezTo>
                    <a:pt x="1323965" y="1207576"/>
                    <a:pt x="1358607" y="1172934"/>
                    <a:pt x="1358607" y="1130200"/>
                  </a:cubicBezTo>
                  <a:lnTo>
                    <a:pt x="1358607" y="77376"/>
                  </a:lnTo>
                  <a:cubicBezTo>
                    <a:pt x="1358607" y="34642"/>
                    <a:pt x="1323965" y="0"/>
                    <a:pt x="1281231" y="0"/>
                  </a:cubicBezTo>
                  <a:close/>
                </a:path>
              </a:pathLst>
            </a:custGeom>
            <a:blipFill>
              <a:blip r:embed="rId6"/>
              <a:stretch>
                <a:fillRect l="-20781" r="-12376"/>
              </a:stretch>
            </a:blipFill>
            <a:ln w="200025" cap="rnd">
              <a:solidFill>
                <a:srgbClr val="2FA1DD"/>
              </a:solidFill>
              <a:prstDash val="solid"/>
              <a:round/>
            </a:ln>
          </p:spPr>
        </p:sp>
      </p:grpSp>
      <p:sp>
        <p:nvSpPr>
          <p:cNvPr id="9" name="TextBox 9"/>
          <p:cNvSpPr txBox="1"/>
          <p:nvPr/>
        </p:nvSpPr>
        <p:spPr>
          <a:xfrm>
            <a:off x="1000690" y="1169597"/>
            <a:ext cx="6490685" cy="175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5610" b="1" spc="-56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CULTURAL AWARENESS &amp; ADAPTABILITY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3414355"/>
            <a:ext cx="9451638" cy="6872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32623" lvl="1" indent="-466312" algn="l">
              <a:lnSpc>
                <a:spcPts val="6868"/>
              </a:lnSpc>
              <a:buFont typeface="Arial"/>
              <a:buChar char="•"/>
            </a:pPr>
            <a:r>
              <a:rPr lang="en-US" sz="431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Key to building trust (Cain et al., 2018)</a:t>
            </a:r>
          </a:p>
          <a:p>
            <a:pPr marL="932623" lvl="1" indent="-466312" algn="l">
              <a:lnSpc>
                <a:spcPts val="6868"/>
              </a:lnSpc>
              <a:buFont typeface="Arial"/>
              <a:buChar char="•"/>
            </a:pPr>
            <a:r>
              <a:rPr lang="en-US" sz="431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Helps manage misunderstandings</a:t>
            </a:r>
          </a:p>
          <a:p>
            <a:pPr marL="932623" lvl="1" indent="-466312" algn="l">
              <a:lnSpc>
                <a:spcPts val="6868"/>
              </a:lnSpc>
              <a:buFont typeface="Arial"/>
              <a:buChar char="•"/>
            </a:pPr>
            <a:r>
              <a:rPr lang="en-US" sz="431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Signals long-term commitment (Wenxin &amp; Wan, 2022)</a:t>
            </a:r>
          </a:p>
          <a:p>
            <a:pPr marL="932623" lvl="1" indent="-466312" algn="l">
              <a:lnSpc>
                <a:spcPts val="6868"/>
              </a:lnSpc>
              <a:buFont typeface="Arial"/>
              <a:buChar char="•"/>
            </a:pPr>
            <a:r>
              <a:rPr lang="en-US" sz="431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Crucial for global partnerships</a:t>
            </a:r>
          </a:p>
          <a:p>
            <a:pPr algn="l">
              <a:lnSpc>
                <a:spcPts val="6868"/>
              </a:lnSpc>
            </a:pPr>
            <a:endParaRPr lang="en-US" sz="431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AAD">
                <a:alpha val="100000"/>
              </a:srgbClr>
            </a:gs>
            <a:gs pos="100000">
              <a:srgbClr val="1CADB3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357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249847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170025" y="0"/>
            <a:ext cx="7315200" cy="4050792"/>
          </a:xfrm>
          <a:custGeom>
            <a:avLst/>
            <a:gdLst/>
            <a:ahLst/>
            <a:cxnLst/>
            <a:rect l="l" t="t" r="r" b="b"/>
            <a:pathLst>
              <a:path w="7315200" h="4050792">
                <a:moveTo>
                  <a:pt x="0" y="0"/>
                </a:moveTo>
                <a:lnTo>
                  <a:pt x="7315200" y="0"/>
                </a:lnTo>
                <a:lnTo>
                  <a:pt x="7315200" y="4050792"/>
                </a:lnTo>
                <a:lnTo>
                  <a:pt x="0" y="40507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239585" y="1256812"/>
            <a:ext cx="4019715" cy="2343773"/>
          </a:xfrm>
          <a:custGeom>
            <a:avLst/>
            <a:gdLst/>
            <a:ahLst/>
            <a:cxnLst/>
            <a:rect l="l" t="t" r="r" b="b"/>
            <a:pathLst>
              <a:path w="4019715" h="2343773">
                <a:moveTo>
                  <a:pt x="0" y="0"/>
                </a:moveTo>
                <a:lnTo>
                  <a:pt x="4019715" y="0"/>
                </a:lnTo>
                <a:lnTo>
                  <a:pt x="4019715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l="-62528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239585" y="4245085"/>
            <a:ext cx="4019715" cy="2343773"/>
          </a:xfrm>
          <a:custGeom>
            <a:avLst/>
            <a:gdLst/>
            <a:ahLst/>
            <a:cxnLst/>
            <a:rect l="l" t="t" r="r" b="b"/>
            <a:pathLst>
              <a:path w="4019715" h="2343773">
                <a:moveTo>
                  <a:pt x="0" y="0"/>
                </a:moveTo>
                <a:lnTo>
                  <a:pt x="4019715" y="0"/>
                </a:lnTo>
                <a:lnTo>
                  <a:pt x="4019715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l="-62528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486486" y="1256812"/>
            <a:ext cx="3753099" cy="2343773"/>
          </a:xfrm>
          <a:custGeom>
            <a:avLst/>
            <a:gdLst/>
            <a:ahLst/>
            <a:cxnLst/>
            <a:rect l="l" t="t" r="r" b="b"/>
            <a:pathLst>
              <a:path w="3753099" h="2343773">
                <a:moveTo>
                  <a:pt x="0" y="0"/>
                </a:moveTo>
                <a:lnTo>
                  <a:pt x="3753099" y="0"/>
                </a:lnTo>
                <a:lnTo>
                  <a:pt x="3753099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r="-74073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9486486" y="4245085"/>
            <a:ext cx="3753099" cy="2343773"/>
          </a:xfrm>
          <a:custGeom>
            <a:avLst/>
            <a:gdLst/>
            <a:ahLst/>
            <a:cxnLst/>
            <a:rect l="l" t="t" r="r" b="b"/>
            <a:pathLst>
              <a:path w="3753099" h="2343773">
                <a:moveTo>
                  <a:pt x="0" y="0"/>
                </a:moveTo>
                <a:lnTo>
                  <a:pt x="3753099" y="0"/>
                </a:lnTo>
                <a:lnTo>
                  <a:pt x="3753099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r="-74073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168219" y="7233357"/>
            <a:ext cx="4091081" cy="2343773"/>
          </a:xfrm>
          <a:custGeom>
            <a:avLst/>
            <a:gdLst/>
            <a:ahLst/>
            <a:cxnLst/>
            <a:rect l="l" t="t" r="r" b="b"/>
            <a:pathLst>
              <a:path w="4091081" h="2343773">
                <a:moveTo>
                  <a:pt x="0" y="0"/>
                </a:moveTo>
                <a:lnTo>
                  <a:pt x="4091081" y="0"/>
                </a:lnTo>
                <a:lnTo>
                  <a:pt x="4091081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l="-59692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9486486" y="7233357"/>
            <a:ext cx="3753099" cy="2343773"/>
          </a:xfrm>
          <a:custGeom>
            <a:avLst/>
            <a:gdLst/>
            <a:ahLst/>
            <a:cxnLst/>
            <a:rect l="l" t="t" r="r" b="b"/>
            <a:pathLst>
              <a:path w="3753099" h="2343773">
                <a:moveTo>
                  <a:pt x="0" y="0"/>
                </a:moveTo>
                <a:lnTo>
                  <a:pt x="3753099" y="0"/>
                </a:lnTo>
                <a:lnTo>
                  <a:pt x="3753099" y="2343773"/>
                </a:lnTo>
                <a:lnTo>
                  <a:pt x="0" y="23437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 r="-74073"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-2695663" y="5323422"/>
            <a:ext cx="12418465" cy="5785691"/>
            <a:chOff x="0" y="0"/>
            <a:chExt cx="1308452" cy="609600"/>
          </a:xfrm>
        </p:grpSpPr>
        <p:sp>
          <p:nvSpPr>
            <p:cNvPr id="12" name="Freeform 12"/>
            <p:cNvSpPr/>
            <p:nvPr/>
          </p:nvSpPr>
          <p:spPr>
            <a:xfrm>
              <a:off x="10906" y="0"/>
              <a:ext cx="1286640" cy="609600"/>
            </a:xfrm>
            <a:custGeom>
              <a:avLst/>
              <a:gdLst/>
              <a:ahLst/>
              <a:cxnLst/>
              <a:rect l="l" t="t" r="r" b="b"/>
              <a:pathLst>
                <a:path w="1286640" h="609600">
                  <a:moveTo>
                    <a:pt x="1049459" y="0"/>
                  </a:moveTo>
                  <a:lnTo>
                    <a:pt x="33980" y="0"/>
                  </a:lnTo>
                  <a:cubicBezTo>
                    <a:pt x="23581" y="0"/>
                    <a:pt x="13815" y="4999"/>
                    <a:pt x="7735" y="13436"/>
                  </a:cubicBezTo>
                  <a:cubicBezTo>
                    <a:pt x="1654" y="21872"/>
                    <a:pt x="0" y="32717"/>
                    <a:pt x="3288" y="42583"/>
                  </a:cubicBezTo>
                  <a:lnTo>
                    <a:pt x="178100" y="567017"/>
                  </a:lnTo>
                  <a:cubicBezTo>
                    <a:pt x="186576" y="592447"/>
                    <a:pt x="210375" y="609600"/>
                    <a:pt x="237180" y="609600"/>
                  </a:cubicBezTo>
                  <a:lnTo>
                    <a:pt x="1252659" y="609600"/>
                  </a:lnTo>
                  <a:cubicBezTo>
                    <a:pt x="1263059" y="609600"/>
                    <a:pt x="1272824" y="604601"/>
                    <a:pt x="1278905" y="596164"/>
                  </a:cubicBezTo>
                  <a:cubicBezTo>
                    <a:pt x="1284985" y="587728"/>
                    <a:pt x="1286640" y="576883"/>
                    <a:pt x="1283351" y="567017"/>
                  </a:cubicBezTo>
                  <a:lnTo>
                    <a:pt x="1108540" y="42583"/>
                  </a:lnTo>
                  <a:cubicBezTo>
                    <a:pt x="1100063" y="17153"/>
                    <a:pt x="1076265" y="0"/>
                    <a:pt x="1049459" y="0"/>
                  </a:cubicBezTo>
                  <a:close/>
                </a:path>
              </a:pathLst>
            </a:custGeom>
            <a:solidFill>
              <a:srgbClr val="94C5DF">
                <a:alpha val="35686"/>
              </a:srgbClr>
            </a:solidFill>
            <a:ln w="12700" cap="rnd">
              <a:solidFill>
                <a:srgbClr val="000000"/>
              </a:solidFill>
              <a:prstDash val="solid"/>
              <a:round/>
            </a:ln>
          </p:spPr>
        </p:sp>
      </p:grpSp>
      <p:grpSp>
        <p:nvGrpSpPr>
          <p:cNvPr id="13" name="Group 13"/>
          <p:cNvGrpSpPr/>
          <p:nvPr/>
        </p:nvGrpSpPr>
        <p:grpSpPr>
          <a:xfrm>
            <a:off x="-2116862" y="5753509"/>
            <a:ext cx="11260862" cy="5246370"/>
            <a:chOff x="0" y="0"/>
            <a:chExt cx="1308452" cy="609600"/>
          </a:xfrm>
        </p:grpSpPr>
        <p:sp>
          <p:nvSpPr>
            <p:cNvPr id="14" name="Freeform 14"/>
            <p:cNvSpPr/>
            <p:nvPr/>
          </p:nvSpPr>
          <p:spPr>
            <a:xfrm>
              <a:off x="12027" y="0"/>
              <a:ext cx="1284398" cy="609600"/>
            </a:xfrm>
            <a:custGeom>
              <a:avLst/>
              <a:gdLst/>
              <a:ahLst/>
              <a:cxnLst/>
              <a:rect l="l" t="t" r="r" b="b"/>
              <a:pathLst>
                <a:path w="1284398" h="609600">
                  <a:moveTo>
                    <a:pt x="1043724" y="0"/>
                  </a:moveTo>
                  <a:lnTo>
                    <a:pt x="37473" y="0"/>
                  </a:lnTo>
                  <a:cubicBezTo>
                    <a:pt x="26005" y="0"/>
                    <a:pt x="15236" y="5513"/>
                    <a:pt x="8530" y="14817"/>
                  </a:cubicBezTo>
                  <a:cubicBezTo>
                    <a:pt x="1824" y="24120"/>
                    <a:pt x="0" y="36080"/>
                    <a:pt x="3626" y="46960"/>
                  </a:cubicBezTo>
                  <a:lnTo>
                    <a:pt x="175520" y="562640"/>
                  </a:lnTo>
                  <a:cubicBezTo>
                    <a:pt x="184868" y="590684"/>
                    <a:pt x="211112" y="609600"/>
                    <a:pt x="240673" y="609600"/>
                  </a:cubicBezTo>
                  <a:lnTo>
                    <a:pt x="1246924" y="609600"/>
                  </a:lnTo>
                  <a:cubicBezTo>
                    <a:pt x="1258393" y="609600"/>
                    <a:pt x="1269162" y="604087"/>
                    <a:pt x="1275868" y="594783"/>
                  </a:cubicBezTo>
                  <a:cubicBezTo>
                    <a:pt x="1282573" y="585480"/>
                    <a:pt x="1284398" y="573520"/>
                    <a:pt x="1280771" y="562640"/>
                  </a:cubicBezTo>
                  <a:lnTo>
                    <a:pt x="1108878" y="46960"/>
                  </a:lnTo>
                  <a:cubicBezTo>
                    <a:pt x="1099530" y="18916"/>
                    <a:pt x="1073285" y="0"/>
                    <a:pt x="1043724" y="0"/>
                  </a:cubicBezTo>
                  <a:close/>
                </a:path>
              </a:pathLst>
            </a:custGeom>
            <a:blipFill>
              <a:blip r:embed="rId6"/>
              <a:stretch>
                <a:fillRect l="-1079" t="-21502" r="-1079" b="-21502"/>
              </a:stretch>
            </a:blipFill>
            <a:ln w="142875" cap="rnd">
              <a:solidFill>
                <a:srgbClr val="44B9D5"/>
              </a:solidFill>
              <a:prstDash val="solid"/>
              <a:round/>
            </a:ln>
          </p:spPr>
        </p:sp>
      </p:grpSp>
      <p:sp>
        <p:nvSpPr>
          <p:cNvPr id="15" name="TextBox 15"/>
          <p:cNvSpPr txBox="1"/>
          <p:nvPr/>
        </p:nvSpPr>
        <p:spPr>
          <a:xfrm>
            <a:off x="1028700" y="799050"/>
            <a:ext cx="6699998" cy="2145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06"/>
              </a:lnSpc>
            </a:pPr>
            <a:r>
              <a:rPr lang="en-US" sz="6916" b="1" spc="-69">
                <a:solidFill>
                  <a:srgbClr val="FFFFFF"/>
                </a:solidFill>
                <a:latin typeface="Antonio Bold"/>
                <a:ea typeface="Antonio Bold"/>
                <a:cs typeface="Antonio Bold"/>
                <a:sym typeface="Antonio Bold"/>
              </a:rPr>
              <a:t>SUMMARY &amp; RECOMMENDATIONS</a:t>
            </a:r>
          </a:p>
        </p:txBody>
      </p:sp>
      <p:sp>
        <p:nvSpPr>
          <p:cNvPr id="16" name="Freeform 16"/>
          <p:cNvSpPr/>
          <p:nvPr/>
        </p:nvSpPr>
        <p:spPr>
          <a:xfrm flipH="1">
            <a:off x="6810608" y="3285681"/>
            <a:ext cx="1836179" cy="959403"/>
          </a:xfrm>
          <a:custGeom>
            <a:avLst/>
            <a:gdLst/>
            <a:ahLst/>
            <a:cxnLst/>
            <a:rect l="l" t="t" r="r" b="b"/>
            <a:pathLst>
              <a:path w="1836179" h="959403">
                <a:moveTo>
                  <a:pt x="1836179" y="0"/>
                </a:moveTo>
                <a:lnTo>
                  <a:pt x="0" y="0"/>
                </a:lnTo>
                <a:lnTo>
                  <a:pt x="0" y="959404"/>
                </a:lnTo>
                <a:lnTo>
                  <a:pt x="1836179" y="959404"/>
                </a:lnTo>
                <a:lnTo>
                  <a:pt x="1836179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9901719" y="1379706"/>
            <a:ext cx="6715434" cy="190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1577" lvl="1" indent="-350789" algn="l">
              <a:lnSpc>
                <a:spcPts val="5166"/>
              </a:lnSpc>
              <a:buFont typeface="Arial"/>
              <a:buChar char="•"/>
            </a:pPr>
            <a:r>
              <a:rPr lang="en-US" sz="324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UK–China gap affects trust and timelines</a:t>
            </a:r>
          </a:p>
          <a:p>
            <a:pPr marL="701577" lvl="1" indent="-350789" algn="l">
              <a:lnSpc>
                <a:spcPts val="5166"/>
              </a:lnSpc>
              <a:buFont typeface="Arial"/>
              <a:buChar char="•"/>
            </a:pPr>
            <a:r>
              <a:rPr lang="en-US" sz="324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Hofstede helps plan ahead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195436" y="7436146"/>
            <a:ext cx="6715434" cy="208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61"/>
              </a:lnSpc>
            </a:pPr>
            <a:r>
              <a:rPr lang="en-US" sz="374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Recommendations:</a:t>
            </a:r>
          </a:p>
          <a:p>
            <a:pPr marL="485683" lvl="1" indent="-242841" algn="l">
              <a:lnSpc>
                <a:spcPts val="3576"/>
              </a:lnSpc>
              <a:buFont typeface="Arial"/>
              <a:buChar char="•"/>
            </a:pPr>
            <a:r>
              <a:rPr lang="en-US" sz="224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Cultural training</a:t>
            </a:r>
          </a:p>
          <a:p>
            <a:pPr marL="485683" lvl="1" indent="-242841" algn="l">
              <a:lnSpc>
                <a:spcPts val="3576"/>
              </a:lnSpc>
              <a:buFont typeface="Arial"/>
              <a:buChar char="•"/>
            </a:pPr>
            <a:r>
              <a:rPr lang="en-US" sz="224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Local cultural advisors</a:t>
            </a:r>
          </a:p>
          <a:p>
            <a:pPr algn="l">
              <a:lnSpc>
                <a:spcPts val="3576"/>
              </a:lnSpc>
            </a:pPr>
            <a:endParaRPr lang="en-US" sz="224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0489154" y="4461454"/>
            <a:ext cx="6127999" cy="1782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21"/>
              </a:lnSpc>
            </a:pPr>
            <a:r>
              <a:rPr lang="en-US" sz="3729" b="1" spc="48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Strategies:</a:t>
            </a:r>
          </a:p>
          <a:p>
            <a:pPr marL="459862" lvl="1" indent="-229931" algn="l">
              <a:lnSpc>
                <a:spcPts val="2981"/>
              </a:lnSpc>
              <a:buFont typeface="Arial"/>
              <a:buChar char="•"/>
            </a:pPr>
            <a:r>
              <a:rPr lang="en-US" sz="2129" b="1" spc="279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Invest in guanxi</a:t>
            </a:r>
          </a:p>
          <a:p>
            <a:pPr marL="459862" lvl="1" indent="-229931" algn="l">
              <a:lnSpc>
                <a:spcPts val="2981"/>
              </a:lnSpc>
              <a:buFont typeface="Arial"/>
              <a:buChar char="•"/>
            </a:pPr>
            <a:r>
              <a:rPr lang="en-US" sz="2129" b="1" spc="279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 patient</a:t>
            </a:r>
          </a:p>
          <a:p>
            <a:pPr marL="459862" lvl="1" indent="-229931" algn="l">
              <a:lnSpc>
                <a:spcPts val="2981"/>
              </a:lnSpc>
              <a:buFont typeface="Arial"/>
              <a:buChar char="•"/>
            </a:pPr>
            <a:r>
              <a:rPr lang="en-US" sz="2129" b="1" spc="279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Respect face and rank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555" b="-8555"/>
            </a:stretch>
          </a:blipFill>
        </p:spPr>
      </p:sp>
      <p:sp>
        <p:nvSpPr>
          <p:cNvPr id="3" name="Freeform 3"/>
          <p:cNvSpPr/>
          <p:nvPr/>
        </p:nvSpPr>
        <p:spPr>
          <a:xfrm rot="-5400000">
            <a:off x="354919" y="4698805"/>
            <a:ext cx="1347562" cy="889391"/>
          </a:xfrm>
          <a:custGeom>
            <a:avLst/>
            <a:gdLst/>
            <a:ahLst/>
            <a:cxnLst/>
            <a:rect l="l" t="t" r="r" b="b"/>
            <a:pathLst>
              <a:path w="1347562" h="889391">
                <a:moveTo>
                  <a:pt x="0" y="0"/>
                </a:moveTo>
                <a:lnTo>
                  <a:pt x="1347562" y="0"/>
                </a:lnTo>
                <a:lnTo>
                  <a:pt x="1347562" y="889390"/>
                </a:lnTo>
                <a:lnTo>
                  <a:pt x="0" y="8893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5400000">
            <a:off x="16585519" y="4698805"/>
            <a:ext cx="1347562" cy="889391"/>
          </a:xfrm>
          <a:custGeom>
            <a:avLst/>
            <a:gdLst/>
            <a:ahLst/>
            <a:cxnLst/>
            <a:rect l="l" t="t" r="r" b="b"/>
            <a:pathLst>
              <a:path w="1347562" h="889391">
                <a:moveTo>
                  <a:pt x="0" y="0"/>
                </a:moveTo>
                <a:lnTo>
                  <a:pt x="1347562" y="0"/>
                </a:lnTo>
                <a:lnTo>
                  <a:pt x="1347562" y="889390"/>
                </a:lnTo>
                <a:lnTo>
                  <a:pt x="0" y="8893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5462712" y="904875"/>
            <a:ext cx="7362575" cy="988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1"/>
              </a:lnSpc>
            </a:pPr>
            <a:r>
              <a:rPr lang="en-US" sz="5700" b="1">
                <a:solidFill>
                  <a:srgbClr val="373A4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REFERENCES</a:t>
            </a:r>
          </a:p>
        </p:txBody>
      </p:sp>
      <p:sp>
        <p:nvSpPr>
          <p:cNvPr id="6" name="Freeform 6"/>
          <p:cNvSpPr/>
          <p:nvPr/>
        </p:nvSpPr>
        <p:spPr>
          <a:xfrm>
            <a:off x="836217" y="6835843"/>
            <a:ext cx="6293083" cy="2635228"/>
          </a:xfrm>
          <a:custGeom>
            <a:avLst/>
            <a:gdLst/>
            <a:ahLst/>
            <a:cxnLst/>
            <a:rect l="l" t="t" r="r" b="b"/>
            <a:pathLst>
              <a:path w="6293083" h="2635228">
                <a:moveTo>
                  <a:pt x="0" y="0"/>
                </a:moveTo>
                <a:lnTo>
                  <a:pt x="6293082" y="0"/>
                </a:lnTo>
                <a:lnTo>
                  <a:pt x="6293082" y="2635228"/>
                </a:lnTo>
                <a:lnTo>
                  <a:pt x="0" y="263522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0800000">
            <a:off x="10966217" y="680886"/>
            <a:ext cx="6293083" cy="2635228"/>
          </a:xfrm>
          <a:custGeom>
            <a:avLst/>
            <a:gdLst/>
            <a:ahLst/>
            <a:cxnLst/>
            <a:rect l="l" t="t" r="r" b="b"/>
            <a:pathLst>
              <a:path w="6293083" h="2635228">
                <a:moveTo>
                  <a:pt x="0" y="0"/>
                </a:moveTo>
                <a:lnTo>
                  <a:pt x="6293083" y="0"/>
                </a:lnTo>
                <a:lnTo>
                  <a:pt x="6293083" y="2635229"/>
                </a:lnTo>
                <a:lnTo>
                  <a:pt x="0" y="26352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10966217" y="6835843"/>
            <a:ext cx="6293083" cy="2635228"/>
          </a:xfrm>
          <a:custGeom>
            <a:avLst/>
            <a:gdLst/>
            <a:ahLst/>
            <a:cxnLst/>
            <a:rect l="l" t="t" r="r" b="b"/>
            <a:pathLst>
              <a:path w="6293083" h="2635228">
                <a:moveTo>
                  <a:pt x="6293083" y="0"/>
                </a:moveTo>
                <a:lnTo>
                  <a:pt x="0" y="0"/>
                </a:lnTo>
                <a:lnTo>
                  <a:pt x="0" y="2635228"/>
                </a:lnTo>
                <a:lnTo>
                  <a:pt x="6293083" y="2635228"/>
                </a:lnTo>
                <a:lnTo>
                  <a:pt x="6293083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10800000" flipH="1">
            <a:off x="836217" y="680886"/>
            <a:ext cx="6293083" cy="2635228"/>
          </a:xfrm>
          <a:custGeom>
            <a:avLst/>
            <a:gdLst/>
            <a:ahLst/>
            <a:cxnLst/>
            <a:rect l="l" t="t" r="r" b="b"/>
            <a:pathLst>
              <a:path w="6293083" h="2635228">
                <a:moveTo>
                  <a:pt x="6293082" y="0"/>
                </a:moveTo>
                <a:lnTo>
                  <a:pt x="0" y="0"/>
                </a:lnTo>
                <a:lnTo>
                  <a:pt x="0" y="2635229"/>
                </a:lnTo>
                <a:lnTo>
                  <a:pt x="6293082" y="2635229"/>
                </a:lnTo>
                <a:lnTo>
                  <a:pt x="6293082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473395" y="1893725"/>
            <a:ext cx="15341209" cy="7310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373A40"/>
                </a:solidFill>
                <a:latin typeface="Canva Sans"/>
                <a:ea typeface="Canva Sans"/>
                <a:cs typeface="Canva Sans"/>
                <a:sym typeface="Canva Sans"/>
              </a:rPr>
              <a:t>Abramson, N. R., &amp; Moran, R. T. (2017). Managing Cultural Differences. Routledge. https://doi.org/10.4324/9781315403984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373A40"/>
                </a:solidFill>
                <a:latin typeface="Canva Sans"/>
                <a:ea typeface="Canva Sans"/>
                <a:cs typeface="Canva Sans"/>
                <a:sym typeface="Canva Sans"/>
              </a:rPr>
              <a:t>Cain, C. L., Surbone, A., Elk, R., &amp; Kagawa-Singer, M. (2018). Culture and Palliative Care: Preferences, Communication, Meaning, and Mutual Decision Making. Journal of Pain and Symptom Management, 55(5), 1408–1419. https://doi.org/10.1016/j.jpainsymman.2018.01.007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373A40"/>
                </a:solidFill>
                <a:latin typeface="Canva Sans"/>
                <a:ea typeface="Canva Sans"/>
                <a:cs typeface="Canva Sans"/>
                <a:sym typeface="Canva Sans"/>
              </a:rPr>
              <a:t>Chalmers, R., &amp; Brannan, G. D. (2023). Organizational Culture. PubMed; StatPearls Publishing. https://www.ncbi.nlm.nih.gov/books/NBK560543/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373A40"/>
                </a:solidFill>
                <a:latin typeface="Canva Sans"/>
                <a:ea typeface="Canva Sans"/>
                <a:cs typeface="Canva Sans"/>
                <a:sym typeface="Canva Sans"/>
              </a:rPr>
              <a:t>Jan, J., Alshare, K. A., &amp; Lane, P. L. (2022). Hofstede’s Cultural Dimensions in Technology Acceptance models: a meta-analysis. Universal Access in the Information Society, 23(1), 1–25. Springer. https://link.springer.com/article/10.1007/s10209-022-00930-7</a:t>
            </a:r>
          </a:p>
          <a:p>
            <a:pPr marL="561334" lvl="1" indent="-280667" algn="l">
              <a:lnSpc>
                <a:spcPts val="4133"/>
              </a:lnSpc>
              <a:buFont typeface="Arial"/>
              <a:buChar char="•"/>
            </a:pPr>
            <a:r>
              <a:rPr lang="en-US" sz="2599">
                <a:solidFill>
                  <a:srgbClr val="373A40"/>
                </a:solidFill>
                <a:latin typeface="Canva Sans"/>
                <a:ea typeface="Canva Sans"/>
                <a:cs typeface="Canva Sans"/>
                <a:sym typeface="Canva Sans"/>
              </a:rPr>
              <a:t>Wenxin, Z., &amp; Wan, Y. (2022). An Analysis on Sino-UK Cultural Differences in Education from the Perspective of Hofstede’s Cultural Dimensions Theory (A Case Study of Are Our Kids Tough Enough?). Journal on Education, 4(2), 373–384. https://doi.org/10.31004/joe.v4i2.438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515</Words>
  <Application>Microsoft Office PowerPoint</Application>
  <PresentationFormat>Custom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Inter</vt:lpstr>
      <vt:lpstr>Calibri</vt:lpstr>
      <vt:lpstr>Roboto Condensed Bold</vt:lpstr>
      <vt:lpstr>Canva Sans Bold</vt:lpstr>
      <vt:lpstr>Antonio Bold</vt:lpstr>
      <vt:lpstr>Canva Sans</vt:lpstr>
      <vt:lpstr>Inter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Negotiation: Building a UK–China Strategic Partnership</dc:title>
  <dc:creator>Asus</dc:creator>
  <cp:lastModifiedBy>Asus</cp:lastModifiedBy>
  <cp:revision>3</cp:revision>
  <dcterms:created xsi:type="dcterms:W3CDTF">2006-08-16T00:00:00Z</dcterms:created>
  <dcterms:modified xsi:type="dcterms:W3CDTF">2025-04-10T08:34:30Z</dcterms:modified>
  <dc:identifier>DAGjefte9_M</dc:identifier>
</cp:coreProperties>
</file>