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3" r:id="rId8"/>
    <p:sldId id="262" r:id="rId9"/>
    <p:sldId id="264" r:id="rId10"/>
    <p:sldId id="268" r:id="rId11"/>
    <p:sldId id="265" r:id="rId12"/>
    <p:sldId id="266" r:id="rId13"/>
    <p:sldId id="267" r:id="rId14"/>
    <p:sldId id="269" r:id="rId15"/>
    <p:sldId id="270" r:id="rId16"/>
    <p:sldId id="272" r:id="rId17"/>
    <p:sldId id="271" r:id="rId18"/>
    <p:sldId id="274"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59" autoAdjust="0"/>
    <p:restoredTop sz="94660"/>
  </p:normalViewPr>
  <p:slideViewPr>
    <p:cSldViewPr snapToGrid="0">
      <p:cViewPr varScale="1">
        <p:scale>
          <a:sx n="67" d="100"/>
          <a:sy n="67" d="100"/>
        </p:scale>
        <p:origin x="6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A0D4-1108-43D1-947D-49C08BA4D7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9413F1-54DB-4320-B1A6-68E9A7C81B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FB1F68-9302-4510-9D15-557AE46BCCA1}"/>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5" name="Footer Placeholder 4">
            <a:extLst>
              <a:ext uri="{FF2B5EF4-FFF2-40B4-BE49-F238E27FC236}">
                <a16:creationId xmlns:a16="http://schemas.microsoft.com/office/drawing/2014/main" id="{7C3B8D86-D178-43EC-90F2-36ECEC9F8F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5FC6F-38B5-4B16-B5E9-5605C0C05F50}"/>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1914888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B3A7-F707-4FE2-8E48-E84620BBAA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35F66E-F745-48CA-BDAF-29BC0939DA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4DCACF-0BF6-4207-AB15-59A269248FB8}"/>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5" name="Footer Placeholder 4">
            <a:extLst>
              <a:ext uri="{FF2B5EF4-FFF2-40B4-BE49-F238E27FC236}">
                <a16:creationId xmlns:a16="http://schemas.microsoft.com/office/drawing/2014/main" id="{36868BB8-73EC-4731-9786-2C56F431D2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4E7DE9-CBA1-4B39-9632-29EE54B427A2}"/>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1854468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B6343-466F-430E-A6C9-498D2BEF29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E56FC8-1CEC-47C7-8DD7-F08E5F9D7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F007DAD-663B-46DA-9686-AE9B4E894A2C}"/>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5" name="Footer Placeholder 4">
            <a:extLst>
              <a:ext uri="{FF2B5EF4-FFF2-40B4-BE49-F238E27FC236}">
                <a16:creationId xmlns:a16="http://schemas.microsoft.com/office/drawing/2014/main" id="{3EA9160A-E0A4-459B-9306-9E04CB5EDE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AE2986-D77F-4D2A-8CB5-D3D70A94A543}"/>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3362006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5339-ED7F-48D8-B769-A3FEFFDC50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A6A2A-C849-4D5F-BCF4-CE762EF9459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DAE3C3-129A-4675-8A49-99FD026C999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635541-7D13-465B-B979-F3417D639E90}"/>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6" name="Footer Placeholder 5">
            <a:extLst>
              <a:ext uri="{FF2B5EF4-FFF2-40B4-BE49-F238E27FC236}">
                <a16:creationId xmlns:a16="http://schemas.microsoft.com/office/drawing/2014/main" id="{69E31593-CD42-419B-9671-29E2DC01A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E435C3-30EA-40B4-ABE5-96B2FA5F9933}"/>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76593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88A0F-D81F-42AD-8A0C-BEF10FAD96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D95676-61E8-41B8-87C6-9EFB4474C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F6793AE-A8F7-4BE9-B0E8-BD3461FD05A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DAC28A-04F9-4036-81C7-EF8A6AEFB3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03A52E3-B835-473F-BC5B-4ADD0391FC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CEE85C-421B-4FB2-8DDA-A84E3C30AA3D}"/>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8" name="Footer Placeholder 7">
            <a:extLst>
              <a:ext uri="{FF2B5EF4-FFF2-40B4-BE49-F238E27FC236}">
                <a16:creationId xmlns:a16="http://schemas.microsoft.com/office/drawing/2014/main" id="{1557CB95-81D2-4851-8C2F-D0E38F58E2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A9CB67-5234-4B0F-B11D-2639207DE973}"/>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76830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DE4E6-862D-4CB7-B861-068332ACA2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C05C52-76F7-4866-A3B8-3A5871500FC2}"/>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4" name="Footer Placeholder 3">
            <a:extLst>
              <a:ext uri="{FF2B5EF4-FFF2-40B4-BE49-F238E27FC236}">
                <a16:creationId xmlns:a16="http://schemas.microsoft.com/office/drawing/2014/main" id="{6BC7EB38-6B75-4800-A6A3-382B90DD55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2D7AF6-7511-4580-8723-6B3955C6B850}"/>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120465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7641EE-FC8E-4495-AC6A-B359840B4D4E}"/>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3" name="Footer Placeholder 2">
            <a:extLst>
              <a:ext uri="{FF2B5EF4-FFF2-40B4-BE49-F238E27FC236}">
                <a16:creationId xmlns:a16="http://schemas.microsoft.com/office/drawing/2014/main" id="{FC4EE1CA-8967-40B3-B103-17454EB38E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A026C3F-ACC2-49B4-8285-6D63411F2F1D}"/>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348342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5EBB-AB72-4C05-BC77-E91A730985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5335C4-49D5-4B0E-9A02-294D37962D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4CE510-C3B9-45CC-BCF7-13BB9D8157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4DB5EB7-DB83-40A7-A42A-8929D179BC3E}"/>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6" name="Footer Placeholder 5">
            <a:extLst>
              <a:ext uri="{FF2B5EF4-FFF2-40B4-BE49-F238E27FC236}">
                <a16:creationId xmlns:a16="http://schemas.microsoft.com/office/drawing/2014/main" id="{98A9DD6A-686E-4D86-B1D7-B85C3DC8D6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E19853-00C3-4484-9DA1-1086CDA13D4E}"/>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1280007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A7949-77D0-48A3-AF7A-A37E3C95D2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B8B488-4508-4B61-BA1F-0024FF7DA5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80983F-87E2-4307-B3F5-D055D51D0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B161E30-D299-49A6-A1C2-1F54B4AED31F}"/>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6" name="Footer Placeholder 5">
            <a:extLst>
              <a:ext uri="{FF2B5EF4-FFF2-40B4-BE49-F238E27FC236}">
                <a16:creationId xmlns:a16="http://schemas.microsoft.com/office/drawing/2014/main" id="{C000F51F-D6EC-4580-A1FB-075E0B028C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CBC2AC-ACA5-419F-99B6-73D3EE07086A}"/>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1160976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F06F-5529-4508-8F57-16A36A39B3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9A5895-3383-41F7-AB83-72C8AE510D2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7A36C-8F53-495C-B015-41ADF6AFAF24}"/>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5" name="Footer Placeholder 4">
            <a:extLst>
              <a:ext uri="{FF2B5EF4-FFF2-40B4-BE49-F238E27FC236}">
                <a16:creationId xmlns:a16="http://schemas.microsoft.com/office/drawing/2014/main" id="{87DACD4B-2E6D-49EB-8364-7C6B9A4B8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3BB265-BBD9-4005-9863-40CE9F68BF88}"/>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3091258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C56320-A945-402C-A5C4-06035A70E4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7F7E2-4C1A-4439-ADA5-69F26AEDC99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C47B8B-8DA1-4511-B22C-136F4B44A80F}"/>
              </a:ext>
            </a:extLst>
          </p:cNvPr>
          <p:cNvSpPr>
            <a:spLocks noGrp="1"/>
          </p:cNvSpPr>
          <p:nvPr>
            <p:ph type="dt" sz="half" idx="10"/>
          </p:nvPr>
        </p:nvSpPr>
        <p:spPr/>
        <p:txBody>
          <a:bodyPr/>
          <a:lstStyle/>
          <a:p>
            <a:fld id="{4517572C-A360-46FA-A43D-8A55E8D236BF}" type="datetimeFigureOut">
              <a:rPr lang="en-GB" smtClean="0"/>
              <a:t>18/02/2019</a:t>
            </a:fld>
            <a:endParaRPr lang="en-GB"/>
          </a:p>
        </p:txBody>
      </p:sp>
      <p:sp>
        <p:nvSpPr>
          <p:cNvPr id="5" name="Footer Placeholder 4">
            <a:extLst>
              <a:ext uri="{FF2B5EF4-FFF2-40B4-BE49-F238E27FC236}">
                <a16:creationId xmlns:a16="http://schemas.microsoft.com/office/drawing/2014/main" id="{77CC3D52-D498-44A3-B29B-805562D404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1CB38-EE29-49A4-B9AA-6FF79217A5DB}"/>
              </a:ext>
            </a:extLst>
          </p:cNvPr>
          <p:cNvSpPr>
            <a:spLocks noGrp="1"/>
          </p:cNvSpPr>
          <p:nvPr>
            <p:ph type="sldNum" sz="quarter" idx="12"/>
          </p:nvPr>
        </p:nvSpPr>
        <p:spPr/>
        <p:txBody>
          <a:bodyPr/>
          <a:lstStyle/>
          <a:p>
            <a:fld id="{7FB39CE0-4B40-4005-B0AE-3071AD4556FB}" type="slidenum">
              <a:rPr lang="en-GB" smtClean="0"/>
              <a:t>‹#›</a:t>
            </a:fld>
            <a:endParaRPr lang="en-GB"/>
          </a:p>
        </p:txBody>
      </p:sp>
    </p:spTree>
    <p:extLst>
      <p:ext uri="{BB962C8B-B14F-4D97-AF65-F5344CB8AC3E}">
        <p14:creationId xmlns:p14="http://schemas.microsoft.com/office/powerpoint/2010/main" val="3047309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37C0A-61B1-4A02-BB46-8BBE4A183E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64DC99-8E12-4F4E-AE6B-7E65FCC7B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221A85-5F0D-456D-ABE0-E8DF1FCBD9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17572C-A360-46FA-A43D-8A55E8D236BF}" type="datetimeFigureOut">
              <a:rPr lang="en-GB" smtClean="0"/>
              <a:t>18/02/2019</a:t>
            </a:fld>
            <a:endParaRPr lang="en-GB"/>
          </a:p>
        </p:txBody>
      </p:sp>
      <p:sp>
        <p:nvSpPr>
          <p:cNvPr id="5" name="Footer Placeholder 4">
            <a:extLst>
              <a:ext uri="{FF2B5EF4-FFF2-40B4-BE49-F238E27FC236}">
                <a16:creationId xmlns:a16="http://schemas.microsoft.com/office/drawing/2014/main" id="{AB71672B-F356-4ACC-BC92-D195DAA63F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9B0345-66ED-45A4-A0B1-5E2246D2C7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B39CE0-4B40-4005-B0AE-3071AD4556FB}" type="slidenum">
              <a:rPr lang="en-GB" smtClean="0"/>
              <a:t>‹#›</a:t>
            </a:fld>
            <a:endParaRPr lang="en-GB"/>
          </a:p>
        </p:txBody>
      </p:sp>
    </p:spTree>
    <p:extLst>
      <p:ext uri="{BB962C8B-B14F-4D97-AF65-F5344CB8AC3E}">
        <p14:creationId xmlns:p14="http://schemas.microsoft.com/office/powerpoint/2010/main" val="2838955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ind.org.uk/information-support/types-of-mental-health-problems/" TargetMode="External"/><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hyperlink" Target="https://www.theguardian.com/mental-health-research-matters/2017/jan/20/12-statistics-to-get-you-thinking-about-mental-health-in-young-people" TargetMode="External"/><Relationship Id="rId4" Type="http://schemas.openxmlformats.org/officeDocument/2006/relationships/hyperlink" Target="https://assets.publishing.service.gov.uk/government/uploads/system/uploads/attachment_data/file/755135/Mental_health_and_behaviour_in_schools__.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C9F360-DC58-456E-A3F8-D9608FB202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3080" y="2630366"/>
            <a:ext cx="10011785" cy="1219147"/>
          </a:xfrm>
          <a:prstGeom prst="rect">
            <a:avLst/>
          </a:prstGeom>
        </p:spPr>
      </p:pic>
      <p:pic>
        <p:nvPicPr>
          <p:cNvPr id="9" name="Picture 8" descr="A close up of a blackboard&#10;&#10;Description automatically generated">
            <a:extLst>
              <a:ext uri="{FF2B5EF4-FFF2-40B4-BE49-F238E27FC236}">
                <a16:creationId xmlns:a16="http://schemas.microsoft.com/office/drawing/2014/main" id="{83775C2B-AC57-48AF-BB80-30908396B0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8580" y="5131016"/>
            <a:ext cx="3682540" cy="1726984"/>
          </a:xfrm>
          <a:prstGeom prst="rect">
            <a:avLst/>
          </a:prstGeom>
        </p:spPr>
      </p:pic>
      <p:pic>
        <p:nvPicPr>
          <p:cNvPr id="12" name="Picture 11">
            <a:extLst>
              <a:ext uri="{FF2B5EF4-FFF2-40B4-BE49-F238E27FC236}">
                <a16:creationId xmlns:a16="http://schemas.microsoft.com/office/drawing/2014/main" id="{C77EFDBA-8D18-4C7F-BEC0-D1B8E5EFEE54}"/>
              </a:ext>
            </a:extLst>
          </p:cNvPr>
          <p:cNvPicPr>
            <a:picLocks noChangeAspect="1"/>
          </p:cNvPicPr>
          <p:nvPr/>
        </p:nvPicPr>
        <p:blipFill>
          <a:blip r:embed="rId4"/>
          <a:stretch>
            <a:fillRect/>
          </a:stretch>
        </p:blipFill>
        <p:spPr>
          <a:xfrm>
            <a:off x="0" y="4667250"/>
            <a:ext cx="3681928" cy="2048374"/>
          </a:xfrm>
          <a:prstGeom prst="rect">
            <a:avLst/>
          </a:prstGeom>
        </p:spPr>
      </p:pic>
      <p:pic>
        <p:nvPicPr>
          <p:cNvPr id="14" name="Picture 13">
            <a:extLst>
              <a:ext uri="{FF2B5EF4-FFF2-40B4-BE49-F238E27FC236}">
                <a16:creationId xmlns:a16="http://schemas.microsoft.com/office/drawing/2014/main" id="{4EF6F732-1252-4B00-A3B7-C447B90D0B6C}"/>
              </a:ext>
            </a:extLst>
          </p:cNvPr>
          <p:cNvPicPr>
            <a:picLocks noChangeAspect="1"/>
          </p:cNvPicPr>
          <p:nvPr/>
        </p:nvPicPr>
        <p:blipFill>
          <a:blip r:embed="rId5"/>
          <a:stretch>
            <a:fillRect/>
          </a:stretch>
        </p:blipFill>
        <p:spPr>
          <a:xfrm>
            <a:off x="10697908" y="199918"/>
            <a:ext cx="1494092" cy="2076477"/>
          </a:xfrm>
          <a:prstGeom prst="rect">
            <a:avLst/>
          </a:prstGeom>
        </p:spPr>
      </p:pic>
    </p:spTree>
    <p:extLst>
      <p:ext uri="{BB962C8B-B14F-4D97-AF65-F5344CB8AC3E}">
        <p14:creationId xmlns:p14="http://schemas.microsoft.com/office/powerpoint/2010/main" val="891202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A20DF46-46EF-4D91-A47F-ED93CA54C5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4095" y="77058"/>
            <a:ext cx="10323809" cy="1028571"/>
          </a:xfrm>
        </p:spPr>
      </p:pic>
      <p:sp>
        <p:nvSpPr>
          <p:cNvPr id="9" name="TextBox 8">
            <a:extLst>
              <a:ext uri="{FF2B5EF4-FFF2-40B4-BE49-F238E27FC236}">
                <a16:creationId xmlns:a16="http://schemas.microsoft.com/office/drawing/2014/main" id="{FBBD852A-50EF-4730-B7B9-5AECB1E8590E}"/>
              </a:ext>
            </a:extLst>
          </p:cNvPr>
          <p:cNvSpPr txBox="1"/>
          <p:nvPr/>
        </p:nvSpPr>
        <p:spPr>
          <a:xfrm>
            <a:off x="1238250" y="1590675"/>
            <a:ext cx="10229850" cy="3416320"/>
          </a:xfrm>
          <a:prstGeom prst="rect">
            <a:avLst/>
          </a:prstGeom>
          <a:noFill/>
        </p:spPr>
        <p:txBody>
          <a:bodyPr wrap="square" rtlCol="0">
            <a:spAutoFit/>
          </a:bodyPr>
          <a:lstStyle/>
          <a:p>
            <a:r>
              <a:rPr lang="en-GB" dirty="0">
                <a:latin typeface="Century Gothic" panose="020B0502020202020204" pitchFamily="34" charset="0"/>
              </a:rPr>
              <a:t>Mental Health is becoming more and more important in school to talk about and also to communicating to parents and students about their worries or concerns.</a:t>
            </a:r>
          </a:p>
          <a:p>
            <a:endParaRPr lang="en-GB" dirty="0">
              <a:latin typeface="Century Gothic" panose="020B0502020202020204" pitchFamily="34" charset="0"/>
            </a:endParaRPr>
          </a:p>
          <a:p>
            <a:r>
              <a:rPr lang="en-GB" dirty="0">
                <a:latin typeface="Century Gothic" panose="020B0502020202020204" pitchFamily="34" charset="0"/>
              </a:rPr>
              <a:t>There are many different mental health issues that could affect any one during their lifetime. This could be issues such as Depression, Anxiety Problems, Phobias, Eating problems, Personality Disorders, Bipolar Disorder and also Schizophrenia. </a:t>
            </a:r>
          </a:p>
          <a:p>
            <a:endParaRPr lang="en-GB" dirty="0">
              <a:latin typeface="Century Gothic" panose="020B0502020202020204" pitchFamily="34" charset="0"/>
            </a:endParaRPr>
          </a:p>
          <a:p>
            <a:r>
              <a:rPr lang="en-GB" dirty="0">
                <a:latin typeface="Century Gothic" panose="020B0502020202020204" pitchFamily="34" charset="0"/>
              </a:rPr>
              <a:t>We could experience one of the symptoms of Mental Health or even be given several different experiences of Mental Health. </a:t>
            </a:r>
            <a:br>
              <a:rPr lang="en-GB" dirty="0">
                <a:latin typeface="Century Gothic" panose="020B0502020202020204" pitchFamily="34" charset="0"/>
              </a:rPr>
            </a:br>
            <a:r>
              <a:rPr lang="en-GB" dirty="0">
                <a:latin typeface="Century Gothic" panose="020B0502020202020204" pitchFamily="34" charset="0"/>
              </a:rPr>
              <a:t>As educators, we must realise that not everyone’s experience is the same; majority of experiences can be different. </a:t>
            </a:r>
          </a:p>
          <a:p>
            <a:endParaRPr lang="en-GB" dirty="0">
              <a:latin typeface="Century Gothic" panose="020B0502020202020204" pitchFamily="34" charset="0"/>
            </a:endParaRPr>
          </a:p>
        </p:txBody>
      </p:sp>
      <p:pic>
        <p:nvPicPr>
          <p:cNvPr id="16" name="Picture 15">
            <a:extLst>
              <a:ext uri="{FF2B5EF4-FFF2-40B4-BE49-F238E27FC236}">
                <a16:creationId xmlns:a16="http://schemas.microsoft.com/office/drawing/2014/main" id="{062D6F77-B425-4296-9047-EB9EB84A7D9B}"/>
              </a:ext>
            </a:extLst>
          </p:cNvPr>
          <p:cNvPicPr>
            <a:picLocks noChangeAspect="1"/>
          </p:cNvPicPr>
          <p:nvPr/>
        </p:nvPicPr>
        <p:blipFill>
          <a:blip r:embed="rId3"/>
          <a:stretch>
            <a:fillRect/>
          </a:stretch>
        </p:blipFill>
        <p:spPr>
          <a:xfrm>
            <a:off x="333599" y="4793003"/>
            <a:ext cx="2010912" cy="1999181"/>
          </a:xfrm>
          <a:prstGeom prst="rect">
            <a:avLst/>
          </a:prstGeom>
        </p:spPr>
      </p:pic>
      <p:pic>
        <p:nvPicPr>
          <p:cNvPr id="17" name="Picture 16">
            <a:extLst>
              <a:ext uri="{FF2B5EF4-FFF2-40B4-BE49-F238E27FC236}">
                <a16:creationId xmlns:a16="http://schemas.microsoft.com/office/drawing/2014/main" id="{151B1010-FB79-4B16-A0A8-8F0E347B685B}"/>
              </a:ext>
            </a:extLst>
          </p:cNvPr>
          <p:cNvPicPr>
            <a:picLocks noChangeAspect="1"/>
          </p:cNvPicPr>
          <p:nvPr/>
        </p:nvPicPr>
        <p:blipFill>
          <a:blip r:embed="rId4"/>
          <a:stretch>
            <a:fillRect/>
          </a:stretch>
        </p:blipFill>
        <p:spPr>
          <a:xfrm flipH="1">
            <a:off x="10361839" y="4485703"/>
            <a:ext cx="1792129" cy="2200847"/>
          </a:xfrm>
          <a:prstGeom prst="rect">
            <a:avLst/>
          </a:prstGeom>
        </p:spPr>
      </p:pic>
    </p:spTree>
    <p:extLst>
      <p:ext uri="{BB962C8B-B14F-4D97-AF65-F5344CB8AC3E}">
        <p14:creationId xmlns:p14="http://schemas.microsoft.com/office/powerpoint/2010/main" val="30050165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0CFE45B-B644-4BAC-BC55-F24F488A53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6952" y="245323"/>
            <a:ext cx="8038095" cy="863492"/>
          </a:xfrm>
        </p:spPr>
      </p:pic>
      <p:sp>
        <p:nvSpPr>
          <p:cNvPr id="7" name="TextBox 6">
            <a:extLst>
              <a:ext uri="{FF2B5EF4-FFF2-40B4-BE49-F238E27FC236}">
                <a16:creationId xmlns:a16="http://schemas.microsoft.com/office/drawing/2014/main" id="{CD91CD2F-9236-4780-B753-625FE714C97A}"/>
              </a:ext>
            </a:extLst>
          </p:cNvPr>
          <p:cNvSpPr txBox="1"/>
          <p:nvPr/>
        </p:nvSpPr>
        <p:spPr>
          <a:xfrm>
            <a:off x="1181100" y="1200150"/>
            <a:ext cx="9982200" cy="923330"/>
          </a:xfrm>
          <a:prstGeom prst="rect">
            <a:avLst/>
          </a:prstGeom>
          <a:noFill/>
        </p:spPr>
        <p:txBody>
          <a:bodyPr wrap="square" rtlCol="0">
            <a:spAutoFit/>
          </a:bodyPr>
          <a:lstStyle/>
          <a:p>
            <a:r>
              <a:rPr lang="en-GB" dirty="0">
                <a:latin typeface="Century Gothic" panose="020B0502020202020204" pitchFamily="34" charset="0"/>
              </a:rPr>
              <a:t>The Mental Health issues are not just ones such as Depression, Anxiety and also Eating Disorders which teachers, students and also parents are becoming more aware of; Mental Health Issues could be.. </a:t>
            </a:r>
          </a:p>
        </p:txBody>
      </p:sp>
      <p:pic>
        <p:nvPicPr>
          <p:cNvPr id="8" name="Picture 7">
            <a:extLst>
              <a:ext uri="{FF2B5EF4-FFF2-40B4-BE49-F238E27FC236}">
                <a16:creationId xmlns:a16="http://schemas.microsoft.com/office/drawing/2014/main" id="{1D9DA776-7845-4823-9214-4875BEC32A15}"/>
              </a:ext>
            </a:extLst>
          </p:cNvPr>
          <p:cNvPicPr>
            <a:picLocks noChangeAspect="1"/>
          </p:cNvPicPr>
          <p:nvPr/>
        </p:nvPicPr>
        <p:blipFill>
          <a:blip r:embed="rId3"/>
          <a:stretch>
            <a:fillRect/>
          </a:stretch>
        </p:blipFill>
        <p:spPr>
          <a:xfrm>
            <a:off x="695324" y="2353271"/>
            <a:ext cx="2680733" cy="1818679"/>
          </a:xfrm>
          <a:prstGeom prst="rect">
            <a:avLst/>
          </a:prstGeom>
        </p:spPr>
      </p:pic>
      <p:pic>
        <p:nvPicPr>
          <p:cNvPr id="9" name="Picture 8">
            <a:extLst>
              <a:ext uri="{FF2B5EF4-FFF2-40B4-BE49-F238E27FC236}">
                <a16:creationId xmlns:a16="http://schemas.microsoft.com/office/drawing/2014/main" id="{0C4AE7DD-7FF2-4D66-8C21-43A8661C313E}"/>
              </a:ext>
            </a:extLst>
          </p:cNvPr>
          <p:cNvPicPr>
            <a:picLocks noChangeAspect="1"/>
          </p:cNvPicPr>
          <p:nvPr/>
        </p:nvPicPr>
        <p:blipFill>
          <a:blip r:embed="rId4"/>
          <a:stretch>
            <a:fillRect/>
          </a:stretch>
        </p:blipFill>
        <p:spPr>
          <a:xfrm>
            <a:off x="8029575" y="2123481"/>
            <a:ext cx="2390775" cy="1969998"/>
          </a:xfrm>
          <a:prstGeom prst="rect">
            <a:avLst/>
          </a:prstGeom>
        </p:spPr>
      </p:pic>
      <p:pic>
        <p:nvPicPr>
          <p:cNvPr id="10" name="Picture 9">
            <a:extLst>
              <a:ext uri="{FF2B5EF4-FFF2-40B4-BE49-F238E27FC236}">
                <a16:creationId xmlns:a16="http://schemas.microsoft.com/office/drawing/2014/main" id="{C0B4CBEA-EE4C-4898-A51A-6576805124BA}"/>
              </a:ext>
            </a:extLst>
          </p:cNvPr>
          <p:cNvPicPr>
            <a:picLocks noChangeAspect="1"/>
          </p:cNvPicPr>
          <p:nvPr/>
        </p:nvPicPr>
        <p:blipFill>
          <a:blip r:embed="rId5"/>
          <a:stretch>
            <a:fillRect/>
          </a:stretch>
        </p:blipFill>
        <p:spPr>
          <a:xfrm>
            <a:off x="4690876" y="2451954"/>
            <a:ext cx="1661994" cy="1924050"/>
          </a:xfrm>
          <a:prstGeom prst="rect">
            <a:avLst/>
          </a:prstGeom>
        </p:spPr>
      </p:pic>
      <p:pic>
        <p:nvPicPr>
          <p:cNvPr id="11" name="Picture 10">
            <a:extLst>
              <a:ext uri="{FF2B5EF4-FFF2-40B4-BE49-F238E27FC236}">
                <a16:creationId xmlns:a16="http://schemas.microsoft.com/office/drawing/2014/main" id="{722A1920-4C4B-4D02-B890-DAACBF9AB047}"/>
              </a:ext>
            </a:extLst>
          </p:cNvPr>
          <p:cNvPicPr>
            <a:picLocks noChangeAspect="1"/>
          </p:cNvPicPr>
          <p:nvPr/>
        </p:nvPicPr>
        <p:blipFill>
          <a:blip r:embed="rId6"/>
          <a:stretch>
            <a:fillRect/>
          </a:stretch>
        </p:blipFill>
        <p:spPr>
          <a:xfrm>
            <a:off x="1665376" y="4526816"/>
            <a:ext cx="3149512" cy="2085861"/>
          </a:xfrm>
          <a:prstGeom prst="rect">
            <a:avLst/>
          </a:prstGeom>
        </p:spPr>
      </p:pic>
      <p:pic>
        <p:nvPicPr>
          <p:cNvPr id="12" name="Picture 11">
            <a:extLst>
              <a:ext uri="{FF2B5EF4-FFF2-40B4-BE49-F238E27FC236}">
                <a16:creationId xmlns:a16="http://schemas.microsoft.com/office/drawing/2014/main" id="{B0032562-2E99-4654-A8F9-BD1D80241E66}"/>
              </a:ext>
            </a:extLst>
          </p:cNvPr>
          <p:cNvPicPr>
            <a:picLocks noChangeAspect="1"/>
          </p:cNvPicPr>
          <p:nvPr/>
        </p:nvPicPr>
        <p:blipFill>
          <a:blip r:embed="rId7"/>
          <a:stretch>
            <a:fillRect/>
          </a:stretch>
        </p:blipFill>
        <p:spPr>
          <a:xfrm>
            <a:off x="9145552" y="4481515"/>
            <a:ext cx="2089185" cy="2176462"/>
          </a:xfrm>
          <a:prstGeom prst="rect">
            <a:avLst/>
          </a:prstGeom>
        </p:spPr>
      </p:pic>
    </p:spTree>
    <p:extLst>
      <p:ext uri="{BB962C8B-B14F-4D97-AF65-F5344CB8AC3E}">
        <p14:creationId xmlns:p14="http://schemas.microsoft.com/office/powerpoint/2010/main" val="227549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6E54544-F7CC-454F-B84C-D6B3B113BD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56341" y="111985"/>
            <a:ext cx="7060317" cy="1053968"/>
          </a:xfrm>
        </p:spPr>
      </p:pic>
      <p:sp>
        <p:nvSpPr>
          <p:cNvPr id="6" name="TextBox 5">
            <a:extLst>
              <a:ext uri="{FF2B5EF4-FFF2-40B4-BE49-F238E27FC236}">
                <a16:creationId xmlns:a16="http://schemas.microsoft.com/office/drawing/2014/main" id="{4BA2F29A-33F5-4257-93F8-C66ADAD7373E}"/>
              </a:ext>
            </a:extLst>
          </p:cNvPr>
          <p:cNvSpPr txBox="1"/>
          <p:nvPr/>
        </p:nvSpPr>
        <p:spPr>
          <a:xfrm>
            <a:off x="1247775" y="1495425"/>
            <a:ext cx="10363200" cy="3139321"/>
          </a:xfrm>
          <a:prstGeom prst="rect">
            <a:avLst/>
          </a:prstGeom>
          <a:noFill/>
        </p:spPr>
        <p:txBody>
          <a:bodyPr wrap="square" rtlCol="0">
            <a:spAutoFit/>
          </a:bodyPr>
          <a:lstStyle/>
          <a:p>
            <a:r>
              <a:rPr lang="en-GB" dirty="0">
                <a:latin typeface="Century Gothic" panose="020B0502020202020204" pitchFamily="34" charset="0"/>
              </a:rPr>
              <a:t>(</a:t>
            </a:r>
            <a:r>
              <a:rPr lang="en-GB" dirty="0" err="1">
                <a:latin typeface="Century Gothic" panose="020B0502020202020204" pitchFamily="34" charset="0"/>
              </a:rPr>
              <a:t>Gov.Wales</a:t>
            </a:r>
            <a:r>
              <a:rPr lang="en-GB" dirty="0">
                <a:latin typeface="Century Gothic" panose="020B0502020202020204" pitchFamily="34" charset="0"/>
              </a:rPr>
              <a:t> 2018) stated that “Schools have a central role to play in enabling their pupils to be resilient and to support good mental health and wellbeing. It is important that schools promote good mental wellbeing for pupils. Education about relationships, sex and health can be important vehicles through which schools can teach pupils about mental health and wellbeing.</a:t>
            </a:r>
          </a:p>
          <a:p>
            <a:endParaRPr lang="en-GB" dirty="0">
              <a:latin typeface="Century Gothic" panose="020B0502020202020204" pitchFamily="34" charset="0"/>
            </a:endParaRPr>
          </a:p>
          <a:p>
            <a:r>
              <a:rPr lang="en-GB" dirty="0">
                <a:latin typeface="Century Gothic" panose="020B0502020202020204" pitchFamily="34" charset="0"/>
              </a:rPr>
              <a:t>(</a:t>
            </a:r>
            <a:r>
              <a:rPr lang="en-GB" dirty="0" err="1">
                <a:latin typeface="Century Gothic" panose="020B0502020202020204" pitchFamily="34" charset="0"/>
              </a:rPr>
              <a:t>Gov.Wales</a:t>
            </a:r>
            <a:r>
              <a:rPr lang="en-GB" dirty="0">
                <a:latin typeface="Century Gothic" panose="020B0502020202020204" pitchFamily="34" charset="0"/>
              </a:rPr>
              <a:t> 2018) “A school’s approach to mental health and behaviour should be a part of a consistent whole school approach to mental health and wellbeing. This should involve providing a structured school environment with clear expectations of behaviour, well communicated social norms and routines, which are to be reinforced with highly consistent consequence systems. </a:t>
            </a:r>
          </a:p>
        </p:txBody>
      </p:sp>
    </p:spTree>
    <p:extLst>
      <p:ext uri="{BB962C8B-B14F-4D97-AF65-F5344CB8AC3E}">
        <p14:creationId xmlns:p14="http://schemas.microsoft.com/office/powerpoint/2010/main" val="1928951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528548-6DD7-4F67-9120-85A1A1FC10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08182"/>
            <a:ext cx="10515600" cy="876299"/>
          </a:xfrm>
        </p:spPr>
      </p:pic>
      <p:sp>
        <p:nvSpPr>
          <p:cNvPr id="6" name="TextBox 5">
            <a:extLst>
              <a:ext uri="{FF2B5EF4-FFF2-40B4-BE49-F238E27FC236}">
                <a16:creationId xmlns:a16="http://schemas.microsoft.com/office/drawing/2014/main" id="{86DE8BE6-8341-4B81-AF94-045664238863}"/>
              </a:ext>
            </a:extLst>
          </p:cNvPr>
          <p:cNvSpPr txBox="1"/>
          <p:nvPr/>
        </p:nvSpPr>
        <p:spPr>
          <a:xfrm>
            <a:off x="1295400" y="1333500"/>
            <a:ext cx="10058400" cy="646331"/>
          </a:xfrm>
          <a:prstGeom prst="rect">
            <a:avLst/>
          </a:prstGeom>
          <a:noFill/>
        </p:spPr>
        <p:txBody>
          <a:bodyPr wrap="square" rtlCol="0">
            <a:spAutoFit/>
          </a:bodyPr>
          <a:lstStyle/>
          <a:p>
            <a:r>
              <a:rPr lang="en-GB" dirty="0">
                <a:latin typeface="Century Gothic" panose="020B0502020202020204" pitchFamily="34" charset="0"/>
              </a:rPr>
              <a:t>The school role in supporting Mental Health and Well being summarised as:</a:t>
            </a:r>
          </a:p>
          <a:p>
            <a:r>
              <a:rPr lang="en-GB" dirty="0">
                <a:latin typeface="Century Gothic" panose="020B0502020202020204" pitchFamily="34" charset="0"/>
              </a:rPr>
              <a:t> (</a:t>
            </a:r>
            <a:r>
              <a:rPr lang="en-GB" dirty="0" err="1">
                <a:latin typeface="Century Gothic" panose="020B0502020202020204" pitchFamily="34" charset="0"/>
              </a:rPr>
              <a:t>Gov.Wales</a:t>
            </a:r>
            <a:r>
              <a:rPr lang="en-GB" dirty="0">
                <a:latin typeface="Century Gothic" panose="020B0502020202020204" pitchFamily="34" charset="0"/>
              </a:rPr>
              <a:t> 2018) </a:t>
            </a:r>
          </a:p>
        </p:txBody>
      </p:sp>
      <p:pic>
        <p:nvPicPr>
          <p:cNvPr id="7" name="Picture 6">
            <a:extLst>
              <a:ext uri="{FF2B5EF4-FFF2-40B4-BE49-F238E27FC236}">
                <a16:creationId xmlns:a16="http://schemas.microsoft.com/office/drawing/2014/main" id="{1E47E3E9-B971-47CE-8519-439EA0BE3797}"/>
              </a:ext>
            </a:extLst>
          </p:cNvPr>
          <p:cNvPicPr>
            <a:picLocks noChangeAspect="1"/>
          </p:cNvPicPr>
          <p:nvPr/>
        </p:nvPicPr>
        <p:blipFill>
          <a:blip r:embed="rId3"/>
          <a:stretch>
            <a:fillRect/>
          </a:stretch>
        </p:blipFill>
        <p:spPr>
          <a:xfrm>
            <a:off x="400049" y="2228850"/>
            <a:ext cx="2257425" cy="1504950"/>
          </a:xfrm>
          <a:prstGeom prst="rect">
            <a:avLst/>
          </a:prstGeom>
        </p:spPr>
      </p:pic>
      <p:sp>
        <p:nvSpPr>
          <p:cNvPr id="8" name="TextBox 7">
            <a:extLst>
              <a:ext uri="{FF2B5EF4-FFF2-40B4-BE49-F238E27FC236}">
                <a16:creationId xmlns:a16="http://schemas.microsoft.com/office/drawing/2014/main" id="{9074E629-5E4D-4A3D-95F6-FE4A5A58036C}"/>
              </a:ext>
            </a:extLst>
          </p:cNvPr>
          <p:cNvSpPr txBox="1"/>
          <p:nvPr/>
        </p:nvSpPr>
        <p:spPr>
          <a:xfrm>
            <a:off x="2905124" y="2543175"/>
            <a:ext cx="8658225" cy="1200329"/>
          </a:xfrm>
          <a:prstGeom prst="rect">
            <a:avLst/>
          </a:prstGeom>
          <a:noFill/>
        </p:spPr>
        <p:txBody>
          <a:bodyPr wrap="square" rtlCol="0">
            <a:spAutoFit/>
          </a:bodyPr>
          <a:lstStyle/>
          <a:p>
            <a:r>
              <a:rPr lang="en-GB" dirty="0">
                <a:latin typeface="Century Gothic" panose="020B0502020202020204" pitchFamily="34" charset="0"/>
              </a:rPr>
              <a:t>(</a:t>
            </a:r>
            <a:r>
              <a:rPr lang="en-GB" dirty="0" err="1">
                <a:latin typeface="Century Gothic" panose="020B0502020202020204" pitchFamily="34" charset="0"/>
              </a:rPr>
              <a:t>Gov.Wales</a:t>
            </a:r>
            <a:r>
              <a:rPr lang="en-GB" dirty="0">
                <a:latin typeface="Century Gothic" panose="020B0502020202020204" pitchFamily="34" charset="0"/>
              </a:rPr>
              <a:t> 2018)“Creating a safe and calming environment where mental health problems are less likely, improving the mental health and well being of the whole school population. Teaching pupils about mental wellbeing through the curriculum.”</a:t>
            </a:r>
          </a:p>
        </p:txBody>
      </p:sp>
      <p:pic>
        <p:nvPicPr>
          <p:cNvPr id="9" name="Picture 8">
            <a:extLst>
              <a:ext uri="{FF2B5EF4-FFF2-40B4-BE49-F238E27FC236}">
                <a16:creationId xmlns:a16="http://schemas.microsoft.com/office/drawing/2014/main" id="{04BB54BA-7F5F-4561-869A-FB6D0416FCCC}"/>
              </a:ext>
            </a:extLst>
          </p:cNvPr>
          <p:cNvPicPr>
            <a:picLocks noChangeAspect="1"/>
          </p:cNvPicPr>
          <p:nvPr/>
        </p:nvPicPr>
        <p:blipFill>
          <a:blip r:embed="rId4"/>
          <a:stretch>
            <a:fillRect/>
          </a:stretch>
        </p:blipFill>
        <p:spPr>
          <a:xfrm>
            <a:off x="838200" y="4041364"/>
            <a:ext cx="1895475" cy="2089973"/>
          </a:xfrm>
          <a:prstGeom prst="rect">
            <a:avLst/>
          </a:prstGeom>
        </p:spPr>
      </p:pic>
      <p:sp>
        <p:nvSpPr>
          <p:cNvPr id="13" name="TextBox 12">
            <a:extLst>
              <a:ext uri="{FF2B5EF4-FFF2-40B4-BE49-F238E27FC236}">
                <a16:creationId xmlns:a16="http://schemas.microsoft.com/office/drawing/2014/main" id="{4A26046C-6837-4840-91EB-85F18EB60840}"/>
              </a:ext>
            </a:extLst>
          </p:cNvPr>
          <p:cNvSpPr txBox="1"/>
          <p:nvPr/>
        </p:nvSpPr>
        <p:spPr>
          <a:xfrm>
            <a:off x="3133725" y="4962525"/>
            <a:ext cx="8305800" cy="923330"/>
          </a:xfrm>
          <a:prstGeom prst="rect">
            <a:avLst/>
          </a:prstGeom>
          <a:noFill/>
        </p:spPr>
        <p:txBody>
          <a:bodyPr wrap="square" rtlCol="0">
            <a:spAutoFit/>
          </a:bodyPr>
          <a:lstStyle/>
          <a:p>
            <a:r>
              <a:rPr lang="en-GB" dirty="0">
                <a:latin typeface="Century Gothic" panose="020B0502020202020204" pitchFamily="34" charset="0"/>
              </a:rPr>
              <a:t> (</a:t>
            </a:r>
            <a:r>
              <a:rPr lang="en-GB" dirty="0" err="1">
                <a:latin typeface="Century Gothic" panose="020B0502020202020204" pitchFamily="34" charset="0"/>
              </a:rPr>
              <a:t>Gov.Wales</a:t>
            </a:r>
            <a:r>
              <a:rPr lang="en-GB" dirty="0">
                <a:latin typeface="Century Gothic" panose="020B0502020202020204" pitchFamily="34" charset="0"/>
              </a:rPr>
              <a:t> 2018) “Identification – recognising emerging issues as early and accurately as possible.” </a:t>
            </a:r>
          </a:p>
          <a:p>
            <a:endParaRPr lang="en-GB" dirty="0"/>
          </a:p>
        </p:txBody>
      </p:sp>
    </p:spTree>
    <p:extLst>
      <p:ext uri="{BB962C8B-B14F-4D97-AF65-F5344CB8AC3E}">
        <p14:creationId xmlns:p14="http://schemas.microsoft.com/office/powerpoint/2010/main" val="2473771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49833134-C89E-4FD7-A2AC-CF096816D0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493932"/>
            <a:ext cx="10515600" cy="876299"/>
          </a:xfrm>
          <a:prstGeom prst="rect">
            <a:avLst/>
          </a:prstGeom>
        </p:spPr>
      </p:pic>
      <p:pic>
        <p:nvPicPr>
          <p:cNvPr id="5" name="Picture 4">
            <a:extLst>
              <a:ext uri="{FF2B5EF4-FFF2-40B4-BE49-F238E27FC236}">
                <a16:creationId xmlns:a16="http://schemas.microsoft.com/office/drawing/2014/main" id="{22489586-19E9-4765-90AE-00E2C77255FB}"/>
              </a:ext>
            </a:extLst>
          </p:cNvPr>
          <p:cNvPicPr>
            <a:picLocks noChangeAspect="1"/>
          </p:cNvPicPr>
          <p:nvPr/>
        </p:nvPicPr>
        <p:blipFill>
          <a:blip r:embed="rId3"/>
          <a:stretch>
            <a:fillRect/>
          </a:stretch>
        </p:blipFill>
        <p:spPr>
          <a:xfrm>
            <a:off x="342900" y="1370231"/>
            <a:ext cx="2487394" cy="2487394"/>
          </a:xfrm>
          <a:prstGeom prst="rect">
            <a:avLst/>
          </a:prstGeom>
        </p:spPr>
      </p:pic>
      <p:sp>
        <p:nvSpPr>
          <p:cNvPr id="6" name="TextBox 5">
            <a:extLst>
              <a:ext uri="{FF2B5EF4-FFF2-40B4-BE49-F238E27FC236}">
                <a16:creationId xmlns:a16="http://schemas.microsoft.com/office/drawing/2014/main" id="{A3CB01C3-D23F-4ECC-A38B-90BF74AF3EA0}"/>
              </a:ext>
            </a:extLst>
          </p:cNvPr>
          <p:cNvSpPr txBox="1"/>
          <p:nvPr/>
        </p:nvSpPr>
        <p:spPr>
          <a:xfrm>
            <a:off x="3876675" y="1905000"/>
            <a:ext cx="7762875" cy="646331"/>
          </a:xfrm>
          <a:prstGeom prst="rect">
            <a:avLst/>
          </a:prstGeom>
          <a:noFill/>
        </p:spPr>
        <p:txBody>
          <a:bodyPr wrap="square" rtlCol="0">
            <a:spAutoFit/>
          </a:bodyPr>
          <a:lstStyle/>
          <a:p>
            <a:r>
              <a:rPr lang="en-GB" dirty="0">
                <a:latin typeface="Century Gothic" panose="020B0502020202020204" pitchFamily="34" charset="0"/>
              </a:rPr>
              <a:t>(</a:t>
            </a:r>
            <a:r>
              <a:rPr lang="en-GB" dirty="0" err="1">
                <a:latin typeface="Century Gothic" panose="020B0502020202020204" pitchFamily="34" charset="0"/>
              </a:rPr>
              <a:t>Gov.Wales</a:t>
            </a:r>
            <a:r>
              <a:rPr lang="en-GB" dirty="0">
                <a:latin typeface="Century Gothic" panose="020B0502020202020204" pitchFamily="34" charset="0"/>
              </a:rPr>
              <a:t> 2018) “Helping pupils to access evidence based early support and interventions.</a:t>
            </a:r>
          </a:p>
        </p:txBody>
      </p:sp>
      <p:pic>
        <p:nvPicPr>
          <p:cNvPr id="7" name="Picture 6">
            <a:extLst>
              <a:ext uri="{FF2B5EF4-FFF2-40B4-BE49-F238E27FC236}">
                <a16:creationId xmlns:a16="http://schemas.microsoft.com/office/drawing/2014/main" id="{C7C10312-23DB-415B-B09A-2E5E5837512C}"/>
              </a:ext>
            </a:extLst>
          </p:cNvPr>
          <p:cNvPicPr>
            <a:picLocks noChangeAspect="1"/>
          </p:cNvPicPr>
          <p:nvPr/>
        </p:nvPicPr>
        <p:blipFill>
          <a:blip r:embed="rId4"/>
          <a:stretch>
            <a:fillRect/>
          </a:stretch>
        </p:blipFill>
        <p:spPr>
          <a:xfrm>
            <a:off x="123825" y="4508584"/>
            <a:ext cx="4552950" cy="1958369"/>
          </a:xfrm>
          <a:prstGeom prst="rect">
            <a:avLst/>
          </a:prstGeom>
        </p:spPr>
      </p:pic>
      <p:sp>
        <p:nvSpPr>
          <p:cNvPr id="9" name="TextBox 8">
            <a:extLst>
              <a:ext uri="{FF2B5EF4-FFF2-40B4-BE49-F238E27FC236}">
                <a16:creationId xmlns:a16="http://schemas.microsoft.com/office/drawing/2014/main" id="{A4101248-8EE9-4BAC-940A-940563F06F75}"/>
              </a:ext>
            </a:extLst>
          </p:cNvPr>
          <p:cNvSpPr txBox="1"/>
          <p:nvPr/>
        </p:nvSpPr>
        <p:spPr>
          <a:xfrm>
            <a:off x="4676775" y="5035330"/>
            <a:ext cx="7048500" cy="923330"/>
          </a:xfrm>
          <a:prstGeom prst="rect">
            <a:avLst/>
          </a:prstGeom>
          <a:noFill/>
        </p:spPr>
        <p:txBody>
          <a:bodyPr wrap="square" rtlCol="0">
            <a:spAutoFit/>
          </a:bodyPr>
          <a:lstStyle/>
          <a:p>
            <a:r>
              <a:rPr lang="en-GB" dirty="0">
                <a:latin typeface="Century Gothic" panose="020B0502020202020204" pitchFamily="34" charset="0"/>
              </a:rPr>
              <a:t>(Gov. Wales 2018) “Working effectively with external agencies to provide swift access or referrals to specialist support and treatment.”</a:t>
            </a:r>
          </a:p>
        </p:txBody>
      </p:sp>
    </p:spTree>
    <p:extLst>
      <p:ext uri="{BB962C8B-B14F-4D97-AF65-F5344CB8AC3E}">
        <p14:creationId xmlns:p14="http://schemas.microsoft.com/office/powerpoint/2010/main" val="423725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BA0264-2D1E-40EB-8BDE-88FB1D059843}"/>
              </a:ext>
            </a:extLst>
          </p:cNvPr>
          <p:cNvSpPr>
            <a:spLocks noGrp="1"/>
          </p:cNvSpPr>
          <p:nvPr>
            <p:ph idx="1"/>
          </p:nvPr>
        </p:nvSpPr>
        <p:spPr>
          <a:xfrm>
            <a:off x="942975" y="254000"/>
            <a:ext cx="10515600" cy="4351338"/>
          </a:xfrm>
        </p:spPr>
        <p:txBody>
          <a:bodyPr>
            <a:normAutofit/>
          </a:bodyPr>
          <a:lstStyle/>
          <a:p>
            <a:r>
              <a:rPr lang="en-GB" sz="1800" dirty="0">
                <a:latin typeface="Century Gothic" panose="020B0502020202020204" pitchFamily="34" charset="0"/>
              </a:rPr>
              <a:t>Although the schools are doing their best to promote mental health and wellbeing, I feel that some mental health and wellbeing issues are not really spoken about. Some issues such as OCD – being in the education environment; working in a school, going through the education system and also going to University – I feel that OCD is not really spoken about as much as it should be, this could be basic things such as how many times you have to turn the switch on/off or wanting your work to look perfect with no mistakes. </a:t>
            </a:r>
          </a:p>
          <a:p>
            <a:r>
              <a:rPr lang="en-GB" sz="1800" dirty="0">
                <a:latin typeface="Century Gothic" panose="020B0502020202020204" pitchFamily="34" charset="0"/>
              </a:rPr>
              <a:t>Having OCD can be really difficult some days and it can affect people differently, and some people have worse days than others. Being one of the people who do have a mild case of OCD; my work in school and throughout college to university – my work has got to look perfect with no mistakes. If there is one thing that has been scribbled out, or the writing does not look as tidy as it should be; I will rip out the page and start all over again. </a:t>
            </a:r>
          </a:p>
          <a:p>
            <a:r>
              <a:rPr lang="en-GB" sz="1800" dirty="0">
                <a:latin typeface="Century Gothic" panose="020B0502020202020204" pitchFamily="34" charset="0"/>
              </a:rPr>
              <a:t>Some OCD cases can be developed in school, this is because children are taught that their writing should be neat, joined up etc. If you are unable to do this; you are told to do it over and over again until you are able to. Even some cases are having detention until you are able to do the task. </a:t>
            </a:r>
          </a:p>
        </p:txBody>
      </p:sp>
      <p:pic>
        <p:nvPicPr>
          <p:cNvPr id="4" name="Picture 3">
            <a:extLst>
              <a:ext uri="{FF2B5EF4-FFF2-40B4-BE49-F238E27FC236}">
                <a16:creationId xmlns:a16="http://schemas.microsoft.com/office/drawing/2014/main" id="{C50585C6-52A0-46BA-80C3-BBC40875E971}"/>
              </a:ext>
            </a:extLst>
          </p:cNvPr>
          <p:cNvPicPr>
            <a:picLocks noChangeAspect="1"/>
          </p:cNvPicPr>
          <p:nvPr/>
        </p:nvPicPr>
        <p:blipFill>
          <a:blip r:embed="rId2"/>
          <a:stretch>
            <a:fillRect/>
          </a:stretch>
        </p:blipFill>
        <p:spPr>
          <a:xfrm>
            <a:off x="7944671" y="4077408"/>
            <a:ext cx="3718691" cy="2599617"/>
          </a:xfrm>
          <a:prstGeom prst="rect">
            <a:avLst/>
          </a:prstGeom>
        </p:spPr>
      </p:pic>
    </p:spTree>
    <p:extLst>
      <p:ext uri="{BB962C8B-B14F-4D97-AF65-F5344CB8AC3E}">
        <p14:creationId xmlns:p14="http://schemas.microsoft.com/office/powerpoint/2010/main" val="2839148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picture containing object&#10;&#10;Description automatically generated">
            <a:extLst>
              <a:ext uri="{FF2B5EF4-FFF2-40B4-BE49-F238E27FC236}">
                <a16:creationId xmlns:a16="http://schemas.microsoft.com/office/drawing/2014/main" id="{D160A6E5-91FE-40F7-857A-7FCB05EF43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62179" y="104776"/>
            <a:ext cx="7349753" cy="1254062"/>
          </a:xfrm>
          <a:prstGeom prst="rect">
            <a:avLst/>
          </a:prstGeom>
        </p:spPr>
      </p:pic>
      <p:sp>
        <p:nvSpPr>
          <p:cNvPr id="16" name="TextBox 15">
            <a:extLst>
              <a:ext uri="{FF2B5EF4-FFF2-40B4-BE49-F238E27FC236}">
                <a16:creationId xmlns:a16="http://schemas.microsoft.com/office/drawing/2014/main" id="{7F091F07-0977-4451-AA6F-981C046E6498}"/>
              </a:ext>
            </a:extLst>
          </p:cNvPr>
          <p:cNvSpPr txBox="1"/>
          <p:nvPr/>
        </p:nvSpPr>
        <p:spPr>
          <a:xfrm>
            <a:off x="1528762" y="1368363"/>
            <a:ext cx="9134475" cy="3416320"/>
          </a:xfrm>
          <a:prstGeom prst="rect">
            <a:avLst/>
          </a:prstGeom>
          <a:noFill/>
        </p:spPr>
        <p:txBody>
          <a:bodyPr wrap="square" rtlCol="0">
            <a:spAutoFit/>
          </a:bodyPr>
          <a:lstStyle/>
          <a:p>
            <a:r>
              <a:rPr lang="en-GB" dirty="0">
                <a:latin typeface="Century Gothic" panose="020B0502020202020204" pitchFamily="34" charset="0"/>
              </a:rPr>
              <a:t>While working in the local school, I have experienced many days where the school helps and promotes the mental health and wellbeing of pupils. Such as spending the day in the PSO room with the officers; this is where they help children with issues such as arguments with friends, family issues and also issues in school. </a:t>
            </a:r>
          </a:p>
          <a:p>
            <a:r>
              <a:rPr lang="en-GB" dirty="0">
                <a:latin typeface="Century Gothic" panose="020B0502020202020204" pitchFamily="34" charset="0"/>
              </a:rPr>
              <a:t>One of the issues that the PSO helped out with and I witnessed; was when pupil lost a family member. With certain situations like this; the school did offer a counsellor to come into the school and talk to the pupil about the situation and help her. The school also has the PSO office and the pupil can go into the office to take time out of the lessons if the pupil is having a bad day and need time to relax. I have witnessed this with the pupil and also many other pupils who feel like it can be difficult on times. </a:t>
            </a:r>
          </a:p>
        </p:txBody>
      </p:sp>
    </p:spTree>
    <p:extLst>
      <p:ext uri="{BB962C8B-B14F-4D97-AF65-F5344CB8AC3E}">
        <p14:creationId xmlns:p14="http://schemas.microsoft.com/office/powerpoint/2010/main" val="1652558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object&#10;&#10;Description automatically generated">
            <a:extLst>
              <a:ext uri="{FF2B5EF4-FFF2-40B4-BE49-F238E27FC236}">
                <a16:creationId xmlns:a16="http://schemas.microsoft.com/office/drawing/2014/main" id="{3FD322B4-70A3-497C-B718-9742E2EE285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29239" y="0"/>
            <a:ext cx="6150366" cy="1258029"/>
          </a:xfrm>
        </p:spPr>
      </p:pic>
      <p:sp>
        <p:nvSpPr>
          <p:cNvPr id="6" name="TextBox 5">
            <a:extLst>
              <a:ext uri="{FF2B5EF4-FFF2-40B4-BE49-F238E27FC236}">
                <a16:creationId xmlns:a16="http://schemas.microsoft.com/office/drawing/2014/main" id="{B3ECCA3A-07FA-4ED5-ACF7-EAC73560FCD1}"/>
              </a:ext>
            </a:extLst>
          </p:cNvPr>
          <p:cNvSpPr txBox="1"/>
          <p:nvPr/>
        </p:nvSpPr>
        <p:spPr>
          <a:xfrm>
            <a:off x="1543050" y="1638300"/>
            <a:ext cx="9305925" cy="3139321"/>
          </a:xfrm>
          <a:prstGeom prst="rect">
            <a:avLst/>
          </a:prstGeom>
          <a:noFill/>
        </p:spPr>
        <p:txBody>
          <a:bodyPr wrap="square" rtlCol="0">
            <a:spAutoFit/>
          </a:bodyPr>
          <a:lstStyle/>
          <a:p>
            <a:r>
              <a:rPr lang="en-GB" dirty="0">
                <a:latin typeface="Century Gothic" panose="020B0502020202020204" pitchFamily="34" charset="0"/>
              </a:rPr>
              <a:t>There is not just support for pupils who may be going through a difficult time, there is also support for pupils who may have trouble reading, writing etc. This helps the pupils with their confidence issues.</a:t>
            </a:r>
          </a:p>
          <a:p>
            <a:endParaRPr lang="en-GB" dirty="0">
              <a:latin typeface="Century Gothic" panose="020B0502020202020204" pitchFamily="34" charset="0"/>
            </a:endParaRPr>
          </a:p>
          <a:p>
            <a:r>
              <a:rPr lang="en-GB" dirty="0">
                <a:latin typeface="Century Gothic" panose="020B0502020202020204" pitchFamily="34" charset="0"/>
              </a:rPr>
              <a:t>One of the support systems is called Sound Training. This is where a small group will go into a literacy room and they develop their confidence in unfamiliar vocabulary. </a:t>
            </a:r>
          </a:p>
          <a:p>
            <a:r>
              <a:rPr lang="en-GB" dirty="0">
                <a:latin typeface="Century Gothic" panose="020B0502020202020204" pitchFamily="34" charset="0"/>
              </a:rPr>
              <a:t>The sound training supports them with their anxiety with spelling and reading out loud in lessons. </a:t>
            </a:r>
          </a:p>
          <a:p>
            <a:r>
              <a:rPr lang="en-GB" dirty="0">
                <a:latin typeface="Century Gothic" panose="020B0502020202020204" pitchFamily="34" charset="0"/>
              </a:rPr>
              <a:t>This sound training also helps the children later on, in their life, with their GCSE’s. </a:t>
            </a:r>
          </a:p>
          <a:p>
            <a:endParaRPr lang="en-GB" dirty="0">
              <a:latin typeface="Century Gothic" panose="020B0502020202020204" pitchFamily="34" charset="0"/>
            </a:endParaRPr>
          </a:p>
        </p:txBody>
      </p:sp>
    </p:spTree>
    <p:extLst>
      <p:ext uri="{BB962C8B-B14F-4D97-AF65-F5344CB8AC3E}">
        <p14:creationId xmlns:p14="http://schemas.microsoft.com/office/powerpoint/2010/main" val="681998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D0931B4-6FAE-4F23-804A-00780D8F0E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52500" y="267303"/>
            <a:ext cx="10515600" cy="971931"/>
          </a:xfrm>
        </p:spPr>
      </p:pic>
      <p:sp>
        <p:nvSpPr>
          <p:cNvPr id="6" name="TextBox 5">
            <a:extLst>
              <a:ext uri="{FF2B5EF4-FFF2-40B4-BE49-F238E27FC236}">
                <a16:creationId xmlns:a16="http://schemas.microsoft.com/office/drawing/2014/main" id="{DE8059AE-AE8A-4321-B2C1-10DEC37DC68E}"/>
              </a:ext>
            </a:extLst>
          </p:cNvPr>
          <p:cNvSpPr txBox="1"/>
          <p:nvPr/>
        </p:nvSpPr>
        <p:spPr>
          <a:xfrm>
            <a:off x="1323975" y="1590675"/>
            <a:ext cx="9906000" cy="3139321"/>
          </a:xfrm>
          <a:prstGeom prst="rect">
            <a:avLst/>
          </a:prstGeom>
          <a:noFill/>
        </p:spPr>
        <p:txBody>
          <a:bodyPr wrap="square" rtlCol="0">
            <a:spAutoFit/>
          </a:bodyPr>
          <a:lstStyle/>
          <a:p>
            <a:r>
              <a:rPr lang="en-GB" dirty="0">
                <a:latin typeface="Century Gothic" panose="020B0502020202020204" pitchFamily="34" charset="0"/>
              </a:rPr>
              <a:t>Before I took place into any observations, informal interviews with pupils and teachers. I made sure that all Ethical issues were taken into consideration and also made the pupils and teachers aware that they do not have to take part, if they do not wish to. I explained to the pupils and teachers that any thing that was taking place; will not go any further than just into research. I also explained that they can walk away from the informal interviews or observations if they do not want to take part later down the line, but I also explained that any answers they give me, will be in my work and be kept safe on a laptop for my personal use only and no one else can get onto my laptop. </a:t>
            </a:r>
          </a:p>
          <a:p>
            <a:endParaRPr lang="en-GB" dirty="0">
              <a:latin typeface="Century Gothic" panose="020B0502020202020204" pitchFamily="34" charset="0"/>
            </a:endParaRPr>
          </a:p>
          <a:p>
            <a:r>
              <a:rPr lang="en-GB" dirty="0">
                <a:latin typeface="Century Gothic" panose="020B0502020202020204" pitchFamily="34" charset="0"/>
              </a:rPr>
              <a:t>The limitations during the interviews or observations is finding the time due to lessons taking place and got to make sure that all pupils and staff are happy to take part.</a:t>
            </a:r>
          </a:p>
        </p:txBody>
      </p:sp>
      <p:pic>
        <p:nvPicPr>
          <p:cNvPr id="7" name="Picture 6">
            <a:extLst>
              <a:ext uri="{FF2B5EF4-FFF2-40B4-BE49-F238E27FC236}">
                <a16:creationId xmlns:a16="http://schemas.microsoft.com/office/drawing/2014/main" id="{3A9EEE66-961A-46B4-8E02-EE6B8F7B392B}"/>
              </a:ext>
            </a:extLst>
          </p:cNvPr>
          <p:cNvPicPr>
            <a:picLocks noChangeAspect="1"/>
          </p:cNvPicPr>
          <p:nvPr/>
        </p:nvPicPr>
        <p:blipFill>
          <a:blip r:embed="rId3"/>
          <a:stretch>
            <a:fillRect/>
          </a:stretch>
        </p:blipFill>
        <p:spPr>
          <a:xfrm>
            <a:off x="9917960" y="4924425"/>
            <a:ext cx="2121639" cy="1785937"/>
          </a:xfrm>
          <a:prstGeom prst="rect">
            <a:avLst/>
          </a:prstGeom>
        </p:spPr>
      </p:pic>
      <p:pic>
        <p:nvPicPr>
          <p:cNvPr id="8" name="Picture 7">
            <a:extLst>
              <a:ext uri="{FF2B5EF4-FFF2-40B4-BE49-F238E27FC236}">
                <a16:creationId xmlns:a16="http://schemas.microsoft.com/office/drawing/2014/main" id="{88D396AD-5D1E-4471-85B4-755AF1ED42EF}"/>
              </a:ext>
            </a:extLst>
          </p:cNvPr>
          <p:cNvPicPr>
            <a:picLocks noChangeAspect="1"/>
          </p:cNvPicPr>
          <p:nvPr/>
        </p:nvPicPr>
        <p:blipFill>
          <a:blip r:embed="rId4"/>
          <a:stretch>
            <a:fillRect/>
          </a:stretch>
        </p:blipFill>
        <p:spPr>
          <a:xfrm>
            <a:off x="152401" y="4782884"/>
            <a:ext cx="2371724" cy="1897379"/>
          </a:xfrm>
          <a:prstGeom prst="rect">
            <a:avLst/>
          </a:prstGeom>
        </p:spPr>
      </p:pic>
    </p:spTree>
    <p:extLst>
      <p:ext uri="{BB962C8B-B14F-4D97-AF65-F5344CB8AC3E}">
        <p14:creationId xmlns:p14="http://schemas.microsoft.com/office/powerpoint/2010/main" val="3214955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FFEA90A-56F1-4916-AB0B-B7894F46C13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2996" y="92935"/>
            <a:ext cx="7136508" cy="1053968"/>
          </a:xfrm>
        </p:spPr>
      </p:pic>
      <p:pic>
        <p:nvPicPr>
          <p:cNvPr id="6" name="Picture 5">
            <a:extLst>
              <a:ext uri="{FF2B5EF4-FFF2-40B4-BE49-F238E27FC236}">
                <a16:creationId xmlns:a16="http://schemas.microsoft.com/office/drawing/2014/main" id="{B5E07DFB-D2B3-482E-AF6B-E9C3F424AED7}"/>
              </a:ext>
            </a:extLst>
          </p:cNvPr>
          <p:cNvPicPr>
            <a:picLocks noChangeAspect="1"/>
          </p:cNvPicPr>
          <p:nvPr/>
        </p:nvPicPr>
        <p:blipFill>
          <a:blip r:embed="rId3"/>
          <a:stretch>
            <a:fillRect/>
          </a:stretch>
        </p:blipFill>
        <p:spPr>
          <a:xfrm>
            <a:off x="9891712" y="92935"/>
            <a:ext cx="2195513" cy="1172847"/>
          </a:xfrm>
          <a:prstGeom prst="rect">
            <a:avLst/>
          </a:prstGeom>
        </p:spPr>
      </p:pic>
      <p:sp>
        <p:nvSpPr>
          <p:cNvPr id="7" name="TextBox 6">
            <a:extLst>
              <a:ext uri="{FF2B5EF4-FFF2-40B4-BE49-F238E27FC236}">
                <a16:creationId xmlns:a16="http://schemas.microsoft.com/office/drawing/2014/main" id="{1DF39ED6-6545-4A40-9200-DA1870E40094}"/>
              </a:ext>
            </a:extLst>
          </p:cNvPr>
          <p:cNvSpPr txBox="1"/>
          <p:nvPr/>
        </p:nvSpPr>
        <p:spPr>
          <a:xfrm>
            <a:off x="762000" y="1533525"/>
            <a:ext cx="10296525" cy="4862870"/>
          </a:xfrm>
          <a:prstGeom prst="rect">
            <a:avLst/>
          </a:prstGeom>
          <a:noFill/>
        </p:spPr>
        <p:txBody>
          <a:bodyPr wrap="square" rtlCol="0">
            <a:spAutoFit/>
          </a:bodyPr>
          <a:lstStyle/>
          <a:p>
            <a:r>
              <a:rPr lang="en-GB" sz="1600" dirty="0">
                <a:latin typeface="Century Gothic" panose="020B0502020202020204" pitchFamily="34" charset="0"/>
              </a:rPr>
              <a:t>Before the observation was taking place, all ethical issues were taken into consideration. </a:t>
            </a:r>
          </a:p>
          <a:p>
            <a:r>
              <a:rPr lang="en-GB" sz="1600" dirty="0">
                <a:latin typeface="Century Gothic" panose="020B0502020202020204" pitchFamily="34" charset="0"/>
              </a:rPr>
              <a:t>All pupils were asked if they wanted to be involved into the observation, they were happy and if they wanted to leave at any time; they could and this was made clear at the start. All my content will be in a file and locked away.</a:t>
            </a:r>
          </a:p>
          <a:p>
            <a:endParaRPr lang="en-GB" sz="1600" dirty="0">
              <a:latin typeface="Century Gothic" panose="020B0502020202020204" pitchFamily="34" charset="0"/>
            </a:endParaRPr>
          </a:p>
          <a:p>
            <a:r>
              <a:rPr lang="en-GB" sz="1600" dirty="0">
                <a:latin typeface="Century Gothic" panose="020B0502020202020204" pitchFamily="34" charset="0"/>
              </a:rPr>
              <a:t>One of the support sessions that were taken place was a card game which they were going through the syllables. Any ones that were mispronounced, the teacher would explain how to say them and where they would be in a word. </a:t>
            </a:r>
          </a:p>
          <a:p>
            <a:endParaRPr lang="en-GB" sz="1600" dirty="0">
              <a:latin typeface="Century Gothic" panose="020B0502020202020204" pitchFamily="34" charset="0"/>
            </a:endParaRPr>
          </a:p>
          <a:p>
            <a:r>
              <a:rPr lang="en-GB" sz="1600" dirty="0">
                <a:latin typeface="Century Gothic" panose="020B0502020202020204" pitchFamily="34" charset="0"/>
              </a:rPr>
              <a:t>The second time, the group was using more complex syllables with an awkward “I”.</a:t>
            </a:r>
          </a:p>
          <a:p>
            <a:endParaRPr lang="en-GB" sz="1600" dirty="0">
              <a:latin typeface="Century Gothic" panose="020B0502020202020204" pitchFamily="34" charset="0"/>
            </a:endParaRPr>
          </a:p>
          <a:p>
            <a:r>
              <a:rPr lang="en-GB" sz="1600" dirty="0">
                <a:latin typeface="Century Gothic" panose="020B0502020202020204" pitchFamily="34" charset="0"/>
              </a:rPr>
              <a:t>When the observation was taking place, the teacher who was undertaking the session was talking to me about the sound training and said how much of an impact it has made on pupils reading; but this has to be consistent. There can be times when some pupils are unable to make it, but the session still has to take place – so the one who does not turn up; they have to have a catchup session. </a:t>
            </a:r>
          </a:p>
          <a:p>
            <a:endParaRPr lang="en-GB" dirty="0">
              <a:latin typeface="Century Gothic" panose="020B0502020202020204" pitchFamily="34" charset="0"/>
            </a:endParaRPr>
          </a:p>
          <a:p>
            <a:r>
              <a:rPr lang="en-GB" sz="1600" dirty="0">
                <a:latin typeface="Century Gothic" panose="020B0502020202020204" pitchFamily="34" charset="0"/>
              </a:rPr>
              <a:t>The third task is spelling the syllables and they have a test at the end. During my time of observing, I could see that the game make a difference; I could see their confidence rising throughout. </a:t>
            </a:r>
          </a:p>
          <a:p>
            <a:endParaRPr lang="en-GB" sz="1600" dirty="0">
              <a:latin typeface="Century Gothic" panose="020B0502020202020204" pitchFamily="34" charset="0"/>
            </a:endParaRPr>
          </a:p>
        </p:txBody>
      </p:sp>
    </p:spTree>
    <p:extLst>
      <p:ext uri="{BB962C8B-B14F-4D97-AF65-F5344CB8AC3E}">
        <p14:creationId xmlns:p14="http://schemas.microsoft.com/office/powerpoint/2010/main" val="3204324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9D9F07-5581-4FA8-8303-06EB1E6359CC}"/>
              </a:ext>
            </a:extLst>
          </p:cNvPr>
          <p:cNvPicPr>
            <a:picLocks noChangeAspect="1"/>
          </p:cNvPicPr>
          <p:nvPr/>
        </p:nvPicPr>
        <p:blipFill>
          <a:blip r:embed="rId2"/>
          <a:stretch>
            <a:fillRect/>
          </a:stretch>
        </p:blipFill>
        <p:spPr>
          <a:xfrm>
            <a:off x="9878586" y="142875"/>
            <a:ext cx="2175301" cy="1162050"/>
          </a:xfrm>
          <a:prstGeom prst="rect">
            <a:avLst/>
          </a:prstGeom>
        </p:spPr>
      </p:pic>
      <p:pic>
        <p:nvPicPr>
          <p:cNvPr id="6" name="Picture 5">
            <a:extLst>
              <a:ext uri="{FF2B5EF4-FFF2-40B4-BE49-F238E27FC236}">
                <a16:creationId xmlns:a16="http://schemas.microsoft.com/office/drawing/2014/main" id="{EDEF4188-A722-42B2-BC73-0A23A4BCC4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142" y="142875"/>
            <a:ext cx="9244444" cy="1028571"/>
          </a:xfrm>
          <a:prstGeom prst="rect">
            <a:avLst/>
          </a:prstGeom>
        </p:spPr>
      </p:pic>
      <p:sp>
        <p:nvSpPr>
          <p:cNvPr id="7" name="TextBox 6">
            <a:extLst>
              <a:ext uri="{FF2B5EF4-FFF2-40B4-BE49-F238E27FC236}">
                <a16:creationId xmlns:a16="http://schemas.microsoft.com/office/drawing/2014/main" id="{E7BAF447-E44C-4C20-9F39-D89BF83CF76E}"/>
              </a:ext>
            </a:extLst>
          </p:cNvPr>
          <p:cNvSpPr txBox="1"/>
          <p:nvPr/>
        </p:nvSpPr>
        <p:spPr>
          <a:xfrm>
            <a:off x="1000125" y="1704975"/>
            <a:ext cx="10553700" cy="4524315"/>
          </a:xfrm>
          <a:prstGeom prst="rect">
            <a:avLst/>
          </a:prstGeom>
          <a:noFill/>
        </p:spPr>
        <p:txBody>
          <a:bodyPr wrap="square" rtlCol="0">
            <a:spAutoFit/>
          </a:bodyPr>
          <a:lstStyle/>
          <a:p>
            <a:r>
              <a:rPr lang="en-GB" dirty="0">
                <a:latin typeface="Century Gothic" panose="020B0502020202020204" pitchFamily="34" charset="0"/>
              </a:rPr>
              <a:t>After the sound training was finished, I asked the group and the teacher if I could ask a few questions about the training and how they found it. Before doing the interview; I considered all ethical considerations. I made it clear that if they did not want to participate, they do not have to. All my content will be in a file and locked away.</a:t>
            </a:r>
          </a:p>
          <a:p>
            <a:pPr algn="ctr"/>
            <a:r>
              <a:rPr lang="en-GB" dirty="0">
                <a:latin typeface="Century Gothic" panose="020B0502020202020204" pitchFamily="34" charset="0"/>
              </a:rPr>
              <a:t>One of the questions I asked were – “ How do you find the training?”</a:t>
            </a:r>
          </a:p>
          <a:p>
            <a:pPr algn="ctr"/>
            <a:r>
              <a:rPr lang="en-GB" dirty="0">
                <a:latin typeface="Century Gothic" panose="020B0502020202020204" pitchFamily="34" charset="0"/>
              </a:rPr>
              <a:t>One pupil replied – “Really good”</a:t>
            </a:r>
          </a:p>
          <a:p>
            <a:pPr algn="ctr"/>
            <a:r>
              <a:rPr lang="en-GB" dirty="0">
                <a:latin typeface="Century Gothic" panose="020B0502020202020204" pitchFamily="34" charset="0"/>
              </a:rPr>
              <a:t>I asked – “Has it helped you in any way?”</a:t>
            </a:r>
          </a:p>
          <a:p>
            <a:pPr algn="ctr"/>
            <a:r>
              <a:rPr lang="en-GB" dirty="0">
                <a:latin typeface="Century Gothic" panose="020B0502020202020204" pitchFamily="34" charset="0"/>
              </a:rPr>
              <a:t>Another pupil replied – “Yeah, I feel more confident reading.”</a:t>
            </a:r>
          </a:p>
          <a:p>
            <a:pPr algn="ctr"/>
            <a:r>
              <a:rPr lang="en-GB" dirty="0">
                <a:latin typeface="Century Gothic" panose="020B0502020202020204" pitchFamily="34" charset="0"/>
              </a:rPr>
              <a:t>I asked – “Do you feel more confident read out loud in class? Has it helped you with your GCSE’s?”</a:t>
            </a:r>
          </a:p>
          <a:p>
            <a:pPr algn="ctr"/>
            <a:r>
              <a:rPr lang="en-GB" dirty="0">
                <a:latin typeface="Century Gothic" panose="020B0502020202020204" pitchFamily="34" charset="0"/>
              </a:rPr>
              <a:t>Same pupil replied – “Yeah, I can read more and feel a lot more confident. It has helped us with our GCSE’s, but we have to turn up to every session. </a:t>
            </a:r>
          </a:p>
          <a:p>
            <a:pPr algn="ctr"/>
            <a:r>
              <a:rPr lang="en-GB" dirty="0">
                <a:latin typeface="Century Gothic" panose="020B0502020202020204" pitchFamily="34" charset="0"/>
              </a:rPr>
              <a:t>I asked – “Do you feel like it has made a difference to you?”</a:t>
            </a:r>
          </a:p>
          <a:p>
            <a:pPr algn="ctr"/>
            <a:r>
              <a:rPr lang="en-GB" dirty="0">
                <a:latin typeface="Century Gothic" panose="020B0502020202020204" pitchFamily="34" charset="0"/>
              </a:rPr>
              <a:t>Another pupil – “Yeah, some days it can be difficult to turn up when we have other commitments, but we do have a catchup session. It has made me feel so much better with my reading.”</a:t>
            </a:r>
          </a:p>
        </p:txBody>
      </p:sp>
    </p:spTree>
    <p:extLst>
      <p:ext uri="{BB962C8B-B14F-4D97-AF65-F5344CB8AC3E}">
        <p14:creationId xmlns:p14="http://schemas.microsoft.com/office/powerpoint/2010/main" val="1663830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D9DBDE-A6B3-4717-AC42-61FEC7D2A4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4254" y="123825"/>
            <a:ext cx="8063492" cy="977778"/>
          </a:xfrm>
          <a:prstGeom prst="rect">
            <a:avLst/>
          </a:prstGeom>
        </p:spPr>
      </p:pic>
      <p:sp>
        <p:nvSpPr>
          <p:cNvPr id="7" name="TextBox 6">
            <a:extLst>
              <a:ext uri="{FF2B5EF4-FFF2-40B4-BE49-F238E27FC236}">
                <a16:creationId xmlns:a16="http://schemas.microsoft.com/office/drawing/2014/main" id="{76A4AF6E-F222-4754-B071-DBDC902CA88E}"/>
              </a:ext>
            </a:extLst>
          </p:cNvPr>
          <p:cNvSpPr txBox="1"/>
          <p:nvPr/>
        </p:nvSpPr>
        <p:spPr>
          <a:xfrm>
            <a:off x="1266825" y="1438275"/>
            <a:ext cx="9791700" cy="3970318"/>
          </a:xfrm>
          <a:prstGeom prst="rect">
            <a:avLst/>
          </a:prstGeom>
          <a:noFill/>
        </p:spPr>
        <p:txBody>
          <a:bodyPr wrap="square" rtlCol="0">
            <a:spAutoFit/>
          </a:bodyPr>
          <a:lstStyle/>
          <a:p>
            <a:r>
              <a:rPr lang="en-GB" dirty="0">
                <a:latin typeface="Century Gothic" panose="020B0502020202020204" pitchFamily="34" charset="0"/>
              </a:rPr>
              <a:t>All ethical issues were considered before taking place of the informal interview with the teacher. All my content will be in a file and locked away.</a:t>
            </a:r>
          </a:p>
          <a:p>
            <a:endParaRPr lang="en-GB" dirty="0">
              <a:latin typeface="Century Gothic" panose="020B0502020202020204" pitchFamily="34" charset="0"/>
            </a:endParaRPr>
          </a:p>
          <a:p>
            <a:r>
              <a:rPr lang="en-GB" dirty="0">
                <a:latin typeface="Century Gothic" panose="020B0502020202020204" pitchFamily="34" charset="0"/>
              </a:rPr>
              <a:t>I asked the teacher who helps with the sound training if she could tell me a bit more about the sound training. </a:t>
            </a:r>
          </a:p>
          <a:p>
            <a:endParaRPr lang="en-GB" dirty="0">
              <a:latin typeface="Century Gothic" panose="020B0502020202020204" pitchFamily="34" charset="0"/>
            </a:endParaRPr>
          </a:p>
          <a:p>
            <a:r>
              <a:rPr lang="en-GB" dirty="0">
                <a:latin typeface="Century Gothic" panose="020B0502020202020204" pitchFamily="34" charset="0"/>
              </a:rPr>
              <a:t>She agreed and started with that it does not just help with English lessons, it also helps with Science, Maths, any other lesson because when your sitting your GCSE exam – the question is at the top and if they have confidence reading the question; it will help them a lot more with the exam. </a:t>
            </a:r>
          </a:p>
          <a:p>
            <a:r>
              <a:rPr lang="en-GB" dirty="0">
                <a:latin typeface="Century Gothic" panose="020B0502020202020204" pitchFamily="34" charset="0"/>
              </a:rPr>
              <a:t>She also stated that she has seen such a big difference in their reading and writing skills – you can see how confident the children have become. The children who never spoke up in lessons and read out loud, usually the ones who were in the back of the class; have become so confident.</a:t>
            </a:r>
          </a:p>
        </p:txBody>
      </p:sp>
    </p:spTree>
    <p:extLst>
      <p:ext uri="{BB962C8B-B14F-4D97-AF65-F5344CB8AC3E}">
        <p14:creationId xmlns:p14="http://schemas.microsoft.com/office/powerpoint/2010/main" val="3901414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E65D714-9E65-4AFF-9F29-6F0E8C7BB68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452" y="124671"/>
            <a:ext cx="7238095" cy="838095"/>
          </a:xfrm>
        </p:spPr>
      </p:pic>
      <p:sp>
        <p:nvSpPr>
          <p:cNvPr id="6" name="TextBox 5">
            <a:extLst>
              <a:ext uri="{FF2B5EF4-FFF2-40B4-BE49-F238E27FC236}">
                <a16:creationId xmlns:a16="http://schemas.microsoft.com/office/drawing/2014/main" id="{DC4BBF40-D6F9-488C-9223-1354C0D16571}"/>
              </a:ext>
            </a:extLst>
          </p:cNvPr>
          <p:cNvSpPr txBox="1"/>
          <p:nvPr/>
        </p:nvSpPr>
        <p:spPr>
          <a:xfrm>
            <a:off x="1533525" y="1495425"/>
            <a:ext cx="9201150" cy="4801314"/>
          </a:xfrm>
          <a:prstGeom prst="rect">
            <a:avLst/>
          </a:prstGeom>
          <a:noFill/>
        </p:spPr>
        <p:txBody>
          <a:bodyPr wrap="square" rtlCol="0">
            <a:spAutoFit/>
          </a:bodyPr>
          <a:lstStyle/>
          <a:p>
            <a:r>
              <a:rPr lang="en-GB" dirty="0">
                <a:latin typeface="Century Gothic" panose="020B0502020202020204" pitchFamily="34" charset="0"/>
              </a:rPr>
              <a:t>Although, schools and other support systems are doing their best to help with Mental Health in young people, there is still a long way to go. In the Guardian; it shows the statistics of Mental Health in Young People. </a:t>
            </a:r>
          </a:p>
          <a:p>
            <a:endParaRPr lang="en-GB" dirty="0">
              <a:latin typeface="Century Gothic" panose="020B0502020202020204" pitchFamily="34" charset="0"/>
            </a:endParaRPr>
          </a:p>
          <a:p>
            <a:r>
              <a:rPr lang="en-GB" dirty="0">
                <a:latin typeface="Century Gothic" panose="020B0502020202020204" pitchFamily="34" charset="0"/>
              </a:rPr>
              <a:t>(The Guardian, ND) “16 million people in the UK experience mental health issues.</a:t>
            </a:r>
          </a:p>
          <a:p>
            <a:r>
              <a:rPr lang="en-GB" dirty="0">
                <a:latin typeface="Century Gothic" panose="020B0502020202020204" pitchFamily="34" charset="0"/>
              </a:rPr>
              <a:t>One in four adults will experience a mental illness at some point each year in the UK. This ranges from anxiety and depression to alcohol dependence, substance misuse and psychosis.”</a:t>
            </a:r>
          </a:p>
          <a:p>
            <a:endParaRPr lang="en-GB" dirty="0">
              <a:latin typeface="Century Gothic" panose="020B0502020202020204" pitchFamily="34" charset="0"/>
            </a:endParaRPr>
          </a:p>
          <a:p>
            <a:r>
              <a:rPr lang="en-GB" dirty="0">
                <a:latin typeface="Century Gothic" panose="020B0502020202020204" pitchFamily="34" charset="0"/>
              </a:rPr>
              <a:t>(The Guardian, ND) “75% of mental illnesses start before a child reaches their  eighteenth birthday, while 50% of mental health issues in adult life (excluding dementia) take root before the age of 15.”</a:t>
            </a:r>
          </a:p>
          <a:p>
            <a:endParaRPr lang="en-GB" dirty="0">
              <a:latin typeface="Century Gothic" panose="020B0502020202020204" pitchFamily="34" charset="0"/>
            </a:endParaRPr>
          </a:p>
          <a:p>
            <a:r>
              <a:rPr lang="en-GB" dirty="0">
                <a:latin typeface="Century Gothic" panose="020B0502020202020204" pitchFamily="34" charset="0"/>
              </a:rPr>
              <a:t>(The Guardian, ND) “10% of school children have diagnosable mental illness. In an average class of 30 young people, three will have mental health problem. Figures show 10% of children aged 5-16 have been diagnosed with a mental health problem.”</a:t>
            </a:r>
          </a:p>
        </p:txBody>
      </p:sp>
    </p:spTree>
    <p:extLst>
      <p:ext uri="{BB962C8B-B14F-4D97-AF65-F5344CB8AC3E}">
        <p14:creationId xmlns:p14="http://schemas.microsoft.com/office/powerpoint/2010/main" val="1717766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bject&#10;&#10;Description automatically generated">
            <a:extLst>
              <a:ext uri="{FF2B5EF4-FFF2-40B4-BE49-F238E27FC236}">
                <a16:creationId xmlns:a16="http://schemas.microsoft.com/office/drawing/2014/main" id="{25ED8DC9-AE13-492E-9EA8-8294515AB5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24571" y="69915"/>
            <a:ext cx="6742857" cy="1041270"/>
          </a:xfrm>
          <a:prstGeom prst="rect">
            <a:avLst/>
          </a:prstGeom>
        </p:spPr>
      </p:pic>
      <p:sp>
        <p:nvSpPr>
          <p:cNvPr id="6" name="TextBox 5">
            <a:extLst>
              <a:ext uri="{FF2B5EF4-FFF2-40B4-BE49-F238E27FC236}">
                <a16:creationId xmlns:a16="http://schemas.microsoft.com/office/drawing/2014/main" id="{1ABA4FAF-8BC4-4606-95AA-5E8F99653894}"/>
              </a:ext>
            </a:extLst>
          </p:cNvPr>
          <p:cNvSpPr txBox="1"/>
          <p:nvPr/>
        </p:nvSpPr>
        <p:spPr>
          <a:xfrm>
            <a:off x="1209675" y="1428750"/>
            <a:ext cx="9620250" cy="2862322"/>
          </a:xfrm>
          <a:prstGeom prst="rect">
            <a:avLst/>
          </a:prstGeom>
          <a:noFill/>
        </p:spPr>
        <p:txBody>
          <a:bodyPr wrap="square" rtlCol="0">
            <a:spAutoFit/>
          </a:bodyPr>
          <a:lstStyle/>
          <a:p>
            <a:r>
              <a:rPr lang="en-GB" dirty="0">
                <a:latin typeface="Century Gothic" panose="020B0502020202020204" pitchFamily="34" charset="0"/>
              </a:rPr>
              <a:t>The school does not just offer support to pupils, the school also offers support to staff who may have had a difficult time. I had an interview with the Headteacher about the support for staff. </a:t>
            </a:r>
          </a:p>
          <a:p>
            <a:r>
              <a:rPr lang="en-GB" dirty="0">
                <a:latin typeface="Century Gothic" panose="020B0502020202020204" pitchFamily="34" charset="0"/>
              </a:rPr>
              <a:t>He was talking to me about how there is no essential funding for staff for support from the Governments money, but the schools own money pay for the support. </a:t>
            </a:r>
          </a:p>
          <a:p>
            <a:r>
              <a:rPr lang="en-GB" dirty="0">
                <a:latin typeface="Century Gothic" panose="020B0502020202020204" pitchFamily="34" charset="0"/>
              </a:rPr>
              <a:t>The school pay SLA which is Service Level Agreement – this means the school pays for counselling for occupational health, stress, any personal issues in family and it is also free of charge. The support is confidential to a supported measure, if they feel that the staff are in harms way – it will go further.</a:t>
            </a:r>
          </a:p>
          <a:p>
            <a:endParaRPr lang="en-GB" dirty="0">
              <a:latin typeface="Century Gothic" panose="020B0502020202020204" pitchFamily="34" charset="0"/>
            </a:endParaRPr>
          </a:p>
        </p:txBody>
      </p:sp>
    </p:spTree>
    <p:extLst>
      <p:ext uri="{BB962C8B-B14F-4D97-AF65-F5344CB8AC3E}">
        <p14:creationId xmlns:p14="http://schemas.microsoft.com/office/powerpoint/2010/main" val="3248848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object&#10;&#10;Description automatically generated">
            <a:extLst>
              <a:ext uri="{FF2B5EF4-FFF2-40B4-BE49-F238E27FC236}">
                <a16:creationId xmlns:a16="http://schemas.microsoft.com/office/drawing/2014/main" id="{7CFB8F05-A033-471C-8A78-7437FF1BB8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34064" y="276225"/>
            <a:ext cx="5909774" cy="1208817"/>
          </a:xfrm>
        </p:spPr>
      </p:pic>
      <p:sp>
        <p:nvSpPr>
          <p:cNvPr id="6" name="Speech Bubble: Rectangle with Corners Rounded 5">
            <a:extLst>
              <a:ext uri="{FF2B5EF4-FFF2-40B4-BE49-F238E27FC236}">
                <a16:creationId xmlns:a16="http://schemas.microsoft.com/office/drawing/2014/main" id="{F92D0D91-A3F2-4BCD-88C0-59F0CEFB79E8}"/>
              </a:ext>
            </a:extLst>
          </p:cNvPr>
          <p:cNvSpPr/>
          <p:nvPr/>
        </p:nvSpPr>
        <p:spPr>
          <a:xfrm>
            <a:off x="742950" y="1562100"/>
            <a:ext cx="2362200" cy="2238375"/>
          </a:xfrm>
          <a:prstGeom prst="wedgeRoundRect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Significant Increase of Mental Health in Pupils </a:t>
            </a:r>
          </a:p>
        </p:txBody>
      </p:sp>
      <p:sp>
        <p:nvSpPr>
          <p:cNvPr id="7" name="Speech Bubble: Rectangle with Corners Rounded 6">
            <a:extLst>
              <a:ext uri="{FF2B5EF4-FFF2-40B4-BE49-F238E27FC236}">
                <a16:creationId xmlns:a16="http://schemas.microsoft.com/office/drawing/2014/main" id="{EF2D86D0-3EDB-431F-A118-8627FE890808}"/>
              </a:ext>
            </a:extLst>
          </p:cNvPr>
          <p:cNvSpPr/>
          <p:nvPr/>
        </p:nvSpPr>
        <p:spPr>
          <a:xfrm>
            <a:off x="4057650" y="2000250"/>
            <a:ext cx="2228850" cy="2238375"/>
          </a:xfrm>
          <a:prstGeom prst="wedgeRoundRect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Groups of Support.</a:t>
            </a:r>
          </a:p>
        </p:txBody>
      </p:sp>
      <p:sp>
        <p:nvSpPr>
          <p:cNvPr id="8" name="Speech Bubble: Rectangle with Corners Rounded 7">
            <a:extLst>
              <a:ext uri="{FF2B5EF4-FFF2-40B4-BE49-F238E27FC236}">
                <a16:creationId xmlns:a16="http://schemas.microsoft.com/office/drawing/2014/main" id="{C4639CDB-9DB1-4ABA-9D85-C4C0917E6C41}"/>
              </a:ext>
            </a:extLst>
          </p:cNvPr>
          <p:cNvSpPr/>
          <p:nvPr/>
        </p:nvSpPr>
        <p:spPr>
          <a:xfrm>
            <a:off x="8591550" y="1857375"/>
            <a:ext cx="2019300" cy="2381250"/>
          </a:xfrm>
          <a:prstGeom prst="wedgeRoundRectCallou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Evolve Service</a:t>
            </a:r>
          </a:p>
        </p:txBody>
      </p:sp>
      <p:sp>
        <p:nvSpPr>
          <p:cNvPr id="9" name="Speech Bubble: Rectangle with Corners Rounded 8">
            <a:extLst>
              <a:ext uri="{FF2B5EF4-FFF2-40B4-BE49-F238E27FC236}">
                <a16:creationId xmlns:a16="http://schemas.microsoft.com/office/drawing/2014/main" id="{133B1F0A-7BEA-4616-8063-81A17D42F701}"/>
              </a:ext>
            </a:extLst>
          </p:cNvPr>
          <p:cNvSpPr/>
          <p:nvPr/>
        </p:nvSpPr>
        <p:spPr>
          <a:xfrm>
            <a:off x="1619250" y="4648200"/>
            <a:ext cx="1952625" cy="1857375"/>
          </a:xfrm>
          <a:prstGeom prst="wedgeRoundRect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CAMS (Suicidal thoughts &amp; tendencies)</a:t>
            </a:r>
          </a:p>
        </p:txBody>
      </p:sp>
      <p:sp>
        <p:nvSpPr>
          <p:cNvPr id="10" name="Speech Bubble: Rectangle with Corners Rounded 9">
            <a:extLst>
              <a:ext uri="{FF2B5EF4-FFF2-40B4-BE49-F238E27FC236}">
                <a16:creationId xmlns:a16="http://schemas.microsoft.com/office/drawing/2014/main" id="{971E4BCF-2455-4197-8B16-57379B593B31}"/>
              </a:ext>
            </a:extLst>
          </p:cNvPr>
          <p:cNvSpPr/>
          <p:nvPr/>
        </p:nvSpPr>
        <p:spPr>
          <a:xfrm>
            <a:off x="6505575" y="4429125"/>
            <a:ext cx="1952625" cy="1924050"/>
          </a:xfrm>
          <a:prstGeom prst="wedgeRoundRectCallou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Behaviour Management</a:t>
            </a:r>
          </a:p>
        </p:txBody>
      </p:sp>
    </p:spTree>
    <p:extLst>
      <p:ext uri="{BB962C8B-B14F-4D97-AF65-F5344CB8AC3E}">
        <p14:creationId xmlns:p14="http://schemas.microsoft.com/office/powerpoint/2010/main" val="164418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28F16B-B416-41E0-823A-4D31228715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355" y="130238"/>
            <a:ext cx="7751727" cy="1384237"/>
          </a:xfrm>
          <a:prstGeom prst="rect">
            <a:avLst/>
          </a:prstGeom>
        </p:spPr>
      </p:pic>
      <p:sp>
        <p:nvSpPr>
          <p:cNvPr id="6" name="Explosion: 14 Points 5">
            <a:extLst>
              <a:ext uri="{FF2B5EF4-FFF2-40B4-BE49-F238E27FC236}">
                <a16:creationId xmlns:a16="http://schemas.microsoft.com/office/drawing/2014/main" id="{F49BB947-803B-4C07-96F0-B75A596EAEEA}"/>
              </a:ext>
            </a:extLst>
          </p:cNvPr>
          <p:cNvSpPr/>
          <p:nvPr/>
        </p:nvSpPr>
        <p:spPr>
          <a:xfrm>
            <a:off x="2895600" y="1238250"/>
            <a:ext cx="5486400" cy="4562475"/>
          </a:xfrm>
          <a:prstGeom prst="irregularSeal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Funding</a:t>
            </a:r>
          </a:p>
        </p:txBody>
      </p:sp>
    </p:spTree>
    <p:extLst>
      <p:ext uri="{BB962C8B-B14F-4D97-AF65-F5344CB8AC3E}">
        <p14:creationId xmlns:p14="http://schemas.microsoft.com/office/powerpoint/2010/main" val="2391829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8FA0D81-1435-4722-BB12-352D770FE07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38728" y="223094"/>
            <a:ext cx="4640469" cy="1319955"/>
          </a:xfrm>
        </p:spPr>
      </p:pic>
      <p:sp>
        <p:nvSpPr>
          <p:cNvPr id="6" name="TextBox 5">
            <a:extLst>
              <a:ext uri="{FF2B5EF4-FFF2-40B4-BE49-F238E27FC236}">
                <a16:creationId xmlns:a16="http://schemas.microsoft.com/office/drawing/2014/main" id="{8C0AF874-8401-4276-BBDC-5FD1349AA108}"/>
              </a:ext>
            </a:extLst>
          </p:cNvPr>
          <p:cNvSpPr txBox="1"/>
          <p:nvPr/>
        </p:nvSpPr>
        <p:spPr>
          <a:xfrm>
            <a:off x="714374" y="1676400"/>
            <a:ext cx="11229975" cy="4278094"/>
          </a:xfrm>
          <a:prstGeom prst="rect">
            <a:avLst/>
          </a:prstGeom>
          <a:noFill/>
        </p:spPr>
        <p:txBody>
          <a:bodyPr wrap="square" rtlCol="0">
            <a:spAutoFit/>
          </a:bodyPr>
          <a:lstStyle/>
          <a:p>
            <a:r>
              <a:rPr lang="en-GB" sz="1600" dirty="0">
                <a:latin typeface="Century Gothic" panose="020B0502020202020204" pitchFamily="34" charset="0"/>
              </a:rPr>
              <a:t>To conclude this presentation, I strongly believe that schools are doing their best to help staff and students with their Mental Health. A lot more people are coming forward and having the confidence to speak about their worries or concerns. It helps people with anxiety that they are not on their own and they can speak to people who can help them. Being in their education system and seeing that there was not a lot of help (or not spoken about) when I was in school, now there is a lot more help out there for students.</a:t>
            </a:r>
          </a:p>
          <a:p>
            <a:r>
              <a:rPr lang="en-GB" sz="1600" dirty="0">
                <a:latin typeface="Century Gothic" panose="020B0502020202020204" pitchFamily="34" charset="0"/>
              </a:rPr>
              <a:t>There is also support there for staff, even though it may not feel like it; there is support for staff to talk about their worries and concerns.</a:t>
            </a:r>
          </a:p>
          <a:p>
            <a:endParaRPr lang="en-GB" sz="1600" dirty="0">
              <a:latin typeface="Century Gothic" panose="020B0502020202020204" pitchFamily="34" charset="0"/>
            </a:endParaRPr>
          </a:p>
          <a:p>
            <a:r>
              <a:rPr lang="en-GB" sz="1600" dirty="0">
                <a:latin typeface="Century Gothic" panose="020B0502020202020204" pitchFamily="34" charset="0"/>
              </a:rPr>
              <a:t>I do feel like there is a lot more issues that do need to be spoken about a lot more, such as OCD, Body Dysmorphia etc because people may feel like having an issue such as OCD is not a Mental Health Issue and feels like there is no help for them, it is becoming more recognisable for people to realise that they may need help but I do feel like there is a lot more help for students and staff. </a:t>
            </a:r>
          </a:p>
          <a:p>
            <a:endParaRPr lang="en-GB" sz="1600" dirty="0">
              <a:latin typeface="Century Gothic" panose="020B0502020202020204" pitchFamily="34" charset="0"/>
            </a:endParaRPr>
          </a:p>
          <a:p>
            <a:r>
              <a:rPr lang="en-GB" sz="1600" dirty="0">
                <a:latin typeface="Century Gothic" panose="020B0502020202020204" pitchFamily="34" charset="0"/>
              </a:rPr>
              <a:t>Like I said on the previous slide, funding has got a lot to do with the support for schools; schools want to help staff and students to the best that they can but funding can only stretch so far. There is not just support in schools; there is support outside of schools, which can be online support, telephone support and also going to a place where you can speak to someone about any issues.</a:t>
            </a:r>
          </a:p>
        </p:txBody>
      </p:sp>
    </p:spTree>
    <p:extLst>
      <p:ext uri="{BB962C8B-B14F-4D97-AF65-F5344CB8AC3E}">
        <p14:creationId xmlns:p14="http://schemas.microsoft.com/office/powerpoint/2010/main" val="477441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52A78F-2B86-4C71-A949-097142497A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9878" y="158811"/>
            <a:ext cx="3722076" cy="1279464"/>
          </a:xfrm>
          <a:prstGeom prst="rect">
            <a:avLst/>
          </a:prstGeom>
        </p:spPr>
      </p:pic>
      <p:sp>
        <p:nvSpPr>
          <p:cNvPr id="6" name="TextBox 5">
            <a:extLst>
              <a:ext uri="{FF2B5EF4-FFF2-40B4-BE49-F238E27FC236}">
                <a16:creationId xmlns:a16="http://schemas.microsoft.com/office/drawing/2014/main" id="{90D057AE-D5BC-4EE6-A51E-25CA8EB4B3E8}"/>
              </a:ext>
            </a:extLst>
          </p:cNvPr>
          <p:cNvSpPr txBox="1"/>
          <p:nvPr/>
        </p:nvSpPr>
        <p:spPr>
          <a:xfrm>
            <a:off x="1447800" y="1943100"/>
            <a:ext cx="9772650" cy="3416320"/>
          </a:xfrm>
          <a:prstGeom prst="rect">
            <a:avLst/>
          </a:prstGeom>
          <a:noFill/>
        </p:spPr>
        <p:txBody>
          <a:bodyPr wrap="square" rtlCol="0">
            <a:spAutoFit/>
          </a:bodyPr>
          <a:lstStyle/>
          <a:p>
            <a:r>
              <a:rPr lang="en-GB" dirty="0"/>
              <a:t>Reliable websites:</a:t>
            </a:r>
          </a:p>
          <a:p>
            <a:r>
              <a:rPr lang="en-GB" i="1" dirty="0"/>
              <a:t>Mind. </a:t>
            </a:r>
            <a:r>
              <a:rPr lang="en-GB" dirty="0">
                <a:hlinkClick r:id="rId3"/>
              </a:rPr>
              <a:t>https://www.mind.org.uk/information-support/types-of-mental-health-problems/</a:t>
            </a:r>
            <a:r>
              <a:rPr lang="en-GB" dirty="0"/>
              <a:t> (Accessed 17/02/2019)</a:t>
            </a:r>
          </a:p>
          <a:p>
            <a:r>
              <a:rPr lang="en-GB" i="1" dirty="0"/>
              <a:t>Mental Health and Behaviour in Schools. Government Booklet for Schools </a:t>
            </a:r>
            <a:r>
              <a:rPr lang="en-GB" i="1" dirty="0">
                <a:hlinkClick r:id="rId4"/>
              </a:rPr>
              <a:t>https://assets.publishing.service.gov.uk/government/uploads/system/uploads/attachment_data/file/755135/Mental_health_and_behaviour_in_schools__.pdf</a:t>
            </a:r>
            <a:r>
              <a:rPr lang="en-GB" i="1" dirty="0"/>
              <a:t> (Accessed 17/02/2019)</a:t>
            </a:r>
          </a:p>
          <a:p>
            <a:r>
              <a:rPr lang="en-GB" i="1" dirty="0"/>
              <a:t>The Guardian </a:t>
            </a:r>
            <a:r>
              <a:rPr lang="en-GB" i="1" dirty="0">
                <a:hlinkClick r:id="rId5"/>
              </a:rPr>
              <a:t>https://www.theguardian.com/mental-health-research-matters/2017/jan/20/12-statistics-to-get-you-thinking-about-mental-health-in-young-people</a:t>
            </a:r>
            <a:r>
              <a:rPr lang="en-GB" i="1" dirty="0"/>
              <a:t> (Accessed 17/02/2019)</a:t>
            </a:r>
          </a:p>
          <a:p>
            <a:endParaRPr lang="en-GB" i="1" dirty="0"/>
          </a:p>
          <a:p>
            <a:r>
              <a:rPr lang="en-GB" i="1" dirty="0"/>
              <a:t>Also Interviews from Teachers, Pupils and other members of staff.</a:t>
            </a:r>
          </a:p>
          <a:p>
            <a:endParaRPr lang="en-GB" i="1" dirty="0"/>
          </a:p>
          <a:p>
            <a:endParaRPr lang="en-GB" i="1" dirty="0"/>
          </a:p>
        </p:txBody>
      </p:sp>
    </p:spTree>
    <p:extLst>
      <p:ext uri="{BB962C8B-B14F-4D97-AF65-F5344CB8AC3E}">
        <p14:creationId xmlns:p14="http://schemas.microsoft.com/office/powerpoint/2010/main" val="643266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2498</Words>
  <Application>Microsoft Office PowerPoint</Application>
  <PresentationFormat>Widescreen</PresentationFormat>
  <Paragraphs>82</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Century Gothic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Kaitlyn Hole</dc:creator>
  <cp:lastModifiedBy>Kaitlyn Hole</cp:lastModifiedBy>
  <cp:revision>35</cp:revision>
  <dcterms:created xsi:type="dcterms:W3CDTF">2019-02-16T15:25:56Z</dcterms:created>
  <dcterms:modified xsi:type="dcterms:W3CDTF">2019-02-18T22:01:30Z</dcterms:modified>
</cp:coreProperties>
</file>