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2" r:id="rId4"/>
    <p:sldId id="268" r:id="rId5"/>
    <p:sldId id="267" r:id="rId6"/>
    <p:sldId id="258" r:id="rId7"/>
    <p:sldId id="269" r:id="rId8"/>
    <p:sldId id="271" r:id="rId9"/>
    <p:sldId id="263" r:id="rId10"/>
    <p:sldId id="259" r:id="rId11"/>
    <p:sldId id="272" r:id="rId12"/>
    <p:sldId id="273" r:id="rId13"/>
    <p:sldId id="274" r:id="rId14"/>
    <p:sldId id="275" r:id="rId15"/>
    <p:sldId id="257" r:id="rId16"/>
    <p:sldId id="260" r:id="rId17"/>
    <p:sldId id="261"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8" autoAdjust="0"/>
    <p:restoredTop sz="94660"/>
  </p:normalViewPr>
  <p:slideViewPr>
    <p:cSldViewPr snapToGrid="0">
      <p:cViewPr varScale="1">
        <p:scale>
          <a:sx n="78" d="100"/>
          <a:sy n="78" d="100"/>
        </p:scale>
        <p:origin x="1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10/29/2019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10/29/2019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10/29/2019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ritical-thinkers.com/2013/02/new-study-employers-rate-their-employees-critical-thinking-skills-as-only-average/" TargetMode="External"/><Relationship Id="rId2" Type="http://schemas.openxmlformats.org/officeDocument/2006/relationships/hyperlink" Target="http://www.thinkwatson.com/resourc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_G-f2YjuMcU"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c00fqOhwI4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WAMwyAm0ySw"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Future professionals</a:t>
            </a:r>
            <a:endParaRPr lang="en-GB" dirty="0"/>
          </a:p>
        </p:txBody>
      </p:sp>
      <p:sp>
        <p:nvSpPr>
          <p:cNvPr id="3" name="Subtitle 2"/>
          <p:cNvSpPr>
            <a:spLocks noGrp="1"/>
          </p:cNvSpPr>
          <p:nvPr>
            <p:ph type="subTitle" idx="1"/>
          </p:nvPr>
        </p:nvSpPr>
        <p:spPr/>
        <p:txBody>
          <a:bodyPr/>
          <a:lstStyle/>
          <a:p>
            <a:r>
              <a:rPr lang="en-GB" dirty="0" smtClean="0"/>
              <a:t>Skills – What are your competencies?</a:t>
            </a:r>
            <a:endParaRPr lang="en-GB" dirty="0"/>
          </a:p>
        </p:txBody>
      </p:sp>
    </p:spTree>
    <p:extLst>
      <p:ext uri="{BB962C8B-B14F-4D97-AF65-F5344CB8AC3E}">
        <p14:creationId xmlns:p14="http://schemas.microsoft.com/office/powerpoint/2010/main" val="14465493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371600" y="2286000"/>
            <a:ext cx="9601200" cy="4151870"/>
          </a:xfrm>
        </p:spPr>
        <p:txBody>
          <a:bodyPr>
            <a:normAutofit/>
          </a:bodyPr>
          <a:lstStyle/>
          <a:p>
            <a:r>
              <a:rPr lang="en-GB" dirty="0" smtClean="0"/>
              <a:t>Challenger Sports and Rockley </a:t>
            </a:r>
            <a:r>
              <a:rPr lang="en-GB" dirty="0" err="1" smtClean="0"/>
              <a:t>Watersports</a:t>
            </a:r>
            <a:r>
              <a:rPr lang="en-GB" dirty="0" smtClean="0"/>
              <a:t> presented opportunities for placement at their organisations.</a:t>
            </a:r>
          </a:p>
          <a:p>
            <a:r>
              <a:rPr lang="en-GB" dirty="0" smtClean="0"/>
              <a:t>Question:</a:t>
            </a:r>
          </a:p>
          <a:p>
            <a:r>
              <a:rPr lang="en-GB" dirty="0" smtClean="0"/>
              <a:t>In groups, discuss the benefits of undertaking placement at either of these organisations.  Make considerations for the following:</a:t>
            </a:r>
          </a:p>
          <a:p>
            <a:pPr lvl="1"/>
            <a:r>
              <a:rPr lang="en-GB" dirty="0"/>
              <a:t>S</a:t>
            </a:r>
            <a:r>
              <a:rPr lang="en-GB" dirty="0" smtClean="0"/>
              <a:t>port students</a:t>
            </a:r>
          </a:p>
          <a:p>
            <a:pPr lvl="1"/>
            <a:r>
              <a:rPr lang="en-GB" dirty="0" err="1" smtClean="0"/>
              <a:t>Toursim</a:t>
            </a:r>
            <a:r>
              <a:rPr lang="en-GB" dirty="0" smtClean="0"/>
              <a:t> Students</a:t>
            </a:r>
          </a:p>
          <a:p>
            <a:pPr lvl="1"/>
            <a:r>
              <a:rPr lang="en-GB" dirty="0" smtClean="0"/>
              <a:t>HR Students</a:t>
            </a:r>
          </a:p>
          <a:p>
            <a:pPr lvl="1"/>
            <a:r>
              <a:rPr lang="en-GB" dirty="0" smtClean="0"/>
              <a:t>Events Students</a:t>
            </a:r>
          </a:p>
          <a:p>
            <a:pPr lvl="1"/>
            <a:r>
              <a:rPr lang="en-GB" dirty="0" smtClean="0"/>
              <a:t>Accounting Students</a:t>
            </a:r>
          </a:p>
          <a:p>
            <a:pPr lvl="1"/>
            <a:r>
              <a:rPr lang="en-GB" dirty="0" smtClean="0"/>
              <a:t>Business Students</a:t>
            </a:r>
          </a:p>
        </p:txBody>
      </p:sp>
    </p:spTree>
    <p:extLst>
      <p:ext uri="{BB962C8B-B14F-4D97-AF65-F5344CB8AC3E}">
        <p14:creationId xmlns:p14="http://schemas.microsoft.com/office/powerpoint/2010/main" val="5206857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518985"/>
            <a:ext cx="9601200" cy="6227804"/>
          </a:xfrm>
        </p:spPr>
        <p:txBody>
          <a:bodyPr>
            <a:normAutofit/>
          </a:bodyPr>
          <a:lstStyle/>
          <a:p>
            <a:endParaRPr lang="en-GB" dirty="0" smtClean="0"/>
          </a:p>
          <a:p>
            <a:r>
              <a:rPr lang="en-GB" dirty="0" smtClean="0"/>
              <a:t>The </a:t>
            </a:r>
            <a:r>
              <a:rPr lang="en-GB" dirty="0"/>
              <a:t>mainstream academic model of education that exists today does not completely meet the demands of employers which is why unemployment is a big issue on </a:t>
            </a:r>
            <a:r>
              <a:rPr lang="en-GB" dirty="0" smtClean="0"/>
              <a:t>many continents. </a:t>
            </a:r>
          </a:p>
          <a:p>
            <a:r>
              <a:rPr lang="en-GB" dirty="0" smtClean="0"/>
              <a:t>There’s a </a:t>
            </a:r>
            <a:r>
              <a:rPr lang="en-GB" dirty="0"/>
              <a:t>problem of graduates not having the necessary skills required by employers. </a:t>
            </a:r>
            <a:endParaRPr lang="en-GB" dirty="0" smtClean="0"/>
          </a:p>
          <a:p>
            <a:r>
              <a:rPr lang="en-GB" dirty="0" smtClean="0"/>
              <a:t>Therefore, it is important to focus </a:t>
            </a:r>
            <a:r>
              <a:rPr lang="en-GB" dirty="0"/>
              <a:t>on the meta skills of the 21st century </a:t>
            </a:r>
            <a:r>
              <a:rPr lang="en-GB" dirty="0" smtClean="0"/>
              <a:t>to enable graduates to </a:t>
            </a:r>
            <a:r>
              <a:rPr lang="en-GB" dirty="0"/>
              <a:t>succeed as a professional</a:t>
            </a:r>
            <a:r>
              <a:rPr lang="en-GB" dirty="0" smtClean="0"/>
              <a:t>.</a:t>
            </a:r>
          </a:p>
          <a:p>
            <a:r>
              <a:rPr lang="en-GB" b="1" dirty="0"/>
              <a:t>Meta skills</a:t>
            </a:r>
            <a:r>
              <a:rPr lang="en-GB" dirty="0"/>
              <a:t> are general and reusable </a:t>
            </a:r>
            <a:r>
              <a:rPr lang="en-GB" b="1" dirty="0"/>
              <a:t>skills</a:t>
            </a:r>
            <a:r>
              <a:rPr lang="en-GB" dirty="0"/>
              <a:t> which either apply broadly to a wide set of problems, or help you acquire other more specific </a:t>
            </a:r>
            <a:r>
              <a:rPr lang="en-GB" b="1" dirty="0"/>
              <a:t>skills</a:t>
            </a:r>
            <a:r>
              <a:rPr lang="en-GB" dirty="0"/>
              <a:t>. For example, The ability to learn language in general helps you learn French, Russian or Hindi or any other specific language.</a:t>
            </a:r>
            <a:endParaRPr lang="en-GB" dirty="0" smtClean="0"/>
          </a:p>
          <a:p>
            <a:r>
              <a:rPr lang="en-GB" dirty="0" smtClean="0"/>
              <a:t>Today we will look at the </a:t>
            </a:r>
            <a:r>
              <a:rPr lang="en-GB" dirty="0"/>
              <a:t>skills required for students to be employable and to be successful as a </a:t>
            </a:r>
            <a:r>
              <a:rPr lang="en-GB" dirty="0" smtClean="0"/>
              <a:t>future professional</a:t>
            </a:r>
            <a:endParaRPr lang="en-GB" dirty="0"/>
          </a:p>
        </p:txBody>
      </p:sp>
    </p:spTree>
    <p:extLst>
      <p:ext uri="{BB962C8B-B14F-4D97-AF65-F5344CB8AC3E}">
        <p14:creationId xmlns:p14="http://schemas.microsoft.com/office/powerpoint/2010/main" val="9813446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65326" y="0"/>
            <a:ext cx="10261347" cy="6858000"/>
          </a:xfrm>
          <a:prstGeom prst="rect">
            <a:avLst/>
          </a:prstGeom>
        </p:spPr>
      </p:pic>
    </p:spTree>
    <p:extLst>
      <p:ext uri="{BB962C8B-B14F-4D97-AF65-F5344CB8AC3E}">
        <p14:creationId xmlns:p14="http://schemas.microsoft.com/office/powerpoint/2010/main" val="41862642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2060"/>
                </a:solidFill>
              </a:rPr>
              <a:t>What are your competencies?</a:t>
            </a:r>
            <a:endParaRPr lang="en-GB" dirty="0">
              <a:solidFill>
                <a:srgbClr val="002060"/>
              </a:solidFill>
            </a:endParaRPr>
          </a:p>
        </p:txBody>
      </p:sp>
      <p:sp>
        <p:nvSpPr>
          <p:cNvPr id="3" name="Content Placeholder 2"/>
          <p:cNvSpPr>
            <a:spLocks noGrp="1"/>
          </p:cNvSpPr>
          <p:nvPr>
            <p:ph idx="1"/>
          </p:nvPr>
        </p:nvSpPr>
        <p:spPr/>
        <p:txBody>
          <a:bodyPr/>
          <a:lstStyle/>
          <a:p>
            <a:r>
              <a:rPr lang="en-GB" dirty="0" smtClean="0"/>
              <a:t>Calm/stressed/humorous/serious/chatty/</a:t>
            </a:r>
          </a:p>
          <a:p>
            <a:pPr marL="0" indent="0">
              <a:buNone/>
            </a:pPr>
            <a:r>
              <a:rPr lang="en-GB" dirty="0" smtClean="0"/>
              <a:t>    reserved/proactive/reactive</a:t>
            </a:r>
          </a:p>
          <a:p>
            <a:r>
              <a:rPr lang="en-GB" dirty="0" smtClean="0"/>
              <a:t>Subject specific and generic (obtained through life)</a:t>
            </a:r>
          </a:p>
          <a:p>
            <a:r>
              <a:rPr lang="en-GB" dirty="0" smtClean="0"/>
              <a:t>Transferable skills</a:t>
            </a:r>
          </a:p>
          <a:p>
            <a:pPr marL="0" indent="0">
              <a:buNone/>
            </a:pPr>
            <a:r>
              <a:rPr lang="en-GB" dirty="0" smtClean="0"/>
              <a:t> </a:t>
            </a:r>
            <a:endParaRPr lang="en-GB" dirty="0"/>
          </a:p>
        </p:txBody>
      </p:sp>
      <p:pic>
        <p:nvPicPr>
          <p:cNvPr id="27650" name="Picture 2" descr="C:\Documents and Settings\bus-ad1\Local Settings\Temporary Internet Files\Content.IE5\JU0VP0U6\MP90044862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94667" y="280253"/>
            <a:ext cx="1567767" cy="2348880"/>
          </a:xfrm>
          <a:prstGeom prst="rect">
            <a:avLst/>
          </a:prstGeom>
          <a:noFill/>
          <a:extLst>
            <a:ext uri="{909E8E84-426E-40DD-AFC4-6F175D3DCCD1}">
              <a14:hiddenFill xmlns:a14="http://schemas.microsoft.com/office/drawing/2010/main">
                <a:solidFill>
                  <a:srgbClr val="FFFFFF"/>
                </a:solidFill>
              </a14:hiddenFill>
            </a:ext>
          </a:extLst>
        </p:spPr>
      </p:pic>
      <p:pic>
        <p:nvPicPr>
          <p:cNvPr id="27651" name="Picture 3" descr="C:\Documents and Settings\bus-ad1\Local Settings\Temporary Internet Files\Content.IE5\C3G35BHB\MP90044852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30868" y="2171700"/>
            <a:ext cx="1658994" cy="23488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7240294" y="4966785"/>
            <a:ext cx="2619375" cy="1743075"/>
          </a:xfrm>
          <a:prstGeom prst="rect">
            <a:avLst/>
          </a:prstGeom>
        </p:spPr>
      </p:pic>
      <p:pic>
        <p:nvPicPr>
          <p:cNvPr id="5" name="Picture 4"/>
          <p:cNvPicPr>
            <a:picLocks noChangeAspect="1"/>
          </p:cNvPicPr>
          <p:nvPr/>
        </p:nvPicPr>
        <p:blipFill>
          <a:blip r:embed="rId5"/>
          <a:stretch>
            <a:fillRect/>
          </a:stretch>
        </p:blipFill>
        <p:spPr>
          <a:xfrm>
            <a:off x="1651078" y="4966785"/>
            <a:ext cx="2833659" cy="1731922"/>
          </a:xfrm>
          <a:prstGeom prst="rect">
            <a:avLst/>
          </a:prstGeom>
        </p:spPr>
      </p:pic>
    </p:spTree>
    <p:extLst>
      <p:ext uri="{BB962C8B-B14F-4D97-AF65-F5344CB8AC3E}">
        <p14:creationId xmlns:p14="http://schemas.microsoft.com/office/powerpoint/2010/main" val="86953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a:t>
            </a:r>
            <a:r>
              <a:rPr lang="en-GB" b="1" dirty="0" smtClean="0"/>
              <a:t>Thinking:</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Being </a:t>
            </a:r>
            <a:r>
              <a:rPr lang="en-GB" dirty="0"/>
              <a:t>a critical thinker is a very powerful skill that employers look for in the people they employ. </a:t>
            </a:r>
            <a:endParaRPr lang="en-GB" dirty="0" smtClean="0"/>
          </a:p>
          <a:p>
            <a:r>
              <a:rPr lang="en-GB" dirty="0" smtClean="0"/>
              <a:t>It </a:t>
            </a:r>
            <a:r>
              <a:rPr lang="en-GB" dirty="0"/>
              <a:t>is the ability to make an objective evaluation of an issue in order to provide the best solution to a pressing problem. </a:t>
            </a:r>
            <a:endParaRPr lang="en-GB" dirty="0" smtClean="0"/>
          </a:p>
          <a:p>
            <a:r>
              <a:rPr lang="en-GB" dirty="0" smtClean="0"/>
              <a:t>An </a:t>
            </a:r>
            <a:r>
              <a:rPr lang="en-GB" dirty="0"/>
              <a:t>accomplished or effective critical thinker will be able to make a sound judgment of specific issues after they have rigorously </a:t>
            </a:r>
            <a:r>
              <a:rPr lang="en-GB" dirty="0" err="1"/>
              <a:t>analyzed</a:t>
            </a:r>
            <a:r>
              <a:rPr lang="en-GB" dirty="0"/>
              <a:t> the problem they are trying to solve. </a:t>
            </a:r>
            <a:endParaRPr lang="en-GB" dirty="0" smtClean="0"/>
          </a:p>
          <a:p>
            <a:r>
              <a:rPr lang="en-GB" dirty="0" smtClean="0"/>
              <a:t>In </a:t>
            </a:r>
            <a:r>
              <a:rPr lang="en-GB" dirty="0"/>
              <a:t>fact, this leads to the honing of the problem-solving skills of the specific critical thinker. In a nutshell, the more you think critically, the more you become a problem solver</a:t>
            </a:r>
            <a:r>
              <a:rPr lang="en-GB" dirty="0" smtClean="0"/>
              <a:t>.</a:t>
            </a:r>
            <a:endParaRPr lang="en-GB" dirty="0"/>
          </a:p>
        </p:txBody>
      </p:sp>
      <p:pic>
        <p:nvPicPr>
          <p:cNvPr id="4" name="Picture 3"/>
          <p:cNvPicPr>
            <a:picLocks noChangeAspect="1"/>
          </p:cNvPicPr>
          <p:nvPr/>
        </p:nvPicPr>
        <p:blipFill>
          <a:blip r:embed="rId2"/>
          <a:stretch>
            <a:fillRect/>
          </a:stretch>
        </p:blipFill>
        <p:spPr>
          <a:xfrm>
            <a:off x="8328712" y="328612"/>
            <a:ext cx="2800350" cy="1628775"/>
          </a:xfrm>
          <a:prstGeom prst="rect">
            <a:avLst/>
          </a:prstGeom>
        </p:spPr>
      </p:pic>
    </p:spTree>
    <p:extLst>
      <p:ext uri="{BB962C8B-B14F-4D97-AF65-F5344CB8AC3E}">
        <p14:creationId xmlns:p14="http://schemas.microsoft.com/office/powerpoint/2010/main" val="943131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Thinking:</a:t>
            </a:r>
            <a:endParaRPr lang="en-GB" dirty="0"/>
          </a:p>
        </p:txBody>
      </p:sp>
      <p:sp>
        <p:nvSpPr>
          <p:cNvPr id="3" name="Content Placeholder 2"/>
          <p:cNvSpPr>
            <a:spLocks noGrp="1"/>
          </p:cNvSpPr>
          <p:nvPr>
            <p:ph idx="1"/>
          </p:nvPr>
        </p:nvSpPr>
        <p:spPr/>
        <p:txBody>
          <a:bodyPr/>
          <a:lstStyle/>
          <a:p>
            <a:r>
              <a:rPr lang="en-GB" dirty="0"/>
              <a:t>Study after study has confirmed that the skills gap is real for both the current leadership pipeline within organizations and for the talent pool accessed by recruiters.</a:t>
            </a:r>
          </a:p>
          <a:p>
            <a:r>
              <a:rPr lang="en-GB" dirty="0"/>
              <a:t>Specifically, when it comes to skills like critical thinking, it is consistently rated by employers as being a </a:t>
            </a:r>
            <a:r>
              <a:rPr lang="en-GB" dirty="0">
                <a:hlinkClick r:id="rId2"/>
              </a:rPr>
              <a:t>skill of increasing importance</a:t>
            </a:r>
            <a:r>
              <a:rPr lang="en-GB" dirty="0"/>
              <a:t>, and yet a recent study showed </a:t>
            </a:r>
            <a:r>
              <a:rPr lang="en-GB" dirty="0">
                <a:hlinkClick r:id="rId3"/>
              </a:rPr>
              <a:t>49% of employers</a:t>
            </a:r>
            <a:r>
              <a:rPr lang="en-GB" dirty="0"/>
              <a:t> rate their employees’ critical thinking skills as </a:t>
            </a:r>
            <a:r>
              <a:rPr lang="en-GB" b="1" i="1" dirty="0"/>
              <a:t>only</a:t>
            </a:r>
            <a:r>
              <a:rPr lang="en-GB" dirty="0"/>
              <a:t> average or below average.</a:t>
            </a:r>
          </a:p>
          <a:p>
            <a:r>
              <a:rPr lang="en-GB" sz="1400" dirty="0" smtClean="0"/>
              <a:t>Source: Pearson (2019)</a:t>
            </a:r>
            <a:endParaRPr lang="en-GB" sz="1400" dirty="0"/>
          </a:p>
        </p:txBody>
      </p:sp>
    </p:spTree>
    <p:extLst>
      <p:ext uri="{BB962C8B-B14F-4D97-AF65-F5344CB8AC3E}">
        <p14:creationId xmlns:p14="http://schemas.microsoft.com/office/powerpoint/2010/main" val="26786015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Creativity</a:t>
            </a:r>
            <a:endParaRPr lang="en-GB" dirty="0"/>
          </a:p>
        </p:txBody>
      </p:sp>
      <p:sp>
        <p:nvSpPr>
          <p:cNvPr id="3" name="Content Placeholder 2"/>
          <p:cNvSpPr>
            <a:spLocks noGrp="1"/>
          </p:cNvSpPr>
          <p:nvPr>
            <p:ph idx="1"/>
          </p:nvPr>
        </p:nvSpPr>
        <p:spPr>
          <a:xfrm>
            <a:off x="1371599" y="1371600"/>
            <a:ext cx="5572897" cy="4495800"/>
          </a:xfrm>
        </p:spPr>
        <p:txBody>
          <a:bodyPr>
            <a:normAutofit/>
          </a:bodyPr>
          <a:lstStyle/>
          <a:p>
            <a:r>
              <a:rPr lang="en-GB" b="1" dirty="0"/>
              <a:t>Creativity</a:t>
            </a:r>
            <a:r>
              <a:rPr lang="en-GB" dirty="0"/>
              <a:t> is a </a:t>
            </a:r>
            <a:r>
              <a:rPr lang="en-GB" b="1" dirty="0"/>
              <a:t>skill</a:t>
            </a:r>
            <a:r>
              <a:rPr lang="en-GB" dirty="0"/>
              <a:t> that can be developed and a process that can be managed. </a:t>
            </a:r>
            <a:endParaRPr lang="en-GB" dirty="0" smtClean="0"/>
          </a:p>
          <a:p>
            <a:r>
              <a:rPr lang="en-GB" b="1" dirty="0" smtClean="0"/>
              <a:t>Creativity</a:t>
            </a:r>
            <a:r>
              <a:rPr lang="en-GB" dirty="0"/>
              <a:t> begins with a foundation of knowledge, learning a discipline, and mastering a way of thinking. </a:t>
            </a:r>
            <a:endParaRPr lang="en-GB" dirty="0" smtClean="0"/>
          </a:p>
          <a:p>
            <a:r>
              <a:rPr lang="en-GB" dirty="0" smtClean="0"/>
              <a:t>You </a:t>
            </a:r>
            <a:r>
              <a:rPr lang="en-GB" dirty="0"/>
              <a:t>can learn to be </a:t>
            </a:r>
            <a:r>
              <a:rPr lang="en-GB" b="1" dirty="0"/>
              <a:t>creative</a:t>
            </a:r>
            <a:r>
              <a:rPr lang="en-GB" dirty="0"/>
              <a:t> by experimenting, exploring, questioning assumptions, using imagination and </a:t>
            </a:r>
            <a:r>
              <a:rPr lang="en-GB" dirty="0" err="1"/>
              <a:t>synthesing</a:t>
            </a:r>
            <a:r>
              <a:rPr lang="en-GB" dirty="0"/>
              <a:t> information.</a:t>
            </a:r>
          </a:p>
        </p:txBody>
      </p:sp>
      <p:pic>
        <p:nvPicPr>
          <p:cNvPr id="6" name="Picture 5"/>
          <p:cNvPicPr>
            <a:picLocks noChangeAspect="1"/>
          </p:cNvPicPr>
          <p:nvPr/>
        </p:nvPicPr>
        <p:blipFill>
          <a:blip r:embed="rId2"/>
          <a:stretch>
            <a:fillRect/>
          </a:stretch>
        </p:blipFill>
        <p:spPr>
          <a:xfrm>
            <a:off x="7348230" y="0"/>
            <a:ext cx="4850376" cy="6858000"/>
          </a:xfrm>
          <a:prstGeom prst="rect">
            <a:avLst/>
          </a:prstGeom>
        </p:spPr>
      </p:pic>
    </p:spTree>
    <p:extLst>
      <p:ext uri="{BB962C8B-B14F-4D97-AF65-F5344CB8AC3E}">
        <p14:creationId xmlns:p14="http://schemas.microsoft.com/office/powerpoint/2010/main" val="34840653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People management and Coordinating with others</a:t>
            </a:r>
            <a:endParaRPr lang="en-GB" dirty="0"/>
          </a:p>
        </p:txBody>
      </p:sp>
      <p:sp>
        <p:nvSpPr>
          <p:cNvPr id="3" name="Content Placeholder 2"/>
          <p:cNvSpPr>
            <a:spLocks noGrp="1"/>
          </p:cNvSpPr>
          <p:nvPr>
            <p:ph idx="1"/>
          </p:nvPr>
        </p:nvSpPr>
        <p:spPr/>
        <p:txBody>
          <a:bodyPr>
            <a:normAutofit/>
          </a:bodyPr>
          <a:lstStyle/>
          <a:p>
            <a:r>
              <a:rPr lang="en-GB" dirty="0" smtClean="0"/>
              <a:t>People management involves leading, motivating, training, inspiring and encouraging</a:t>
            </a:r>
          </a:p>
          <a:p>
            <a:r>
              <a:rPr lang="en-GB" dirty="0" smtClean="0"/>
              <a:t>The </a:t>
            </a:r>
            <a:r>
              <a:rPr lang="en-GB" dirty="0"/>
              <a:t>ability to work well in teams is very crucial to the success of an employee within a given organization. </a:t>
            </a:r>
            <a:r>
              <a:rPr lang="en-GB" dirty="0" smtClean="0"/>
              <a:t>Either through the role of leader, or undertaking the necessary tasks to get the job done.</a:t>
            </a:r>
          </a:p>
          <a:p>
            <a:r>
              <a:rPr lang="en-GB" dirty="0" smtClean="0"/>
              <a:t>Employers </a:t>
            </a:r>
            <a:r>
              <a:rPr lang="en-GB" dirty="0"/>
              <a:t>look for people that are not just very good at independent problem solving but also good at working with a group of people in delivering results. </a:t>
            </a:r>
            <a:endParaRPr lang="en-GB" dirty="0" smtClean="0"/>
          </a:p>
          <a:p>
            <a:r>
              <a:rPr lang="en-GB" dirty="0" smtClean="0"/>
              <a:t>Someone </a:t>
            </a:r>
            <a:r>
              <a:rPr lang="en-GB" dirty="0"/>
              <a:t>that cannot work well in teams (whether as a result of not completing their task on time or because they feel like their opinion has to be the general opinion of the group) will not be able to thrive at the organization they are working at. </a:t>
            </a:r>
            <a:endParaRPr lang="en-GB" dirty="0" smtClean="0"/>
          </a:p>
          <a:p>
            <a:endParaRPr lang="en-GB" dirty="0"/>
          </a:p>
        </p:txBody>
      </p:sp>
    </p:spTree>
    <p:extLst>
      <p:ext uri="{BB962C8B-B14F-4D97-AF65-F5344CB8AC3E}">
        <p14:creationId xmlns:p14="http://schemas.microsoft.com/office/powerpoint/2010/main" val="548095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Communicating </a:t>
            </a:r>
            <a:r>
              <a:rPr lang="en-GB" b="1" dirty="0" smtClean="0"/>
              <a:t>with others</a:t>
            </a:r>
            <a:endParaRPr lang="en-GB" dirty="0"/>
          </a:p>
        </p:txBody>
      </p:sp>
      <p:sp>
        <p:nvSpPr>
          <p:cNvPr id="3" name="Content Placeholder 2"/>
          <p:cNvSpPr>
            <a:spLocks noGrp="1"/>
          </p:cNvSpPr>
          <p:nvPr>
            <p:ph idx="1"/>
          </p:nvPr>
        </p:nvSpPr>
        <p:spPr/>
        <p:txBody>
          <a:bodyPr>
            <a:normAutofit/>
          </a:bodyPr>
          <a:lstStyle/>
          <a:p>
            <a:r>
              <a:rPr lang="en-GB" dirty="0" smtClean="0"/>
              <a:t>This </a:t>
            </a:r>
            <a:r>
              <a:rPr lang="en-GB" dirty="0"/>
              <a:t>is also a vital skill that is required for professionals to be successful. </a:t>
            </a:r>
            <a:endParaRPr lang="en-GB" dirty="0" smtClean="0"/>
          </a:p>
          <a:p>
            <a:r>
              <a:rPr lang="en-GB" dirty="0" smtClean="0"/>
              <a:t>It </a:t>
            </a:r>
            <a:r>
              <a:rPr lang="en-GB" dirty="0"/>
              <a:t>is the ability to be able to clearly communicate and explain one’s thoughts, whilst recognizing the audience they are talking to. </a:t>
            </a:r>
            <a:endParaRPr lang="en-GB" dirty="0" smtClean="0"/>
          </a:p>
          <a:p>
            <a:r>
              <a:rPr lang="en-GB" dirty="0" smtClean="0"/>
              <a:t>The </a:t>
            </a:r>
            <a:r>
              <a:rPr lang="en-GB" dirty="0"/>
              <a:t>ability to be able to clearly communicate and present one’s ideas effectively is a skill that is undoubtedly required to thrive and to be competitive in today’s </a:t>
            </a:r>
            <a:r>
              <a:rPr lang="en-GB" dirty="0" smtClean="0"/>
              <a:t>and any future labour </a:t>
            </a:r>
            <a:r>
              <a:rPr lang="en-GB" dirty="0"/>
              <a:t>market.</a:t>
            </a:r>
          </a:p>
          <a:p>
            <a:endParaRPr lang="en-GB" dirty="0"/>
          </a:p>
          <a:p>
            <a:endParaRPr lang="en-GB" dirty="0"/>
          </a:p>
          <a:p>
            <a:endParaRPr lang="en-GB" dirty="0"/>
          </a:p>
        </p:txBody>
      </p:sp>
    </p:spTree>
    <p:extLst>
      <p:ext uri="{BB962C8B-B14F-4D97-AF65-F5344CB8AC3E}">
        <p14:creationId xmlns:p14="http://schemas.microsoft.com/office/powerpoint/2010/main" val="1661429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a:t>
            </a:r>
            <a:endParaRPr lang="en-GB" dirty="0"/>
          </a:p>
        </p:txBody>
      </p:sp>
      <p:sp>
        <p:nvSpPr>
          <p:cNvPr id="3" name="Content Placeholder 2"/>
          <p:cNvSpPr>
            <a:spLocks noGrp="1"/>
          </p:cNvSpPr>
          <p:nvPr>
            <p:ph idx="1"/>
          </p:nvPr>
        </p:nvSpPr>
        <p:spPr/>
        <p:txBody>
          <a:bodyPr/>
          <a:lstStyle/>
          <a:p>
            <a:r>
              <a:rPr lang="en-GB" dirty="0" smtClean="0"/>
              <a:t>The </a:t>
            </a:r>
            <a:r>
              <a:rPr lang="en-GB" dirty="0"/>
              <a:t>capacity to be aware of, control, and express one's emotions, and to handle interpersonal </a:t>
            </a:r>
            <a:r>
              <a:rPr lang="en-GB" dirty="0" smtClean="0"/>
              <a:t>relationships </a:t>
            </a:r>
            <a:r>
              <a:rPr lang="en-GB" dirty="0"/>
              <a:t>judiciously and empathetically</a:t>
            </a:r>
            <a:r>
              <a:rPr lang="en-GB" dirty="0" smtClean="0"/>
              <a:t>.</a:t>
            </a:r>
          </a:p>
          <a:p>
            <a:r>
              <a:rPr lang="en-GB" dirty="0">
                <a:hlinkClick r:id="rId2"/>
              </a:rPr>
              <a:t>https://www.youtube.com/watch?v=_</a:t>
            </a:r>
            <a:r>
              <a:rPr lang="en-GB" dirty="0" smtClean="0">
                <a:hlinkClick r:id="rId2"/>
              </a:rPr>
              <a:t>G-f2YjuMcU</a:t>
            </a:r>
            <a:endParaRPr lang="en-GB" dirty="0" smtClean="0"/>
          </a:p>
          <a:p>
            <a:endParaRPr lang="en-GB" dirty="0"/>
          </a:p>
        </p:txBody>
      </p:sp>
    </p:spTree>
    <p:extLst>
      <p:ext uri="{BB962C8B-B14F-4D97-AF65-F5344CB8AC3E}">
        <p14:creationId xmlns:p14="http://schemas.microsoft.com/office/powerpoint/2010/main" val="16617767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Judgement and Decision Thinking</a:t>
            </a:r>
            <a:endParaRPr lang="en-GB" dirty="0"/>
          </a:p>
        </p:txBody>
      </p:sp>
      <p:pic>
        <p:nvPicPr>
          <p:cNvPr id="1026" name="Picture 2" descr="Image result for judgement and decision mak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590005" y="2909115"/>
            <a:ext cx="3048000" cy="21621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71600" y="2690336"/>
            <a:ext cx="5721178" cy="1477328"/>
          </a:xfrm>
          <a:prstGeom prst="rect">
            <a:avLst/>
          </a:prstGeom>
        </p:spPr>
        <p:txBody>
          <a:bodyPr wrap="square">
            <a:spAutoFit/>
          </a:bodyPr>
          <a:lstStyle/>
          <a:p>
            <a:r>
              <a:rPr lang="en-GB" dirty="0">
                <a:solidFill>
                  <a:srgbClr val="222222"/>
                </a:solidFill>
                <a:latin typeface="arial" panose="020B0604020202020204" pitchFamily="34" charset="0"/>
              </a:rPr>
              <a:t>The internal thinking, cognitive process or act of reaching a </a:t>
            </a:r>
            <a:r>
              <a:rPr lang="en-GB" b="1" dirty="0">
                <a:solidFill>
                  <a:srgbClr val="222222"/>
                </a:solidFill>
                <a:latin typeface="arial" panose="020B0604020202020204" pitchFamily="34" charset="0"/>
              </a:rPr>
              <a:t>decision</a:t>
            </a:r>
            <a:r>
              <a:rPr lang="en-GB" dirty="0">
                <a:solidFill>
                  <a:srgbClr val="222222"/>
                </a:solidFill>
                <a:latin typeface="arial" panose="020B0604020202020204" pitchFamily="34" charset="0"/>
              </a:rPr>
              <a:t>, drawing sound conclusions, forming an opinion, or </a:t>
            </a:r>
            <a:r>
              <a:rPr lang="en-GB" b="1" dirty="0">
                <a:solidFill>
                  <a:srgbClr val="222222"/>
                </a:solidFill>
                <a:latin typeface="arial" panose="020B0604020202020204" pitchFamily="34" charset="0"/>
              </a:rPr>
              <a:t>making</a:t>
            </a:r>
            <a:r>
              <a:rPr lang="en-GB" dirty="0">
                <a:solidFill>
                  <a:srgbClr val="222222"/>
                </a:solidFill>
                <a:latin typeface="arial" panose="020B0604020202020204" pitchFamily="34" charset="0"/>
              </a:rPr>
              <a:t> critical distinctions, about people, situations, ideas or events through assessment, comparison, and/or deliberation.</a:t>
            </a:r>
            <a:endParaRPr lang="en-GB" dirty="0"/>
          </a:p>
        </p:txBody>
      </p:sp>
    </p:spTree>
    <p:extLst>
      <p:ext uri="{BB962C8B-B14F-4D97-AF65-F5344CB8AC3E}">
        <p14:creationId xmlns:p14="http://schemas.microsoft.com/office/powerpoint/2010/main" val="23233821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Orientation</a:t>
            </a:r>
            <a:endParaRPr lang="en-GB" dirty="0"/>
          </a:p>
        </p:txBody>
      </p:sp>
      <p:sp>
        <p:nvSpPr>
          <p:cNvPr id="3" name="Content Placeholder 2"/>
          <p:cNvSpPr>
            <a:spLocks noGrp="1"/>
          </p:cNvSpPr>
          <p:nvPr>
            <p:ph idx="1"/>
          </p:nvPr>
        </p:nvSpPr>
        <p:spPr/>
        <p:txBody>
          <a:bodyPr/>
          <a:lstStyle/>
          <a:p>
            <a:r>
              <a:rPr lang="en-GB" dirty="0"/>
              <a:t>Definition. Must be able to display positive attitudes and </a:t>
            </a:r>
            <a:r>
              <a:rPr lang="en-GB" dirty="0" err="1"/>
              <a:t>behaviors</a:t>
            </a:r>
            <a:r>
              <a:rPr lang="en-GB" dirty="0"/>
              <a:t>, which demonstrate an awareness and willingness to respond to customers in order to respond to and meet their needs, requirements and expectations.</a:t>
            </a:r>
          </a:p>
        </p:txBody>
      </p:sp>
      <p:pic>
        <p:nvPicPr>
          <p:cNvPr id="4" name="Picture 3"/>
          <p:cNvPicPr>
            <a:picLocks noChangeAspect="1"/>
          </p:cNvPicPr>
          <p:nvPr/>
        </p:nvPicPr>
        <p:blipFill>
          <a:blip r:embed="rId2"/>
          <a:stretch>
            <a:fillRect/>
          </a:stretch>
        </p:blipFill>
        <p:spPr>
          <a:xfrm>
            <a:off x="7846541" y="3571102"/>
            <a:ext cx="3682314" cy="2755557"/>
          </a:xfrm>
          <a:prstGeom prst="rect">
            <a:avLst/>
          </a:prstGeom>
        </p:spPr>
      </p:pic>
    </p:spTree>
    <p:extLst>
      <p:ext uri="{BB962C8B-B14F-4D97-AF65-F5344CB8AC3E}">
        <p14:creationId xmlns:p14="http://schemas.microsoft.com/office/powerpoint/2010/main" val="8789785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Negotiation</a:t>
            </a:r>
            <a:endParaRPr lang="en-GB"/>
          </a:p>
        </p:txBody>
      </p:sp>
      <p:sp>
        <p:nvSpPr>
          <p:cNvPr id="3" name="Content Placeholder 2"/>
          <p:cNvSpPr>
            <a:spLocks noGrp="1"/>
          </p:cNvSpPr>
          <p:nvPr>
            <p:ph idx="1"/>
          </p:nvPr>
        </p:nvSpPr>
        <p:spPr/>
        <p:txBody>
          <a:bodyPr/>
          <a:lstStyle/>
          <a:p>
            <a:r>
              <a:rPr lang="en-GB" b="1" dirty="0"/>
              <a:t>Negotiation</a:t>
            </a:r>
            <a:r>
              <a:rPr lang="en-GB" dirty="0"/>
              <a:t> is a method by which people settle differences. It is a process by which compromise or agreement is reached while avoiding argument and dispute. In any disagreement, individuals understandably aim to achieve the best possible outcome for their </a:t>
            </a:r>
            <a:r>
              <a:rPr lang="en-GB" dirty="0" smtClean="0"/>
              <a:t>position </a:t>
            </a:r>
            <a:r>
              <a:rPr lang="en-GB" dirty="0"/>
              <a:t>(or perhaps an organisation they represent</a:t>
            </a:r>
            <a:r>
              <a:rPr lang="en-GB" dirty="0" smtClean="0"/>
              <a:t>).</a:t>
            </a:r>
          </a:p>
          <a:p>
            <a:r>
              <a:rPr lang="en-GB" dirty="0"/>
              <a:t>Being a good negotiator can make a big difference in your career. It can help you earn more money (by negotiating a better starting salary or a raise), a higher title (by negotiating a promotion) or even budget money (to take on a prominent project).</a:t>
            </a:r>
          </a:p>
        </p:txBody>
      </p:sp>
    </p:spTree>
    <p:extLst>
      <p:ext uri="{BB962C8B-B14F-4D97-AF65-F5344CB8AC3E}">
        <p14:creationId xmlns:p14="http://schemas.microsoft.com/office/powerpoint/2010/main" val="35605903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Other Skills Sets</a:t>
            </a:r>
            <a:endParaRPr lang="en-GB" dirty="0"/>
          </a:p>
        </p:txBody>
      </p:sp>
      <p:sp>
        <p:nvSpPr>
          <p:cNvPr id="3" name="Content Placeholder 2"/>
          <p:cNvSpPr>
            <a:spLocks noGrp="1"/>
          </p:cNvSpPr>
          <p:nvPr>
            <p:ph idx="1"/>
          </p:nvPr>
        </p:nvSpPr>
        <p:spPr/>
        <p:txBody>
          <a:bodyPr>
            <a:normAutofit/>
          </a:bodyPr>
          <a:lstStyle/>
          <a:p>
            <a:r>
              <a:rPr lang="en-GB" dirty="0" smtClean="0"/>
              <a:t>With </a:t>
            </a:r>
            <a:r>
              <a:rPr lang="en-GB" dirty="0"/>
              <a:t>technology and innovation taking </a:t>
            </a:r>
            <a:r>
              <a:rPr lang="en-GB" dirty="0" err="1"/>
              <a:t>center</a:t>
            </a:r>
            <a:r>
              <a:rPr lang="en-GB" dirty="0"/>
              <a:t> stage, employers are placing a huge emphasis on employees having hands-on work experience and requisite skills necessary to thrive in the working world. Hence, the success of an individual in the real world is heavily dependent on the number of relevant skills he or she wields. </a:t>
            </a:r>
            <a:endParaRPr lang="en-GB" dirty="0" smtClean="0"/>
          </a:p>
          <a:p>
            <a:r>
              <a:rPr lang="en-GB" dirty="0"/>
              <a:t>Digital </a:t>
            </a:r>
            <a:r>
              <a:rPr lang="en-GB" dirty="0" smtClean="0"/>
              <a:t>Marketing</a:t>
            </a:r>
          </a:p>
          <a:p>
            <a:r>
              <a:rPr lang="en-GB" dirty="0"/>
              <a:t>Computerized reasoning and Machine Learning. You better realize that AI is changing human life quicker than some time recently. </a:t>
            </a:r>
            <a:r>
              <a:rPr lang="en-GB" dirty="0" smtClean="0"/>
              <a:t>...</a:t>
            </a:r>
          </a:p>
          <a:p>
            <a:r>
              <a:rPr lang="en-GB" dirty="0" smtClean="0"/>
              <a:t>However, </a:t>
            </a:r>
            <a:r>
              <a:rPr lang="en-GB" dirty="0">
                <a:hlinkClick r:id="rId2"/>
              </a:rPr>
              <a:t>https://</a:t>
            </a:r>
            <a:r>
              <a:rPr lang="en-GB" dirty="0" smtClean="0">
                <a:hlinkClick r:id="rId2"/>
              </a:rPr>
              <a:t>www.youtube.com/watch?v=c00fqOhwI48</a:t>
            </a:r>
            <a:endParaRPr lang="en-GB" dirty="0" smtClean="0"/>
          </a:p>
          <a:p>
            <a:endParaRPr lang="en-GB" dirty="0" smtClean="0"/>
          </a:p>
          <a:p>
            <a:endParaRPr lang="en-GB" dirty="0"/>
          </a:p>
          <a:p>
            <a:endParaRPr lang="en-GB" dirty="0" smtClean="0"/>
          </a:p>
        </p:txBody>
      </p:sp>
    </p:spTree>
    <p:extLst>
      <p:ext uri="{BB962C8B-B14F-4D97-AF65-F5344CB8AC3E}">
        <p14:creationId xmlns:p14="http://schemas.microsoft.com/office/powerpoint/2010/main" val="7513095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Planning and Organizing:</a:t>
            </a:r>
            <a:br>
              <a:rPr lang="en-GB" b="1" dirty="0"/>
            </a:br>
            <a:endParaRPr lang="en-GB" dirty="0"/>
          </a:p>
        </p:txBody>
      </p:sp>
      <p:sp>
        <p:nvSpPr>
          <p:cNvPr id="3" name="Content Placeholder 2"/>
          <p:cNvSpPr>
            <a:spLocks noGrp="1"/>
          </p:cNvSpPr>
          <p:nvPr>
            <p:ph idx="1"/>
          </p:nvPr>
        </p:nvSpPr>
        <p:spPr>
          <a:xfrm>
            <a:off x="1371600" y="2965622"/>
            <a:ext cx="9601200" cy="2901778"/>
          </a:xfrm>
        </p:spPr>
        <p:txBody>
          <a:bodyPr>
            <a:normAutofit/>
          </a:bodyPr>
          <a:lstStyle/>
          <a:p>
            <a:r>
              <a:rPr lang="en-GB" dirty="0" smtClean="0">
                <a:solidFill>
                  <a:schemeClr val="tx1"/>
                </a:solidFill>
              </a:rPr>
              <a:t>When one </a:t>
            </a:r>
            <a:r>
              <a:rPr lang="en-GB" dirty="0">
                <a:solidFill>
                  <a:schemeClr val="tx1"/>
                </a:solidFill>
              </a:rPr>
              <a:t>is given a complex task to complete, the ability to be able to structure, plan, coordinate and effectively execute the project is pivotal to the end goal of the project. That is, the success of the project will be determined by how the executor or employee is able to plan and organize themselves.</a:t>
            </a:r>
          </a:p>
          <a:p>
            <a:endParaRPr lang="en-GB" dirty="0"/>
          </a:p>
        </p:txBody>
      </p:sp>
      <p:pic>
        <p:nvPicPr>
          <p:cNvPr id="4" name="Picture 3"/>
          <p:cNvPicPr>
            <a:picLocks noChangeAspect="1"/>
          </p:cNvPicPr>
          <p:nvPr/>
        </p:nvPicPr>
        <p:blipFill>
          <a:blip r:embed="rId2"/>
          <a:stretch>
            <a:fillRect/>
          </a:stretch>
        </p:blipFill>
        <p:spPr>
          <a:xfrm>
            <a:off x="8368357" y="152400"/>
            <a:ext cx="2143125" cy="2133600"/>
          </a:xfrm>
          <a:prstGeom prst="rect">
            <a:avLst/>
          </a:prstGeom>
        </p:spPr>
      </p:pic>
    </p:spTree>
    <p:extLst>
      <p:ext uri="{BB962C8B-B14F-4D97-AF65-F5344CB8AC3E}">
        <p14:creationId xmlns:p14="http://schemas.microsoft.com/office/powerpoint/2010/main" val="20757720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Entrepreneurial Thinking:</a:t>
            </a:r>
            <a:br>
              <a:rPr lang="en-GB" b="1" dirty="0"/>
            </a:br>
            <a:endParaRPr lang="en-GB" dirty="0"/>
          </a:p>
        </p:txBody>
      </p:sp>
      <p:sp>
        <p:nvSpPr>
          <p:cNvPr id="3" name="Content Placeholder 2"/>
          <p:cNvSpPr>
            <a:spLocks noGrp="1"/>
          </p:cNvSpPr>
          <p:nvPr>
            <p:ph idx="1"/>
          </p:nvPr>
        </p:nvSpPr>
        <p:spPr/>
        <p:txBody>
          <a:bodyPr/>
          <a:lstStyle/>
          <a:p>
            <a:r>
              <a:rPr lang="en-GB" dirty="0" smtClean="0"/>
              <a:t>Having </a:t>
            </a:r>
            <a:r>
              <a:rPr lang="en-GB" dirty="0"/>
              <a:t>an entrepreneurial </a:t>
            </a:r>
            <a:r>
              <a:rPr lang="en-GB" dirty="0" err="1"/>
              <a:t>mindset</a:t>
            </a:r>
            <a:r>
              <a:rPr lang="en-GB" dirty="0"/>
              <a:t> isn’t really about trying to impress your employer so they can promote you but rather, it is more about taking ownership and tapping into opportunities when you see the gap. </a:t>
            </a:r>
            <a:endParaRPr lang="en-GB" dirty="0" smtClean="0"/>
          </a:p>
          <a:p>
            <a:r>
              <a:rPr lang="en-GB" dirty="0" smtClean="0"/>
              <a:t>It </a:t>
            </a:r>
            <a:r>
              <a:rPr lang="en-GB" dirty="0"/>
              <a:t>involves identifying opportunities, being innovative and creative, providing human-</a:t>
            </a:r>
            <a:r>
              <a:rPr lang="en-GB" dirty="0" err="1"/>
              <a:t>centered</a:t>
            </a:r>
            <a:r>
              <a:rPr lang="en-GB" dirty="0"/>
              <a:t> design thinking through created solutions, as well as the continuous iteration of solutions in order to make the solution or product even better. </a:t>
            </a:r>
            <a:endParaRPr lang="en-GB" dirty="0" smtClean="0"/>
          </a:p>
          <a:p>
            <a:r>
              <a:rPr lang="en-GB" dirty="0">
                <a:hlinkClick r:id="rId2"/>
              </a:rPr>
              <a:t>https://</a:t>
            </a:r>
            <a:r>
              <a:rPr lang="en-GB" dirty="0" smtClean="0">
                <a:hlinkClick r:id="rId2"/>
              </a:rPr>
              <a:t>www.youtube.com/watch?v=WAMwyAm0ySw</a:t>
            </a:r>
            <a:endParaRPr lang="en-GB" dirty="0" smtClean="0"/>
          </a:p>
          <a:p>
            <a:endParaRPr lang="en-GB" dirty="0" smtClean="0"/>
          </a:p>
        </p:txBody>
      </p:sp>
    </p:spTree>
    <p:extLst>
      <p:ext uri="{BB962C8B-B14F-4D97-AF65-F5344CB8AC3E}">
        <p14:creationId xmlns:p14="http://schemas.microsoft.com/office/powerpoint/2010/main" val="1893948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 Problem Solving</a:t>
            </a:r>
            <a:endParaRPr lang="en-GB" dirty="0"/>
          </a:p>
        </p:txBody>
      </p:sp>
      <p:sp>
        <p:nvSpPr>
          <p:cNvPr id="3" name="Content Placeholder 2"/>
          <p:cNvSpPr>
            <a:spLocks noGrp="1"/>
          </p:cNvSpPr>
          <p:nvPr>
            <p:ph idx="1"/>
          </p:nvPr>
        </p:nvSpPr>
        <p:spPr/>
        <p:txBody>
          <a:bodyPr/>
          <a:lstStyle/>
          <a:p>
            <a:r>
              <a:rPr lang="en-GB" dirty="0"/>
              <a:t>Active listening.</a:t>
            </a:r>
          </a:p>
          <a:p>
            <a:r>
              <a:rPr lang="en-GB" dirty="0"/>
              <a:t>Analysis.</a:t>
            </a:r>
          </a:p>
          <a:p>
            <a:r>
              <a:rPr lang="en-GB" dirty="0"/>
              <a:t>Research.</a:t>
            </a:r>
          </a:p>
          <a:p>
            <a:r>
              <a:rPr lang="en-GB" dirty="0"/>
              <a:t>Creativity.</a:t>
            </a:r>
          </a:p>
          <a:p>
            <a:r>
              <a:rPr lang="en-GB" dirty="0"/>
              <a:t>Communication.</a:t>
            </a:r>
          </a:p>
          <a:p>
            <a:r>
              <a:rPr lang="en-GB" dirty="0"/>
              <a:t>Dependability.</a:t>
            </a:r>
          </a:p>
          <a:p>
            <a:r>
              <a:rPr lang="en-GB" dirty="0"/>
              <a:t>Decision making.</a:t>
            </a:r>
          </a:p>
          <a:p>
            <a:r>
              <a:rPr lang="en-GB" dirty="0"/>
              <a:t>Team-building.</a:t>
            </a:r>
          </a:p>
          <a:p>
            <a:endParaRPr lang="en-GB" dirty="0"/>
          </a:p>
        </p:txBody>
      </p:sp>
    </p:spTree>
    <p:extLst>
      <p:ext uri="{BB962C8B-B14F-4D97-AF65-F5344CB8AC3E}">
        <p14:creationId xmlns:p14="http://schemas.microsoft.com/office/powerpoint/2010/main" val="19670381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t>
            </a:r>
            <a:endParaRPr lang="en-GB" dirty="0"/>
          </a:p>
        </p:txBody>
      </p:sp>
      <p:sp>
        <p:nvSpPr>
          <p:cNvPr id="3" name="Content Placeholder 2"/>
          <p:cNvSpPr>
            <a:spLocks noGrp="1"/>
          </p:cNvSpPr>
          <p:nvPr>
            <p:ph idx="1"/>
          </p:nvPr>
        </p:nvSpPr>
        <p:spPr/>
        <p:txBody>
          <a:bodyPr/>
          <a:lstStyle/>
          <a:p>
            <a:r>
              <a:rPr lang="en-GB" dirty="0" smtClean="0"/>
              <a:t>Having considered the skills sets required by organisations, reconsider the points you made earlier about placement opportunities at Challenger </a:t>
            </a:r>
            <a:r>
              <a:rPr lang="en-GB" dirty="0"/>
              <a:t>Sports and Rockley </a:t>
            </a:r>
            <a:r>
              <a:rPr lang="en-GB" dirty="0" err="1"/>
              <a:t>Watersports</a:t>
            </a:r>
            <a:r>
              <a:rPr lang="en-GB" dirty="0"/>
              <a:t> </a:t>
            </a:r>
            <a:r>
              <a:rPr lang="en-GB" dirty="0" smtClean="0"/>
              <a:t>and rethink the </a:t>
            </a:r>
            <a:r>
              <a:rPr lang="en-GB" dirty="0"/>
              <a:t>benefits of undertaking placement at either of these organisations. </a:t>
            </a:r>
          </a:p>
        </p:txBody>
      </p:sp>
    </p:spTree>
    <p:extLst>
      <p:ext uri="{BB962C8B-B14F-4D97-AF65-F5344CB8AC3E}">
        <p14:creationId xmlns:p14="http://schemas.microsoft.com/office/powerpoint/2010/main" val="112804522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1039</TotalTime>
  <Words>825</Words>
  <Application>Microsoft Office PowerPoint</Application>
  <PresentationFormat>Widescreen</PresentationFormat>
  <Paragraphs>79</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Franklin Gothic Book</vt:lpstr>
      <vt:lpstr>Crop</vt:lpstr>
      <vt:lpstr>Future professionals</vt:lpstr>
      <vt:lpstr>PowerPoint Presentation</vt:lpstr>
      <vt:lpstr>PowerPoint Presentation</vt:lpstr>
      <vt:lpstr>PowerPoint Presentation</vt:lpstr>
      <vt:lpstr>What are your competencies?</vt:lpstr>
      <vt:lpstr>Critical Thinking: </vt:lpstr>
      <vt:lpstr>Critical Thinking:</vt:lpstr>
      <vt:lpstr>Creativity</vt:lpstr>
      <vt:lpstr>People management and Coordinating with others</vt:lpstr>
      <vt:lpstr>Communicating with others</vt:lpstr>
      <vt:lpstr>Emotional Intelligence</vt:lpstr>
      <vt:lpstr>Judgement and Decision Thinking</vt:lpstr>
      <vt:lpstr>Service Orientation</vt:lpstr>
      <vt:lpstr>Negotiation</vt:lpstr>
      <vt:lpstr>Other Skills Sets</vt:lpstr>
      <vt:lpstr>Planning and Organizing: </vt:lpstr>
      <vt:lpstr>Entrepreneurial Thinking: </vt:lpstr>
      <vt:lpstr>Complex Problem Solving</vt:lpstr>
      <vt:lpstr>So……..</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Marie Pitson</dc:creator>
  <cp:lastModifiedBy>Marie Pitson</cp:lastModifiedBy>
  <cp:revision>4</cp:revision>
  <dcterms:created xsi:type="dcterms:W3CDTF">2019-10-28T16:53:15Z</dcterms:created>
  <dcterms:modified xsi:type="dcterms:W3CDTF">2019-10-29T10:15:44Z</dcterms:modified>
</cp:coreProperties>
</file>