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70" r:id="rId4"/>
    <p:sldId id="258" r:id="rId5"/>
    <p:sldId id="259" r:id="rId6"/>
    <p:sldId id="268" r:id="rId7"/>
    <p:sldId id="260" r:id="rId8"/>
    <p:sldId id="261" r:id="rId9"/>
    <p:sldId id="262" r:id="rId10"/>
    <p:sldId id="263" r:id="rId11"/>
    <p:sldId id="264" r:id="rId12"/>
    <p:sldId id="265" r:id="rId13"/>
    <p:sldId id="269"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84237" autoAdjust="0"/>
  </p:normalViewPr>
  <p:slideViewPr>
    <p:cSldViewPr>
      <p:cViewPr varScale="1">
        <p:scale>
          <a:sx n="65" d="100"/>
          <a:sy n="65" d="100"/>
        </p:scale>
        <p:origin x="-1314" y="-96"/>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EAACEB7-FDA2-4401-93C6-C51CFEF03F23}" type="datetimeFigureOut">
              <a:rPr lang="en-US" smtClean="0"/>
              <a:pPr/>
              <a:t>6/23/2023</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6509E2A-AA85-4821-A614-74F892427CC4}" type="slidenum">
              <a:rPr lang="en-IN" smtClean="0"/>
              <a:pPr/>
              <a:t>‹#›</a:t>
            </a:fld>
            <a:endParaRPr lang="en-IN"/>
          </a:p>
        </p:txBody>
      </p:sp>
    </p:spTree>
    <p:extLst>
      <p:ext uri="{BB962C8B-B14F-4D97-AF65-F5344CB8AC3E}">
        <p14:creationId xmlns:p14="http://schemas.microsoft.com/office/powerpoint/2010/main" xmlns="" val="41251676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46509E2A-AA85-4821-A614-74F892427CC4}" type="slidenum">
              <a:rPr lang="en-IN" smtClean="0"/>
              <a:pPr/>
              <a:t>1</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46509E2A-AA85-4821-A614-74F892427CC4}" type="slidenum">
              <a:rPr lang="en-IN" smtClean="0"/>
              <a:pPr/>
              <a:t>2</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latin typeface="+mn-lt"/>
                <a:ea typeface="+mn-ea"/>
                <a:cs typeface="+mn-cs"/>
              </a:rPr>
              <a:t>This type of data breach incident was happened in Coca-Cola due to use of social media and its application in marketing procedure. This type of issues has hampered marketing management procedure in Coca-Cola and its reputation. This issue has stolen sensitive information of Coca-Cola and made negative effect on employees. This contemporary issue for using social media in marketing can hamper security of a company and can stole confidential information which can hamper business operation. Coca-Cola has to focus on application of social media platforms for marketing in an effective manner in order to reduce this kind of data breach. Moreover, Coca-Cola has to increase security system of social media network in its marketing procedure for mitigating data breach incidents in this company.     </a:t>
            </a:r>
          </a:p>
          <a:p>
            <a:endParaRPr lang="en-IN" dirty="0"/>
          </a:p>
        </p:txBody>
      </p:sp>
      <p:sp>
        <p:nvSpPr>
          <p:cNvPr id="4" name="Slide Number Placeholder 3"/>
          <p:cNvSpPr>
            <a:spLocks noGrp="1"/>
          </p:cNvSpPr>
          <p:nvPr>
            <p:ph type="sldNum" sz="quarter" idx="10"/>
          </p:nvPr>
        </p:nvSpPr>
        <p:spPr/>
        <p:txBody>
          <a:bodyPr/>
          <a:lstStyle/>
          <a:p>
            <a:fld id="{46509E2A-AA85-4821-A614-74F892427CC4}" type="slidenum">
              <a:rPr lang="en-IN" smtClean="0"/>
              <a:pPr/>
              <a:t>3</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smtClean="0">
                <a:solidFill>
                  <a:schemeClr val="tx1"/>
                </a:solidFill>
                <a:latin typeface="+mn-lt"/>
                <a:ea typeface="+mn-ea"/>
                <a:cs typeface="+mn-cs"/>
              </a:rPr>
              <a:t>The UK has political stability which might be helpful for Coca-Cola to conduct its business operation in an appropriate manner. Incident of </a:t>
            </a:r>
            <a:r>
              <a:rPr lang="en-IN" sz="1200" kern="1200" dirty="0" err="1" smtClean="0">
                <a:solidFill>
                  <a:schemeClr val="tx1"/>
                </a:solidFill>
                <a:latin typeface="+mn-lt"/>
                <a:ea typeface="+mn-ea"/>
                <a:cs typeface="+mn-cs"/>
              </a:rPr>
              <a:t>Brexit</a:t>
            </a:r>
            <a:r>
              <a:rPr lang="en-IN" sz="1200" kern="1200" dirty="0" smtClean="0">
                <a:solidFill>
                  <a:schemeClr val="tx1"/>
                </a:solidFill>
                <a:latin typeface="+mn-lt"/>
                <a:ea typeface="+mn-ea"/>
                <a:cs typeface="+mn-cs"/>
              </a:rPr>
              <a:t> can reduce profit levels as this might restrict business operations.</a:t>
            </a:r>
          </a:p>
          <a:p>
            <a:r>
              <a:rPr lang="en-IN" sz="1200" kern="1200" dirty="0" smtClean="0">
                <a:solidFill>
                  <a:schemeClr val="tx1"/>
                </a:solidFill>
                <a:latin typeface="+mn-lt"/>
                <a:ea typeface="+mn-ea"/>
                <a:cs typeface="+mn-cs"/>
              </a:rPr>
              <a:t>The inflation and tax rate both are high in the UK which can increase the price level of Coca-Cola to get profit. This can reduce the number of potential customers for this company. As per the view of Zak and </a:t>
            </a:r>
            <a:r>
              <a:rPr lang="en-IN" sz="1200" kern="1200" dirty="0" err="1" smtClean="0">
                <a:solidFill>
                  <a:schemeClr val="tx1"/>
                </a:solidFill>
                <a:latin typeface="+mn-lt"/>
                <a:ea typeface="+mn-ea"/>
                <a:cs typeface="+mn-cs"/>
              </a:rPr>
              <a:t>Hasprova</a:t>
            </a:r>
            <a:r>
              <a:rPr lang="en-IN" sz="1200" kern="1200" dirty="0" smtClean="0">
                <a:solidFill>
                  <a:schemeClr val="tx1"/>
                </a:solidFill>
                <a:latin typeface="+mn-lt"/>
                <a:ea typeface="+mn-ea"/>
                <a:cs typeface="+mn-cs"/>
              </a:rPr>
              <a:t> (2020), potential costumes are an important factor for a company as this contributes to growth. Moreover, Coca-Cola can contribute to the enhancement of the GDP of the UK which ultimately increases its profit level.  </a:t>
            </a:r>
          </a:p>
        </p:txBody>
      </p:sp>
      <p:sp>
        <p:nvSpPr>
          <p:cNvPr id="4" name="Slide Number Placeholder 3"/>
          <p:cNvSpPr>
            <a:spLocks noGrp="1"/>
          </p:cNvSpPr>
          <p:nvPr>
            <p:ph type="sldNum" sz="quarter" idx="10"/>
          </p:nvPr>
        </p:nvSpPr>
        <p:spPr/>
        <p:txBody>
          <a:bodyPr/>
          <a:lstStyle/>
          <a:p>
            <a:fld id="{46509E2A-AA85-4821-A614-74F892427CC4}" type="slidenum">
              <a:rPr lang="en-IN" smtClean="0"/>
              <a:pPr/>
              <a:t>4</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latin typeface="+mn-lt"/>
                <a:ea typeface="+mn-ea"/>
                <a:cs typeface="+mn-cs"/>
              </a:rPr>
              <a:t>The employment rate of the UK is good which can increase the number of customers for Coca-Cola. Along with that, literacy rate is also high which is also effective for Coca-Cola to get skilled employees. </a:t>
            </a:r>
          </a:p>
          <a:p>
            <a:r>
              <a:rPr lang="en-IN" sz="1200" kern="1200" dirty="0" smtClean="0">
                <a:solidFill>
                  <a:schemeClr val="tx1"/>
                </a:solidFill>
                <a:latin typeface="+mn-lt"/>
                <a:ea typeface="+mn-ea"/>
                <a:cs typeface="+mn-cs"/>
              </a:rPr>
              <a:t>The </a:t>
            </a:r>
            <a:r>
              <a:rPr lang="en-IN" sz="1200" kern="1200" dirty="0" smtClean="0">
                <a:solidFill>
                  <a:schemeClr val="tx1"/>
                </a:solidFill>
                <a:latin typeface="+mn-lt"/>
                <a:ea typeface="+mn-ea"/>
                <a:cs typeface="+mn-cs"/>
              </a:rPr>
              <a:t>UK is a technologically advanced country which might be helpful for Coca-Cola to conduct its business operation in an appropriate manner. In the view of </a:t>
            </a:r>
            <a:r>
              <a:rPr lang="en-IN" sz="1200" kern="1200" dirty="0" err="1" smtClean="0">
                <a:solidFill>
                  <a:schemeClr val="tx1"/>
                </a:solidFill>
                <a:latin typeface="+mn-lt"/>
                <a:ea typeface="+mn-ea"/>
                <a:cs typeface="+mn-cs"/>
              </a:rPr>
              <a:t>Alzoubi</a:t>
            </a:r>
            <a:r>
              <a:rPr lang="en-IN" sz="1200" kern="1200" dirty="0" smtClean="0">
                <a:solidFill>
                  <a:schemeClr val="tx1"/>
                </a:solidFill>
                <a:latin typeface="+mn-lt"/>
                <a:ea typeface="+mn-ea"/>
                <a:cs typeface="+mn-cs"/>
              </a:rPr>
              <a:t> </a:t>
            </a:r>
            <a:r>
              <a:rPr lang="en-IN" sz="1200" i="1" kern="1200" dirty="0" smtClean="0">
                <a:solidFill>
                  <a:schemeClr val="tx1"/>
                </a:solidFill>
                <a:latin typeface="+mn-lt"/>
                <a:ea typeface="+mn-ea"/>
                <a:cs typeface="+mn-cs"/>
              </a:rPr>
              <a:t>et al.</a:t>
            </a:r>
            <a:r>
              <a:rPr lang="en-IN" sz="1200" kern="1200" dirty="0" smtClean="0">
                <a:solidFill>
                  <a:schemeClr val="tx1"/>
                </a:solidFill>
                <a:latin typeface="+mn-lt"/>
                <a:ea typeface="+mn-ea"/>
                <a:cs typeface="+mn-cs"/>
              </a:rPr>
              <a:t> (2022), advanced technology helps in better communication with customers which increase their satisfaction level. Coca-Cola can use advanced technologies in its business operation which contribute to development of the business.  </a:t>
            </a:r>
          </a:p>
        </p:txBody>
      </p:sp>
      <p:sp>
        <p:nvSpPr>
          <p:cNvPr id="4" name="Slide Number Placeholder 3"/>
          <p:cNvSpPr>
            <a:spLocks noGrp="1"/>
          </p:cNvSpPr>
          <p:nvPr>
            <p:ph type="sldNum" sz="quarter" idx="10"/>
          </p:nvPr>
        </p:nvSpPr>
        <p:spPr/>
        <p:txBody>
          <a:bodyPr/>
          <a:lstStyle/>
          <a:p>
            <a:fld id="{46509E2A-AA85-4821-A614-74F892427CC4}" type="slidenum">
              <a:rPr lang="en-IN" smtClean="0"/>
              <a:pPr/>
              <a:t>5</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latin typeface="+mn-lt"/>
                <a:ea typeface="+mn-ea"/>
                <a:cs typeface="+mn-cs"/>
              </a:rPr>
              <a:t>Coca-Cola has succeeded in becoming an ethical and sustainable company by focusing sustainability approaches of the UK. </a:t>
            </a:r>
            <a:endParaRPr lang="en-IN" dirty="0" smtClean="0"/>
          </a:p>
          <a:p>
            <a:endParaRPr lang="en-IN" sz="1200" kern="1200" dirty="0" smtClean="0">
              <a:solidFill>
                <a:schemeClr val="tx1"/>
              </a:solidFill>
              <a:latin typeface="+mn-lt"/>
              <a:ea typeface="+mn-ea"/>
              <a:cs typeface="+mn-cs"/>
            </a:endParaRPr>
          </a:p>
          <a:p>
            <a:r>
              <a:rPr lang="en-IN" sz="1200" kern="1200" dirty="0" smtClean="0">
                <a:solidFill>
                  <a:schemeClr val="tx1"/>
                </a:solidFill>
                <a:latin typeface="+mn-lt"/>
                <a:ea typeface="+mn-ea"/>
                <a:cs typeface="+mn-cs"/>
              </a:rPr>
              <a:t>The </a:t>
            </a:r>
            <a:r>
              <a:rPr lang="en-IN" sz="1200" kern="1200" dirty="0" smtClean="0">
                <a:solidFill>
                  <a:schemeClr val="tx1"/>
                </a:solidFill>
                <a:latin typeface="+mn-lt"/>
                <a:ea typeface="+mn-ea"/>
                <a:cs typeface="+mn-cs"/>
              </a:rPr>
              <a:t>UK has right acts and regulations which Coca-Cola has to focus by Coca-Cola for conducting business in the country. Coca-Cola can maintain environmental sustainability and rights of employees by adoption of such acts and regulations.</a:t>
            </a:r>
            <a:endParaRPr lang="en-IN" dirty="0"/>
          </a:p>
        </p:txBody>
      </p:sp>
      <p:sp>
        <p:nvSpPr>
          <p:cNvPr id="4" name="Slide Number Placeholder 3"/>
          <p:cNvSpPr>
            <a:spLocks noGrp="1"/>
          </p:cNvSpPr>
          <p:nvPr>
            <p:ph type="sldNum" sz="quarter" idx="10"/>
          </p:nvPr>
        </p:nvSpPr>
        <p:spPr/>
        <p:txBody>
          <a:bodyPr/>
          <a:lstStyle/>
          <a:p>
            <a:fld id="{46509E2A-AA85-4821-A614-74F892427CC4}" type="slidenum">
              <a:rPr lang="en-IN" smtClean="0"/>
              <a:pPr/>
              <a:t>6</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smtClean="0">
                <a:solidFill>
                  <a:schemeClr val="tx1"/>
                </a:solidFill>
                <a:latin typeface="+mn-lt"/>
                <a:ea typeface="+mn-ea"/>
                <a:cs typeface="+mn-cs"/>
              </a:rPr>
              <a:t>Coca-Cola has good brand identity and brand value which can increase its number of potential customers. Moreover, this company has huge global expansion which also can increase beneficial customers and profit level. </a:t>
            </a:r>
          </a:p>
          <a:p>
            <a:r>
              <a:rPr lang="en-IN" sz="1200" kern="1200" dirty="0" smtClean="0">
                <a:solidFill>
                  <a:schemeClr val="tx1"/>
                </a:solidFill>
                <a:latin typeface="+mn-lt"/>
                <a:ea typeface="+mn-ea"/>
                <a:cs typeface="+mn-cs"/>
              </a:rPr>
              <a:t>Coca-Cola has good competition with Pepsi and increasing health consciousness which can decrease its sales rate. </a:t>
            </a:r>
          </a:p>
          <a:p>
            <a:endParaRPr lang="en-IN" dirty="0"/>
          </a:p>
        </p:txBody>
      </p:sp>
      <p:sp>
        <p:nvSpPr>
          <p:cNvPr id="4" name="Slide Number Placeholder 3"/>
          <p:cNvSpPr>
            <a:spLocks noGrp="1"/>
          </p:cNvSpPr>
          <p:nvPr>
            <p:ph type="sldNum" sz="quarter" idx="10"/>
          </p:nvPr>
        </p:nvSpPr>
        <p:spPr/>
        <p:txBody>
          <a:bodyPr/>
          <a:lstStyle/>
          <a:p>
            <a:fld id="{46509E2A-AA85-4821-A614-74F892427CC4}" type="slidenum">
              <a:rPr lang="en-IN" smtClean="0"/>
              <a:pPr/>
              <a:t>7</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smtClean="0">
                <a:solidFill>
                  <a:schemeClr val="tx1"/>
                </a:solidFill>
                <a:latin typeface="+mn-lt"/>
                <a:ea typeface="+mn-ea"/>
                <a:cs typeface="+mn-cs"/>
              </a:rPr>
              <a:t>Coca-Cola has an opportunity to expand its business in developing countries which can increase its potential customers. This company can introduce new products for attracting more beneficial clients. </a:t>
            </a:r>
          </a:p>
          <a:p>
            <a:r>
              <a:rPr lang="en-IN" sz="1200" kern="1200" dirty="0" smtClean="0">
                <a:solidFill>
                  <a:schemeClr val="tx1"/>
                </a:solidFill>
                <a:latin typeface="+mn-lt"/>
                <a:ea typeface="+mn-ea"/>
                <a:cs typeface="+mn-cs"/>
              </a:rPr>
              <a:t>A lawsuit has been made against Coca-Cola which can reduce its reputation and sales rate. Coca-Cola faces direct and indirect competition which might decrease loyalty among customers. </a:t>
            </a:r>
          </a:p>
          <a:p>
            <a:endParaRPr lang="en-IN" dirty="0"/>
          </a:p>
        </p:txBody>
      </p:sp>
      <p:sp>
        <p:nvSpPr>
          <p:cNvPr id="4" name="Slide Number Placeholder 3"/>
          <p:cNvSpPr>
            <a:spLocks noGrp="1"/>
          </p:cNvSpPr>
          <p:nvPr>
            <p:ph type="sldNum" sz="quarter" idx="10"/>
          </p:nvPr>
        </p:nvSpPr>
        <p:spPr/>
        <p:txBody>
          <a:bodyPr/>
          <a:lstStyle/>
          <a:p>
            <a:fld id="{46509E2A-AA85-4821-A614-74F892427CC4}" type="slidenum">
              <a:rPr lang="en-IN" smtClean="0"/>
              <a:pPr/>
              <a:t>8</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smtClean="0">
                <a:solidFill>
                  <a:schemeClr val="tx1"/>
                </a:solidFill>
                <a:latin typeface="+mn-lt"/>
                <a:ea typeface="+mn-ea"/>
                <a:cs typeface="+mn-cs"/>
              </a:rPr>
              <a:t>The threat of new entry for Coca-Cola is medium as this company has good brand identity and brand value. On the other hand, a new company with a variety of products can increase competition for Coca-Cola as this organisation has low diversified products. </a:t>
            </a:r>
          </a:p>
          <a:p>
            <a:r>
              <a:rPr lang="en-IN" sz="1200" kern="1200" dirty="0" smtClean="0">
                <a:solidFill>
                  <a:schemeClr val="tx1"/>
                </a:solidFill>
                <a:latin typeface="+mn-lt"/>
                <a:ea typeface="+mn-ea"/>
                <a:cs typeface="+mn-cs"/>
              </a:rPr>
              <a:t>Threat of substitutes is medium to high risk for Coca-Cola as there are a variety of products available in the market. </a:t>
            </a:r>
            <a:endParaRPr lang="en-IN"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err="1" smtClean="0">
                <a:solidFill>
                  <a:schemeClr val="tx1"/>
                </a:solidFill>
                <a:latin typeface="+mn-lt"/>
                <a:ea typeface="+mn-ea"/>
                <a:cs typeface="+mn-cs"/>
              </a:rPr>
              <a:t>Braganing</a:t>
            </a:r>
            <a:r>
              <a:rPr lang="en-IN" sz="1200" kern="1200" dirty="0" smtClean="0">
                <a:solidFill>
                  <a:schemeClr val="tx1"/>
                </a:solidFill>
                <a:latin typeface="+mn-lt"/>
                <a:ea typeface="+mn-ea"/>
                <a:cs typeface="+mn-cs"/>
              </a:rPr>
              <a:t> power of buyers has low intensity for Coca-Cola as this company has royal customers and maintains quality of products.  </a:t>
            </a:r>
            <a:endParaRPr lang="en-IN" sz="1200" kern="1200" dirty="0" smtClean="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6509E2A-AA85-4821-A614-74F892427CC4}" type="slidenum">
              <a:rPr lang="en-IN" smtClean="0"/>
              <a:pPr/>
              <a:t>9</a:t>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smtClean="0">
                <a:solidFill>
                  <a:schemeClr val="tx1"/>
                </a:solidFill>
                <a:latin typeface="+mn-lt"/>
                <a:ea typeface="+mn-ea"/>
                <a:cs typeface="+mn-cs"/>
              </a:rPr>
              <a:t>Bargaining power of suppliers is also low intensity for Coca-Cola as this organisation has a large number of suppliers which makes a good supply chain network. According to Min </a:t>
            </a:r>
            <a:r>
              <a:rPr lang="en-IN" sz="1200" i="1" kern="1200" dirty="0" smtClean="0">
                <a:solidFill>
                  <a:schemeClr val="tx1"/>
                </a:solidFill>
                <a:latin typeface="+mn-lt"/>
                <a:ea typeface="+mn-ea"/>
                <a:cs typeface="+mn-cs"/>
              </a:rPr>
              <a:t>et al. </a:t>
            </a:r>
            <a:r>
              <a:rPr lang="en-IN" sz="1200" kern="1200" dirty="0" smtClean="0">
                <a:solidFill>
                  <a:schemeClr val="tx1"/>
                </a:solidFill>
                <a:latin typeface="+mn-lt"/>
                <a:ea typeface="+mn-ea"/>
                <a:cs typeface="+mn-cs"/>
              </a:rPr>
              <a:t>(2019), a good supply chain network helps to reach customers in an effective manner. Moreover, raw materials like sugar, caffeine are easily available in the market. </a:t>
            </a:r>
          </a:p>
          <a:p>
            <a:r>
              <a:rPr lang="en-IN" sz="1200" kern="1200" dirty="0" smtClean="0">
                <a:solidFill>
                  <a:schemeClr val="tx1"/>
                </a:solidFill>
                <a:latin typeface="+mn-lt"/>
                <a:ea typeface="+mn-ea"/>
                <a:cs typeface="+mn-cs"/>
              </a:rPr>
              <a:t>Competitive rivalry is a high intensity for Coca-Cola as this company has wider competition and they provide a variety of products to customers. </a:t>
            </a:r>
          </a:p>
          <a:p>
            <a:endParaRPr lang="en-IN" dirty="0"/>
          </a:p>
        </p:txBody>
      </p:sp>
      <p:sp>
        <p:nvSpPr>
          <p:cNvPr id="4" name="Slide Number Placeholder 3"/>
          <p:cNvSpPr>
            <a:spLocks noGrp="1"/>
          </p:cNvSpPr>
          <p:nvPr>
            <p:ph type="sldNum" sz="quarter" idx="10"/>
          </p:nvPr>
        </p:nvSpPr>
        <p:spPr/>
        <p:txBody>
          <a:bodyPr/>
          <a:lstStyle/>
          <a:p>
            <a:fld id="{46509E2A-AA85-4821-A614-74F892427CC4}" type="slidenum">
              <a:rPr lang="en-IN" smtClean="0"/>
              <a:pPr/>
              <a:t>10</a:t>
            </a:fld>
            <a:endParaRPr lang="en-IN"/>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latin typeface="+mn-lt"/>
                <a:ea typeface="+mn-ea"/>
                <a:cs typeface="+mn-cs"/>
              </a:rPr>
              <a:t>Coca-Cola can focus on the actions and product range of its competitors to compete with them in an appropriate way. This company can increase its product range and reduce sugar content in its products to attract health conscious customers. Coca-Cola can focus on more sustainable packaging of its products to enhance sustainability of the environment and reduction of pollution level. </a:t>
            </a:r>
          </a:p>
          <a:p>
            <a:endParaRPr lang="en-IN" dirty="0"/>
          </a:p>
        </p:txBody>
      </p:sp>
      <p:sp>
        <p:nvSpPr>
          <p:cNvPr id="4" name="Slide Number Placeholder 3"/>
          <p:cNvSpPr>
            <a:spLocks noGrp="1"/>
          </p:cNvSpPr>
          <p:nvPr>
            <p:ph type="sldNum" sz="quarter" idx="10"/>
          </p:nvPr>
        </p:nvSpPr>
        <p:spPr/>
        <p:txBody>
          <a:bodyPr/>
          <a:lstStyle/>
          <a:p>
            <a:fld id="{46509E2A-AA85-4821-A614-74F892427CC4}" type="slidenum">
              <a:rPr lang="en-IN" smtClean="0"/>
              <a:pPr/>
              <a:t>12</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IN"/>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IN"/>
          </a:p>
        </p:txBody>
      </p:sp>
      <p:sp>
        <p:nvSpPr>
          <p:cNvPr id="4" name="Date Placeholder 3"/>
          <p:cNvSpPr>
            <a:spLocks noGrp="1"/>
          </p:cNvSpPr>
          <p:nvPr>
            <p:ph type="dt" sz="half" idx="10"/>
          </p:nvPr>
        </p:nvSpPr>
        <p:spPr/>
        <p:txBody>
          <a:bodyPr/>
          <a:lstStyle/>
          <a:p>
            <a:fld id="{AF64BE7C-7112-4036-8B94-6BF7ED821B7F}" type="datetimeFigureOut">
              <a:rPr lang="en-US" smtClean="0"/>
              <a:pPr/>
              <a:t>6/23/2023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21F1445-F539-4DD6-B884-68A1F7DA456F}" type="slidenum">
              <a:rPr lang="en-IN" smtClean="0"/>
              <a:pPr/>
              <a:t>‹#›</a:t>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AF64BE7C-7112-4036-8B94-6BF7ED821B7F}" type="datetimeFigureOut">
              <a:rPr lang="en-US" smtClean="0"/>
              <a:pPr/>
              <a:t>6/23/2023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21F1445-F539-4DD6-B884-68A1F7DA456F}" type="slidenum">
              <a:rPr lang="en-IN" smtClean="0"/>
              <a:pPr/>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IN"/>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F64BE7C-7112-4036-8B94-6BF7ED821B7F}" type="datetimeFigureOut">
              <a:rPr lang="en-US" smtClean="0"/>
              <a:pPr/>
              <a:t>6/23/2023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21F1445-F539-4DD6-B884-68A1F7DA456F}" type="slidenum">
              <a:rPr lang="en-IN" smtClean="0"/>
              <a:pPr/>
              <a:t>‹#›</a:t>
            </a:fld>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Date Placeholder 4"/>
          <p:cNvSpPr>
            <a:spLocks noGrp="1"/>
          </p:cNvSpPr>
          <p:nvPr>
            <p:ph type="dt" sz="half" idx="10"/>
          </p:nvPr>
        </p:nvSpPr>
        <p:spPr/>
        <p:txBody>
          <a:bodyPr/>
          <a:lstStyle/>
          <a:p>
            <a:fld id="{AF64BE7C-7112-4036-8B94-6BF7ED821B7F}" type="datetimeFigureOut">
              <a:rPr lang="en-US" smtClean="0"/>
              <a:pPr/>
              <a:t>6/23/2023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21F1445-F539-4DD6-B884-68A1F7DA456F}" type="slidenum">
              <a:rPr lang="en-IN" smtClean="0"/>
              <a:pPr/>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IN"/>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7" name="Date Placeholder 6"/>
          <p:cNvSpPr>
            <a:spLocks noGrp="1"/>
          </p:cNvSpPr>
          <p:nvPr>
            <p:ph type="dt" sz="half" idx="10"/>
          </p:nvPr>
        </p:nvSpPr>
        <p:spPr/>
        <p:txBody>
          <a:bodyPr/>
          <a:lstStyle/>
          <a:p>
            <a:fld id="{AF64BE7C-7112-4036-8B94-6BF7ED821B7F}" type="datetimeFigureOut">
              <a:rPr lang="en-US" smtClean="0"/>
              <a:pPr/>
              <a:t>6/23/2023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021F1445-F539-4DD6-B884-68A1F7DA456F}" type="slidenum">
              <a:rPr lang="en-IN" smtClean="0"/>
              <a:pPr/>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Date Placeholder 2"/>
          <p:cNvSpPr>
            <a:spLocks noGrp="1"/>
          </p:cNvSpPr>
          <p:nvPr>
            <p:ph type="dt" sz="half" idx="10"/>
          </p:nvPr>
        </p:nvSpPr>
        <p:spPr/>
        <p:txBody>
          <a:bodyPr/>
          <a:lstStyle/>
          <a:p>
            <a:fld id="{AF64BE7C-7112-4036-8B94-6BF7ED821B7F}" type="datetimeFigureOut">
              <a:rPr lang="en-US" smtClean="0"/>
              <a:pPr/>
              <a:t>6/23/2023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021F1445-F539-4DD6-B884-68A1F7DA456F}" type="slidenum">
              <a:rPr lang="en-IN" smtClean="0"/>
              <a:pPr/>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64BE7C-7112-4036-8B94-6BF7ED821B7F}" type="datetimeFigureOut">
              <a:rPr lang="en-US" smtClean="0"/>
              <a:pPr/>
              <a:t>6/23/2023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021F1445-F539-4DD6-B884-68A1F7DA456F}" type="slidenum">
              <a:rPr lang="en-IN" smtClean="0"/>
              <a:pPr/>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IN"/>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F64BE7C-7112-4036-8B94-6BF7ED821B7F}" type="datetimeFigureOut">
              <a:rPr lang="en-US" smtClean="0"/>
              <a:pPr/>
              <a:t>6/23/2023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21F1445-F539-4DD6-B884-68A1F7DA456F}" type="slidenum">
              <a:rPr lang="en-IN" smtClean="0"/>
              <a:pPr/>
              <a:t>‹#›</a:t>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IN"/>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F64BE7C-7112-4036-8B94-6BF7ED821B7F}" type="datetimeFigureOut">
              <a:rPr lang="en-US" smtClean="0"/>
              <a:pPr/>
              <a:t>6/23/2023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21F1445-F539-4DD6-B884-68A1F7DA456F}" type="slidenum">
              <a:rPr lang="en-IN" smtClean="0"/>
              <a:pPr/>
              <a:t>‹#›</a:t>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AF64BE7C-7112-4036-8B94-6BF7ED821B7F}" type="datetimeFigureOut">
              <a:rPr lang="en-US" smtClean="0"/>
              <a:pPr/>
              <a:t>6/23/2023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21F1445-F539-4DD6-B884-68A1F7DA456F}" type="slidenum">
              <a:rPr lang="en-IN" smtClean="0"/>
              <a:pPr/>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IN"/>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AF64BE7C-7112-4036-8B94-6BF7ED821B7F}" type="datetimeFigureOut">
              <a:rPr lang="en-US" smtClean="0"/>
              <a:pPr/>
              <a:t>6/23/2023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21F1445-F539-4DD6-B884-68A1F7DA456F}" type="slidenum">
              <a:rPr lang="en-IN" smtClean="0"/>
              <a:pPr/>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90000"/>
            <a:lum/>
          </a:blip>
          <a:srcRect/>
          <a:stretch>
            <a:fillRect l="-25000" r="-25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IN"/>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F64BE7C-7112-4036-8B94-6BF7ED821B7F}" type="datetimeFigureOut">
              <a:rPr lang="en-US" smtClean="0"/>
              <a:pPr/>
              <a:t>6/23/2023</a:t>
            </a:fld>
            <a:endParaRPr lang="en-IN"/>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1F1445-F539-4DD6-B884-68A1F7DA456F}" type="slidenum">
              <a:rPr lang="en-IN" smtClean="0"/>
              <a:pPr/>
              <a:t>‹#›</a:t>
            </a:fld>
            <a:endParaRPr lang="en-IN"/>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ons.gov.uk/employmentandlabourmarket/peopleinwork/employmentandemployeetypes/bulletins/uklabourmarket/june2023" TargetMode="External"/><Relationship Id="rId13" Type="http://schemas.openxmlformats.org/officeDocument/2006/relationships/hyperlink" Target="file:///C:\Users\Rajib%20Dhara\Downloads\22nd%20June\Alternative" TargetMode="External"/><Relationship Id="rId3" Type="http://schemas.openxmlformats.org/officeDocument/2006/relationships/hyperlink" Target="http://climatecasechart.com/case/earth-island-institute-v-coca-cola-co/" TargetMode="External"/><Relationship Id="rId7" Type="http://schemas.openxmlformats.org/officeDocument/2006/relationships/hyperlink" Target="https://www.macrotrends.net/countries/GBR/united-kingdom/literacy-rate" TargetMode="External"/><Relationship Id="rId12" Type="http://schemas.openxmlformats.org/officeDocument/2006/relationships/hyperlink" Target="https://tradingeconomics.com/united-kingdom/political-stability-and-absence-of-violence-terrorism-percentile-rank-upper-bound-of-90percent-confidence-interval-wb-data.html" TargetMode="External"/><Relationship Id="rId2" Type="http://schemas.openxmlformats.org/officeDocument/2006/relationships/hyperlink" Target="https://www.bbc.com/news/uk-politics-32810887" TargetMode="External"/><Relationship Id="rId1" Type="http://schemas.openxmlformats.org/officeDocument/2006/relationships/slideLayout" Target="../slideLayouts/slideLayout2.xml"/><Relationship Id="rId6" Type="http://schemas.openxmlformats.org/officeDocument/2006/relationships/hyperlink" Target="https://www.legislation.gov.uk/id/ukpga/2002/22" TargetMode="External"/><Relationship Id="rId11" Type="http://schemas.openxmlformats.org/officeDocument/2006/relationships/hyperlink" Target="https://www.statista.com/statistics/326065/coca-cola-brand-value/" TargetMode="External"/><Relationship Id="rId5" Type="http://schemas.openxmlformats.org/officeDocument/2006/relationships/hyperlink" Target="https://earth.org/global_sustain/global-sustainability-index-united-kingdom-global-scorecards/" TargetMode="External"/><Relationship Id="rId10" Type="http://schemas.openxmlformats.org/officeDocument/2006/relationships/hyperlink" Target="https://commonslibrary.parliament.uk/research-briefings/sn02784/" TargetMode="External"/><Relationship Id="rId4" Type="http://schemas.openxmlformats.org/officeDocument/2006/relationships/hyperlink" Target="https://www.coca-colacompany.com/au/news/coca-cola-from-startup-to-global-enterprise" TargetMode="External"/><Relationship Id="rId9" Type="http://schemas.openxmlformats.org/officeDocument/2006/relationships/hyperlink" Target="https://www.ons.gov.uk/economy/inflationandpriceindices/bulletins/consumerpriceinflation/may202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752601"/>
            <a:ext cx="7772400" cy="2590800"/>
          </a:xfrm>
        </p:spPr>
        <p:txBody>
          <a:bodyPr>
            <a:noAutofit/>
          </a:bodyPr>
          <a:lstStyle/>
          <a:p>
            <a:r>
              <a:rPr lang="en-IN" sz="3800" b="1" dirty="0" smtClean="0">
                <a:latin typeface="Times New Roman" pitchFamily="18" charset="0"/>
                <a:cs typeface="Times New Roman" pitchFamily="18" charset="0"/>
              </a:rPr>
              <a:t>BMMB7012</a:t>
            </a:r>
            <a:br>
              <a:rPr lang="en-IN" sz="3800" b="1" dirty="0" smtClean="0">
                <a:latin typeface="Times New Roman" pitchFamily="18" charset="0"/>
                <a:cs typeface="Times New Roman" pitchFamily="18" charset="0"/>
              </a:rPr>
            </a:br>
            <a:r>
              <a:rPr lang="en-IN" sz="3800" b="1" dirty="0" smtClean="0">
                <a:latin typeface="Times New Roman" pitchFamily="18" charset="0"/>
                <a:cs typeface="Times New Roman" pitchFamily="18" charset="0"/>
              </a:rPr>
              <a:t>MARKETING </a:t>
            </a:r>
            <a:r>
              <a:rPr lang="en-IN" sz="3800" b="1" dirty="0">
                <a:latin typeface="Times New Roman" pitchFamily="18" charset="0"/>
                <a:cs typeface="Times New Roman" pitchFamily="18" charset="0"/>
              </a:rPr>
              <a:t>MANAGEMENT </a:t>
            </a:r>
            <a:r>
              <a:rPr lang="en-IN" sz="3800" b="1" dirty="0" smtClean="0">
                <a:latin typeface="Times New Roman" pitchFamily="18" charset="0"/>
                <a:cs typeface="Times New Roman" pitchFamily="18" charset="0"/>
              </a:rPr>
              <a:t/>
            </a:r>
            <a:br>
              <a:rPr lang="en-IN" sz="3800" b="1" dirty="0" smtClean="0">
                <a:latin typeface="Times New Roman" pitchFamily="18" charset="0"/>
                <a:cs typeface="Times New Roman" pitchFamily="18" charset="0"/>
              </a:rPr>
            </a:br>
            <a:r>
              <a:rPr lang="en-IN" sz="3800" b="1" dirty="0" smtClean="0">
                <a:latin typeface="Times New Roman" pitchFamily="18" charset="0"/>
                <a:cs typeface="Times New Roman" pitchFamily="18" charset="0"/>
              </a:rPr>
              <a:t/>
            </a:r>
            <a:br>
              <a:rPr lang="en-IN" sz="3800" b="1" dirty="0" smtClean="0">
                <a:latin typeface="Times New Roman" pitchFamily="18" charset="0"/>
                <a:cs typeface="Times New Roman" pitchFamily="18" charset="0"/>
              </a:rPr>
            </a:br>
            <a:r>
              <a:rPr lang="en-IN" sz="3800" b="1" dirty="0" smtClean="0">
                <a:latin typeface="Times New Roman" pitchFamily="18" charset="0"/>
                <a:cs typeface="Times New Roman" pitchFamily="18" charset="0"/>
              </a:rPr>
              <a:t>Assignment 1</a:t>
            </a:r>
            <a:endParaRPr lang="en-IN" sz="3800" dirty="0">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457200"/>
            <a:ext cx="8229600" cy="1143000"/>
          </a:xfrm>
        </p:spPr>
        <p:txBody>
          <a:bodyPr>
            <a:normAutofit fontScale="90000"/>
          </a:bodyPr>
          <a:lstStyle/>
          <a:p>
            <a:r>
              <a:rPr lang="en-IN" sz="4000" b="1" dirty="0">
                <a:latin typeface="Times New Roman" pitchFamily="18" charset="0"/>
                <a:cs typeface="Times New Roman" pitchFamily="18" charset="0"/>
              </a:rPr>
              <a:t>Introduction</a:t>
            </a:r>
            <a:r>
              <a:rPr lang="en-IN" b="1" dirty="0"/>
              <a:t> </a:t>
            </a:r>
            <a:br>
              <a:rPr lang="en-IN" b="1" dirty="0"/>
            </a:br>
            <a:endParaRPr lang="en-IN" dirty="0"/>
          </a:p>
        </p:txBody>
      </p:sp>
      <p:sp>
        <p:nvSpPr>
          <p:cNvPr id="3" name="Content Placeholder 2"/>
          <p:cNvSpPr>
            <a:spLocks noGrp="1"/>
          </p:cNvSpPr>
          <p:nvPr>
            <p:ph idx="1"/>
          </p:nvPr>
        </p:nvSpPr>
        <p:spPr>
          <a:xfrm>
            <a:off x="457200" y="1371600"/>
            <a:ext cx="8077200" cy="4525963"/>
          </a:xfrm>
        </p:spPr>
        <p:txBody>
          <a:bodyPr>
            <a:normAutofit/>
          </a:bodyPr>
          <a:lstStyle/>
          <a:p>
            <a:pPr algn="just">
              <a:lnSpc>
                <a:spcPct val="150000"/>
              </a:lnSpc>
              <a:buNone/>
            </a:pPr>
            <a:r>
              <a:rPr lang="en-IN" sz="1800" dirty="0">
                <a:latin typeface="Times New Roman" pitchFamily="18" charset="0"/>
                <a:cs typeface="Times New Roman" pitchFamily="18" charset="0"/>
              </a:rPr>
              <a:t>Marketing management refers to control and operation of different marketing activities by a company. The report focuses on marketing management of Coca-Cola. </a:t>
            </a:r>
            <a:r>
              <a:rPr lang="en-IN" sz="1800" dirty="0" smtClean="0">
                <a:solidFill>
                  <a:srgbClr val="FF0000"/>
                </a:solidFill>
                <a:latin typeface="Times New Roman" pitchFamily="18" charset="0"/>
                <a:cs typeface="Times New Roman" pitchFamily="18" charset="0"/>
              </a:rPr>
              <a:t>In this presentation, contemporary issues that Coca-Cola is facing will be described with the use of </a:t>
            </a:r>
            <a:r>
              <a:rPr lang="en-IN" sz="1800" dirty="0">
                <a:solidFill>
                  <a:srgbClr val="FF0000"/>
                </a:solidFill>
                <a:latin typeface="Times New Roman" pitchFamily="18" charset="0"/>
                <a:cs typeface="Times New Roman" pitchFamily="18" charset="0"/>
              </a:rPr>
              <a:t>PESTLE, SWOT and Porter’s five force </a:t>
            </a:r>
            <a:r>
              <a:rPr lang="en-IN" sz="1800" dirty="0" smtClean="0">
                <a:solidFill>
                  <a:srgbClr val="FF0000"/>
                </a:solidFill>
                <a:latin typeface="Times New Roman" pitchFamily="18" charset="0"/>
                <a:cs typeface="Times New Roman" pitchFamily="18" charset="0"/>
              </a:rPr>
              <a:t>analysis. Use of these frameworks will provide a better </a:t>
            </a:r>
            <a:r>
              <a:rPr lang="en-IN" sz="1800" dirty="0">
                <a:solidFill>
                  <a:srgbClr val="FF0000"/>
                </a:solidFill>
                <a:latin typeface="Times New Roman" pitchFamily="18" charset="0"/>
                <a:cs typeface="Times New Roman" pitchFamily="18" charset="0"/>
              </a:rPr>
              <a:t>understanding marketing management of this </a:t>
            </a:r>
            <a:r>
              <a:rPr lang="en-IN" sz="1800" dirty="0" smtClean="0">
                <a:solidFill>
                  <a:srgbClr val="FF0000"/>
                </a:solidFill>
                <a:latin typeface="Times New Roman" pitchFamily="18" charset="0"/>
                <a:cs typeface="Times New Roman" pitchFamily="18" charset="0"/>
              </a:rPr>
              <a:t>company. </a:t>
            </a:r>
            <a:r>
              <a:rPr lang="en-IN" sz="1800" dirty="0" smtClean="0">
                <a:solidFill>
                  <a:srgbClr val="FF0000"/>
                </a:solidFill>
                <a:latin typeface="Times New Roman" pitchFamily="18" charset="0"/>
                <a:cs typeface="Times New Roman" pitchFamily="18" charset="0"/>
              </a:rPr>
              <a:t>As you all are aware of the fact that </a:t>
            </a:r>
            <a:r>
              <a:rPr lang="en-IN" sz="1800" dirty="0" smtClean="0">
                <a:solidFill>
                  <a:srgbClr val="FF0000"/>
                </a:solidFill>
                <a:latin typeface="Times New Roman" pitchFamily="18" charset="0"/>
                <a:cs typeface="Times New Roman" pitchFamily="18" charset="0"/>
              </a:rPr>
              <a:t>this renowned </a:t>
            </a:r>
            <a:r>
              <a:rPr lang="en-IN" sz="1800" dirty="0" smtClean="0">
                <a:solidFill>
                  <a:srgbClr val="FF0000"/>
                </a:solidFill>
                <a:latin typeface="Times New Roman" pitchFamily="18" charset="0"/>
                <a:cs typeface="Times New Roman" pitchFamily="18" charset="0"/>
              </a:rPr>
              <a:t>carbonated soft drink </a:t>
            </a:r>
            <a:r>
              <a:rPr lang="en-IN" sz="1800" dirty="0" smtClean="0">
                <a:solidFill>
                  <a:srgbClr val="FF0000"/>
                </a:solidFill>
                <a:latin typeface="Times New Roman" pitchFamily="18" charset="0"/>
                <a:cs typeface="Times New Roman" pitchFamily="18" charset="0"/>
              </a:rPr>
              <a:t>manufacturer</a:t>
            </a:r>
            <a:r>
              <a:rPr lang="en-IN" sz="1800" dirty="0" smtClean="0">
                <a:solidFill>
                  <a:srgbClr val="FF0000"/>
                </a:solidFill>
                <a:latin typeface="Times New Roman" pitchFamily="18" charset="0"/>
                <a:cs typeface="Times New Roman" pitchFamily="18" charset="0"/>
              </a:rPr>
              <a:t> </a:t>
            </a:r>
            <a:r>
              <a:rPr lang="en-IN" sz="1800" dirty="0" smtClean="0">
                <a:solidFill>
                  <a:srgbClr val="FF0000"/>
                </a:solidFill>
                <a:latin typeface="Times New Roman" pitchFamily="18" charset="0"/>
                <a:cs typeface="Times New Roman" pitchFamily="18" charset="0"/>
              </a:rPr>
              <a:t>faced allegations of </a:t>
            </a:r>
            <a:r>
              <a:rPr lang="en-IN" sz="1800" dirty="0" smtClean="0">
                <a:solidFill>
                  <a:srgbClr val="FF0000"/>
                </a:solidFill>
                <a:latin typeface="Times New Roman" pitchFamily="18" charset="0"/>
                <a:cs typeface="Times New Roman" pitchFamily="18" charset="0"/>
              </a:rPr>
              <a:t>data breach in development of social </a:t>
            </a:r>
            <a:r>
              <a:rPr lang="en-IN" sz="1800" dirty="0" smtClean="0">
                <a:solidFill>
                  <a:srgbClr val="FF0000"/>
                </a:solidFill>
                <a:latin typeface="Times New Roman" pitchFamily="18" charset="0"/>
                <a:cs typeface="Times New Roman" pitchFamily="18" charset="0"/>
              </a:rPr>
              <a:t>media</a:t>
            </a:r>
            <a:r>
              <a:rPr lang="en-IN" sz="1800" dirty="0" smtClean="0">
                <a:latin typeface="Times New Roman" pitchFamily="18" charset="0"/>
                <a:cs typeface="Times New Roman" pitchFamily="18" charset="0"/>
              </a:rPr>
              <a:t>.   </a:t>
            </a:r>
            <a:endParaRPr lang="en-IN" sz="1800" dirty="0">
              <a:latin typeface="Times New Roman" pitchFamily="18" charset="0"/>
              <a:cs typeface="Times New Roman" pitchFamily="18" charset="0"/>
            </a:endParaRPr>
          </a:p>
        </p:txBody>
      </p:sp>
      <p:pic>
        <p:nvPicPr>
          <p:cNvPr id="1026" name="Picture 2"/>
          <p:cNvPicPr>
            <a:picLocks noChangeAspect="1" noChangeArrowheads="1"/>
          </p:cNvPicPr>
          <p:nvPr/>
        </p:nvPicPr>
        <p:blipFill>
          <a:blip r:embed="rId3"/>
          <a:srcRect/>
          <a:stretch>
            <a:fillRect/>
          </a:stretch>
        </p:blipFill>
        <p:spPr bwMode="auto">
          <a:xfrm>
            <a:off x="3048000" y="4419600"/>
            <a:ext cx="3124200" cy="2152650"/>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0"/>
            <a:ext cx="8458200" cy="1143000"/>
          </a:xfrm>
        </p:spPr>
        <p:txBody>
          <a:bodyPr>
            <a:noAutofit/>
          </a:bodyPr>
          <a:lstStyle/>
          <a:p>
            <a:r>
              <a:rPr lang="en-IN" sz="3200" b="1" i="1" dirty="0" smtClean="0">
                <a:solidFill>
                  <a:srgbClr val="FF0000"/>
                </a:solidFill>
                <a:latin typeface="Times New Roman" pitchFamily="18" charset="0"/>
                <a:cs typeface="Times New Roman" pitchFamily="18" charset="0"/>
              </a:rPr>
              <a:t>Contemporary issue in marketing management </a:t>
            </a:r>
            <a:endParaRPr lang="en-IN" sz="3200" dirty="0">
              <a:solidFill>
                <a:srgbClr val="FF0000"/>
              </a:solidFill>
              <a:latin typeface="Times New Roman" pitchFamily="18" charset="0"/>
              <a:cs typeface="Times New Roman" pitchFamily="18" charset="0"/>
            </a:endParaRPr>
          </a:p>
        </p:txBody>
      </p:sp>
      <p:sp>
        <p:nvSpPr>
          <p:cNvPr id="3" name="Content Placeholder 2"/>
          <p:cNvSpPr>
            <a:spLocks noGrp="1"/>
          </p:cNvSpPr>
          <p:nvPr>
            <p:ph idx="1"/>
          </p:nvPr>
        </p:nvSpPr>
        <p:spPr>
          <a:xfrm>
            <a:off x="304800" y="1066800"/>
            <a:ext cx="8458200" cy="4525963"/>
          </a:xfrm>
        </p:spPr>
        <p:txBody>
          <a:bodyPr>
            <a:normAutofit/>
          </a:bodyPr>
          <a:lstStyle/>
          <a:p>
            <a:pPr lvl="0" algn="just">
              <a:lnSpc>
                <a:spcPct val="150000"/>
              </a:lnSpc>
            </a:pPr>
            <a:r>
              <a:rPr lang="en-IN" sz="1550" dirty="0" smtClean="0">
                <a:solidFill>
                  <a:srgbClr val="FF0000"/>
                </a:solidFill>
                <a:latin typeface="Times New Roman" pitchFamily="18" charset="0"/>
                <a:cs typeface="Times New Roman" pitchFamily="18" charset="0"/>
              </a:rPr>
              <a:t>Coca-cola faced a problem of data breach in development of social media and in the time of its application in the marketing platform</a:t>
            </a:r>
          </a:p>
          <a:p>
            <a:pPr lvl="0" algn="just">
              <a:lnSpc>
                <a:spcPct val="150000"/>
              </a:lnSpc>
            </a:pPr>
            <a:r>
              <a:rPr lang="en-IN" sz="1550" dirty="0" smtClean="0">
                <a:solidFill>
                  <a:srgbClr val="FF0000"/>
                </a:solidFill>
                <a:latin typeface="Times New Roman" pitchFamily="18" charset="0"/>
                <a:cs typeface="Times New Roman" pitchFamily="18" charset="0"/>
              </a:rPr>
              <a:t>About 74000 records were compromised due to hacking of its information and stolen of dozen of laptops in several years (Csoonline.com, 2022) </a:t>
            </a:r>
          </a:p>
          <a:p>
            <a:pPr lvl="0" algn="just">
              <a:lnSpc>
                <a:spcPct val="150000"/>
              </a:lnSpc>
            </a:pPr>
            <a:r>
              <a:rPr lang="en-IN" sz="1550" dirty="0" smtClean="0">
                <a:solidFill>
                  <a:srgbClr val="FF0000"/>
                </a:solidFill>
                <a:latin typeface="Times New Roman" pitchFamily="18" charset="0"/>
                <a:cs typeface="Times New Roman" pitchFamily="18" charset="0"/>
              </a:rPr>
              <a:t>Certain employees in Coca-Cola were received phishing emails where asking to provide login credentials  </a:t>
            </a:r>
          </a:p>
          <a:p>
            <a:pPr lvl="0" algn="just">
              <a:lnSpc>
                <a:spcPct val="150000"/>
              </a:lnSpc>
            </a:pPr>
            <a:r>
              <a:rPr lang="en-IN" sz="1550" dirty="0" smtClean="0">
                <a:solidFill>
                  <a:srgbClr val="FF0000"/>
                </a:solidFill>
                <a:latin typeface="Times New Roman" pitchFamily="18" charset="0"/>
                <a:cs typeface="Times New Roman" pitchFamily="18" charset="0"/>
              </a:rPr>
              <a:t>Approximately, </a:t>
            </a:r>
            <a:r>
              <a:rPr lang="en-IN" sz="1550" dirty="0" smtClean="0">
                <a:solidFill>
                  <a:srgbClr val="FF0000"/>
                </a:solidFill>
                <a:latin typeface="Times New Roman" pitchFamily="18" charset="0"/>
                <a:cs typeface="Times New Roman" pitchFamily="18" charset="0"/>
              </a:rPr>
              <a:t>2181 personal records were breached in Coca-Cola company due to hacking of private information (Csoonline.com, 2022</a:t>
            </a:r>
            <a:r>
              <a:rPr lang="en-IN" sz="1550" dirty="0" smtClean="0">
                <a:solidFill>
                  <a:srgbClr val="FF0000"/>
                </a:solidFill>
                <a:latin typeface="Times New Roman" pitchFamily="18" charset="0"/>
                <a:cs typeface="Times New Roman" pitchFamily="18" charset="0"/>
              </a:rPr>
              <a:t>)</a:t>
            </a:r>
            <a:endParaRPr lang="en-IN" sz="1550" dirty="0" smtClean="0">
              <a:solidFill>
                <a:srgbClr val="FF0000"/>
              </a:solidFill>
              <a:latin typeface="Times New Roman" pitchFamily="18" charset="0"/>
              <a:cs typeface="Times New Roman" pitchFamily="18" charset="0"/>
            </a:endParaRPr>
          </a:p>
        </p:txBody>
      </p:sp>
      <p:pic>
        <p:nvPicPr>
          <p:cNvPr id="2050" name="Picture 2"/>
          <p:cNvPicPr>
            <a:picLocks noChangeAspect="1" noChangeArrowheads="1"/>
          </p:cNvPicPr>
          <p:nvPr/>
        </p:nvPicPr>
        <p:blipFill>
          <a:blip r:embed="rId3"/>
          <a:srcRect/>
          <a:stretch>
            <a:fillRect/>
          </a:stretch>
        </p:blipFill>
        <p:spPr bwMode="auto">
          <a:xfrm>
            <a:off x="1524000" y="4105275"/>
            <a:ext cx="7172325" cy="2752725"/>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IN" sz="3600" b="1" i="1" dirty="0">
                <a:latin typeface="Times New Roman" pitchFamily="18" charset="0"/>
                <a:cs typeface="Times New Roman" pitchFamily="18" charset="0"/>
              </a:rPr>
              <a:t>PESTLE analysis </a:t>
            </a:r>
            <a:r>
              <a:rPr lang="en-IN" sz="3600" dirty="0">
                <a:latin typeface="Times New Roman" pitchFamily="18" charset="0"/>
                <a:cs typeface="Times New Roman" pitchFamily="18" charset="0"/>
              </a:rPr>
              <a:t/>
            </a:r>
            <a:br>
              <a:rPr lang="en-IN" sz="3600" dirty="0">
                <a:latin typeface="Times New Roman" pitchFamily="18" charset="0"/>
                <a:cs typeface="Times New Roman" pitchFamily="18" charset="0"/>
              </a:rPr>
            </a:br>
            <a:endParaRPr lang="en-IN" sz="3600" dirty="0">
              <a:latin typeface="Times New Roman" pitchFamily="18" charset="0"/>
              <a:cs typeface="Times New Roman" pitchFamily="18" charset="0"/>
            </a:endParaRPr>
          </a:p>
        </p:txBody>
      </p:sp>
      <p:sp>
        <p:nvSpPr>
          <p:cNvPr id="3" name="Content Placeholder 2"/>
          <p:cNvSpPr>
            <a:spLocks noGrp="1"/>
          </p:cNvSpPr>
          <p:nvPr>
            <p:ph idx="1"/>
          </p:nvPr>
        </p:nvSpPr>
        <p:spPr>
          <a:xfrm>
            <a:off x="381000" y="990600"/>
            <a:ext cx="8229600" cy="3052936"/>
          </a:xfrm>
        </p:spPr>
        <p:txBody>
          <a:bodyPr>
            <a:noAutofit/>
          </a:bodyPr>
          <a:lstStyle/>
          <a:p>
            <a:pPr algn="just">
              <a:lnSpc>
                <a:spcPct val="170000"/>
              </a:lnSpc>
              <a:buNone/>
            </a:pPr>
            <a:r>
              <a:rPr lang="en-IN" sz="1600" b="1" dirty="0" smtClean="0">
                <a:latin typeface="Times New Roman" pitchFamily="18" charset="0"/>
                <a:cs typeface="Times New Roman" pitchFamily="18" charset="0"/>
              </a:rPr>
              <a:t>Political</a:t>
            </a:r>
          </a:p>
          <a:p>
            <a:pPr lvl="0" algn="just">
              <a:lnSpc>
                <a:spcPct val="170000"/>
              </a:lnSpc>
            </a:pPr>
            <a:r>
              <a:rPr lang="en-IN" sz="1600" dirty="0">
                <a:latin typeface="Times New Roman" pitchFamily="18" charset="0"/>
                <a:cs typeface="Times New Roman" pitchFamily="18" charset="0"/>
              </a:rPr>
              <a:t>The UK has political stable government and the stability is about 77.36% (Tradingeconomics.com, 2022)</a:t>
            </a:r>
          </a:p>
          <a:p>
            <a:pPr algn="just">
              <a:lnSpc>
                <a:spcPct val="170000"/>
              </a:lnSpc>
            </a:pPr>
            <a:r>
              <a:rPr lang="en-IN" sz="1600" dirty="0" err="1">
                <a:latin typeface="Times New Roman" pitchFamily="18" charset="0"/>
                <a:cs typeface="Times New Roman" pitchFamily="18" charset="0"/>
              </a:rPr>
              <a:t>Brexit</a:t>
            </a:r>
            <a:r>
              <a:rPr lang="en-IN" sz="1600" dirty="0">
                <a:latin typeface="Times New Roman" pitchFamily="18" charset="0"/>
                <a:cs typeface="Times New Roman" pitchFamily="18" charset="0"/>
              </a:rPr>
              <a:t> incident on 2020 (BBC.com, 2022</a:t>
            </a:r>
            <a:r>
              <a:rPr lang="en-IN" sz="1600" dirty="0" smtClean="0">
                <a:latin typeface="Times New Roman" pitchFamily="18" charset="0"/>
                <a:cs typeface="Times New Roman" pitchFamily="18" charset="0"/>
              </a:rPr>
              <a:t>)</a:t>
            </a:r>
          </a:p>
          <a:p>
            <a:pPr algn="just">
              <a:lnSpc>
                <a:spcPct val="170000"/>
              </a:lnSpc>
            </a:pPr>
            <a:endParaRPr lang="en-IN" sz="1600" dirty="0" smtClean="0">
              <a:latin typeface="Times New Roman" pitchFamily="18" charset="0"/>
              <a:cs typeface="Times New Roman" pitchFamily="18" charset="0"/>
            </a:endParaRPr>
          </a:p>
          <a:p>
            <a:pPr algn="just">
              <a:lnSpc>
                <a:spcPct val="170000"/>
              </a:lnSpc>
            </a:pPr>
            <a:endParaRPr lang="en-IN" sz="1600" dirty="0" smtClean="0">
              <a:latin typeface="Times New Roman" pitchFamily="18" charset="0"/>
              <a:cs typeface="Times New Roman" pitchFamily="18" charset="0"/>
            </a:endParaRPr>
          </a:p>
          <a:p>
            <a:pPr algn="just">
              <a:lnSpc>
                <a:spcPct val="170000"/>
              </a:lnSpc>
            </a:pPr>
            <a:endParaRPr lang="en-IN" sz="1600" dirty="0" smtClean="0">
              <a:latin typeface="Times New Roman" pitchFamily="18" charset="0"/>
              <a:cs typeface="Times New Roman" pitchFamily="18" charset="0"/>
            </a:endParaRPr>
          </a:p>
          <a:p>
            <a:pPr algn="just">
              <a:lnSpc>
                <a:spcPct val="170000"/>
              </a:lnSpc>
            </a:pPr>
            <a:endParaRPr lang="en-IN" sz="1600" dirty="0" smtClean="0">
              <a:latin typeface="Times New Roman" pitchFamily="18" charset="0"/>
              <a:cs typeface="Times New Roman" pitchFamily="18" charset="0"/>
            </a:endParaRPr>
          </a:p>
          <a:p>
            <a:pPr algn="just">
              <a:lnSpc>
                <a:spcPct val="170000"/>
              </a:lnSpc>
              <a:buNone/>
            </a:pPr>
            <a:r>
              <a:rPr lang="en-IN" sz="1600" b="1" dirty="0">
                <a:latin typeface="Times New Roman" pitchFamily="18" charset="0"/>
                <a:cs typeface="Times New Roman" pitchFamily="18" charset="0"/>
              </a:rPr>
              <a:t>Economical </a:t>
            </a:r>
            <a:endParaRPr lang="en-IN" sz="1600" b="1" dirty="0" smtClean="0">
              <a:latin typeface="Times New Roman" pitchFamily="18" charset="0"/>
              <a:cs typeface="Times New Roman" pitchFamily="18" charset="0"/>
            </a:endParaRPr>
          </a:p>
          <a:p>
            <a:pPr lvl="0" algn="just">
              <a:lnSpc>
                <a:spcPct val="170000"/>
              </a:lnSpc>
            </a:pPr>
            <a:r>
              <a:rPr lang="en-IN" sz="1600" dirty="0">
                <a:latin typeface="Times New Roman" pitchFamily="18" charset="0"/>
                <a:cs typeface="Times New Roman" pitchFamily="18" charset="0"/>
              </a:rPr>
              <a:t>Inflation rate is 8.7% in 2023 (Ons.gov.uk, 2022) </a:t>
            </a:r>
          </a:p>
          <a:p>
            <a:pPr lvl="0" algn="just">
              <a:lnSpc>
                <a:spcPct val="170000"/>
              </a:lnSpc>
            </a:pPr>
            <a:r>
              <a:rPr lang="en-IN" sz="1600" dirty="0">
                <a:latin typeface="Times New Roman" pitchFamily="18" charset="0"/>
                <a:cs typeface="Times New Roman" pitchFamily="18" charset="0"/>
              </a:rPr>
              <a:t>Tax rate is 25% in 2023 (Ons.gov.uk, 2022)</a:t>
            </a:r>
          </a:p>
          <a:p>
            <a:pPr algn="just">
              <a:lnSpc>
                <a:spcPct val="170000"/>
              </a:lnSpc>
            </a:pPr>
            <a:r>
              <a:rPr lang="en-IN" sz="1600" dirty="0">
                <a:latin typeface="Times New Roman" pitchFamily="18" charset="0"/>
                <a:cs typeface="Times New Roman" pitchFamily="18" charset="0"/>
              </a:rPr>
              <a:t>GDP growth rate is 0.4% in 2023 (Parliament.uk, 2022</a:t>
            </a:r>
            <a:r>
              <a:rPr lang="en-IN" sz="1600" dirty="0" smtClean="0">
                <a:latin typeface="Times New Roman" pitchFamily="18" charset="0"/>
                <a:cs typeface="Times New Roman" pitchFamily="18" charset="0"/>
              </a:rPr>
              <a:t>)</a:t>
            </a:r>
            <a:endParaRPr lang="en-IN" sz="1600" dirty="0" smtClean="0">
              <a:latin typeface="Times New Roman" pitchFamily="18" charset="0"/>
              <a:cs typeface="Times New Roman" pitchFamily="18" charset="0"/>
            </a:endParaRPr>
          </a:p>
        </p:txBody>
      </p:sp>
      <p:pic>
        <p:nvPicPr>
          <p:cNvPr id="23555" name="Picture 3"/>
          <p:cNvPicPr>
            <a:picLocks noChangeAspect="1" noChangeArrowheads="1"/>
          </p:cNvPicPr>
          <p:nvPr/>
        </p:nvPicPr>
        <p:blipFill>
          <a:blip r:embed="rId3"/>
          <a:srcRect/>
          <a:stretch>
            <a:fillRect/>
          </a:stretch>
        </p:blipFill>
        <p:spPr bwMode="auto">
          <a:xfrm>
            <a:off x="4343400" y="2362200"/>
            <a:ext cx="4495800" cy="2743200"/>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IN" sz="3500" b="1" i="1" dirty="0" smtClean="0">
                <a:latin typeface="Times New Roman" pitchFamily="18" charset="0"/>
                <a:cs typeface="Times New Roman" pitchFamily="18" charset="0"/>
              </a:rPr>
              <a:t>PESTLE analysis </a:t>
            </a:r>
            <a:r>
              <a:rPr lang="en-IN" sz="3500" dirty="0" smtClean="0">
                <a:latin typeface="Times New Roman" pitchFamily="18" charset="0"/>
                <a:cs typeface="Times New Roman" pitchFamily="18" charset="0"/>
              </a:rPr>
              <a:t/>
            </a:r>
            <a:br>
              <a:rPr lang="en-IN" sz="3500" dirty="0" smtClean="0">
                <a:latin typeface="Times New Roman" pitchFamily="18" charset="0"/>
                <a:cs typeface="Times New Roman" pitchFamily="18" charset="0"/>
              </a:rPr>
            </a:br>
            <a:endParaRPr lang="en-IN" sz="3500" dirty="0"/>
          </a:p>
        </p:txBody>
      </p:sp>
      <p:sp>
        <p:nvSpPr>
          <p:cNvPr id="3" name="Content Placeholder 2"/>
          <p:cNvSpPr>
            <a:spLocks noGrp="1"/>
          </p:cNvSpPr>
          <p:nvPr>
            <p:ph idx="1"/>
          </p:nvPr>
        </p:nvSpPr>
        <p:spPr>
          <a:xfrm>
            <a:off x="381000" y="609600"/>
            <a:ext cx="8219256" cy="4525963"/>
          </a:xfrm>
        </p:spPr>
        <p:txBody>
          <a:bodyPr>
            <a:normAutofit/>
          </a:bodyPr>
          <a:lstStyle/>
          <a:p>
            <a:pPr algn="just">
              <a:lnSpc>
                <a:spcPct val="170000"/>
              </a:lnSpc>
              <a:buNone/>
            </a:pPr>
            <a:r>
              <a:rPr lang="en-IN" sz="1600" b="1" dirty="0" smtClean="0">
                <a:latin typeface="Times New Roman" pitchFamily="18" charset="0"/>
                <a:cs typeface="Times New Roman" pitchFamily="18" charset="0"/>
              </a:rPr>
              <a:t>Social </a:t>
            </a:r>
          </a:p>
          <a:p>
            <a:pPr lvl="0" algn="just">
              <a:lnSpc>
                <a:spcPct val="170000"/>
              </a:lnSpc>
            </a:pPr>
            <a:r>
              <a:rPr lang="en-IN" sz="1600" dirty="0" smtClean="0">
                <a:latin typeface="Times New Roman" pitchFamily="18" charset="0"/>
                <a:cs typeface="Times New Roman" pitchFamily="18" charset="0"/>
              </a:rPr>
              <a:t>Literacy rate in the UK is 99% in 2023 (Macrotrends.net, 2022)</a:t>
            </a:r>
          </a:p>
          <a:p>
            <a:pPr lvl="0" algn="just">
              <a:lnSpc>
                <a:spcPct val="170000"/>
              </a:lnSpc>
            </a:pPr>
            <a:r>
              <a:rPr lang="en-IN" sz="1600" dirty="0" smtClean="0">
                <a:latin typeface="Times New Roman" pitchFamily="18" charset="0"/>
                <a:cs typeface="Times New Roman" pitchFamily="18" charset="0"/>
              </a:rPr>
              <a:t>Population growth rate is 0.34% in 2023 (Macrotrends.net, 2022)</a:t>
            </a:r>
          </a:p>
          <a:p>
            <a:pPr algn="just">
              <a:lnSpc>
                <a:spcPct val="170000"/>
              </a:lnSpc>
            </a:pPr>
            <a:r>
              <a:rPr lang="en-IN" sz="1600" dirty="0" smtClean="0">
                <a:latin typeface="Times New Roman" pitchFamily="18" charset="0"/>
                <a:cs typeface="Times New Roman" pitchFamily="18" charset="0"/>
              </a:rPr>
              <a:t>Employment rate is 76% in 2023 (Ons.gov.uk, 2022) </a:t>
            </a:r>
            <a:endParaRPr lang="en-IN" sz="1600" b="1" dirty="0" smtClean="0">
              <a:latin typeface="Times New Roman" pitchFamily="18" charset="0"/>
              <a:cs typeface="Times New Roman" pitchFamily="18" charset="0"/>
            </a:endParaRPr>
          </a:p>
          <a:p>
            <a:pPr algn="just">
              <a:lnSpc>
                <a:spcPct val="170000"/>
              </a:lnSpc>
              <a:buNone/>
            </a:pPr>
            <a:r>
              <a:rPr lang="en-IN" sz="1600" b="1" dirty="0" smtClean="0">
                <a:latin typeface="Times New Roman" pitchFamily="18" charset="0"/>
                <a:cs typeface="Times New Roman" pitchFamily="18" charset="0"/>
              </a:rPr>
              <a:t>Technological </a:t>
            </a:r>
            <a:endParaRPr lang="en-IN" sz="1600" dirty="0">
              <a:latin typeface="Times New Roman" pitchFamily="18" charset="0"/>
              <a:cs typeface="Times New Roman" pitchFamily="18" charset="0"/>
            </a:endParaRPr>
          </a:p>
          <a:p>
            <a:pPr lvl="0" algn="just">
              <a:lnSpc>
                <a:spcPct val="170000"/>
              </a:lnSpc>
            </a:pPr>
            <a:r>
              <a:rPr lang="en-IN" sz="1600" dirty="0">
                <a:latin typeface="Times New Roman" pitchFamily="18" charset="0"/>
                <a:cs typeface="Times New Roman" pitchFamily="18" charset="0"/>
              </a:rPr>
              <a:t>The UK has adopted “alternative quantum computer” in 2023 (</a:t>
            </a:r>
            <a:r>
              <a:rPr lang="en-IN" sz="1600" dirty="0" err="1">
                <a:latin typeface="Times New Roman" pitchFamily="18" charset="0"/>
                <a:cs typeface="Times New Roman" pitchFamily="18" charset="0"/>
              </a:rPr>
              <a:t>Uktech.news</a:t>
            </a:r>
            <a:r>
              <a:rPr lang="en-IN" sz="1600" dirty="0">
                <a:latin typeface="Times New Roman" pitchFamily="18" charset="0"/>
                <a:cs typeface="Times New Roman" pitchFamily="18" charset="0"/>
              </a:rPr>
              <a:t>, 2022)</a:t>
            </a:r>
          </a:p>
          <a:p>
            <a:pPr lvl="0" algn="just">
              <a:lnSpc>
                <a:spcPct val="170000"/>
              </a:lnSpc>
            </a:pPr>
            <a:r>
              <a:rPr lang="en-IN" sz="1600" dirty="0">
                <a:latin typeface="Times New Roman" pitchFamily="18" charset="0"/>
                <a:cs typeface="Times New Roman" pitchFamily="18" charset="0"/>
              </a:rPr>
              <a:t>The UK uses AI, </a:t>
            </a:r>
            <a:r>
              <a:rPr lang="en-IN" sz="1600" dirty="0" err="1">
                <a:latin typeface="Times New Roman" pitchFamily="18" charset="0"/>
                <a:cs typeface="Times New Roman" pitchFamily="18" charset="0"/>
              </a:rPr>
              <a:t>metaverse</a:t>
            </a:r>
            <a:r>
              <a:rPr lang="en-IN" sz="1600" dirty="0" smtClean="0">
                <a:latin typeface="Times New Roman" pitchFamily="18" charset="0"/>
                <a:cs typeface="Times New Roman" pitchFamily="18" charset="0"/>
              </a:rPr>
              <a:t>, and </a:t>
            </a:r>
            <a:r>
              <a:rPr lang="en-IN" sz="1600" dirty="0">
                <a:latin typeface="Times New Roman" pitchFamily="18" charset="0"/>
                <a:cs typeface="Times New Roman" pitchFamily="18" charset="0"/>
              </a:rPr>
              <a:t>data analytics as advanced </a:t>
            </a:r>
            <a:r>
              <a:rPr lang="en-IN" sz="1600" dirty="0" smtClean="0">
                <a:latin typeface="Times New Roman" pitchFamily="18" charset="0"/>
                <a:cs typeface="Times New Roman" pitchFamily="18" charset="0"/>
              </a:rPr>
              <a:t>technologies</a:t>
            </a:r>
            <a:endParaRPr lang="en-IN" sz="1600" dirty="0">
              <a:latin typeface="Times New Roman" pitchFamily="18" charset="0"/>
              <a:cs typeface="Times New Roman" pitchFamily="18" charset="0"/>
            </a:endParaRPr>
          </a:p>
          <a:p>
            <a:pPr algn="just">
              <a:lnSpc>
                <a:spcPct val="170000"/>
              </a:lnSpc>
            </a:pPr>
            <a:r>
              <a:rPr lang="en-IN" sz="1600" dirty="0">
                <a:latin typeface="Times New Roman" pitchFamily="18" charset="0"/>
                <a:cs typeface="Times New Roman" pitchFamily="18" charset="0"/>
              </a:rPr>
              <a:t>Government invested about £80m for technological development (</a:t>
            </a:r>
            <a:r>
              <a:rPr lang="en-IN" sz="1600" dirty="0" err="1">
                <a:latin typeface="Times New Roman" pitchFamily="18" charset="0"/>
                <a:cs typeface="Times New Roman" pitchFamily="18" charset="0"/>
              </a:rPr>
              <a:t>Uktech.news</a:t>
            </a:r>
            <a:r>
              <a:rPr lang="en-IN" sz="1600" dirty="0">
                <a:latin typeface="Times New Roman" pitchFamily="18" charset="0"/>
                <a:cs typeface="Times New Roman" pitchFamily="18" charset="0"/>
              </a:rPr>
              <a:t>, 2022</a:t>
            </a:r>
            <a:r>
              <a:rPr lang="en-IN" sz="1600" dirty="0" smtClean="0">
                <a:latin typeface="Times New Roman" pitchFamily="18" charset="0"/>
                <a:cs typeface="Times New Roman" pitchFamily="18" charset="0"/>
              </a:rPr>
              <a:t>)</a:t>
            </a:r>
            <a:endParaRPr lang="en-IN" sz="1600" dirty="0" smtClean="0">
              <a:latin typeface="Times New Roman" pitchFamily="18" charset="0"/>
              <a:cs typeface="Times New Roman" pitchFamily="18" charset="0"/>
            </a:endParaRPr>
          </a:p>
        </p:txBody>
      </p:sp>
      <p:pic>
        <p:nvPicPr>
          <p:cNvPr id="3075" name="Picture 3"/>
          <p:cNvPicPr>
            <a:picLocks noChangeAspect="1" noChangeArrowheads="1"/>
          </p:cNvPicPr>
          <p:nvPr/>
        </p:nvPicPr>
        <p:blipFill>
          <a:blip r:embed="rId3"/>
          <a:srcRect/>
          <a:stretch>
            <a:fillRect/>
          </a:stretch>
        </p:blipFill>
        <p:spPr bwMode="auto">
          <a:xfrm>
            <a:off x="3429000" y="4419600"/>
            <a:ext cx="5257800" cy="2438400"/>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228600"/>
            <a:ext cx="8229600" cy="1143000"/>
          </a:xfrm>
        </p:spPr>
        <p:txBody>
          <a:bodyPr>
            <a:normAutofit/>
          </a:bodyPr>
          <a:lstStyle/>
          <a:p>
            <a:r>
              <a:rPr lang="en-IN" sz="4000" b="1" i="1" dirty="0" smtClean="0">
                <a:latin typeface="Times New Roman" pitchFamily="18" charset="0"/>
                <a:cs typeface="Times New Roman" pitchFamily="18" charset="0"/>
              </a:rPr>
              <a:t>PESTLE analysis </a:t>
            </a:r>
            <a:endParaRPr lang="en-IN" sz="4000" dirty="0"/>
          </a:p>
        </p:txBody>
      </p:sp>
      <p:sp>
        <p:nvSpPr>
          <p:cNvPr id="3" name="Content Placeholder 2"/>
          <p:cNvSpPr>
            <a:spLocks noGrp="1"/>
          </p:cNvSpPr>
          <p:nvPr>
            <p:ph idx="1"/>
          </p:nvPr>
        </p:nvSpPr>
        <p:spPr>
          <a:xfrm>
            <a:off x="228600" y="1219200"/>
            <a:ext cx="8229600" cy="4525963"/>
          </a:xfrm>
        </p:spPr>
        <p:txBody>
          <a:bodyPr>
            <a:normAutofit/>
          </a:bodyPr>
          <a:lstStyle/>
          <a:p>
            <a:pPr algn="just">
              <a:lnSpc>
                <a:spcPct val="170000"/>
              </a:lnSpc>
              <a:buNone/>
            </a:pPr>
            <a:r>
              <a:rPr lang="en-IN" sz="1500" b="1" dirty="0" smtClean="0">
                <a:latin typeface="Times New Roman" pitchFamily="18" charset="0"/>
                <a:cs typeface="Times New Roman" pitchFamily="18" charset="0"/>
              </a:rPr>
              <a:t>Environmental </a:t>
            </a:r>
          </a:p>
          <a:p>
            <a:pPr lvl="0" algn="just">
              <a:lnSpc>
                <a:spcPct val="170000"/>
              </a:lnSpc>
            </a:pPr>
            <a:r>
              <a:rPr lang="en-IN" sz="1500" dirty="0" smtClean="0">
                <a:latin typeface="Times New Roman" pitchFamily="18" charset="0"/>
                <a:cs typeface="Times New Roman" pitchFamily="18" charset="0"/>
              </a:rPr>
              <a:t>Target to achieve zero carbon emission in 2050 (Earth.org, 2022)</a:t>
            </a:r>
          </a:p>
          <a:p>
            <a:pPr lvl="0" algn="just">
              <a:lnSpc>
                <a:spcPct val="170000"/>
              </a:lnSpc>
            </a:pPr>
            <a:r>
              <a:rPr lang="en-IN" sz="1500" dirty="0" smtClean="0">
                <a:latin typeface="Times New Roman" pitchFamily="18" charset="0"/>
                <a:cs typeface="Times New Roman" pitchFamily="18" charset="0"/>
              </a:rPr>
              <a:t>Ranks 8th in global sustainability index (Earth.org, 2022)</a:t>
            </a:r>
          </a:p>
          <a:p>
            <a:pPr algn="just">
              <a:lnSpc>
                <a:spcPct val="170000"/>
              </a:lnSpc>
            </a:pPr>
            <a:r>
              <a:rPr lang="en-IN" sz="1500" dirty="0" smtClean="0">
                <a:latin typeface="Times New Roman" pitchFamily="18" charset="0"/>
                <a:cs typeface="Times New Roman" pitchFamily="18" charset="0"/>
              </a:rPr>
              <a:t>Focuses on 80% GHG reduction (Earth.org, 2022</a:t>
            </a:r>
            <a:r>
              <a:rPr lang="en-IN" sz="1500" dirty="0" smtClean="0"/>
              <a:t>) </a:t>
            </a:r>
          </a:p>
          <a:p>
            <a:pPr algn="just">
              <a:lnSpc>
                <a:spcPct val="170000"/>
              </a:lnSpc>
              <a:buNone/>
            </a:pPr>
            <a:r>
              <a:rPr lang="en-IN" sz="1500" b="1" dirty="0" smtClean="0">
                <a:latin typeface="Times New Roman" pitchFamily="18" charset="0"/>
                <a:cs typeface="Times New Roman" pitchFamily="18" charset="0"/>
              </a:rPr>
              <a:t>Legal </a:t>
            </a:r>
            <a:endParaRPr lang="en-IN" sz="1500" b="1" dirty="0" smtClean="0">
              <a:latin typeface="Times New Roman" pitchFamily="18" charset="0"/>
              <a:cs typeface="Times New Roman" pitchFamily="18" charset="0"/>
            </a:endParaRPr>
          </a:p>
          <a:p>
            <a:pPr lvl="0" algn="just">
              <a:lnSpc>
                <a:spcPct val="170000"/>
              </a:lnSpc>
            </a:pPr>
            <a:r>
              <a:rPr lang="en-IN" sz="1500" dirty="0" smtClean="0">
                <a:latin typeface="Times New Roman" pitchFamily="18" charset="0"/>
                <a:cs typeface="Times New Roman" pitchFamily="18" charset="0"/>
              </a:rPr>
              <a:t>Employment Act 2002 (Legislation.gov.uk, 2022)</a:t>
            </a:r>
          </a:p>
          <a:p>
            <a:pPr lvl="0" algn="just">
              <a:lnSpc>
                <a:spcPct val="170000"/>
              </a:lnSpc>
            </a:pPr>
            <a:r>
              <a:rPr lang="en-IN" sz="1500" dirty="0" smtClean="0">
                <a:latin typeface="Times New Roman" pitchFamily="18" charset="0"/>
                <a:cs typeface="Times New Roman" pitchFamily="18" charset="0"/>
              </a:rPr>
              <a:t>Copyright Act 1988 (Legislation.gov.uk, 2022)</a:t>
            </a:r>
          </a:p>
          <a:p>
            <a:pPr algn="just">
              <a:lnSpc>
                <a:spcPct val="170000"/>
              </a:lnSpc>
            </a:pPr>
            <a:r>
              <a:rPr lang="en-IN" sz="1500" dirty="0" smtClean="0">
                <a:latin typeface="Times New Roman" pitchFamily="18" charset="0"/>
                <a:cs typeface="Times New Roman" pitchFamily="18" charset="0"/>
              </a:rPr>
              <a:t>Environmental Act 2021 (Legislation.gov.uk, 2022)</a:t>
            </a:r>
            <a:endParaRPr lang="en-IN" sz="1500" dirty="0"/>
          </a:p>
        </p:txBody>
      </p:sp>
      <p:pic>
        <p:nvPicPr>
          <p:cNvPr id="4" name="Picture 2"/>
          <p:cNvPicPr>
            <a:picLocks noChangeAspect="1" noChangeArrowheads="1"/>
          </p:cNvPicPr>
          <p:nvPr/>
        </p:nvPicPr>
        <p:blipFill>
          <a:blip r:embed="rId3"/>
          <a:srcRect/>
          <a:stretch>
            <a:fillRect/>
          </a:stretch>
        </p:blipFill>
        <p:spPr bwMode="auto">
          <a:xfrm>
            <a:off x="4724400" y="2590800"/>
            <a:ext cx="4191000" cy="4038600"/>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IN" sz="3600" b="1" i="1" dirty="0">
                <a:latin typeface="Times New Roman" pitchFamily="18" charset="0"/>
                <a:cs typeface="Times New Roman" pitchFamily="18" charset="0"/>
              </a:rPr>
              <a:t>SWOT analysis </a:t>
            </a:r>
            <a:r>
              <a:rPr lang="en-IN" sz="3600" b="1" dirty="0">
                <a:latin typeface="Times New Roman" pitchFamily="18" charset="0"/>
                <a:cs typeface="Times New Roman" pitchFamily="18" charset="0"/>
              </a:rPr>
              <a:t/>
            </a:r>
            <a:br>
              <a:rPr lang="en-IN" sz="3600" b="1" dirty="0">
                <a:latin typeface="Times New Roman" pitchFamily="18" charset="0"/>
                <a:cs typeface="Times New Roman" pitchFamily="18" charset="0"/>
              </a:rPr>
            </a:br>
            <a:endParaRPr lang="en-IN" sz="3600" b="1" dirty="0">
              <a:latin typeface="Times New Roman" pitchFamily="18" charset="0"/>
              <a:cs typeface="Times New Roman" pitchFamily="18" charset="0"/>
            </a:endParaRPr>
          </a:p>
        </p:txBody>
      </p:sp>
      <p:sp>
        <p:nvSpPr>
          <p:cNvPr id="3" name="Content Placeholder 2"/>
          <p:cNvSpPr>
            <a:spLocks noGrp="1"/>
          </p:cNvSpPr>
          <p:nvPr>
            <p:ph idx="1"/>
          </p:nvPr>
        </p:nvSpPr>
        <p:spPr>
          <a:xfrm>
            <a:off x="533400" y="762000"/>
            <a:ext cx="7620000" cy="4525963"/>
          </a:xfrm>
        </p:spPr>
        <p:txBody>
          <a:bodyPr>
            <a:noAutofit/>
          </a:bodyPr>
          <a:lstStyle/>
          <a:p>
            <a:pPr algn="just">
              <a:lnSpc>
                <a:spcPct val="170000"/>
              </a:lnSpc>
              <a:buNone/>
            </a:pPr>
            <a:r>
              <a:rPr lang="en-IN" sz="1500" b="1" dirty="0">
                <a:latin typeface="Times New Roman" pitchFamily="18" charset="0"/>
                <a:cs typeface="Times New Roman" pitchFamily="18" charset="0"/>
              </a:rPr>
              <a:t>Strength </a:t>
            </a:r>
            <a:endParaRPr lang="en-IN" sz="1500" b="1" dirty="0" smtClean="0">
              <a:latin typeface="Times New Roman" pitchFamily="18" charset="0"/>
              <a:cs typeface="Times New Roman" pitchFamily="18" charset="0"/>
            </a:endParaRPr>
          </a:p>
          <a:p>
            <a:pPr lvl="0" algn="just">
              <a:lnSpc>
                <a:spcPct val="170000"/>
              </a:lnSpc>
            </a:pPr>
            <a:r>
              <a:rPr lang="en-IN" sz="1500" dirty="0">
                <a:latin typeface="Times New Roman" pitchFamily="18" charset="0"/>
                <a:cs typeface="Times New Roman" pitchFamily="18" charset="0"/>
              </a:rPr>
              <a:t>Has strong brand identity </a:t>
            </a:r>
          </a:p>
          <a:p>
            <a:pPr lvl="0" algn="just">
              <a:lnSpc>
                <a:spcPct val="170000"/>
              </a:lnSpc>
            </a:pPr>
            <a:r>
              <a:rPr lang="en-IN" sz="1500" dirty="0">
                <a:latin typeface="Times New Roman" pitchFamily="18" charset="0"/>
                <a:cs typeface="Times New Roman" pitchFamily="18" charset="0"/>
              </a:rPr>
              <a:t>Good brand value which is about $97.9 billion in 2022 (Statista.com, 2022)</a:t>
            </a:r>
          </a:p>
          <a:p>
            <a:pPr lvl="0" algn="just">
              <a:lnSpc>
                <a:spcPct val="170000"/>
              </a:lnSpc>
            </a:pPr>
            <a:r>
              <a:rPr lang="en-IN" sz="1500" dirty="0">
                <a:latin typeface="Times New Roman" pitchFamily="18" charset="0"/>
                <a:cs typeface="Times New Roman" pitchFamily="18" charset="0"/>
              </a:rPr>
              <a:t>Has global expansion around 200 countries (Coca-colacompany.com, 2022)</a:t>
            </a:r>
          </a:p>
          <a:p>
            <a:pPr algn="just">
              <a:lnSpc>
                <a:spcPct val="170000"/>
              </a:lnSpc>
            </a:pPr>
            <a:r>
              <a:rPr lang="en-IN" sz="1500" dirty="0">
                <a:latin typeface="Times New Roman" pitchFamily="18" charset="0"/>
                <a:cs typeface="Times New Roman" pitchFamily="18" charset="0"/>
              </a:rPr>
              <a:t>Has good loyalty among customers </a:t>
            </a:r>
            <a:endParaRPr lang="en-IN" sz="1500" dirty="0" smtClean="0">
              <a:latin typeface="Times New Roman" pitchFamily="18" charset="0"/>
              <a:cs typeface="Times New Roman" pitchFamily="18" charset="0"/>
            </a:endParaRPr>
          </a:p>
          <a:p>
            <a:pPr algn="just">
              <a:lnSpc>
                <a:spcPct val="170000"/>
              </a:lnSpc>
            </a:pPr>
            <a:endParaRPr lang="en-IN" sz="1500" dirty="0" smtClean="0">
              <a:latin typeface="Times New Roman" pitchFamily="18" charset="0"/>
              <a:cs typeface="Times New Roman" pitchFamily="18" charset="0"/>
            </a:endParaRPr>
          </a:p>
          <a:p>
            <a:pPr algn="just">
              <a:lnSpc>
                <a:spcPct val="170000"/>
              </a:lnSpc>
            </a:pPr>
            <a:endParaRPr lang="en-IN" sz="1500" dirty="0" smtClean="0">
              <a:latin typeface="Times New Roman" pitchFamily="18" charset="0"/>
              <a:cs typeface="Times New Roman" pitchFamily="18" charset="0"/>
            </a:endParaRPr>
          </a:p>
          <a:p>
            <a:pPr algn="just">
              <a:lnSpc>
                <a:spcPct val="170000"/>
              </a:lnSpc>
            </a:pPr>
            <a:endParaRPr lang="en-IN" sz="1500" dirty="0" smtClean="0">
              <a:latin typeface="Times New Roman" pitchFamily="18" charset="0"/>
              <a:cs typeface="Times New Roman" pitchFamily="18" charset="0"/>
            </a:endParaRPr>
          </a:p>
          <a:p>
            <a:pPr algn="just">
              <a:lnSpc>
                <a:spcPct val="170000"/>
              </a:lnSpc>
            </a:pPr>
            <a:endParaRPr lang="en-IN" sz="1500" dirty="0" smtClean="0">
              <a:latin typeface="Times New Roman" pitchFamily="18" charset="0"/>
              <a:cs typeface="Times New Roman" pitchFamily="18" charset="0"/>
            </a:endParaRPr>
          </a:p>
          <a:p>
            <a:pPr algn="just">
              <a:lnSpc>
                <a:spcPct val="170000"/>
              </a:lnSpc>
              <a:buNone/>
            </a:pPr>
            <a:r>
              <a:rPr lang="en-IN" sz="1500" b="1" dirty="0">
                <a:latin typeface="Times New Roman" pitchFamily="18" charset="0"/>
                <a:cs typeface="Times New Roman" pitchFamily="18" charset="0"/>
              </a:rPr>
              <a:t>Weakness </a:t>
            </a:r>
            <a:endParaRPr lang="en-IN" sz="1500" b="1" dirty="0" smtClean="0">
              <a:latin typeface="Times New Roman" pitchFamily="18" charset="0"/>
              <a:cs typeface="Times New Roman" pitchFamily="18" charset="0"/>
            </a:endParaRPr>
          </a:p>
          <a:p>
            <a:pPr lvl="0" algn="just">
              <a:lnSpc>
                <a:spcPct val="170000"/>
              </a:lnSpc>
            </a:pPr>
            <a:r>
              <a:rPr lang="en-IN" sz="1500" dirty="0">
                <a:latin typeface="Times New Roman" pitchFamily="18" charset="0"/>
                <a:cs typeface="Times New Roman" pitchFamily="18" charset="0"/>
              </a:rPr>
              <a:t>Has high level of competition such as Pepsi</a:t>
            </a:r>
          </a:p>
          <a:p>
            <a:pPr lvl="0" algn="just">
              <a:lnSpc>
                <a:spcPct val="170000"/>
              </a:lnSpc>
            </a:pPr>
            <a:r>
              <a:rPr lang="en-IN" sz="1500" dirty="0">
                <a:latin typeface="Times New Roman" pitchFamily="18" charset="0"/>
                <a:cs typeface="Times New Roman" pitchFamily="18" charset="0"/>
              </a:rPr>
              <a:t>Has low product diversification</a:t>
            </a:r>
          </a:p>
          <a:p>
            <a:pPr algn="just">
              <a:lnSpc>
                <a:spcPct val="170000"/>
              </a:lnSpc>
            </a:pPr>
            <a:r>
              <a:rPr lang="en-IN" sz="1500" dirty="0">
                <a:latin typeface="Times New Roman" pitchFamily="18" charset="0"/>
                <a:cs typeface="Times New Roman" pitchFamily="18" charset="0"/>
              </a:rPr>
              <a:t>Enhancement of health concern among customers and they avoid carbonated drinks </a:t>
            </a:r>
          </a:p>
        </p:txBody>
      </p:sp>
      <p:pic>
        <p:nvPicPr>
          <p:cNvPr id="21505" name="Picture 1"/>
          <p:cNvPicPr>
            <a:picLocks noChangeAspect="1" noChangeArrowheads="1"/>
          </p:cNvPicPr>
          <p:nvPr/>
        </p:nvPicPr>
        <p:blipFill>
          <a:blip r:embed="rId3"/>
          <a:srcRect/>
          <a:stretch>
            <a:fillRect/>
          </a:stretch>
        </p:blipFill>
        <p:spPr bwMode="auto">
          <a:xfrm>
            <a:off x="4343400" y="2667000"/>
            <a:ext cx="4495800" cy="3048007"/>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143000"/>
          </a:xfrm>
        </p:spPr>
        <p:txBody>
          <a:bodyPr>
            <a:normAutofit fontScale="90000"/>
          </a:bodyPr>
          <a:lstStyle/>
          <a:p>
            <a:r>
              <a:rPr lang="en-IN" b="1" i="1" dirty="0" smtClean="0">
                <a:latin typeface="Times New Roman" pitchFamily="18" charset="0"/>
                <a:cs typeface="Times New Roman" pitchFamily="18" charset="0"/>
              </a:rPr>
              <a:t>SWOT analysis </a:t>
            </a:r>
            <a:r>
              <a:rPr lang="en-IN" b="1" dirty="0" smtClean="0">
                <a:latin typeface="Times New Roman" pitchFamily="18" charset="0"/>
                <a:cs typeface="Times New Roman" pitchFamily="18" charset="0"/>
              </a:rPr>
              <a:t/>
            </a:r>
            <a:br>
              <a:rPr lang="en-IN" b="1" dirty="0" smtClean="0">
                <a:latin typeface="Times New Roman" pitchFamily="18" charset="0"/>
                <a:cs typeface="Times New Roman" pitchFamily="18" charset="0"/>
              </a:rPr>
            </a:br>
            <a:endParaRPr lang="en-IN" dirty="0"/>
          </a:p>
        </p:txBody>
      </p:sp>
      <p:sp>
        <p:nvSpPr>
          <p:cNvPr id="3" name="Content Placeholder 2"/>
          <p:cNvSpPr>
            <a:spLocks noGrp="1"/>
          </p:cNvSpPr>
          <p:nvPr>
            <p:ph idx="1"/>
          </p:nvPr>
        </p:nvSpPr>
        <p:spPr>
          <a:xfrm>
            <a:off x="457200" y="1447800"/>
            <a:ext cx="4343400" cy="4525963"/>
          </a:xfrm>
        </p:spPr>
        <p:txBody>
          <a:bodyPr>
            <a:noAutofit/>
          </a:bodyPr>
          <a:lstStyle/>
          <a:p>
            <a:pPr algn="just">
              <a:lnSpc>
                <a:spcPct val="170000"/>
              </a:lnSpc>
              <a:buNone/>
            </a:pPr>
            <a:r>
              <a:rPr lang="en-IN" sz="1700" b="1" dirty="0">
                <a:latin typeface="Times New Roman" pitchFamily="18" charset="0"/>
                <a:cs typeface="Times New Roman" pitchFamily="18" charset="0"/>
              </a:rPr>
              <a:t>Opportunity </a:t>
            </a:r>
            <a:endParaRPr lang="en-IN" sz="1700" b="1" dirty="0" smtClean="0">
              <a:latin typeface="Times New Roman" pitchFamily="18" charset="0"/>
              <a:cs typeface="Times New Roman" pitchFamily="18" charset="0"/>
            </a:endParaRPr>
          </a:p>
          <a:p>
            <a:pPr lvl="0" algn="just">
              <a:lnSpc>
                <a:spcPct val="170000"/>
              </a:lnSpc>
            </a:pPr>
            <a:r>
              <a:rPr lang="en-IN" sz="1700" dirty="0">
                <a:latin typeface="Times New Roman" pitchFamily="18" charset="0"/>
                <a:cs typeface="Times New Roman" pitchFamily="18" charset="0"/>
              </a:rPr>
              <a:t>Can introduce new products and control sugar content</a:t>
            </a:r>
          </a:p>
          <a:p>
            <a:pPr algn="just">
              <a:lnSpc>
                <a:spcPct val="170000"/>
              </a:lnSpc>
            </a:pPr>
            <a:r>
              <a:rPr lang="en-IN" sz="1700" dirty="0">
                <a:latin typeface="Times New Roman" pitchFamily="18" charset="0"/>
                <a:cs typeface="Times New Roman" pitchFamily="18" charset="0"/>
              </a:rPr>
              <a:t>Coca-Cola can enhance its presence on developing countries </a:t>
            </a:r>
            <a:endParaRPr lang="en-IN" sz="1700" dirty="0" smtClean="0">
              <a:latin typeface="Times New Roman" pitchFamily="18" charset="0"/>
              <a:cs typeface="Times New Roman" pitchFamily="18" charset="0"/>
            </a:endParaRPr>
          </a:p>
          <a:p>
            <a:pPr algn="just">
              <a:lnSpc>
                <a:spcPct val="170000"/>
              </a:lnSpc>
              <a:buNone/>
            </a:pPr>
            <a:r>
              <a:rPr lang="en-IN" sz="1700" b="1" dirty="0">
                <a:latin typeface="Times New Roman" pitchFamily="18" charset="0"/>
                <a:cs typeface="Times New Roman" pitchFamily="18" charset="0"/>
              </a:rPr>
              <a:t>Threat </a:t>
            </a:r>
            <a:endParaRPr lang="en-IN" sz="1700" b="1" dirty="0" smtClean="0">
              <a:latin typeface="Times New Roman" pitchFamily="18" charset="0"/>
              <a:cs typeface="Times New Roman" pitchFamily="18" charset="0"/>
            </a:endParaRPr>
          </a:p>
          <a:p>
            <a:pPr lvl="0" algn="just">
              <a:lnSpc>
                <a:spcPct val="170000"/>
              </a:lnSpc>
            </a:pPr>
            <a:r>
              <a:rPr lang="en-IN" sz="1700" dirty="0">
                <a:latin typeface="Times New Roman" pitchFamily="18" charset="0"/>
                <a:cs typeface="Times New Roman" pitchFamily="18" charset="0"/>
              </a:rPr>
              <a:t>Lawsuit against Coca-Cola due to plastic pollution (Climatecasechart.com, 2022)</a:t>
            </a:r>
          </a:p>
          <a:p>
            <a:pPr algn="just">
              <a:lnSpc>
                <a:spcPct val="170000"/>
              </a:lnSpc>
            </a:pPr>
            <a:r>
              <a:rPr lang="en-IN" sz="1700" dirty="0">
                <a:latin typeface="Times New Roman" pitchFamily="18" charset="0"/>
                <a:cs typeface="Times New Roman" pitchFamily="18" charset="0"/>
              </a:rPr>
              <a:t>Direct and indirect competition with Starbucks, Tropicana, Nescafe </a:t>
            </a:r>
          </a:p>
        </p:txBody>
      </p:sp>
      <p:pic>
        <p:nvPicPr>
          <p:cNvPr id="20483" name="Picture 3"/>
          <p:cNvPicPr>
            <a:picLocks noChangeAspect="1" noChangeArrowheads="1"/>
          </p:cNvPicPr>
          <p:nvPr/>
        </p:nvPicPr>
        <p:blipFill>
          <a:blip r:embed="rId3"/>
          <a:srcRect/>
          <a:stretch>
            <a:fillRect/>
          </a:stretch>
        </p:blipFill>
        <p:spPr bwMode="auto">
          <a:xfrm>
            <a:off x="4953000" y="1752600"/>
            <a:ext cx="3976692" cy="4038600"/>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IN" sz="3600" b="1" i="1" dirty="0">
                <a:latin typeface="Times New Roman" pitchFamily="18" charset="0"/>
                <a:cs typeface="Times New Roman" pitchFamily="18" charset="0"/>
              </a:rPr>
              <a:t>Porter’s five force analysis </a:t>
            </a:r>
            <a:r>
              <a:rPr lang="en-IN" sz="3600" dirty="0">
                <a:latin typeface="Times New Roman" pitchFamily="18" charset="0"/>
                <a:cs typeface="Times New Roman" pitchFamily="18" charset="0"/>
              </a:rPr>
              <a:t/>
            </a:r>
            <a:br>
              <a:rPr lang="en-IN" sz="3600" dirty="0">
                <a:latin typeface="Times New Roman" pitchFamily="18" charset="0"/>
                <a:cs typeface="Times New Roman" pitchFamily="18" charset="0"/>
              </a:rPr>
            </a:br>
            <a:endParaRPr lang="en-IN" sz="36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5626968" cy="4525963"/>
          </a:xfrm>
        </p:spPr>
        <p:txBody>
          <a:bodyPr>
            <a:normAutofit fontScale="40000" lnSpcReduction="20000"/>
          </a:bodyPr>
          <a:lstStyle/>
          <a:p>
            <a:pPr algn="just">
              <a:lnSpc>
                <a:spcPct val="170000"/>
              </a:lnSpc>
              <a:buNone/>
            </a:pPr>
            <a:r>
              <a:rPr lang="en-IN" i="1" dirty="0">
                <a:latin typeface="Times New Roman" pitchFamily="18" charset="0"/>
                <a:cs typeface="Times New Roman" pitchFamily="18" charset="0"/>
              </a:rPr>
              <a:t>Threat of new entry </a:t>
            </a:r>
          </a:p>
          <a:p>
            <a:pPr algn="just">
              <a:lnSpc>
                <a:spcPct val="170000"/>
              </a:lnSpc>
            </a:pPr>
            <a:r>
              <a:rPr lang="en-IN" dirty="0">
                <a:latin typeface="Times New Roman" pitchFamily="18" charset="0"/>
                <a:cs typeface="Times New Roman" pitchFamily="18" charset="0"/>
              </a:rPr>
              <a:t>Medium </a:t>
            </a:r>
          </a:p>
          <a:p>
            <a:pPr lvl="0" algn="just">
              <a:lnSpc>
                <a:spcPct val="170000"/>
              </a:lnSpc>
            </a:pPr>
            <a:r>
              <a:rPr lang="en-IN" dirty="0">
                <a:latin typeface="Times New Roman" pitchFamily="18" charset="0"/>
                <a:cs typeface="Times New Roman" pitchFamily="18" charset="0"/>
              </a:rPr>
              <a:t>Coca-Cola has good brand value and brand awareness</a:t>
            </a:r>
          </a:p>
          <a:p>
            <a:pPr lvl="0" algn="just">
              <a:lnSpc>
                <a:spcPct val="170000"/>
              </a:lnSpc>
            </a:pPr>
            <a:r>
              <a:rPr lang="en-IN" dirty="0">
                <a:latin typeface="Times New Roman" pitchFamily="18" charset="0"/>
                <a:cs typeface="Times New Roman" pitchFamily="18" charset="0"/>
              </a:rPr>
              <a:t>Has good loyal customer base  </a:t>
            </a:r>
          </a:p>
          <a:p>
            <a:pPr algn="just">
              <a:lnSpc>
                <a:spcPct val="170000"/>
              </a:lnSpc>
              <a:buNone/>
            </a:pPr>
            <a:r>
              <a:rPr lang="en-IN" i="1" dirty="0">
                <a:latin typeface="Times New Roman" pitchFamily="18" charset="0"/>
                <a:cs typeface="Times New Roman" pitchFamily="18" charset="0"/>
              </a:rPr>
              <a:t>Threat of substitutes </a:t>
            </a:r>
          </a:p>
          <a:p>
            <a:pPr algn="just">
              <a:lnSpc>
                <a:spcPct val="170000"/>
              </a:lnSpc>
            </a:pPr>
            <a:r>
              <a:rPr lang="en-IN" dirty="0">
                <a:latin typeface="Times New Roman" pitchFamily="18" charset="0"/>
                <a:cs typeface="Times New Roman" pitchFamily="18" charset="0"/>
              </a:rPr>
              <a:t>Medium to high </a:t>
            </a:r>
          </a:p>
          <a:p>
            <a:pPr lvl="0" algn="just">
              <a:lnSpc>
                <a:spcPct val="170000"/>
              </a:lnSpc>
            </a:pPr>
            <a:r>
              <a:rPr lang="en-IN" dirty="0">
                <a:latin typeface="Times New Roman" pitchFamily="18" charset="0"/>
                <a:cs typeface="Times New Roman" pitchFamily="18" charset="0"/>
              </a:rPr>
              <a:t>Has lots of substitutes products such as juice, energy drinks, soda</a:t>
            </a:r>
          </a:p>
          <a:p>
            <a:pPr lvl="0" algn="just">
              <a:lnSpc>
                <a:spcPct val="170000"/>
              </a:lnSpc>
            </a:pPr>
            <a:r>
              <a:rPr lang="en-IN" dirty="0">
                <a:latin typeface="Times New Roman" pitchFamily="18" charset="0"/>
                <a:cs typeface="Times New Roman" pitchFamily="18" charset="0"/>
              </a:rPr>
              <a:t>Other companies provide variety of products which are all </a:t>
            </a:r>
            <a:r>
              <a:rPr lang="en-IN" dirty="0" smtClean="0">
                <a:latin typeface="Times New Roman" pitchFamily="18" charset="0"/>
                <a:cs typeface="Times New Roman" pitchFamily="18" charset="0"/>
              </a:rPr>
              <a:t>substitutes</a:t>
            </a:r>
          </a:p>
          <a:p>
            <a:pPr algn="just">
              <a:lnSpc>
                <a:spcPct val="170000"/>
              </a:lnSpc>
              <a:buNone/>
            </a:pPr>
            <a:r>
              <a:rPr lang="en-IN" i="1" dirty="0" smtClean="0">
                <a:latin typeface="Times New Roman" pitchFamily="18" charset="0"/>
                <a:cs typeface="Times New Roman" pitchFamily="18" charset="0"/>
              </a:rPr>
              <a:t>Bargaining power of buyers </a:t>
            </a:r>
          </a:p>
          <a:p>
            <a:pPr algn="just">
              <a:lnSpc>
                <a:spcPct val="170000"/>
              </a:lnSpc>
            </a:pPr>
            <a:r>
              <a:rPr lang="en-IN" dirty="0" smtClean="0">
                <a:latin typeface="Times New Roman" pitchFamily="18" charset="0"/>
                <a:cs typeface="Times New Roman" pitchFamily="18" charset="0"/>
              </a:rPr>
              <a:t>Low</a:t>
            </a:r>
          </a:p>
          <a:p>
            <a:pPr lvl="0" algn="just">
              <a:lnSpc>
                <a:spcPct val="170000"/>
              </a:lnSpc>
            </a:pPr>
            <a:r>
              <a:rPr lang="en-IN" dirty="0" smtClean="0">
                <a:latin typeface="Times New Roman" pitchFamily="18" charset="0"/>
                <a:cs typeface="Times New Roman" pitchFamily="18" charset="0"/>
              </a:rPr>
              <a:t>Maintains quality of products </a:t>
            </a:r>
          </a:p>
          <a:p>
            <a:pPr lvl="0" algn="just">
              <a:lnSpc>
                <a:spcPct val="170000"/>
              </a:lnSpc>
            </a:pPr>
            <a:r>
              <a:rPr lang="en-IN" dirty="0" smtClean="0">
                <a:latin typeface="Times New Roman" pitchFamily="18" charset="0"/>
                <a:cs typeface="Times New Roman" pitchFamily="18" charset="0"/>
              </a:rPr>
              <a:t>Has good customer loyalty </a:t>
            </a:r>
            <a:r>
              <a:rPr lang="en-IN" dirty="0" smtClean="0">
                <a:latin typeface="Times New Roman" pitchFamily="18" charset="0"/>
                <a:cs typeface="Times New Roman" pitchFamily="18" charset="0"/>
              </a:rPr>
              <a:t> </a:t>
            </a:r>
            <a:endParaRPr lang="en-IN" dirty="0" smtClean="0">
              <a:latin typeface="Times New Roman" pitchFamily="18" charset="0"/>
              <a:cs typeface="Times New Roman" pitchFamily="18" charset="0"/>
            </a:endParaRPr>
          </a:p>
          <a:p>
            <a:pPr lvl="0"/>
            <a:endParaRPr lang="en-IN" dirty="0"/>
          </a:p>
          <a:p>
            <a:endParaRPr lang="en-IN" dirty="0" smtClean="0"/>
          </a:p>
          <a:p>
            <a:endParaRPr lang="en-IN" dirty="0"/>
          </a:p>
          <a:p>
            <a:endParaRPr lang="en-IN" dirty="0"/>
          </a:p>
        </p:txBody>
      </p:sp>
      <p:pic>
        <p:nvPicPr>
          <p:cNvPr id="4" name="Picture 1"/>
          <p:cNvPicPr>
            <a:picLocks noChangeAspect="1" noChangeArrowheads="1"/>
          </p:cNvPicPr>
          <p:nvPr/>
        </p:nvPicPr>
        <p:blipFill>
          <a:blip r:embed="rId3"/>
          <a:srcRect/>
          <a:stretch>
            <a:fillRect/>
          </a:stretch>
        </p:blipFill>
        <p:spPr bwMode="auto">
          <a:xfrm>
            <a:off x="6300192" y="3524243"/>
            <a:ext cx="2576508" cy="3048007"/>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i="1" dirty="0" smtClean="0">
                <a:latin typeface="Times New Roman" pitchFamily="18" charset="0"/>
                <a:cs typeface="Times New Roman" pitchFamily="18" charset="0"/>
              </a:rPr>
              <a:t>Porter’s five force analysis </a:t>
            </a:r>
            <a:r>
              <a:rPr lang="en-IN" dirty="0" smtClean="0">
                <a:latin typeface="Times New Roman" pitchFamily="18" charset="0"/>
                <a:cs typeface="Times New Roman" pitchFamily="18" charset="0"/>
              </a:rPr>
              <a:t/>
            </a:r>
            <a:br>
              <a:rPr lang="en-IN" dirty="0" smtClean="0">
                <a:latin typeface="Times New Roman" pitchFamily="18" charset="0"/>
                <a:cs typeface="Times New Roman" pitchFamily="18" charset="0"/>
              </a:rPr>
            </a:br>
            <a:endParaRPr lang="en-IN" dirty="0"/>
          </a:p>
        </p:txBody>
      </p:sp>
      <p:sp>
        <p:nvSpPr>
          <p:cNvPr id="3" name="Content Placeholder 2"/>
          <p:cNvSpPr>
            <a:spLocks noGrp="1"/>
          </p:cNvSpPr>
          <p:nvPr>
            <p:ph idx="1"/>
          </p:nvPr>
        </p:nvSpPr>
        <p:spPr>
          <a:xfrm>
            <a:off x="457200" y="1600200"/>
            <a:ext cx="4614866" cy="4525963"/>
          </a:xfrm>
        </p:spPr>
        <p:txBody>
          <a:bodyPr>
            <a:normAutofit fontScale="40000" lnSpcReduction="20000"/>
          </a:bodyPr>
          <a:lstStyle/>
          <a:p>
            <a:pPr algn="just">
              <a:lnSpc>
                <a:spcPct val="170000"/>
              </a:lnSpc>
              <a:buNone/>
            </a:pPr>
            <a:r>
              <a:rPr lang="en-IN" i="1" dirty="0">
                <a:latin typeface="Times New Roman" pitchFamily="18" charset="0"/>
                <a:cs typeface="Times New Roman" pitchFamily="18" charset="0"/>
              </a:rPr>
              <a:t>Bargaining power of suppliers </a:t>
            </a:r>
          </a:p>
          <a:p>
            <a:pPr algn="just">
              <a:lnSpc>
                <a:spcPct val="170000"/>
              </a:lnSpc>
            </a:pPr>
            <a:r>
              <a:rPr lang="en-IN" dirty="0">
                <a:latin typeface="Times New Roman" pitchFamily="18" charset="0"/>
                <a:cs typeface="Times New Roman" pitchFamily="18" charset="0"/>
              </a:rPr>
              <a:t>Low</a:t>
            </a:r>
          </a:p>
          <a:p>
            <a:pPr lvl="0" algn="just">
              <a:lnSpc>
                <a:spcPct val="170000"/>
              </a:lnSpc>
            </a:pPr>
            <a:r>
              <a:rPr lang="en-IN" dirty="0">
                <a:latin typeface="Times New Roman" pitchFamily="18" charset="0"/>
                <a:cs typeface="Times New Roman" pitchFamily="18" charset="0"/>
              </a:rPr>
              <a:t>Has large number of suppliers which is approximately 990 (Coca-colacompany.com, 2022)</a:t>
            </a:r>
          </a:p>
          <a:p>
            <a:pPr lvl="0" algn="just">
              <a:lnSpc>
                <a:spcPct val="170000"/>
              </a:lnSpc>
            </a:pPr>
            <a:r>
              <a:rPr lang="en-IN" dirty="0">
                <a:latin typeface="Times New Roman" pitchFamily="18" charset="0"/>
                <a:cs typeface="Times New Roman" pitchFamily="18" charset="0"/>
              </a:rPr>
              <a:t>Raw materials can be easily available in the market </a:t>
            </a:r>
            <a:endParaRPr lang="en-IN" dirty="0" smtClean="0">
              <a:latin typeface="Times New Roman" pitchFamily="18" charset="0"/>
              <a:cs typeface="Times New Roman" pitchFamily="18" charset="0"/>
            </a:endParaRPr>
          </a:p>
          <a:p>
            <a:pPr algn="just">
              <a:lnSpc>
                <a:spcPct val="170000"/>
              </a:lnSpc>
              <a:buNone/>
            </a:pPr>
            <a:r>
              <a:rPr lang="en-IN" i="1" dirty="0">
                <a:latin typeface="Times New Roman" pitchFamily="18" charset="0"/>
                <a:cs typeface="Times New Roman" pitchFamily="18" charset="0"/>
              </a:rPr>
              <a:t>Competitive revelry </a:t>
            </a:r>
          </a:p>
          <a:p>
            <a:pPr algn="just">
              <a:lnSpc>
                <a:spcPct val="170000"/>
              </a:lnSpc>
            </a:pPr>
            <a:r>
              <a:rPr lang="en-IN" dirty="0">
                <a:latin typeface="Times New Roman" pitchFamily="18" charset="0"/>
                <a:cs typeface="Times New Roman" pitchFamily="18" charset="0"/>
              </a:rPr>
              <a:t>High </a:t>
            </a:r>
          </a:p>
          <a:p>
            <a:pPr lvl="0" algn="just">
              <a:lnSpc>
                <a:spcPct val="170000"/>
              </a:lnSpc>
            </a:pPr>
            <a:r>
              <a:rPr lang="en-IN" dirty="0">
                <a:latin typeface="Times New Roman" pitchFamily="18" charset="0"/>
                <a:cs typeface="Times New Roman" pitchFamily="18" charset="0"/>
              </a:rPr>
              <a:t>Has large number of competitors in the market</a:t>
            </a:r>
          </a:p>
          <a:p>
            <a:pPr lvl="0" algn="just">
              <a:lnSpc>
                <a:spcPct val="170000"/>
              </a:lnSpc>
            </a:pPr>
            <a:r>
              <a:rPr lang="en-IN" dirty="0">
                <a:latin typeface="Times New Roman" pitchFamily="18" charset="0"/>
                <a:cs typeface="Times New Roman" pitchFamily="18" charset="0"/>
              </a:rPr>
              <a:t>Pepsi is the largest competitor of Coca-Cola (Coca-colacompany.com, 2022)</a:t>
            </a:r>
          </a:p>
          <a:p>
            <a:pPr lvl="0" algn="just">
              <a:lnSpc>
                <a:spcPct val="170000"/>
              </a:lnSpc>
            </a:pPr>
            <a:r>
              <a:rPr lang="en-IN" dirty="0">
                <a:latin typeface="Times New Roman" pitchFamily="18" charset="0"/>
                <a:cs typeface="Times New Roman" pitchFamily="18" charset="0"/>
              </a:rPr>
              <a:t>There are various soda brand like Dr, Pepper which are popular </a:t>
            </a:r>
          </a:p>
          <a:p>
            <a:pPr lvl="0"/>
            <a:endParaRPr lang="en-IN" dirty="0"/>
          </a:p>
          <a:p>
            <a:endParaRPr lang="en-IN" dirty="0" smtClean="0"/>
          </a:p>
        </p:txBody>
      </p:sp>
      <p:pic>
        <p:nvPicPr>
          <p:cNvPr id="18433" name="Picture 1"/>
          <p:cNvPicPr>
            <a:picLocks noChangeAspect="1" noChangeArrowheads="1"/>
          </p:cNvPicPr>
          <p:nvPr/>
        </p:nvPicPr>
        <p:blipFill>
          <a:blip r:embed="rId3"/>
          <a:srcRect/>
          <a:stretch>
            <a:fillRect/>
          </a:stretch>
        </p:blipFill>
        <p:spPr bwMode="auto">
          <a:xfrm>
            <a:off x="5429256" y="2285992"/>
            <a:ext cx="3176578" cy="3143272"/>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IN" sz="3600" b="1" dirty="0">
                <a:latin typeface="Times New Roman" pitchFamily="18" charset="0"/>
                <a:cs typeface="Times New Roman" pitchFamily="18" charset="0"/>
              </a:rPr>
              <a:t>Conclusion </a:t>
            </a:r>
            <a:br>
              <a:rPr lang="en-IN" sz="3600" b="1" dirty="0">
                <a:latin typeface="Times New Roman" pitchFamily="18" charset="0"/>
                <a:cs typeface="Times New Roman" pitchFamily="18" charset="0"/>
              </a:rPr>
            </a:br>
            <a:endParaRPr lang="en-IN" sz="3600"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pPr algn="just">
              <a:lnSpc>
                <a:spcPct val="170000"/>
              </a:lnSpc>
              <a:buNone/>
            </a:pPr>
            <a:r>
              <a:rPr lang="en-IN" sz="1800" dirty="0">
                <a:latin typeface="Times New Roman" pitchFamily="18" charset="0"/>
                <a:cs typeface="Times New Roman" pitchFamily="18" charset="0"/>
              </a:rPr>
              <a:t>The external environment of the UK is suitable for Coca-Cola to conduct its business operation in an appropriate manner. Coca-Cola has strength which has to be developed by the company and that organisation has to focus on mitigating its weakness. Moreover, this company has some opportunities and threats which have to be kept in mind by Coca-Cola. This organisation has an opportunity to expand its business which can increase both its customers’ base and profit level. Coca-Cola can make diversified products and focus on the actions of competitors to make a stand ahead in the competition.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IN" sz="3600" b="1" dirty="0" smtClean="0">
                <a:latin typeface="Times New Roman" pitchFamily="18" charset="0"/>
                <a:cs typeface="Times New Roman" pitchFamily="18" charset="0"/>
              </a:rPr>
              <a:t>Recommendations </a:t>
            </a:r>
            <a:r>
              <a:rPr lang="en-IN" sz="3600" b="1" dirty="0">
                <a:latin typeface="Times New Roman" pitchFamily="18" charset="0"/>
                <a:cs typeface="Times New Roman" pitchFamily="18" charset="0"/>
              </a:rPr>
              <a:t/>
            </a:r>
            <a:br>
              <a:rPr lang="en-IN" sz="3600" b="1" dirty="0">
                <a:latin typeface="Times New Roman" pitchFamily="18" charset="0"/>
                <a:cs typeface="Times New Roman" pitchFamily="18" charset="0"/>
              </a:rPr>
            </a:br>
            <a:endParaRPr lang="en-IN" sz="36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219200"/>
            <a:ext cx="8229600" cy="4525963"/>
          </a:xfrm>
        </p:spPr>
        <p:txBody>
          <a:bodyPr>
            <a:noAutofit/>
          </a:bodyPr>
          <a:lstStyle/>
          <a:p>
            <a:pPr lvl="0" algn="just">
              <a:lnSpc>
                <a:spcPct val="170000"/>
              </a:lnSpc>
            </a:pPr>
            <a:r>
              <a:rPr lang="en-IN" sz="1700" dirty="0">
                <a:latin typeface="Times New Roman" pitchFamily="18" charset="0"/>
                <a:cs typeface="Times New Roman" pitchFamily="18" charset="0"/>
              </a:rPr>
              <a:t>Coca-Cola can focus on 7P marketing strategy for holding potential </a:t>
            </a:r>
            <a:r>
              <a:rPr lang="en-IN" sz="1700" dirty="0" smtClean="0">
                <a:latin typeface="Times New Roman" pitchFamily="18" charset="0"/>
                <a:cs typeface="Times New Roman" pitchFamily="18" charset="0"/>
              </a:rPr>
              <a:t>customers. This </a:t>
            </a:r>
            <a:r>
              <a:rPr lang="en-IN" sz="1700" dirty="0">
                <a:latin typeface="Times New Roman" pitchFamily="18" charset="0"/>
                <a:cs typeface="Times New Roman" pitchFamily="18" charset="0"/>
              </a:rPr>
              <a:t>company can increase diversification of its products like fruit juice, soda to compete with other companies </a:t>
            </a:r>
          </a:p>
          <a:p>
            <a:pPr lvl="0" algn="just">
              <a:lnSpc>
                <a:spcPct val="170000"/>
              </a:lnSpc>
            </a:pPr>
            <a:r>
              <a:rPr lang="en-IN" sz="1700" dirty="0">
                <a:latin typeface="Times New Roman" pitchFamily="18" charset="0"/>
                <a:cs typeface="Times New Roman" pitchFamily="18" charset="0"/>
              </a:rPr>
              <a:t>Coca-Cola can set affordable price range for its products to attract potential customers </a:t>
            </a:r>
            <a:endParaRPr lang="en-IN" sz="1700" dirty="0" smtClean="0">
              <a:latin typeface="Times New Roman" pitchFamily="18" charset="0"/>
              <a:cs typeface="Times New Roman" pitchFamily="18" charset="0"/>
            </a:endParaRPr>
          </a:p>
          <a:p>
            <a:pPr lvl="0" algn="just">
              <a:lnSpc>
                <a:spcPct val="170000"/>
              </a:lnSpc>
            </a:pPr>
            <a:r>
              <a:rPr lang="en-IN" sz="1700" dirty="0" smtClean="0">
                <a:latin typeface="Times New Roman" pitchFamily="18" charset="0"/>
                <a:cs typeface="Times New Roman" pitchFamily="18" charset="0"/>
              </a:rPr>
              <a:t>Although this company </a:t>
            </a:r>
            <a:r>
              <a:rPr lang="en-IN" sz="1700" dirty="0" smtClean="0">
                <a:latin typeface="Times New Roman" pitchFamily="18" charset="0"/>
                <a:cs typeface="Times New Roman" pitchFamily="18" charset="0"/>
              </a:rPr>
              <a:t>is present </a:t>
            </a:r>
            <a:r>
              <a:rPr lang="en-IN" sz="1700" dirty="0" smtClean="0">
                <a:latin typeface="Times New Roman" pitchFamily="18" charset="0"/>
                <a:cs typeface="Times New Roman" pitchFamily="18" charset="0"/>
              </a:rPr>
              <a:t>in 200 </a:t>
            </a:r>
            <a:r>
              <a:rPr lang="en-IN" sz="1700" dirty="0" smtClean="0">
                <a:latin typeface="Times New Roman" pitchFamily="18" charset="0"/>
                <a:cs typeface="Times New Roman" pitchFamily="18" charset="0"/>
              </a:rPr>
              <a:t>countries, </a:t>
            </a:r>
            <a:r>
              <a:rPr lang="en-IN" sz="1700" dirty="0" smtClean="0">
                <a:latin typeface="Times New Roman" pitchFamily="18" charset="0"/>
                <a:cs typeface="Times New Roman" pitchFamily="18" charset="0"/>
              </a:rPr>
              <a:t>but Coca-Cola can expand its business in developing countries for achieving more customers and brand awareness (Coca-colacompany.com, 2022) </a:t>
            </a:r>
          </a:p>
          <a:p>
            <a:pPr lvl="0" algn="just">
              <a:lnSpc>
                <a:spcPct val="170000"/>
              </a:lnSpc>
            </a:pPr>
            <a:r>
              <a:rPr lang="en-IN" sz="1700" dirty="0" smtClean="0">
                <a:latin typeface="Times New Roman" pitchFamily="18" charset="0"/>
                <a:cs typeface="Times New Roman" pitchFamily="18" charset="0"/>
              </a:rPr>
              <a:t>Coca-Cola can use both offline and online medium for promotion such as newspaper, social media and website </a:t>
            </a:r>
          </a:p>
          <a:p>
            <a:pPr lvl="0" algn="just">
              <a:lnSpc>
                <a:spcPct val="170000"/>
              </a:lnSpc>
            </a:pPr>
            <a:r>
              <a:rPr lang="en-IN" sz="1700" dirty="0" smtClean="0">
                <a:latin typeface="Times New Roman" pitchFamily="18" charset="0"/>
                <a:cs typeface="Times New Roman" pitchFamily="18" charset="0"/>
              </a:rPr>
              <a:t>This company can focus on demands of customers, process and physical evidence for improving brand awareness. </a:t>
            </a:r>
            <a:endParaRPr lang="en-IN" sz="1700" dirty="0">
              <a:latin typeface="Times New Roman" pitchFamily="18" charset="0"/>
              <a:cs typeface="Times New Roman"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sz="4000" b="1" dirty="0">
                <a:latin typeface="Times New Roman" pitchFamily="18" charset="0"/>
                <a:cs typeface="Times New Roman" pitchFamily="18" charset="0"/>
              </a:rPr>
              <a:t>References</a:t>
            </a:r>
            <a:r>
              <a:rPr lang="en-IN" b="1" dirty="0"/>
              <a:t> </a:t>
            </a:r>
            <a:br>
              <a:rPr lang="en-IN" b="1" dirty="0"/>
            </a:br>
            <a:endParaRPr lang="en-IN" dirty="0"/>
          </a:p>
        </p:txBody>
      </p:sp>
      <p:sp>
        <p:nvSpPr>
          <p:cNvPr id="3" name="Content Placeholder 2"/>
          <p:cNvSpPr>
            <a:spLocks noGrp="1"/>
          </p:cNvSpPr>
          <p:nvPr>
            <p:ph idx="1"/>
          </p:nvPr>
        </p:nvSpPr>
        <p:spPr>
          <a:xfrm>
            <a:off x="457200" y="1143000"/>
            <a:ext cx="8229600" cy="4525963"/>
          </a:xfrm>
        </p:spPr>
        <p:txBody>
          <a:bodyPr>
            <a:noAutofit/>
          </a:bodyPr>
          <a:lstStyle/>
          <a:p>
            <a:pPr algn="just"/>
            <a:r>
              <a:rPr lang="en-IN" sz="900" dirty="0" err="1">
                <a:latin typeface="Times New Roman" pitchFamily="18" charset="0"/>
                <a:cs typeface="Times New Roman" pitchFamily="18" charset="0"/>
              </a:rPr>
              <a:t>Alzoubi</a:t>
            </a:r>
            <a:r>
              <a:rPr lang="en-IN" sz="900" dirty="0">
                <a:latin typeface="Times New Roman" pitchFamily="18" charset="0"/>
                <a:cs typeface="Times New Roman" pitchFamily="18" charset="0"/>
              </a:rPr>
              <a:t>, H., </a:t>
            </a:r>
            <a:r>
              <a:rPr lang="en-IN" sz="900" dirty="0" err="1">
                <a:latin typeface="Times New Roman" pitchFamily="18" charset="0"/>
                <a:cs typeface="Times New Roman" pitchFamily="18" charset="0"/>
              </a:rPr>
              <a:t>Alshurideh</a:t>
            </a:r>
            <a:r>
              <a:rPr lang="en-IN" sz="900" dirty="0">
                <a:latin typeface="Times New Roman" pitchFamily="18" charset="0"/>
                <a:cs typeface="Times New Roman" pitchFamily="18" charset="0"/>
              </a:rPr>
              <a:t>, M., </a:t>
            </a:r>
            <a:r>
              <a:rPr lang="en-IN" sz="900" dirty="0" err="1">
                <a:latin typeface="Times New Roman" pitchFamily="18" charset="0"/>
                <a:cs typeface="Times New Roman" pitchFamily="18" charset="0"/>
              </a:rPr>
              <a:t>Kurdi</a:t>
            </a:r>
            <a:r>
              <a:rPr lang="en-IN" sz="900" dirty="0">
                <a:latin typeface="Times New Roman" pitchFamily="18" charset="0"/>
                <a:cs typeface="Times New Roman" pitchFamily="18" charset="0"/>
              </a:rPr>
              <a:t>, B., </a:t>
            </a:r>
            <a:r>
              <a:rPr lang="en-IN" sz="900" dirty="0" err="1">
                <a:latin typeface="Times New Roman" pitchFamily="18" charset="0"/>
                <a:cs typeface="Times New Roman" pitchFamily="18" charset="0"/>
              </a:rPr>
              <a:t>Akour</a:t>
            </a:r>
            <a:r>
              <a:rPr lang="en-IN" sz="900" dirty="0">
                <a:latin typeface="Times New Roman" pitchFamily="18" charset="0"/>
                <a:cs typeface="Times New Roman" pitchFamily="18" charset="0"/>
              </a:rPr>
              <a:t>, I. and Aziz, R., (2022). Does BLE technology contribute towards improving marketing strategies, customers’ satisfaction and loyalty? The role of open innovation. </a:t>
            </a:r>
            <a:r>
              <a:rPr lang="en-IN" sz="900" i="1" dirty="0">
                <a:latin typeface="Times New Roman" pitchFamily="18" charset="0"/>
                <a:cs typeface="Times New Roman" pitchFamily="18" charset="0"/>
              </a:rPr>
              <a:t>International Journal of Data and Network Science</a:t>
            </a:r>
            <a:r>
              <a:rPr lang="en-IN" sz="900" dirty="0">
                <a:latin typeface="Times New Roman" pitchFamily="18" charset="0"/>
                <a:cs typeface="Times New Roman" pitchFamily="18" charset="0"/>
              </a:rPr>
              <a:t>, </a:t>
            </a:r>
            <a:r>
              <a:rPr lang="en-IN" sz="900" i="1" dirty="0">
                <a:latin typeface="Times New Roman" pitchFamily="18" charset="0"/>
                <a:cs typeface="Times New Roman" pitchFamily="18" charset="0"/>
              </a:rPr>
              <a:t>6</a:t>
            </a:r>
            <a:r>
              <a:rPr lang="en-IN" sz="900" dirty="0">
                <a:latin typeface="Times New Roman" pitchFamily="18" charset="0"/>
                <a:cs typeface="Times New Roman" pitchFamily="18" charset="0"/>
              </a:rPr>
              <a:t>(2), pp.449-460.</a:t>
            </a:r>
          </a:p>
          <a:p>
            <a:pPr algn="just"/>
            <a:r>
              <a:rPr lang="en-IN" sz="900" dirty="0">
                <a:latin typeface="Times New Roman" pitchFamily="18" charset="0"/>
                <a:cs typeface="Times New Roman" pitchFamily="18" charset="0"/>
              </a:rPr>
              <a:t>BBC.com, (2022) </a:t>
            </a:r>
            <a:r>
              <a:rPr lang="en-IN" sz="900" i="1" dirty="0" err="1">
                <a:latin typeface="Times New Roman" pitchFamily="18" charset="0"/>
                <a:cs typeface="Times New Roman" pitchFamily="18" charset="0"/>
              </a:rPr>
              <a:t>Brexit</a:t>
            </a:r>
            <a:r>
              <a:rPr lang="en-IN" sz="900" i="1" dirty="0">
                <a:latin typeface="Times New Roman" pitchFamily="18" charset="0"/>
                <a:cs typeface="Times New Roman" pitchFamily="18" charset="0"/>
              </a:rPr>
              <a:t> incident in the UK </a:t>
            </a:r>
            <a:r>
              <a:rPr lang="en-IN" sz="900" dirty="0">
                <a:latin typeface="Times New Roman" pitchFamily="18" charset="0"/>
                <a:cs typeface="Times New Roman" pitchFamily="18" charset="0"/>
              </a:rPr>
              <a:t>Available at: </a:t>
            </a:r>
            <a:r>
              <a:rPr lang="en-IN" sz="900" dirty="0">
                <a:latin typeface="Times New Roman" pitchFamily="18" charset="0"/>
                <a:cs typeface="Times New Roman" pitchFamily="18" charset="0"/>
                <a:hlinkClick r:id="rId2"/>
              </a:rPr>
              <a:t>https://www.bbc.com/news/uk-politics-32810887</a:t>
            </a:r>
            <a:r>
              <a:rPr lang="en-IN" sz="900" dirty="0">
                <a:latin typeface="Times New Roman" pitchFamily="18" charset="0"/>
                <a:cs typeface="Times New Roman" pitchFamily="18" charset="0"/>
              </a:rPr>
              <a:t> [Accessed on 18th June, 2023]</a:t>
            </a:r>
          </a:p>
          <a:p>
            <a:pPr algn="just"/>
            <a:r>
              <a:rPr lang="en-IN" sz="900" dirty="0">
                <a:latin typeface="Times New Roman" pitchFamily="18" charset="0"/>
                <a:cs typeface="Times New Roman" pitchFamily="18" charset="0"/>
              </a:rPr>
              <a:t>Climatecasechart.com, (2022) </a:t>
            </a:r>
            <a:r>
              <a:rPr lang="en-IN" sz="900" i="1" dirty="0">
                <a:latin typeface="Times New Roman" pitchFamily="18" charset="0"/>
                <a:cs typeface="Times New Roman" pitchFamily="18" charset="0"/>
              </a:rPr>
              <a:t>Lawsuit against Coca-Cola </a:t>
            </a:r>
            <a:r>
              <a:rPr lang="en-IN" sz="900" dirty="0">
                <a:latin typeface="Times New Roman" pitchFamily="18" charset="0"/>
                <a:cs typeface="Times New Roman" pitchFamily="18" charset="0"/>
              </a:rPr>
              <a:t>Available at: </a:t>
            </a:r>
            <a:r>
              <a:rPr lang="en-IN" sz="900" dirty="0">
                <a:latin typeface="Times New Roman" pitchFamily="18" charset="0"/>
                <a:cs typeface="Times New Roman" pitchFamily="18" charset="0"/>
                <a:hlinkClick r:id="rId3"/>
              </a:rPr>
              <a:t>http://climatecasechart.com/case/earth-island-institute-v-coca-cola-co/#:~:text=Coca%2DCola%20Co.,-Filing%20Date%3A%202021&amp;text=Description%3A%20Lawsuit%20alleging%20that%20Coca,largest%20contributors%20to%20plastic%20pollution</a:t>
            </a:r>
            <a:r>
              <a:rPr lang="en-IN" sz="900" dirty="0">
                <a:latin typeface="Times New Roman" pitchFamily="18" charset="0"/>
                <a:cs typeface="Times New Roman" pitchFamily="18" charset="0"/>
              </a:rPr>
              <a:t>. [Accessed on 18th June, 2023]</a:t>
            </a:r>
          </a:p>
          <a:p>
            <a:pPr algn="just"/>
            <a:r>
              <a:rPr lang="en-IN" sz="900" dirty="0">
                <a:latin typeface="Times New Roman" pitchFamily="18" charset="0"/>
                <a:cs typeface="Times New Roman" pitchFamily="18" charset="0"/>
              </a:rPr>
              <a:t>Coca-colacompany.com, (2022) </a:t>
            </a:r>
            <a:r>
              <a:rPr lang="en-IN" sz="900" i="1" dirty="0">
                <a:latin typeface="Times New Roman" pitchFamily="18" charset="0"/>
                <a:cs typeface="Times New Roman" pitchFamily="18" charset="0"/>
              </a:rPr>
              <a:t>All about Coca-Cola </a:t>
            </a:r>
            <a:r>
              <a:rPr lang="en-IN" sz="900" dirty="0">
                <a:latin typeface="Times New Roman" pitchFamily="18" charset="0"/>
                <a:cs typeface="Times New Roman" pitchFamily="18" charset="0"/>
              </a:rPr>
              <a:t>Available at: </a:t>
            </a:r>
            <a:r>
              <a:rPr lang="en-IN" sz="900" dirty="0">
                <a:latin typeface="Times New Roman" pitchFamily="18" charset="0"/>
                <a:cs typeface="Times New Roman" pitchFamily="18" charset="0"/>
                <a:hlinkClick r:id="rId4"/>
              </a:rPr>
              <a:t>https://www.coca-colacompany.com/au/news/coca-cola-from-startup-to-global-enterprise</a:t>
            </a:r>
            <a:r>
              <a:rPr lang="en-IN" sz="900" dirty="0">
                <a:latin typeface="Times New Roman" pitchFamily="18" charset="0"/>
                <a:cs typeface="Times New Roman" pitchFamily="18" charset="0"/>
              </a:rPr>
              <a:t> [Accessed on 18th June, 2023</a:t>
            </a:r>
            <a:r>
              <a:rPr lang="en-IN" sz="900" dirty="0" smtClean="0">
                <a:latin typeface="Times New Roman" pitchFamily="18" charset="0"/>
                <a:cs typeface="Times New Roman" pitchFamily="18" charset="0"/>
              </a:rPr>
              <a:t>]</a:t>
            </a:r>
          </a:p>
          <a:p>
            <a:pPr algn="just"/>
            <a:r>
              <a:rPr lang="en-IN" sz="900" dirty="0" smtClean="0">
                <a:latin typeface="Times New Roman" pitchFamily="18" charset="0"/>
                <a:cs typeface="Times New Roman" pitchFamily="18" charset="0"/>
              </a:rPr>
              <a:t>Csoonline.com, (2022) </a:t>
            </a:r>
            <a:r>
              <a:rPr lang="en-IN" sz="900" i="1" dirty="0" smtClean="0">
                <a:latin typeface="Times New Roman" pitchFamily="18" charset="0"/>
                <a:cs typeface="Times New Roman" pitchFamily="18" charset="0"/>
              </a:rPr>
              <a:t>Data breach incident in Coca-Cola </a:t>
            </a:r>
            <a:r>
              <a:rPr lang="en-IN" sz="900" dirty="0" smtClean="0">
                <a:latin typeface="Times New Roman" pitchFamily="18" charset="0"/>
                <a:cs typeface="Times New Roman" pitchFamily="18" charset="0"/>
              </a:rPr>
              <a:t>Available at: https://www.csoonline.com/article/2134288/coca-cola-suffers-data-breach-after-employee--borrows--55-laptops.html#:~:text=Up%20to%2074%2C000%20records%20compromised%2C%20firm%20believes&amp;text=Coca%2DCola%20has%20admitted%20falling,74%2C000%20people%20without%20anyone%20noticing. [Accessed on 18th June, 2023]</a:t>
            </a:r>
            <a:endParaRPr lang="en-IN" sz="900" dirty="0">
              <a:latin typeface="Times New Roman" pitchFamily="18" charset="0"/>
              <a:cs typeface="Times New Roman" pitchFamily="18" charset="0"/>
            </a:endParaRPr>
          </a:p>
          <a:p>
            <a:pPr algn="just"/>
            <a:r>
              <a:rPr lang="en-IN" sz="900" dirty="0">
                <a:latin typeface="Times New Roman" pitchFamily="18" charset="0"/>
                <a:cs typeface="Times New Roman" pitchFamily="18" charset="0"/>
              </a:rPr>
              <a:t>Earth.org, (2022) </a:t>
            </a:r>
            <a:r>
              <a:rPr lang="en-IN" sz="900" i="1" dirty="0">
                <a:latin typeface="Times New Roman" pitchFamily="18" charset="0"/>
                <a:cs typeface="Times New Roman" pitchFamily="18" charset="0"/>
              </a:rPr>
              <a:t>Environmental condition of the UK </a:t>
            </a:r>
            <a:r>
              <a:rPr lang="en-IN" sz="900" dirty="0">
                <a:latin typeface="Times New Roman" pitchFamily="18" charset="0"/>
                <a:cs typeface="Times New Roman" pitchFamily="18" charset="0"/>
              </a:rPr>
              <a:t>Available at: </a:t>
            </a:r>
            <a:r>
              <a:rPr lang="en-IN" sz="900" dirty="0">
                <a:latin typeface="Times New Roman" pitchFamily="18" charset="0"/>
                <a:cs typeface="Times New Roman" pitchFamily="18" charset="0"/>
                <a:hlinkClick r:id="rId5"/>
              </a:rPr>
              <a:t>https://earth.org/global_sustain/global-sustainability-index-united-kingdom-global-scorecards/</a:t>
            </a:r>
            <a:r>
              <a:rPr lang="en-IN" sz="900" dirty="0">
                <a:latin typeface="Times New Roman" pitchFamily="18" charset="0"/>
                <a:cs typeface="Times New Roman" pitchFamily="18" charset="0"/>
              </a:rPr>
              <a:t> [Accessed on 18th June, 2023]</a:t>
            </a:r>
          </a:p>
          <a:p>
            <a:pPr algn="just"/>
            <a:r>
              <a:rPr lang="en-IN" sz="900" dirty="0">
                <a:latin typeface="Times New Roman" pitchFamily="18" charset="0"/>
                <a:cs typeface="Times New Roman" pitchFamily="18" charset="0"/>
              </a:rPr>
              <a:t>Legislation.gov.uk, (2022) </a:t>
            </a:r>
            <a:r>
              <a:rPr lang="en-IN" sz="900" i="1" dirty="0">
                <a:latin typeface="Times New Roman" pitchFamily="18" charset="0"/>
                <a:cs typeface="Times New Roman" pitchFamily="18" charset="0"/>
              </a:rPr>
              <a:t>Acts and regulations in the UK </a:t>
            </a:r>
            <a:r>
              <a:rPr lang="en-IN" sz="900" dirty="0">
                <a:latin typeface="Times New Roman" pitchFamily="18" charset="0"/>
                <a:cs typeface="Times New Roman" pitchFamily="18" charset="0"/>
              </a:rPr>
              <a:t>Available at: </a:t>
            </a:r>
            <a:r>
              <a:rPr lang="en-IN" sz="900" dirty="0">
                <a:latin typeface="Times New Roman" pitchFamily="18" charset="0"/>
                <a:cs typeface="Times New Roman" pitchFamily="18" charset="0"/>
                <a:hlinkClick r:id="rId6"/>
              </a:rPr>
              <a:t>https://www.legislation.gov.uk/id/ukpga/2002/22</a:t>
            </a:r>
            <a:r>
              <a:rPr lang="en-IN" sz="900" dirty="0">
                <a:latin typeface="Times New Roman" pitchFamily="18" charset="0"/>
                <a:cs typeface="Times New Roman" pitchFamily="18" charset="0"/>
              </a:rPr>
              <a:t> [Accessed on 18th June, 2023]</a:t>
            </a:r>
          </a:p>
          <a:p>
            <a:pPr algn="just"/>
            <a:r>
              <a:rPr lang="en-IN" sz="900" dirty="0">
                <a:latin typeface="Times New Roman" pitchFamily="18" charset="0"/>
                <a:cs typeface="Times New Roman" pitchFamily="18" charset="0"/>
              </a:rPr>
              <a:t>Macrotrends.net, (2022) </a:t>
            </a:r>
            <a:r>
              <a:rPr lang="en-IN" sz="900" i="1" dirty="0">
                <a:latin typeface="Times New Roman" pitchFamily="18" charset="0"/>
                <a:cs typeface="Times New Roman" pitchFamily="18" charset="0"/>
              </a:rPr>
              <a:t>Literacy rate in the UK </a:t>
            </a:r>
            <a:r>
              <a:rPr lang="en-IN" sz="900" dirty="0">
                <a:latin typeface="Times New Roman" pitchFamily="18" charset="0"/>
                <a:cs typeface="Times New Roman" pitchFamily="18" charset="0"/>
              </a:rPr>
              <a:t>Available at: </a:t>
            </a:r>
            <a:r>
              <a:rPr lang="en-IN" sz="900" dirty="0">
                <a:latin typeface="Times New Roman" pitchFamily="18" charset="0"/>
                <a:cs typeface="Times New Roman" pitchFamily="18" charset="0"/>
                <a:hlinkClick r:id="rId7"/>
              </a:rPr>
              <a:t>https://www.macrotrends.net/countries/GBR/united-kingdom/literacy-rate</a:t>
            </a:r>
            <a:r>
              <a:rPr lang="en-IN" sz="900" dirty="0">
                <a:latin typeface="Times New Roman" pitchFamily="18" charset="0"/>
                <a:cs typeface="Times New Roman" pitchFamily="18" charset="0"/>
              </a:rPr>
              <a:t> [Accessed on 18th June, 2023]</a:t>
            </a:r>
          </a:p>
          <a:p>
            <a:pPr algn="just"/>
            <a:r>
              <a:rPr lang="en-IN" sz="900" dirty="0">
                <a:latin typeface="Times New Roman" pitchFamily="18" charset="0"/>
                <a:cs typeface="Times New Roman" pitchFamily="18" charset="0"/>
              </a:rPr>
              <a:t>Min, S., </a:t>
            </a:r>
            <a:r>
              <a:rPr lang="en-IN" sz="900" dirty="0" err="1">
                <a:latin typeface="Times New Roman" pitchFamily="18" charset="0"/>
                <a:cs typeface="Times New Roman" pitchFamily="18" charset="0"/>
              </a:rPr>
              <a:t>Zacharia</a:t>
            </a:r>
            <a:r>
              <a:rPr lang="en-IN" sz="900" dirty="0">
                <a:latin typeface="Times New Roman" pitchFamily="18" charset="0"/>
                <a:cs typeface="Times New Roman" pitchFamily="18" charset="0"/>
              </a:rPr>
              <a:t>, Z.G. and Smith, C.D., (2019). Defining supply chain management: in the past, present, and future. </a:t>
            </a:r>
            <a:r>
              <a:rPr lang="en-IN" sz="900" i="1" dirty="0">
                <a:latin typeface="Times New Roman" pitchFamily="18" charset="0"/>
                <a:cs typeface="Times New Roman" pitchFamily="18" charset="0"/>
              </a:rPr>
              <a:t>Journal of business logistics</a:t>
            </a:r>
            <a:r>
              <a:rPr lang="en-IN" sz="900" dirty="0">
                <a:latin typeface="Times New Roman" pitchFamily="18" charset="0"/>
                <a:cs typeface="Times New Roman" pitchFamily="18" charset="0"/>
              </a:rPr>
              <a:t>, </a:t>
            </a:r>
            <a:r>
              <a:rPr lang="en-IN" sz="900" i="1" dirty="0">
                <a:latin typeface="Times New Roman" pitchFamily="18" charset="0"/>
                <a:cs typeface="Times New Roman" pitchFamily="18" charset="0"/>
              </a:rPr>
              <a:t>40</a:t>
            </a:r>
            <a:r>
              <a:rPr lang="en-IN" sz="900" dirty="0">
                <a:latin typeface="Times New Roman" pitchFamily="18" charset="0"/>
                <a:cs typeface="Times New Roman" pitchFamily="18" charset="0"/>
              </a:rPr>
              <a:t>(1), pp.44-55.</a:t>
            </a:r>
          </a:p>
          <a:p>
            <a:pPr algn="just"/>
            <a:r>
              <a:rPr lang="en-IN" sz="900" dirty="0">
                <a:latin typeface="Times New Roman" pitchFamily="18" charset="0"/>
                <a:cs typeface="Times New Roman" pitchFamily="18" charset="0"/>
              </a:rPr>
              <a:t>Ons.gov.uk, (2022) </a:t>
            </a:r>
            <a:r>
              <a:rPr lang="en-IN" sz="900" i="1" dirty="0">
                <a:latin typeface="Times New Roman" pitchFamily="18" charset="0"/>
                <a:cs typeface="Times New Roman" pitchFamily="18" charset="0"/>
              </a:rPr>
              <a:t>Employment rate in the UK </a:t>
            </a:r>
            <a:r>
              <a:rPr lang="en-IN" sz="900" dirty="0">
                <a:latin typeface="Times New Roman" pitchFamily="18" charset="0"/>
                <a:cs typeface="Times New Roman" pitchFamily="18" charset="0"/>
              </a:rPr>
              <a:t>Available at: </a:t>
            </a:r>
            <a:r>
              <a:rPr lang="en-IN" sz="900" dirty="0">
                <a:latin typeface="Times New Roman" pitchFamily="18" charset="0"/>
                <a:cs typeface="Times New Roman" pitchFamily="18" charset="0"/>
                <a:hlinkClick r:id="rId8"/>
              </a:rPr>
              <a:t>https://www.ons.gov.uk/employmentandlabourmarket/peopleinwork/employmentandemployeetypes/bulletins/uklabourmarket/june2023#:~:text=Main%20points,employees%20and%20self%2Demployed%20workers</a:t>
            </a:r>
            <a:r>
              <a:rPr lang="en-IN" sz="900" dirty="0">
                <a:latin typeface="Times New Roman" pitchFamily="18" charset="0"/>
                <a:cs typeface="Times New Roman" pitchFamily="18" charset="0"/>
              </a:rPr>
              <a:t>. [Accessed on 18th June, 2023]</a:t>
            </a:r>
          </a:p>
          <a:p>
            <a:pPr algn="just"/>
            <a:r>
              <a:rPr lang="en-IN" sz="900" dirty="0">
                <a:latin typeface="Times New Roman" pitchFamily="18" charset="0"/>
                <a:cs typeface="Times New Roman" pitchFamily="18" charset="0"/>
              </a:rPr>
              <a:t>Ons.gov.uk, (2022) </a:t>
            </a:r>
            <a:r>
              <a:rPr lang="en-IN" sz="900" i="1" dirty="0">
                <a:latin typeface="Times New Roman" pitchFamily="18" charset="0"/>
                <a:cs typeface="Times New Roman" pitchFamily="18" charset="0"/>
              </a:rPr>
              <a:t>Inflation rate in the UK </a:t>
            </a:r>
            <a:r>
              <a:rPr lang="en-IN" sz="900" dirty="0">
                <a:latin typeface="Times New Roman" pitchFamily="18" charset="0"/>
                <a:cs typeface="Times New Roman" pitchFamily="18" charset="0"/>
              </a:rPr>
              <a:t>Available at: </a:t>
            </a:r>
            <a:r>
              <a:rPr lang="en-IN" sz="900" dirty="0">
                <a:latin typeface="Times New Roman" pitchFamily="18" charset="0"/>
                <a:cs typeface="Times New Roman" pitchFamily="18" charset="0"/>
                <a:hlinkClick r:id="rId9"/>
              </a:rPr>
              <a:t>https://www.ons.gov.uk/economy/inflationandpriceindices/bulletins/consumerpriceinflation/may2023#:~:text=May%20last%20year.-,The%20Consumer%20Prices%20Index%20(CPI)%20rose%20by%208.7%25%20in,of%2011.1%25%20in%20October%202022</a:t>
            </a:r>
            <a:r>
              <a:rPr lang="en-IN" sz="900" dirty="0">
                <a:latin typeface="Times New Roman" pitchFamily="18" charset="0"/>
                <a:cs typeface="Times New Roman" pitchFamily="18" charset="0"/>
              </a:rPr>
              <a:t>. [Accessed on 18th June, 2023]</a:t>
            </a:r>
          </a:p>
          <a:p>
            <a:pPr algn="just"/>
            <a:r>
              <a:rPr lang="en-IN" sz="900" dirty="0">
                <a:latin typeface="Times New Roman" pitchFamily="18" charset="0"/>
                <a:cs typeface="Times New Roman" pitchFamily="18" charset="0"/>
              </a:rPr>
              <a:t>Parliament.uk, (2022) </a:t>
            </a:r>
            <a:r>
              <a:rPr lang="en-IN" sz="900" i="1" dirty="0">
                <a:latin typeface="Times New Roman" pitchFamily="18" charset="0"/>
                <a:cs typeface="Times New Roman" pitchFamily="18" charset="0"/>
              </a:rPr>
              <a:t>GDP growth rate in the UK </a:t>
            </a:r>
            <a:r>
              <a:rPr lang="en-IN" sz="900" dirty="0">
                <a:latin typeface="Times New Roman" pitchFamily="18" charset="0"/>
                <a:cs typeface="Times New Roman" pitchFamily="18" charset="0"/>
              </a:rPr>
              <a:t>Available at: </a:t>
            </a:r>
            <a:r>
              <a:rPr lang="en-IN" sz="900" dirty="0">
                <a:latin typeface="Times New Roman" pitchFamily="18" charset="0"/>
                <a:cs typeface="Times New Roman" pitchFamily="18" charset="0"/>
                <a:hlinkClick r:id="rId10"/>
              </a:rPr>
              <a:t>https://commonslibrary.parliament.uk/research-briefings/sn02784/#:~:text=The%20IMF%20has%20since%20published,growth%20of%200.4%25%20in%202023</a:t>
            </a:r>
            <a:r>
              <a:rPr lang="en-IN" sz="900" dirty="0">
                <a:latin typeface="Times New Roman" pitchFamily="18" charset="0"/>
                <a:cs typeface="Times New Roman" pitchFamily="18" charset="0"/>
              </a:rPr>
              <a:t>. [Accessed on 18th June, 2023]</a:t>
            </a:r>
          </a:p>
          <a:p>
            <a:pPr algn="just"/>
            <a:r>
              <a:rPr lang="en-IN" sz="900" dirty="0">
                <a:latin typeface="Times New Roman" pitchFamily="18" charset="0"/>
                <a:cs typeface="Times New Roman" pitchFamily="18" charset="0"/>
              </a:rPr>
              <a:t>Statista.com, (2022) </a:t>
            </a:r>
            <a:r>
              <a:rPr lang="en-IN" sz="900" i="1" dirty="0">
                <a:latin typeface="Times New Roman" pitchFamily="18" charset="0"/>
                <a:cs typeface="Times New Roman" pitchFamily="18" charset="0"/>
              </a:rPr>
              <a:t>Coca-Cola's brand value from 2006 to 2022 </a:t>
            </a:r>
            <a:r>
              <a:rPr lang="en-IN" sz="900" dirty="0">
                <a:latin typeface="Times New Roman" pitchFamily="18" charset="0"/>
                <a:cs typeface="Times New Roman" pitchFamily="18" charset="0"/>
              </a:rPr>
              <a:t>Available at: </a:t>
            </a:r>
            <a:r>
              <a:rPr lang="en-IN" sz="900" dirty="0">
                <a:latin typeface="Times New Roman" pitchFamily="18" charset="0"/>
                <a:cs typeface="Times New Roman" pitchFamily="18" charset="0"/>
                <a:hlinkClick r:id="rId11"/>
              </a:rPr>
              <a:t>https://www.statista.com/statistics/326065/coca-cola-brand-value/#:~:text=In%202022%2C%20Coca%2DCola's%20brand,Georgia%20in%20the%20United%20States</a:t>
            </a:r>
            <a:r>
              <a:rPr lang="en-IN" sz="900" dirty="0">
                <a:latin typeface="Times New Roman" pitchFamily="18" charset="0"/>
                <a:cs typeface="Times New Roman" pitchFamily="18" charset="0"/>
              </a:rPr>
              <a:t>. [Accessed on 18th June, 2023]</a:t>
            </a:r>
          </a:p>
          <a:p>
            <a:pPr algn="just"/>
            <a:r>
              <a:rPr lang="en-IN" sz="900" dirty="0">
                <a:latin typeface="Times New Roman" pitchFamily="18" charset="0"/>
                <a:cs typeface="Times New Roman" pitchFamily="18" charset="0"/>
              </a:rPr>
              <a:t>Tradingeconomics.com, (2022) </a:t>
            </a:r>
            <a:r>
              <a:rPr lang="en-IN" sz="900" i="1" dirty="0">
                <a:latin typeface="Times New Roman" pitchFamily="18" charset="0"/>
                <a:cs typeface="Times New Roman" pitchFamily="18" charset="0"/>
              </a:rPr>
              <a:t>political stability of the UK </a:t>
            </a:r>
            <a:r>
              <a:rPr lang="en-IN" sz="900" dirty="0" err="1">
                <a:latin typeface="Times New Roman" pitchFamily="18" charset="0"/>
                <a:cs typeface="Times New Roman" pitchFamily="18" charset="0"/>
              </a:rPr>
              <a:t>Avilable</a:t>
            </a:r>
            <a:r>
              <a:rPr lang="en-IN" sz="900" dirty="0">
                <a:latin typeface="Times New Roman" pitchFamily="18" charset="0"/>
                <a:cs typeface="Times New Roman" pitchFamily="18" charset="0"/>
              </a:rPr>
              <a:t> at: </a:t>
            </a:r>
            <a:r>
              <a:rPr lang="en-IN" sz="900" dirty="0">
                <a:latin typeface="Times New Roman" pitchFamily="18" charset="0"/>
                <a:cs typeface="Times New Roman" pitchFamily="18" charset="0"/>
                <a:hlinkClick r:id="rId12"/>
              </a:rPr>
              <a:t>https://tradingeconomics.com/united-kingdom/political-stability-and-absence-of-violence-terrorism-percentile-rank-upper-bound-of-90percent-confidence-interval-wb-data.html#:~:text=90%25%20Confidence%20Interval-,Political%20Stability%20and%20Absence%20of%20Violence%2FTerrorism%3A%20Percentile%20Rank%2C,compiled%20from%20officially%20recognized%20sources</a:t>
            </a:r>
            <a:r>
              <a:rPr lang="en-IN" sz="900" dirty="0">
                <a:latin typeface="Times New Roman" pitchFamily="18" charset="0"/>
                <a:cs typeface="Times New Roman" pitchFamily="18" charset="0"/>
              </a:rPr>
              <a:t>. [Accessed on 18th June, 2023]</a:t>
            </a:r>
          </a:p>
          <a:p>
            <a:pPr algn="just"/>
            <a:r>
              <a:rPr lang="en-IN" sz="900" dirty="0" err="1">
                <a:latin typeface="Times New Roman" pitchFamily="18" charset="0"/>
                <a:cs typeface="Times New Roman" pitchFamily="18" charset="0"/>
              </a:rPr>
              <a:t>Uktech.news</a:t>
            </a:r>
            <a:r>
              <a:rPr lang="en-IN" sz="900" dirty="0">
                <a:latin typeface="Times New Roman" pitchFamily="18" charset="0"/>
                <a:cs typeface="Times New Roman" pitchFamily="18" charset="0"/>
              </a:rPr>
              <a:t>, (2022) </a:t>
            </a:r>
            <a:r>
              <a:rPr lang="en-IN" sz="900" i="1" dirty="0">
                <a:latin typeface="Times New Roman" pitchFamily="18" charset="0"/>
                <a:cs typeface="Times New Roman" pitchFamily="18" charset="0"/>
              </a:rPr>
              <a:t>Technological advancement in the UK </a:t>
            </a:r>
            <a:r>
              <a:rPr lang="en-IN" sz="900" dirty="0">
                <a:latin typeface="Times New Roman" pitchFamily="18" charset="0"/>
                <a:cs typeface="Times New Roman" pitchFamily="18" charset="0"/>
              </a:rPr>
              <a:t>Available at: </a:t>
            </a:r>
            <a:r>
              <a:rPr lang="en-IN" sz="900" dirty="0">
                <a:latin typeface="Times New Roman" pitchFamily="18" charset="0"/>
                <a:cs typeface="Times New Roman" pitchFamily="18" charset="0"/>
                <a:hlinkClick r:id="rId13" action="ppaction://hlinkfile"/>
              </a:rPr>
              <a:t>https://www.uktech.news/deep-tech/deep-tech-2023-predictions-20230104#:~:text='Alternative'%20quantum%20computers,alternative%20approaches%20towards%20quantum%20computing</a:t>
            </a:r>
            <a:r>
              <a:rPr lang="en-IN" sz="900" dirty="0">
                <a:latin typeface="Times New Roman" pitchFamily="18" charset="0"/>
                <a:cs typeface="Times New Roman" pitchFamily="18" charset="0"/>
              </a:rPr>
              <a:t>. [Accessed on 18th June, 2023]</a:t>
            </a:r>
          </a:p>
          <a:p>
            <a:pPr algn="just"/>
            <a:r>
              <a:rPr lang="en-IN" sz="900" dirty="0">
                <a:latin typeface="Times New Roman" pitchFamily="18" charset="0"/>
                <a:cs typeface="Times New Roman" pitchFamily="18" charset="0"/>
              </a:rPr>
              <a:t>Zak, S. and </a:t>
            </a:r>
            <a:r>
              <a:rPr lang="en-IN" sz="900" dirty="0" err="1">
                <a:latin typeface="Times New Roman" pitchFamily="18" charset="0"/>
                <a:cs typeface="Times New Roman" pitchFamily="18" charset="0"/>
              </a:rPr>
              <a:t>Hasprova</a:t>
            </a:r>
            <a:r>
              <a:rPr lang="en-IN" sz="900" dirty="0">
                <a:latin typeface="Times New Roman" pitchFamily="18" charset="0"/>
                <a:cs typeface="Times New Roman" pitchFamily="18" charset="0"/>
              </a:rPr>
              <a:t>, M., (2020). The role of influencers in the consumer decision-making process. In </a:t>
            </a:r>
            <a:r>
              <a:rPr lang="en-IN" sz="900" i="1" dirty="0">
                <a:latin typeface="Times New Roman" pitchFamily="18" charset="0"/>
                <a:cs typeface="Times New Roman" pitchFamily="18" charset="0"/>
              </a:rPr>
              <a:t>SHS web of conferences</a:t>
            </a:r>
            <a:r>
              <a:rPr lang="en-IN" sz="900" dirty="0">
                <a:latin typeface="Times New Roman" pitchFamily="18" charset="0"/>
                <a:cs typeface="Times New Roman" pitchFamily="18" charset="0"/>
              </a:rPr>
              <a:t> (Vol. 74, p. 03014). EDP Sciences.</a:t>
            </a:r>
          </a:p>
          <a:p>
            <a:pPr algn="just"/>
            <a:endParaRPr lang="en-IN" sz="900" dirty="0">
              <a:latin typeface="Times New Roman" pitchFamily="18" charset="0"/>
              <a:cs typeface="Times New Roman"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75</TotalTime>
  <Words>2095</Words>
  <Application>Microsoft Office PowerPoint</Application>
  <PresentationFormat>On-screen Show (4:3)</PresentationFormat>
  <Paragraphs>138</Paragraphs>
  <Slides>13</Slides>
  <Notes>11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BMMB7012 MARKETING MANAGEMENT   Assignment 1</vt:lpstr>
      <vt:lpstr>Introduction  </vt:lpstr>
      <vt:lpstr>Contemporary issue in marketing management </vt:lpstr>
      <vt:lpstr>PESTLE analysis  </vt:lpstr>
      <vt:lpstr>PESTLE analysis  </vt:lpstr>
      <vt:lpstr>PESTLE analysis </vt:lpstr>
      <vt:lpstr>SWOT analysis  </vt:lpstr>
      <vt:lpstr>SWOT analysis  </vt:lpstr>
      <vt:lpstr>Porter’s five force analysis  </vt:lpstr>
      <vt:lpstr>Porter’s five force analysis  </vt:lpstr>
      <vt:lpstr>Conclusion  </vt:lpstr>
      <vt:lpstr>Recommendations  </vt:lpstr>
      <vt:lpstr>References  </vt:lpstr>
    </vt:vector>
  </TitlesOfParts>
  <Company>Hewlett-Packard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MANAGEMENT </dc:title>
  <dc:creator>Rajib Dhara</dc:creator>
  <cp:lastModifiedBy>User</cp:lastModifiedBy>
  <cp:revision>42</cp:revision>
  <dcterms:created xsi:type="dcterms:W3CDTF">2023-06-22T07:32:44Z</dcterms:created>
  <dcterms:modified xsi:type="dcterms:W3CDTF">2023-06-23T07:54:58Z</dcterms:modified>
</cp:coreProperties>
</file>